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99" r:id="rId3"/>
    <p:sldId id="307" r:id="rId4"/>
    <p:sldId id="298" r:id="rId5"/>
    <p:sldId id="304" r:id="rId6"/>
    <p:sldId id="305" r:id="rId7"/>
    <p:sldId id="306" r:id="rId8"/>
    <p:sldId id="291" r:id="rId9"/>
    <p:sldId id="308" r:id="rId10"/>
    <p:sldId id="294" r:id="rId11"/>
    <p:sldId id="297" r:id="rId12"/>
    <p:sldId id="296" r:id="rId13"/>
    <p:sldId id="312" r:id="rId14"/>
    <p:sldId id="309" r:id="rId15"/>
    <p:sldId id="301" r:id="rId16"/>
    <p:sldId id="302" r:id="rId17"/>
    <p:sldId id="303" r:id="rId18"/>
    <p:sldId id="310" r:id="rId19"/>
    <p:sldId id="311" r:id="rId2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8EBF8"/>
    <a:srgbClr val="00CC00"/>
    <a:srgbClr val="FFFF00"/>
    <a:srgbClr val="FF3300"/>
    <a:srgbClr val="6600CC"/>
    <a:srgbClr val="0099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1410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85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977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0" tIns="0" rIns="1906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i="1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699" y="0"/>
            <a:ext cx="2945977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0" tIns="0" rIns="1906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i="1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50888"/>
            <a:ext cx="4945063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22" y="4714796"/>
            <a:ext cx="4986233" cy="446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1" tIns="46061" rIns="92121" bIns="46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591"/>
            <a:ext cx="2945977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0" tIns="0" rIns="1906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i="1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699" y="9429591"/>
            <a:ext cx="2945977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0" tIns="0" rIns="1906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i="1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fld id="{9AACFAA7-6143-47AC-B5EA-3969DBB389E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7897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0F9F0-93B4-4135-AA2C-B65B9CBD776C}" type="slidenum">
              <a:rPr lang="en-AU" smtClean="0">
                <a:latin typeface="Arial" pitchFamily="34" charset="0"/>
              </a:rPr>
              <a:pPr/>
              <a:t>1</a:t>
            </a:fld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ACFAA7-6143-47AC-B5EA-3969DBB389EA}" type="slidenum">
              <a:rPr lang="ja-JP" altLang="en-US" smtClean="0"/>
              <a:pPr>
                <a:defRPr/>
              </a:pPr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ACFAA7-6143-47AC-B5EA-3969DBB389EA}" type="slidenum">
              <a:rPr lang="ja-JP" altLang="en-US" smtClean="0"/>
              <a:pPr>
                <a:defRPr/>
              </a:pPr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ACFAA7-6143-47AC-B5EA-3969DBB389EA}" type="slidenum">
              <a:rPr lang="ja-JP" altLang="en-US" smtClean="0"/>
              <a:pPr>
                <a:defRPr/>
              </a:pPr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F03C9-DF40-40A2-982E-A9A92973C61C}" type="slidenum">
              <a:rPr lang="ja-JP" altLang="en-US" smtClean="0"/>
              <a:pPr/>
              <a:t>17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753E41-DCE1-4C7F-9CF5-3212102D6AD9}" type="slidenum">
              <a:rPr lang="ja-JP" altLang="en-US" smtClean="0">
                <a:latin typeface="Arial" pitchFamily="34" charset="0"/>
              </a:rPr>
              <a:pPr/>
              <a:t>3</a:t>
            </a:fld>
            <a:endParaRPr lang="en-US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ACFAA7-6143-47AC-B5EA-3969DBB389EA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ACFAA7-6143-47AC-B5EA-3969DBB389EA}" type="slidenum">
              <a:rPr lang="ja-JP" altLang="en-US" smtClean="0"/>
              <a:pPr>
                <a:defRPr/>
              </a:pPr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ACFAA7-6143-47AC-B5EA-3969DBB389EA}" type="slidenum">
              <a:rPr lang="ja-JP" altLang="en-US" smtClean="0"/>
              <a:pPr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E9E74-4216-4ABF-A664-96BA413EB0B4}" type="slidenum">
              <a:rPr lang="ja-JP" altLang="en-US" smtClean="0">
                <a:latin typeface="Arial" pitchFamily="34" charset="0"/>
              </a:rPr>
              <a:pPr/>
              <a:t>7</a:t>
            </a:fld>
            <a:endParaRPr lang="en-US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18ACC-21D3-4525-8161-C5CEBE1E84BA}" type="slidenum">
              <a:rPr lang="ja-JP" altLang="en-US" smtClean="0">
                <a:latin typeface="Arial" pitchFamily="34" charset="0"/>
              </a:rPr>
              <a:pPr/>
              <a:t>10</a:t>
            </a:fld>
            <a:endParaRPr lang="en-US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2B981-8D96-4153-9B1F-1C3CB6C5E755}" type="slidenum">
              <a:rPr lang="ja-JP" altLang="en-US" smtClean="0">
                <a:latin typeface="Arial" pitchFamily="34" charset="0"/>
              </a:rPr>
              <a:pPr/>
              <a:t>11</a:t>
            </a:fld>
            <a:endParaRPr lang="en-US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Arial" pitchFamily="34" charset="0"/>
              </a:defRPr>
            </a:lvl1pPr>
            <a:lvl2pPr marL="743321" indent="-285893">
              <a:defRPr sz="3200">
                <a:solidFill>
                  <a:schemeClr val="bg2"/>
                </a:solidFill>
                <a:latin typeface="Arial" pitchFamily="34" charset="0"/>
              </a:defRPr>
            </a:lvl2pPr>
            <a:lvl3pPr marL="1143572" indent="-228714">
              <a:defRPr sz="3200">
                <a:solidFill>
                  <a:schemeClr val="bg2"/>
                </a:solidFill>
                <a:latin typeface="Arial" pitchFamily="34" charset="0"/>
              </a:defRPr>
            </a:lvl3pPr>
            <a:lvl4pPr marL="1601000" indent="-228714">
              <a:defRPr sz="3200">
                <a:solidFill>
                  <a:schemeClr val="bg2"/>
                </a:solidFill>
                <a:latin typeface="Arial" pitchFamily="34" charset="0"/>
              </a:defRPr>
            </a:lvl4pPr>
            <a:lvl5pPr marL="2058429" indent="-228714">
              <a:defRPr sz="3200">
                <a:solidFill>
                  <a:schemeClr val="bg2"/>
                </a:solidFill>
                <a:latin typeface="Arial" pitchFamily="34" charset="0"/>
              </a:defRPr>
            </a:lvl5pPr>
            <a:lvl6pPr marL="2515857" indent="-228714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</a:defRPr>
            </a:lvl6pPr>
            <a:lvl7pPr marL="2973286" indent="-228714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</a:defRPr>
            </a:lvl7pPr>
            <a:lvl8pPr marL="3430715" indent="-228714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</a:defRPr>
            </a:lvl8pPr>
            <a:lvl9pPr marL="3888143" indent="-228714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fld id="{8996F49C-D7B2-422C-A2F4-4A6293E731B9}" type="slidenum">
              <a:rPr lang="ja-JP" altLang="en-US" sz="1000">
                <a:solidFill>
                  <a:srgbClr val="C0504D"/>
                </a:solidFill>
              </a:rPr>
              <a:pPr/>
              <a:t>12</a:t>
            </a:fld>
            <a:endParaRPr lang="en-US" altLang="ja-JP" sz="10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Phys112, Spring 2003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Walker, Chapter 28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E45A6-7E61-4849-B8F7-0791884D569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Phys112, Spring 2003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Walker, Chapter 28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BB394-D52A-48EE-AB38-8CDC2B5F04D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Phys112, Spring 2003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Walker, Chapter 28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9702A-3197-4C5A-8484-4BC593B38A5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Phys112, Spring 2003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Walker, Chapter 28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F59A8-8FAE-4F47-B98A-C1AAD1C7A800}" type="slidenum">
              <a:rPr lang="ja-JP" altLang="en-US">
                <a:solidFill>
                  <a:srgbClr val="000099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78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Phys112, Spring 2003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Walker, Chapter 28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6B3A4-7D8A-46D1-A383-53EF9327AFB1}" type="slidenum">
              <a:rPr lang="ja-JP" altLang="en-US">
                <a:solidFill>
                  <a:srgbClr val="000099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48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Phys112, Spring 2003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Walker, Chapter 28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77478-D8A8-471C-AB1E-8685DB3FAB33}" type="slidenum">
              <a:rPr lang="ja-JP" altLang="en-US">
                <a:solidFill>
                  <a:srgbClr val="000099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87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Phys112, Spring 2003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Walker, Chapter 28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6EA09-50DF-498D-B805-41A1F0EDB7E9}" type="slidenum">
              <a:rPr lang="ja-JP" altLang="en-US">
                <a:solidFill>
                  <a:srgbClr val="000099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73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Phys112, Spring 2003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Walker, Chapter 28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FC178-49BE-42E7-AC40-58BEA6545316}" type="slidenum">
              <a:rPr lang="ja-JP" altLang="en-US">
                <a:solidFill>
                  <a:srgbClr val="000099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05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Phys112, Spring 2003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Walker, Chapter 28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11DA1-9FFF-40D3-A882-A6098A393B21}" type="slidenum">
              <a:rPr lang="ja-JP" altLang="en-US">
                <a:solidFill>
                  <a:srgbClr val="000099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74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Phys112, Spring 2003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Walker, Chapter 28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45D8E-0E64-4D32-A041-B2E648D6DB17}" type="slidenum">
              <a:rPr lang="ja-JP" altLang="en-US">
                <a:solidFill>
                  <a:srgbClr val="000099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0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Phys112, Spring 2003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Walker, Chapter 28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5E3E0-3032-4AC4-B4D9-FB4836726EE3}" type="slidenum">
              <a:rPr lang="ja-JP" altLang="en-US">
                <a:solidFill>
                  <a:srgbClr val="000099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9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Phys112, Spring 2003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Walker, Chapter 28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CB73-81DB-4FB8-B254-082A264B2EE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Phys112, Spring 2003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Walker, Chapter 28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FD88-1D26-4F6F-90CD-EF1F6B79E447}" type="slidenum">
              <a:rPr lang="ja-JP" altLang="en-US">
                <a:solidFill>
                  <a:srgbClr val="000099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70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Phys112, Spring 2003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Walker, Chapter 28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38540-ED67-496C-8704-229ED29CCB19}" type="slidenum">
              <a:rPr lang="ja-JP" altLang="en-US">
                <a:solidFill>
                  <a:srgbClr val="000099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49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Phys112, Spring 2003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Walker, Chapter 28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99130-7441-4856-B8D6-627D33707E06}" type="slidenum">
              <a:rPr lang="ja-JP" altLang="en-US">
                <a:solidFill>
                  <a:srgbClr val="000099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7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Phys112, Spring 2003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Walker, Chapter 28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8EDE3-30EA-4A99-AD89-F3DAD916E2C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Phys112, Spring 2003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Walker, Chapter 28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E51D3-BD03-4D3B-8745-5FD11EED50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Phys112, Spring 2003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Walker, Chapter 28</a:t>
            </a: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7FA40-9F18-4C8F-85A1-4B542C625E0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Phys112, Spring 2003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Walker, Chapter 28</a:t>
            </a: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E44AF-7F07-487B-95DC-FBC75957DF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Phys112, Spring 2003</a:t>
            </a: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Walker, Chapter 28</a:t>
            </a: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6659-CDEF-4CB8-80AC-A8A1BC6A18A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Phys112, Spring 2003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Walker, Chapter 28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BF05E-F285-42BC-B355-2A5E91CE3E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Phys112, Spring 2003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Walker, Chapter 28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1338C-2848-4F65-B164-1F00301EFB7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ja-JP" altLang="en-US"/>
              <a:t>Phys112, Spring 2003</a:t>
            </a: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ja-JP" altLang="en-US"/>
              <a:t>Walker, Chapter 28</a:t>
            </a: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7E6CD9B-61D9-4873-A374-F91CF3AC09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Phys112, Spring 2003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ja-JP" altLang="en-US">
                <a:solidFill>
                  <a:srgbClr val="000099"/>
                </a:solidFill>
              </a:rPr>
              <a:t>Walker, Chapter 28</a:t>
            </a:r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EF7A4C7-0DBB-4F78-B17B-18BFA8307467}" type="slidenum">
              <a:rPr lang="ja-JP" altLang="en-US">
                <a:solidFill>
                  <a:srgbClr val="000099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1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.magnet.fsu.edu/primer/java/particleorwave/diffraction/index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2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505200" y="5257800"/>
            <a:ext cx="2514600" cy="1077913"/>
          </a:xfrm>
          <a:prstGeom prst="rect">
            <a:avLst/>
          </a:prstGeom>
          <a:solidFill>
            <a:srgbClr val="CC99FF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So is Light a Wave?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828800" y="2590800"/>
          <a:ext cx="2590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hotoImpact" r:id="rId4" imgW="2257143" imgH="2885714" progId="">
                  <p:embed/>
                </p:oleObj>
              </mc:Choice>
              <mc:Fallback>
                <p:oleObj name="PhotoImpact" r:id="rId4" imgW="2257143" imgH="288571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680" r="17345" b="53870"/>
                      <a:stretch>
                        <a:fillRect/>
                      </a:stretch>
                    </p:blipFill>
                    <p:spPr bwMode="auto">
                      <a:xfrm>
                        <a:off x="1828800" y="2590800"/>
                        <a:ext cx="25908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381000" y="685800"/>
            <a:ext cx="1981200" cy="3352800"/>
          </a:xfrm>
          <a:prstGeom prst="wedgeRoundRectCallout">
            <a:avLst>
              <a:gd name="adj1" fmla="val 87741"/>
              <a:gd name="adj2" fmla="val 44884"/>
              <a:gd name="adj3" fmla="val 16667"/>
            </a:avLst>
          </a:prstGeom>
          <a:solidFill>
            <a:srgbClr val="FFCC99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A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Rubbish! </a:t>
            </a:r>
          </a:p>
          <a:p>
            <a:pPr algn="ctr">
              <a:defRPr/>
            </a:pPr>
            <a:r>
              <a:rPr lang="en-A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light is </a:t>
            </a:r>
          </a:p>
          <a:p>
            <a:pPr algn="ctr">
              <a:defRPr/>
            </a:pPr>
            <a:r>
              <a:rPr lang="en-A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made of </a:t>
            </a:r>
          </a:p>
          <a:p>
            <a:pPr algn="ctr">
              <a:defRPr/>
            </a:pPr>
            <a:r>
              <a:rPr lang="en-A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particles.</a:t>
            </a:r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4953000" y="2590800"/>
          <a:ext cx="2667000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hotoImpact" r:id="rId6" imgW="2742857" imgH="2692063" progId="">
                  <p:embed/>
                </p:oleObj>
              </mc:Choice>
              <mc:Fallback>
                <p:oleObj name="PhotoImpact" r:id="rId6" imgW="2742857" imgH="2692063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590800"/>
                        <a:ext cx="2667000" cy="261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3429000" y="457200"/>
            <a:ext cx="4648200" cy="1676400"/>
          </a:xfrm>
          <a:prstGeom prst="wedgeRoundRectCallout">
            <a:avLst>
              <a:gd name="adj1" fmla="val -4986"/>
              <a:gd name="adj2" fmla="val 148958"/>
              <a:gd name="adj3" fmla="val 16667"/>
            </a:avLst>
          </a:prstGeom>
          <a:solidFill>
            <a:srgbClr val="CC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AU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If light diffracts </a:t>
            </a:r>
          </a:p>
          <a:p>
            <a:pPr algn="ctr">
              <a:defRPr/>
            </a:pPr>
            <a:r>
              <a:rPr lang="en-AU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and interferes </a:t>
            </a:r>
          </a:p>
          <a:p>
            <a:pPr algn="ctr">
              <a:defRPr/>
            </a:pPr>
            <a:r>
              <a:rPr lang="en-AU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then it must be a wave!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62000" y="5486400"/>
            <a:ext cx="1828800" cy="584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Newton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629400" y="5562600"/>
            <a:ext cx="1600200" cy="584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Young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 autoUpdateAnimBg="0"/>
      <p:bldP spid="38916" grpId="0" animBg="1" autoUpdateAnimBg="0"/>
      <p:bldP spid="38918" grpId="0" animBg="1" autoUpdateAnimBg="0"/>
      <p:bldP spid="3079" grpId="0"/>
      <p:bldP spid="30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454025" y="865188"/>
          <a:ext cx="8116888" cy="437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hart" r:id="rId4" imgW="4667278" imgH="2514555" progId="Excel.Sheet.8">
                  <p:embed/>
                </p:oleObj>
              </mc:Choice>
              <mc:Fallback>
                <p:oleObj name="Chart" r:id="rId4" imgW="4667278" imgH="2514555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865188"/>
                        <a:ext cx="8116888" cy="437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9538" y="0"/>
            <a:ext cx="6472237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63538" y="276225"/>
            <a:ext cx="8447087" cy="2678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In the diagram below monochromic light of wavelength 600nm passes through two slits 1.0 x 10</a:t>
            </a:r>
            <a:r>
              <a:rPr lang="en-US" altLang="zh-CN" sz="2400" baseline="30000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-5</a:t>
            </a:r>
            <a:r>
              <a:rPr lang="en-US" altLang="zh-CN" sz="2400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 m apart and shines on a screen 3.0m away. </a:t>
            </a:r>
          </a:p>
          <a:p>
            <a:pPr marL="457200" indent="-457200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At what </a:t>
            </a:r>
            <a:r>
              <a:rPr lang="en-US" altLang="zh-CN" sz="2400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angle</a:t>
            </a:r>
            <a:r>
              <a:rPr lang="en-US" altLang="zh-CN" sz="2400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 to the central fringe is the </a:t>
            </a:r>
            <a:r>
              <a:rPr lang="en-US" altLang="zh-CN" sz="2400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3rd bright fringe </a:t>
            </a:r>
            <a:r>
              <a:rPr lang="en-US" altLang="zh-CN" sz="2400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formed?</a:t>
            </a:r>
          </a:p>
          <a:p>
            <a:pPr marL="457200" indent="-457200">
              <a:spcBef>
                <a:spcPct val="50000"/>
              </a:spcBef>
              <a:buFontTx/>
              <a:buAutoNum type="alphaLcParenR"/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What is distance x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3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(between central fringe and m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)?</a:t>
            </a:r>
            <a:endParaRPr lang="en-AU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endParaRPr lang="en-NZ" altLang="en-US" smtClean="0">
              <a:solidFill>
                <a:srgbClr val="969696"/>
              </a:solidFill>
            </a:endParaRP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912813" y="2976563"/>
          <a:ext cx="7350125" cy="338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r:id="rId4" imgW="6001588" imgH="2771429" progId="MSPhotoEd.3">
                  <p:embed/>
                </p:oleObj>
              </mc:Choice>
              <mc:Fallback>
                <p:oleObj r:id="rId4" imgW="6001588" imgH="27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2976563"/>
                        <a:ext cx="7350125" cy="338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26" name="Straight Arrow Connector 6"/>
          <p:cNvCxnSpPr>
            <a:cxnSpLocks noChangeShapeType="1"/>
          </p:cNvCxnSpPr>
          <p:nvPr/>
        </p:nvCxnSpPr>
        <p:spPr bwMode="auto">
          <a:xfrm rot="16200000" flipV="1">
            <a:off x="7685882" y="4302919"/>
            <a:ext cx="985837" cy="1587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8243888" y="4021138"/>
            <a:ext cx="566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r>
              <a:rPr lang="en-US" altLang="en-US" smtClean="0">
                <a:solidFill>
                  <a:srgbClr val="000000"/>
                </a:solidFill>
                <a:ea typeface="宋体" pitchFamily="2" charset="-122"/>
              </a:rPr>
              <a:t>x</a:t>
            </a:r>
            <a:r>
              <a:rPr lang="en-US" altLang="en-US" baseline="-25000" smtClean="0">
                <a:solidFill>
                  <a:srgbClr val="000000"/>
                </a:solidFill>
                <a:ea typeface="宋体" pitchFamily="2" charset="-122"/>
              </a:rPr>
              <a:t>3</a:t>
            </a:r>
            <a:endParaRPr lang="en-NZ" altLang="en-US" smtClean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18563" y="479738"/>
            <a:ext cx="820628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Red </a:t>
            </a:r>
            <a:r>
              <a:rPr lang="en-US" sz="2000" dirty="0">
                <a:solidFill>
                  <a:srgbClr val="000000"/>
                </a:solidFill>
              </a:rPr>
              <a:t>light (664 nm) is used in Young’s experiment with slits separated</a:t>
            </a:r>
          </a:p>
          <a:p>
            <a:r>
              <a:rPr lang="en-US" sz="2000" dirty="0">
                <a:solidFill>
                  <a:srgbClr val="000000"/>
                </a:solidFill>
              </a:rPr>
              <a:t>by 0.000120 m.  The screen is located a distance 2.75 m from the slits.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Find the distance on the screen between the central bright fringe and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the third-order bright fringe.</a:t>
            </a:r>
          </a:p>
        </p:txBody>
      </p:sp>
      <p:pic>
        <p:nvPicPr>
          <p:cNvPr id="17412" name="Picture 4" descr="afg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4656" y="1987843"/>
            <a:ext cx="51054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0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468573"/>
              </p:ext>
            </p:extLst>
          </p:nvPr>
        </p:nvGraphicFramePr>
        <p:xfrm>
          <a:off x="1762125" y="4894263"/>
          <a:ext cx="53625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6" name="Equation" r:id="rId4" imgW="2895480" imgH="482400" progId="Equation.3">
                  <p:embed/>
                </p:oleObj>
              </mc:Choice>
              <mc:Fallback>
                <p:oleObj name="Equation" r:id="rId4" imgW="289548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4894263"/>
                        <a:ext cx="536257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5"/>
          <p:cNvGraphicFramePr>
            <a:graphicFrameLocks noChangeAspect="1"/>
          </p:cNvGraphicFramePr>
          <p:nvPr/>
        </p:nvGraphicFramePr>
        <p:xfrm>
          <a:off x="1879243" y="5822324"/>
          <a:ext cx="51038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7" name="Equation" r:id="rId6" imgW="2755800" imgH="228600" progId="Equation.3">
                  <p:embed/>
                </p:oleObj>
              </mc:Choice>
              <mc:Fallback>
                <p:oleObj name="Equation" r:id="rId6" imgW="27558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243" y="5822324"/>
                        <a:ext cx="5103813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263" y="339725"/>
            <a:ext cx="8201025" cy="2898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rgbClr val="000000"/>
                </a:solidFill>
              </a:rPr>
              <a:t>A Young’s two slit experiment was done and the measurements were as follows.</a:t>
            </a:r>
            <a:endParaRPr lang="en-NZ" sz="2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AU" sz="2400" dirty="0">
                <a:solidFill>
                  <a:srgbClr val="000000"/>
                </a:solidFill>
              </a:rPr>
              <a:t>The slits were 0.08 mm apart, the screen was 3 m from the slits and the bright fringes on the 	screen were 0.9 cm apart. </a:t>
            </a:r>
            <a:endParaRPr lang="en-NZ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en-AU" sz="2400" dirty="0">
                <a:solidFill>
                  <a:srgbClr val="000000"/>
                </a:solidFill>
              </a:rPr>
              <a:t>Calculate the frequency of the light incident on the slits.</a:t>
            </a:r>
            <a:endParaRPr lang="en-NZ" sz="2400" dirty="0">
              <a:solidFill>
                <a:srgbClr val="000000"/>
              </a:solidFill>
            </a:endParaRPr>
          </a:p>
          <a:p>
            <a:pPr>
              <a:defRPr/>
            </a:pPr>
            <a:endParaRPr lang="en-N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530225" y="349250"/>
            <a:ext cx="82502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AU" sz="2800" dirty="0">
                <a:solidFill>
                  <a:schemeClr val="tx2"/>
                </a:solidFill>
              </a:rPr>
              <a:t>b) The slits were replaced with another slide in which the slits were further apart. Describe the effect this would have on the diffraction pattern observed on the screen.</a:t>
            </a:r>
            <a:endParaRPr lang="en-NZ" sz="28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2844800"/>
            <a:ext cx="754697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solidFill>
                  <a:srgbClr val="FF0000"/>
                </a:solidFill>
              </a:rPr>
              <a:t>Increasing d will cause x to decrease so the bright bands will be closer.</a:t>
            </a:r>
            <a:endParaRPr lang="en-NZ">
              <a:solidFill>
                <a:srgbClr val="FF0000"/>
              </a:solidFill>
            </a:endParaRPr>
          </a:p>
          <a:p>
            <a:endParaRPr lang="en-NZ">
              <a:solidFill>
                <a:srgbClr val="FF0000"/>
              </a:solidFill>
            </a:endParaRPr>
          </a:p>
        </p:txBody>
      </p:sp>
      <p:graphicFrame>
        <p:nvGraphicFramePr>
          <p:cNvPr id="66592" name="Object 32"/>
          <p:cNvGraphicFramePr>
            <a:graphicFrameLocks noChangeAspect="1"/>
          </p:cNvGraphicFramePr>
          <p:nvPr/>
        </p:nvGraphicFramePr>
        <p:xfrm>
          <a:off x="2214563" y="4113213"/>
          <a:ext cx="213042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4" imgW="660240" imgH="393480" progId="Equation.3">
                  <p:embed/>
                </p:oleObj>
              </mc:Choice>
              <mc:Fallback>
                <p:oleObj name="Equation" r:id="rId4" imgW="660240" imgH="39348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4113213"/>
                        <a:ext cx="2130425" cy="126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638175" y="379413"/>
            <a:ext cx="80708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AU" sz="2800" dirty="0">
                <a:solidFill>
                  <a:schemeClr val="tx2"/>
                </a:solidFill>
              </a:rPr>
              <a:t>c) Light of a higher frequency was now shone on these slits. What effect would this have on the screen pattern?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2463" y="2409825"/>
            <a:ext cx="78676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solidFill>
                  <a:srgbClr val="FF0000"/>
                </a:solidFill>
              </a:rPr>
              <a:t>Higher frequency means shorter wavelength. The bright bands closer together.</a:t>
            </a:r>
            <a:endParaRPr lang="en-NZ">
              <a:solidFill>
                <a:srgbClr val="FF0000"/>
              </a:solidFill>
            </a:endParaRPr>
          </a:p>
          <a:p>
            <a:endParaRPr lang="en-NZ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377825" y="395288"/>
            <a:ext cx="8504238" cy="2492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rgbClr val="000000"/>
                </a:solidFill>
                <a:ea typeface="ＭＳ Ｐゴシック" charset="-128"/>
              </a:rPr>
              <a:t>When green light (</a:t>
            </a:r>
            <a:r>
              <a:rPr lang="en-US" altLang="ja-JP" sz="2400" dirty="0">
                <a:solidFill>
                  <a:srgbClr val="000000"/>
                </a:solidFill>
                <a:latin typeface="Symbol" pitchFamily="18" charset="2"/>
                <a:ea typeface="ＭＳ Ｐゴシック" charset="-128"/>
              </a:rPr>
              <a:t>l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-128"/>
              </a:rPr>
              <a:t> = 505 nm) passes through a pair of double slits, the interference pattern shown in (a) is observed.  When light of a different </a:t>
            </a:r>
            <a:r>
              <a:rPr lang="en-US" altLang="ja-JP" sz="2400" dirty="0" err="1">
                <a:solidFill>
                  <a:srgbClr val="000000"/>
                </a:solidFill>
                <a:ea typeface="ＭＳ Ｐゴシック" charset="-128"/>
              </a:rPr>
              <a:t>colour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-128"/>
              </a:rPr>
              <a:t> passes through the same pair of slits, the pattern shown in (b) is observed.  </a:t>
            </a:r>
          </a:p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rgbClr val="000000"/>
                </a:solidFill>
                <a:ea typeface="ＭＳ Ｐゴシック" charset="-128"/>
              </a:rPr>
              <a:t>Is the wavelength of the second </a:t>
            </a:r>
            <a:r>
              <a:rPr lang="en-US" altLang="ja-JP" sz="2400" dirty="0" err="1">
                <a:solidFill>
                  <a:srgbClr val="000000"/>
                </a:solidFill>
                <a:ea typeface="ＭＳ Ｐゴシック" charset="-128"/>
              </a:rPr>
              <a:t>colour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-128"/>
              </a:rPr>
              <a:t> greater than or less than 505 nm?  Explain your answer. 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825" y="3252788"/>
            <a:ext cx="6962775" cy="2679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1" y="0"/>
            <a:ext cx="8557055" cy="648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9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742" y="1082629"/>
            <a:ext cx="3739232" cy="38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35180" y="5326022"/>
            <a:ext cx="5545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>
                <a:solidFill>
                  <a:schemeClr val="tx1"/>
                </a:solidFill>
                <a:hlinkClick r:id="rId3"/>
              </a:rPr>
              <a:t>Wave particle duality web link</a:t>
            </a:r>
            <a:endParaRPr lang="en-N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4 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931988"/>
            <a:ext cx="864870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49263" y="998538"/>
            <a:ext cx="833596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2000" b="1">
                <a:solidFill>
                  <a:srgbClr val="000000"/>
                </a:solidFill>
                <a:ea typeface="ＭＳ Ｐゴシック" charset="-128"/>
                <a:cs typeface="Arial" pitchFamily="34" charset="0"/>
              </a:rPr>
              <a:t>If light is a wave, interference effects will be seen, where one part of wavefront can interact with another part.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sz="2000" b="1">
                <a:solidFill>
                  <a:srgbClr val="000000"/>
                </a:solidFill>
                <a:ea typeface="ＭＳ Ｐゴシック" charset="-128"/>
                <a:cs typeface="Arial" pitchFamily="34" charset="0"/>
              </a:rPr>
              <a:t>One way to study this is to do a double-slit experiment (Young’s):</a:t>
            </a:r>
          </a:p>
        </p:txBody>
      </p:sp>
      <p:sp>
        <p:nvSpPr>
          <p:cNvPr id="9220" name="WordArt 10"/>
          <p:cNvSpPr>
            <a:spLocks noChangeArrowheads="1" noChangeShapeType="1" noTextEdit="1"/>
          </p:cNvSpPr>
          <p:nvPr/>
        </p:nvSpPr>
        <p:spPr bwMode="auto">
          <a:xfrm>
            <a:off x="381000" y="327025"/>
            <a:ext cx="78581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NZ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Young’s Double Slit Experiment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.ehow.com/images/GlobalPhoto/Articles/4674567/93493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75" y="684213"/>
            <a:ext cx="727868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antonine-education.co.uk/Physics_A2/Module_4/Topic_6/Youngs_slit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1773238"/>
            <a:ext cx="7210425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" y="725488"/>
            <a:ext cx="7934325" cy="2752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04788" y="481013"/>
            <a:ext cx="85502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ea typeface="ＭＳ Ｐゴシック" charset="-128"/>
              </a:rPr>
              <a:t>The interference occurs because each point on the screen is not the same distance from both slits. Depending on the </a:t>
            </a:r>
            <a:r>
              <a:rPr lang="en-US" altLang="ja-JP" sz="2400" b="1">
                <a:solidFill>
                  <a:srgbClr val="FF0000"/>
                </a:solidFill>
                <a:ea typeface="ＭＳ Ｐゴシック" charset="-128"/>
              </a:rPr>
              <a:t>path length difference</a:t>
            </a:r>
            <a:r>
              <a:rPr lang="en-US" altLang="ja-JP" sz="2400">
                <a:solidFill>
                  <a:srgbClr val="000000"/>
                </a:solidFill>
                <a:ea typeface="ＭＳ Ｐゴシック" charset="-128"/>
              </a:rPr>
              <a:t>, the wave can interfere constructively (bright spot) or destructively (dark spot ~ no light).</a:t>
            </a:r>
          </a:p>
        </p:txBody>
      </p:sp>
      <p:pic>
        <p:nvPicPr>
          <p:cNvPr id="13315" name="Picture 4" descr="24 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2335213"/>
            <a:ext cx="859313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3" descr="afg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80" y="-46142"/>
            <a:ext cx="8976834" cy="416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242515" y="3445097"/>
          <a:ext cx="12192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0" name="Equation" r:id="rId4" imgW="761760" imgH="177480" progId="Equation.3">
                  <p:embed/>
                </p:oleObj>
              </mc:Choice>
              <mc:Fallback>
                <p:oleObj name="Equation" r:id="rId4" imgW="76176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515" y="3445097"/>
                        <a:ext cx="1219200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533400" y="4656090"/>
            <a:ext cx="2369559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</a:rPr>
              <a:t>Bright fringes </a:t>
            </a:r>
          </a:p>
          <a:p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</a:rPr>
              <a:t>of a double-slit</a:t>
            </a:r>
          </a:p>
        </p:txBody>
      </p:sp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462585" y="5755672"/>
            <a:ext cx="2369559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</a:rPr>
              <a:t>Dark fringes </a:t>
            </a:r>
          </a:p>
          <a:p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</a:rPr>
              <a:t>of a double-slit</a:t>
            </a:r>
          </a:p>
        </p:txBody>
      </p:sp>
      <p:graphicFrame>
        <p:nvGraphicFramePr>
          <p:cNvPr id="30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579671"/>
              </p:ext>
            </p:extLst>
          </p:nvPr>
        </p:nvGraphicFramePr>
        <p:xfrm>
          <a:off x="3425646" y="4860005"/>
          <a:ext cx="5048281" cy="542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1" name="Equation" r:id="rId6" imgW="1892160" imgH="203040" progId="Equation.3">
                  <p:embed/>
                </p:oleObj>
              </mc:Choice>
              <mc:Fallback>
                <p:oleObj name="Equation" r:id="rId6" imgW="189216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646" y="4860005"/>
                        <a:ext cx="5048281" cy="542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Freeform 8"/>
          <p:cNvSpPr>
            <a:spLocks/>
          </p:cNvSpPr>
          <p:nvPr/>
        </p:nvSpPr>
        <p:spPr bwMode="auto">
          <a:xfrm flipH="1">
            <a:off x="4404575" y="2627289"/>
            <a:ext cx="180304" cy="867177"/>
          </a:xfrm>
          <a:custGeom>
            <a:avLst/>
            <a:gdLst>
              <a:gd name="T0" fmla="*/ 152400 w 104"/>
              <a:gd name="T1" fmla="*/ 1219200 h 768"/>
              <a:gd name="T2" fmla="*/ 0 w 104"/>
              <a:gd name="T3" fmla="*/ 914400 h 768"/>
              <a:gd name="T4" fmla="*/ 152400 w 104"/>
              <a:gd name="T5" fmla="*/ 609600 h 768"/>
              <a:gd name="T6" fmla="*/ 76200 w 104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768"/>
              <a:gd name="T14" fmla="*/ 104 w 10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768">
                <a:moveTo>
                  <a:pt x="96" y="768"/>
                </a:moveTo>
                <a:cubicBezTo>
                  <a:pt x="48" y="704"/>
                  <a:pt x="0" y="640"/>
                  <a:pt x="0" y="576"/>
                </a:cubicBezTo>
                <a:cubicBezTo>
                  <a:pt x="0" y="512"/>
                  <a:pt x="88" y="480"/>
                  <a:pt x="96" y="384"/>
                </a:cubicBezTo>
                <a:cubicBezTo>
                  <a:pt x="104" y="288"/>
                  <a:pt x="76" y="144"/>
                  <a:pt x="48" y="0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22479" y="211169"/>
            <a:ext cx="7109138" cy="218941"/>
          </a:xfrm>
        </p:spPr>
        <p:txBody>
          <a:bodyPr/>
          <a:lstStyle/>
          <a:p>
            <a:pPr algn="l" eaLnBrk="1" hangingPunct="1"/>
            <a:r>
              <a:rPr lang="en-US" sz="2800" b="1" i="1" dirty="0" smtClean="0">
                <a:solidFill>
                  <a:schemeClr val="tx1">
                    <a:lumMod val="50000"/>
                  </a:schemeClr>
                </a:solidFill>
              </a:rPr>
              <a:t>Young’s Double Slit Experiment</a:t>
            </a:r>
          </a:p>
        </p:txBody>
      </p:sp>
      <p:graphicFrame>
        <p:nvGraphicFramePr>
          <p:cNvPr id="4198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803194"/>
              </p:ext>
            </p:extLst>
          </p:nvPr>
        </p:nvGraphicFramePr>
        <p:xfrm>
          <a:off x="2902959" y="5937055"/>
          <a:ext cx="5611568" cy="542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Equation" r:id="rId8" imgW="2234880" imgH="215640" progId="Equation.3">
                  <p:embed/>
                </p:oleObj>
              </mc:Choice>
              <mc:Fallback>
                <p:oleObj name="Equation" r:id="rId8" imgW="223488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959" y="5937055"/>
                        <a:ext cx="5611568" cy="5420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36213" y="3884915"/>
            <a:ext cx="875350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2400" dirty="0">
                <a:solidFill>
                  <a:srgbClr val="000000"/>
                </a:solidFill>
              </a:rPr>
              <a:t>Note: </a:t>
            </a:r>
            <a:r>
              <a:rPr lang="en-NZ" sz="2400" i="1" dirty="0" smtClean="0">
                <a:solidFill>
                  <a:srgbClr val="000000"/>
                </a:solidFill>
              </a:rPr>
              <a:t>l</a:t>
            </a:r>
            <a:r>
              <a:rPr lang="en-NZ" sz="2400" baseline="-25000" dirty="0" smtClean="0">
                <a:solidFill>
                  <a:srgbClr val="000000"/>
                </a:solidFill>
              </a:rPr>
              <a:t>1</a:t>
            </a:r>
            <a:r>
              <a:rPr lang="en-NZ" sz="2400" dirty="0" smtClean="0">
                <a:solidFill>
                  <a:srgbClr val="000000"/>
                </a:solidFill>
              </a:rPr>
              <a:t> </a:t>
            </a:r>
            <a:r>
              <a:rPr lang="en-NZ" sz="2400" dirty="0">
                <a:solidFill>
                  <a:srgbClr val="000000"/>
                </a:solidFill>
              </a:rPr>
              <a:t>&amp; </a:t>
            </a:r>
            <a:r>
              <a:rPr lang="en-NZ" sz="2400" i="1" dirty="0" smtClean="0">
                <a:solidFill>
                  <a:srgbClr val="000000"/>
                </a:solidFill>
              </a:rPr>
              <a:t>l</a:t>
            </a:r>
            <a:r>
              <a:rPr lang="en-NZ" sz="2400" baseline="-25000" dirty="0" smtClean="0">
                <a:solidFill>
                  <a:srgbClr val="000000"/>
                </a:solidFill>
              </a:rPr>
              <a:t>2</a:t>
            </a:r>
            <a:r>
              <a:rPr lang="en-NZ" sz="2400" dirty="0" smtClean="0">
                <a:solidFill>
                  <a:srgbClr val="000000"/>
                </a:solidFill>
              </a:rPr>
              <a:t> </a:t>
            </a:r>
            <a:r>
              <a:rPr lang="en-NZ" sz="2400" dirty="0">
                <a:solidFill>
                  <a:srgbClr val="000000"/>
                </a:solidFill>
              </a:rPr>
              <a:t>are approximately </a:t>
            </a:r>
            <a:r>
              <a:rPr lang="en-NZ" sz="2400" b="1" dirty="0">
                <a:solidFill>
                  <a:srgbClr val="FF0000"/>
                </a:solidFill>
              </a:rPr>
              <a:t>parallel</a:t>
            </a:r>
            <a:r>
              <a:rPr lang="en-NZ" sz="2400" dirty="0">
                <a:solidFill>
                  <a:srgbClr val="000000"/>
                </a:solidFill>
              </a:rPr>
              <a:t> as </a:t>
            </a:r>
            <a:r>
              <a:rPr lang="en-NZ" sz="2400" b="1" dirty="0">
                <a:solidFill>
                  <a:srgbClr val="FF0000"/>
                </a:solidFill>
              </a:rPr>
              <a:t>d</a:t>
            </a:r>
            <a:r>
              <a:rPr lang="en-NZ" sz="2400" dirty="0">
                <a:solidFill>
                  <a:srgbClr val="000000"/>
                </a:solidFill>
              </a:rPr>
              <a:t> is very small 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1576552" y="2222938"/>
            <a:ext cx="141627" cy="1661977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2"/>
          <p:cNvSpPr>
            <a:spLocks noChangeShapeType="1"/>
          </p:cNvSpPr>
          <p:nvPr/>
        </p:nvSpPr>
        <p:spPr bwMode="auto">
          <a:xfrm>
            <a:off x="1606550" y="1589088"/>
            <a:ext cx="0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3078" name="Line 3"/>
          <p:cNvSpPr>
            <a:spLocks noChangeShapeType="1"/>
          </p:cNvSpPr>
          <p:nvPr/>
        </p:nvSpPr>
        <p:spPr bwMode="auto">
          <a:xfrm>
            <a:off x="1606550" y="2884488"/>
            <a:ext cx="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3079" name="Line 4"/>
          <p:cNvSpPr>
            <a:spLocks noChangeShapeType="1"/>
          </p:cNvSpPr>
          <p:nvPr/>
        </p:nvSpPr>
        <p:spPr bwMode="auto">
          <a:xfrm>
            <a:off x="1606550" y="3951288"/>
            <a:ext cx="0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3080" name="Line 5"/>
          <p:cNvSpPr>
            <a:spLocks noChangeShapeType="1"/>
          </p:cNvSpPr>
          <p:nvPr/>
        </p:nvSpPr>
        <p:spPr bwMode="auto">
          <a:xfrm>
            <a:off x="1606550" y="3341688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3081" name="Line 6"/>
          <p:cNvSpPr>
            <a:spLocks noChangeShapeType="1"/>
          </p:cNvSpPr>
          <p:nvPr/>
        </p:nvSpPr>
        <p:spPr bwMode="auto">
          <a:xfrm>
            <a:off x="7473950" y="522288"/>
            <a:ext cx="0" cy="5715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3082" name="Text Box 7"/>
          <p:cNvSpPr txBox="1">
            <a:spLocks noChangeArrowheads="1"/>
          </p:cNvSpPr>
          <p:nvPr/>
        </p:nvSpPr>
        <p:spPr bwMode="auto">
          <a:xfrm>
            <a:off x="1073150" y="2274888"/>
            <a:ext cx="455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sz="1800" b="1">
                <a:solidFill>
                  <a:srgbClr val="000000"/>
                </a:solidFill>
                <a:ea typeface="ＭＳ Ｐゴシック" charset="-128"/>
              </a:rPr>
              <a:t>S</a:t>
            </a:r>
            <a:r>
              <a:rPr lang="en-US" altLang="ja-JP" sz="1800" b="1" baseline="-25000">
                <a:solidFill>
                  <a:srgbClr val="000000"/>
                </a:solidFill>
                <a:ea typeface="ＭＳ Ｐゴシック" charset="-128"/>
              </a:rPr>
              <a:t>1</a:t>
            </a:r>
            <a:endParaRPr lang="en-US" altLang="ja-JP" sz="18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083" name="Text Box 8"/>
          <p:cNvSpPr txBox="1">
            <a:spLocks noChangeArrowheads="1"/>
          </p:cNvSpPr>
          <p:nvPr/>
        </p:nvSpPr>
        <p:spPr bwMode="auto">
          <a:xfrm>
            <a:off x="996950" y="37988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sz="1800" b="1">
                <a:solidFill>
                  <a:srgbClr val="000000"/>
                </a:solidFill>
                <a:ea typeface="ＭＳ Ｐゴシック" charset="-128"/>
              </a:rPr>
              <a:t>S</a:t>
            </a:r>
            <a:r>
              <a:rPr lang="en-US" altLang="ja-JP" sz="1800" b="1" baseline="-25000">
                <a:solidFill>
                  <a:srgbClr val="000000"/>
                </a:solidFill>
                <a:ea typeface="ＭＳ Ｐゴシック" charset="-128"/>
              </a:rPr>
              <a:t>2</a:t>
            </a:r>
            <a:endParaRPr lang="en-US" altLang="ja-JP" sz="18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084" name="Text Box 9"/>
          <p:cNvSpPr txBox="1">
            <a:spLocks noChangeArrowheads="1"/>
          </p:cNvSpPr>
          <p:nvPr/>
        </p:nvSpPr>
        <p:spPr bwMode="auto">
          <a:xfrm>
            <a:off x="2444750" y="41100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sz="1800" b="1">
                <a:solidFill>
                  <a:srgbClr val="000000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3085" name="Text Box 10"/>
          <p:cNvSpPr txBox="1">
            <a:spLocks noChangeArrowheads="1"/>
          </p:cNvSpPr>
          <p:nvPr/>
        </p:nvSpPr>
        <p:spPr bwMode="auto">
          <a:xfrm>
            <a:off x="7016750" y="6161088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sz="1800" b="1">
                <a:solidFill>
                  <a:srgbClr val="000000"/>
                </a:solidFill>
                <a:ea typeface="ＭＳ Ｐゴシック" charset="-128"/>
              </a:rPr>
              <a:t>screen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7767638" y="906463"/>
            <a:ext cx="865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sz="1800" b="1">
                <a:solidFill>
                  <a:srgbClr val="000000"/>
                </a:solidFill>
                <a:ea typeface="ＭＳ Ｐゴシック" charset="-128"/>
              </a:rPr>
              <a:t>Bright</a:t>
            </a:r>
          </a:p>
        </p:txBody>
      </p:sp>
      <p:grpSp>
        <p:nvGrpSpPr>
          <p:cNvPr id="3087" name="Group 12"/>
          <p:cNvGrpSpPr>
            <a:grpSpLocks/>
          </p:cNvGrpSpPr>
          <p:nvPr/>
        </p:nvGrpSpPr>
        <p:grpSpPr bwMode="auto">
          <a:xfrm>
            <a:off x="1073150" y="2732088"/>
            <a:ext cx="457200" cy="1066800"/>
            <a:chOff x="384" y="1824"/>
            <a:chExt cx="288" cy="624"/>
          </a:xfrm>
        </p:grpSpPr>
        <p:sp>
          <p:nvSpPr>
            <p:cNvPr id="3106" name="Line 13"/>
            <p:cNvSpPr>
              <a:spLocks noChangeShapeType="1"/>
            </p:cNvSpPr>
            <p:nvPr/>
          </p:nvSpPr>
          <p:spPr bwMode="auto">
            <a:xfrm flipH="1">
              <a:off x="432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3107" name="Line 14"/>
            <p:cNvSpPr>
              <a:spLocks noChangeShapeType="1"/>
            </p:cNvSpPr>
            <p:nvPr/>
          </p:nvSpPr>
          <p:spPr bwMode="auto">
            <a:xfrm flipH="1">
              <a:off x="384" y="244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3108" name="Line 15"/>
            <p:cNvSpPr>
              <a:spLocks noChangeShapeType="1"/>
            </p:cNvSpPr>
            <p:nvPr/>
          </p:nvSpPr>
          <p:spPr bwMode="auto">
            <a:xfrm>
              <a:off x="528" y="182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3109" name="Text Box 16"/>
            <p:cNvSpPr txBox="1">
              <a:spLocks noChangeArrowheads="1"/>
            </p:cNvSpPr>
            <p:nvPr/>
          </p:nvSpPr>
          <p:spPr bwMode="auto">
            <a:xfrm>
              <a:off x="384" y="1968"/>
              <a:ext cx="204" cy="2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ja-JP" sz="1800" b="1">
                  <a:solidFill>
                    <a:srgbClr val="000000"/>
                  </a:solidFill>
                  <a:ea typeface="ＭＳ Ｐゴシック" charset="-128"/>
                </a:rPr>
                <a:t>d</a:t>
              </a:r>
              <a:endParaRPr lang="en-US" altLang="ja-JP" sz="1800">
                <a:solidFill>
                  <a:srgbClr val="000000"/>
                </a:solidFill>
                <a:ea typeface="ＭＳ Ｐゴシック" charset="-128"/>
              </a:endParaRPr>
            </a:p>
          </p:txBody>
        </p:sp>
      </p:grpSp>
      <p:grpSp>
        <p:nvGrpSpPr>
          <p:cNvPr id="3088" name="Group 17"/>
          <p:cNvGrpSpPr>
            <a:grpSpLocks/>
          </p:cNvGrpSpPr>
          <p:nvPr/>
        </p:nvGrpSpPr>
        <p:grpSpPr bwMode="auto">
          <a:xfrm>
            <a:off x="1606550" y="1055688"/>
            <a:ext cx="5867400" cy="2284412"/>
            <a:chOff x="720" y="768"/>
            <a:chExt cx="3696" cy="1392"/>
          </a:xfrm>
        </p:grpSpPr>
        <p:sp>
          <p:nvSpPr>
            <p:cNvPr id="3104" name="Line 18"/>
            <p:cNvSpPr>
              <a:spLocks noChangeShapeType="1"/>
            </p:cNvSpPr>
            <p:nvPr/>
          </p:nvSpPr>
          <p:spPr bwMode="auto">
            <a:xfrm flipV="1">
              <a:off x="720" y="768"/>
              <a:ext cx="3696" cy="139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3105" name="Text Box 19"/>
            <p:cNvSpPr txBox="1">
              <a:spLocks noChangeArrowheads="1"/>
            </p:cNvSpPr>
            <p:nvPr/>
          </p:nvSpPr>
          <p:spPr bwMode="auto">
            <a:xfrm>
              <a:off x="1200" y="1920"/>
              <a:ext cx="191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ja-JP" sz="1800" b="1">
                  <a:solidFill>
                    <a:srgbClr val="000000"/>
                  </a:solidFill>
                  <a:latin typeface="Symbol" pitchFamily="18" charset="2"/>
                  <a:ea typeface="ＭＳ Ｐゴシック" charset="-128"/>
                </a:rPr>
                <a:t>q</a:t>
              </a:r>
              <a:endParaRPr lang="en-US" altLang="ja-JP" sz="1800">
                <a:solidFill>
                  <a:srgbClr val="000000"/>
                </a:solidFill>
                <a:ea typeface="ＭＳ Ｐゴシック" charset="-128"/>
              </a:endParaRPr>
            </a:p>
          </p:txBody>
        </p:sp>
      </p:grpSp>
      <p:grpSp>
        <p:nvGrpSpPr>
          <p:cNvPr id="3089" name="Group 20"/>
          <p:cNvGrpSpPr>
            <a:grpSpLocks/>
          </p:cNvGrpSpPr>
          <p:nvPr/>
        </p:nvGrpSpPr>
        <p:grpSpPr bwMode="auto">
          <a:xfrm>
            <a:off x="1606550" y="1055688"/>
            <a:ext cx="5867400" cy="2743200"/>
            <a:chOff x="720" y="768"/>
            <a:chExt cx="3696" cy="1728"/>
          </a:xfrm>
        </p:grpSpPr>
        <p:sp>
          <p:nvSpPr>
            <p:cNvPr id="3102" name="Line 21"/>
            <p:cNvSpPr>
              <a:spLocks noChangeShapeType="1"/>
            </p:cNvSpPr>
            <p:nvPr/>
          </p:nvSpPr>
          <p:spPr bwMode="auto">
            <a:xfrm flipV="1">
              <a:off x="720" y="768"/>
              <a:ext cx="3696" cy="105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3103" name="Line 22"/>
            <p:cNvSpPr>
              <a:spLocks noChangeShapeType="1"/>
            </p:cNvSpPr>
            <p:nvPr/>
          </p:nvSpPr>
          <p:spPr bwMode="auto">
            <a:xfrm flipV="1">
              <a:off x="720" y="768"/>
              <a:ext cx="3696" cy="17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3090" name="Line 23"/>
          <p:cNvSpPr>
            <a:spLocks noChangeShapeType="1"/>
          </p:cNvSpPr>
          <p:nvPr/>
        </p:nvSpPr>
        <p:spPr bwMode="auto">
          <a:xfrm>
            <a:off x="1606550" y="2732088"/>
            <a:ext cx="304800" cy="914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682750" y="1055688"/>
            <a:ext cx="6178550" cy="3189287"/>
            <a:chOff x="768" y="720"/>
            <a:chExt cx="3892" cy="2009"/>
          </a:xfrm>
        </p:grpSpPr>
        <p:sp>
          <p:nvSpPr>
            <p:cNvPr id="3096" name="Line 25"/>
            <p:cNvSpPr>
              <a:spLocks noChangeShapeType="1"/>
            </p:cNvSpPr>
            <p:nvPr/>
          </p:nvSpPr>
          <p:spPr bwMode="auto">
            <a:xfrm>
              <a:off x="4512" y="7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3097" name="Line 26"/>
            <p:cNvSpPr>
              <a:spLocks noChangeShapeType="1"/>
            </p:cNvSpPr>
            <p:nvPr/>
          </p:nvSpPr>
          <p:spPr bwMode="auto">
            <a:xfrm>
              <a:off x="4512" y="21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3098" name="Line 27"/>
            <p:cNvSpPr>
              <a:spLocks noChangeShapeType="1"/>
            </p:cNvSpPr>
            <p:nvPr/>
          </p:nvSpPr>
          <p:spPr bwMode="auto">
            <a:xfrm>
              <a:off x="4560" y="72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3099" name="Text Box 28"/>
            <p:cNvSpPr txBox="1">
              <a:spLocks noChangeArrowheads="1"/>
            </p:cNvSpPr>
            <p:nvPr/>
          </p:nvSpPr>
          <p:spPr bwMode="auto">
            <a:xfrm>
              <a:off x="4464" y="1248"/>
              <a:ext cx="19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ja-JP" sz="1800" b="1">
                  <a:solidFill>
                    <a:srgbClr val="000000"/>
                  </a:solidFill>
                  <a:ea typeface="ＭＳ Ｐゴシック" charset="-128"/>
                </a:rPr>
                <a:t>x</a:t>
              </a:r>
              <a:endParaRPr lang="en-US" altLang="ja-JP" sz="1800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3100" name="Line 29"/>
            <p:cNvSpPr>
              <a:spLocks noChangeShapeType="1"/>
            </p:cNvSpPr>
            <p:nvPr/>
          </p:nvSpPr>
          <p:spPr bwMode="auto">
            <a:xfrm>
              <a:off x="768" y="2688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3101" name="Text Box 30"/>
            <p:cNvSpPr txBox="1">
              <a:spLocks noChangeArrowheads="1"/>
            </p:cNvSpPr>
            <p:nvPr/>
          </p:nvSpPr>
          <p:spPr bwMode="auto">
            <a:xfrm>
              <a:off x="2352" y="2496"/>
              <a:ext cx="205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ja-JP" sz="1800" b="1">
                  <a:solidFill>
                    <a:srgbClr val="000000"/>
                  </a:solidFill>
                  <a:ea typeface="ＭＳ Ｐゴシック" charset="-128"/>
                </a:rPr>
                <a:t>L</a:t>
              </a:r>
            </a:p>
          </p:txBody>
        </p:sp>
      </p:grpSp>
      <p:graphicFrame>
        <p:nvGraphicFramePr>
          <p:cNvPr id="66591" name="Object 31"/>
          <p:cNvGraphicFramePr>
            <a:graphicFrameLocks noChangeAspect="1"/>
          </p:cNvGraphicFramePr>
          <p:nvPr/>
        </p:nvGraphicFramePr>
        <p:xfrm>
          <a:off x="458788" y="914400"/>
          <a:ext cx="3014662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3" imgW="1218960" imgH="393480" progId="Equation.3">
                  <p:embed/>
                </p:oleObj>
              </mc:Choice>
              <mc:Fallback>
                <p:oleObj name="Equation" r:id="rId3" imgW="1218960" imgH="39348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914400"/>
                        <a:ext cx="3014662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2" name="Object 32"/>
          <p:cNvGraphicFramePr>
            <a:graphicFrameLocks noChangeAspect="1"/>
          </p:cNvGraphicFramePr>
          <p:nvPr/>
        </p:nvGraphicFramePr>
        <p:xfrm>
          <a:off x="508000" y="5216525"/>
          <a:ext cx="278606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5" imgW="863280" imgH="393480" progId="Equation.3">
                  <p:embed/>
                </p:oleObj>
              </mc:Choice>
              <mc:Fallback>
                <p:oleObj name="Equation" r:id="rId5" imgW="863280" imgH="39348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5216525"/>
                        <a:ext cx="2786063" cy="126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3" name="Text Box 33"/>
          <p:cNvSpPr txBox="1">
            <a:spLocks noChangeArrowheads="1"/>
          </p:cNvSpPr>
          <p:nvPr/>
        </p:nvSpPr>
        <p:spPr bwMode="auto">
          <a:xfrm>
            <a:off x="379413" y="244475"/>
            <a:ext cx="5148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00000"/>
                </a:solidFill>
                <a:latin typeface="+mn-lt"/>
                <a:ea typeface="ＭＳ Ｐゴシック" charset="-128"/>
              </a:rPr>
              <a:t>Constructive Interference</a:t>
            </a:r>
            <a:endParaRPr lang="en-US" altLang="ja-JP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1954213" y="4413250"/>
          <a:ext cx="5302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7" imgW="1917360" imgH="203040" progId="Equation.3">
                  <p:embed/>
                </p:oleObj>
              </mc:Choice>
              <mc:Fallback>
                <p:oleObj name="Equation" r:id="rId7" imgW="191736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4413250"/>
                        <a:ext cx="53022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411538" y="5602288"/>
            <a:ext cx="354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Use only if </a:t>
            </a:r>
            <a:r>
              <a:rPr lang="el-GR" sz="2400">
                <a:solidFill>
                  <a:srgbClr val="000000"/>
                </a:solidFill>
              </a:rPr>
              <a:t>θ</a:t>
            </a:r>
            <a:r>
              <a:rPr lang="en-US" sz="2400">
                <a:solidFill>
                  <a:srgbClr val="000000"/>
                </a:solidFill>
              </a:rPr>
              <a:t> &lt;10°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49263" y="5153025"/>
            <a:ext cx="2962275" cy="13779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 autoUpdateAnimBg="0"/>
      <p:bldP spid="66593" grpId="0" autoUpdateAnimBg="0"/>
      <p:bldP spid="38" grpId="0"/>
      <p:bldP spid="39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99"/>
      </a:dk1>
      <a:lt1>
        <a:srgbClr val="FFFFFF"/>
      </a:lt1>
      <a:dk2>
        <a:srgbClr val="66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82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99"/>
        </a:dk1>
        <a:lt1>
          <a:srgbClr val="FFFFFF"/>
        </a:lt1>
        <a:dk2>
          <a:srgbClr val="660033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82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99"/>
      </a:dk1>
      <a:lt1>
        <a:srgbClr val="FFFFFF"/>
      </a:lt1>
      <a:dk2>
        <a:srgbClr val="66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82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99"/>
        </a:dk1>
        <a:lt1>
          <a:srgbClr val="FFFFFF"/>
        </a:lt1>
        <a:dk2>
          <a:srgbClr val="660033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82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files\msoffice97\Templates\Blank Presentation.pot</Template>
  <TotalTime>5479</TotalTime>
  <Words>463</Words>
  <Application>Microsoft Office PowerPoint</Application>
  <PresentationFormat>On-screen Show (4:3)</PresentationFormat>
  <Paragraphs>62</Paragraphs>
  <Slides>18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Blank Presentation</vt:lpstr>
      <vt:lpstr>1_Blank Presentation</vt:lpstr>
      <vt:lpstr>PhotoImpact</vt:lpstr>
      <vt:lpstr>Equation</vt:lpstr>
      <vt:lpstr>Chart</vt:lpstr>
      <vt:lpstr>MSPhotoEd.3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Young’s Double Slit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Physics 112N</dc:title>
  <dc:creator>Charles I. Sukenik</dc:creator>
  <cp:lastModifiedBy>Stephen Anderson</cp:lastModifiedBy>
  <cp:revision>134</cp:revision>
  <cp:lastPrinted>1999-03-28T19:03:26Z</cp:lastPrinted>
  <dcterms:created xsi:type="dcterms:W3CDTF">1995-06-17T23:31:02Z</dcterms:created>
  <dcterms:modified xsi:type="dcterms:W3CDTF">2014-07-07T02:04:50Z</dcterms:modified>
</cp:coreProperties>
</file>