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17" r:id="rId5"/>
    <p:sldId id="316" r:id="rId6"/>
    <p:sldId id="318" r:id="rId7"/>
    <p:sldId id="321" r:id="rId8"/>
    <p:sldId id="320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00"/>
    <a:srgbClr val="00CC00"/>
    <a:srgbClr val="9900FF"/>
    <a:srgbClr val="FF3300"/>
    <a:srgbClr val="66FF99"/>
    <a:srgbClr val="FFFF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68" autoAdjust="0"/>
    <p:restoredTop sz="96980" autoAdjust="0"/>
  </p:normalViewPr>
  <p:slideViewPr>
    <p:cSldViewPr snapToGrid="0">
      <p:cViewPr>
        <p:scale>
          <a:sx n="70" d="100"/>
          <a:sy n="70" d="100"/>
        </p:scale>
        <p:origin x="-936" y="-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6" Type="http://schemas.openxmlformats.org/officeDocument/2006/relationships/image" Target="../media/image11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6C6BC8A-7D4E-49C2-A954-D3EAB85C65E2}" type="datetimeFigureOut">
              <a:rPr lang="en-US"/>
              <a:pPr>
                <a:defRPr/>
              </a:pPr>
              <a:t>13/07/15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D77F079-CCD3-43EE-92B4-B332A532DB6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6417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EE27D00-BAAD-4558-9D81-B96C346880B9}" type="slidenum">
              <a:rPr lang="ja-JP" altLang="en-US" smtClean="0">
                <a:latin typeface="Verdana" pitchFamily="34" charset="0"/>
              </a:rPr>
              <a:pPr/>
              <a:t>1</a:t>
            </a:fld>
            <a:endParaRPr lang="en-US" altLang="ja-JP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7861E-ED3D-4922-B91F-124AB0EFC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F90DA-0488-49DE-B7E0-45F158166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2C0C7-9FD4-42B7-8373-DAEB6F86F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BA140-DC5D-4686-A2BC-EC3D3D907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1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499B-45B6-4587-ABE2-921BA844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3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4428F-8218-4A0A-A0EB-A848E195F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96D03-C701-47F3-BDA2-548B4B3AB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D474B-CA55-449F-91BC-54104C148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7BD90-60F2-414E-BD5D-EE6299BD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5C4E-B550-4665-8B49-56530CF5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6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B433-E69C-4374-A9B1-831049393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7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34AF56A-448C-413E-B72F-682390065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image" Target="../media/image10.emf"/><Relationship Id="rId13" Type="http://schemas.openxmlformats.org/officeDocument/2006/relationships/oleObject" Target="../embeddings/oleObject9.bin"/><Relationship Id="rId14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8.e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41313" y="1035050"/>
            <a:ext cx="839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sz="2400" b="1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The maxima of the diffraction pattern are defined by</a:t>
            </a:r>
          </a:p>
        </p:txBody>
      </p:sp>
      <p:pic>
        <p:nvPicPr>
          <p:cNvPr id="18435" name="Picture 5" descr="24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839913"/>
            <a:ext cx="8518525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WordArt 9"/>
          <p:cNvSpPr>
            <a:spLocks noChangeArrowheads="1" noChangeShapeType="1" noTextEdit="1"/>
          </p:cNvSpPr>
          <p:nvPr/>
        </p:nvSpPr>
        <p:spPr bwMode="auto">
          <a:xfrm>
            <a:off x="466725" y="265113"/>
            <a:ext cx="7704138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NZ" sz="3600" i="1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Diffraction Grating and white light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30250" y="144463"/>
            <a:ext cx="8413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NZ" altLang="en-US" sz="2400">
                <a:solidFill>
                  <a:srgbClr val="000000"/>
                </a:solidFill>
                <a:latin typeface="Verdana" pitchFamily="34" charset="0"/>
              </a:rPr>
              <a:t>So what if we have a colour of light with a longer wavelength </a:t>
            </a:r>
            <a:r>
              <a:rPr lang="el-GR" altLang="en-US" sz="1600" b="1">
                <a:solidFill>
                  <a:srgbClr val="000000"/>
                </a:solidFill>
                <a:latin typeface="Verdana" pitchFamily="34" charset="0"/>
              </a:rPr>
              <a:t>λ</a:t>
            </a:r>
            <a:r>
              <a:rPr lang="en-NZ" altLang="en-US" sz="2400">
                <a:solidFill>
                  <a:srgbClr val="000000"/>
                </a:solidFill>
                <a:latin typeface="Verdana" pitchFamily="34" charset="0"/>
              </a:rPr>
              <a:t> and a grating with fixed </a:t>
            </a:r>
            <a:r>
              <a:rPr lang="en-NZ" altLang="en-US" sz="2400" b="1" i="1">
                <a:solidFill>
                  <a:srgbClr val="000000"/>
                </a:solidFill>
                <a:latin typeface="Verdana" pitchFamily="34" charset="0"/>
              </a:rPr>
              <a:t>d </a:t>
            </a:r>
            <a:r>
              <a:rPr lang="en-NZ" altLang="en-US" sz="2400">
                <a:solidFill>
                  <a:srgbClr val="000000"/>
                </a:solidFill>
                <a:latin typeface="Verdana" pitchFamily="34" charset="0"/>
              </a:rPr>
              <a:t>?</a:t>
            </a:r>
            <a:endParaRPr lang="el-GR" altLang="en-US" sz="240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8638" y="3687763"/>
            <a:ext cx="4762" cy="2333625"/>
            <a:chOff x="333" y="2323"/>
            <a:chExt cx="3" cy="1470"/>
          </a:xfrm>
        </p:grpSpPr>
        <p:sp>
          <p:nvSpPr>
            <p:cNvPr id="17437" name="Line 5"/>
            <p:cNvSpPr>
              <a:spLocks noChangeShapeType="1"/>
            </p:cNvSpPr>
            <p:nvPr/>
          </p:nvSpPr>
          <p:spPr bwMode="auto">
            <a:xfrm>
              <a:off x="335" y="3448"/>
              <a:ext cx="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38" name="Line 6"/>
            <p:cNvSpPr>
              <a:spLocks noChangeShapeType="1"/>
            </p:cNvSpPr>
            <p:nvPr/>
          </p:nvSpPr>
          <p:spPr bwMode="auto">
            <a:xfrm>
              <a:off x="336" y="2883"/>
              <a:ext cx="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39" name="Line 7"/>
            <p:cNvSpPr>
              <a:spLocks noChangeShapeType="1"/>
            </p:cNvSpPr>
            <p:nvPr/>
          </p:nvSpPr>
          <p:spPr bwMode="auto">
            <a:xfrm>
              <a:off x="333" y="2323"/>
              <a:ext cx="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33400" y="4419600"/>
            <a:ext cx="311150" cy="1260475"/>
            <a:chOff x="336" y="2784"/>
            <a:chExt cx="196" cy="794"/>
          </a:xfrm>
        </p:grpSpPr>
        <p:sp>
          <p:nvSpPr>
            <p:cNvPr id="17433" name="Line 12"/>
            <p:cNvSpPr>
              <a:spLocks noChangeShapeType="1"/>
            </p:cNvSpPr>
            <p:nvPr/>
          </p:nvSpPr>
          <p:spPr bwMode="auto">
            <a:xfrm>
              <a:off x="355" y="2784"/>
              <a:ext cx="120" cy="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34" name="Text Box 13"/>
            <p:cNvSpPr txBox="1">
              <a:spLocks noChangeArrowheads="1"/>
            </p:cNvSpPr>
            <p:nvPr/>
          </p:nvSpPr>
          <p:spPr bwMode="auto">
            <a:xfrm>
              <a:off x="336" y="3326"/>
              <a:ext cx="19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solidFill>
                    <a:srgbClr val="0000CC"/>
                  </a:solidFill>
                  <a:latin typeface="Verdana" pitchFamily="34" charset="0"/>
                </a:rPr>
                <a:t>λ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38163" y="1146175"/>
            <a:ext cx="4762" cy="2333625"/>
            <a:chOff x="333" y="2323"/>
            <a:chExt cx="3" cy="1470"/>
          </a:xfrm>
        </p:grpSpPr>
        <p:sp>
          <p:nvSpPr>
            <p:cNvPr id="17430" name="Line 16"/>
            <p:cNvSpPr>
              <a:spLocks noChangeShapeType="1"/>
            </p:cNvSpPr>
            <p:nvPr/>
          </p:nvSpPr>
          <p:spPr bwMode="auto">
            <a:xfrm>
              <a:off x="335" y="3448"/>
              <a:ext cx="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31" name="Line 17"/>
            <p:cNvSpPr>
              <a:spLocks noChangeShapeType="1"/>
            </p:cNvSpPr>
            <p:nvPr/>
          </p:nvSpPr>
          <p:spPr bwMode="auto">
            <a:xfrm>
              <a:off x="336" y="2883"/>
              <a:ext cx="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32" name="Line 18"/>
            <p:cNvSpPr>
              <a:spLocks noChangeShapeType="1"/>
            </p:cNvSpPr>
            <p:nvPr/>
          </p:nvSpPr>
          <p:spPr bwMode="auto">
            <a:xfrm>
              <a:off x="333" y="2323"/>
              <a:ext cx="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33400" y="1074738"/>
            <a:ext cx="2157413" cy="1687512"/>
            <a:chOff x="336" y="677"/>
            <a:chExt cx="1359" cy="1063"/>
          </a:xfrm>
        </p:grpSpPr>
        <p:sp>
          <p:nvSpPr>
            <p:cNvPr id="17428" name="Line 19"/>
            <p:cNvSpPr>
              <a:spLocks noChangeShapeType="1"/>
            </p:cNvSpPr>
            <p:nvPr/>
          </p:nvSpPr>
          <p:spPr bwMode="auto">
            <a:xfrm flipV="1">
              <a:off x="336" y="677"/>
              <a:ext cx="1334" cy="50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29" name="Line 20"/>
            <p:cNvSpPr>
              <a:spLocks noChangeShapeType="1"/>
            </p:cNvSpPr>
            <p:nvPr/>
          </p:nvSpPr>
          <p:spPr bwMode="auto">
            <a:xfrm flipV="1">
              <a:off x="361" y="1231"/>
              <a:ext cx="1334" cy="50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49275" y="1889125"/>
            <a:ext cx="1552575" cy="1163638"/>
            <a:chOff x="346" y="1190"/>
            <a:chExt cx="978" cy="733"/>
          </a:xfrm>
        </p:grpSpPr>
        <p:sp>
          <p:nvSpPr>
            <p:cNvPr id="17426" name="Line 22"/>
            <p:cNvSpPr>
              <a:spLocks noChangeShapeType="1"/>
            </p:cNvSpPr>
            <p:nvPr/>
          </p:nvSpPr>
          <p:spPr bwMode="auto">
            <a:xfrm>
              <a:off x="346" y="1190"/>
              <a:ext cx="182" cy="4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27" name="Text Box 23"/>
            <p:cNvSpPr txBox="1">
              <a:spLocks noChangeArrowheads="1"/>
            </p:cNvSpPr>
            <p:nvPr/>
          </p:nvSpPr>
          <p:spPr bwMode="auto">
            <a:xfrm>
              <a:off x="383" y="1671"/>
              <a:ext cx="94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solidFill>
                    <a:srgbClr val="FF3300"/>
                  </a:solidFill>
                  <a:latin typeface="Verdana" pitchFamily="34" charset="0"/>
                </a:rPr>
                <a:t>λ</a:t>
              </a:r>
              <a:r>
                <a:rPr lang="en-NZ" altLang="en-US" sz="2000">
                  <a:solidFill>
                    <a:srgbClr val="FF3300"/>
                  </a:solidFill>
                  <a:latin typeface="Verdana" pitchFamily="34" charset="0"/>
                </a:rPr>
                <a:t> </a:t>
              </a:r>
              <a:r>
                <a:rPr lang="en-NZ" altLang="en-US" sz="1800">
                  <a:solidFill>
                    <a:srgbClr val="FF3300"/>
                  </a:solidFill>
                  <a:latin typeface="Verdana" pitchFamily="34" charset="0"/>
                </a:rPr>
                <a:t>longer</a:t>
              </a:r>
              <a:endParaRPr lang="el-GR" altLang="en-US" sz="1800">
                <a:solidFill>
                  <a:srgbClr val="FF3300"/>
                </a:solidFill>
                <a:latin typeface="Verdana" pitchFamily="34" charset="0"/>
              </a:endParaRPr>
            </a:p>
          </p:txBody>
        </p:sp>
      </p:grp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2895056" y="1014532"/>
            <a:ext cx="419735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altLang="en-US" sz="2400" dirty="0">
                <a:solidFill>
                  <a:srgbClr val="000000"/>
                </a:solidFill>
                <a:latin typeface="Verdana" pitchFamily="34" charset="0"/>
              </a:rPr>
              <a:t>As the wavelength increases the angle </a:t>
            </a:r>
            <a:r>
              <a:rPr lang="el-GR" altLang="en-US" sz="2400" b="1" dirty="0">
                <a:solidFill>
                  <a:srgbClr val="000000"/>
                </a:solidFill>
                <a:latin typeface="Verdana" pitchFamily="34" charset="0"/>
              </a:rPr>
              <a:t>θ</a:t>
            </a:r>
            <a:r>
              <a:rPr lang="en-NZ" altLang="en-US" sz="2400" dirty="0">
                <a:solidFill>
                  <a:srgbClr val="000000"/>
                </a:solidFill>
                <a:latin typeface="Verdana" pitchFamily="34" charset="0"/>
              </a:rPr>
              <a:t> must increase also.  </a:t>
            </a:r>
            <a:r>
              <a:rPr lang="en-NZ" altLang="en-US" sz="2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3000375" y="2358231"/>
            <a:ext cx="4229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altLang="en-US" sz="2000" dirty="0">
                <a:solidFill>
                  <a:srgbClr val="FF3300"/>
                </a:solidFill>
                <a:latin typeface="Verdana" pitchFamily="34" charset="0"/>
              </a:rPr>
              <a:t>Which order do we see the spectral colours in?</a:t>
            </a:r>
            <a:endParaRPr lang="en-US" altLang="en-US" sz="2000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3424238" y="3246308"/>
            <a:ext cx="3263165" cy="16312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altLang="en-US" sz="2000" b="1" dirty="0">
                <a:solidFill>
                  <a:srgbClr val="9900FF"/>
                </a:solidFill>
                <a:latin typeface="Verdana" pitchFamily="34" charset="0"/>
              </a:rPr>
              <a:t>Violet</a:t>
            </a:r>
            <a:r>
              <a:rPr lang="en-NZ" altLang="en-US" sz="2000" dirty="0">
                <a:solidFill>
                  <a:srgbClr val="9900FF"/>
                </a:solidFill>
                <a:latin typeface="Verdana" pitchFamily="34" charset="0"/>
              </a:rPr>
              <a:t> </a:t>
            </a:r>
            <a:r>
              <a:rPr lang="en-NZ" altLang="en-US" sz="2000" dirty="0">
                <a:solidFill>
                  <a:srgbClr val="000000"/>
                </a:solidFill>
                <a:latin typeface="Verdana" pitchFamily="34" charset="0"/>
              </a:rPr>
              <a:t>closest to the central maximum followed by </a:t>
            </a:r>
            <a:r>
              <a:rPr lang="en-NZ" altLang="en-US" sz="2000" dirty="0">
                <a:solidFill>
                  <a:schemeClr val="accent2"/>
                </a:solidFill>
                <a:latin typeface="Verdana" pitchFamily="34" charset="0"/>
              </a:rPr>
              <a:t>blue </a:t>
            </a:r>
            <a:r>
              <a:rPr lang="en-NZ" altLang="en-US" sz="2000" dirty="0">
                <a:solidFill>
                  <a:srgbClr val="00CC00"/>
                </a:solidFill>
                <a:latin typeface="Verdana" pitchFamily="34" charset="0"/>
              </a:rPr>
              <a:t>green</a:t>
            </a:r>
            <a:r>
              <a:rPr lang="en-NZ" altLang="en-US" sz="2000" dirty="0">
                <a:solidFill>
                  <a:srgbClr val="FFFF00"/>
                </a:solidFill>
                <a:latin typeface="Verdana" pitchFamily="34" charset="0"/>
              </a:rPr>
              <a:t> yellow </a:t>
            </a:r>
            <a:r>
              <a:rPr lang="en-NZ" altLang="en-US" sz="2000" dirty="0">
                <a:solidFill>
                  <a:srgbClr val="FF9933"/>
                </a:solidFill>
                <a:latin typeface="Verdana" pitchFamily="34" charset="0"/>
              </a:rPr>
              <a:t>orange </a:t>
            </a:r>
            <a:r>
              <a:rPr lang="en-NZ" altLang="en-US" sz="2000" dirty="0">
                <a:solidFill>
                  <a:srgbClr val="000000"/>
                </a:solidFill>
                <a:latin typeface="Verdana" pitchFamily="34" charset="0"/>
              </a:rPr>
              <a:t>and finally </a:t>
            </a:r>
            <a:r>
              <a:rPr lang="en-NZ" altLang="en-US" sz="2000" b="1" dirty="0">
                <a:solidFill>
                  <a:srgbClr val="FF3300"/>
                </a:solidFill>
                <a:latin typeface="Verdana" pitchFamily="34" charset="0"/>
              </a:rPr>
              <a:t>RED.</a:t>
            </a:r>
            <a:endParaRPr lang="en-US" altLang="en-US" sz="2000" dirty="0">
              <a:solidFill>
                <a:srgbClr val="9900FF"/>
              </a:solidFill>
              <a:latin typeface="Verdana" pitchFamily="34" charset="0"/>
            </a:endParaRP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3941763" y="5067159"/>
            <a:ext cx="2487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altLang="en-US" sz="2400" b="1" i="1" dirty="0">
                <a:solidFill>
                  <a:schemeClr val="accent2"/>
                </a:solidFill>
                <a:latin typeface="Verdana" pitchFamily="34" charset="0"/>
              </a:rPr>
              <a:t>n</a:t>
            </a:r>
            <a:r>
              <a:rPr lang="el-GR" altLang="en-US" sz="2400" b="1" i="1" dirty="0">
                <a:solidFill>
                  <a:schemeClr val="accent2"/>
                </a:solidFill>
                <a:latin typeface="Verdana" pitchFamily="34" charset="0"/>
              </a:rPr>
              <a:t>λ</a:t>
            </a:r>
            <a:r>
              <a:rPr lang="en-NZ" altLang="en-US" sz="2400" b="1" i="1" dirty="0">
                <a:solidFill>
                  <a:schemeClr val="accent2"/>
                </a:solidFill>
                <a:latin typeface="Verdana" pitchFamily="34" charset="0"/>
              </a:rPr>
              <a:t> = </a:t>
            </a:r>
            <a:r>
              <a:rPr lang="en-NZ" altLang="en-US" sz="2400" b="1" i="1" dirty="0" err="1">
                <a:solidFill>
                  <a:schemeClr val="accent2"/>
                </a:solidFill>
                <a:latin typeface="Verdana" pitchFamily="34" charset="0"/>
              </a:rPr>
              <a:t>dsin</a:t>
            </a:r>
            <a:r>
              <a:rPr lang="el-GR" altLang="en-US" sz="2400" b="1" i="1" dirty="0">
                <a:solidFill>
                  <a:schemeClr val="accent2"/>
                </a:solidFill>
                <a:latin typeface="Verdana" pitchFamily="34" charset="0"/>
              </a:rPr>
              <a:t>θ</a:t>
            </a:r>
            <a:endParaRPr lang="en-US" altLang="en-US" sz="2400" b="1" dirty="0">
              <a:latin typeface="Verdana" pitchFamily="34" charset="0"/>
            </a:endParaRPr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3941763" y="5777816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800" b="1">
                <a:solidFill>
                  <a:srgbClr val="000000"/>
                </a:solidFill>
                <a:latin typeface="Verdana" pitchFamily="34" charset="0"/>
              </a:rPr>
              <a:t>λ</a:t>
            </a:r>
          </a:p>
        </p:txBody>
      </p:sp>
      <p:sp>
        <p:nvSpPr>
          <p:cNvPr id="91166" name="Line 30"/>
          <p:cNvSpPr>
            <a:spLocks noChangeShapeType="1"/>
          </p:cNvSpPr>
          <p:nvPr/>
        </p:nvSpPr>
        <p:spPr bwMode="auto">
          <a:xfrm flipH="1" flipV="1">
            <a:off x="4478338" y="5779403"/>
            <a:ext cx="11112" cy="6492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4733925" y="5900053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altLang="en-US" sz="1800">
                <a:solidFill>
                  <a:srgbClr val="000000"/>
                </a:solidFill>
                <a:latin typeface="Verdana" pitchFamily="34" charset="0"/>
              </a:rPr>
              <a:t>then</a:t>
            </a:r>
            <a:endParaRPr lang="en-US" altLang="en-US" sz="18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5527675" y="5800041"/>
            <a:ext cx="344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800" b="1">
                <a:solidFill>
                  <a:srgbClr val="000000"/>
                </a:solidFill>
                <a:latin typeface="Verdana" pitchFamily="34" charset="0"/>
              </a:rPr>
              <a:t>θ</a:t>
            </a:r>
          </a:p>
        </p:txBody>
      </p:sp>
      <p:sp>
        <p:nvSpPr>
          <p:cNvPr id="91170" name="Line 34"/>
          <p:cNvSpPr>
            <a:spLocks noChangeShapeType="1"/>
          </p:cNvSpPr>
          <p:nvPr/>
        </p:nvSpPr>
        <p:spPr bwMode="auto">
          <a:xfrm>
            <a:off x="6056313" y="5809566"/>
            <a:ext cx="9525" cy="630237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080006"/>
              </p:ext>
            </p:extLst>
          </p:nvPr>
        </p:nvGraphicFramePr>
        <p:xfrm>
          <a:off x="6958368" y="3811272"/>
          <a:ext cx="1949651" cy="270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3" imgW="787320" imgH="1066680" progId="Equation.3">
                  <p:embed/>
                </p:oleObj>
              </mc:Choice>
              <mc:Fallback>
                <p:oleObj name="Equation" r:id="rId3" imgW="787320" imgH="10666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368" y="3811272"/>
                        <a:ext cx="1949651" cy="2703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25463" y="3932238"/>
            <a:ext cx="2898775" cy="1373187"/>
            <a:chOff x="331" y="2477"/>
            <a:chExt cx="1826" cy="865"/>
          </a:xfrm>
        </p:grpSpPr>
        <p:sp>
          <p:nvSpPr>
            <p:cNvPr id="17435" name="Line 9"/>
            <p:cNvSpPr>
              <a:spLocks noChangeShapeType="1"/>
            </p:cNvSpPr>
            <p:nvPr/>
          </p:nvSpPr>
          <p:spPr bwMode="auto">
            <a:xfrm flipV="1">
              <a:off x="331" y="2477"/>
              <a:ext cx="1810" cy="29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436" name="Line 10"/>
            <p:cNvSpPr>
              <a:spLocks noChangeShapeType="1"/>
            </p:cNvSpPr>
            <p:nvPr/>
          </p:nvSpPr>
          <p:spPr bwMode="auto">
            <a:xfrm flipV="1">
              <a:off x="347" y="3045"/>
              <a:ext cx="1810" cy="29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91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20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10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1" grpId="0"/>
      <p:bldP spid="91163" grpId="0" animBg="1"/>
      <p:bldP spid="91164" grpId="0"/>
      <p:bldP spid="91165" grpId="0"/>
      <p:bldP spid="91166" grpId="0" animBg="1"/>
      <p:bldP spid="91167" grpId="0"/>
      <p:bldP spid="91168" grpId="0"/>
      <p:bldP spid="911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444738" y="287101"/>
            <a:ext cx="85218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Separating Colors With a Diffraction Grating</a:t>
            </a:r>
          </a:p>
          <a:p>
            <a:pPr algn="l"/>
            <a:endParaRPr lang="en-US" altLang="en-US" sz="1800" b="1" dirty="0">
              <a:solidFill>
                <a:srgbClr val="000000"/>
              </a:solidFill>
              <a:latin typeface="Verdana" pitchFamily="34" charset="0"/>
            </a:endParaRPr>
          </a:p>
          <a:p>
            <a:pPr algn="l"/>
            <a:r>
              <a:rPr lang="en-US" altLang="en-US" sz="1800" dirty="0">
                <a:solidFill>
                  <a:srgbClr val="000000"/>
                </a:solidFill>
                <a:latin typeface="Verdana" pitchFamily="34" charset="0"/>
              </a:rPr>
              <a:t>A mixture of violet (410 nm) light and red (660 nm) light falls onto</a:t>
            </a:r>
          </a:p>
          <a:p>
            <a:pPr algn="l"/>
            <a:r>
              <a:rPr lang="en-US" altLang="en-US" sz="1800" dirty="0">
                <a:solidFill>
                  <a:srgbClr val="000000"/>
                </a:solidFill>
                <a:latin typeface="Verdana" pitchFamily="34" charset="0"/>
              </a:rPr>
              <a:t>a grating that contains 1.0x10</a:t>
            </a:r>
            <a:r>
              <a:rPr lang="en-US" altLang="en-US" sz="1800" baseline="30000" dirty="0">
                <a:solidFill>
                  <a:srgbClr val="000000"/>
                </a:solidFill>
                <a:latin typeface="Verdana" pitchFamily="34" charset="0"/>
              </a:rPr>
              <a:t>4</a:t>
            </a:r>
            <a:r>
              <a:rPr lang="en-US" altLang="en-US" sz="1800" dirty="0">
                <a:solidFill>
                  <a:srgbClr val="000000"/>
                </a:solidFill>
                <a:latin typeface="Verdana" pitchFamily="34" charset="0"/>
              </a:rPr>
              <a:t> lines/cm.  For each </a:t>
            </a:r>
            <a:r>
              <a:rPr lang="en-US" altLang="en-US" sz="1800" dirty="0" smtClean="0">
                <a:solidFill>
                  <a:srgbClr val="000000"/>
                </a:solidFill>
                <a:latin typeface="Verdana" pitchFamily="34" charset="0"/>
              </a:rPr>
              <a:t>wavelength (violet &amp; red), find </a:t>
            </a:r>
            <a:r>
              <a:rPr lang="en-US" altLang="en-US" sz="1800" dirty="0">
                <a:solidFill>
                  <a:srgbClr val="000000"/>
                </a:solidFill>
                <a:latin typeface="Verdana" pitchFamily="34" charset="0"/>
              </a:rPr>
              <a:t>the angle that locates the first-order maximum.</a:t>
            </a:r>
          </a:p>
        </p:txBody>
      </p:sp>
      <p:pic>
        <p:nvPicPr>
          <p:cNvPr id="19459" name="Picture 4" descr="afg0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095" y="1952672"/>
            <a:ext cx="6580367" cy="47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afg0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381000"/>
            <a:ext cx="4376737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350297"/>
              </p:ext>
            </p:extLst>
          </p:nvPr>
        </p:nvGraphicFramePr>
        <p:xfrm>
          <a:off x="473857" y="3260793"/>
          <a:ext cx="8253972" cy="146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4" imgW="2730240" imgH="482400" progId="Equation.3">
                  <p:embed/>
                </p:oleObj>
              </mc:Choice>
              <mc:Fallback>
                <p:oleObj name="Equation" r:id="rId4" imgW="2730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57" y="3260793"/>
                        <a:ext cx="8253972" cy="1461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201589"/>
              </p:ext>
            </p:extLst>
          </p:nvPr>
        </p:nvGraphicFramePr>
        <p:xfrm>
          <a:off x="573204" y="4792639"/>
          <a:ext cx="8035500" cy="1485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6" imgW="2616200" imgH="482600" progId="Equation.3">
                  <p:embed/>
                </p:oleObj>
              </mc:Choice>
              <mc:Fallback>
                <p:oleObj name="Equation" r:id="rId6" imgW="26162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04" y="4792639"/>
                        <a:ext cx="8035500" cy="1485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052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07963" y="215900"/>
            <a:ext cx="91011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altLang="ja-JP" sz="240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A diffraction grating has 6000 lines/cm. Find the angular spread in second-order spectrum between red light of wavelength 7.0 x 10</a:t>
            </a:r>
            <a:r>
              <a:rPr lang="en-US" altLang="ja-JP" sz="1800" baseline="3000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-7 </a:t>
            </a:r>
            <a:r>
              <a:rPr lang="en-US" altLang="ja-JP" sz="240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m and blue light of wavelength 4.5 x 10</a:t>
            </a:r>
            <a:r>
              <a:rPr lang="en-US" altLang="ja-JP" sz="1800" baseline="3000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-7 </a:t>
            </a:r>
            <a:r>
              <a:rPr lang="en-US" altLang="ja-JP" sz="2400">
                <a:solidFill>
                  <a:srgbClr val="000000"/>
                </a:solidFill>
                <a:latin typeface="Verdana" pitchFamily="34" charset="0"/>
                <a:ea typeface="MS PGothic" pitchFamily="34" charset="-128"/>
              </a:rPr>
              <a:t>m.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5867400" y="5238750"/>
            <a:ext cx="1371600" cy="85566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 altLang="en-US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690563" y="2109788"/>
            <a:ext cx="917575" cy="350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 altLang="en-US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1793875" y="2109788"/>
            <a:ext cx="917575" cy="350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 altLang="en-US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2540000" y="2109788"/>
            <a:ext cx="3175" cy="350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1895475" y="2109788"/>
            <a:ext cx="3175" cy="350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2354263" y="17795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r>
              <a:rPr lang="en-US" altLang="ja-JP" sz="18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R</a:t>
            </a:r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1730375" y="17795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r>
              <a:rPr lang="en-US" altLang="ja-JP" sz="18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B</a:t>
            </a:r>
          </a:p>
        </p:txBody>
      </p:sp>
      <p:sp>
        <p:nvSpPr>
          <p:cNvPr id="21514" name="Rectangle 12" descr="Dark vertical"/>
          <p:cNvSpPr>
            <a:spLocks noChangeArrowheads="1"/>
          </p:cNvSpPr>
          <p:nvPr/>
        </p:nvSpPr>
        <p:spPr bwMode="auto">
          <a:xfrm>
            <a:off x="260350" y="4175125"/>
            <a:ext cx="333375" cy="161925"/>
          </a:xfrm>
          <a:prstGeom prst="rect">
            <a:avLst/>
          </a:prstGeom>
          <a:pattFill prst="dkVert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 altLang="en-US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 flipV="1">
            <a:off x="422275" y="2460625"/>
            <a:ext cx="1466850" cy="173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 flipV="1">
            <a:off x="422275" y="2460625"/>
            <a:ext cx="2133600" cy="174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22275" y="2692400"/>
            <a:ext cx="1743075" cy="1084263"/>
            <a:chOff x="266" y="2092"/>
            <a:chExt cx="1098" cy="683"/>
          </a:xfrm>
        </p:grpSpPr>
        <p:sp>
          <p:nvSpPr>
            <p:cNvPr id="21526" name="Text Box 16"/>
            <p:cNvSpPr txBox="1">
              <a:spLocks noChangeArrowheads="1"/>
            </p:cNvSpPr>
            <p:nvPr/>
          </p:nvSpPr>
          <p:spPr bwMode="auto">
            <a:xfrm>
              <a:off x="290" y="2498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r>
                <a:rPr lang="en-US" altLang="ja-JP" sz="1800" b="1">
                  <a:solidFill>
                    <a:srgbClr val="000000"/>
                  </a:solidFill>
                  <a:latin typeface="Symbol" pitchFamily="18" charset="2"/>
                  <a:ea typeface="MS PGothic" pitchFamily="34" charset="-128"/>
                </a:rPr>
                <a:t>q</a:t>
              </a:r>
              <a:r>
                <a:rPr lang="en-US" altLang="ja-JP" sz="1800" b="1" baseline="-250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</a:rPr>
                <a:t>R</a:t>
              </a:r>
              <a:endParaRPr lang="en-US" altLang="ja-JP" sz="1800" b="1">
                <a:solidFill>
                  <a:srgbClr val="000000"/>
                </a:solidFill>
                <a:latin typeface="Symbol" pitchFamily="18" charset="2"/>
                <a:ea typeface="MS PGothic" pitchFamily="34" charset="-128"/>
              </a:endParaRPr>
            </a:p>
          </p:txBody>
        </p:sp>
        <p:sp>
          <p:nvSpPr>
            <p:cNvPr id="21527" name="Text Box 17"/>
            <p:cNvSpPr txBox="1">
              <a:spLocks noChangeArrowheads="1"/>
            </p:cNvSpPr>
            <p:nvPr/>
          </p:nvSpPr>
          <p:spPr bwMode="auto">
            <a:xfrm>
              <a:off x="388" y="2261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r>
                <a:rPr lang="en-US" altLang="ja-JP" sz="1800" b="1">
                  <a:solidFill>
                    <a:srgbClr val="000000"/>
                  </a:solidFill>
                  <a:latin typeface="Symbol" pitchFamily="18" charset="2"/>
                  <a:ea typeface="MS PGothic" pitchFamily="34" charset="-128"/>
                </a:rPr>
                <a:t>q</a:t>
              </a:r>
              <a:r>
                <a:rPr lang="en-US" altLang="ja-JP" sz="1800" b="1" baseline="-250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</a:rPr>
                <a:t>B</a:t>
              </a:r>
              <a:endParaRPr lang="en-US" altLang="ja-JP" sz="1800" b="1">
                <a:solidFill>
                  <a:srgbClr val="000000"/>
                </a:solidFill>
                <a:latin typeface="Symbol" pitchFamily="18" charset="2"/>
                <a:ea typeface="MS PGothic" pitchFamily="34" charset="-128"/>
              </a:endParaRPr>
            </a:p>
          </p:txBody>
        </p:sp>
        <p:sp>
          <p:nvSpPr>
            <p:cNvPr id="21528" name="Text Box 18"/>
            <p:cNvSpPr txBox="1">
              <a:spLocks noChangeArrowheads="1"/>
            </p:cNvSpPr>
            <p:nvPr/>
          </p:nvSpPr>
          <p:spPr bwMode="auto">
            <a:xfrm>
              <a:off x="962" y="2096"/>
              <a:ext cx="3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r>
                <a:rPr lang="en-US" altLang="ja-JP" sz="1800" b="1">
                  <a:solidFill>
                    <a:srgbClr val="000000"/>
                  </a:solidFill>
                  <a:latin typeface="Symbol" pitchFamily="18" charset="2"/>
                  <a:ea typeface="MS PGothic" pitchFamily="34" charset="-128"/>
                </a:rPr>
                <a:t>Dq</a:t>
              </a:r>
              <a:endParaRPr lang="en-US" altLang="ja-JP" sz="1800" b="1" baseline="-250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endParaRPr>
            </a:p>
          </p:txBody>
        </p:sp>
        <p:sp>
          <p:nvSpPr>
            <p:cNvPr id="21529" name="Arc 19"/>
            <p:cNvSpPr>
              <a:spLocks/>
            </p:cNvSpPr>
            <p:nvPr/>
          </p:nvSpPr>
          <p:spPr bwMode="auto">
            <a:xfrm>
              <a:off x="266" y="2481"/>
              <a:ext cx="446" cy="294"/>
            </a:xfrm>
            <a:custGeom>
              <a:avLst/>
              <a:gdLst>
                <a:gd name="T0" fmla="*/ 0 w 20607"/>
                <a:gd name="T1" fmla="*/ 0 h 21600"/>
                <a:gd name="T2" fmla="*/ 0 w 20607"/>
                <a:gd name="T3" fmla="*/ 0 h 21600"/>
                <a:gd name="T4" fmla="*/ 0 w 2060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607"/>
                <a:gd name="T10" fmla="*/ 0 h 21600"/>
                <a:gd name="T11" fmla="*/ 20607 w 206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07" h="21600" fill="none" extrusionOk="0">
                  <a:moveTo>
                    <a:pt x="-1" y="0"/>
                  </a:moveTo>
                  <a:cubicBezTo>
                    <a:pt x="9435" y="0"/>
                    <a:pt x="17778" y="6124"/>
                    <a:pt x="20606" y="15126"/>
                  </a:cubicBezTo>
                </a:path>
                <a:path w="20607" h="21600" stroke="0" extrusionOk="0">
                  <a:moveTo>
                    <a:pt x="-1" y="0"/>
                  </a:moveTo>
                  <a:cubicBezTo>
                    <a:pt x="9435" y="0"/>
                    <a:pt x="17778" y="6124"/>
                    <a:pt x="20606" y="1512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530" name="Arc 20"/>
            <p:cNvSpPr>
              <a:spLocks/>
            </p:cNvSpPr>
            <p:nvPr/>
          </p:nvSpPr>
          <p:spPr bwMode="auto">
            <a:xfrm>
              <a:off x="266" y="2218"/>
              <a:ext cx="545" cy="294"/>
            </a:xfrm>
            <a:custGeom>
              <a:avLst/>
              <a:gdLst>
                <a:gd name="T0" fmla="*/ 0 w 19881"/>
                <a:gd name="T1" fmla="*/ 0 h 21600"/>
                <a:gd name="T2" fmla="*/ 0 w 19881"/>
                <a:gd name="T3" fmla="*/ 0 h 21600"/>
                <a:gd name="T4" fmla="*/ 0 w 19881"/>
                <a:gd name="T5" fmla="*/ 0 h 21600"/>
                <a:gd name="T6" fmla="*/ 0 60000 65536"/>
                <a:gd name="T7" fmla="*/ 0 60000 65536"/>
                <a:gd name="T8" fmla="*/ 0 60000 65536"/>
                <a:gd name="T9" fmla="*/ 0 w 19881"/>
                <a:gd name="T10" fmla="*/ 0 h 21600"/>
                <a:gd name="T11" fmla="*/ 19881 w 198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81" h="21600" fill="none" extrusionOk="0">
                  <a:moveTo>
                    <a:pt x="-1" y="0"/>
                  </a:moveTo>
                  <a:cubicBezTo>
                    <a:pt x="8665" y="0"/>
                    <a:pt x="16492" y="5179"/>
                    <a:pt x="19880" y="13155"/>
                  </a:cubicBezTo>
                </a:path>
                <a:path w="19881" h="21600" stroke="0" extrusionOk="0">
                  <a:moveTo>
                    <a:pt x="-1" y="0"/>
                  </a:moveTo>
                  <a:cubicBezTo>
                    <a:pt x="8665" y="0"/>
                    <a:pt x="16492" y="5179"/>
                    <a:pt x="19880" y="1315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531" name="Arc 21"/>
            <p:cNvSpPr>
              <a:spLocks/>
            </p:cNvSpPr>
            <p:nvPr/>
          </p:nvSpPr>
          <p:spPr bwMode="auto">
            <a:xfrm>
              <a:off x="1058" y="2092"/>
              <a:ext cx="306" cy="216"/>
            </a:xfrm>
            <a:custGeom>
              <a:avLst/>
              <a:gdLst>
                <a:gd name="T0" fmla="*/ 0 w 15260"/>
                <a:gd name="T1" fmla="*/ 0 h 21600"/>
                <a:gd name="T2" fmla="*/ 0 w 15260"/>
                <a:gd name="T3" fmla="*/ 0 h 21600"/>
                <a:gd name="T4" fmla="*/ 0 w 15260"/>
                <a:gd name="T5" fmla="*/ 0 h 21600"/>
                <a:gd name="T6" fmla="*/ 0 60000 65536"/>
                <a:gd name="T7" fmla="*/ 0 60000 65536"/>
                <a:gd name="T8" fmla="*/ 0 60000 65536"/>
                <a:gd name="T9" fmla="*/ 0 w 15260"/>
                <a:gd name="T10" fmla="*/ 0 h 21600"/>
                <a:gd name="T11" fmla="*/ 15260 w 1526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60" h="21600" fill="none" extrusionOk="0">
                  <a:moveTo>
                    <a:pt x="-1" y="0"/>
                  </a:moveTo>
                  <a:cubicBezTo>
                    <a:pt x="5722" y="0"/>
                    <a:pt x="11210" y="2270"/>
                    <a:pt x="15260" y="6312"/>
                  </a:cubicBezTo>
                </a:path>
                <a:path w="15260" h="21600" stroke="0" extrusionOk="0">
                  <a:moveTo>
                    <a:pt x="-1" y="0"/>
                  </a:moveTo>
                  <a:cubicBezTo>
                    <a:pt x="5722" y="0"/>
                    <a:pt x="11210" y="2270"/>
                    <a:pt x="15260" y="631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1518" name="Line 22"/>
          <p:cNvSpPr>
            <a:spLocks noChangeShapeType="1"/>
          </p:cNvSpPr>
          <p:nvPr/>
        </p:nvSpPr>
        <p:spPr bwMode="auto">
          <a:xfrm flipV="1">
            <a:off x="422275" y="2460625"/>
            <a:ext cx="0" cy="171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1519" name="Text Box 23"/>
          <p:cNvSpPr txBox="1">
            <a:spLocks noChangeArrowheads="1"/>
          </p:cNvSpPr>
          <p:nvPr/>
        </p:nvSpPr>
        <p:spPr bwMode="auto">
          <a:xfrm>
            <a:off x="1514475" y="3462338"/>
            <a:ext cx="674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r>
              <a:rPr lang="en-US" altLang="ja-JP" sz="18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n = 2</a:t>
            </a:r>
          </a:p>
        </p:txBody>
      </p:sp>
      <p:graphicFrame>
        <p:nvGraphicFramePr>
          <p:cNvPr id="64536" name="Object 24"/>
          <p:cNvGraphicFramePr>
            <a:graphicFrameLocks noChangeAspect="1"/>
          </p:cNvGraphicFramePr>
          <p:nvPr/>
        </p:nvGraphicFramePr>
        <p:xfrm>
          <a:off x="4062413" y="1774825"/>
          <a:ext cx="37338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Equation" r:id="rId3" imgW="3695760" imgH="1457371" progId="Equation.3">
                  <p:embed/>
                </p:oleObj>
              </mc:Choice>
              <mc:Fallback>
                <p:oleObj name="Equation" r:id="rId3" imgW="3695760" imgH="1457371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3" y="1774825"/>
                        <a:ext cx="373380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37" name="Object 25"/>
          <p:cNvGraphicFramePr>
            <a:graphicFrameLocks noChangeAspect="1"/>
          </p:cNvGraphicFramePr>
          <p:nvPr/>
        </p:nvGraphicFramePr>
        <p:xfrm>
          <a:off x="7940675" y="2381250"/>
          <a:ext cx="9398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5" imgW="904842" imgH="314203" progId="Equation.3">
                  <p:embed/>
                </p:oleObj>
              </mc:Choice>
              <mc:Fallback>
                <p:oleObj name="Equation" r:id="rId5" imgW="904842" imgH="314203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0675" y="2381250"/>
                        <a:ext cx="9398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38" name="Object 26"/>
          <p:cNvGraphicFramePr>
            <a:graphicFrameLocks noChangeAspect="1"/>
          </p:cNvGraphicFramePr>
          <p:nvPr/>
        </p:nvGraphicFramePr>
        <p:xfrm>
          <a:off x="4148138" y="3514725"/>
          <a:ext cx="37084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7" imgW="3667147" imgH="1457371" progId="Equation.3">
                  <p:embed/>
                </p:oleObj>
              </mc:Choice>
              <mc:Fallback>
                <p:oleObj name="Equation" r:id="rId7" imgW="3667147" imgH="1457371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3514725"/>
                        <a:ext cx="370840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39" name="Object 27"/>
          <p:cNvGraphicFramePr>
            <a:graphicFrameLocks noChangeAspect="1"/>
          </p:cNvGraphicFramePr>
          <p:nvPr/>
        </p:nvGraphicFramePr>
        <p:xfrm>
          <a:off x="7994650" y="4019550"/>
          <a:ext cx="9525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9" imgW="914290" imgH="314203" progId="Equation.3">
                  <p:embed/>
                </p:oleObj>
              </mc:Choice>
              <mc:Fallback>
                <p:oleObj name="Equation" r:id="rId9" imgW="914290" imgH="314203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4650" y="4019550"/>
                        <a:ext cx="9525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40" name="Object 28"/>
          <p:cNvGraphicFramePr>
            <a:graphicFrameLocks noChangeAspect="1"/>
          </p:cNvGraphicFramePr>
          <p:nvPr/>
        </p:nvGraphicFramePr>
        <p:xfrm>
          <a:off x="3252788" y="5438775"/>
          <a:ext cx="36322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Equation" r:id="rId11" imgW="3591023" imgH="314203" progId="Equation.3">
                  <p:embed/>
                </p:oleObj>
              </mc:Choice>
              <mc:Fallback>
                <p:oleObj name="Equation" r:id="rId11" imgW="3591023" imgH="314203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88" y="5438775"/>
                        <a:ext cx="36322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41" name="Object 29"/>
          <p:cNvGraphicFramePr>
            <a:graphicFrameLocks noChangeAspect="1"/>
          </p:cNvGraphicFramePr>
          <p:nvPr/>
        </p:nvGraphicFramePr>
        <p:xfrm>
          <a:off x="2493963" y="3175000"/>
          <a:ext cx="152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13" imgW="1486024" imgH="238081" progId="Equation.3">
                  <p:embed/>
                </p:oleObj>
              </mc:Choice>
              <mc:Fallback>
                <p:oleObj name="Equation" r:id="rId13" imgW="1486024" imgH="238081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3175000"/>
                        <a:ext cx="152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63D8073CC7114F92067285022179B6" ma:contentTypeVersion="0" ma:contentTypeDescription="Create a new document." ma:contentTypeScope="" ma:versionID="8a465a28d08847c4de8ade4ce2fe5c8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C8538-D7A2-485B-8561-821B62E4E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02DD6FF-0D78-4A99-88A7-D50ED57A16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C5773E-DF1D-4599-A7DF-170C6F209522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6015</TotalTime>
  <Words>184</Words>
  <Application>Microsoft Macintosh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Anderson</cp:lastModifiedBy>
  <cp:revision>82</cp:revision>
  <dcterms:created xsi:type="dcterms:W3CDTF">1601-01-01T00:00:00Z</dcterms:created>
  <dcterms:modified xsi:type="dcterms:W3CDTF">2015-07-12T22:04:34Z</dcterms:modified>
</cp:coreProperties>
</file>