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0" r:id="rId2"/>
    <p:sldMasterId id="2147483692" r:id="rId3"/>
    <p:sldMasterId id="2147483676" r:id="rId4"/>
    <p:sldMasterId id="2147483694" r:id="rId5"/>
    <p:sldMasterId id="2147483662" r:id="rId6"/>
    <p:sldMasterId id="2147483674" r:id="rId7"/>
  </p:sldMasterIdLst>
  <p:notesMasterIdLst>
    <p:notesMasterId r:id="rId17"/>
  </p:notesMasterIdLst>
  <p:sldIdLst>
    <p:sldId id="268" r:id="rId8"/>
    <p:sldId id="269" r:id="rId9"/>
    <p:sldId id="270" r:id="rId10"/>
    <p:sldId id="280" r:id="rId11"/>
    <p:sldId id="271" r:id="rId12"/>
    <p:sldId id="272" r:id="rId13"/>
    <p:sldId id="278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8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7B47-B2E2-4A7A-B7D7-D2EFDEC1F101}" type="datetimeFigureOut">
              <a:rPr lang="en-NZ" smtClean="0"/>
              <a:t>28/09/15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C621D-1084-4CA5-A894-D4D57C63AD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582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104" y="1268760"/>
            <a:ext cx="7484368" cy="50891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580112" y="3789040"/>
            <a:ext cx="31683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59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865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696"/>
            <a:ext cx="6264696" cy="990424"/>
          </a:xfrm>
        </p:spPr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446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43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D4F44-F5CB-4B5C-8F75-1D9E80B41054}" type="slidenum">
              <a:rPr lang="en-NZ" smtClean="0"/>
              <a:t>‹#›</a:t>
            </a:fld>
            <a:endParaRPr lang="en-NZ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E4181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556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857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58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E41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679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521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9308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41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751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777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971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11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45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104" y="1268760"/>
            <a:ext cx="7484368" cy="50891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139952" y="2326576"/>
            <a:ext cx="5004048" cy="7200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9216" y="2360032"/>
            <a:ext cx="3600400" cy="369481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9612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696"/>
            <a:ext cx="6264696" cy="990424"/>
          </a:xfrm>
        </p:spPr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4463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D4F44-F5CB-4B5C-8F75-1D9E80B41054}" type="slidenum">
              <a:rPr lang="en-NZ" smtClean="0"/>
              <a:t>‹#›</a:t>
            </a:fld>
            <a:endParaRPr lang="en-NZ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E4181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4821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843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015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979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2107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08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670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6822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7977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52596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7837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17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179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1158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99592" y="908719"/>
            <a:ext cx="8064896" cy="482453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 rot="16200000">
            <a:off x="-2956892" y="3145532"/>
            <a:ext cx="6669360" cy="7555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99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E41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266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320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935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4906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288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084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076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30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4.xml"/><Relationship Id="rId11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6.xml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7.xml"/><Relationship Id="rId3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 txBox="1">
            <a:spLocks/>
          </p:cNvSpPr>
          <p:nvPr/>
        </p:nvSpPr>
        <p:spPr>
          <a:xfrm>
            <a:off x="1194481" y="836712"/>
            <a:ext cx="5385792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434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 txBox="1">
            <a:spLocks/>
          </p:cNvSpPr>
          <p:nvPr/>
        </p:nvSpPr>
        <p:spPr>
          <a:xfrm>
            <a:off x="1194481" y="836712"/>
            <a:ext cx="5385792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47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194481" y="836712"/>
            <a:ext cx="5385792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63939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512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41815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166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63939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512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41815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454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7790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E41815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02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fld id="{0139A483-ACEA-4EDE-9EDE-DEECB371E73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754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1" kern="1200">
          <a:solidFill>
            <a:srgbClr val="E4181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956892" y="3145532"/>
            <a:ext cx="666936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E41815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E41815"/>
                </a:solidFill>
              </a:defRPr>
            </a:lvl1pPr>
          </a:lstStyle>
          <a:p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b="1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nzqa.govt.nz/qualifications-standards/awards/scholarshi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loung.org/scholarship-dr-marcus-wilson" TargetMode="External"/><Relationship Id="rId4" Type="http://schemas.openxmlformats.org/officeDocument/2006/relationships/hyperlink" Target="http://coursecast.its.waikato.ac.nz/Panopto/Pages/Viewer/Default.aspx?id=743e26c8-44a2-4c3f-a1c5-a023e40d9f2b" TargetMode="External"/><Relationship Id="rId5" Type="http://schemas.openxmlformats.org/officeDocument/2006/relationships/hyperlink" Target="http://coursecast.its.waikato.ac.nz/Panopto/Pages/Viewer/Default.aspx?id=da332ebb-7167-4c09-809f-65633b65a121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nzqa.govt.nz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scholarship?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5365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NZ" sz="2600" dirty="0"/>
              <a:t>Scholarship provides </a:t>
            </a:r>
            <a:r>
              <a:rPr lang="en-NZ" sz="2600" b="1" u="sng" dirty="0"/>
              <a:t>recognition</a:t>
            </a:r>
            <a:r>
              <a:rPr lang="en-NZ" sz="2600" dirty="0"/>
              <a:t> and </a:t>
            </a:r>
            <a:r>
              <a:rPr lang="en-NZ" sz="2600" b="1" u="sng" dirty="0"/>
              <a:t>monetary reward</a:t>
            </a:r>
            <a:r>
              <a:rPr lang="en-NZ" sz="2600" dirty="0"/>
              <a:t> to top students in their last year of schooling. Scholarship exams enable candidates to be assessed against challenging standards, and are demanding for the </a:t>
            </a:r>
            <a:r>
              <a:rPr lang="en-NZ" sz="2600" b="1" u="sng" dirty="0"/>
              <a:t>most able </a:t>
            </a:r>
            <a:r>
              <a:rPr lang="en-NZ" sz="2600" dirty="0"/>
              <a:t>candidates in each subject.</a:t>
            </a:r>
          </a:p>
          <a:p>
            <a:pPr fontAlgn="base"/>
            <a:r>
              <a:rPr lang="en-NZ" sz="2600" dirty="0"/>
              <a:t>Scholarship candidates are expected to demonstrate high-level </a:t>
            </a:r>
            <a:r>
              <a:rPr lang="en-NZ" sz="2600" b="1" u="sng" dirty="0"/>
              <a:t>critical thinking</a:t>
            </a:r>
            <a:r>
              <a:rPr lang="en-NZ" sz="2600" dirty="0"/>
              <a:t>, abstraction and generalisation, and to integrate, synthesise and </a:t>
            </a:r>
            <a:r>
              <a:rPr lang="en-NZ" sz="2600" b="1" u="sng" dirty="0"/>
              <a:t>apply knowledge, skills, understanding</a:t>
            </a:r>
            <a:r>
              <a:rPr lang="en-NZ" sz="2600" dirty="0"/>
              <a:t> and ideas to </a:t>
            </a:r>
            <a:r>
              <a:rPr lang="en-NZ" sz="2600" b="1" u="sng" dirty="0"/>
              <a:t>complex situations</a:t>
            </a:r>
            <a:r>
              <a:rPr lang="en-NZ" sz="2600" dirty="0" smtClean="0"/>
              <a:t>.</a:t>
            </a:r>
          </a:p>
          <a:p>
            <a:pPr marL="0" indent="0" fontAlgn="base">
              <a:buNone/>
            </a:pPr>
            <a:endParaRPr lang="en-NZ" sz="1700" dirty="0" smtClean="0"/>
          </a:p>
          <a:p>
            <a:pPr marL="0" indent="0" fontAlgn="base">
              <a:buNone/>
            </a:pPr>
            <a:endParaRPr lang="en-NZ" sz="1700" dirty="0" smtClean="0"/>
          </a:p>
          <a:p>
            <a:pPr marL="0" indent="0" fontAlgn="base">
              <a:buNone/>
            </a:pPr>
            <a:r>
              <a:rPr lang="en-NZ" sz="1700" dirty="0" smtClean="0"/>
              <a:t>From </a:t>
            </a:r>
            <a:r>
              <a:rPr lang="en-NZ" sz="1700" dirty="0"/>
              <a:t>NZQA website </a:t>
            </a:r>
            <a:r>
              <a:rPr lang="en-NZ" sz="1700" dirty="0">
                <a:hlinkClick r:id="rId2"/>
              </a:rPr>
              <a:t>http://www.nzqa.govt.nz/qualifications-standards/awards/scholarship</a:t>
            </a:r>
            <a:r>
              <a:rPr lang="en-NZ" sz="1700" dirty="0" smtClean="0">
                <a:hlinkClick r:id="rId2"/>
              </a:rPr>
              <a:t>/</a:t>
            </a:r>
            <a:r>
              <a:rPr lang="en-NZ" sz="1700" dirty="0" smtClean="0"/>
              <a:t> emphasis is mine.</a:t>
            </a:r>
            <a:endParaRPr lang="en-NZ" sz="1700" dirty="0"/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9A483-ACEA-4EDE-9EDE-DEECB371E73F}" type="slidenum">
              <a:rPr lang="en-NZ" smtClean="0"/>
              <a:pPr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929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scholarship?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46449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NZ" sz="2600" dirty="0"/>
              <a:t>Scholarship provides </a:t>
            </a:r>
            <a:r>
              <a:rPr lang="en-NZ" sz="2600" b="1" u="sng" dirty="0"/>
              <a:t>recognition</a:t>
            </a:r>
            <a:r>
              <a:rPr lang="en-NZ" sz="2600" dirty="0"/>
              <a:t> and </a:t>
            </a:r>
            <a:r>
              <a:rPr lang="en-NZ" sz="2600" b="1" u="sng" dirty="0"/>
              <a:t>monetary reward</a:t>
            </a:r>
            <a:r>
              <a:rPr lang="en-NZ" sz="2600" dirty="0"/>
              <a:t> to top students in their last year of schooling. Scholarship exams enable candidates to be assessed against challenging standards, and are demanding for the </a:t>
            </a:r>
            <a:r>
              <a:rPr lang="en-NZ" sz="2600" b="1" u="sng" dirty="0"/>
              <a:t>most able </a:t>
            </a:r>
            <a:r>
              <a:rPr lang="en-NZ" sz="2600" dirty="0"/>
              <a:t>candidates in each subject.</a:t>
            </a:r>
          </a:p>
          <a:p>
            <a:pPr fontAlgn="base"/>
            <a:r>
              <a:rPr lang="en-NZ" sz="2600" dirty="0"/>
              <a:t>Scholarship candidates are expected to demonstrate high-level </a:t>
            </a:r>
            <a:r>
              <a:rPr lang="en-NZ" sz="2600" b="1" u="sng" dirty="0"/>
              <a:t>critical thinking</a:t>
            </a:r>
            <a:r>
              <a:rPr lang="en-NZ" sz="2600" dirty="0"/>
              <a:t>, abstraction and generalisation, and to integrate, synthesise and </a:t>
            </a:r>
            <a:r>
              <a:rPr lang="en-NZ" sz="2600" b="1" u="sng" dirty="0"/>
              <a:t>apply knowledge, skills, understanding</a:t>
            </a:r>
            <a:r>
              <a:rPr lang="en-NZ" sz="2600" dirty="0"/>
              <a:t> and ideas to </a:t>
            </a:r>
            <a:r>
              <a:rPr lang="en-NZ" sz="2600" b="1" u="sng" dirty="0"/>
              <a:t>complex situations</a:t>
            </a:r>
            <a:r>
              <a:rPr lang="en-NZ" sz="2600" dirty="0" smtClean="0"/>
              <a:t>.</a:t>
            </a:r>
          </a:p>
          <a:p>
            <a:pPr marL="0" indent="0" fontAlgn="base">
              <a:buNone/>
            </a:pPr>
            <a:endParaRPr lang="en-NZ" sz="1700" dirty="0" smtClean="0"/>
          </a:p>
          <a:p>
            <a:pPr marL="0" indent="0" fontAlgn="base">
              <a:buNone/>
            </a:pPr>
            <a:endParaRPr lang="en-NZ" sz="1700" dirty="0" smtClean="0"/>
          </a:p>
          <a:p>
            <a:pPr marL="0" indent="0" fontAlgn="base">
              <a:buNone/>
            </a:pPr>
            <a:r>
              <a:rPr lang="en-NZ" sz="1700" dirty="0" smtClean="0"/>
              <a:t>From </a:t>
            </a:r>
            <a:r>
              <a:rPr lang="en-NZ" sz="1700" dirty="0"/>
              <a:t>NZQA website http://www.nzqa.govt.nz/qualifications-standards/awards/scholarship/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9A483-ACEA-4EDE-9EDE-DEECB371E73F}" type="slidenum">
              <a:rPr lang="en-NZ" smtClean="0"/>
              <a:pPr/>
              <a:t>2</a:t>
            </a:fld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228389" y="120298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4BACC6">
                    <a:lumMod val="50000"/>
                  </a:srgbClr>
                </a:solidFill>
              </a:rPr>
              <a:t>$500 to $10,000 for three years</a:t>
            </a:r>
            <a:endParaRPr lang="en-NZ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4BACC6">
                    <a:lumMod val="50000"/>
                  </a:srgbClr>
                </a:solidFill>
              </a:rPr>
              <a:t>Not a qualification but appears on record of learning</a:t>
            </a:r>
            <a:endParaRPr lang="en-NZ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4BACC6">
                    <a:lumMod val="50000"/>
                  </a:srgbClr>
                </a:solidFill>
              </a:rPr>
              <a:t>3% of Level 3 cohort</a:t>
            </a:r>
            <a:endParaRPr lang="en-NZ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772" y="479715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4BACC6">
                    <a:lumMod val="50000"/>
                  </a:srgbClr>
                </a:solidFill>
              </a:rPr>
              <a:t>That means it will be hard, involve multiple concepts at once, and you may not have seen the examples before</a:t>
            </a:r>
            <a:endParaRPr lang="en-NZ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2399"/>
          <a:stretch/>
        </p:blipFill>
        <p:spPr bwMode="auto">
          <a:xfrm>
            <a:off x="1547664" y="1052736"/>
            <a:ext cx="5905500" cy="51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33008" y="178917"/>
            <a:ext cx="5473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altLang="en-US" sz="3200" b="1" i="1" dirty="0">
                <a:solidFill>
                  <a:prstClr val="white"/>
                </a:solidFill>
                <a:latin typeface="Calibri"/>
              </a:rPr>
              <a:t>How good do I need to be?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14754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prstClr val="black"/>
                </a:solidFill>
              </a:rPr>
              <a:t>2009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184482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u="sng" dirty="0" smtClean="0">
                <a:solidFill>
                  <a:prstClr val="black"/>
                </a:solidFill>
              </a:rPr>
              <a:t>2013:</a:t>
            </a:r>
          </a:p>
          <a:p>
            <a:endParaRPr lang="en-NZ" dirty="0" smtClean="0">
              <a:solidFill>
                <a:prstClr val="black"/>
              </a:solidFill>
            </a:endParaRPr>
          </a:p>
          <a:p>
            <a:r>
              <a:rPr lang="en-NZ" dirty="0" smtClean="0">
                <a:solidFill>
                  <a:prstClr val="black"/>
                </a:solidFill>
              </a:rPr>
              <a:t>21/40 would give you scholarship</a:t>
            </a:r>
          </a:p>
          <a:p>
            <a:endParaRPr lang="en-NZ" dirty="0" smtClean="0">
              <a:solidFill>
                <a:prstClr val="black"/>
              </a:solidFill>
            </a:endParaRPr>
          </a:p>
          <a:p>
            <a:r>
              <a:rPr lang="en-NZ" dirty="0" smtClean="0">
                <a:solidFill>
                  <a:prstClr val="black"/>
                </a:solidFill>
              </a:rPr>
              <a:t>31/40 would give you outstanding scholarship</a:t>
            </a:r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2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33008" y="178917"/>
            <a:ext cx="547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altLang="en-US" sz="3200" b="1" i="1" dirty="0" smtClean="0">
                <a:solidFill>
                  <a:prstClr val="white"/>
                </a:solidFill>
                <a:latin typeface="Calibri"/>
              </a:rPr>
              <a:t>Level 3 and scholarship</a:t>
            </a:r>
            <a:endParaRPr lang="en-NZ" altLang="en-US" sz="32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484784"/>
            <a:ext cx="8712968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NZ" sz="2600" dirty="0" smtClean="0"/>
              <a:t>Students who do well at scholarship will also do well at level 3. </a:t>
            </a:r>
          </a:p>
          <a:p>
            <a:pPr fontAlgn="base"/>
            <a:r>
              <a:rPr lang="en-NZ" sz="2600" dirty="0" smtClean="0"/>
              <a:t>The reverse is not true. Doing well at level 3 (statistically) says nothing about your performance on the scholarship exam.</a:t>
            </a:r>
          </a:p>
          <a:p>
            <a:pPr fontAlgn="base"/>
            <a:r>
              <a:rPr lang="en-NZ" sz="2600" dirty="0" smtClean="0"/>
              <a:t>The scholarship exam is very different to a level 3 assessment. Prepare for it separately to preparing for level 3. </a:t>
            </a:r>
          </a:p>
          <a:p>
            <a:pPr marL="0" indent="0" fontAlgn="base">
              <a:buFont typeface="Arial" pitchFamily="34" charset="0"/>
              <a:buNone/>
            </a:pPr>
            <a:endParaRPr lang="en-NZ" sz="1700" dirty="0" smtClean="0"/>
          </a:p>
          <a:p>
            <a:pPr marL="0" indent="0" fontAlgn="base">
              <a:buFont typeface="Arial" pitchFamily="34" charset="0"/>
              <a:buNone/>
            </a:pPr>
            <a:endParaRPr lang="en-NZ" sz="1700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234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Successful candidates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Answers were:</a:t>
            </a:r>
          </a:p>
          <a:p>
            <a:pPr lvl="1"/>
            <a:r>
              <a:rPr lang="en-NZ" dirty="0" smtClean="0"/>
              <a:t>Logical, well-structured, concise, used diagrams, used appropriate language</a:t>
            </a:r>
          </a:p>
          <a:p>
            <a:r>
              <a:rPr lang="en-NZ" dirty="0" smtClean="0"/>
              <a:t>Students could:</a:t>
            </a:r>
          </a:p>
          <a:p>
            <a:pPr lvl="1"/>
            <a:r>
              <a:rPr lang="en-NZ" dirty="0" smtClean="0"/>
              <a:t>Use many concepts together / handle lots of steps</a:t>
            </a:r>
          </a:p>
          <a:p>
            <a:pPr lvl="1"/>
            <a:r>
              <a:rPr lang="en-NZ" dirty="0" smtClean="0"/>
              <a:t>Plan their answers</a:t>
            </a:r>
          </a:p>
          <a:p>
            <a:pPr lvl="1"/>
            <a:r>
              <a:rPr lang="en-NZ" dirty="0" smtClean="0"/>
              <a:t>Explain answers using appropriate language (English and maths)</a:t>
            </a:r>
          </a:p>
          <a:p>
            <a:pPr lvl="1"/>
            <a:r>
              <a:rPr lang="en-NZ" dirty="0" smtClean="0"/>
              <a:t>Use physics before their maths</a:t>
            </a:r>
          </a:p>
          <a:p>
            <a:pPr lvl="1"/>
            <a:r>
              <a:rPr lang="en-NZ" dirty="0" smtClean="0"/>
              <a:t>Do algebra correctly</a:t>
            </a:r>
          </a:p>
          <a:p>
            <a:r>
              <a:rPr lang="en-NZ" dirty="0" smtClean="0"/>
              <a:t>Students knew:</a:t>
            </a:r>
          </a:p>
          <a:p>
            <a:pPr lvl="1"/>
            <a:r>
              <a:rPr lang="en-NZ" dirty="0" smtClean="0"/>
              <a:t>Physics (at all levels)</a:t>
            </a:r>
          </a:p>
          <a:p>
            <a:pPr lvl="1"/>
            <a:r>
              <a:rPr lang="en-NZ" dirty="0" smtClean="0"/>
              <a:t>Relevant History</a:t>
            </a:r>
          </a:p>
          <a:p>
            <a:endParaRPr lang="en-N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9A483-ACEA-4EDE-9EDE-DEECB371E73F}" type="slidenum">
              <a:rPr lang="en-NZ" smtClean="0"/>
              <a:pPr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582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What about unsuccessful candidates?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Students </a:t>
            </a:r>
            <a:r>
              <a:rPr lang="en-NZ" dirty="0"/>
              <a:t>couldn’t</a:t>
            </a:r>
          </a:p>
          <a:p>
            <a:pPr lvl="1"/>
            <a:r>
              <a:rPr lang="en-NZ" dirty="0"/>
              <a:t>Explain things </a:t>
            </a:r>
            <a:r>
              <a:rPr lang="en-NZ" dirty="0" smtClean="0"/>
              <a:t>properly (either mathematically or in English)</a:t>
            </a:r>
            <a:endParaRPr lang="en-NZ" dirty="0"/>
          </a:p>
          <a:p>
            <a:pPr lvl="1"/>
            <a:r>
              <a:rPr lang="en-NZ" dirty="0"/>
              <a:t>Identify the relevant concepts</a:t>
            </a:r>
          </a:p>
          <a:p>
            <a:pPr lvl="1"/>
            <a:r>
              <a:rPr lang="en-NZ" dirty="0"/>
              <a:t>Do algebra and maths </a:t>
            </a:r>
          </a:p>
          <a:p>
            <a:pPr lvl="1"/>
            <a:r>
              <a:rPr lang="en-NZ" dirty="0" smtClean="0"/>
              <a:t>See </a:t>
            </a:r>
            <a:r>
              <a:rPr lang="en-NZ" dirty="0"/>
              <a:t>if their answers were reasonable</a:t>
            </a:r>
          </a:p>
          <a:p>
            <a:r>
              <a:rPr lang="en-NZ" dirty="0"/>
              <a:t>Students didn’t have enough subject knowledge</a:t>
            </a:r>
          </a:p>
          <a:p>
            <a:endParaRPr lang="en-NZ" sz="2000" b="1" dirty="0"/>
          </a:p>
          <a:p>
            <a:endParaRPr lang="en-NZ" sz="2000" b="1" dirty="0" smtClean="0"/>
          </a:p>
          <a:p>
            <a:endParaRPr lang="en-NZ" sz="2000" b="1" dirty="0"/>
          </a:p>
          <a:p>
            <a:pPr lvl="1"/>
            <a:r>
              <a:rPr lang="en-NZ" sz="1900" dirty="0"/>
              <a:t>Paraphrased from NZQA 2013 Scholarship Physics Examiners’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9A483-ACEA-4EDE-9EDE-DEECB371E73F}" type="slidenum">
              <a:rPr lang="en-NZ" smtClean="0"/>
              <a:pPr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45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Time for you to have a go…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9A483-ACEA-4EDE-9EDE-DEECB371E73F}" type="slidenum">
              <a:rPr lang="en-NZ" smtClean="0"/>
              <a:pPr/>
              <a:t>7</a:t>
            </a:fld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4" y="1340767"/>
            <a:ext cx="9159064" cy="2623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416185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From 2010 Scholarship Physics exam</a:t>
            </a:r>
          </a:p>
          <a:p>
            <a:endParaRPr lang="en-NZ" dirty="0"/>
          </a:p>
          <a:p>
            <a:r>
              <a:rPr lang="en-NZ" sz="2200" dirty="0" smtClean="0">
                <a:solidFill>
                  <a:srgbClr val="FF0000"/>
                </a:solidFill>
              </a:rPr>
              <a:t>Can you discuss this accurately, using your physics terminology correctly?</a:t>
            </a:r>
            <a:endParaRPr lang="en-NZ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2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Some resources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Past exam papers</a:t>
            </a:r>
          </a:p>
          <a:p>
            <a:pPr lvl="1"/>
            <a:r>
              <a:rPr lang="en-NZ" dirty="0" smtClean="0"/>
              <a:t>All can be accessed on NZQA website</a:t>
            </a:r>
          </a:p>
          <a:p>
            <a:pPr lvl="1"/>
            <a:r>
              <a:rPr lang="en-NZ" dirty="0" smtClean="0"/>
              <a:t>Model answers too!</a:t>
            </a:r>
          </a:p>
          <a:p>
            <a:pPr lvl="1"/>
            <a:r>
              <a:rPr lang="en-NZ" dirty="0" smtClean="0"/>
              <a:t>Examiners’ comments are useful</a:t>
            </a:r>
          </a:p>
          <a:p>
            <a:pPr lvl="1"/>
            <a:r>
              <a:rPr lang="en-NZ" dirty="0" smtClean="0">
                <a:hlinkClick r:id="rId2"/>
              </a:rPr>
              <a:t>www.nzqa.govt.nz</a:t>
            </a:r>
            <a:r>
              <a:rPr lang="en-NZ" dirty="0" smtClean="0"/>
              <a:t> and search for ‘scholarship physics’</a:t>
            </a:r>
          </a:p>
          <a:p>
            <a:r>
              <a:rPr lang="en-NZ" dirty="0" smtClean="0"/>
              <a:t>Videos on </a:t>
            </a:r>
            <a:r>
              <a:rPr lang="en-NZ" dirty="0" err="1" smtClean="0"/>
              <a:t>physicslounge</a:t>
            </a:r>
            <a:r>
              <a:rPr lang="en-NZ" dirty="0" smtClean="0"/>
              <a:t> (thanks to Sam Hight)</a:t>
            </a:r>
          </a:p>
          <a:p>
            <a:pPr lvl="1"/>
            <a:r>
              <a:rPr lang="en-NZ" dirty="0" smtClean="0">
                <a:hlinkClick r:id="rId3"/>
              </a:rPr>
              <a:t>www.physicsloung.org/scholarship-dr-marcus-wilson</a:t>
            </a:r>
            <a:endParaRPr lang="en-NZ" dirty="0"/>
          </a:p>
          <a:p>
            <a:r>
              <a:rPr lang="en-NZ" dirty="0" smtClean="0"/>
              <a:t>Scholarship preparation sessions</a:t>
            </a:r>
          </a:p>
          <a:p>
            <a:pPr lvl="1"/>
            <a:r>
              <a:rPr lang="en-NZ" sz="2600" u="sng" dirty="0" smtClean="0">
                <a:hlinkClick r:id="rId4"/>
              </a:rPr>
              <a:t>http</a:t>
            </a:r>
            <a:r>
              <a:rPr lang="en-NZ" sz="2600" u="sng" dirty="0">
                <a:hlinkClick r:id="rId4"/>
              </a:rPr>
              <a:t>://</a:t>
            </a:r>
            <a:r>
              <a:rPr lang="en-NZ" sz="2600" u="sng" dirty="0" smtClean="0">
                <a:hlinkClick r:id="rId4"/>
              </a:rPr>
              <a:t>coursecast.its.waikato.ac.nz/Panopto/Pages/Viewer/Default.aspx?id=743e26c8-44a2-4c3f-a1c5-a023e40d9f2b</a:t>
            </a:r>
            <a:endParaRPr lang="en-NZ" sz="2600" u="sng" dirty="0" smtClean="0"/>
          </a:p>
          <a:p>
            <a:pPr lvl="1"/>
            <a:r>
              <a:rPr lang="en-NZ" sz="2600" u="sng" dirty="0">
                <a:hlinkClick r:id="rId5"/>
              </a:rPr>
              <a:t>http://coursecast.its.waikato.ac.nz/Panopto/Pages/Viewer/Default.aspx?id=da332ebb-7167-4c09-809f-65633b65a121</a:t>
            </a:r>
            <a:endParaRPr lang="en-NZ" sz="2600" dirty="0"/>
          </a:p>
          <a:p>
            <a:pPr lvl="1"/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9A483-ACEA-4EDE-9EDE-DEECB371E73F}" type="slidenum">
              <a:rPr lang="en-NZ" smtClean="0"/>
              <a:pPr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819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Final advice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579296" cy="4320480"/>
          </a:xfrm>
        </p:spPr>
        <p:txBody>
          <a:bodyPr>
            <a:normAutofit/>
          </a:bodyPr>
          <a:lstStyle/>
          <a:p>
            <a:r>
              <a:rPr lang="en-NZ" sz="2600" dirty="0" smtClean="0"/>
              <a:t>Is a student </a:t>
            </a:r>
            <a:r>
              <a:rPr lang="en-NZ" sz="2600" u="sng" dirty="0" smtClean="0"/>
              <a:t>realistically</a:t>
            </a:r>
            <a:r>
              <a:rPr lang="en-NZ" sz="2600" dirty="0" smtClean="0"/>
              <a:t> in with a chance of scholarship?</a:t>
            </a:r>
          </a:p>
          <a:p>
            <a:pPr lvl="1"/>
            <a:r>
              <a:rPr lang="en-NZ" sz="2200" dirty="0" smtClean="0"/>
              <a:t>Are they getting merits/excellences?</a:t>
            </a:r>
          </a:p>
          <a:p>
            <a:r>
              <a:rPr lang="en-NZ" sz="2600" dirty="0" smtClean="0"/>
              <a:t>Look at resources on NZQA website</a:t>
            </a:r>
          </a:p>
          <a:p>
            <a:r>
              <a:rPr lang="en-NZ" sz="2600" dirty="0" smtClean="0"/>
              <a:t>Practise questions: particularly writing explanations with</a:t>
            </a:r>
          </a:p>
          <a:p>
            <a:pPr lvl="1"/>
            <a:r>
              <a:rPr lang="en-NZ" sz="2200" dirty="0"/>
              <a:t>C</a:t>
            </a:r>
            <a:r>
              <a:rPr lang="en-NZ" sz="2200" dirty="0" smtClean="0"/>
              <a:t>lear, concise English</a:t>
            </a:r>
          </a:p>
          <a:p>
            <a:pPr lvl="1"/>
            <a:r>
              <a:rPr lang="en-NZ" sz="2200" dirty="0"/>
              <a:t>A</a:t>
            </a:r>
            <a:r>
              <a:rPr lang="en-NZ" sz="2200" dirty="0" smtClean="0"/>
              <a:t>ppropriate use of diagrams</a:t>
            </a:r>
          </a:p>
          <a:p>
            <a:pPr lvl="1"/>
            <a:r>
              <a:rPr lang="en-NZ" sz="2200" dirty="0" smtClean="0"/>
              <a:t>Well presented mathematics</a:t>
            </a:r>
            <a:endParaRPr lang="en-NZ" sz="2200" dirty="0"/>
          </a:p>
          <a:p>
            <a:pPr lvl="1"/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9A483-ACEA-4EDE-9EDE-DEECB371E73F}" type="slidenum">
              <a:rPr lang="en-NZ" smtClean="0"/>
              <a:pPr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2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for 50th Anniversary Ev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for general event/lecture taking place during 50th ye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ding Slide for display during presentation downti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UoW white slides">
      <a:dk1>
        <a:sysClr val="windowText" lastClr="000000"/>
      </a:dk1>
      <a:lt1>
        <a:sysClr val="window" lastClr="FFFFFF"/>
      </a:lt1>
      <a:dk2>
        <a:srgbClr val="E41815"/>
      </a:dk2>
      <a:lt2>
        <a:srgbClr val="F2F2F2"/>
      </a:lt2>
      <a:accent1>
        <a:srgbClr val="E41815"/>
      </a:accent1>
      <a:accent2>
        <a:srgbClr val="E1B3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3F0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UoW white slides">
      <a:dk1>
        <a:sysClr val="windowText" lastClr="000000"/>
      </a:dk1>
      <a:lt1>
        <a:sysClr val="window" lastClr="FFFFFF"/>
      </a:lt1>
      <a:dk2>
        <a:srgbClr val="E41815"/>
      </a:dk2>
      <a:lt2>
        <a:srgbClr val="F2F2F2"/>
      </a:lt2>
      <a:accent1>
        <a:srgbClr val="E41815"/>
      </a:accent1>
      <a:accent2>
        <a:srgbClr val="E1B3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3F0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UoW Powerpoint template White background</Template>
  <TotalTime>136</TotalTime>
  <Words>612</Words>
  <Application>Microsoft Macintosh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Title Slide for 50th Anniversary Event</vt:lpstr>
      <vt:lpstr>Title Slide for general event/lecture taking place during 50th year</vt:lpstr>
      <vt:lpstr>Holding Slide for display during presentation downtime</vt:lpstr>
      <vt:lpstr>3_Custom Design</vt:lpstr>
      <vt:lpstr>4_Custom Design</vt:lpstr>
      <vt:lpstr>1_Custom Design</vt:lpstr>
      <vt:lpstr>2_Custom Design</vt:lpstr>
      <vt:lpstr>What is scholarship?</vt:lpstr>
      <vt:lpstr>What is scholarship?</vt:lpstr>
      <vt:lpstr>PowerPoint Presentation</vt:lpstr>
      <vt:lpstr>PowerPoint Presentation</vt:lpstr>
      <vt:lpstr>Successful candidates</vt:lpstr>
      <vt:lpstr>What about unsuccessful candidates?</vt:lpstr>
      <vt:lpstr>Time for you to have a go…</vt:lpstr>
      <vt:lpstr>Some resources</vt:lpstr>
      <vt:lpstr>Final advice</vt:lpstr>
    </vt:vector>
  </TitlesOfParts>
  <Company>University of Waikato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Cameron</dc:creator>
  <cp:lastModifiedBy>Stephen Anderson</cp:lastModifiedBy>
  <cp:revision>19</cp:revision>
  <dcterms:created xsi:type="dcterms:W3CDTF">2013-11-24T22:23:38Z</dcterms:created>
  <dcterms:modified xsi:type="dcterms:W3CDTF">2015-09-27T22:13:20Z</dcterms:modified>
</cp:coreProperties>
</file>