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5.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embeddings/oleObject6.bin" ContentType="application/vnd.openxmlformats-officedocument.oleObject"/>
  <Override PartName="/ppt/embeddings/oleObject7.bin" ContentType="application/vnd.openxmlformats-officedocument.oleObject"/>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embeddings/oleObject8.bin" ContentType="application/vnd.openxmlformats-officedocument.oleObject"/>
  <Override PartName="/ppt/notesSlides/notesSlide15.xml" ContentType="application/vnd.openxmlformats-officedocument.presentationml.notesSlide+xml"/>
  <Override PartName="/ppt/embeddings/oleObject9.bin" ContentType="application/vnd.openxmlformats-officedocument.oleObject"/>
  <Override PartName="/ppt/notesSlides/notesSlide16.xml" ContentType="application/vnd.openxmlformats-officedocument.presentationml.notesSlide+xml"/>
  <Override PartName="/ppt/embeddings/oleObject10.bin" ContentType="application/vnd.openxmlformats-officedocument.oleObject"/>
  <Override PartName="/ppt/embeddings/oleObject11.bin" ContentType="application/vnd.openxmlformats-officedocument.oleObject"/>
  <Override PartName="/ppt/notesSlides/notesSlide17.xml" ContentType="application/vnd.openxmlformats-officedocument.presentationml.notesSlide+xml"/>
  <Override PartName="/ppt/embeddings/oleObject12.bin" ContentType="application/vnd.openxmlformats-officedocument.oleObject"/>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embeddings/oleObject13.bin" ContentType="application/vnd.openxmlformats-officedocument.oleObject"/>
  <Override PartName="/ppt/embeddings/oleObject14.bin" ContentType="application/vnd.openxmlformats-officedocument.oleObject"/>
  <Override PartName="/ppt/notesSlides/notesSlide28.xml" ContentType="application/vnd.openxmlformats-officedocument.presentationml.notesSlide+xml"/>
  <Override PartName="/ppt/embeddings/oleObject15.bin" ContentType="application/vnd.openxmlformats-officedocument.oleObject"/>
  <Override PartName="/ppt/embeddings/oleObject16.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 id="2147483705" r:id="rId2"/>
    <p:sldMasterId id="2147483717" r:id="rId3"/>
    <p:sldMasterId id="2147483729" r:id="rId4"/>
    <p:sldMasterId id="2147483741" r:id="rId5"/>
  </p:sldMasterIdLst>
  <p:notesMasterIdLst>
    <p:notesMasterId r:id="rId41"/>
  </p:notesMasterIdLst>
  <p:handoutMasterIdLst>
    <p:handoutMasterId r:id="rId42"/>
  </p:handoutMasterIdLst>
  <p:sldIdLst>
    <p:sldId id="272" r:id="rId6"/>
    <p:sldId id="316" r:id="rId7"/>
    <p:sldId id="294" r:id="rId8"/>
    <p:sldId id="295" r:id="rId9"/>
    <p:sldId id="296" r:id="rId10"/>
    <p:sldId id="297" r:id="rId11"/>
    <p:sldId id="273" r:id="rId12"/>
    <p:sldId id="274" r:id="rId13"/>
    <p:sldId id="275" r:id="rId14"/>
    <p:sldId id="276" r:id="rId15"/>
    <p:sldId id="298" r:id="rId16"/>
    <p:sldId id="299" r:id="rId17"/>
    <p:sldId id="300" r:id="rId18"/>
    <p:sldId id="301" r:id="rId19"/>
    <p:sldId id="302" r:id="rId20"/>
    <p:sldId id="303" r:id="rId21"/>
    <p:sldId id="304" r:id="rId22"/>
    <p:sldId id="278" r:id="rId23"/>
    <p:sldId id="279" r:id="rId24"/>
    <p:sldId id="280" r:id="rId25"/>
    <p:sldId id="281" r:id="rId26"/>
    <p:sldId id="320" r:id="rId27"/>
    <p:sldId id="282" r:id="rId28"/>
    <p:sldId id="283" r:id="rId29"/>
    <p:sldId id="284" r:id="rId30"/>
    <p:sldId id="312" r:id="rId31"/>
    <p:sldId id="314" r:id="rId32"/>
    <p:sldId id="315" r:id="rId33"/>
    <p:sldId id="311" r:id="rId34"/>
    <p:sldId id="307" r:id="rId35"/>
    <p:sldId id="305" r:id="rId36"/>
    <p:sldId id="306" r:id="rId37"/>
    <p:sldId id="318" r:id="rId38"/>
    <p:sldId id="319" r:id="rId39"/>
    <p:sldId id="317" r:id="rId40"/>
  </p:sldIdLst>
  <p:sldSz cx="9144000" cy="6858000" type="screen4x3"/>
  <p:notesSz cx="6797675" cy="9926638"/>
  <p:defaultTextStyle>
    <a:defPPr>
      <a:defRPr lang="en-US"/>
    </a:defPPr>
    <a:lvl1pPr algn="l" rtl="0" fontAlgn="base">
      <a:spcBef>
        <a:spcPct val="0"/>
      </a:spcBef>
      <a:spcAft>
        <a:spcPct val="0"/>
      </a:spcAft>
      <a:defRPr sz="2400" kern="1200">
        <a:solidFill>
          <a:schemeClr val="tx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34" charset="0"/>
        <a:ea typeface="+mn-ea"/>
        <a:cs typeface="+mn-cs"/>
      </a:defRPr>
    </a:lvl2pPr>
    <a:lvl3pPr marL="914400" algn="l" rtl="0" fontAlgn="base">
      <a:spcBef>
        <a:spcPct val="0"/>
      </a:spcBef>
      <a:spcAft>
        <a:spcPct val="0"/>
      </a:spcAft>
      <a:defRPr sz="2400" kern="1200">
        <a:solidFill>
          <a:schemeClr val="tx1"/>
        </a:solidFill>
        <a:latin typeface="Arial" pitchFamily="34" charset="0"/>
        <a:ea typeface="+mn-ea"/>
        <a:cs typeface="+mn-cs"/>
      </a:defRPr>
    </a:lvl3pPr>
    <a:lvl4pPr marL="1371600" algn="l" rtl="0" fontAlgn="base">
      <a:spcBef>
        <a:spcPct val="0"/>
      </a:spcBef>
      <a:spcAft>
        <a:spcPct val="0"/>
      </a:spcAft>
      <a:defRPr sz="2400" kern="1200">
        <a:solidFill>
          <a:schemeClr val="tx1"/>
        </a:solidFill>
        <a:latin typeface="Arial" pitchFamily="34" charset="0"/>
        <a:ea typeface="+mn-ea"/>
        <a:cs typeface="+mn-cs"/>
      </a:defRPr>
    </a:lvl4pPr>
    <a:lvl5pPr marL="1828800" algn="l" rtl="0" fontAlgn="base">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3399"/>
    <a:srgbClr val="33CC33"/>
    <a:srgbClr val="00FF99"/>
    <a:srgbClr val="FF66CC"/>
    <a:srgbClr val="FFCC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3073" autoAdjust="0"/>
  </p:normalViewPr>
  <p:slideViewPr>
    <p:cSldViewPr>
      <p:cViewPr varScale="1">
        <p:scale>
          <a:sx n="106" d="100"/>
          <a:sy n="106" d="100"/>
        </p:scale>
        <p:origin x="-168" y="-96"/>
      </p:cViewPr>
      <p:guideLst>
        <p:guide orient="horz" pos="2160"/>
        <p:guide orient="horz" pos="346"/>
        <p:guide orient="horz" pos="3984"/>
        <p:guide pos="2880"/>
        <p:guide pos="480"/>
        <p:guide pos="52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40" Type="http://schemas.openxmlformats.org/officeDocument/2006/relationships/slide" Target="slides/slide35.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wmf"/><Relationship Id="rId1" Type="http://schemas.openxmlformats.org/officeDocument/2006/relationships/image" Target="../media/image1.wmf"/><Relationship Id="rId2"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 Id="rId2"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wmf"/><Relationship Id="rId2"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9.wmf"/><Relationship Id="rId2" Type="http://schemas.openxmlformats.org/officeDocument/2006/relationships/image" Target="../media/image3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9.wmf"/><Relationship Id="rId2" Type="http://schemas.openxmlformats.org/officeDocument/2006/relationships/image" Target="../media/image3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defRPr>
            </a:lvl1pPr>
          </a:lstStyle>
          <a:p>
            <a:pPr>
              <a:defRPr/>
            </a:pPr>
            <a:endParaRPr lang="en-US"/>
          </a:p>
        </p:txBody>
      </p:sp>
      <p:sp>
        <p:nvSpPr>
          <p:cNvPr id="3789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pPr>
              <a:defRPr/>
            </a:pPr>
            <a:endParaRPr lang="en-US"/>
          </a:p>
        </p:txBody>
      </p:sp>
      <p:sp>
        <p:nvSpPr>
          <p:cNvPr id="3789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defRPr>
            </a:lvl1pPr>
          </a:lstStyle>
          <a:p>
            <a:pPr>
              <a:defRPr/>
            </a:pPr>
            <a:endParaRPr lang="en-US"/>
          </a:p>
        </p:txBody>
      </p:sp>
      <p:sp>
        <p:nvSpPr>
          <p:cNvPr id="3789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pPr>
              <a:defRPr/>
            </a:pPr>
            <a:fld id="{811F3541-A114-421E-9F47-E2F26EE49A5C}" type="slidenum">
              <a:rPr lang="en-US"/>
              <a:pPr>
                <a:defRPr/>
              </a:pPr>
              <a:t>‹#›</a:t>
            </a:fld>
            <a:endParaRPr lang="en-US"/>
          </a:p>
        </p:txBody>
      </p:sp>
    </p:spTree>
    <p:extLst>
      <p:ext uri="{BB962C8B-B14F-4D97-AF65-F5344CB8AC3E}">
        <p14:creationId xmlns:p14="http://schemas.microsoft.com/office/powerpoint/2010/main" val="797644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atin typeface="Arial" charset="0"/>
              </a:defRPr>
            </a:lvl1pPr>
          </a:lstStyle>
          <a:p>
            <a:pPr>
              <a:defRPr/>
            </a:pPr>
            <a:fld id="{472AE558-B851-4478-9E17-964664446EB5}" type="datetimeFigureOut">
              <a:rPr lang="en-US"/>
              <a:pPr>
                <a:defRPr/>
              </a:pPr>
              <a:t>4/05/15</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atin typeface="Arial" charset="0"/>
              </a:defRPr>
            </a:lvl1pPr>
          </a:lstStyle>
          <a:p>
            <a:pPr>
              <a:defRPr/>
            </a:pPr>
            <a:fld id="{3312E914-10EC-4037-BA10-3635D38B7010}" type="slidenum">
              <a:rPr lang="en-US"/>
              <a:pPr>
                <a:defRPr/>
              </a:pPr>
              <a:t>‹#›</a:t>
            </a:fld>
            <a:endParaRPr lang="en-US"/>
          </a:p>
        </p:txBody>
      </p:sp>
    </p:spTree>
    <p:extLst>
      <p:ext uri="{BB962C8B-B14F-4D97-AF65-F5344CB8AC3E}">
        <p14:creationId xmlns:p14="http://schemas.microsoft.com/office/powerpoint/2010/main" val="29574929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smtClean="0">
              <a:latin typeface="Times New Roman" pitchFamily="18" charset="0"/>
            </a:endParaRP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B457327F-EEE1-41E9-BBD0-C01E4A27A45C}" type="slidenum">
              <a:rPr lang="en-US" sz="1200" smtClean="0">
                <a:latin typeface="Times New Roman" pitchFamily="18" charset="0"/>
              </a:rPr>
              <a:pPr eaLnBrk="1" hangingPunct="1"/>
              <a:t>1</a:t>
            </a:fld>
            <a:endParaRPr lang="en-US" sz="1200"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fld id="{5B2202CF-A742-4465-B745-EFEF22C21002}" type="slidenum">
              <a:rPr lang="en-US" sz="1200">
                <a:solidFill>
                  <a:prstClr val="black"/>
                </a:solidFill>
              </a:rPr>
              <a:pPr/>
              <a:t>11</a:t>
            </a:fld>
            <a:endParaRPr lang="en-US" sz="1200">
              <a:solidFill>
                <a:prstClr val="black"/>
              </a:solidFill>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charset="0"/>
              <a:ea typeface="ＭＳ Ｐゴシック" pitchFamily="-107"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fld id="{7554B05E-235A-48A2-A8FB-4085696D6F5C}" type="slidenum">
              <a:rPr lang="en-US" sz="1200">
                <a:solidFill>
                  <a:prstClr val="black"/>
                </a:solidFill>
              </a:rPr>
              <a:pPr/>
              <a:t>12</a:t>
            </a:fld>
            <a:endParaRPr lang="en-US" sz="1200">
              <a:solidFill>
                <a:prstClr val="black"/>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charset="0"/>
              <a:ea typeface="ＭＳ Ｐゴシック" pitchFamily="-107"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fld id="{940C5377-BD15-4B20-AD51-B65F6B289F4A}" type="slidenum">
              <a:rPr lang="en-US" sz="1200">
                <a:solidFill>
                  <a:prstClr val="black"/>
                </a:solidFill>
              </a:rPr>
              <a:pPr/>
              <a:t>13</a:t>
            </a:fld>
            <a:endParaRPr lang="en-US" sz="1200">
              <a:solidFill>
                <a:prstClr val="black"/>
              </a:solidFill>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charset="0"/>
              <a:ea typeface="ＭＳ Ｐゴシック" pitchFamily="-107"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fld id="{1D6D8253-3029-4169-A65B-E5AA9CEC368C}" type="slidenum">
              <a:rPr lang="en-US" sz="1200">
                <a:solidFill>
                  <a:prstClr val="black"/>
                </a:solidFill>
                <a:latin typeface="Verdana" pitchFamily="-107" charset="0"/>
              </a:rPr>
              <a:pPr/>
              <a:t>14</a:t>
            </a:fld>
            <a:endParaRPr lang="en-US" sz="1200">
              <a:solidFill>
                <a:prstClr val="black"/>
              </a:solidFill>
              <a:latin typeface="Verdana" pitchFamily="-107" charset="0"/>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Verdana" pitchFamily="-107" charset="0"/>
              <a:ea typeface="ＭＳ Ｐゴシック" pitchFamily="-107"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fld id="{9E9A35D5-6CF0-4EB3-ADDC-AB39858CBCE0}" type="slidenum">
              <a:rPr lang="en-US" sz="1200">
                <a:solidFill>
                  <a:prstClr val="black"/>
                </a:solidFill>
                <a:latin typeface="Verdana" pitchFamily="-107" charset="0"/>
              </a:rPr>
              <a:pPr/>
              <a:t>15</a:t>
            </a:fld>
            <a:endParaRPr lang="en-US" sz="1200">
              <a:solidFill>
                <a:prstClr val="black"/>
              </a:solidFill>
              <a:latin typeface="Verdana" pitchFamily="-107"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Verdana" pitchFamily="-107" charset="0"/>
              <a:ea typeface="ＭＳ Ｐゴシック" pitchFamily="-107"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fld id="{A13E4DD0-23EA-45E6-8057-1A347DF5F18D}" type="slidenum">
              <a:rPr lang="en-US" sz="1200">
                <a:solidFill>
                  <a:prstClr val="black"/>
                </a:solidFill>
                <a:latin typeface="Verdana" pitchFamily="-107" charset="0"/>
              </a:rPr>
              <a:pPr/>
              <a:t>16</a:t>
            </a:fld>
            <a:endParaRPr lang="en-US" sz="1200">
              <a:solidFill>
                <a:prstClr val="black"/>
              </a:solidFill>
              <a:latin typeface="Verdana" pitchFamily="-107"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Verdana" pitchFamily="-107" charset="0"/>
              <a:ea typeface="ＭＳ Ｐゴシック" pitchFamily="-107"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fld id="{9E80F4D9-E405-4E0E-BE83-4EBF959C5437}" type="slidenum">
              <a:rPr lang="en-US" sz="1200">
                <a:solidFill>
                  <a:prstClr val="black"/>
                </a:solidFill>
                <a:latin typeface="Verdana" pitchFamily="-107" charset="0"/>
              </a:rPr>
              <a:pPr/>
              <a:t>17</a:t>
            </a:fld>
            <a:endParaRPr lang="en-US" sz="1200">
              <a:solidFill>
                <a:prstClr val="black"/>
              </a:solidFill>
              <a:latin typeface="Verdana" pitchFamily="-107"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Verdana" pitchFamily="-107" charset="0"/>
              <a:ea typeface="ＭＳ Ｐゴシック" pitchFamily="-107"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latin typeface="Times New Roman" pitchFamily="18" charset="0"/>
            </a:endParaRP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F8708A9B-63CD-46EE-A446-8C66A2977ABE}" type="slidenum">
              <a:rPr lang="en-US" sz="1200" smtClean="0">
                <a:latin typeface="Times New Roman" pitchFamily="18" charset="0"/>
              </a:rPr>
              <a:pPr eaLnBrk="1" hangingPunct="1"/>
              <a:t>18</a:t>
            </a:fld>
            <a:endParaRPr lang="en-US" sz="1200"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smtClean="0">
              <a:latin typeface="Times New Roman" pitchFamily="18" charset="0"/>
            </a:endParaRP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6A7C297E-6C57-4E94-AC1F-05F40AE7FC39}" type="slidenum">
              <a:rPr lang="en-US" sz="1200" smtClean="0">
                <a:latin typeface="Times New Roman" pitchFamily="18" charset="0"/>
              </a:rPr>
              <a:pPr eaLnBrk="1" hangingPunct="1"/>
              <a:t>19</a:t>
            </a:fld>
            <a:endParaRPr lang="en-US" sz="1200"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smtClean="0">
              <a:latin typeface="Times New Roman" pitchFamily="18" charset="0"/>
            </a:endParaRP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38B43472-586F-4B56-B5C9-1D47C155B133}" type="slidenum">
              <a:rPr lang="en-US" sz="1200" smtClean="0">
                <a:latin typeface="Times New Roman" pitchFamily="18" charset="0"/>
              </a:rPr>
              <a:pPr eaLnBrk="1" hangingPunct="1"/>
              <a:t>20</a:t>
            </a:fld>
            <a:endParaRPr lang="en-US" sz="1200"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1C88C004-117B-442F-9202-2419B7CDF9EA}" type="slidenum">
              <a:rPr lang="en-US" sz="1200" smtClean="0"/>
              <a:pPr eaLnBrk="1" hangingPunct="1"/>
              <a:t>2</a:t>
            </a:fld>
            <a:endParaRPr lang="en-US" sz="12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latin typeface="Times New Roman" pitchFamily="18" charset="0"/>
            </a:endParaRP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B871D4B2-527D-44A2-9EB3-F5383E131544}" type="slidenum">
              <a:rPr lang="en-US" sz="1200" smtClean="0">
                <a:latin typeface="Times New Roman" pitchFamily="18" charset="0"/>
              </a:rPr>
              <a:pPr eaLnBrk="1" hangingPunct="1"/>
              <a:t>21</a:t>
            </a:fld>
            <a:endParaRPr lang="en-US" sz="1200"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smtClean="0">
              <a:latin typeface="Times New Roman" pitchFamily="18" charset="0"/>
            </a:endParaRP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446FA5BD-1BA9-4C96-A717-78D05A22A341}" type="slidenum">
              <a:rPr lang="en-US" sz="1200" smtClean="0">
                <a:latin typeface="Times New Roman" pitchFamily="18" charset="0"/>
              </a:rPr>
              <a:pPr eaLnBrk="1" hangingPunct="1"/>
              <a:t>23</a:t>
            </a:fld>
            <a:endParaRPr lang="en-US" sz="1200"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DC9BACB1-8D07-46D8-837C-F448E869DE9F}" type="slidenum">
              <a:rPr lang="en-US" sz="1200" smtClean="0"/>
              <a:pPr eaLnBrk="1" hangingPunct="1"/>
              <a:t>24</a:t>
            </a:fld>
            <a:endParaRPr lang="en-US" sz="120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52D2C508-70AE-4BF9-B37B-AE5878F58C48}" type="slidenum">
              <a:rPr lang="en-US" sz="1200" smtClean="0"/>
              <a:pPr eaLnBrk="1" hangingPunct="1"/>
              <a:t>25</a:t>
            </a:fld>
            <a:endParaRPr lang="en-US" sz="12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9C3353A-8535-4CB7-9FFB-39E34E5C53A6}" type="slidenum">
              <a:rPr lang="en-US" smtClean="0"/>
              <a:pPr>
                <a:defRPr/>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9C3353A-8535-4CB7-9FFB-39E34E5C53A6}" type="slidenum">
              <a:rPr lang="en-US" smtClean="0"/>
              <a:pPr>
                <a:defRPr/>
              </a:pPr>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Slide Image Placeholder 1"/>
          <p:cNvSpPr>
            <a:spLocks noGrp="1" noRot="1" noChangeAspect="1" noTextEdit="1"/>
          </p:cNvSpPr>
          <p:nvPr>
            <p:ph type="sldImg"/>
          </p:nvPr>
        </p:nvSpPr>
        <p:spPr>
          <a:ln/>
        </p:spPr>
      </p:sp>
      <p:sp>
        <p:nvSpPr>
          <p:cNvPr id="321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21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itchFamily="18" charset="0"/>
              </a:defRPr>
            </a:lvl1pPr>
            <a:lvl2pPr marL="742950" indent="-285750" eaLnBrk="0" hangingPunct="0">
              <a:spcBef>
                <a:spcPct val="30000"/>
              </a:spcBef>
              <a:defRPr kumimoji="1" sz="1200">
                <a:solidFill>
                  <a:schemeClr val="tx1"/>
                </a:solidFill>
                <a:latin typeface="Times New Roman" pitchFamily="18" charset="0"/>
              </a:defRPr>
            </a:lvl2pPr>
            <a:lvl3pPr marL="1143000" indent="-228600" eaLnBrk="0" hangingPunct="0">
              <a:spcBef>
                <a:spcPct val="30000"/>
              </a:spcBef>
              <a:defRPr kumimoji="1" sz="1200">
                <a:solidFill>
                  <a:schemeClr val="tx1"/>
                </a:solidFill>
                <a:latin typeface="Times New Roman" pitchFamily="18" charset="0"/>
              </a:defRPr>
            </a:lvl3pPr>
            <a:lvl4pPr marL="1600200" indent="-228600" eaLnBrk="0" hangingPunct="0">
              <a:spcBef>
                <a:spcPct val="30000"/>
              </a:spcBef>
              <a:defRPr kumimoji="1" sz="1200">
                <a:solidFill>
                  <a:schemeClr val="tx1"/>
                </a:solidFill>
                <a:latin typeface="Times New Roman" pitchFamily="18" charset="0"/>
              </a:defRPr>
            </a:lvl4pPr>
            <a:lvl5pPr marL="2057400" indent="-228600" eaLnBrk="0" hangingPunct="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eaLnBrk="1" hangingPunct="1">
              <a:spcBef>
                <a:spcPct val="50000"/>
              </a:spcBef>
            </a:pPr>
            <a:fld id="{607D49EC-48FA-482D-904A-750004680B15}" type="slidenum">
              <a:rPr kumimoji="0" lang="en-US" altLang="en-US" smtClean="0">
                <a:solidFill>
                  <a:prstClr val="black"/>
                </a:solidFill>
                <a:latin typeface="Verdana" pitchFamily="34" charset="0"/>
              </a:rPr>
              <a:pPr eaLnBrk="1" hangingPunct="1">
                <a:spcBef>
                  <a:spcPct val="50000"/>
                </a:spcBef>
              </a:pPr>
              <a:t>28</a:t>
            </a:fld>
            <a:endParaRPr kumimoji="0" lang="en-US" altLang="en-US" smtClean="0">
              <a:solidFill>
                <a:prstClr val="black"/>
              </a:solidFill>
              <a:latin typeface="Verdana"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fld id="{CC25F5F9-BE1F-40B7-86B6-86BB6E2F5B9F}" type="slidenum">
              <a:rPr lang="en-US" sz="1200">
                <a:solidFill>
                  <a:prstClr val="black"/>
                </a:solidFill>
                <a:latin typeface="Verdana" pitchFamily="-107" charset="0"/>
              </a:rPr>
              <a:pPr/>
              <a:t>31</a:t>
            </a:fld>
            <a:endParaRPr lang="en-US" sz="1200">
              <a:solidFill>
                <a:prstClr val="black"/>
              </a:solidFill>
              <a:latin typeface="Verdana" pitchFamily="-107" charset="0"/>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Verdana" pitchFamily="-107" charset="0"/>
              <a:ea typeface="ＭＳ Ｐゴシック" pitchFamily="-107"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fld id="{1CAAA0AC-FEC3-4E9F-B49B-818659474A18}" type="slidenum">
              <a:rPr lang="en-US" sz="1200">
                <a:solidFill>
                  <a:prstClr val="black"/>
                </a:solidFill>
                <a:latin typeface="Verdana" pitchFamily="-107" charset="0"/>
              </a:rPr>
              <a:pPr/>
              <a:t>32</a:t>
            </a:fld>
            <a:endParaRPr lang="en-US" sz="1200">
              <a:solidFill>
                <a:prstClr val="black"/>
              </a:solidFill>
              <a:latin typeface="Verdana" pitchFamily="-107"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Verdana" pitchFamily="-107" charset="0"/>
              <a:ea typeface="ＭＳ Ｐゴシック" pitchFamily="-107"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fld id="{AC73E8BA-4648-4AE6-9B6F-822BCA5AFB70}" type="slidenum">
              <a:rPr lang="en-US" sz="1200">
                <a:solidFill>
                  <a:prstClr val="black"/>
                </a:solidFill>
              </a:rPr>
              <a:pPr/>
              <a:t>3</a:t>
            </a:fld>
            <a:endParaRPr lang="en-US" sz="1200">
              <a:solidFill>
                <a:prstClr val="black"/>
              </a:solidFill>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charset="0"/>
              <a:ea typeface="ＭＳ Ｐゴシック" pitchFamily="-107"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fld id="{2F079641-A2A5-464E-9888-A8550E1F4F18}" type="slidenum">
              <a:rPr lang="en-US" sz="1200">
                <a:solidFill>
                  <a:prstClr val="black"/>
                </a:solidFill>
              </a:rPr>
              <a:pPr/>
              <a:t>4</a:t>
            </a:fld>
            <a:endParaRPr lang="en-US" sz="1200">
              <a:solidFill>
                <a:prstClr val="black"/>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charset="0"/>
              <a:ea typeface="ＭＳ Ｐゴシック" pitchFamily="-107"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fld id="{EEBA2ECD-82F6-47FC-A34E-4F5425655D23}" type="slidenum">
              <a:rPr lang="en-US" sz="1200">
                <a:solidFill>
                  <a:prstClr val="black"/>
                </a:solidFill>
              </a:rPr>
              <a:pPr/>
              <a:t>5</a:t>
            </a:fld>
            <a:endParaRPr lang="en-US" sz="1200">
              <a:solidFill>
                <a:prstClr val="black"/>
              </a:solidFill>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charset="0"/>
              <a:ea typeface="ＭＳ Ｐゴシック" pitchFamily="-107"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fld id="{E085DF64-E724-4589-A404-0CEB6F1EB3ED}" type="slidenum">
              <a:rPr lang="en-US" sz="1200">
                <a:solidFill>
                  <a:prstClr val="black"/>
                </a:solidFill>
              </a:rPr>
              <a:pPr/>
              <a:t>6</a:t>
            </a:fld>
            <a:endParaRPr lang="en-US" sz="1200">
              <a:solidFill>
                <a:prstClr val="black"/>
              </a:solidFill>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charset="0"/>
              <a:ea typeface="ＭＳ Ｐゴシック" pitchFamily="-107"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smtClean="0">
              <a:latin typeface="Times New Roman" pitchFamily="18" charset="0"/>
            </a:endParaRP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FBF5DEAA-A2C4-423F-A9C2-E22709586A1A}" type="slidenum">
              <a:rPr lang="en-US" sz="1200" smtClean="0">
                <a:latin typeface="Times New Roman" pitchFamily="18" charset="0"/>
              </a:rPr>
              <a:pPr eaLnBrk="1" hangingPunct="1"/>
              <a:t>7</a:t>
            </a:fld>
            <a:endParaRPr lang="en-US" sz="1200"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smtClean="0">
              <a:latin typeface="Times New Roman" pitchFamily="18" charset="0"/>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0B7C8F64-331C-4664-8D45-22C811EE0635}" type="slidenum">
              <a:rPr lang="en-US" sz="1200" smtClean="0">
                <a:latin typeface="Times New Roman" pitchFamily="18" charset="0"/>
              </a:rPr>
              <a:pPr eaLnBrk="1" hangingPunct="1"/>
              <a:t>8</a:t>
            </a:fld>
            <a:endParaRPr lang="en-US" sz="1200"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smtClean="0">
              <a:latin typeface="Times New Roman" pitchFamily="18" charset="0"/>
            </a:endParaRP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44E9E207-F04C-43E1-91C5-4F10EBC952C2}" type="slidenum">
              <a:rPr lang="en-US" sz="1200" smtClean="0">
                <a:latin typeface="Times New Roman" pitchFamily="18" charset="0"/>
              </a:rPr>
              <a:pPr eaLnBrk="1" hangingPunct="1"/>
              <a:t>9</a:t>
            </a:fld>
            <a:endParaRPr lang="en-US" sz="1200"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sz="half" idx="10"/>
          </p:nvPr>
        </p:nvSpPr>
        <p:spPr>
          <a:ln/>
        </p:spPr>
        <p:txBody>
          <a:bodyPr/>
          <a:lstStyle>
            <a:lvl1pPr>
              <a:defRPr/>
            </a:lvl1pPr>
          </a:lstStyle>
          <a:p>
            <a:pPr>
              <a:defRPr/>
            </a:pPr>
            <a:fld id="{6DF023AE-1FC0-4347-9B8D-1A97FB79E05C}" type="datetime5">
              <a:rPr lang="en-GB"/>
              <a:pPr>
                <a:defRPr/>
              </a:pPr>
              <a:t>4-May-15</a:t>
            </a:fld>
            <a:endParaRPr lang="en-GB"/>
          </a:p>
        </p:txBody>
      </p:sp>
    </p:spTree>
    <p:extLst>
      <p:ext uri="{BB962C8B-B14F-4D97-AF65-F5344CB8AC3E}">
        <p14:creationId xmlns:p14="http://schemas.microsoft.com/office/powerpoint/2010/main" val="2406178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fld id="{4C64910D-88F7-43C5-9242-51A30249033B}" type="datetime5">
              <a:rPr lang="en-GB"/>
              <a:pPr>
                <a:defRPr/>
              </a:pPr>
              <a:t>4-May-15</a:t>
            </a:fld>
            <a:endParaRPr lang="en-GB"/>
          </a:p>
        </p:txBody>
      </p:sp>
    </p:spTree>
    <p:extLst>
      <p:ext uri="{BB962C8B-B14F-4D97-AF65-F5344CB8AC3E}">
        <p14:creationId xmlns:p14="http://schemas.microsoft.com/office/powerpoint/2010/main" val="3044662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21717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362700" cy="61261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fld id="{6831F5BD-04A6-48FF-A126-BA2646ED1CF2}" type="datetime5">
              <a:rPr lang="en-GB"/>
              <a:pPr>
                <a:defRPr/>
              </a:pPr>
              <a:t>4-May-15</a:t>
            </a:fld>
            <a:endParaRPr lang="en-GB"/>
          </a:p>
        </p:txBody>
      </p:sp>
    </p:spTree>
    <p:extLst>
      <p:ext uri="{BB962C8B-B14F-4D97-AF65-F5344CB8AC3E}">
        <p14:creationId xmlns:p14="http://schemas.microsoft.com/office/powerpoint/2010/main" val="2753905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5B372625-84E3-4EF9-BE24-AE5BA380B72E}" type="slidenum">
              <a:rPr lang="en-GB"/>
              <a:pPr>
                <a:defRPr/>
              </a:pPr>
              <a:t>‹#›</a:t>
            </a:fld>
            <a:endParaRPr lang="en-GB"/>
          </a:p>
        </p:txBody>
      </p:sp>
    </p:spTree>
    <p:extLst>
      <p:ext uri="{BB962C8B-B14F-4D97-AF65-F5344CB8AC3E}">
        <p14:creationId xmlns:p14="http://schemas.microsoft.com/office/powerpoint/2010/main" val="30370320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GB">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FF1F439F-8D9A-4C92-9A3F-FC9B3CE14090}"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85376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GB">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9FEEB439-E13A-4BE7-AD08-F761D4CB4CFC}"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744261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GB">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8771C621-EA25-4BEF-9D85-27D9A92F4BFD}"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61174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GB">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fld id="{A33A8352-FE5B-4207-B1BD-937C20FA99C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265633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GB">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endParaRPr lang="en-GB">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fld id="{E5CCC553-6469-47AA-9CA6-9D6E691E371C}"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405988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GB">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endParaRPr lang="en-GB">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fld id="{DD884AD0-F8A0-4480-9479-1637760CEAC1}"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470803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GB">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endParaRPr lang="en-GB">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fld id="{DA5D359A-E13C-47CE-9934-86EC7D3968FE}"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61811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fld id="{59E434AA-6525-4F6C-A122-DBDEA2CF22C2}" type="datetime5">
              <a:rPr lang="en-GB"/>
              <a:pPr>
                <a:defRPr/>
              </a:pPr>
              <a:t>4-May-15</a:t>
            </a:fld>
            <a:endParaRPr lang="en-GB"/>
          </a:p>
        </p:txBody>
      </p:sp>
    </p:spTree>
    <p:extLst>
      <p:ext uri="{BB962C8B-B14F-4D97-AF65-F5344CB8AC3E}">
        <p14:creationId xmlns:p14="http://schemas.microsoft.com/office/powerpoint/2010/main" val="22477922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GB">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fld id="{88815E47-61A3-4092-BD4F-B0207B60DACD}"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786826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GB">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fld id="{A47785EE-5CED-41E8-A2BF-2EB3B2008FC1}"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153166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GB">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B383DC7B-6DDC-4C55-B9A0-FA8484EE7DA2}"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100287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GB">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AB4FD471-40B2-4276-BFA9-AC1F3827A93E}"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516703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GB">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C7FF4AC9-C52B-468C-955F-C4B2D2D1B7C0}"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785810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GB">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94B145C3-004A-479A-B1FD-235A637DF787}"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482867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GB">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38341AF8-6F2A-4CF7-A7AB-9D572B0C16F1}"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661194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GB">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fld id="{74A5F834-3C21-4FD0-AA5F-457E86079CB3}"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591758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GB">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endParaRPr lang="en-GB">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fld id="{D7A1739E-0D9B-41B4-A6D2-3501F6239BE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939851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GB">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endParaRPr lang="en-GB">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fld id="{4182AF8E-1853-4693-88E7-459DF8600D6D}"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73555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fld id="{AE76692A-A549-4455-A0AC-0BD89CD6A8A2}" type="datetime5">
              <a:rPr lang="en-GB"/>
              <a:pPr>
                <a:defRPr/>
              </a:pPr>
              <a:t>4-May-15</a:t>
            </a:fld>
            <a:endParaRPr lang="en-GB"/>
          </a:p>
        </p:txBody>
      </p:sp>
    </p:spTree>
    <p:extLst>
      <p:ext uri="{BB962C8B-B14F-4D97-AF65-F5344CB8AC3E}">
        <p14:creationId xmlns:p14="http://schemas.microsoft.com/office/powerpoint/2010/main" val="23775990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GB">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endParaRPr lang="en-GB">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fld id="{2A7A9552-5A9B-4CC5-8418-F2DF5A6ABA1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378035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GB">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fld id="{7BC4B22F-6342-479D-89B5-C3710B5340A3}"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803162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GB">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fld id="{50E51090-0BD8-4824-BC73-E8DF0639183B}"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877905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GB">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8E48B80A-1739-45B2-A02C-8D0E694603C8}"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14269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GB">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B29D11A8-101F-4E7E-BF2C-643E55C88B8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324833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GB">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ECF497E6-CC08-4644-8BFB-15908CDBAAD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301081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GB">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5ADB7E74-D9F6-4D50-AB61-587DABD72A35}"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118569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GB">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AEE7702D-51E3-419D-BDB6-22E237221B71}"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773536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GB">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fld id="{CAA57871-8D81-42BE-9104-ADF9A9AD0CD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851769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GB">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endParaRPr lang="en-GB">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fld id="{6EA8612C-E8A4-4770-83BA-32F5DACEBF18}"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31372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sz="half" idx="10"/>
          </p:nvPr>
        </p:nvSpPr>
        <p:spPr>
          <a:ln/>
        </p:spPr>
        <p:txBody>
          <a:bodyPr/>
          <a:lstStyle>
            <a:lvl1pPr>
              <a:defRPr/>
            </a:lvl1pPr>
          </a:lstStyle>
          <a:p>
            <a:pPr>
              <a:defRPr/>
            </a:pPr>
            <a:fld id="{45DD6B56-BB55-4B80-88DA-9E1BF530F149}" type="datetime5">
              <a:rPr lang="en-GB"/>
              <a:pPr>
                <a:defRPr/>
              </a:pPr>
              <a:t>4-May-15</a:t>
            </a:fld>
            <a:endParaRPr lang="en-GB"/>
          </a:p>
        </p:txBody>
      </p:sp>
    </p:spTree>
    <p:extLst>
      <p:ext uri="{BB962C8B-B14F-4D97-AF65-F5344CB8AC3E}">
        <p14:creationId xmlns:p14="http://schemas.microsoft.com/office/powerpoint/2010/main" val="7356679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GB">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endParaRPr lang="en-GB">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fld id="{0A5A49B8-48D3-476A-828E-804F43E790B1}"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173225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GB">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endParaRPr lang="en-GB">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fld id="{BE20A695-2DDF-466B-9B92-5B1FCBBBCB0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50936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GB">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fld id="{08EA5905-AED0-4C03-925C-9A73ABC56BCD}"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734440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GB">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fld id="{890D1011-A1F2-42A7-A242-C6987CE125E6}"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805343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GB">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7575CFCE-36F2-4C23-BD6D-B51C951DA906}"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322209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GB">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AE7C0C66-D0B9-4F68-86C4-FF5126AD7FD2}"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806190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GB">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B0957673-CF04-4C49-8055-7A30DA0B222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003013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GB">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3067A451-6237-43F5-BC35-D91899281825}"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855630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GB">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02538DF6-91E6-4298-88DE-1F9ADB94A7A8}"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993132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GB">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fld id="{5B5C5FDD-16C2-4C23-8C06-49DFF9BB6AA9}"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35680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sz="half" idx="10"/>
          </p:nvPr>
        </p:nvSpPr>
        <p:spPr>
          <a:ln/>
        </p:spPr>
        <p:txBody>
          <a:bodyPr/>
          <a:lstStyle>
            <a:lvl1pPr>
              <a:defRPr/>
            </a:lvl1pPr>
          </a:lstStyle>
          <a:p>
            <a:pPr>
              <a:defRPr/>
            </a:pPr>
            <a:fld id="{B5E7D6BC-1A87-416D-B475-290EACE9682E}" type="datetime5">
              <a:rPr lang="en-GB"/>
              <a:pPr>
                <a:defRPr/>
              </a:pPr>
              <a:t>4-May-15</a:t>
            </a:fld>
            <a:endParaRPr lang="en-GB"/>
          </a:p>
        </p:txBody>
      </p:sp>
    </p:spTree>
    <p:extLst>
      <p:ext uri="{BB962C8B-B14F-4D97-AF65-F5344CB8AC3E}">
        <p14:creationId xmlns:p14="http://schemas.microsoft.com/office/powerpoint/2010/main" val="34757596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GB">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endParaRPr lang="en-GB">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fld id="{D871824E-72C2-4680-9EA1-6E067C3C632E}"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652085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GB">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endParaRPr lang="en-GB">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fld id="{6EE87026-C5E1-404E-9699-9716CF4D032F}"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627285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GB">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endParaRPr lang="en-GB">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fld id="{A507E9A3-2E43-4BB1-8DA3-75E6906BD3DC}"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026854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GB">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fld id="{35872DEF-F121-4DAA-95C6-0900C641F8FE}"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106581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GB">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fld id="{E3C52849-AB8C-4252-B1BB-0E4B368E614E}"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192352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GB">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B142E0BC-594F-42DD-8060-214F9E51ED31}"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716576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GB">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4728498E-D010-435C-A287-62DAB8D8244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93554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sz="half" idx="10"/>
          </p:nvPr>
        </p:nvSpPr>
        <p:spPr>
          <a:ln/>
        </p:spPr>
        <p:txBody>
          <a:bodyPr/>
          <a:lstStyle>
            <a:lvl1pPr>
              <a:defRPr/>
            </a:lvl1pPr>
          </a:lstStyle>
          <a:p>
            <a:pPr>
              <a:defRPr/>
            </a:pPr>
            <a:fld id="{98FDA4ED-89FF-4DD2-B5C5-A872FC33B962}" type="datetime5">
              <a:rPr lang="en-GB"/>
              <a:pPr>
                <a:defRPr/>
              </a:pPr>
              <a:t>4-May-15</a:t>
            </a:fld>
            <a:endParaRPr lang="en-GB"/>
          </a:p>
        </p:txBody>
      </p:sp>
    </p:spTree>
    <p:extLst>
      <p:ext uri="{BB962C8B-B14F-4D97-AF65-F5344CB8AC3E}">
        <p14:creationId xmlns:p14="http://schemas.microsoft.com/office/powerpoint/2010/main" val="1881004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fld id="{18E98B2D-449C-4A43-8D54-32D7059BF931}" type="datetime5">
              <a:rPr lang="en-GB"/>
              <a:pPr>
                <a:defRPr/>
              </a:pPr>
              <a:t>4-May-15</a:t>
            </a:fld>
            <a:endParaRPr lang="en-GB"/>
          </a:p>
        </p:txBody>
      </p:sp>
    </p:spTree>
    <p:extLst>
      <p:ext uri="{BB962C8B-B14F-4D97-AF65-F5344CB8AC3E}">
        <p14:creationId xmlns:p14="http://schemas.microsoft.com/office/powerpoint/2010/main" val="1200812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fld id="{B227DE9C-06DB-400C-9B73-405FA8E03F08}" type="datetime5">
              <a:rPr lang="en-GB"/>
              <a:pPr>
                <a:defRPr/>
              </a:pPr>
              <a:t>4-May-15</a:t>
            </a:fld>
            <a:endParaRPr lang="en-GB"/>
          </a:p>
        </p:txBody>
      </p:sp>
    </p:spTree>
    <p:extLst>
      <p:ext uri="{BB962C8B-B14F-4D97-AF65-F5344CB8AC3E}">
        <p14:creationId xmlns:p14="http://schemas.microsoft.com/office/powerpoint/2010/main" val="1696511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fld id="{C49FF530-F4C1-420F-9553-F66C608A01AF}" type="datetime5">
              <a:rPr lang="en-GB"/>
              <a:pPr>
                <a:defRPr/>
              </a:pPr>
              <a:t>4-May-15</a:t>
            </a:fld>
            <a:endParaRPr lang="en-GB"/>
          </a:p>
        </p:txBody>
      </p:sp>
    </p:spTree>
    <p:extLst>
      <p:ext uri="{BB962C8B-B14F-4D97-AF65-F5344CB8AC3E}">
        <p14:creationId xmlns:p14="http://schemas.microsoft.com/office/powerpoint/2010/main" val="384380070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3.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theme" Target="../theme/theme4.xml"/><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6.xml"/><Relationship Id="rId12" Type="http://schemas.openxmlformats.org/officeDocument/2006/relationships/theme" Target="../theme/theme5.xml"/><Relationship Id="rId1" Type="http://schemas.openxmlformats.org/officeDocument/2006/relationships/slideLayout" Target="../slideLayouts/slideLayout46.xml"/><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0" y="0"/>
            <a:ext cx="6400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34819" name="Rectangle 3"/>
          <p:cNvSpPr>
            <a:spLocks noGrp="1" noChangeArrowheads="1"/>
          </p:cNvSpPr>
          <p:nvPr>
            <p:ph type="dt" sz="half" idx="2"/>
          </p:nvPr>
        </p:nvSpPr>
        <p:spPr bwMode="auto">
          <a:xfrm>
            <a:off x="7239000" y="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latin typeface="Arial" charset="0"/>
              </a:defRPr>
            </a:lvl1pPr>
          </a:lstStyle>
          <a:p>
            <a:pPr>
              <a:defRPr/>
            </a:pPr>
            <a:fld id="{8D0ADC88-D03A-4094-B106-DE6BB38ED368}" type="datetime5">
              <a:rPr lang="en-GB"/>
              <a:pPr>
                <a:defRPr/>
              </a:pPr>
              <a:t>4-May-15</a:t>
            </a:fld>
            <a:endParaRPr lang="en-GB"/>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p:hf sldNum="0" hdr="0" ftr="0"/>
  <p:txStyles>
    <p:titleStyle>
      <a:lvl1pPr algn="l" rtl="0" eaLnBrk="0" fontAlgn="base" hangingPunct="0">
        <a:spcBef>
          <a:spcPct val="0"/>
        </a:spcBef>
        <a:spcAft>
          <a:spcPct val="0"/>
        </a:spcAft>
        <a:defRPr sz="2400" b="1">
          <a:solidFill>
            <a:srgbClr val="FF0000"/>
          </a:solidFill>
          <a:latin typeface="+mj-lt"/>
          <a:ea typeface="+mj-ea"/>
          <a:cs typeface="+mj-cs"/>
        </a:defRPr>
      </a:lvl1pPr>
      <a:lvl2pPr algn="l" rtl="0" eaLnBrk="0" fontAlgn="base" hangingPunct="0">
        <a:spcBef>
          <a:spcPct val="0"/>
        </a:spcBef>
        <a:spcAft>
          <a:spcPct val="0"/>
        </a:spcAft>
        <a:defRPr sz="2400" b="1">
          <a:solidFill>
            <a:srgbClr val="FF0000"/>
          </a:solidFill>
          <a:latin typeface="Arial" charset="0"/>
        </a:defRPr>
      </a:lvl2pPr>
      <a:lvl3pPr algn="l" rtl="0" eaLnBrk="0" fontAlgn="base" hangingPunct="0">
        <a:spcBef>
          <a:spcPct val="0"/>
        </a:spcBef>
        <a:spcAft>
          <a:spcPct val="0"/>
        </a:spcAft>
        <a:defRPr sz="2400" b="1">
          <a:solidFill>
            <a:srgbClr val="FF0000"/>
          </a:solidFill>
          <a:latin typeface="Arial" charset="0"/>
        </a:defRPr>
      </a:lvl3pPr>
      <a:lvl4pPr algn="l" rtl="0" eaLnBrk="0" fontAlgn="base" hangingPunct="0">
        <a:spcBef>
          <a:spcPct val="0"/>
        </a:spcBef>
        <a:spcAft>
          <a:spcPct val="0"/>
        </a:spcAft>
        <a:defRPr sz="2400" b="1">
          <a:solidFill>
            <a:srgbClr val="FF0000"/>
          </a:solidFill>
          <a:latin typeface="Arial" charset="0"/>
        </a:defRPr>
      </a:lvl4pPr>
      <a:lvl5pPr algn="l" rtl="0" eaLnBrk="0" fontAlgn="base" hangingPunct="0">
        <a:spcBef>
          <a:spcPct val="0"/>
        </a:spcBef>
        <a:spcAft>
          <a:spcPct val="0"/>
        </a:spcAft>
        <a:defRPr sz="2400" b="1">
          <a:solidFill>
            <a:srgbClr val="FF0000"/>
          </a:solidFill>
          <a:latin typeface="Arial" charset="0"/>
        </a:defRPr>
      </a:lvl5pPr>
      <a:lvl6pPr marL="457200" algn="l" rtl="0" fontAlgn="base">
        <a:spcBef>
          <a:spcPct val="0"/>
        </a:spcBef>
        <a:spcAft>
          <a:spcPct val="0"/>
        </a:spcAft>
        <a:defRPr sz="2400" b="1">
          <a:solidFill>
            <a:srgbClr val="FF0000"/>
          </a:solidFill>
          <a:latin typeface="Arial" charset="0"/>
        </a:defRPr>
      </a:lvl6pPr>
      <a:lvl7pPr marL="914400" algn="l" rtl="0" fontAlgn="base">
        <a:spcBef>
          <a:spcPct val="0"/>
        </a:spcBef>
        <a:spcAft>
          <a:spcPct val="0"/>
        </a:spcAft>
        <a:defRPr sz="2400" b="1">
          <a:solidFill>
            <a:srgbClr val="FF0000"/>
          </a:solidFill>
          <a:latin typeface="Arial" charset="0"/>
        </a:defRPr>
      </a:lvl7pPr>
      <a:lvl8pPr marL="1371600" algn="l" rtl="0" fontAlgn="base">
        <a:spcBef>
          <a:spcPct val="0"/>
        </a:spcBef>
        <a:spcAft>
          <a:spcPct val="0"/>
        </a:spcAft>
        <a:defRPr sz="2400" b="1">
          <a:solidFill>
            <a:srgbClr val="FF0000"/>
          </a:solidFill>
          <a:latin typeface="Arial" charset="0"/>
        </a:defRPr>
      </a:lvl8pPr>
      <a:lvl9pPr marL="1828800" algn="l" rtl="0" fontAlgn="base">
        <a:spcBef>
          <a:spcPct val="0"/>
        </a:spcBef>
        <a:spcAft>
          <a:spcPct val="0"/>
        </a:spcAft>
        <a:defRPr sz="2400" b="1">
          <a:solidFill>
            <a:srgbClr val="FF00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eaLnBrk="0" hangingPunct="0"/>
            <a:endParaRPr lang="en-GB" smtClean="0">
              <a:solidFill>
                <a:prstClr val="black"/>
              </a:solidFill>
              <a:latin typeface="Arial" charset="0"/>
              <a:ea typeface="ＭＳ Ｐゴシック" pitchFamily="-107" charset="-128"/>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eaLnBrk="0" hangingPunct="0"/>
            <a:endParaRPr lang="en-GB" smtClean="0">
              <a:solidFill>
                <a:prstClr val="black"/>
              </a:solidFill>
              <a:latin typeface="Arial" charset="0"/>
              <a:ea typeface="ＭＳ Ｐゴシック" pitchFamily="-107" charset="-128"/>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eaLnBrk="0" hangingPunct="0"/>
            <a:fld id="{FAADD665-F92E-4827-8B75-22C2871B2C8D}" type="slidenum">
              <a:rPr lang="en-US" smtClean="0">
                <a:solidFill>
                  <a:prstClr val="black"/>
                </a:solidFill>
                <a:latin typeface="Arial" charset="0"/>
                <a:ea typeface="ＭＳ Ｐゴシック" pitchFamily="-107" charset="-128"/>
              </a:rPr>
              <a:pPr eaLnBrk="0" hangingPunct="0"/>
              <a:t>‹#›</a:t>
            </a:fld>
            <a:endParaRPr lang="en-US" smtClean="0">
              <a:solidFill>
                <a:prstClr val="black"/>
              </a:solidFill>
              <a:latin typeface="Arial" charset="0"/>
              <a:ea typeface="ＭＳ Ｐゴシック" pitchFamily="-107" charset="-128"/>
            </a:endParaRPr>
          </a:p>
        </p:txBody>
      </p:sp>
    </p:spTree>
    <p:extLst>
      <p:ext uri="{BB962C8B-B14F-4D97-AF65-F5344CB8AC3E}">
        <p14:creationId xmlns:p14="http://schemas.microsoft.com/office/powerpoint/2010/main" val="4124985281"/>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Verdana" pitchFamily="-108"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Verdana" pitchFamily="-108"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Verdana" pitchFamily="-108"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Verdana" pitchFamily="-108"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6pPr>
      <a:lvl7pPr marL="914400" algn="ctr" rtl="0" fontAlgn="base">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7pPr>
      <a:lvl8pPr marL="1371600" algn="ctr" rtl="0" fontAlgn="base">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8pPr>
      <a:lvl9pPr marL="1828800" algn="ctr" rtl="0" fontAlgn="base">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eaLnBrk="0" hangingPunct="0"/>
            <a:endParaRPr lang="en-GB" smtClean="0">
              <a:solidFill>
                <a:prstClr val="black"/>
              </a:solidFill>
              <a:latin typeface="Arial" charset="0"/>
              <a:ea typeface="ＭＳ Ｐゴシック" pitchFamily="-107" charset="-128"/>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eaLnBrk="0" hangingPunct="0"/>
            <a:endParaRPr lang="en-GB" smtClean="0">
              <a:solidFill>
                <a:prstClr val="black"/>
              </a:solidFill>
              <a:latin typeface="Arial" charset="0"/>
              <a:ea typeface="ＭＳ Ｐゴシック" pitchFamily="-107" charset="-128"/>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eaLnBrk="0" hangingPunct="0"/>
            <a:fld id="{CB73523F-56BC-4CDE-A19C-BDE684BDB2E0}" type="slidenum">
              <a:rPr lang="en-US" smtClean="0">
                <a:solidFill>
                  <a:prstClr val="black"/>
                </a:solidFill>
                <a:latin typeface="Arial" charset="0"/>
                <a:ea typeface="ＭＳ Ｐゴシック" pitchFamily="-107" charset="-128"/>
              </a:rPr>
              <a:pPr eaLnBrk="0" hangingPunct="0"/>
              <a:t>‹#›</a:t>
            </a:fld>
            <a:endParaRPr lang="en-US" smtClean="0">
              <a:solidFill>
                <a:prstClr val="black"/>
              </a:solidFill>
              <a:latin typeface="Arial" charset="0"/>
              <a:ea typeface="ＭＳ Ｐゴシック" pitchFamily="-107" charset="-128"/>
            </a:endParaRPr>
          </a:p>
        </p:txBody>
      </p:sp>
    </p:spTree>
    <p:extLst>
      <p:ext uri="{BB962C8B-B14F-4D97-AF65-F5344CB8AC3E}">
        <p14:creationId xmlns:p14="http://schemas.microsoft.com/office/powerpoint/2010/main" val="3368479610"/>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Verdana" pitchFamily="-108"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Verdana" pitchFamily="-108"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Verdana" pitchFamily="-108"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Verdana" pitchFamily="-108"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6pPr>
      <a:lvl7pPr marL="914400" algn="ctr" rtl="0" fontAlgn="base">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7pPr>
      <a:lvl8pPr marL="1371600" algn="ctr" rtl="0" fontAlgn="base">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8pPr>
      <a:lvl9pPr marL="1828800" algn="ctr" rtl="0" fontAlgn="base">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Verdana" pitchFamily="-107" charset="0"/>
              </a:defRPr>
            </a:lvl1pPr>
          </a:lstStyle>
          <a:p>
            <a:pPr eaLnBrk="0" hangingPunct="0"/>
            <a:endParaRPr lang="en-GB" smtClean="0">
              <a:solidFill>
                <a:prstClr val="black"/>
              </a:solidFill>
              <a:ea typeface="ＭＳ Ｐゴシック" pitchFamily="-107" charset="-128"/>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Verdana" pitchFamily="-107" charset="0"/>
              </a:defRPr>
            </a:lvl1pPr>
          </a:lstStyle>
          <a:p>
            <a:pPr eaLnBrk="0" hangingPunct="0"/>
            <a:endParaRPr lang="en-GB" smtClean="0">
              <a:solidFill>
                <a:prstClr val="black"/>
              </a:solidFill>
              <a:ea typeface="ＭＳ Ｐゴシック" pitchFamily="-107" charset="-128"/>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Verdana" pitchFamily="-107" charset="0"/>
              </a:defRPr>
            </a:lvl1pPr>
          </a:lstStyle>
          <a:p>
            <a:pPr eaLnBrk="0" hangingPunct="0"/>
            <a:fld id="{D4062114-698E-40EF-9629-B62374240296}" type="slidenum">
              <a:rPr lang="en-US" smtClean="0">
                <a:solidFill>
                  <a:prstClr val="black"/>
                </a:solidFill>
                <a:ea typeface="ＭＳ Ｐゴシック" pitchFamily="-107" charset="-128"/>
              </a:rPr>
              <a:pPr eaLnBrk="0" hangingPunct="0"/>
              <a:t>‹#›</a:t>
            </a:fld>
            <a:endParaRPr lang="en-US" smtClean="0">
              <a:solidFill>
                <a:prstClr val="black"/>
              </a:solidFill>
              <a:ea typeface="ＭＳ Ｐゴシック" pitchFamily="-107" charset="-128"/>
            </a:endParaRPr>
          </a:p>
        </p:txBody>
      </p:sp>
    </p:spTree>
    <p:extLst>
      <p:ext uri="{BB962C8B-B14F-4D97-AF65-F5344CB8AC3E}">
        <p14:creationId xmlns:p14="http://schemas.microsoft.com/office/powerpoint/2010/main" val="4125559210"/>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Verdana" pitchFamily="-108"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Verdana" pitchFamily="-108"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Verdana" pitchFamily="-108"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Verdana" pitchFamily="-108"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6pPr>
      <a:lvl7pPr marL="914400" algn="ctr" rtl="0" fontAlgn="base">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7pPr>
      <a:lvl8pPr marL="1371600" algn="ctr" rtl="0" fontAlgn="base">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8pPr>
      <a:lvl9pPr marL="1828800" algn="ctr" rtl="0" fontAlgn="base">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Verdana" pitchFamily="-107" charset="0"/>
              </a:defRPr>
            </a:lvl1pPr>
          </a:lstStyle>
          <a:p>
            <a:pPr eaLnBrk="0" hangingPunct="0"/>
            <a:endParaRPr lang="en-GB" smtClean="0">
              <a:solidFill>
                <a:prstClr val="black"/>
              </a:solidFill>
              <a:ea typeface="ＭＳ Ｐゴシック" pitchFamily="-107" charset="-128"/>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Verdana" pitchFamily="-107" charset="0"/>
              </a:defRPr>
            </a:lvl1pPr>
          </a:lstStyle>
          <a:p>
            <a:pPr eaLnBrk="0" hangingPunct="0"/>
            <a:endParaRPr lang="en-GB" smtClean="0">
              <a:solidFill>
                <a:prstClr val="black"/>
              </a:solidFill>
              <a:ea typeface="ＭＳ Ｐゴシック" pitchFamily="-107" charset="-128"/>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Verdana" pitchFamily="-107" charset="0"/>
              </a:defRPr>
            </a:lvl1pPr>
          </a:lstStyle>
          <a:p>
            <a:pPr eaLnBrk="0" hangingPunct="0"/>
            <a:fld id="{EE1488C4-066E-49F3-AFCC-267B412C7EDB}" type="slidenum">
              <a:rPr lang="en-US" smtClean="0">
                <a:solidFill>
                  <a:prstClr val="black"/>
                </a:solidFill>
                <a:ea typeface="ＭＳ Ｐゴシック" pitchFamily="-107" charset="-128"/>
              </a:rPr>
              <a:pPr eaLnBrk="0" hangingPunct="0"/>
              <a:t>‹#›</a:t>
            </a:fld>
            <a:endParaRPr lang="en-US" smtClean="0">
              <a:solidFill>
                <a:prstClr val="black"/>
              </a:solidFill>
              <a:ea typeface="ＭＳ Ｐゴシック" pitchFamily="-107" charset="-128"/>
            </a:endParaRPr>
          </a:p>
        </p:txBody>
      </p:sp>
    </p:spTree>
    <p:extLst>
      <p:ext uri="{BB962C8B-B14F-4D97-AF65-F5344CB8AC3E}">
        <p14:creationId xmlns:p14="http://schemas.microsoft.com/office/powerpoint/2010/main" val="496074936"/>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Verdana" pitchFamily="-108"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Verdana" pitchFamily="-108"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Verdana" pitchFamily="-108"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Verdana" pitchFamily="-108"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6pPr>
      <a:lvl7pPr marL="914400" algn="ctr" rtl="0" fontAlgn="base">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7pPr>
      <a:lvl8pPr marL="1371600" algn="ctr" rtl="0" fontAlgn="base">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8pPr>
      <a:lvl9pPr marL="1828800" algn="ctr" rtl="0" fontAlgn="base">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oleObject1.bin"/><Relationship Id="rId5" Type="http://schemas.openxmlformats.org/officeDocument/2006/relationships/image" Target="../media/image1.wmf"/><Relationship Id="rId6" Type="http://schemas.openxmlformats.org/officeDocument/2006/relationships/oleObject" Target="../embeddings/oleObject2.bin"/><Relationship Id="rId7" Type="http://schemas.openxmlformats.org/officeDocument/2006/relationships/image" Target="../media/image2.wmf"/><Relationship Id="rId8" Type="http://schemas.openxmlformats.org/officeDocument/2006/relationships/oleObject" Target="../embeddings/oleObject3.bin"/><Relationship Id="rId9" Type="http://schemas.openxmlformats.org/officeDocument/2006/relationships/image" Target="../media/image3.emf"/><Relationship Id="rId10" Type="http://schemas.openxmlformats.org/officeDocument/2006/relationships/oleObject" Target="../embeddings/oleObject4.bin"/><Relationship Id="rId11" Type="http://schemas.openxmlformats.org/officeDocument/2006/relationships/image" Target="../media/image4.w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9.wmf"/><Relationship Id="rId5" Type="http://schemas.openxmlformats.org/officeDocument/2006/relationships/oleObject" Target="../embeddings/oleObject7.bin"/><Relationship Id="rId6" Type="http://schemas.openxmlformats.org/officeDocument/2006/relationships/image" Target="../media/image10.wmf"/><Relationship Id="rId1" Type="http://schemas.openxmlformats.org/officeDocument/2006/relationships/vmlDrawing" Target="../drawings/vmlDrawing3.vml"/><Relationship Id="rId2"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8.bin"/><Relationship Id="rId5" Type="http://schemas.openxmlformats.org/officeDocument/2006/relationships/image" Target="../media/image11.wmf"/><Relationship Id="rId1" Type="http://schemas.openxmlformats.org/officeDocument/2006/relationships/vmlDrawing" Target="../drawings/vmlDrawing4.vml"/><Relationship Id="rId2"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embeddings/oleObject9.bin"/><Relationship Id="rId5" Type="http://schemas.openxmlformats.org/officeDocument/2006/relationships/image" Target="../media/image12.wmf"/><Relationship Id="rId1" Type="http://schemas.openxmlformats.org/officeDocument/2006/relationships/vmlDrawing" Target="../drawings/vmlDrawing5.vml"/><Relationship Id="rId2"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oleObject10.bin"/><Relationship Id="rId5" Type="http://schemas.openxmlformats.org/officeDocument/2006/relationships/image" Target="../media/image13.wmf"/><Relationship Id="rId6" Type="http://schemas.openxmlformats.org/officeDocument/2006/relationships/oleObject" Target="../embeddings/oleObject11.bin"/><Relationship Id="rId7" Type="http://schemas.openxmlformats.org/officeDocument/2006/relationships/image" Target="../media/image14.wmf"/><Relationship Id="rId1" Type="http://schemas.openxmlformats.org/officeDocument/2006/relationships/vmlDrawing" Target="../drawings/vmlDrawing6.vml"/><Relationship Id="rId2"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oleObject" Target="../embeddings/oleObject12.bin"/><Relationship Id="rId5" Type="http://schemas.openxmlformats.org/officeDocument/2006/relationships/image" Target="../media/image15.wmf"/><Relationship Id="rId6" Type="http://schemas.openxmlformats.org/officeDocument/2006/relationships/image" Target="../media/image16.png"/><Relationship Id="rId1" Type="http://schemas.openxmlformats.org/officeDocument/2006/relationships/vmlDrawing" Target="../drawings/vmlDrawing7.vml"/><Relationship Id="rId2"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 Id="rId3"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2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22.jpe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26.g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7.xml"/><Relationship Id="rId4" Type="http://schemas.openxmlformats.org/officeDocument/2006/relationships/oleObject" Target="../embeddings/oleObject13.bin"/><Relationship Id="rId5" Type="http://schemas.openxmlformats.org/officeDocument/2006/relationships/image" Target="../media/image29.wmf"/><Relationship Id="rId6" Type="http://schemas.openxmlformats.org/officeDocument/2006/relationships/oleObject" Target="../embeddings/oleObject14.bin"/><Relationship Id="rId7" Type="http://schemas.openxmlformats.org/officeDocument/2006/relationships/image" Target="../media/image30.wmf"/><Relationship Id="rId1" Type="http://schemas.openxmlformats.org/officeDocument/2006/relationships/vmlDrawing" Target="../drawings/vmlDrawing8.vml"/><Relationship Id="rId2"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oleObject" Target="../embeddings/oleObject15.bin"/><Relationship Id="rId5" Type="http://schemas.openxmlformats.org/officeDocument/2006/relationships/image" Target="../media/image29.wmf"/><Relationship Id="rId6" Type="http://schemas.openxmlformats.org/officeDocument/2006/relationships/oleObject" Target="../embeddings/oleObject16.bin"/><Relationship Id="rId7" Type="http://schemas.openxmlformats.org/officeDocument/2006/relationships/image" Target="../media/image31.wmf"/><Relationship Id="rId1" Type="http://schemas.openxmlformats.org/officeDocument/2006/relationships/vmlDrawing" Target="../drawings/vmlDrawing9.vml"/><Relationship Id="rId2"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image" Target="../media/image3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image" Target="../media/image3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image" Target="../media/image3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5.bin"/><Relationship Id="rId5" Type="http://schemas.openxmlformats.org/officeDocument/2006/relationships/image" Target="../media/image6.wmf"/><Relationship Id="rId1" Type="http://schemas.openxmlformats.org/officeDocument/2006/relationships/vmlDrawing" Target="../drawings/vmlDrawing2.vml"/><Relationship Id="rId2"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WordArt 9"/>
          <p:cNvSpPr>
            <a:spLocks noChangeArrowheads="1" noChangeShapeType="1" noTextEdit="1"/>
          </p:cNvSpPr>
          <p:nvPr/>
        </p:nvSpPr>
        <p:spPr bwMode="auto">
          <a:xfrm>
            <a:off x="395288" y="404813"/>
            <a:ext cx="7820025" cy="595312"/>
          </a:xfrm>
          <a:prstGeom prst="rect">
            <a:avLst/>
          </a:prstGeom>
        </p:spPr>
        <p:txBody>
          <a:bodyPr wrap="none" fromWordArt="1">
            <a:prstTxWarp prst="textPlain">
              <a:avLst>
                <a:gd name="adj" fmla="val 50000"/>
              </a:avLst>
            </a:prstTxWarp>
          </a:bodyPr>
          <a:lstStyle/>
          <a:p>
            <a:pPr algn="ctr"/>
            <a:r>
              <a:rPr lang="en-NZ" b="1" i="1" kern="10">
                <a:ln w="12700">
                  <a:solidFill>
                    <a:srgbClr val="000000"/>
                  </a:solidFill>
                  <a:round/>
                  <a:headEnd/>
                  <a:tailEnd/>
                </a:ln>
                <a:solidFill>
                  <a:srgbClr val="9C9C9C"/>
                </a:solidFill>
                <a:effectLst>
                  <a:outerShdw dist="20320" dir="1799969" algn="tl" rotWithShape="0">
                    <a:srgbClr val="000000">
                      <a:alpha val="39998"/>
                    </a:srgbClr>
                  </a:outerShdw>
                </a:effectLst>
                <a:latin typeface="Arial"/>
                <a:cs typeface="Arial"/>
              </a:rPr>
              <a:t>UNIFORM CIRCULAR MOTION  - UCM</a:t>
            </a:r>
          </a:p>
        </p:txBody>
      </p:sp>
      <p:sp>
        <p:nvSpPr>
          <p:cNvPr id="1031" name="TextBox 4"/>
          <p:cNvSpPr txBox="1">
            <a:spLocks noChangeArrowheads="1"/>
          </p:cNvSpPr>
          <p:nvPr/>
        </p:nvSpPr>
        <p:spPr bwMode="auto">
          <a:xfrm>
            <a:off x="428625" y="1143000"/>
            <a:ext cx="8072438" cy="5632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buFont typeface="Arial" pitchFamily="34" charset="0"/>
              <a:buChar char="•"/>
            </a:pPr>
            <a:r>
              <a:rPr lang="en-US" dirty="0">
                <a:cs typeface="Arial" pitchFamily="34" charset="0"/>
              </a:rPr>
              <a:t>Is when a objects motion is in a </a:t>
            </a:r>
            <a:r>
              <a:rPr lang="en-US" b="1" dirty="0">
                <a:solidFill>
                  <a:srgbClr val="FF0000"/>
                </a:solidFill>
                <a:cs typeface="Arial" pitchFamily="34" charset="0"/>
              </a:rPr>
              <a:t>circle</a:t>
            </a:r>
            <a:r>
              <a:rPr lang="en-US" dirty="0">
                <a:cs typeface="Arial" pitchFamily="34" charset="0"/>
              </a:rPr>
              <a:t> of </a:t>
            </a:r>
            <a:r>
              <a:rPr lang="en-US" b="1" dirty="0">
                <a:solidFill>
                  <a:srgbClr val="FF0000"/>
                </a:solidFill>
                <a:cs typeface="Arial" pitchFamily="34" charset="0"/>
              </a:rPr>
              <a:t>constant radius </a:t>
            </a:r>
            <a:r>
              <a:rPr lang="en-US" dirty="0">
                <a:cs typeface="Arial" pitchFamily="34" charset="0"/>
              </a:rPr>
              <a:t>moving at a </a:t>
            </a:r>
            <a:r>
              <a:rPr lang="en-US" b="1" dirty="0">
                <a:solidFill>
                  <a:srgbClr val="FF0000"/>
                </a:solidFill>
                <a:cs typeface="Arial" pitchFamily="34" charset="0"/>
              </a:rPr>
              <a:t>constant speed</a:t>
            </a:r>
            <a:r>
              <a:rPr lang="en-US" dirty="0">
                <a:cs typeface="Arial" pitchFamily="34" charset="0"/>
              </a:rPr>
              <a:t>.</a:t>
            </a:r>
          </a:p>
          <a:p>
            <a:pPr eaLnBrk="1" hangingPunct="1"/>
            <a:endParaRPr lang="en-AU" dirty="0">
              <a:cs typeface="Arial" pitchFamily="34" charset="0"/>
            </a:endParaRPr>
          </a:p>
          <a:p>
            <a:pPr eaLnBrk="1" hangingPunct="1">
              <a:buFont typeface="Arial" pitchFamily="34" charset="0"/>
              <a:buChar char="•"/>
            </a:pPr>
            <a:r>
              <a:rPr lang="en-AU" dirty="0">
                <a:cs typeface="Arial" pitchFamily="34" charset="0"/>
              </a:rPr>
              <a:t>The distance of one complete </a:t>
            </a:r>
            <a:r>
              <a:rPr lang="en-AU" dirty="0" smtClean="0">
                <a:cs typeface="Arial" pitchFamily="34" charset="0"/>
              </a:rPr>
              <a:t>revolution / cycle </a:t>
            </a:r>
            <a:r>
              <a:rPr lang="en-AU" dirty="0">
                <a:cs typeface="Arial" pitchFamily="34" charset="0"/>
              </a:rPr>
              <a:t>around the perimeter of a circle (</a:t>
            </a:r>
            <a:r>
              <a:rPr lang="en-AU" dirty="0">
                <a:solidFill>
                  <a:srgbClr val="009900"/>
                </a:solidFill>
                <a:cs typeface="Arial" pitchFamily="34" charset="0"/>
              </a:rPr>
              <a:t>circumference</a:t>
            </a:r>
            <a:r>
              <a:rPr lang="en-AU" dirty="0">
                <a:cs typeface="Arial" pitchFamily="34" charset="0"/>
              </a:rPr>
              <a:t>)</a:t>
            </a:r>
            <a:r>
              <a:rPr lang="en-AU" dirty="0">
                <a:solidFill>
                  <a:srgbClr val="009900"/>
                </a:solidFill>
                <a:cs typeface="Arial" pitchFamily="34" charset="0"/>
              </a:rPr>
              <a:t> </a:t>
            </a:r>
            <a:r>
              <a:rPr lang="en-AU" dirty="0">
                <a:cs typeface="Arial" pitchFamily="34" charset="0"/>
              </a:rPr>
              <a:t>is</a:t>
            </a:r>
            <a:r>
              <a:rPr lang="en-AU" dirty="0">
                <a:solidFill>
                  <a:srgbClr val="009900"/>
                </a:solidFill>
                <a:cs typeface="Arial" pitchFamily="34" charset="0"/>
              </a:rPr>
              <a:t> </a:t>
            </a:r>
          </a:p>
          <a:p>
            <a:pPr eaLnBrk="1" hangingPunct="1"/>
            <a:endParaRPr lang="en-AU" b="1" dirty="0">
              <a:solidFill>
                <a:srgbClr val="009900"/>
              </a:solidFill>
              <a:cs typeface="Arial" pitchFamily="34" charset="0"/>
            </a:endParaRPr>
          </a:p>
          <a:p>
            <a:pPr eaLnBrk="1" hangingPunct="1">
              <a:buFont typeface="Arial" pitchFamily="34" charset="0"/>
              <a:buChar char="•"/>
            </a:pPr>
            <a:r>
              <a:rPr lang="en-AU" dirty="0">
                <a:cs typeface="Arial" pitchFamily="34" charset="0"/>
              </a:rPr>
              <a:t>The time to travel one revolution </a:t>
            </a:r>
            <a:r>
              <a:rPr lang="en-AU" dirty="0" smtClean="0">
                <a:cs typeface="Arial" pitchFamily="34" charset="0"/>
              </a:rPr>
              <a:t>/ cycle </a:t>
            </a:r>
            <a:r>
              <a:rPr lang="en-AU" dirty="0">
                <a:cs typeface="Arial" pitchFamily="34" charset="0"/>
              </a:rPr>
              <a:t>is the period </a:t>
            </a:r>
            <a:r>
              <a:rPr lang="en-AU" dirty="0">
                <a:solidFill>
                  <a:srgbClr val="0066FF"/>
                </a:solidFill>
                <a:cs typeface="Arial" pitchFamily="34" charset="0"/>
              </a:rPr>
              <a:t>(T).  </a:t>
            </a:r>
          </a:p>
          <a:p>
            <a:pPr eaLnBrk="1" hangingPunct="1"/>
            <a:endParaRPr lang="en-AU" dirty="0">
              <a:solidFill>
                <a:srgbClr val="0066FF"/>
              </a:solidFill>
              <a:cs typeface="Arial" pitchFamily="34" charset="0"/>
            </a:endParaRPr>
          </a:p>
          <a:p>
            <a:pPr eaLnBrk="1" hangingPunct="1">
              <a:buFont typeface="Arial" pitchFamily="34" charset="0"/>
              <a:buChar char="•"/>
            </a:pPr>
            <a:r>
              <a:rPr lang="en-AU" dirty="0">
                <a:cs typeface="Arial" pitchFamily="34" charset="0"/>
              </a:rPr>
              <a:t>The object speed </a:t>
            </a:r>
            <a:r>
              <a:rPr lang="en-AU" dirty="0" smtClean="0">
                <a:cs typeface="Arial" pitchFamily="34" charset="0"/>
              </a:rPr>
              <a:t>is</a:t>
            </a:r>
          </a:p>
          <a:p>
            <a:pPr eaLnBrk="1" hangingPunct="1">
              <a:buFont typeface="Arial" pitchFamily="34" charset="0"/>
              <a:buChar char="•"/>
            </a:pPr>
            <a:endParaRPr lang="en-AU" dirty="0">
              <a:cs typeface="Arial" pitchFamily="34" charset="0"/>
            </a:endParaRPr>
          </a:p>
          <a:p>
            <a:pPr eaLnBrk="1" hangingPunct="1">
              <a:buFont typeface="Arial" pitchFamily="34" charset="0"/>
              <a:buChar char="•"/>
            </a:pPr>
            <a:r>
              <a:rPr lang="en-AU" dirty="0" smtClean="0">
                <a:cs typeface="Arial" pitchFamily="34" charset="0"/>
              </a:rPr>
              <a:t>Frequency is the # of revolutions / cycles in 1 second</a:t>
            </a:r>
          </a:p>
          <a:p>
            <a:pPr marL="457200" lvl="1" indent="0" eaLnBrk="1" hangingPunct="1"/>
            <a:r>
              <a:rPr lang="en-AU" dirty="0" smtClean="0">
                <a:cs typeface="Arial" pitchFamily="34" charset="0"/>
              </a:rPr>
              <a:t>Unit: Hz or s</a:t>
            </a:r>
            <a:r>
              <a:rPr lang="en-AU" baseline="30000" dirty="0" smtClean="0">
                <a:cs typeface="Arial" pitchFamily="34" charset="0"/>
              </a:rPr>
              <a:t>-1</a:t>
            </a:r>
            <a:r>
              <a:rPr lang="en-AU" dirty="0" smtClean="0">
                <a:cs typeface="Arial" pitchFamily="34" charset="0"/>
              </a:rPr>
              <a:t> </a:t>
            </a:r>
            <a:endParaRPr lang="en-AU" dirty="0">
              <a:cs typeface="Arial" pitchFamily="34" charset="0"/>
            </a:endParaRPr>
          </a:p>
          <a:p>
            <a:pPr eaLnBrk="1" hangingPunct="1"/>
            <a:endParaRPr lang="en-AU" dirty="0">
              <a:cs typeface="Arial" pitchFamily="34" charset="0"/>
            </a:endParaRPr>
          </a:p>
          <a:p>
            <a:pPr eaLnBrk="1" hangingPunct="1"/>
            <a:endParaRPr lang="en-US" dirty="0">
              <a:cs typeface="Arial" pitchFamily="34" charset="0"/>
            </a:endParaRPr>
          </a:p>
          <a:p>
            <a:pPr eaLnBrk="1" hangingPunct="1"/>
            <a:endParaRPr lang="en-NZ" dirty="0">
              <a:cs typeface="Arial" pitchFamily="34" charset="0"/>
            </a:endParaRPr>
          </a:p>
        </p:txBody>
      </p:sp>
      <p:graphicFrame>
        <p:nvGraphicFramePr>
          <p:cNvPr id="4098" name="Object 4"/>
          <p:cNvGraphicFramePr>
            <a:graphicFrameLocks noChangeAspect="1"/>
          </p:cNvGraphicFramePr>
          <p:nvPr>
            <p:extLst>
              <p:ext uri="{D42A27DB-BD31-4B8C-83A1-F6EECF244321}">
                <p14:modId xmlns:p14="http://schemas.microsoft.com/office/powerpoint/2010/main" val="2801484666"/>
              </p:ext>
            </p:extLst>
          </p:nvPr>
        </p:nvGraphicFramePr>
        <p:xfrm>
          <a:off x="6588224" y="2636912"/>
          <a:ext cx="1265237" cy="431800"/>
        </p:xfrm>
        <a:graphic>
          <a:graphicData uri="http://schemas.openxmlformats.org/presentationml/2006/ole">
            <mc:AlternateContent xmlns:mc="http://schemas.openxmlformats.org/markup-compatibility/2006">
              <mc:Choice xmlns:v="urn:schemas-microsoft-com:vml" Requires="v">
                <p:oleObj spid="_x0000_s4243" name="Equation" r:id="rId4" imgW="520560" imgH="177480" progId="Equation.3">
                  <p:embed/>
                </p:oleObj>
              </mc:Choice>
              <mc:Fallback>
                <p:oleObj name="Equation" r:id="rId4" imgW="520560" imgH="17748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224" y="2636912"/>
                        <a:ext cx="1265237"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3"/>
          <p:cNvGraphicFramePr>
            <a:graphicFrameLocks noChangeAspect="1"/>
          </p:cNvGraphicFramePr>
          <p:nvPr>
            <p:extLst>
              <p:ext uri="{D42A27DB-BD31-4B8C-83A1-F6EECF244321}">
                <p14:modId xmlns:p14="http://schemas.microsoft.com/office/powerpoint/2010/main" val="1401822414"/>
              </p:ext>
            </p:extLst>
          </p:nvPr>
        </p:nvGraphicFramePr>
        <p:xfrm>
          <a:off x="4283968" y="5301208"/>
          <a:ext cx="1003300" cy="863600"/>
        </p:xfrm>
        <a:graphic>
          <a:graphicData uri="http://schemas.openxmlformats.org/presentationml/2006/ole">
            <mc:AlternateContent xmlns:mc="http://schemas.openxmlformats.org/markup-compatibility/2006">
              <mc:Choice xmlns:v="urn:schemas-microsoft-com:vml" Requires="v">
                <p:oleObj spid="_x0000_s4244" name="Equation" r:id="rId6" imgW="457200" imgH="393480" progId="Equation.3">
                  <p:embed/>
                </p:oleObj>
              </mc:Choice>
              <mc:Fallback>
                <p:oleObj name="Equation" r:id="rId6" imgW="457200" imgH="39348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3968" y="5301208"/>
                        <a:ext cx="1003300" cy="86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8" name="Object 4"/>
          <p:cNvGraphicFramePr>
            <a:graphicFrameLocks noChangeAspect="1"/>
          </p:cNvGraphicFramePr>
          <p:nvPr>
            <p:extLst>
              <p:ext uri="{D42A27DB-BD31-4B8C-83A1-F6EECF244321}">
                <p14:modId xmlns:p14="http://schemas.microsoft.com/office/powerpoint/2010/main" val="4106993446"/>
              </p:ext>
            </p:extLst>
          </p:nvPr>
        </p:nvGraphicFramePr>
        <p:xfrm>
          <a:off x="3707904" y="3861048"/>
          <a:ext cx="1771650" cy="885825"/>
        </p:xfrm>
        <a:graphic>
          <a:graphicData uri="http://schemas.openxmlformats.org/presentationml/2006/ole">
            <mc:AlternateContent xmlns:mc="http://schemas.openxmlformats.org/markup-compatibility/2006">
              <mc:Choice xmlns:v="urn:schemas-microsoft-com:vml" Requires="v">
                <p:oleObj spid="_x0000_s4245" name="Equation" r:id="rId8" imgW="787400" imgH="393700" progId="Equation.3">
                  <p:embed/>
                </p:oleObj>
              </mc:Choice>
              <mc:Fallback>
                <p:oleObj name="Equation" r:id="rId8" imgW="787400" imgH="393700" progId="Equation.3">
                  <p:embed/>
                  <p:pic>
                    <p:nvPicPr>
                      <p:cNvPr id="0" name="Object 4"/>
                      <p:cNvPicPr>
                        <a:picLocks noChangeAspect="1" noChangeArrowheads="1"/>
                      </p:cNvPicPr>
                      <p:nvPr/>
                    </p:nvPicPr>
                    <p:blipFill>
                      <a:blip r:embed="rId9"/>
                      <a:srcRect/>
                      <a:stretch>
                        <a:fillRect/>
                      </a:stretch>
                    </p:blipFill>
                    <p:spPr bwMode="auto">
                      <a:xfrm>
                        <a:off x="3707904" y="3861048"/>
                        <a:ext cx="1771650" cy="885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9" name="Object 5"/>
          <p:cNvGraphicFramePr>
            <a:graphicFrameLocks noChangeAspect="1"/>
          </p:cNvGraphicFramePr>
          <p:nvPr>
            <p:extLst>
              <p:ext uri="{D42A27DB-BD31-4B8C-83A1-F6EECF244321}">
                <p14:modId xmlns:p14="http://schemas.microsoft.com/office/powerpoint/2010/main" val="3659803018"/>
              </p:ext>
            </p:extLst>
          </p:nvPr>
        </p:nvGraphicFramePr>
        <p:xfrm>
          <a:off x="5796136" y="5517232"/>
          <a:ext cx="1385887" cy="500062"/>
        </p:xfrm>
        <a:graphic>
          <a:graphicData uri="http://schemas.openxmlformats.org/presentationml/2006/ole">
            <mc:AlternateContent xmlns:mc="http://schemas.openxmlformats.org/markup-compatibility/2006">
              <mc:Choice xmlns:v="urn:schemas-microsoft-com:vml" Requires="v">
                <p:oleObj spid="_x0000_s4246" name="Microsoft Equation 3.0" r:id="rId10" imgW="558558" imgH="203112" progId="Equation.3">
                  <p:embed/>
                </p:oleObj>
              </mc:Choice>
              <mc:Fallback>
                <p:oleObj name="Microsoft Equation 3.0" r:id="rId10" imgW="558558" imgH="203112" progId="Equation.3">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96136" y="5517232"/>
                        <a:ext cx="1385887" cy="500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31">
                                            <p:txEl>
                                              <p:pRg st="0" end="0"/>
                                            </p:txEl>
                                          </p:spTgt>
                                        </p:tgtEl>
                                        <p:attrNameLst>
                                          <p:attrName>style.visibility</p:attrName>
                                        </p:attrNameLst>
                                      </p:cBhvr>
                                      <p:to>
                                        <p:strVal val="visible"/>
                                      </p:to>
                                    </p:set>
                                    <p:animEffect transition="in" filter="blinds(horizontal)">
                                      <p:cBhvr>
                                        <p:cTn id="7" dur="500"/>
                                        <p:tgtEl>
                                          <p:spTgt spid="10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031">
                                            <p:txEl>
                                              <p:pRg st="2" end="2"/>
                                            </p:txEl>
                                          </p:spTgt>
                                        </p:tgtEl>
                                        <p:attrNameLst>
                                          <p:attrName>style.visibility</p:attrName>
                                        </p:attrNameLst>
                                      </p:cBhvr>
                                      <p:to>
                                        <p:strVal val="visible"/>
                                      </p:to>
                                    </p:set>
                                    <p:animEffect transition="in" filter="blinds(horizontal)">
                                      <p:cBhvr>
                                        <p:cTn id="12" dur="500"/>
                                        <p:tgtEl>
                                          <p:spTgt spid="103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1031">
                                            <p:txEl>
                                              <p:pRg st="4" end="4"/>
                                            </p:txEl>
                                          </p:spTgt>
                                        </p:tgtEl>
                                        <p:attrNameLst>
                                          <p:attrName>style.visibility</p:attrName>
                                        </p:attrNameLst>
                                      </p:cBhvr>
                                      <p:to>
                                        <p:strVal val="visible"/>
                                      </p:to>
                                    </p:set>
                                    <p:animEffect transition="in" filter="blinds(horizontal)">
                                      <p:cBhvr>
                                        <p:cTn id="21" dur="500"/>
                                        <p:tgtEl>
                                          <p:spTgt spid="1031">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nodeType="clickEffect">
                                  <p:stCondLst>
                                    <p:cond delay="0"/>
                                  </p:stCondLst>
                                  <p:childTnLst>
                                    <p:set>
                                      <p:cBhvr>
                                        <p:cTn id="25" dur="1" fill="hold">
                                          <p:stCondLst>
                                            <p:cond delay="0"/>
                                          </p:stCondLst>
                                        </p:cTn>
                                        <p:tgtEl>
                                          <p:spTgt spid="1031">
                                            <p:txEl>
                                              <p:pRg st="6" end="6"/>
                                            </p:txEl>
                                          </p:spTgt>
                                        </p:tgtEl>
                                        <p:attrNameLst>
                                          <p:attrName>style.visibility</p:attrName>
                                        </p:attrNameLst>
                                      </p:cBhvr>
                                      <p:to>
                                        <p:strVal val="visible"/>
                                      </p:to>
                                    </p:set>
                                    <p:animEffect transition="in" filter="blinds(horizontal)">
                                      <p:cBhvr>
                                        <p:cTn id="26" dur="500"/>
                                        <p:tgtEl>
                                          <p:spTgt spid="1031">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028"/>
                                        </p:tgtEl>
                                        <p:attrNameLst>
                                          <p:attrName>style.visibility</p:attrName>
                                        </p:attrNameLst>
                                      </p:cBhvr>
                                      <p:to>
                                        <p:strVal val="visible"/>
                                      </p:to>
                                    </p:set>
                                    <p:animEffect transition="in" filter="blinds(horizontal)">
                                      <p:cBhvr>
                                        <p:cTn id="31" dur="500"/>
                                        <p:tgtEl>
                                          <p:spTgt spid="1028"/>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1031">
                                            <p:txEl>
                                              <p:pRg st="8" end="8"/>
                                            </p:txEl>
                                          </p:spTgt>
                                        </p:tgtEl>
                                        <p:attrNameLst>
                                          <p:attrName>style.visibility</p:attrName>
                                        </p:attrNameLst>
                                      </p:cBhvr>
                                      <p:to>
                                        <p:strVal val="visible"/>
                                      </p:to>
                                    </p:set>
                                    <p:animEffect transition="in" filter="blinds(horizontal)">
                                      <p:cBhvr>
                                        <p:cTn id="36" dur="500"/>
                                        <p:tgtEl>
                                          <p:spTgt spid="1031">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1031">
                                            <p:txEl>
                                              <p:pRg st="9" end="9"/>
                                            </p:txEl>
                                          </p:spTgt>
                                        </p:tgtEl>
                                        <p:attrNameLst>
                                          <p:attrName>style.visibility</p:attrName>
                                        </p:attrNameLst>
                                      </p:cBhvr>
                                      <p:to>
                                        <p:strVal val="visible"/>
                                      </p:to>
                                    </p:set>
                                    <p:animEffect transition="in" filter="blinds(horizontal)">
                                      <p:cBhvr>
                                        <p:cTn id="41" dur="500"/>
                                        <p:tgtEl>
                                          <p:spTgt spid="1031">
                                            <p:txEl>
                                              <p:pRg st="9" end="9"/>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nodeType="clickEffect">
                                  <p:stCondLst>
                                    <p:cond delay="0"/>
                                  </p:stCondLst>
                                  <p:childTnLst>
                                    <p:set>
                                      <p:cBhvr>
                                        <p:cTn id="45" dur="1" fill="hold">
                                          <p:stCondLst>
                                            <p:cond delay="0"/>
                                          </p:stCondLst>
                                        </p:cTn>
                                        <p:tgtEl>
                                          <p:spTgt spid="1027"/>
                                        </p:tgtEl>
                                        <p:attrNameLst>
                                          <p:attrName>style.visibility</p:attrName>
                                        </p:attrNameLst>
                                      </p:cBhvr>
                                      <p:to>
                                        <p:strVal val="visible"/>
                                      </p:to>
                                    </p:set>
                                    <p:animEffect transition="in" filter="box(in)">
                                      <p:cBhvr>
                                        <p:cTn id="46" dur="500"/>
                                        <p:tgtEl>
                                          <p:spTgt spid="1027"/>
                                        </p:tgtEl>
                                      </p:cBhvr>
                                    </p:animEffect>
                                  </p:childTnLst>
                                </p:cTn>
                              </p:par>
                              <p:par>
                                <p:cTn id="47" presetID="4" presetClass="entr" presetSubtype="16" fill="hold" nodeType="withEffect">
                                  <p:stCondLst>
                                    <p:cond delay="0"/>
                                  </p:stCondLst>
                                  <p:childTnLst>
                                    <p:set>
                                      <p:cBhvr>
                                        <p:cTn id="48" dur="1" fill="hold">
                                          <p:stCondLst>
                                            <p:cond delay="0"/>
                                          </p:stCondLst>
                                        </p:cTn>
                                        <p:tgtEl>
                                          <p:spTgt spid="1029"/>
                                        </p:tgtEl>
                                        <p:attrNameLst>
                                          <p:attrName>style.visibility</p:attrName>
                                        </p:attrNameLst>
                                      </p:cBhvr>
                                      <p:to>
                                        <p:strVal val="visible"/>
                                      </p:to>
                                    </p:set>
                                    <p:animEffect transition="in" filter="box(in)">
                                      <p:cBhvr>
                                        <p:cTn id="49"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6"/>
          <p:cNvGraphicFramePr>
            <a:graphicFrameLocks noChangeAspect="1"/>
          </p:cNvGraphicFramePr>
          <p:nvPr/>
        </p:nvGraphicFramePr>
        <p:xfrm>
          <a:off x="4672013" y="3322638"/>
          <a:ext cx="1585912" cy="1400175"/>
        </p:xfrm>
        <a:graphic>
          <a:graphicData uri="http://schemas.openxmlformats.org/presentationml/2006/ole">
            <mc:AlternateContent xmlns:mc="http://schemas.openxmlformats.org/markup-compatibility/2006">
              <mc:Choice xmlns:v="urn:schemas-microsoft-com:vml" Requires="v">
                <p:oleObj spid="_x0000_s5214" name="Equation" r:id="rId3" imgW="469800" imgH="419040" progId="Equation.3">
                  <p:embed/>
                </p:oleObj>
              </mc:Choice>
              <mc:Fallback>
                <p:oleObj name="Equation" r:id="rId3" imgW="469800" imgH="41904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2013" y="3322638"/>
                        <a:ext cx="1585912" cy="1400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1" name="Object 7"/>
          <p:cNvGraphicFramePr>
            <a:graphicFrameLocks noChangeAspect="1"/>
          </p:cNvGraphicFramePr>
          <p:nvPr/>
        </p:nvGraphicFramePr>
        <p:xfrm>
          <a:off x="6732588" y="3357563"/>
          <a:ext cx="1857375" cy="1231900"/>
        </p:xfrm>
        <a:graphic>
          <a:graphicData uri="http://schemas.openxmlformats.org/presentationml/2006/ole">
            <mc:AlternateContent xmlns:mc="http://schemas.openxmlformats.org/markup-compatibility/2006">
              <mc:Choice xmlns:v="urn:schemas-microsoft-com:vml" Requires="v">
                <p:oleObj spid="_x0000_s5215" name="Equation" r:id="rId5" imgW="622080" imgH="419040" progId="Equation.3">
                  <p:embed/>
                </p:oleObj>
              </mc:Choice>
              <mc:Fallback>
                <p:oleObj name="Equation" r:id="rId5" imgW="622080" imgH="41904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2588" y="3357563"/>
                        <a:ext cx="1857375" cy="123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Rectangle 10"/>
          <p:cNvSpPr>
            <a:spLocks noChangeArrowheads="1"/>
          </p:cNvSpPr>
          <p:nvPr/>
        </p:nvSpPr>
        <p:spPr bwMode="auto">
          <a:xfrm>
            <a:off x="-766763" y="1808163"/>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NZ"/>
          </a:p>
        </p:txBody>
      </p:sp>
      <p:sp>
        <p:nvSpPr>
          <p:cNvPr id="5125" name="Rectangle 11"/>
          <p:cNvSpPr>
            <a:spLocks noChangeArrowheads="1"/>
          </p:cNvSpPr>
          <p:nvPr/>
        </p:nvSpPr>
        <p:spPr bwMode="auto">
          <a:xfrm>
            <a:off x="539750" y="1066800"/>
            <a:ext cx="18415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buFont typeface="Symbol" pitchFamily="18" charset="2"/>
              <a:buChar char=""/>
              <a:tabLst>
                <a:tab pos="228600" algn="l"/>
              </a:tabLst>
            </a:pPr>
            <a:endParaRPr lang="en-US" altLang="zh-CN" sz="1200">
              <a:latin typeface="Times New Roman" pitchFamily="18" charset="0"/>
              <a:ea typeface="SimSun" pitchFamily="2" charset="-122"/>
            </a:endParaRPr>
          </a:p>
          <a:p>
            <a:pPr>
              <a:tabLst>
                <a:tab pos="228600" algn="l"/>
              </a:tabLst>
            </a:pPr>
            <a:endParaRPr lang="en-US" altLang="zh-CN">
              <a:latin typeface="Times New Roman" pitchFamily="18" charset="0"/>
              <a:ea typeface="SimSun" pitchFamily="2" charset="-122"/>
            </a:endParaRPr>
          </a:p>
        </p:txBody>
      </p:sp>
      <p:sp>
        <p:nvSpPr>
          <p:cNvPr id="2054" name="Rectangle 12"/>
          <p:cNvSpPr>
            <a:spLocks noChangeArrowheads="1"/>
          </p:cNvSpPr>
          <p:nvPr/>
        </p:nvSpPr>
        <p:spPr bwMode="auto">
          <a:xfrm>
            <a:off x="285750" y="242888"/>
            <a:ext cx="82486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buFontTx/>
              <a:buChar char="•"/>
              <a:tabLst>
                <a:tab pos="228600" algn="l"/>
              </a:tabLst>
            </a:pPr>
            <a:r>
              <a:rPr lang="en-US" altLang="zh-CN">
                <a:ea typeface="SimSun" pitchFamily="2" charset="-122"/>
                <a:cs typeface="Arial" pitchFamily="34" charset="0"/>
              </a:rPr>
              <a:t>For an object doing UCM, </a:t>
            </a:r>
            <a:r>
              <a:rPr lang="en-US" altLang="zh-CN" b="1">
                <a:solidFill>
                  <a:srgbClr val="FF0000"/>
                </a:solidFill>
                <a:ea typeface="SimSun" pitchFamily="2" charset="-122"/>
                <a:cs typeface="Arial" pitchFamily="34" charset="0"/>
              </a:rPr>
              <a:t>acceleration</a:t>
            </a:r>
            <a:r>
              <a:rPr lang="en-US" altLang="zh-CN">
                <a:ea typeface="SimSun" pitchFamily="2" charset="-122"/>
                <a:cs typeface="Arial" pitchFamily="34" charset="0"/>
              </a:rPr>
              <a:t> is toward the </a:t>
            </a:r>
            <a:r>
              <a:rPr lang="en-US" altLang="zh-CN" b="1">
                <a:solidFill>
                  <a:srgbClr val="FF0000"/>
                </a:solidFill>
                <a:ea typeface="SimSun" pitchFamily="2" charset="-122"/>
                <a:cs typeface="Arial" pitchFamily="34" charset="0"/>
              </a:rPr>
              <a:t>center</a:t>
            </a:r>
            <a:r>
              <a:rPr lang="en-US" altLang="zh-CN">
                <a:ea typeface="SimSun" pitchFamily="2" charset="-122"/>
                <a:cs typeface="Arial" pitchFamily="34" charset="0"/>
              </a:rPr>
              <a:t> of the circle. </a:t>
            </a:r>
            <a:r>
              <a:rPr lang="en-US" altLang="zh-CN" b="1">
                <a:ea typeface="SimSun" pitchFamily="2" charset="-122"/>
                <a:cs typeface="Arial" pitchFamily="34" charset="0"/>
              </a:rPr>
              <a:t>This is called centripetal acceleration</a:t>
            </a:r>
          </a:p>
          <a:p>
            <a:pPr>
              <a:buFontTx/>
              <a:buChar char="•"/>
              <a:tabLst>
                <a:tab pos="228600" algn="l"/>
              </a:tabLst>
            </a:pPr>
            <a:r>
              <a:rPr lang="en-US" altLang="zh-CN">
                <a:ea typeface="SimSun" pitchFamily="2" charset="-122"/>
                <a:cs typeface="Arial" pitchFamily="34" charset="0"/>
              </a:rPr>
              <a:t>As acceleration is directed toward the center of the circle, so to is </a:t>
            </a:r>
            <a:r>
              <a:rPr lang="en-US" altLang="zh-CN" b="1">
                <a:solidFill>
                  <a:schemeClr val="accent2"/>
                </a:solidFill>
                <a:ea typeface="SimSun" pitchFamily="2" charset="-122"/>
                <a:cs typeface="Arial" pitchFamily="34" charset="0"/>
              </a:rPr>
              <a:t>net force</a:t>
            </a:r>
            <a:r>
              <a:rPr lang="en-US" altLang="zh-CN">
                <a:ea typeface="SimSun" pitchFamily="2" charset="-122"/>
                <a:cs typeface="Arial" pitchFamily="34" charset="0"/>
              </a:rPr>
              <a:t>. </a:t>
            </a:r>
            <a:r>
              <a:rPr lang="en-US" altLang="zh-CN" b="1">
                <a:ea typeface="SimSun" pitchFamily="2" charset="-122"/>
                <a:cs typeface="Arial" pitchFamily="34" charset="0"/>
              </a:rPr>
              <a:t>This is called centripetal force (F</a:t>
            </a:r>
            <a:r>
              <a:rPr lang="en-US" altLang="zh-CN" b="1" baseline="-25000">
                <a:ea typeface="SimSun" pitchFamily="2" charset="-122"/>
                <a:cs typeface="Arial" pitchFamily="34" charset="0"/>
              </a:rPr>
              <a:t>c</a:t>
            </a:r>
            <a:r>
              <a:rPr lang="en-US" altLang="zh-CN" b="1">
                <a:ea typeface="SimSun" pitchFamily="2" charset="-122"/>
                <a:cs typeface="Arial" pitchFamily="34" charset="0"/>
              </a:rPr>
              <a:t>)</a:t>
            </a:r>
          </a:p>
          <a:p>
            <a:pPr>
              <a:buFontTx/>
              <a:buChar char="•"/>
              <a:tabLst>
                <a:tab pos="228600" algn="l"/>
              </a:tabLst>
            </a:pPr>
            <a:r>
              <a:rPr lang="en-US" altLang="zh-CN" i="1">
                <a:ea typeface="SimSun" pitchFamily="2" charset="-122"/>
                <a:cs typeface="Arial" pitchFamily="34" charset="0"/>
              </a:rPr>
              <a:t>This net force must be </a:t>
            </a:r>
            <a:r>
              <a:rPr lang="en-US" altLang="zh-CN" b="1" i="1">
                <a:solidFill>
                  <a:srgbClr val="FF0000"/>
                </a:solidFill>
                <a:ea typeface="SimSun" pitchFamily="2" charset="-122"/>
                <a:cs typeface="Arial" pitchFamily="34" charset="0"/>
              </a:rPr>
              <a:t>applied by other objects</a:t>
            </a:r>
            <a:r>
              <a:rPr lang="en-US" altLang="zh-CN" i="1">
                <a:ea typeface="SimSun" pitchFamily="2" charset="-122"/>
                <a:cs typeface="Arial" pitchFamily="34" charset="0"/>
              </a:rPr>
              <a:t>.</a:t>
            </a:r>
            <a:r>
              <a:rPr lang="en-US" altLang="zh-CN" sz="1800" i="1">
                <a:ea typeface="SimSun" pitchFamily="2" charset="-122"/>
                <a:cs typeface="Arial" pitchFamily="34" charset="0"/>
              </a:rPr>
              <a:t> </a:t>
            </a:r>
            <a:endParaRPr lang="en-US" altLang="zh-CN" sz="1800">
              <a:ea typeface="SimSun" pitchFamily="2" charset="-122"/>
              <a:cs typeface="Arial" pitchFamily="34" charset="0"/>
            </a:endParaRPr>
          </a:p>
        </p:txBody>
      </p:sp>
      <p:sp>
        <p:nvSpPr>
          <p:cNvPr id="5127" name="Rectangle 13"/>
          <p:cNvSpPr>
            <a:spLocks noChangeArrowheads="1"/>
          </p:cNvSpPr>
          <p:nvPr/>
        </p:nvSpPr>
        <p:spPr bwMode="auto">
          <a:xfrm>
            <a:off x="-766763" y="3998913"/>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AU">
              <a:latin typeface="Times New Roman" pitchFamily="18" charset="0"/>
            </a:endParaRPr>
          </a:p>
        </p:txBody>
      </p:sp>
      <p:sp>
        <p:nvSpPr>
          <p:cNvPr id="5128" name="Rectangle 14"/>
          <p:cNvSpPr>
            <a:spLocks noChangeArrowheads="1"/>
          </p:cNvSpPr>
          <p:nvPr/>
        </p:nvSpPr>
        <p:spPr bwMode="auto">
          <a:xfrm>
            <a:off x="-766763" y="3998913"/>
            <a:ext cx="233363"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zh-CN" sz="1400">
                <a:ea typeface="SimSun" pitchFamily="2" charset="-122"/>
                <a:cs typeface="Arial" pitchFamily="34" charset="0"/>
              </a:rPr>
              <a:t> </a:t>
            </a:r>
            <a:endParaRPr lang="en-US" altLang="zh-CN" sz="1200">
              <a:latin typeface="Times New Roman" pitchFamily="18" charset="0"/>
              <a:ea typeface="SimSun" pitchFamily="2" charset="-122"/>
              <a:cs typeface="Arial" pitchFamily="34" charset="0"/>
            </a:endParaRPr>
          </a:p>
          <a:p>
            <a:endParaRPr lang="en-US" altLang="zh-CN">
              <a:latin typeface="Times New Roman" pitchFamily="18" charset="0"/>
              <a:ea typeface="SimSun" pitchFamily="2" charset="-122"/>
              <a:cs typeface="Arial" pitchFamily="34" charset="0"/>
            </a:endParaRPr>
          </a:p>
        </p:txBody>
      </p:sp>
      <p:sp>
        <p:nvSpPr>
          <p:cNvPr id="5129" name="Text Box 4"/>
          <p:cNvSpPr txBox="1">
            <a:spLocks noChangeArrowheads="1"/>
          </p:cNvSpPr>
          <p:nvPr/>
        </p:nvSpPr>
        <p:spPr bwMode="auto">
          <a:xfrm>
            <a:off x="3113088" y="287655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r>
              <a:rPr lang="en-US" b="1">
                <a:solidFill>
                  <a:srgbClr val="008000"/>
                </a:solidFill>
                <a:latin typeface="Times New Roman" pitchFamily="18" charset="0"/>
              </a:rPr>
              <a:t>v</a:t>
            </a:r>
          </a:p>
        </p:txBody>
      </p:sp>
      <p:sp>
        <p:nvSpPr>
          <p:cNvPr id="5130" name="Oval 5"/>
          <p:cNvSpPr>
            <a:spLocks noChangeArrowheads="1"/>
          </p:cNvSpPr>
          <p:nvPr/>
        </p:nvSpPr>
        <p:spPr bwMode="auto">
          <a:xfrm>
            <a:off x="714375" y="3336925"/>
            <a:ext cx="3281363" cy="3279775"/>
          </a:xfrm>
          <a:prstGeom prst="ellipse">
            <a:avLst/>
          </a:prstGeom>
          <a:noFill/>
          <a:ln w="5715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a:p>
        </p:txBody>
      </p:sp>
      <p:sp>
        <p:nvSpPr>
          <p:cNvPr id="5131" name="Oval 6"/>
          <p:cNvSpPr>
            <a:spLocks noChangeArrowheads="1"/>
          </p:cNvSpPr>
          <p:nvPr/>
        </p:nvSpPr>
        <p:spPr bwMode="auto">
          <a:xfrm>
            <a:off x="3557588" y="3983038"/>
            <a:ext cx="273050" cy="273050"/>
          </a:xfrm>
          <a:prstGeom prst="ellipse">
            <a:avLst/>
          </a:prstGeom>
          <a:solidFill>
            <a:srgbClr val="0033CC"/>
          </a:solidFill>
          <a:ln w="57150">
            <a:solidFill>
              <a:srgbClr val="008000"/>
            </a:solidFill>
            <a:round/>
            <a:headEnd/>
            <a:tailEnd/>
          </a:ln>
        </p:spPr>
        <p:txBody>
          <a:bodyPr wrap="none" anchor="ctr"/>
          <a:lstStyle/>
          <a:p>
            <a:endParaRPr lang="en-NZ"/>
          </a:p>
        </p:txBody>
      </p:sp>
      <p:sp>
        <p:nvSpPr>
          <p:cNvPr id="5132" name="Line 7"/>
          <p:cNvSpPr>
            <a:spLocks noChangeShapeType="1"/>
          </p:cNvSpPr>
          <p:nvPr/>
        </p:nvSpPr>
        <p:spPr bwMode="auto">
          <a:xfrm flipH="1" flipV="1">
            <a:off x="2857500" y="2786063"/>
            <a:ext cx="742950" cy="1177925"/>
          </a:xfrm>
          <a:prstGeom prst="line">
            <a:avLst/>
          </a:prstGeom>
          <a:noFill/>
          <a:ln w="57150">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NZ"/>
          </a:p>
        </p:txBody>
      </p:sp>
      <p:sp>
        <p:nvSpPr>
          <p:cNvPr id="5133" name="Line 9"/>
          <p:cNvSpPr>
            <a:spLocks noChangeShapeType="1"/>
          </p:cNvSpPr>
          <p:nvPr/>
        </p:nvSpPr>
        <p:spPr bwMode="auto">
          <a:xfrm>
            <a:off x="1258888" y="3789363"/>
            <a:ext cx="1092200" cy="1220787"/>
          </a:xfrm>
          <a:prstGeom prst="line">
            <a:avLst/>
          </a:prstGeom>
          <a:noFill/>
          <a:ln w="12700">
            <a:solidFill>
              <a:schemeClr val="tx1"/>
            </a:solidFill>
            <a:round/>
            <a:headEnd/>
            <a:tailEnd type="oval" w="med" len="med"/>
          </a:ln>
          <a:extLst>
            <a:ext uri="{909E8E84-426E-40dd-AFC4-6F175D3DCCD1}">
              <a14:hiddenFill xmlns:a14="http://schemas.microsoft.com/office/drawing/2010/main">
                <a:noFill/>
              </a14:hiddenFill>
            </a:ext>
          </a:extLst>
        </p:spPr>
        <p:txBody>
          <a:bodyPr wrap="none" anchor="ctr"/>
          <a:lstStyle/>
          <a:p>
            <a:endParaRPr lang="en-NZ"/>
          </a:p>
        </p:txBody>
      </p:sp>
      <p:grpSp>
        <p:nvGrpSpPr>
          <p:cNvPr id="2" name="Group 10"/>
          <p:cNvGrpSpPr>
            <a:grpSpLocks/>
          </p:cNvGrpSpPr>
          <p:nvPr/>
        </p:nvGrpSpPr>
        <p:grpSpPr bwMode="auto">
          <a:xfrm>
            <a:off x="2700338" y="3789363"/>
            <a:ext cx="792162" cy="838200"/>
            <a:chOff x="2135" y="2060"/>
            <a:chExt cx="499" cy="528"/>
          </a:xfrm>
        </p:grpSpPr>
        <p:sp>
          <p:nvSpPr>
            <p:cNvPr id="5139" name="Text Box 11"/>
            <p:cNvSpPr txBox="1">
              <a:spLocks noChangeArrowheads="1"/>
            </p:cNvSpPr>
            <p:nvPr/>
          </p:nvSpPr>
          <p:spPr bwMode="auto">
            <a:xfrm>
              <a:off x="2135" y="2060"/>
              <a:ext cx="287"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r>
                <a:rPr lang="en-US" b="1">
                  <a:solidFill>
                    <a:srgbClr val="CC3300"/>
                  </a:solidFill>
                  <a:latin typeface="Times New Roman" pitchFamily="18" charset="0"/>
                </a:rPr>
                <a:t>a</a:t>
              </a:r>
              <a:r>
                <a:rPr lang="en-US" sz="3200" b="1" baseline="-25000">
                  <a:solidFill>
                    <a:srgbClr val="CC3300"/>
                  </a:solidFill>
                  <a:latin typeface="Times New Roman" pitchFamily="18" charset="0"/>
                </a:rPr>
                <a:t>r</a:t>
              </a:r>
              <a:endParaRPr lang="en-US" b="1">
                <a:solidFill>
                  <a:srgbClr val="CC3300"/>
                </a:solidFill>
                <a:latin typeface="Times New Roman" pitchFamily="18" charset="0"/>
              </a:endParaRPr>
            </a:p>
          </p:txBody>
        </p:sp>
        <p:sp>
          <p:nvSpPr>
            <p:cNvPr id="5140" name="Line 12"/>
            <p:cNvSpPr>
              <a:spLocks noChangeShapeType="1"/>
            </p:cNvSpPr>
            <p:nvPr/>
          </p:nvSpPr>
          <p:spPr bwMode="auto">
            <a:xfrm flipV="1">
              <a:off x="2175" y="2289"/>
              <a:ext cx="459" cy="299"/>
            </a:xfrm>
            <a:prstGeom prst="line">
              <a:avLst/>
            </a:prstGeom>
            <a:noFill/>
            <a:ln w="76200">
              <a:solidFill>
                <a:srgbClr val="CC33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NZ"/>
            </a:p>
          </p:txBody>
        </p:sp>
      </p:grpSp>
      <p:sp>
        <p:nvSpPr>
          <p:cNvPr id="5135" name="Text Box 14"/>
          <p:cNvSpPr txBox="1">
            <a:spLocks noChangeArrowheads="1"/>
          </p:cNvSpPr>
          <p:nvPr/>
        </p:nvSpPr>
        <p:spPr bwMode="auto">
          <a:xfrm>
            <a:off x="2268538" y="4508500"/>
            <a:ext cx="319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r>
              <a:rPr lang="en-US" b="1">
                <a:latin typeface="Times New Roman" pitchFamily="18" charset="0"/>
              </a:rPr>
              <a:t>r</a:t>
            </a:r>
          </a:p>
        </p:txBody>
      </p:sp>
      <p:sp>
        <p:nvSpPr>
          <p:cNvPr id="5136" name="Line 22"/>
          <p:cNvSpPr>
            <a:spLocks noChangeShapeType="1"/>
          </p:cNvSpPr>
          <p:nvPr/>
        </p:nvSpPr>
        <p:spPr bwMode="auto">
          <a:xfrm flipH="1">
            <a:off x="2700338" y="4292600"/>
            <a:ext cx="935037" cy="576263"/>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NZ"/>
          </a:p>
        </p:txBody>
      </p:sp>
      <p:sp>
        <p:nvSpPr>
          <p:cNvPr id="5137" name="Text Box 23"/>
          <p:cNvSpPr txBox="1">
            <a:spLocks noChangeArrowheads="1"/>
          </p:cNvSpPr>
          <p:nvPr/>
        </p:nvSpPr>
        <p:spPr bwMode="auto">
          <a:xfrm>
            <a:off x="5435600" y="5661025"/>
            <a:ext cx="5048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tabLst>
                <a:tab pos="228600" algn="l"/>
              </a:tabLst>
              <a:defRPr sz="2400">
                <a:solidFill>
                  <a:schemeClr val="tx1"/>
                </a:solidFill>
                <a:latin typeface="Arial" pitchFamily="34" charset="0"/>
              </a:defRPr>
            </a:lvl1pPr>
            <a:lvl2pPr marL="742950" indent="-285750" eaLnBrk="0" hangingPunct="0">
              <a:tabLst>
                <a:tab pos="228600" algn="l"/>
              </a:tabLst>
              <a:defRPr sz="2400">
                <a:solidFill>
                  <a:schemeClr val="tx1"/>
                </a:solidFill>
                <a:latin typeface="Arial" pitchFamily="34" charset="0"/>
              </a:defRPr>
            </a:lvl2pPr>
            <a:lvl3pPr marL="1143000" indent="-228600" eaLnBrk="0" hangingPunct="0">
              <a:tabLst>
                <a:tab pos="228600" algn="l"/>
              </a:tabLst>
              <a:defRPr sz="2400">
                <a:solidFill>
                  <a:schemeClr val="tx1"/>
                </a:solidFill>
                <a:latin typeface="Arial" pitchFamily="34" charset="0"/>
              </a:defRPr>
            </a:lvl3pPr>
            <a:lvl4pPr marL="1600200" indent="-228600" eaLnBrk="0" hangingPunct="0">
              <a:tabLst>
                <a:tab pos="228600" algn="l"/>
              </a:tabLst>
              <a:defRPr sz="2400">
                <a:solidFill>
                  <a:schemeClr val="tx1"/>
                </a:solidFill>
                <a:latin typeface="Arial" pitchFamily="34" charset="0"/>
              </a:defRPr>
            </a:lvl4pPr>
            <a:lvl5pPr marL="2057400" indent="-228600" eaLnBrk="0" hangingPunct="0">
              <a:tabLst>
                <a:tab pos="228600" algn="l"/>
              </a:tabLst>
              <a:defRPr sz="2400">
                <a:solidFill>
                  <a:schemeClr val="tx1"/>
                </a:solidFill>
                <a:latin typeface="Arial" pitchFamily="34" charset="0"/>
              </a:defRPr>
            </a:lvl5pPr>
            <a:lvl6pPr marL="2514600" indent="-228600" eaLnBrk="0" fontAlgn="base" hangingPunct="0">
              <a:spcBef>
                <a:spcPct val="0"/>
              </a:spcBef>
              <a:spcAft>
                <a:spcPct val="0"/>
              </a:spcAft>
              <a:tabLst>
                <a:tab pos="228600" algn="l"/>
              </a:tabLst>
              <a:defRPr sz="2400">
                <a:solidFill>
                  <a:schemeClr val="tx1"/>
                </a:solidFill>
                <a:latin typeface="Arial" pitchFamily="34" charset="0"/>
              </a:defRPr>
            </a:lvl6pPr>
            <a:lvl7pPr marL="2971800" indent="-228600" eaLnBrk="0" fontAlgn="base" hangingPunct="0">
              <a:spcBef>
                <a:spcPct val="0"/>
              </a:spcBef>
              <a:spcAft>
                <a:spcPct val="0"/>
              </a:spcAft>
              <a:tabLst>
                <a:tab pos="228600" algn="l"/>
              </a:tabLst>
              <a:defRPr sz="2400">
                <a:solidFill>
                  <a:schemeClr val="tx1"/>
                </a:solidFill>
                <a:latin typeface="Arial" pitchFamily="34" charset="0"/>
              </a:defRPr>
            </a:lvl7pPr>
            <a:lvl8pPr marL="3429000" indent="-228600" eaLnBrk="0" fontAlgn="base" hangingPunct="0">
              <a:spcBef>
                <a:spcPct val="0"/>
              </a:spcBef>
              <a:spcAft>
                <a:spcPct val="0"/>
              </a:spcAft>
              <a:tabLst>
                <a:tab pos="228600" algn="l"/>
              </a:tabLst>
              <a:defRPr sz="2400">
                <a:solidFill>
                  <a:schemeClr val="tx1"/>
                </a:solidFill>
                <a:latin typeface="Arial" pitchFamily="34" charset="0"/>
              </a:defRPr>
            </a:lvl8pPr>
            <a:lvl9pPr marL="3886200" indent="-228600" eaLnBrk="0" fontAlgn="base" hangingPunct="0">
              <a:spcBef>
                <a:spcPct val="0"/>
              </a:spcBef>
              <a:spcAft>
                <a:spcPct val="0"/>
              </a:spcAft>
              <a:tabLst>
                <a:tab pos="228600" algn="l"/>
              </a:tabLst>
              <a:defRPr sz="2400">
                <a:solidFill>
                  <a:schemeClr val="tx1"/>
                </a:solidFill>
                <a:latin typeface="Arial" pitchFamily="34" charset="0"/>
              </a:defRPr>
            </a:lvl9pPr>
          </a:lstStyle>
          <a:p>
            <a:pPr eaLnBrk="1" hangingPunct="1">
              <a:spcBef>
                <a:spcPct val="50000"/>
              </a:spcBef>
            </a:pPr>
            <a:endParaRPr lang="en-GB"/>
          </a:p>
        </p:txBody>
      </p:sp>
      <p:sp>
        <p:nvSpPr>
          <p:cNvPr id="5138" name="Text Box 25"/>
          <p:cNvSpPr txBox="1">
            <a:spLocks noChangeArrowheads="1"/>
          </p:cNvSpPr>
          <p:nvPr/>
        </p:nvSpPr>
        <p:spPr bwMode="auto">
          <a:xfrm>
            <a:off x="3132138" y="4437063"/>
            <a:ext cx="504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tabLst>
                <a:tab pos="228600" algn="l"/>
              </a:tabLst>
              <a:defRPr sz="2400">
                <a:solidFill>
                  <a:schemeClr val="tx1"/>
                </a:solidFill>
                <a:latin typeface="Arial" pitchFamily="34" charset="0"/>
              </a:defRPr>
            </a:lvl1pPr>
            <a:lvl2pPr marL="742950" indent="-285750" eaLnBrk="0" hangingPunct="0">
              <a:tabLst>
                <a:tab pos="228600" algn="l"/>
              </a:tabLst>
              <a:defRPr sz="2400">
                <a:solidFill>
                  <a:schemeClr val="tx1"/>
                </a:solidFill>
                <a:latin typeface="Arial" pitchFamily="34" charset="0"/>
              </a:defRPr>
            </a:lvl2pPr>
            <a:lvl3pPr marL="1143000" indent="-228600" eaLnBrk="0" hangingPunct="0">
              <a:tabLst>
                <a:tab pos="228600" algn="l"/>
              </a:tabLst>
              <a:defRPr sz="2400">
                <a:solidFill>
                  <a:schemeClr val="tx1"/>
                </a:solidFill>
                <a:latin typeface="Arial" pitchFamily="34" charset="0"/>
              </a:defRPr>
            </a:lvl3pPr>
            <a:lvl4pPr marL="1600200" indent="-228600" eaLnBrk="0" hangingPunct="0">
              <a:tabLst>
                <a:tab pos="228600" algn="l"/>
              </a:tabLst>
              <a:defRPr sz="2400">
                <a:solidFill>
                  <a:schemeClr val="tx1"/>
                </a:solidFill>
                <a:latin typeface="Arial" pitchFamily="34" charset="0"/>
              </a:defRPr>
            </a:lvl4pPr>
            <a:lvl5pPr marL="2057400" indent="-228600" eaLnBrk="0" hangingPunct="0">
              <a:tabLst>
                <a:tab pos="228600" algn="l"/>
              </a:tabLst>
              <a:defRPr sz="2400">
                <a:solidFill>
                  <a:schemeClr val="tx1"/>
                </a:solidFill>
                <a:latin typeface="Arial" pitchFamily="34" charset="0"/>
              </a:defRPr>
            </a:lvl5pPr>
            <a:lvl6pPr marL="2514600" indent="-228600" eaLnBrk="0" fontAlgn="base" hangingPunct="0">
              <a:spcBef>
                <a:spcPct val="0"/>
              </a:spcBef>
              <a:spcAft>
                <a:spcPct val="0"/>
              </a:spcAft>
              <a:tabLst>
                <a:tab pos="228600" algn="l"/>
              </a:tabLst>
              <a:defRPr sz="2400">
                <a:solidFill>
                  <a:schemeClr val="tx1"/>
                </a:solidFill>
                <a:latin typeface="Arial" pitchFamily="34" charset="0"/>
              </a:defRPr>
            </a:lvl6pPr>
            <a:lvl7pPr marL="2971800" indent="-228600" eaLnBrk="0" fontAlgn="base" hangingPunct="0">
              <a:spcBef>
                <a:spcPct val="0"/>
              </a:spcBef>
              <a:spcAft>
                <a:spcPct val="0"/>
              </a:spcAft>
              <a:tabLst>
                <a:tab pos="228600" algn="l"/>
              </a:tabLst>
              <a:defRPr sz="2400">
                <a:solidFill>
                  <a:schemeClr val="tx1"/>
                </a:solidFill>
                <a:latin typeface="Arial" pitchFamily="34" charset="0"/>
              </a:defRPr>
            </a:lvl7pPr>
            <a:lvl8pPr marL="3429000" indent="-228600" eaLnBrk="0" fontAlgn="base" hangingPunct="0">
              <a:spcBef>
                <a:spcPct val="0"/>
              </a:spcBef>
              <a:spcAft>
                <a:spcPct val="0"/>
              </a:spcAft>
              <a:tabLst>
                <a:tab pos="228600" algn="l"/>
              </a:tabLst>
              <a:defRPr sz="2400">
                <a:solidFill>
                  <a:schemeClr val="tx1"/>
                </a:solidFill>
                <a:latin typeface="Arial" pitchFamily="34" charset="0"/>
              </a:defRPr>
            </a:lvl8pPr>
            <a:lvl9pPr marL="3886200" indent="-228600" eaLnBrk="0" fontAlgn="base" hangingPunct="0">
              <a:spcBef>
                <a:spcPct val="0"/>
              </a:spcBef>
              <a:spcAft>
                <a:spcPct val="0"/>
              </a:spcAft>
              <a:tabLst>
                <a:tab pos="228600" algn="l"/>
              </a:tabLst>
              <a:defRPr sz="2400">
                <a:solidFill>
                  <a:schemeClr val="tx1"/>
                </a:solidFill>
                <a:latin typeface="Arial" pitchFamily="34" charset="0"/>
              </a:defRPr>
            </a:lvl9pPr>
          </a:lstStyle>
          <a:p>
            <a:pPr eaLnBrk="1" hangingPunct="1">
              <a:spcBef>
                <a:spcPct val="50000"/>
              </a:spcBef>
            </a:pPr>
            <a:r>
              <a:rPr lang="en-NZ" b="1" i="1">
                <a:solidFill>
                  <a:schemeClr val="accent2"/>
                </a:solidFill>
              </a:rPr>
              <a:t>F</a:t>
            </a:r>
            <a:r>
              <a:rPr lang="en-NZ" b="1" i="1" baseline="-25000">
                <a:solidFill>
                  <a:schemeClr val="accent2"/>
                </a:solidFill>
              </a:rPr>
              <a:t>c</a:t>
            </a:r>
            <a:endParaRPr lang="en-GB" b="1" i="1">
              <a:solidFill>
                <a:schemeClr val="accent2"/>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054">
                                            <p:txEl>
                                              <p:pRg st="0" end="0"/>
                                            </p:txEl>
                                          </p:spTgt>
                                        </p:tgtEl>
                                        <p:attrNameLst>
                                          <p:attrName>style.visibility</p:attrName>
                                        </p:attrNameLst>
                                      </p:cBhvr>
                                      <p:to>
                                        <p:strVal val="visible"/>
                                      </p:to>
                                    </p:set>
                                    <p:animEffect transition="in" filter="blinds(horizontal)">
                                      <p:cBhvr>
                                        <p:cTn id="7" dur="500"/>
                                        <p:tgtEl>
                                          <p:spTgt spid="205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linds(horizontal)">
                                      <p:cBhvr>
                                        <p:cTn id="12" dur="500"/>
                                        <p:tgtEl>
                                          <p:spTgt spid="205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right)">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054">
                                            <p:txEl>
                                              <p:pRg st="1" end="1"/>
                                            </p:txEl>
                                          </p:spTgt>
                                        </p:tgtEl>
                                        <p:attrNameLst>
                                          <p:attrName>style.visibility</p:attrName>
                                        </p:attrNameLst>
                                      </p:cBhvr>
                                      <p:to>
                                        <p:strVal val="visible"/>
                                      </p:to>
                                    </p:set>
                                    <p:animEffect transition="in" filter="blinds(horizontal)">
                                      <p:cBhvr>
                                        <p:cTn id="22" dur="500"/>
                                        <p:tgtEl>
                                          <p:spTgt spid="2054">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054">
                                            <p:txEl>
                                              <p:pRg st="2" end="2"/>
                                            </p:txEl>
                                          </p:spTgt>
                                        </p:tgtEl>
                                        <p:attrNameLst>
                                          <p:attrName>style.visibility</p:attrName>
                                        </p:attrNameLst>
                                      </p:cBhvr>
                                      <p:to>
                                        <p:strVal val="visible"/>
                                      </p:to>
                                    </p:set>
                                    <p:animEffect transition="in" filter="blinds(horizontal)">
                                      <p:cBhvr>
                                        <p:cTn id="27" dur="500"/>
                                        <p:tgtEl>
                                          <p:spTgt spid="2054">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2051"/>
                                        </p:tgtEl>
                                        <p:attrNameLst>
                                          <p:attrName>style.visibility</p:attrName>
                                        </p:attrNameLst>
                                      </p:cBhvr>
                                      <p:to>
                                        <p:strVal val="visible"/>
                                      </p:to>
                                    </p:set>
                                    <p:animEffect transition="in" filter="blinds(horizontal)">
                                      <p:cBhvr>
                                        <p:cTn id="32"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3"/>
          <p:cNvSpPr txBox="1">
            <a:spLocks noChangeArrowheads="1"/>
          </p:cNvSpPr>
          <p:nvPr/>
        </p:nvSpPr>
        <p:spPr bwMode="auto">
          <a:xfrm>
            <a:off x="304800" y="76200"/>
            <a:ext cx="8513763" cy="784225"/>
          </a:xfrm>
          <a:prstGeom prst="rect">
            <a:avLst/>
          </a:prstGeom>
          <a:gradFill rotWithShape="1">
            <a:gsLst>
              <a:gs pos="0">
                <a:srgbClr val="FFE8D9"/>
              </a:gs>
              <a:gs pos="64999">
                <a:srgbClr val="FFC8A3"/>
              </a:gs>
              <a:gs pos="100000">
                <a:srgbClr val="FFB37C"/>
              </a:gs>
            </a:gsLst>
            <a:lin ang="5400000" scaled="1"/>
          </a:gradFill>
          <a:ln w="9525">
            <a:solidFill>
              <a:srgbClr val="FA8410"/>
            </a:solidFill>
            <a:miter lim="800000"/>
            <a:headEnd/>
            <a:tailEnd/>
          </a:ln>
          <a:effectLst>
            <a:outerShdw blurRad="40000" dist="20000" dir="5400000" rotWithShape="0">
              <a:srgbClr val="808080">
                <a:alpha val="37999"/>
              </a:srgbClr>
            </a:outerShdw>
          </a:effectLst>
        </p:spPr>
        <p:txBody>
          <a:bodyPr wrap="none">
            <a:spAutoFit/>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eaLnBrk="0" hangingPunct="0">
              <a:spcAft>
                <a:spcPts val="600"/>
              </a:spcAft>
            </a:pPr>
            <a:r>
              <a:rPr lang="en-GB" sz="2000" smtClean="0">
                <a:solidFill>
                  <a:srgbClr val="000000"/>
                </a:solidFill>
                <a:latin typeface="Verdana" pitchFamily="-107" charset="0"/>
              </a:rPr>
              <a:t>A mass is being spun in a horizontal circle as shown</a:t>
            </a:r>
          </a:p>
          <a:p>
            <a:pPr eaLnBrk="0" hangingPunct="0">
              <a:spcAft>
                <a:spcPts val="600"/>
              </a:spcAft>
            </a:pPr>
            <a:r>
              <a:rPr lang="en-US" sz="2000" smtClean="0">
                <a:solidFill>
                  <a:srgbClr val="000000"/>
                </a:solidFill>
                <a:latin typeface="Verdana" pitchFamily="-107" charset="0"/>
              </a:rPr>
              <a:t>Mass = 250 g;  time for half a revolution 6.7 s;  radius =  1.4 m </a:t>
            </a:r>
          </a:p>
        </p:txBody>
      </p:sp>
      <p:grpSp>
        <p:nvGrpSpPr>
          <p:cNvPr id="14339" name="Group 31"/>
          <p:cNvGrpSpPr>
            <a:grpSpLocks/>
          </p:cNvGrpSpPr>
          <p:nvPr/>
        </p:nvGrpSpPr>
        <p:grpSpPr bwMode="auto">
          <a:xfrm>
            <a:off x="76200" y="1257300"/>
            <a:ext cx="5067300" cy="5067300"/>
            <a:chOff x="192" y="336"/>
            <a:chExt cx="3192" cy="3192"/>
          </a:xfrm>
        </p:grpSpPr>
        <p:grpSp>
          <p:nvGrpSpPr>
            <p:cNvPr id="14344" name="Group 8"/>
            <p:cNvGrpSpPr>
              <a:grpSpLocks/>
            </p:cNvGrpSpPr>
            <p:nvPr/>
          </p:nvGrpSpPr>
          <p:grpSpPr bwMode="auto">
            <a:xfrm>
              <a:off x="192" y="336"/>
              <a:ext cx="3192" cy="3192"/>
              <a:chOff x="96" y="414"/>
              <a:chExt cx="3408" cy="3408"/>
            </a:xfrm>
          </p:grpSpPr>
          <p:sp>
            <p:nvSpPr>
              <p:cNvPr id="14347" name="Oval 4"/>
              <p:cNvSpPr>
                <a:spLocks noChangeArrowheads="1"/>
              </p:cNvSpPr>
              <p:nvPr/>
            </p:nvSpPr>
            <p:spPr bwMode="auto">
              <a:xfrm>
                <a:off x="96" y="414"/>
                <a:ext cx="3408" cy="3408"/>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smtClean="0">
                  <a:solidFill>
                    <a:prstClr val="black"/>
                  </a:solidFill>
                  <a:latin typeface="Verdana" pitchFamily="-107" charset="0"/>
                  <a:ea typeface="ＭＳ Ｐゴシック" pitchFamily="-107" charset="-128"/>
                </a:endParaRPr>
              </a:p>
            </p:txBody>
          </p:sp>
          <p:sp>
            <p:nvSpPr>
              <p:cNvPr id="14348" name="AutoShape 7"/>
              <p:cNvSpPr>
                <a:spLocks noChangeArrowheads="1"/>
              </p:cNvSpPr>
              <p:nvPr/>
            </p:nvSpPr>
            <p:spPr bwMode="auto">
              <a:xfrm>
                <a:off x="1680" y="1995"/>
                <a:ext cx="240" cy="24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160 w 21600"/>
                  <a:gd name="T13" fmla="*/ 8640 h 21600"/>
                  <a:gd name="T14" fmla="*/ 19440 w 21600"/>
                  <a:gd name="T15" fmla="*/ 12960 h 21600"/>
                </a:gdLst>
                <a:ahLst/>
                <a:cxnLst>
                  <a:cxn ang="T8">
                    <a:pos x="T0" y="T1"/>
                  </a:cxn>
                  <a:cxn ang="T9">
                    <a:pos x="T2" y="T3"/>
                  </a:cxn>
                  <a:cxn ang="T10">
                    <a:pos x="T4" y="T5"/>
                  </a:cxn>
                  <a:cxn ang="T11">
                    <a:pos x="T6" y="T7"/>
                  </a:cxn>
                </a:cxnLst>
                <a:rect l="T12" t="T13" r="T14" b="T15"/>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chemeClr val="tx2"/>
              </a:solidFill>
              <a:ln w="9525">
                <a:solidFill>
                  <a:schemeClr val="tx1"/>
                </a:solidFill>
                <a:miter lim="800000"/>
                <a:headEnd/>
                <a:tailEnd/>
              </a:ln>
            </p:spPr>
            <p:txBody>
              <a:bodyPr wrap="none" anchor="ctr"/>
              <a:lstStyle/>
              <a:p>
                <a:pPr eaLnBrk="0" hangingPunct="0"/>
                <a:endParaRPr lang="en-GB" smtClean="0">
                  <a:solidFill>
                    <a:prstClr val="black"/>
                  </a:solidFill>
                  <a:latin typeface="Verdana" pitchFamily="-107" charset="0"/>
                  <a:ea typeface="ＭＳ Ｐゴシック" pitchFamily="-107" charset="-128"/>
                </a:endParaRPr>
              </a:p>
            </p:txBody>
          </p:sp>
        </p:grpSp>
        <p:sp>
          <p:nvSpPr>
            <p:cNvPr id="2" name="Line 10"/>
            <p:cNvSpPr>
              <a:spLocks noChangeShapeType="1"/>
            </p:cNvSpPr>
            <p:nvPr/>
          </p:nvSpPr>
          <p:spPr bwMode="auto">
            <a:xfrm>
              <a:off x="1794" y="1926"/>
              <a:ext cx="1393" cy="855"/>
            </a:xfrm>
            <a:prstGeom prst="line">
              <a:avLst/>
            </a:prstGeom>
            <a:noFill/>
            <a:ln w="38100">
              <a:solidFill>
                <a:schemeClr val="accent5"/>
              </a:solidFill>
              <a:round/>
              <a:headEnd/>
              <a:tailEnd/>
            </a:ln>
          </p:spPr>
          <p:txBody>
            <a:bodyPr wrap="none" anchor="ctr"/>
            <a:lstStyle/>
            <a:p>
              <a:pPr eaLnBrk="0" hangingPunct="0">
                <a:defRPr/>
              </a:pPr>
              <a:endParaRPr lang="en-GB">
                <a:solidFill>
                  <a:prstClr val="black"/>
                </a:solidFill>
                <a:latin typeface="Verdana"/>
                <a:ea typeface="ＭＳ Ｐゴシック" pitchFamily="-108" charset="-128"/>
                <a:cs typeface="Verdana"/>
              </a:endParaRPr>
            </a:p>
          </p:txBody>
        </p:sp>
        <p:sp>
          <p:nvSpPr>
            <p:cNvPr id="3" name="AutoShape 11"/>
            <p:cNvSpPr>
              <a:spLocks noChangeArrowheads="1"/>
            </p:cNvSpPr>
            <p:nvPr/>
          </p:nvSpPr>
          <p:spPr bwMode="auto">
            <a:xfrm rot="1768499">
              <a:off x="3081" y="2629"/>
              <a:ext cx="135" cy="270"/>
            </a:xfrm>
            <a:prstGeom prst="flowChartSort">
              <a:avLst/>
            </a:prstGeom>
            <a:gradFill rotWithShape="1">
              <a:gsLst>
                <a:gs pos="0">
                  <a:srgbClr val="FF8C8C"/>
                </a:gs>
                <a:gs pos="100000">
                  <a:srgbClr val="DA0000"/>
                </a:gs>
              </a:gsLst>
              <a:lin ang="5400000"/>
            </a:gradFill>
            <a:ln w="9525">
              <a:solidFill>
                <a:srgbClr val="BE0000"/>
              </a:solidFill>
              <a:miter lim="800000"/>
              <a:headEnd/>
              <a:tailEnd/>
            </a:ln>
            <a:effectLst>
              <a:outerShdw blurRad="40000" dist="23000" dir="5400000" rotWithShape="0">
                <a:srgbClr val="808080">
                  <a:alpha val="34999"/>
                </a:srgbClr>
              </a:outerShdw>
            </a:effectLst>
          </p:spPr>
          <p:txBody>
            <a:bodyPr wrap="none" anchor="ctr"/>
            <a:lstStyle/>
            <a:p>
              <a:pPr algn="ctr" eaLnBrk="0" hangingPunct="0"/>
              <a:endParaRPr lang="en-GB" smtClean="0">
                <a:solidFill>
                  <a:srgbClr val="D2D200"/>
                </a:solidFill>
                <a:latin typeface="Verdana" pitchFamily="-107" charset="0"/>
                <a:ea typeface="ＭＳ Ｐゴシック" pitchFamily="-107" charset="-128"/>
              </a:endParaRPr>
            </a:p>
          </p:txBody>
        </p:sp>
      </p:grpSp>
      <p:grpSp>
        <p:nvGrpSpPr>
          <p:cNvPr id="6" name="Group 23"/>
          <p:cNvGrpSpPr>
            <a:grpSpLocks/>
          </p:cNvGrpSpPr>
          <p:nvPr/>
        </p:nvGrpSpPr>
        <p:grpSpPr bwMode="auto">
          <a:xfrm>
            <a:off x="1363663" y="2430463"/>
            <a:ext cx="2514600" cy="2514600"/>
            <a:chOff x="1364443" y="2126443"/>
            <a:chExt cx="2514600" cy="2514600"/>
          </a:xfrm>
          <a:solidFill>
            <a:schemeClr val="accent5"/>
          </a:solidFill>
        </p:grpSpPr>
        <p:sp>
          <p:nvSpPr>
            <p:cNvPr id="13" name="Block Arc 12"/>
            <p:cNvSpPr>
              <a:spLocks noChangeAspect="1"/>
            </p:cNvSpPr>
            <p:nvPr/>
          </p:nvSpPr>
          <p:spPr bwMode="auto">
            <a:xfrm rot="1726982">
              <a:off x="1364443" y="2126443"/>
              <a:ext cx="2514600" cy="2514600"/>
            </a:xfrm>
            <a:prstGeom prst="blockArc">
              <a:avLst>
                <a:gd name="adj1" fmla="val 10800000"/>
                <a:gd name="adj2" fmla="val 0"/>
                <a:gd name="adj3" fmla="val 2479"/>
              </a:avLst>
            </a:prstGeom>
            <a:grpFill/>
            <a:ln w="9525" cap="flat" cmpd="sng" algn="ctr">
              <a:solidFill>
                <a:schemeClr val="accent5"/>
              </a:solidFill>
              <a:prstDash val="solid"/>
              <a:round/>
              <a:headEnd type="none" w="med" len="med"/>
              <a:tailEnd type="none" w="med" len="med"/>
            </a:ln>
            <a:effectLst/>
          </p:spPr>
          <p:txBody>
            <a:bodyPr/>
            <a:lstStyle/>
            <a:p>
              <a:pPr eaLnBrk="0" hangingPunct="0">
                <a:defRPr/>
              </a:pPr>
              <a:endParaRPr lang="en-GB">
                <a:solidFill>
                  <a:prstClr val="black"/>
                </a:solidFill>
                <a:latin typeface="Verdana"/>
                <a:ea typeface="ＭＳ Ｐゴシック" pitchFamily="-112" charset="-128"/>
                <a:cs typeface="Verdana"/>
              </a:endParaRPr>
            </a:p>
          </p:txBody>
        </p:sp>
        <p:cxnSp>
          <p:nvCxnSpPr>
            <p:cNvPr id="14345" name="Straight Arrow Connector 16"/>
            <p:cNvCxnSpPr>
              <a:cxnSpLocks noChangeShapeType="1"/>
            </p:cNvCxnSpPr>
            <p:nvPr/>
          </p:nvCxnSpPr>
          <p:spPr bwMode="auto">
            <a:xfrm rot="5400000">
              <a:off x="1397000" y="2789765"/>
              <a:ext cx="228604" cy="135470"/>
            </a:xfrm>
            <a:prstGeom prst="straightConnector1">
              <a:avLst/>
            </a:prstGeom>
            <a:grpFill/>
            <a:ln w="57150">
              <a:solidFill>
                <a:schemeClr val="accent5"/>
              </a:solidFill>
              <a:round/>
              <a:headEnd/>
              <a:tailEnd type="arrow" w="med" len="med"/>
            </a:ln>
          </p:spPr>
        </p:cxnSp>
      </p:grpSp>
      <p:sp>
        <p:nvSpPr>
          <p:cNvPr id="14343" name="Text Box 24"/>
          <p:cNvSpPr txBox="1">
            <a:spLocks noChangeArrowheads="1"/>
          </p:cNvSpPr>
          <p:nvPr/>
        </p:nvSpPr>
        <p:spPr bwMode="auto">
          <a:xfrm>
            <a:off x="5257800" y="990600"/>
            <a:ext cx="3886200" cy="4708981"/>
          </a:xfrm>
          <a:prstGeom prst="rect">
            <a:avLst/>
          </a:prstGeom>
          <a:gradFill rotWithShape="1">
            <a:gsLst>
              <a:gs pos="0">
                <a:srgbClr val="FFFFE9"/>
              </a:gs>
              <a:gs pos="64999">
                <a:srgbClr val="FFFFCC"/>
              </a:gs>
              <a:gs pos="100000">
                <a:srgbClr val="FFFFB7"/>
              </a:gs>
            </a:gsLst>
            <a:lin ang="5400000" scaled="1"/>
          </a:gradFill>
          <a:ln w="9525">
            <a:solidFill>
              <a:srgbClr val="ECDD9C"/>
            </a:solidFill>
            <a:miter lim="800000"/>
            <a:headEnd/>
            <a:tailEnd/>
          </a:ln>
          <a:effectLst>
            <a:outerShdw blurRad="40000" dist="20000" dir="5400000" rotWithShape="0">
              <a:srgbClr val="808080">
                <a:alpha val="37999"/>
              </a:srgbClr>
            </a:outerShdw>
          </a:effectLst>
        </p:spPr>
        <p:txBody>
          <a:bodyPr>
            <a:spAutoFit/>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eaLnBrk="0" hangingPunct="0">
              <a:spcAft>
                <a:spcPts val="1800"/>
              </a:spcAft>
            </a:pPr>
            <a:r>
              <a:rPr lang="en-US" sz="2000" dirty="0" smtClean="0">
                <a:solidFill>
                  <a:srgbClr val="800080"/>
                </a:solidFill>
                <a:latin typeface="Verdana" pitchFamily="-107" charset="0"/>
              </a:rPr>
              <a:t>Show the direction of the following vectors acting on the mass. Label each vector.</a:t>
            </a:r>
          </a:p>
          <a:p>
            <a:pPr eaLnBrk="0" hangingPunct="0">
              <a:spcAft>
                <a:spcPts val="1800"/>
              </a:spcAft>
              <a:buFont typeface="Verdana" pitchFamily="-107" charset="0"/>
              <a:buAutoNum type="arabicPeriod"/>
            </a:pPr>
            <a:r>
              <a:rPr lang="en-US" sz="2000" dirty="0" smtClean="0">
                <a:solidFill>
                  <a:srgbClr val="000000"/>
                </a:solidFill>
                <a:latin typeface="Verdana" pitchFamily="-107" charset="0"/>
              </a:rPr>
              <a:t>the acceleration on the mass.</a:t>
            </a:r>
          </a:p>
          <a:p>
            <a:pPr eaLnBrk="0" hangingPunct="0">
              <a:spcAft>
                <a:spcPts val="1800"/>
              </a:spcAft>
              <a:buFont typeface="Arial" charset="0"/>
              <a:buAutoNum type="arabicPeriod"/>
            </a:pPr>
            <a:r>
              <a:rPr lang="en-US" sz="2000" dirty="0" smtClean="0">
                <a:solidFill>
                  <a:srgbClr val="000000"/>
                </a:solidFill>
                <a:latin typeface="Verdana" pitchFamily="-107" charset="0"/>
              </a:rPr>
              <a:t>the instantaneous velocity</a:t>
            </a:r>
          </a:p>
          <a:p>
            <a:pPr eaLnBrk="0" hangingPunct="0">
              <a:spcAft>
                <a:spcPts val="1800"/>
              </a:spcAft>
              <a:buFont typeface="Arial" charset="0"/>
              <a:buAutoNum type="arabicPeriod"/>
            </a:pPr>
            <a:r>
              <a:rPr lang="en-US" sz="2000" dirty="0" smtClean="0">
                <a:solidFill>
                  <a:srgbClr val="800080"/>
                </a:solidFill>
                <a:latin typeface="Verdana" pitchFamily="-107" charset="0"/>
              </a:rPr>
              <a:t>the unbalanced force (assume F=0.25a)</a:t>
            </a:r>
            <a:endParaRPr lang="en-US" sz="2000" dirty="0" smtClean="0">
              <a:solidFill>
                <a:srgbClr val="000000"/>
              </a:solidFill>
              <a:latin typeface="Verdana" pitchFamily="-107" charset="0"/>
            </a:endParaRPr>
          </a:p>
          <a:p>
            <a:pPr eaLnBrk="0" hangingPunct="0">
              <a:spcAft>
                <a:spcPts val="1800"/>
              </a:spcAft>
              <a:buFont typeface="Arial" charset="0"/>
              <a:buAutoNum type="arabicPeriod"/>
            </a:pPr>
            <a:r>
              <a:rPr lang="en-US" sz="2000" dirty="0" smtClean="0">
                <a:solidFill>
                  <a:srgbClr val="000000"/>
                </a:solidFill>
                <a:latin typeface="Verdana" pitchFamily="-107" charset="0"/>
              </a:rPr>
              <a:t>State the displacement of the mass after ONE revolution, explain your answer.</a:t>
            </a:r>
          </a:p>
        </p:txBody>
      </p:sp>
    </p:spTree>
    <p:extLst>
      <p:ext uri="{BB962C8B-B14F-4D97-AF65-F5344CB8AC3E}">
        <p14:creationId xmlns:p14="http://schemas.microsoft.com/office/powerpoint/2010/main" val="267235199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31"/>
          <p:cNvGrpSpPr>
            <a:grpSpLocks/>
          </p:cNvGrpSpPr>
          <p:nvPr/>
        </p:nvGrpSpPr>
        <p:grpSpPr bwMode="auto">
          <a:xfrm>
            <a:off x="76200" y="1257300"/>
            <a:ext cx="5067300" cy="5067300"/>
            <a:chOff x="192" y="336"/>
            <a:chExt cx="3192" cy="3192"/>
          </a:xfrm>
        </p:grpSpPr>
        <p:grpSp>
          <p:nvGrpSpPr>
            <p:cNvPr id="16400" name="Group 8"/>
            <p:cNvGrpSpPr>
              <a:grpSpLocks/>
            </p:cNvGrpSpPr>
            <p:nvPr/>
          </p:nvGrpSpPr>
          <p:grpSpPr bwMode="auto">
            <a:xfrm>
              <a:off x="192" y="336"/>
              <a:ext cx="3192" cy="3192"/>
              <a:chOff x="96" y="414"/>
              <a:chExt cx="3408" cy="3408"/>
            </a:xfrm>
          </p:grpSpPr>
          <p:sp>
            <p:nvSpPr>
              <p:cNvPr id="16403" name="Oval 4"/>
              <p:cNvSpPr>
                <a:spLocks noChangeArrowheads="1"/>
              </p:cNvSpPr>
              <p:nvPr/>
            </p:nvSpPr>
            <p:spPr bwMode="auto">
              <a:xfrm>
                <a:off x="96" y="414"/>
                <a:ext cx="3408" cy="3408"/>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smtClean="0">
                  <a:solidFill>
                    <a:prstClr val="black"/>
                  </a:solidFill>
                  <a:latin typeface="Verdana" pitchFamily="-107" charset="0"/>
                  <a:ea typeface="ＭＳ Ｐゴシック" pitchFamily="-107" charset="-128"/>
                </a:endParaRPr>
              </a:p>
            </p:txBody>
          </p:sp>
          <p:sp>
            <p:nvSpPr>
              <p:cNvPr id="16404" name="AutoShape 7"/>
              <p:cNvSpPr>
                <a:spLocks noChangeArrowheads="1"/>
              </p:cNvSpPr>
              <p:nvPr/>
            </p:nvSpPr>
            <p:spPr bwMode="auto">
              <a:xfrm>
                <a:off x="1680" y="1995"/>
                <a:ext cx="240" cy="24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160 w 21600"/>
                  <a:gd name="T13" fmla="*/ 8640 h 21600"/>
                  <a:gd name="T14" fmla="*/ 19440 w 21600"/>
                  <a:gd name="T15" fmla="*/ 12960 h 21600"/>
                </a:gdLst>
                <a:ahLst/>
                <a:cxnLst>
                  <a:cxn ang="T8">
                    <a:pos x="T0" y="T1"/>
                  </a:cxn>
                  <a:cxn ang="T9">
                    <a:pos x="T2" y="T3"/>
                  </a:cxn>
                  <a:cxn ang="T10">
                    <a:pos x="T4" y="T5"/>
                  </a:cxn>
                  <a:cxn ang="T11">
                    <a:pos x="T6" y="T7"/>
                  </a:cxn>
                </a:cxnLst>
                <a:rect l="T12" t="T13" r="T14" b="T15"/>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chemeClr val="tx2"/>
              </a:solidFill>
              <a:ln w="9525">
                <a:solidFill>
                  <a:schemeClr val="tx1"/>
                </a:solidFill>
                <a:miter lim="800000"/>
                <a:headEnd/>
                <a:tailEnd/>
              </a:ln>
            </p:spPr>
            <p:txBody>
              <a:bodyPr wrap="none" anchor="ctr"/>
              <a:lstStyle/>
              <a:p>
                <a:pPr eaLnBrk="0" hangingPunct="0"/>
                <a:endParaRPr lang="en-GB" smtClean="0">
                  <a:solidFill>
                    <a:prstClr val="black"/>
                  </a:solidFill>
                  <a:latin typeface="Verdana" pitchFamily="-107" charset="0"/>
                  <a:ea typeface="ＭＳ Ｐゴシック" pitchFamily="-107" charset="-128"/>
                </a:endParaRPr>
              </a:p>
            </p:txBody>
          </p:sp>
        </p:grpSp>
        <p:sp>
          <p:nvSpPr>
            <p:cNvPr id="2" name="Line 10"/>
            <p:cNvSpPr>
              <a:spLocks noChangeShapeType="1"/>
            </p:cNvSpPr>
            <p:nvPr/>
          </p:nvSpPr>
          <p:spPr bwMode="auto">
            <a:xfrm>
              <a:off x="1794" y="1926"/>
              <a:ext cx="1393" cy="855"/>
            </a:xfrm>
            <a:prstGeom prst="line">
              <a:avLst/>
            </a:prstGeom>
            <a:noFill/>
            <a:ln w="38100">
              <a:solidFill>
                <a:schemeClr val="accent5"/>
              </a:solidFill>
              <a:round/>
              <a:headEnd/>
              <a:tailEnd/>
            </a:ln>
          </p:spPr>
          <p:txBody>
            <a:bodyPr wrap="none" anchor="ctr"/>
            <a:lstStyle/>
            <a:p>
              <a:pPr eaLnBrk="0" hangingPunct="0">
                <a:defRPr/>
              </a:pPr>
              <a:endParaRPr lang="en-GB">
                <a:solidFill>
                  <a:prstClr val="black"/>
                </a:solidFill>
                <a:latin typeface="Verdana"/>
                <a:ea typeface="ＭＳ Ｐゴシック" pitchFamily="-108" charset="-128"/>
                <a:cs typeface="Verdana"/>
              </a:endParaRPr>
            </a:p>
          </p:txBody>
        </p:sp>
        <p:sp>
          <p:nvSpPr>
            <p:cNvPr id="3" name="AutoShape 11"/>
            <p:cNvSpPr>
              <a:spLocks noChangeArrowheads="1"/>
            </p:cNvSpPr>
            <p:nvPr/>
          </p:nvSpPr>
          <p:spPr bwMode="auto">
            <a:xfrm rot="1768499">
              <a:off x="3081" y="2629"/>
              <a:ext cx="135" cy="270"/>
            </a:xfrm>
            <a:prstGeom prst="flowChartSort">
              <a:avLst/>
            </a:prstGeom>
            <a:gradFill rotWithShape="1">
              <a:gsLst>
                <a:gs pos="0">
                  <a:srgbClr val="FF8C8C"/>
                </a:gs>
                <a:gs pos="100000">
                  <a:srgbClr val="DA0000"/>
                </a:gs>
              </a:gsLst>
              <a:lin ang="5400000"/>
            </a:gradFill>
            <a:ln w="9525">
              <a:solidFill>
                <a:srgbClr val="BE0000"/>
              </a:solidFill>
              <a:miter lim="800000"/>
              <a:headEnd/>
              <a:tailEnd/>
            </a:ln>
            <a:effectLst>
              <a:outerShdw blurRad="40000" dist="23000" dir="5400000" rotWithShape="0">
                <a:srgbClr val="808080">
                  <a:alpha val="34999"/>
                </a:srgbClr>
              </a:outerShdw>
            </a:effectLst>
          </p:spPr>
          <p:txBody>
            <a:bodyPr wrap="none" anchor="ctr"/>
            <a:lstStyle/>
            <a:p>
              <a:pPr algn="ctr" eaLnBrk="0" hangingPunct="0"/>
              <a:endParaRPr lang="en-GB" smtClean="0">
                <a:solidFill>
                  <a:srgbClr val="D2D200"/>
                </a:solidFill>
                <a:latin typeface="Verdana" pitchFamily="-107" charset="0"/>
                <a:ea typeface="ＭＳ Ｐゴシック" pitchFamily="-107" charset="-128"/>
              </a:endParaRPr>
            </a:p>
          </p:txBody>
        </p:sp>
      </p:grpSp>
      <p:grpSp>
        <p:nvGrpSpPr>
          <p:cNvPr id="6" name="Group 23"/>
          <p:cNvGrpSpPr>
            <a:grpSpLocks/>
          </p:cNvGrpSpPr>
          <p:nvPr/>
        </p:nvGrpSpPr>
        <p:grpSpPr bwMode="auto">
          <a:xfrm>
            <a:off x="1363663" y="2430463"/>
            <a:ext cx="2514600" cy="2514600"/>
            <a:chOff x="1364443" y="2126443"/>
            <a:chExt cx="2514600" cy="2514600"/>
          </a:xfrm>
          <a:solidFill>
            <a:schemeClr val="accent5"/>
          </a:solidFill>
        </p:grpSpPr>
        <p:sp>
          <p:nvSpPr>
            <p:cNvPr id="13" name="Block Arc 12"/>
            <p:cNvSpPr>
              <a:spLocks noChangeAspect="1"/>
            </p:cNvSpPr>
            <p:nvPr/>
          </p:nvSpPr>
          <p:spPr bwMode="auto">
            <a:xfrm rot="1726982">
              <a:off x="1364443" y="2126443"/>
              <a:ext cx="2514600" cy="2514600"/>
            </a:xfrm>
            <a:prstGeom prst="blockArc">
              <a:avLst>
                <a:gd name="adj1" fmla="val 10800000"/>
                <a:gd name="adj2" fmla="val 0"/>
                <a:gd name="adj3" fmla="val 2479"/>
              </a:avLst>
            </a:prstGeom>
            <a:grpFill/>
            <a:ln w="9525" cap="flat" cmpd="sng" algn="ctr">
              <a:noFill/>
              <a:prstDash val="solid"/>
              <a:round/>
              <a:headEnd type="none" w="med" len="med"/>
              <a:tailEnd type="none" w="med" len="med"/>
            </a:ln>
            <a:effectLst/>
          </p:spPr>
          <p:txBody>
            <a:bodyPr/>
            <a:lstStyle/>
            <a:p>
              <a:pPr eaLnBrk="0" hangingPunct="0">
                <a:defRPr/>
              </a:pPr>
              <a:endParaRPr lang="en-GB">
                <a:solidFill>
                  <a:prstClr val="black"/>
                </a:solidFill>
                <a:latin typeface="Verdana"/>
                <a:ea typeface="ＭＳ Ｐゴシック" pitchFamily="-112" charset="-128"/>
                <a:cs typeface="Verdana"/>
              </a:endParaRPr>
            </a:p>
          </p:txBody>
        </p:sp>
        <p:cxnSp>
          <p:nvCxnSpPr>
            <p:cNvPr id="16393" name="Straight Arrow Connector 16"/>
            <p:cNvCxnSpPr>
              <a:cxnSpLocks noChangeShapeType="1"/>
            </p:cNvCxnSpPr>
            <p:nvPr/>
          </p:nvCxnSpPr>
          <p:spPr bwMode="auto">
            <a:xfrm rot="5400000">
              <a:off x="1397000" y="2789765"/>
              <a:ext cx="228604" cy="135470"/>
            </a:xfrm>
            <a:prstGeom prst="straightConnector1">
              <a:avLst/>
            </a:prstGeom>
            <a:grpFill/>
            <a:ln w="57150">
              <a:solidFill>
                <a:srgbClr val="640F10"/>
              </a:solidFill>
              <a:round/>
              <a:headEnd/>
              <a:tailEnd type="arrow" w="med" len="med"/>
            </a:ln>
          </p:spPr>
        </p:cxnSp>
      </p:grpSp>
      <p:sp>
        <p:nvSpPr>
          <p:cNvPr id="15" name="Text Box 24"/>
          <p:cNvSpPr txBox="1">
            <a:spLocks noChangeArrowheads="1"/>
          </p:cNvSpPr>
          <p:nvPr/>
        </p:nvSpPr>
        <p:spPr bwMode="auto">
          <a:xfrm>
            <a:off x="4648200" y="990600"/>
            <a:ext cx="4421188" cy="1554163"/>
          </a:xfrm>
          <a:prstGeom prst="rect">
            <a:avLst/>
          </a:prstGeom>
          <a:gradFill rotWithShape="1">
            <a:gsLst>
              <a:gs pos="0">
                <a:srgbClr val="FFFFE9"/>
              </a:gs>
              <a:gs pos="64999">
                <a:srgbClr val="FFFFCC"/>
              </a:gs>
              <a:gs pos="100000">
                <a:srgbClr val="FFFFB7"/>
              </a:gs>
            </a:gsLst>
            <a:lin ang="5400000" scaled="1"/>
          </a:gradFill>
          <a:ln w="9525">
            <a:solidFill>
              <a:srgbClr val="ECDD9C"/>
            </a:solidFill>
            <a:miter lim="800000"/>
            <a:headEnd/>
            <a:tailEnd/>
          </a:ln>
          <a:effectLst>
            <a:outerShdw blurRad="40000" dist="20000" dir="5400000" rotWithShape="0">
              <a:srgbClr val="808080">
                <a:alpha val="37999"/>
              </a:srgbClr>
            </a:outerShdw>
          </a:effectLst>
        </p:spPr>
        <p:txBody>
          <a:bodyPr>
            <a:spAutoFit/>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eaLnBrk="0" hangingPunct="0">
              <a:spcAft>
                <a:spcPts val="1800"/>
              </a:spcAft>
            </a:pPr>
            <a:r>
              <a:rPr lang="en-US" sz="2000" dirty="0" smtClean="0">
                <a:solidFill>
                  <a:srgbClr val="800080"/>
                </a:solidFill>
                <a:latin typeface="Verdana" pitchFamily="-107" charset="0"/>
              </a:rPr>
              <a:t>Show the direction of the following vectors acting on the mass. Label each vector.</a:t>
            </a:r>
          </a:p>
          <a:p>
            <a:pPr eaLnBrk="0" hangingPunct="0">
              <a:spcAft>
                <a:spcPts val="1800"/>
              </a:spcAft>
              <a:buFont typeface="Verdana" pitchFamily="-107" charset="0"/>
              <a:buAutoNum type="arabicPeriod"/>
            </a:pPr>
            <a:r>
              <a:rPr lang="en-US" sz="2000" dirty="0" smtClean="0">
                <a:solidFill>
                  <a:srgbClr val="000000"/>
                </a:solidFill>
                <a:latin typeface="Verdana" pitchFamily="-107" charset="0"/>
              </a:rPr>
              <a:t>the acceleration on the mass.</a:t>
            </a:r>
          </a:p>
        </p:txBody>
      </p:sp>
      <p:sp>
        <p:nvSpPr>
          <p:cNvPr id="16" name="Line 20"/>
          <p:cNvSpPr>
            <a:spLocks noChangeShapeType="1"/>
          </p:cNvSpPr>
          <p:nvPr/>
        </p:nvSpPr>
        <p:spPr bwMode="auto">
          <a:xfrm rot="-33411" flipH="1" flipV="1">
            <a:off x="3205163" y="4135438"/>
            <a:ext cx="1524000" cy="962025"/>
          </a:xfrm>
          <a:prstGeom prst="line">
            <a:avLst/>
          </a:prstGeom>
          <a:noFill/>
          <a:ln w="762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hangingPunct="0"/>
            <a:endParaRPr lang="en-NZ" smtClean="0">
              <a:solidFill>
                <a:prstClr val="black"/>
              </a:solidFill>
              <a:latin typeface="Arial" charset="0"/>
              <a:ea typeface="ＭＳ Ｐゴシック" pitchFamily="-107" charset="-128"/>
            </a:endParaRPr>
          </a:p>
        </p:txBody>
      </p:sp>
      <p:sp>
        <p:nvSpPr>
          <p:cNvPr id="17" name="Text Box 21"/>
          <p:cNvSpPr txBox="1">
            <a:spLocks noChangeArrowheads="1"/>
          </p:cNvSpPr>
          <p:nvPr/>
        </p:nvSpPr>
        <p:spPr bwMode="auto">
          <a:xfrm>
            <a:off x="3733800" y="40782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eaLnBrk="0" hangingPunct="0"/>
            <a:r>
              <a:rPr lang="en-US" smtClean="0">
                <a:solidFill>
                  <a:prstClr val="black"/>
                </a:solidFill>
              </a:rPr>
              <a:t>a</a:t>
            </a:r>
          </a:p>
        </p:txBody>
      </p:sp>
      <p:sp>
        <p:nvSpPr>
          <p:cNvPr id="18" name="TextBox 17"/>
          <p:cNvSpPr txBox="1">
            <a:spLocks noChangeArrowheads="1"/>
          </p:cNvSpPr>
          <p:nvPr/>
        </p:nvSpPr>
        <p:spPr bwMode="auto">
          <a:xfrm>
            <a:off x="5715000" y="3178175"/>
            <a:ext cx="3276600" cy="708025"/>
          </a:xfrm>
          <a:prstGeom prst="rect">
            <a:avLst/>
          </a:prstGeom>
          <a:gradFill rotWithShape="1">
            <a:gsLst>
              <a:gs pos="0">
                <a:srgbClr val="FFE2E2"/>
              </a:gs>
              <a:gs pos="64999">
                <a:srgbClr val="FFB6B6"/>
              </a:gs>
              <a:gs pos="100000">
                <a:srgbClr val="FF9696"/>
              </a:gs>
            </a:gsLst>
            <a:lin ang="5400000" scaled="1"/>
          </a:gradFill>
          <a:ln w="9525">
            <a:solidFill>
              <a:srgbClr val="BE0000"/>
            </a:solidFill>
            <a:miter lim="800000"/>
            <a:headEnd/>
            <a:tailEnd/>
          </a:ln>
          <a:effectLst>
            <a:outerShdw blurRad="40000" dist="20000" dir="5400000" rotWithShape="0">
              <a:srgbClr val="808080">
                <a:alpha val="37999"/>
              </a:srgbClr>
            </a:outerShdw>
          </a:effectLst>
        </p:spPr>
        <p:txBody>
          <a:bodyPr>
            <a:spAutoFit/>
          </a:bodyPr>
          <a:lstStyle>
            <a:lvl1pPr marL="457200" indent="-457200">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eaLnBrk="0" hangingPunct="0">
              <a:buFont typeface="Verdana" pitchFamily="-107" charset="0"/>
              <a:buAutoNum type="arabicPeriod" startAt="2"/>
            </a:pPr>
            <a:r>
              <a:rPr lang="en-US" sz="2000" dirty="0" smtClean="0">
                <a:solidFill>
                  <a:srgbClr val="000000"/>
                </a:solidFill>
                <a:latin typeface="Verdana" pitchFamily="-107" charset="0"/>
              </a:rPr>
              <a:t>the instantaneous velocity</a:t>
            </a:r>
          </a:p>
        </p:txBody>
      </p:sp>
      <p:sp>
        <p:nvSpPr>
          <p:cNvPr id="19" name="Line 20"/>
          <p:cNvSpPr>
            <a:spLocks noChangeShapeType="1"/>
          </p:cNvSpPr>
          <p:nvPr/>
        </p:nvSpPr>
        <p:spPr bwMode="auto">
          <a:xfrm flipV="1">
            <a:off x="4800600" y="3900488"/>
            <a:ext cx="685800" cy="1204912"/>
          </a:xfrm>
          <a:prstGeom prst="line">
            <a:avLst/>
          </a:prstGeom>
          <a:noFill/>
          <a:ln w="57150">
            <a:solidFill>
              <a:srgbClr val="800080"/>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hangingPunct="0"/>
            <a:endParaRPr lang="en-NZ" smtClean="0">
              <a:solidFill>
                <a:prstClr val="black"/>
              </a:solidFill>
              <a:latin typeface="Arial" charset="0"/>
              <a:ea typeface="ＭＳ Ｐゴシック" pitchFamily="-107" charset="-128"/>
            </a:endParaRPr>
          </a:p>
        </p:txBody>
      </p:sp>
      <p:sp>
        <p:nvSpPr>
          <p:cNvPr id="20" name="Text Box 21"/>
          <p:cNvSpPr txBox="1">
            <a:spLocks noChangeArrowheads="1"/>
          </p:cNvSpPr>
          <p:nvPr/>
        </p:nvSpPr>
        <p:spPr bwMode="auto">
          <a:xfrm>
            <a:off x="5226050" y="422433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eaLnBrk="0" hangingPunct="0"/>
            <a:r>
              <a:rPr lang="en-US" dirty="0" smtClean="0">
                <a:solidFill>
                  <a:prstClr val="black"/>
                </a:solidFill>
              </a:rPr>
              <a:t>v</a:t>
            </a:r>
          </a:p>
        </p:txBody>
      </p:sp>
      <p:sp>
        <p:nvSpPr>
          <p:cNvPr id="25" name="TextBox 24"/>
          <p:cNvSpPr txBox="1">
            <a:spLocks noChangeArrowheads="1"/>
          </p:cNvSpPr>
          <p:nvPr/>
        </p:nvSpPr>
        <p:spPr bwMode="auto">
          <a:xfrm>
            <a:off x="5181600" y="4713288"/>
            <a:ext cx="3887788" cy="1230312"/>
          </a:xfrm>
          <a:prstGeom prst="rect">
            <a:avLst/>
          </a:prstGeom>
          <a:gradFill rotWithShape="1">
            <a:gsLst>
              <a:gs pos="0">
                <a:srgbClr val="E9DDFF"/>
              </a:gs>
              <a:gs pos="64999">
                <a:srgbClr val="CBABFF"/>
              </a:gs>
              <a:gs pos="100000">
                <a:srgbClr val="B787FF"/>
              </a:gs>
            </a:gsLst>
            <a:lin ang="5400000" scaled="1"/>
          </a:gradFill>
          <a:ln w="9525">
            <a:solidFill>
              <a:srgbClr val="7B0DE3"/>
            </a:solidFill>
            <a:miter lim="800000"/>
            <a:headEnd/>
            <a:tailEnd/>
          </a:ln>
          <a:effectLst>
            <a:outerShdw blurRad="40000" dist="20000" dir="5400000" rotWithShape="0">
              <a:srgbClr val="808080">
                <a:alpha val="37999"/>
              </a:srgbClr>
            </a:outerShdw>
          </a:effectLst>
        </p:spPr>
        <p:txBody>
          <a:bodyPr>
            <a:spAutoFit/>
          </a:bodyPr>
          <a:lstStyle>
            <a:lvl1pPr marL="342900" indent="-342900">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eaLnBrk="0" hangingPunct="0">
              <a:spcAft>
                <a:spcPts val="1200"/>
              </a:spcAft>
              <a:buFont typeface="Verdana" pitchFamily="-107" charset="0"/>
              <a:buAutoNum type="arabicPeriod" startAt="3"/>
            </a:pPr>
            <a:r>
              <a:rPr lang="en-US" sz="1800" dirty="0" smtClean="0">
                <a:solidFill>
                  <a:srgbClr val="000000"/>
                </a:solidFill>
                <a:latin typeface="Verdana" pitchFamily="-107" charset="0"/>
              </a:rPr>
              <a:t>the unbalanced force</a:t>
            </a:r>
          </a:p>
          <a:p>
            <a:pPr eaLnBrk="0" hangingPunct="0">
              <a:spcAft>
                <a:spcPts val="1200"/>
              </a:spcAft>
            </a:pPr>
            <a:r>
              <a:rPr lang="en-US" sz="1800" dirty="0" smtClean="0">
                <a:solidFill>
                  <a:srgbClr val="000000"/>
                </a:solidFill>
                <a:latin typeface="Verdana" pitchFamily="-107" charset="0"/>
              </a:rPr>
              <a:t>	Using F = ma</a:t>
            </a:r>
          </a:p>
          <a:p>
            <a:pPr eaLnBrk="0" hangingPunct="0">
              <a:spcAft>
                <a:spcPts val="1200"/>
              </a:spcAft>
            </a:pPr>
            <a:r>
              <a:rPr lang="en-US" sz="1800" dirty="0" smtClean="0">
                <a:solidFill>
                  <a:srgbClr val="000000"/>
                </a:solidFill>
                <a:latin typeface="Verdana" pitchFamily="-107" charset="0"/>
              </a:rPr>
              <a:t>	assume F = 0.25a</a:t>
            </a:r>
          </a:p>
        </p:txBody>
      </p:sp>
      <p:sp>
        <p:nvSpPr>
          <p:cNvPr id="26" name="Line 12"/>
          <p:cNvSpPr>
            <a:spLocks noChangeShapeType="1"/>
          </p:cNvSpPr>
          <p:nvPr/>
        </p:nvSpPr>
        <p:spPr bwMode="auto">
          <a:xfrm flipH="1" flipV="1">
            <a:off x="4114800" y="4724400"/>
            <a:ext cx="609600" cy="3810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hangingPunct="0"/>
            <a:endParaRPr lang="en-NZ" smtClean="0">
              <a:solidFill>
                <a:prstClr val="black"/>
              </a:solidFill>
              <a:latin typeface="Arial" charset="0"/>
              <a:ea typeface="ＭＳ Ｐゴシック" pitchFamily="-107" charset="-128"/>
            </a:endParaRPr>
          </a:p>
        </p:txBody>
      </p:sp>
      <p:sp>
        <p:nvSpPr>
          <p:cNvPr id="27" name="Text Box 13"/>
          <p:cNvSpPr txBox="1">
            <a:spLocks noChangeArrowheads="1"/>
          </p:cNvSpPr>
          <p:nvPr/>
        </p:nvSpPr>
        <p:spPr bwMode="auto">
          <a:xfrm>
            <a:off x="4114800" y="4800600"/>
            <a:ext cx="369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eaLnBrk="0" hangingPunct="0"/>
            <a:r>
              <a:rPr lang="en-US" dirty="0" smtClean="0">
                <a:solidFill>
                  <a:prstClr val="black"/>
                </a:solidFill>
              </a:rPr>
              <a:t>F</a:t>
            </a:r>
          </a:p>
        </p:txBody>
      </p:sp>
      <p:sp>
        <p:nvSpPr>
          <p:cNvPr id="23" name="Text Box 23"/>
          <p:cNvSpPr txBox="1">
            <a:spLocks noChangeArrowheads="1"/>
          </p:cNvSpPr>
          <p:nvPr/>
        </p:nvSpPr>
        <p:spPr bwMode="auto">
          <a:xfrm>
            <a:off x="304800" y="76200"/>
            <a:ext cx="8513763" cy="784225"/>
          </a:xfrm>
          <a:prstGeom prst="rect">
            <a:avLst/>
          </a:prstGeom>
          <a:gradFill rotWithShape="1">
            <a:gsLst>
              <a:gs pos="0">
                <a:srgbClr val="FFE8D9"/>
              </a:gs>
              <a:gs pos="64999">
                <a:srgbClr val="FFC8A3"/>
              </a:gs>
              <a:gs pos="100000">
                <a:srgbClr val="FFB37C"/>
              </a:gs>
            </a:gsLst>
            <a:lin ang="5400000" scaled="1"/>
          </a:gradFill>
          <a:ln w="9525">
            <a:solidFill>
              <a:srgbClr val="FA8410"/>
            </a:solidFill>
            <a:miter lim="800000"/>
            <a:headEnd/>
            <a:tailEnd/>
          </a:ln>
          <a:effectLst>
            <a:outerShdw blurRad="40000" dist="20000" dir="5400000" rotWithShape="0">
              <a:srgbClr val="808080">
                <a:alpha val="37999"/>
              </a:srgbClr>
            </a:outerShdw>
          </a:effectLst>
        </p:spPr>
        <p:txBody>
          <a:bodyPr wrap="none">
            <a:spAutoFit/>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eaLnBrk="0" hangingPunct="0">
              <a:spcAft>
                <a:spcPts val="600"/>
              </a:spcAft>
            </a:pPr>
            <a:r>
              <a:rPr lang="en-GB" sz="2000" smtClean="0">
                <a:solidFill>
                  <a:srgbClr val="000000"/>
                </a:solidFill>
                <a:latin typeface="Verdana" pitchFamily="-107" charset="0"/>
              </a:rPr>
              <a:t>A mass is being spun in a horizontal circle as shown</a:t>
            </a:r>
          </a:p>
          <a:p>
            <a:pPr eaLnBrk="0" hangingPunct="0">
              <a:spcAft>
                <a:spcPts val="600"/>
              </a:spcAft>
            </a:pPr>
            <a:r>
              <a:rPr lang="en-US" sz="2000" smtClean="0">
                <a:solidFill>
                  <a:srgbClr val="000000"/>
                </a:solidFill>
                <a:latin typeface="Verdana" pitchFamily="-107" charset="0"/>
              </a:rPr>
              <a:t>Mass = 250 g;  time for half a revolution 6.7 s;  radius =  1.4 m </a:t>
            </a:r>
          </a:p>
        </p:txBody>
      </p:sp>
    </p:spTree>
    <p:extLst>
      <p:ext uri="{BB962C8B-B14F-4D97-AF65-F5344CB8AC3E}">
        <p14:creationId xmlns:p14="http://schemas.microsoft.com/office/powerpoint/2010/main" val="20648835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down)">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down)">
                                      <p:cBhvr>
                                        <p:cTn id="25" dur="500"/>
                                        <p:tgtEl>
                                          <p:spTgt spid="27"/>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down)">
                                      <p:cBhvr>
                                        <p:cTn id="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9" grpId="0" animBg="1"/>
      <p:bldP spid="20" grpId="0"/>
      <p:bldP spid="26" grpId="0" animBg="1"/>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31"/>
          <p:cNvGrpSpPr>
            <a:grpSpLocks/>
          </p:cNvGrpSpPr>
          <p:nvPr/>
        </p:nvGrpSpPr>
        <p:grpSpPr bwMode="auto">
          <a:xfrm>
            <a:off x="76200" y="1257300"/>
            <a:ext cx="5067300" cy="5067300"/>
            <a:chOff x="192" y="336"/>
            <a:chExt cx="3192" cy="3192"/>
          </a:xfrm>
        </p:grpSpPr>
        <p:grpSp>
          <p:nvGrpSpPr>
            <p:cNvPr id="18444" name="Group 8"/>
            <p:cNvGrpSpPr>
              <a:grpSpLocks/>
            </p:cNvGrpSpPr>
            <p:nvPr/>
          </p:nvGrpSpPr>
          <p:grpSpPr bwMode="auto">
            <a:xfrm>
              <a:off x="192" y="336"/>
              <a:ext cx="3192" cy="3192"/>
              <a:chOff x="96" y="414"/>
              <a:chExt cx="3408" cy="3408"/>
            </a:xfrm>
          </p:grpSpPr>
          <p:sp>
            <p:nvSpPr>
              <p:cNvPr id="18447" name="Oval 4"/>
              <p:cNvSpPr>
                <a:spLocks noChangeArrowheads="1"/>
              </p:cNvSpPr>
              <p:nvPr/>
            </p:nvSpPr>
            <p:spPr bwMode="auto">
              <a:xfrm>
                <a:off x="96" y="414"/>
                <a:ext cx="3408" cy="3408"/>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smtClean="0">
                  <a:solidFill>
                    <a:prstClr val="black"/>
                  </a:solidFill>
                  <a:latin typeface="Verdana" pitchFamily="-107" charset="0"/>
                  <a:ea typeface="ＭＳ Ｐゴシック" pitchFamily="-107" charset="-128"/>
                </a:endParaRPr>
              </a:p>
            </p:txBody>
          </p:sp>
          <p:sp>
            <p:nvSpPr>
              <p:cNvPr id="18448" name="AutoShape 7"/>
              <p:cNvSpPr>
                <a:spLocks noChangeArrowheads="1"/>
              </p:cNvSpPr>
              <p:nvPr/>
            </p:nvSpPr>
            <p:spPr bwMode="auto">
              <a:xfrm>
                <a:off x="1680" y="1995"/>
                <a:ext cx="240" cy="24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160 w 21600"/>
                  <a:gd name="T13" fmla="*/ 8640 h 21600"/>
                  <a:gd name="T14" fmla="*/ 19440 w 21600"/>
                  <a:gd name="T15" fmla="*/ 12960 h 21600"/>
                </a:gdLst>
                <a:ahLst/>
                <a:cxnLst>
                  <a:cxn ang="T8">
                    <a:pos x="T0" y="T1"/>
                  </a:cxn>
                  <a:cxn ang="T9">
                    <a:pos x="T2" y="T3"/>
                  </a:cxn>
                  <a:cxn ang="T10">
                    <a:pos x="T4" y="T5"/>
                  </a:cxn>
                  <a:cxn ang="T11">
                    <a:pos x="T6" y="T7"/>
                  </a:cxn>
                </a:cxnLst>
                <a:rect l="T12" t="T13" r="T14" b="T15"/>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chemeClr val="tx2"/>
              </a:solidFill>
              <a:ln w="9525">
                <a:solidFill>
                  <a:schemeClr val="tx1"/>
                </a:solidFill>
                <a:miter lim="800000"/>
                <a:headEnd/>
                <a:tailEnd/>
              </a:ln>
            </p:spPr>
            <p:txBody>
              <a:bodyPr wrap="none" anchor="ctr"/>
              <a:lstStyle/>
              <a:p>
                <a:pPr eaLnBrk="0" hangingPunct="0"/>
                <a:endParaRPr lang="en-GB" smtClean="0">
                  <a:solidFill>
                    <a:prstClr val="black"/>
                  </a:solidFill>
                  <a:latin typeface="Verdana" pitchFamily="-107" charset="0"/>
                  <a:ea typeface="ＭＳ Ｐゴシック" pitchFamily="-107" charset="-128"/>
                </a:endParaRPr>
              </a:p>
            </p:txBody>
          </p:sp>
        </p:grpSp>
        <p:sp>
          <p:nvSpPr>
            <p:cNvPr id="2" name="Line 10"/>
            <p:cNvSpPr>
              <a:spLocks noChangeShapeType="1"/>
            </p:cNvSpPr>
            <p:nvPr/>
          </p:nvSpPr>
          <p:spPr bwMode="auto">
            <a:xfrm>
              <a:off x="1794" y="1926"/>
              <a:ext cx="1393" cy="855"/>
            </a:xfrm>
            <a:prstGeom prst="line">
              <a:avLst/>
            </a:prstGeom>
            <a:noFill/>
            <a:ln w="38100">
              <a:solidFill>
                <a:schemeClr val="accent5"/>
              </a:solidFill>
              <a:round/>
              <a:headEnd/>
              <a:tailEnd/>
            </a:ln>
          </p:spPr>
          <p:txBody>
            <a:bodyPr wrap="none" anchor="ctr"/>
            <a:lstStyle/>
            <a:p>
              <a:pPr eaLnBrk="0" hangingPunct="0">
                <a:defRPr/>
              </a:pPr>
              <a:endParaRPr lang="en-GB">
                <a:solidFill>
                  <a:prstClr val="black"/>
                </a:solidFill>
                <a:latin typeface="Verdana"/>
                <a:ea typeface="ＭＳ Ｐゴシック" pitchFamily="-108" charset="-128"/>
                <a:cs typeface="Verdana"/>
              </a:endParaRPr>
            </a:p>
          </p:txBody>
        </p:sp>
        <p:sp>
          <p:nvSpPr>
            <p:cNvPr id="3" name="AutoShape 11"/>
            <p:cNvSpPr>
              <a:spLocks noChangeArrowheads="1"/>
            </p:cNvSpPr>
            <p:nvPr/>
          </p:nvSpPr>
          <p:spPr bwMode="auto">
            <a:xfrm rot="1768499">
              <a:off x="3081" y="2629"/>
              <a:ext cx="135" cy="270"/>
            </a:xfrm>
            <a:prstGeom prst="flowChartSort">
              <a:avLst/>
            </a:prstGeom>
            <a:gradFill rotWithShape="1">
              <a:gsLst>
                <a:gs pos="0">
                  <a:srgbClr val="FF8C8C"/>
                </a:gs>
                <a:gs pos="100000">
                  <a:srgbClr val="DA0000"/>
                </a:gs>
              </a:gsLst>
              <a:lin ang="5400000"/>
            </a:gradFill>
            <a:ln w="9525">
              <a:solidFill>
                <a:srgbClr val="BE0000"/>
              </a:solidFill>
              <a:miter lim="800000"/>
              <a:headEnd/>
              <a:tailEnd/>
            </a:ln>
            <a:effectLst>
              <a:outerShdw blurRad="40000" dist="23000" dir="5400000" rotWithShape="0">
                <a:srgbClr val="808080">
                  <a:alpha val="34999"/>
                </a:srgbClr>
              </a:outerShdw>
            </a:effectLst>
          </p:spPr>
          <p:txBody>
            <a:bodyPr wrap="none" anchor="ctr"/>
            <a:lstStyle/>
            <a:p>
              <a:pPr algn="ctr" eaLnBrk="0" hangingPunct="0"/>
              <a:endParaRPr lang="en-GB" smtClean="0">
                <a:solidFill>
                  <a:srgbClr val="D2D200"/>
                </a:solidFill>
                <a:latin typeface="Verdana" pitchFamily="-107" charset="0"/>
                <a:ea typeface="ＭＳ Ｐゴシック" pitchFamily="-107" charset="-128"/>
              </a:endParaRPr>
            </a:p>
          </p:txBody>
        </p:sp>
      </p:grpSp>
      <p:grpSp>
        <p:nvGrpSpPr>
          <p:cNvPr id="6" name="Group 23"/>
          <p:cNvGrpSpPr>
            <a:grpSpLocks/>
          </p:cNvGrpSpPr>
          <p:nvPr/>
        </p:nvGrpSpPr>
        <p:grpSpPr bwMode="auto">
          <a:xfrm>
            <a:off x="1363663" y="2430463"/>
            <a:ext cx="2514600" cy="2514600"/>
            <a:chOff x="1364443" y="2126443"/>
            <a:chExt cx="2514600" cy="2514600"/>
          </a:xfrm>
          <a:solidFill>
            <a:srgbClr val="640F10"/>
          </a:solidFill>
        </p:grpSpPr>
        <p:sp>
          <p:nvSpPr>
            <p:cNvPr id="13" name="Block Arc 12"/>
            <p:cNvSpPr>
              <a:spLocks noChangeAspect="1"/>
            </p:cNvSpPr>
            <p:nvPr/>
          </p:nvSpPr>
          <p:spPr bwMode="auto">
            <a:xfrm rot="1726982">
              <a:off x="1364443" y="2126443"/>
              <a:ext cx="2514600" cy="2514600"/>
            </a:xfrm>
            <a:prstGeom prst="blockArc">
              <a:avLst>
                <a:gd name="adj1" fmla="val 10800000"/>
                <a:gd name="adj2" fmla="val 0"/>
                <a:gd name="adj3" fmla="val 2479"/>
              </a:avLst>
            </a:prstGeom>
            <a:grpFill/>
            <a:ln w="9525" cap="flat" cmpd="sng" algn="ctr">
              <a:solidFill>
                <a:srgbClr val="640F10"/>
              </a:solidFill>
              <a:prstDash val="solid"/>
              <a:round/>
              <a:headEnd type="none" w="med" len="med"/>
              <a:tailEnd type="none" w="med" len="med"/>
            </a:ln>
            <a:effectLst/>
          </p:spPr>
          <p:txBody>
            <a:bodyPr/>
            <a:lstStyle/>
            <a:p>
              <a:pPr eaLnBrk="0" hangingPunct="0">
                <a:defRPr/>
              </a:pPr>
              <a:endParaRPr lang="en-GB">
                <a:solidFill>
                  <a:prstClr val="black"/>
                </a:solidFill>
                <a:latin typeface="Verdana"/>
                <a:ea typeface="ＭＳ Ｐゴシック" pitchFamily="-112" charset="-128"/>
                <a:cs typeface="Verdana"/>
              </a:endParaRPr>
            </a:p>
          </p:txBody>
        </p:sp>
        <p:cxnSp>
          <p:nvCxnSpPr>
            <p:cNvPr id="32779" name="Straight Arrow Connector 16"/>
            <p:cNvCxnSpPr>
              <a:cxnSpLocks noChangeShapeType="1"/>
            </p:cNvCxnSpPr>
            <p:nvPr/>
          </p:nvCxnSpPr>
          <p:spPr bwMode="auto">
            <a:xfrm rot="5400000">
              <a:off x="1397000" y="2789765"/>
              <a:ext cx="228604" cy="135470"/>
            </a:xfrm>
            <a:prstGeom prst="straightConnector1">
              <a:avLst/>
            </a:prstGeom>
            <a:grpFill/>
            <a:ln w="57150">
              <a:solidFill>
                <a:srgbClr val="640F10"/>
              </a:solidFill>
              <a:round/>
              <a:headEnd/>
              <a:tailEnd type="arrow" w="med" len="med"/>
            </a:ln>
          </p:spPr>
        </p:cxnSp>
      </p:grpSp>
      <p:sp>
        <p:nvSpPr>
          <p:cNvPr id="32775" name="Text Box 10"/>
          <p:cNvSpPr txBox="1">
            <a:spLocks noChangeArrowheads="1"/>
          </p:cNvSpPr>
          <p:nvPr/>
        </p:nvSpPr>
        <p:spPr bwMode="auto">
          <a:xfrm>
            <a:off x="5241925" y="993775"/>
            <a:ext cx="3902075" cy="1006475"/>
          </a:xfrm>
          <a:prstGeom prst="rect">
            <a:avLst/>
          </a:prstGeom>
          <a:gradFill rotWithShape="1">
            <a:gsLst>
              <a:gs pos="0">
                <a:srgbClr val="F3EBEB"/>
              </a:gs>
              <a:gs pos="64999">
                <a:srgbClr val="DDCACA"/>
              </a:gs>
              <a:gs pos="100000">
                <a:srgbClr val="D0B2B2"/>
              </a:gs>
            </a:gsLst>
            <a:lin ang="5400000" scaled="1"/>
          </a:gradFill>
          <a:ln w="9525">
            <a:solidFill>
              <a:srgbClr val="640C0D"/>
            </a:solidFill>
            <a:miter lim="800000"/>
            <a:headEnd/>
            <a:tailEnd/>
          </a:ln>
          <a:effectLst>
            <a:outerShdw blurRad="40000" dist="20000" dir="5400000" rotWithShape="0">
              <a:srgbClr val="808080">
                <a:alpha val="37999"/>
              </a:srgbClr>
            </a:outerShdw>
          </a:effectLst>
        </p:spPr>
        <p:txBody>
          <a:bodyPr>
            <a:spAutoFit/>
          </a:bodyPr>
          <a:lstStyle>
            <a:lvl1pPr marL="457200" indent="-457200">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eaLnBrk="0" hangingPunct="0">
              <a:buFont typeface="Verdana" pitchFamily="-107" charset="0"/>
              <a:buAutoNum type="arabicPeriod" startAt="4"/>
            </a:pPr>
            <a:r>
              <a:rPr lang="en-US" sz="2000" smtClean="0">
                <a:solidFill>
                  <a:srgbClr val="000000"/>
                </a:solidFill>
                <a:latin typeface="Verdana" pitchFamily="-107" charset="0"/>
              </a:rPr>
              <a:t>State the displacement after ONE revolution, explain your answer.</a:t>
            </a:r>
          </a:p>
        </p:txBody>
      </p:sp>
      <p:sp>
        <p:nvSpPr>
          <p:cNvPr id="18" name="Text Box 11"/>
          <p:cNvSpPr txBox="1">
            <a:spLocks noChangeArrowheads="1"/>
          </p:cNvSpPr>
          <p:nvPr/>
        </p:nvSpPr>
        <p:spPr bwMode="auto">
          <a:xfrm>
            <a:off x="6461125" y="2276475"/>
            <a:ext cx="1040369" cy="46166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spAutoFit/>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eaLnBrk="0" hangingPunct="0"/>
            <a:r>
              <a:rPr lang="en-US" smtClean="0">
                <a:solidFill>
                  <a:srgbClr val="000000"/>
                </a:solidFill>
                <a:latin typeface="Verdana" pitchFamily="-107" charset="0"/>
              </a:rPr>
              <a:t>d = 0</a:t>
            </a:r>
          </a:p>
        </p:txBody>
      </p:sp>
      <p:sp>
        <p:nvSpPr>
          <p:cNvPr id="19" name="Text Box 12"/>
          <p:cNvSpPr txBox="1">
            <a:spLocks noChangeArrowheads="1"/>
          </p:cNvSpPr>
          <p:nvPr/>
        </p:nvSpPr>
        <p:spPr bwMode="auto">
          <a:xfrm>
            <a:off x="4953000" y="2990850"/>
            <a:ext cx="4191000" cy="2246313"/>
          </a:xfrm>
          <a:prstGeom prst="rect">
            <a:avLst/>
          </a:prstGeom>
          <a:gradFill rotWithShape="1">
            <a:gsLst>
              <a:gs pos="0">
                <a:srgbClr val="E9DDFF"/>
              </a:gs>
              <a:gs pos="64999">
                <a:srgbClr val="CBABFF"/>
              </a:gs>
              <a:gs pos="100000">
                <a:srgbClr val="B787FF"/>
              </a:gs>
            </a:gsLst>
            <a:lin ang="5400000" scaled="1"/>
          </a:gradFill>
          <a:ln w="9525">
            <a:solidFill>
              <a:srgbClr val="7B0DE3"/>
            </a:solidFill>
            <a:miter lim="800000"/>
            <a:headEnd/>
            <a:tailEnd/>
          </a:ln>
          <a:effectLst>
            <a:outerShdw blurRad="40000" dist="20000" dir="5400000" rotWithShape="0">
              <a:srgbClr val="808080">
                <a:alpha val="37999"/>
              </a:srgbClr>
            </a:outerShdw>
          </a:effectLst>
        </p:spPr>
        <p:txBody>
          <a:bodyPr>
            <a:spAutoFit/>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eaLnBrk="0" hangingPunct="0">
              <a:spcAft>
                <a:spcPts val="1200"/>
              </a:spcAft>
            </a:pPr>
            <a:r>
              <a:rPr lang="en-US" sz="2000" smtClean="0">
                <a:solidFill>
                  <a:srgbClr val="000000"/>
                </a:solidFill>
                <a:latin typeface="Verdana" pitchFamily="-107" charset="0"/>
              </a:rPr>
              <a:t>Although the distance travelled by the object = 2</a:t>
            </a:r>
            <a:r>
              <a:rPr lang="en-US" sz="2000" smtClean="0">
                <a:solidFill>
                  <a:srgbClr val="000000"/>
                </a:solidFill>
                <a:latin typeface="Verdana" pitchFamily="-107" charset="0"/>
                <a:sym typeface="Symbol" pitchFamily="-107" charset="2"/>
              </a:rPr>
              <a:t></a:t>
            </a:r>
            <a:r>
              <a:rPr lang="en-US" sz="2000" smtClean="0">
                <a:solidFill>
                  <a:srgbClr val="000000"/>
                </a:solidFill>
                <a:latin typeface="Verdana" pitchFamily="-107" charset="0"/>
              </a:rPr>
              <a:t>r</a:t>
            </a:r>
          </a:p>
          <a:p>
            <a:pPr eaLnBrk="0" hangingPunct="0">
              <a:spcAft>
                <a:spcPts val="1200"/>
              </a:spcAft>
            </a:pPr>
            <a:r>
              <a:rPr lang="en-US" sz="2000" smtClean="0">
                <a:solidFill>
                  <a:srgbClr val="000000"/>
                </a:solidFill>
                <a:latin typeface="Verdana" pitchFamily="-107" charset="0"/>
              </a:rPr>
              <a:t>	     </a:t>
            </a:r>
            <a:r>
              <a:rPr lang="en-US" sz="2000" smtClean="0">
                <a:solidFill>
                  <a:srgbClr val="000000"/>
                </a:solidFill>
                <a:latin typeface="Verdana" pitchFamily="-107" charset="0"/>
                <a:sym typeface="Symbol" pitchFamily="-107" charset="2"/>
              </a:rPr>
              <a:t></a:t>
            </a:r>
            <a:r>
              <a:rPr lang="en-US" sz="2000" smtClean="0">
                <a:solidFill>
                  <a:srgbClr val="000000"/>
                </a:solidFill>
                <a:latin typeface="Verdana" pitchFamily="-107" charset="0"/>
              </a:rPr>
              <a:t> 8m</a:t>
            </a:r>
          </a:p>
          <a:p>
            <a:pPr eaLnBrk="0" hangingPunct="0">
              <a:spcAft>
                <a:spcPts val="1200"/>
              </a:spcAft>
            </a:pPr>
            <a:r>
              <a:rPr lang="en-US" sz="2000" smtClean="0">
                <a:solidFill>
                  <a:srgbClr val="000000"/>
                </a:solidFill>
                <a:latin typeface="Verdana" pitchFamily="-107" charset="0"/>
              </a:rPr>
              <a:t>the object has arrived back at its starting position so its total displacement is zero.</a:t>
            </a:r>
          </a:p>
        </p:txBody>
      </p:sp>
      <p:sp>
        <p:nvSpPr>
          <p:cNvPr id="20" name="Text Box 23"/>
          <p:cNvSpPr txBox="1">
            <a:spLocks noChangeArrowheads="1"/>
          </p:cNvSpPr>
          <p:nvPr/>
        </p:nvSpPr>
        <p:spPr bwMode="auto">
          <a:xfrm>
            <a:off x="304800" y="76200"/>
            <a:ext cx="8513763" cy="784225"/>
          </a:xfrm>
          <a:prstGeom prst="rect">
            <a:avLst/>
          </a:prstGeom>
          <a:gradFill rotWithShape="1">
            <a:gsLst>
              <a:gs pos="0">
                <a:srgbClr val="FFE8D9"/>
              </a:gs>
              <a:gs pos="64999">
                <a:srgbClr val="FFC8A3"/>
              </a:gs>
              <a:gs pos="100000">
                <a:srgbClr val="FFB37C"/>
              </a:gs>
            </a:gsLst>
            <a:lin ang="5400000" scaled="1"/>
          </a:gradFill>
          <a:ln w="9525">
            <a:solidFill>
              <a:srgbClr val="FA8410"/>
            </a:solidFill>
            <a:miter lim="800000"/>
            <a:headEnd/>
            <a:tailEnd/>
          </a:ln>
          <a:effectLst>
            <a:outerShdw blurRad="40000" dist="20000" dir="5400000" rotWithShape="0">
              <a:srgbClr val="808080">
                <a:alpha val="37999"/>
              </a:srgbClr>
            </a:outerShdw>
          </a:effectLst>
        </p:spPr>
        <p:txBody>
          <a:bodyPr wrap="none">
            <a:spAutoFit/>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eaLnBrk="0" hangingPunct="0">
              <a:spcAft>
                <a:spcPts val="600"/>
              </a:spcAft>
            </a:pPr>
            <a:r>
              <a:rPr lang="en-GB" sz="2000" smtClean="0">
                <a:solidFill>
                  <a:srgbClr val="000000"/>
                </a:solidFill>
                <a:latin typeface="Verdana" pitchFamily="-107" charset="0"/>
              </a:rPr>
              <a:t>A mass is being spun in a horizontal circle as shown</a:t>
            </a:r>
          </a:p>
          <a:p>
            <a:pPr eaLnBrk="0" hangingPunct="0">
              <a:spcAft>
                <a:spcPts val="600"/>
              </a:spcAft>
            </a:pPr>
            <a:r>
              <a:rPr lang="en-US" sz="2000" smtClean="0">
                <a:solidFill>
                  <a:srgbClr val="000000"/>
                </a:solidFill>
                <a:latin typeface="Verdana" pitchFamily="-107" charset="0"/>
              </a:rPr>
              <a:t>Mass = 250 g;  time for half a revolution 6.7 s;  radius =  1.4 m </a:t>
            </a:r>
          </a:p>
        </p:txBody>
      </p:sp>
    </p:spTree>
    <p:extLst>
      <p:ext uri="{BB962C8B-B14F-4D97-AF65-F5344CB8AC3E}">
        <p14:creationId xmlns:p14="http://schemas.microsoft.com/office/powerpoint/2010/main" val="27462424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2775"/>
                                        </p:tgtEl>
                                        <p:attrNameLst>
                                          <p:attrName>style.visibility</p:attrName>
                                        </p:attrNameLst>
                                      </p:cBhvr>
                                      <p:to>
                                        <p:strVal val="visible"/>
                                      </p:to>
                                    </p:set>
                                    <p:animEffect transition="in" filter="wipe(up)">
                                      <p:cBhvr>
                                        <p:cTn id="7" dur="3000"/>
                                        <p:tgtEl>
                                          <p:spTgt spid="32775"/>
                                        </p:tgtEl>
                                      </p:cBhvr>
                                    </p:animEffect>
                                  </p:childTnLst>
                                </p:cTn>
                              </p:par>
                            </p:childTnLst>
                          </p:cTn>
                        </p:par>
                        <p:par>
                          <p:cTn id="8" fill="hold" nodeType="afterGroup">
                            <p:stCondLst>
                              <p:cond delay="3000"/>
                            </p:stCondLst>
                            <p:childTnLst>
                              <p:par>
                                <p:cTn id="9" presetID="2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1000"/>
                                        <p:tgtEl>
                                          <p:spTgt spid="18"/>
                                        </p:tgtEl>
                                      </p:cBhvr>
                                    </p:animEffect>
                                  </p:childTnLst>
                                </p:cTn>
                              </p:par>
                            </p:childTnLst>
                          </p:cTn>
                        </p:par>
                        <p:par>
                          <p:cTn id="12" fill="hold" nodeType="afterGroup">
                            <p:stCondLst>
                              <p:cond delay="4000"/>
                            </p:stCondLst>
                            <p:childTnLst>
                              <p:par>
                                <p:cTn id="13" presetID="22" presetClass="entr" presetSubtype="1"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up)">
                                      <p:cBhvr>
                                        <p:cTn id="15" dur="3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5"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31"/>
          <p:cNvGrpSpPr>
            <a:grpSpLocks/>
          </p:cNvGrpSpPr>
          <p:nvPr/>
        </p:nvGrpSpPr>
        <p:grpSpPr bwMode="auto">
          <a:xfrm>
            <a:off x="76200" y="1257300"/>
            <a:ext cx="5067300" cy="5067300"/>
            <a:chOff x="192" y="336"/>
            <a:chExt cx="3192" cy="3192"/>
          </a:xfrm>
        </p:grpSpPr>
        <p:grpSp>
          <p:nvGrpSpPr>
            <p:cNvPr id="14344" name="Group 8"/>
            <p:cNvGrpSpPr>
              <a:grpSpLocks/>
            </p:cNvGrpSpPr>
            <p:nvPr/>
          </p:nvGrpSpPr>
          <p:grpSpPr bwMode="auto">
            <a:xfrm>
              <a:off x="192" y="336"/>
              <a:ext cx="3192" cy="3192"/>
              <a:chOff x="96" y="414"/>
              <a:chExt cx="3408" cy="3408"/>
            </a:xfrm>
          </p:grpSpPr>
          <p:sp>
            <p:nvSpPr>
              <p:cNvPr id="14347" name="Oval 4"/>
              <p:cNvSpPr>
                <a:spLocks noChangeArrowheads="1"/>
              </p:cNvSpPr>
              <p:nvPr/>
            </p:nvSpPr>
            <p:spPr bwMode="auto">
              <a:xfrm>
                <a:off x="96" y="414"/>
                <a:ext cx="3408" cy="3408"/>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smtClean="0">
                  <a:solidFill>
                    <a:prstClr val="black"/>
                  </a:solidFill>
                  <a:latin typeface="Verdana" pitchFamily="-107" charset="0"/>
                  <a:ea typeface="ＭＳ Ｐゴシック" pitchFamily="-107" charset="-128"/>
                </a:endParaRPr>
              </a:p>
            </p:txBody>
          </p:sp>
          <p:sp>
            <p:nvSpPr>
              <p:cNvPr id="14348" name="AutoShape 7"/>
              <p:cNvSpPr>
                <a:spLocks noChangeArrowheads="1"/>
              </p:cNvSpPr>
              <p:nvPr/>
            </p:nvSpPr>
            <p:spPr bwMode="auto">
              <a:xfrm>
                <a:off x="1680" y="1995"/>
                <a:ext cx="240" cy="24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160 w 21600"/>
                  <a:gd name="T13" fmla="*/ 8640 h 21600"/>
                  <a:gd name="T14" fmla="*/ 19440 w 21600"/>
                  <a:gd name="T15" fmla="*/ 12960 h 21600"/>
                </a:gdLst>
                <a:ahLst/>
                <a:cxnLst>
                  <a:cxn ang="T8">
                    <a:pos x="T0" y="T1"/>
                  </a:cxn>
                  <a:cxn ang="T9">
                    <a:pos x="T2" y="T3"/>
                  </a:cxn>
                  <a:cxn ang="T10">
                    <a:pos x="T4" y="T5"/>
                  </a:cxn>
                  <a:cxn ang="T11">
                    <a:pos x="T6" y="T7"/>
                  </a:cxn>
                </a:cxnLst>
                <a:rect l="T12" t="T13" r="T14" b="T15"/>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chemeClr val="tx2"/>
              </a:solidFill>
              <a:ln w="9525">
                <a:solidFill>
                  <a:schemeClr val="tx1"/>
                </a:solidFill>
                <a:miter lim="800000"/>
                <a:headEnd/>
                <a:tailEnd/>
              </a:ln>
            </p:spPr>
            <p:txBody>
              <a:bodyPr wrap="none" anchor="ctr"/>
              <a:lstStyle/>
              <a:p>
                <a:pPr eaLnBrk="0" hangingPunct="0"/>
                <a:endParaRPr lang="en-GB" smtClean="0">
                  <a:solidFill>
                    <a:prstClr val="black"/>
                  </a:solidFill>
                  <a:latin typeface="Verdana" pitchFamily="-107" charset="0"/>
                  <a:ea typeface="ＭＳ Ｐゴシック" pitchFamily="-107" charset="-128"/>
                </a:endParaRPr>
              </a:p>
            </p:txBody>
          </p:sp>
        </p:grpSp>
        <p:sp>
          <p:nvSpPr>
            <p:cNvPr id="2" name="Line 10"/>
            <p:cNvSpPr>
              <a:spLocks noChangeShapeType="1"/>
            </p:cNvSpPr>
            <p:nvPr/>
          </p:nvSpPr>
          <p:spPr bwMode="auto">
            <a:xfrm>
              <a:off x="1794" y="1926"/>
              <a:ext cx="1393" cy="855"/>
            </a:xfrm>
            <a:prstGeom prst="line">
              <a:avLst/>
            </a:prstGeom>
            <a:noFill/>
            <a:ln w="38100">
              <a:solidFill>
                <a:schemeClr val="accent6">
                  <a:lumMod val="50000"/>
                </a:schemeClr>
              </a:solidFill>
              <a:round/>
              <a:headEnd/>
              <a:tailEnd/>
            </a:ln>
          </p:spPr>
          <p:txBody>
            <a:bodyPr wrap="none" anchor="ctr"/>
            <a:lstStyle/>
            <a:p>
              <a:pPr eaLnBrk="0" hangingPunct="0">
                <a:defRPr/>
              </a:pPr>
              <a:endParaRPr lang="en-GB">
                <a:solidFill>
                  <a:prstClr val="black"/>
                </a:solidFill>
                <a:latin typeface="Verdana"/>
                <a:ea typeface="ＭＳ Ｐゴシック" pitchFamily="-108" charset="-128"/>
                <a:cs typeface="Verdana"/>
              </a:endParaRPr>
            </a:p>
          </p:txBody>
        </p:sp>
        <p:sp>
          <p:nvSpPr>
            <p:cNvPr id="3" name="AutoShape 11"/>
            <p:cNvSpPr>
              <a:spLocks noChangeArrowheads="1"/>
            </p:cNvSpPr>
            <p:nvPr/>
          </p:nvSpPr>
          <p:spPr bwMode="auto">
            <a:xfrm rot="1768499">
              <a:off x="3081" y="2629"/>
              <a:ext cx="135" cy="270"/>
            </a:xfrm>
            <a:prstGeom prst="flowChartSort">
              <a:avLst/>
            </a:prstGeom>
            <a:gradFill rotWithShape="1">
              <a:gsLst>
                <a:gs pos="0">
                  <a:srgbClr val="6D6DFF"/>
                </a:gs>
                <a:gs pos="100000">
                  <a:srgbClr val="1414FF"/>
                </a:gs>
              </a:gsLst>
              <a:lin ang="5400000"/>
            </a:gradFill>
            <a:ln w="9525">
              <a:solidFill>
                <a:srgbClr val="2D2DFE"/>
              </a:solidFill>
              <a:miter lim="800000"/>
              <a:headEnd/>
              <a:tailEnd/>
            </a:ln>
            <a:effectLst>
              <a:outerShdw blurRad="40000" dist="23000" dir="5400000" rotWithShape="0">
                <a:srgbClr val="808080">
                  <a:alpha val="34999"/>
                </a:srgbClr>
              </a:outerShdw>
            </a:effectLst>
          </p:spPr>
          <p:txBody>
            <a:bodyPr wrap="none" anchor="ctr"/>
            <a:lstStyle/>
            <a:p>
              <a:pPr algn="ctr" eaLnBrk="0" hangingPunct="0"/>
              <a:endParaRPr lang="en-GB" smtClean="0">
                <a:solidFill>
                  <a:srgbClr val="6699FF"/>
                </a:solidFill>
                <a:latin typeface="Verdana" pitchFamily="-107" charset="0"/>
                <a:ea typeface="ＭＳ Ｐゴシック" pitchFamily="-107" charset="-128"/>
              </a:endParaRPr>
            </a:p>
          </p:txBody>
        </p:sp>
      </p:grpSp>
      <p:grpSp>
        <p:nvGrpSpPr>
          <p:cNvPr id="6" name="Group 23"/>
          <p:cNvGrpSpPr>
            <a:grpSpLocks/>
          </p:cNvGrpSpPr>
          <p:nvPr/>
        </p:nvGrpSpPr>
        <p:grpSpPr bwMode="auto">
          <a:xfrm>
            <a:off x="1363663" y="2430463"/>
            <a:ext cx="2514600" cy="2514600"/>
            <a:chOff x="1364443" y="2126443"/>
            <a:chExt cx="2514600" cy="2514600"/>
          </a:xfrm>
          <a:solidFill>
            <a:schemeClr val="accent5"/>
          </a:solidFill>
        </p:grpSpPr>
        <p:sp>
          <p:nvSpPr>
            <p:cNvPr id="13" name="Block Arc 12"/>
            <p:cNvSpPr>
              <a:spLocks noChangeAspect="1"/>
            </p:cNvSpPr>
            <p:nvPr/>
          </p:nvSpPr>
          <p:spPr bwMode="auto">
            <a:xfrm rot="1726982">
              <a:off x="1364443" y="2126443"/>
              <a:ext cx="2514600" cy="2514600"/>
            </a:xfrm>
            <a:prstGeom prst="blockArc">
              <a:avLst>
                <a:gd name="adj1" fmla="val 10800000"/>
                <a:gd name="adj2" fmla="val 0"/>
                <a:gd name="adj3" fmla="val 2479"/>
              </a:avLst>
            </a:prstGeom>
            <a:grpFill/>
            <a:ln w="9525" cap="flat" cmpd="sng" algn="ctr">
              <a:solidFill>
                <a:schemeClr val="accent5"/>
              </a:solidFill>
              <a:prstDash val="solid"/>
              <a:round/>
              <a:headEnd type="none" w="med" len="med"/>
              <a:tailEnd type="none" w="med" len="med"/>
            </a:ln>
            <a:effectLst/>
          </p:spPr>
          <p:txBody>
            <a:bodyPr/>
            <a:lstStyle/>
            <a:p>
              <a:pPr eaLnBrk="0" hangingPunct="0">
                <a:defRPr/>
              </a:pPr>
              <a:endParaRPr lang="en-GB">
                <a:solidFill>
                  <a:prstClr val="black"/>
                </a:solidFill>
                <a:latin typeface="Verdana"/>
                <a:ea typeface="ＭＳ Ｐゴシック" pitchFamily="-112" charset="-128"/>
                <a:cs typeface="Verdana"/>
              </a:endParaRPr>
            </a:p>
          </p:txBody>
        </p:sp>
        <p:cxnSp>
          <p:nvCxnSpPr>
            <p:cNvPr id="14345" name="Straight Arrow Connector 16"/>
            <p:cNvCxnSpPr>
              <a:cxnSpLocks noChangeShapeType="1"/>
            </p:cNvCxnSpPr>
            <p:nvPr/>
          </p:nvCxnSpPr>
          <p:spPr bwMode="auto">
            <a:xfrm rot="5400000">
              <a:off x="1397000" y="2789765"/>
              <a:ext cx="228604" cy="135470"/>
            </a:xfrm>
            <a:prstGeom prst="straightConnector1">
              <a:avLst/>
            </a:prstGeom>
            <a:grpFill/>
            <a:ln w="57150">
              <a:solidFill>
                <a:schemeClr val="accent5"/>
              </a:solidFill>
              <a:round/>
              <a:headEnd/>
              <a:tailEnd type="arrow" w="med" len="med"/>
            </a:ln>
          </p:spPr>
        </p:cxnSp>
      </p:grpSp>
      <p:sp>
        <p:nvSpPr>
          <p:cNvPr id="18" name="Text Box 23"/>
          <p:cNvSpPr txBox="1">
            <a:spLocks noChangeArrowheads="1"/>
          </p:cNvSpPr>
          <p:nvPr/>
        </p:nvSpPr>
        <p:spPr bwMode="auto">
          <a:xfrm>
            <a:off x="0" y="50800"/>
            <a:ext cx="9144000" cy="1016000"/>
          </a:xfrm>
          <a:prstGeom prst="rect">
            <a:avLst/>
          </a:prstGeom>
          <a:solidFill>
            <a:srgbClr val="FFD6FF"/>
          </a:solidFill>
          <a:ln w="9525">
            <a:solidFill>
              <a:srgbClr val="FE2DFE"/>
            </a:solidFill>
            <a:miter lim="800000"/>
            <a:headEnd/>
            <a:tailEnd/>
          </a:ln>
          <a:effectLst>
            <a:outerShdw blurRad="40000" dist="20000" dir="5400000" rotWithShape="0">
              <a:srgbClr val="808080">
                <a:alpha val="37999"/>
              </a:srgbClr>
            </a:outerShdw>
          </a:effectLst>
        </p:spPr>
        <p:txBody>
          <a:bodyPr>
            <a:spAutoFit/>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eaLnBrk="0" hangingPunct="0"/>
            <a:r>
              <a:rPr lang="en-US" sz="2000" smtClean="0">
                <a:solidFill>
                  <a:srgbClr val="000000"/>
                </a:solidFill>
                <a:latin typeface="Verdana" pitchFamily="-107" charset="0"/>
              </a:rPr>
              <a:t>A mass is rotated through a horizontal plane ie., parallel to the ground as shown.</a:t>
            </a:r>
          </a:p>
          <a:p>
            <a:pPr eaLnBrk="0" hangingPunct="0">
              <a:spcAft>
                <a:spcPts val="600"/>
              </a:spcAft>
            </a:pPr>
            <a:r>
              <a:rPr lang="en-US" sz="2000" smtClean="0">
                <a:solidFill>
                  <a:srgbClr val="000000"/>
                </a:solidFill>
                <a:latin typeface="Verdana" pitchFamily="-107" charset="0"/>
              </a:rPr>
              <a:t>Mass = 250 g;  time for half a revolution 6.7 s;  radius =  1.4 m </a:t>
            </a:r>
          </a:p>
        </p:txBody>
      </p:sp>
      <p:sp>
        <p:nvSpPr>
          <p:cNvPr id="19" name="Text Box 24"/>
          <p:cNvSpPr txBox="1">
            <a:spLocks noChangeArrowheads="1"/>
          </p:cNvSpPr>
          <p:nvPr/>
        </p:nvSpPr>
        <p:spPr bwMode="auto">
          <a:xfrm>
            <a:off x="5181600" y="1431925"/>
            <a:ext cx="3886200" cy="2246313"/>
          </a:xfrm>
          <a:prstGeom prst="rect">
            <a:avLst/>
          </a:prstGeom>
          <a:solidFill>
            <a:srgbClr val="EBD6FF"/>
          </a:solidFill>
          <a:ln w="9525">
            <a:solidFill>
              <a:srgbClr val="CAFE2D"/>
            </a:solidFill>
            <a:miter lim="800000"/>
            <a:headEnd/>
            <a:tailEnd/>
          </a:ln>
          <a:effectLst>
            <a:outerShdw blurRad="40000" dist="20000" dir="5400000" rotWithShape="0">
              <a:srgbClr val="808080">
                <a:alpha val="37999"/>
              </a:srgbClr>
            </a:outerShdw>
          </a:effectLst>
        </p:spPr>
        <p:txBody>
          <a:bodyPr>
            <a:spAutoFit/>
          </a:bodyPr>
          <a:lstStyle>
            <a:lvl1pPr marL="457200" indent="-457200">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eaLnBrk="0" hangingPunct="0">
              <a:spcAft>
                <a:spcPts val="1200"/>
              </a:spcAft>
              <a:buFont typeface="Arial" charset="0"/>
              <a:buAutoNum type="arabicPeriod"/>
            </a:pPr>
            <a:r>
              <a:rPr lang="en-US" sz="2000" smtClean="0">
                <a:solidFill>
                  <a:srgbClr val="000000"/>
                </a:solidFill>
                <a:latin typeface="Verdana" pitchFamily="-107" charset="0"/>
              </a:rPr>
              <a:t>Show the tangential velocity is 0.66 ms</a:t>
            </a:r>
            <a:r>
              <a:rPr lang="en-US" sz="2000" baseline="50000" smtClean="0">
                <a:solidFill>
                  <a:srgbClr val="000000"/>
                </a:solidFill>
                <a:latin typeface="Verdana" pitchFamily="-107" charset="0"/>
              </a:rPr>
              <a:t>-1</a:t>
            </a:r>
            <a:endParaRPr lang="en-US" sz="2000" smtClean="0">
              <a:solidFill>
                <a:srgbClr val="000000"/>
              </a:solidFill>
              <a:latin typeface="Verdana" pitchFamily="-107" charset="0"/>
            </a:endParaRPr>
          </a:p>
          <a:p>
            <a:pPr eaLnBrk="0" hangingPunct="0">
              <a:spcAft>
                <a:spcPts val="1200"/>
              </a:spcAft>
              <a:buFont typeface="Arial" charset="0"/>
              <a:buAutoNum type="arabicPeriod"/>
            </a:pPr>
            <a:r>
              <a:rPr lang="en-US" sz="2000" smtClean="0">
                <a:solidFill>
                  <a:srgbClr val="000000"/>
                </a:solidFill>
                <a:latin typeface="Verdana" pitchFamily="-107" charset="0"/>
              </a:rPr>
              <a:t>Calculate the centripetal acceleration.</a:t>
            </a:r>
          </a:p>
          <a:p>
            <a:pPr eaLnBrk="0" hangingPunct="0">
              <a:spcAft>
                <a:spcPts val="1200"/>
              </a:spcAft>
              <a:buFont typeface="Arial" charset="0"/>
              <a:buAutoNum type="arabicPeriod"/>
            </a:pPr>
            <a:r>
              <a:rPr lang="en-US" sz="2000" smtClean="0">
                <a:solidFill>
                  <a:srgbClr val="000000"/>
                </a:solidFill>
                <a:latin typeface="Verdana" pitchFamily="-107" charset="0"/>
              </a:rPr>
              <a:t>Calculate the unbalanced force.</a:t>
            </a:r>
          </a:p>
        </p:txBody>
      </p:sp>
    </p:spTree>
    <p:extLst>
      <p:ext uri="{BB962C8B-B14F-4D97-AF65-F5344CB8AC3E}">
        <p14:creationId xmlns:p14="http://schemas.microsoft.com/office/powerpoint/2010/main" val="148369147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7" name="Group 31"/>
          <p:cNvGrpSpPr>
            <a:grpSpLocks/>
          </p:cNvGrpSpPr>
          <p:nvPr/>
        </p:nvGrpSpPr>
        <p:grpSpPr bwMode="auto">
          <a:xfrm>
            <a:off x="76200" y="1257300"/>
            <a:ext cx="5067300" cy="5067300"/>
            <a:chOff x="192" y="336"/>
            <a:chExt cx="3192" cy="3192"/>
          </a:xfrm>
        </p:grpSpPr>
        <p:grpSp>
          <p:nvGrpSpPr>
            <p:cNvPr id="16401" name="Group 8"/>
            <p:cNvGrpSpPr>
              <a:grpSpLocks/>
            </p:cNvGrpSpPr>
            <p:nvPr/>
          </p:nvGrpSpPr>
          <p:grpSpPr bwMode="auto">
            <a:xfrm>
              <a:off x="192" y="336"/>
              <a:ext cx="3192" cy="3192"/>
              <a:chOff x="96" y="414"/>
              <a:chExt cx="3408" cy="3408"/>
            </a:xfrm>
          </p:grpSpPr>
          <p:sp>
            <p:nvSpPr>
              <p:cNvPr id="16404" name="Oval 4"/>
              <p:cNvSpPr>
                <a:spLocks noChangeArrowheads="1"/>
              </p:cNvSpPr>
              <p:nvPr/>
            </p:nvSpPr>
            <p:spPr bwMode="auto">
              <a:xfrm>
                <a:off x="96" y="414"/>
                <a:ext cx="3408" cy="3408"/>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smtClean="0">
                  <a:solidFill>
                    <a:prstClr val="black"/>
                  </a:solidFill>
                  <a:latin typeface="Verdana" pitchFamily="-107" charset="0"/>
                  <a:ea typeface="ＭＳ Ｐゴシック" pitchFamily="-107" charset="-128"/>
                </a:endParaRPr>
              </a:p>
            </p:txBody>
          </p:sp>
          <p:sp>
            <p:nvSpPr>
              <p:cNvPr id="16405" name="AutoShape 7"/>
              <p:cNvSpPr>
                <a:spLocks noChangeArrowheads="1"/>
              </p:cNvSpPr>
              <p:nvPr/>
            </p:nvSpPr>
            <p:spPr bwMode="auto">
              <a:xfrm>
                <a:off x="1680" y="1995"/>
                <a:ext cx="240" cy="24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160 w 21600"/>
                  <a:gd name="T13" fmla="*/ 8640 h 21600"/>
                  <a:gd name="T14" fmla="*/ 19440 w 21600"/>
                  <a:gd name="T15" fmla="*/ 12960 h 21600"/>
                </a:gdLst>
                <a:ahLst/>
                <a:cxnLst>
                  <a:cxn ang="T8">
                    <a:pos x="T0" y="T1"/>
                  </a:cxn>
                  <a:cxn ang="T9">
                    <a:pos x="T2" y="T3"/>
                  </a:cxn>
                  <a:cxn ang="T10">
                    <a:pos x="T4" y="T5"/>
                  </a:cxn>
                  <a:cxn ang="T11">
                    <a:pos x="T6" y="T7"/>
                  </a:cxn>
                </a:cxnLst>
                <a:rect l="T12" t="T13" r="T14" b="T15"/>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chemeClr val="tx2"/>
              </a:solidFill>
              <a:ln w="9525">
                <a:solidFill>
                  <a:schemeClr val="tx1"/>
                </a:solidFill>
                <a:miter lim="800000"/>
                <a:headEnd/>
                <a:tailEnd/>
              </a:ln>
            </p:spPr>
            <p:txBody>
              <a:bodyPr wrap="none" anchor="ctr"/>
              <a:lstStyle/>
              <a:p>
                <a:pPr eaLnBrk="0" hangingPunct="0"/>
                <a:endParaRPr lang="en-GB" smtClean="0">
                  <a:solidFill>
                    <a:prstClr val="black"/>
                  </a:solidFill>
                  <a:latin typeface="Verdana" pitchFamily="-107" charset="0"/>
                  <a:ea typeface="ＭＳ Ｐゴシック" pitchFamily="-107" charset="-128"/>
                </a:endParaRPr>
              </a:p>
            </p:txBody>
          </p:sp>
        </p:grpSp>
        <p:sp>
          <p:nvSpPr>
            <p:cNvPr id="2" name="Line 10"/>
            <p:cNvSpPr>
              <a:spLocks noChangeShapeType="1"/>
            </p:cNvSpPr>
            <p:nvPr/>
          </p:nvSpPr>
          <p:spPr bwMode="auto">
            <a:xfrm>
              <a:off x="1794" y="1926"/>
              <a:ext cx="1393" cy="855"/>
            </a:xfrm>
            <a:prstGeom prst="line">
              <a:avLst/>
            </a:prstGeom>
            <a:noFill/>
            <a:ln w="38100">
              <a:solidFill>
                <a:schemeClr val="accent6">
                  <a:lumMod val="50000"/>
                </a:schemeClr>
              </a:solidFill>
              <a:round/>
              <a:headEnd/>
              <a:tailEnd/>
            </a:ln>
          </p:spPr>
          <p:txBody>
            <a:bodyPr wrap="none" anchor="ctr"/>
            <a:lstStyle/>
            <a:p>
              <a:pPr eaLnBrk="0" hangingPunct="0">
                <a:defRPr/>
              </a:pPr>
              <a:endParaRPr lang="en-GB">
                <a:solidFill>
                  <a:prstClr val="black"/>
                </a:solidFill>
                <a:latin typeface="Verdana"/>
                <a:ea typeface="ＭＳ Ｐゴシック" pitchFamily="-108" charset="-128"/>
                <a:cs typeface="Verdana"/>
              </a:endParaRPr>
            </a:p>
          </p:txBody>
        </p:sp>
        <p:sp>
          <p:nvSpPr>
            <p:cNvPr id="3" name="AutoShape 11"/>
            <p:cNvSpPr>
              <a:spLocks noChangeArrowheads="1"/>
            </p:cNvSpPr>
            <p:nvPr/>
          </p:nvSpPr>
          <p:spPr bwMode="auto">
            <a:xfrm rot="1768499">
              <a:off x="3081" y="2629"/>
              <a:ext cx="135" cy="270"/>
            </a:xfrm>
            <a:prstGeom prst="flowChartSort">
              <a:avLst/>
            </a:prstGeom>
            <a:gradFill rotWithShape="1">
              <a:gsLst>
                <a:gs pos="0">
                  <a:srgbClr val="6D6DFF"/>
                </a:gs>
                <a:gs pos="100000">
                  <a:srgbClr val="1414FF"/>
                </a:gs>
              </a:gsLst>
              <a:lin ang="5400000"/>
            </a:gradFill>
            <a:ln w="9525">
              <a:solidFill>
                <a:srgbClr val="2D2DFE"/>
              </a:solidFill>
              <a:miter lim="800000"/>
              <a:headEnd/>
              <a:tailEnd/>
            </a:ln>
            <a:effectLst>
              <a:outerShdw blurRad="40000" dist="23000" dir="5400000" rotWithShape="0">
                <a:srgbClr val="808080">
                  <a:alpha val="34999"/>
                </a:srgbClr>
              </a:outerShdw>
            </a:effectLst>
          </p:spPr>
          <p:txBody>
            <a:bodyPr wrap="none" anchor="ctr"/>
            <a:lstStyle/>
            <a:p>
              <a:pPr algn="ctr" eaLnBrk="0" hangingPunct="0"/>
              <a:endParaRPr lang="en-GB" smtClean="0">
                <a:solidFill>
                  <a:srgbClr val="6699FF"/>
                </a:solidFill>
                <a:latin typeface="Verdana" pitchFamily="-107" charset="0"/>
                <a:ea typeface="ＭＳ Ｐゴシック" pitchFamily="-107" charset="-128"/>
              </a:endParaRPr>
            </a:p>
          </p:txBody>
        </p:sp>
      </p:grpSp>
      <p:grpSp>
        <p:nvGrpSpPr>
          <p:cNvPr id="6" name="Group 23"/>
          <p:cNvGrpSpPr>
            <a:grpSpLocks/>
          </p:cNvGrpSpPr>
          <p:nvPr/>
        </p:nvGrpSpPr>
        <p:grpSpPr bwMode="auto">
          <a:xfrm>
            <a:off x="1363663" y="2430463"/>
            <a:ext cx="2514600" cy="2514600"/>
            <a:chOff x="1364443" y="2126443"/>
            <a:chExt cx="2514600" cy="2514600"/>
          </a:xfrm>
          <a:solidFill>
            <a:schemeClr val="accent5"/>
          </a:solidFill>
        </p:grpSpPr>
        <p:sp>
          <p:nvSpPr>
            <p:cNvPr id="13" name="Block Arc 12"/>
            <p:cNvSpPr>
              <a:spLocks noChangeAspect="1"/>
            </p:cNvSpPr>
            <p:nvPr/>
          </p:nvSpPr>
          <p:spPr bwMode="auto">
            <a:xfrm rot="1726982">
              <a:off x="1364443" y="2126443"/>
              <a:ext cx="2514600" cy="2514600"/>
            </a:xfrm>
            <a:prstGeom prst="blockArc">
              <a:avLst>
                <a:gd name="adj1" fmla="val 10800000"/>
                <a:gd name="adj2" fmla="val 0"/>
                <a:gd name="adj3" fmla="val 2479"/>
              </a:avLst>
            </a:prstGeom>
            <a:grpFill/>
            <a:ln w="9525" cap="flat" cmpd="sng" algn="ctr">
              <a:solidFill>
                <a:schemeClr val="accent5"/>
              </a:solidFill>
              <a:prstDash val="solid"/>
              <a:round/>
              <a:headEnd type="none" w="med" len="med"/>
              <a:tailEnd type="none" w="med" len="med"/>
            </a:ln>
            <a:effectLst/>
          </p:spPr>
          <p:txBody>
            <a:bodyPr/>
            <a:lstStyle/>
            <a:p>
              <a:pPr eaLnBrk="0" hangingPunct="0">
                <a:defRPr/>
              </a:pPr>
              <a:endParaRPr lang="en-GB">
                <a:solidFill>
                  <a:prstClr val="black"/>
                </a:solidFill>
                <a:latin typeface="Verdana"/>
                <a:ea typeface="ＭＳ Ｐゴシック" pitchFamily="-112" charset="-128"/>
                <a:cs typeface="Verdana"/>
              </a:endParaRPr>
            </a:p>
          </p:txBody>
        </p:sp>
        <p:cxnSp>
          <p:nvCxnSpPr>
            <p:cNvPr id="14345" name="Straight Arrow Connector 16"/>
            <p:cNvCxnSpPr>
              <a:cxnSpLocks noChangeShapeType="1"/>
            </p:cNvCxnSpPr>
            <p:nvPr/>
          </p:nvCxnSpPr>
          <p:spPr bwMode="auto">
            <a:xfrm rot="5400000">
              <a:off x="1397000" y="2789765"/>
              <a:ext cx="228604" cy="135470"/>
            </a:xfrm>
            <a:prstGeom prst="straightConnector1">
              <a:avLst/>
            </a:prstGeom>
            <a:grpFill/>
            <a:ln w="57150">
              <a:solidFill>
                <a:schemeClr val="accent5"/>
              </a:solidFill>
              <a:round/>
              <a:headEnd/>
              <a:tailEnd type="arrow" w="med" len="med"/>
            </a:ln>
          </p:spPr>
        </p:cxnSp>
      </p:grpSp>
      <p:sp>
        <p:nvSpPr>
          <p:cNvPr id="18" name="Text Box 23"/>
          <p:cNvSpPr txBox="1">
            <a:spLocks noChangeArrowheads="1"/>
          </p:cNvSpPr>
          <p:nvPr/>
        </p:nvSpPr>
        <p:spPr bwMode="auto">
          <a:xfrm>
            <a:off x="0" y="50800"/>
            <a:ext cx="9144000" cy="1016000"/>
          </a:xfrm>
          <a:prstGeom prst="rect">
            <a:avLst/>
          </a:prstGeom>
          <a:solidFill>
            <a:srgbClr val="FFD6FF"/>
          </a:solidFill>
          <a:ln w="9525">
            <a:solidFill>
              <a:srgbClr val="FE2DFE"/>
            </a:solidFill>
            <a:miter lim="800000"/>
            <a:headEnd/>
            <a:tailEnd/>
          </a:ln>
          <a:effectLst>
            <a:outerShdw blurRad="40000" dist="20000" dir="5400000" rotWithShape="0">
              <a:srgbClr val="808080">
                <a:alpha val="37999"/>
              </a:srgbClr>
            </a:outerShdw>
          </a:effectLst>
        </p:spPr>
        <p:txBody>
          <a:bodyPr>
            <a:spAutoFit/>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eaLnBrk="0" hangingPunct="0"/>
            <a:r>
              <a:rPr lang="en-US" sz="2000" smtClean="0">
                <a:solidFill>
                  <a:srgbClr val="000000"/>
                </a:solidFill>
                <a:latin typeface="Verdana" pitchFamily="-107" charset="0"/>
              </a:rPr>
              <a:t>A mass is rotated through a horizontal plane ie., parallel to the ground as shown.</a:t>
            </a:r>
          </a:p>
          <a:p>
            <a:pPr eaLnBrk="0" hangingPunct="0">
              <a:spcAft>
                <a:spcPts val="600"/>
              </a:spcAft>
            </a:pPr>
            <a:r>
              <a:rPr lang="en-US" sz="2000" smtClean="0">
                <a:solidFill>
                  <a:srgbClr val="000000"/>
                </a:solidFill>
                <a:latin typeface="Verdana" pitchFamily="-107" charset="0"/>
              </a:rPr>
              <a:t>Mass = 250 g;  time for half a revolution 6.7 s;  radius =  1.4 m </a:t>
            </a:r>
          </a:p>
        </p:txBody>
      </p:sp>
      <p:sp>
        <p:nvSpPr>
          <p:cNvPr id="19" name="Text Box 24"/>
          <p:cNvSpPr txBox="1">
            <a:spLocks noChangeArrowheads="1"/>
          </p:cNvSpPr>
          <p:nvPr/>
        </p:nvSpPr>
        <p:spPr bwMode="auto">
          <a:xfrm>
            <a:off x="5181600" y="1143000"/>
            <a:ext cx="3887788" cy="708025"/>
          </a:xfrm>
          <a:prstGeom prst="rect">
            <a:avLst/>
          </a:prstGeom>
          <a:solidFill>
            <a:srgbClr val="F5FFD6"/>
          </a:solidFill>
          <a:ln w="9525">
            <a:solidFill>
              <a:srgbClr val="CAFE2D"/>
            </a:solidFill>
            <a:miter lim="800000"/>
            <a:headEnd/>
            <a:tailEnd/>
          </a:ln>
          <a:effectLst>
            <a:outerShdw blurRad="40000" dist="20000" dir="5400000" rotWithShape="0">
              <a:srgbClr val="808080">
                <a:alpha val="37999"/>
              </a:srgbClr>
            </a:outerShdw>
          </a:effectLst>
        </p:spPr>
        <p:txBody>
          <a:bodyPr>
            <a:spAutoFit/>
          </a:bodyPr>
          <a:lstStyle>
            <a:lvl1pPr marL="457200" indent="-457200">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eaLnBrk="0" hangingPunct="0">
              <a:buFont typeface="Arial" charset="0"/>
              <a:buAutoNum type="arabicPeriod"/>
            </a:pPr>
            <a:r>
              <a:rPr lang="en-US" sz="2000" smtClean="0">
                <a:solidFill>
                  <a:srgbClr val="000000"/>
                </a:solidFill>
                <a:latin typeface="Verdana" pitchFamily="-107" charset="0"/>
              </a:rPr>
              <a:t>Show the tangential velocity is 0.66 m s</a:t>
            </a:r>
            <a:r>
              <a:rPr lang="en-US" sz="2000" baseline="50000" smtClean="0">
                <a:solidFill>
                  <a:srgbClr val="000000"/>
                </a:solidFill>
                <a:latin typeface="Verdana" pitchFamily="-107" charset="0"/>
              </a:rPr>
              <a:t>-1</a:t>
            </a:r>
          </a:p>
        </p:txBody>
      </p:sp>
      <p:grpSp>
        <p:nvGrpSpPr>
          <p:cNvPr id="7" name="Group 28"/>
          <p:cNvGrpSpPr>
            <a:grpSpLocks/>
          </p:cNvGrpSpPr>
          <p:nvPr/>
        </p:nvGrpSpPr>
        <p:grpSpPr bwMode="auto">
          <a:xfrm>
            <a:off x="5181600" y="1905000"/>
            <a:ext cx="3887788" cy="4343400"/>
            <a:chOff x="5181600" y="1905000"/>
            <a:chExt cx="3888000" cy="4343400"/>
          </a:xfrm>
        </p:grpSpPr>
        <p:sp>
          <p:nvSpPr>
            <p:cNvPr id="16" name="Rectangle 15"/>
            <p:cNvSpPr/>
            <p:nvPr/>
          </p:nvSpPr>
          <p:spPr bwMode="auto">
            <a:xfrm>
              <a:off x="5181600" y="1905000"/>
              <a:ext cx="3888000" cy="4343400"/>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eaLnBrk="0" hangingPunct="0"/>
              <a:endParaRPr lang="en-GB" smtClean="0">
                <a:solidFill>
                  <a:prstClr val="black"/>
                </a:solidFill>
                <a:latin typeface="Verdana" pitchFamily="-107" charset="0"/>
              </a:endParaRPr>
            </a:p>
          </p:txBody>
        </p:sp>
        <p:graphicFrame>
          <p:nvGraphicFramePr>
            <p:cNvPr id="16386" name="Object 2"/>
            <p:cNvGraphicFramePr>
              <a:graphicFrameLocks noChangeAspect="1"/>
            </p:cNvGraphicFramePr>
            <p:nvPr/>
          </p:nvGraphicFramePr>
          <p:xfrm>
            <a:off x="5715000" y="1939925"/>
            <a:ext cx="2514600" cy="4156075"/>
          </p:xfrm>
          <a:graphic>
            <a:graphicData uri="http://schemas.openxmlformats.org/presentationml/2006/ole">
              <mc:AlternateContent xmlns:mc="http://schemas.openxmlformats.org/markup-compatibility/2006">
                <mc:Choice xmlns:v="urn:schemas-microsoft-com:vml" Requires="v">
                  <p:oleObj spid="_x0000_s13344" name="Equation" r:id="rId4" imgW="1574800" imgH="2603500" progId="Equation.3">
                    <p:embed/>
                  </p:oleObj>
                </mc:Choice>
                <mc:Fallback>
                  <p:oleObj name="Equation" r:id="rId4" imgW="1574800" imgH="26035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1939925"/>
                          <a:ext cx="2514600" cy="415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25" name="Rectangle 24"/>
          <p:cNvSpPr/>
          <p:nvPr/>
        </p:nvSpPr>
        <p:spPr bwMode="auto">
          <a:xfrm>
            <a:off x="7924801" y="4953000"/>
            <a:ext cx="744537" cy="923925"/>
          </a:xfrm>
          <a:prstGeom prst="rect">
            <a:avLst/>
          </a:prstGeom>
          <a:ln>
            <a:no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a:spAutoFit/>
          </a:bodyPr>
          <a:lstStyle/>
          <a:p>
            <a:pPr algn="ctr" eaLnBrk="0" hangingPunct="0">
              <a:defRPr/>
            </a:pPr>
            <a:r>
              <a:rPr lang="en-CA" sz="5400" b="1" dirty="0">
                <a:ln w="1905"/>
                <a:solidFill>
                  <a:srgbClr val="660066"/>
                </a:solidFill>
                <a:effectLst>
                  <a:innerShdw blurRad="69850" dist="43180" dir="5400000">
                    <a:srgbClr val="000000">
                      <a:alpha val="65000"/>
                    </a:srgbClr>
                  </a:innerShdw>
                </a:effectLst>
              </a:rPr>
              <a:t>A</a:t>
            </a:r>
          </a:p>
        </p:txBody>
      </p:sp>
    </p:spTree>
    <p:extLst>
      <p:ext uri="{BB962C8B-B14F-4D97-AF65-F5344CB8AC3E}">
        <p14:creationId xmlns:p14="http://schemas.microsoft.com/office/powerpoint/2010/main" val="29897625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3000"/>
                                        <p:tgtEl>
                                          <p:spTgt spid="19"/>
                                        </p:tgtEl>
                                      </p:cBhvr>
                                    </p:animEffect>
                                  </p:childTnLst>
                                </p:cTn>
                              </p:par>
                            </p:childTnLst>
                          </p:cTn>
                        </p:par>
                        <p:par>
                          <p:cTn id="8" fill="hold" nodeType="afterGroup">
                            <p:stCondLst>
                              <p:cond delay="3000"/>
                            </p:stCondLst>
                            <p:childTnLst>
                              <p:par>
                                <p:cTn id="9" presetID="2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5" name="Group 31"/>
          <p:cNvGrpSpPr>
            <a:grpSpLocks/>
          </p:cNvGrpSpPr>
          <p:nvPr/>
        </p:nvGrpSpPr>
        <p:grpSpPr bwMode="auto">
          <a:xfrm>
            <a:off x="76200" y="1257300"/>
            <a:ext cx="5067300" cy="5067300"/>
            <a:chOff x="192" y="336"/>
            <a:chExt cx="3192" cy="3192"/>
          </a:xfrm>
        </p:grpSpPr>
        <p:grpSp>
          <p:nvGrpSpPr>
            <p:cNvPr id="18447" name="Group 8"/>
            <p:cNvGrpSpPr>
              <a:grpSpLocks/>
            </p:cNvGrpSpPr>
            <p:nvPr/>
          </p:nvGrpSpPr>
          <p:grpSpPr bwMode="auto">
            <a:xfrm>
              <a:off x="192" y="336"/>
              <a:ext cx="3192" cy="3192"/>
              <a:chOff x="96" y="414"/>
              <a:chExt cx="3408" cy="3408"/>
            </a:xfrm>
          </p:grpSpPr>
          <p:sp>
            <p:nvSpPr>
              <p:cNvPr id="18450" name="Oval 4"/>
              <p:cNvSpPr>
                <a:spLocks noChangeArrowheads="1"/>
              </p:cNvSpPr>
              <p:nvPr/>
            </p:nvSpPr>
            <p:spPr bwMode="auto">
              <a:xfrm>
                <a:off x="96" y="414"/>
                <a:ext cx="3408" cy="3408"/>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smtClean="0">
                  <a:solidFill>
                    <a:prstClr val="black"/>
                  </a:solidFill>
                  <a:latin typeface="Verdana" pitchFamily="-107" charset="0"/>
                  <a:ea typeface="ＭＳ Ｐゴシック" pitchFamily="-107" charset="-128"/>
                </a:endParaRPr>
              </a:p>
            </p:txBody>
          </p:sp>
          <p:sp>
            <p:nvSpPr>
              <p:cNvPr id="18451" name="AutoShape 7"/>
              <p:cNvSpPr>
                <a:spLocks noChangeArrowheads="1"/>
              </p:cNvSpPr>
              <p:nvPr/>
            </p:nvSpPr>
            <p:spPr bwMode="auto">
              <a:xfrm>
                <a:off x="1680" y="1995"/>
                <a:ext cx="240" cy="24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160 w 21600"/>
                  <a:gd name="T13" fmla="*/ 8640 h 21600"/>
                  <a:gd name="T14" fmla="*/ 19440 w 21600"/>
                  <a:gd name="T15" fmla="*/ 12960 h 21600"/>
                </a:gdLst>
                <a:ahLst/>
                <a:cxnLst>
                  <a:cxn ang="T8">
                    <a:pos x="T0" y="T1"/>
                  </a:cxn>
                  <a:cxn ang="T9">
                    <a:pos x="T2" y="T3"/>
                  </a:cxn>
                  <a:cxn ang="T10">
                    <a:pos x="T4" y="T5"/>
                  </a:cxn>
                  <a:cxn ang="T11">
                    <a:pos x="T6" y="T7"/>
                  </a:cxn>
                </a:cxnLst>
                <a:rect l="T12" t="T13" r="T14" b="T15"/>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chemeClr val="tx2"/>
              </a:solidFill>
              <a:ln w="9525">
                <a:solidFill>
                  <a:schemeClr val="tx1"/>
                </a:solidFill>
                <a:miter lim="800000"/>
                <a:headEnd/>
                <a:tailEnd/>
              </a:ln>
            </p:spPr>
            <p:txBody>
              <a:bodyPr wrap="none" anchor="ctr"/>
              <a:lstStyle/>
              <a:p>
                <a:pPr eaLnBrk="0" hangingPunct="0"/>
                <a:endParaRPr lang="en-GB" smtClean="0">
                  <a:solidFill>
                    <a:prstClr val="black"/>
                  </a:solidFill>
                  <a:latin typeface="Verdana" pitchFamily="-107" charset="0"/>
                  <a:ea typeface="ＭＳ Ｐゴシック" pitchFamily="-107" charset="-128"/>
                </a:endParaRPr>
              </a:p>
            </p:txBody>
          </p:sp>
        </p:grpSp>
        <p:sp>
          <p:nvSpPr>
            <p:cNvPr id="2" name="Line 10"/>
            <p:cNvSpPr>
              <a:spLocks noChangeShapeType="1"/>
            </p:cNvSpPr>
            <p:nvPr/>
          </p:nvSpPr>
          <p:spPr bwMode="auto">
            <a:xfrm>
              <a:off x="1794" y="1926"/>
              <a:ext cx="1393" cy="855"/>
            </a:xfrm>
            <a:prstGeom prst="line">
              <a:avLst/>
            </a:prstGeom>
            <a:noFill/>
            <a:ln w="38100">
              <a:solidFill>
                <a:schemeClr val="accent6">
                  <a:lumMod val="50000"/>
                </a:schemeClr>
              </a:solidFill>
              <a:round/>
              <a:headEnd/>
              <a:tailEnd/>
            </a:ln>
          </p:spPr>
          <p:txBody>
            <a:bodyPr wrap="none" anchor="ctr"/>
            <a:lstStyle/>
            <a:p>
              <a:pPr eaLnBrk="0" hangingPunct="0">
                <a:defRPr/>
              </a:pPr>
              <a:endParaRPr lang="en-GB">
                <a:solidFill>
                  <a:prstClr val="black"/>
                </a:solidFill>
                <a:latin typeface="Verdana"/>
                <a:ea typeface="ＭＳ Ｐゴシック" pitchFamily="-108" charset="-128"/>
                <a:cs typeface="Verdana"/>
              </a:endParaRPr>
            </a:p>
          </p:txBody>
        </p:sp>
        <p:sp>
          <p:nvSpPr>
            <p:cNvPr id="3" name="AutoShape 11"/>
            <p:cNvSpPr>
              <a:spLocks noChangeArrowheads="1"/>
            </p:cNvSpPr>
            <p:nvPr/>
          </p:nvSpPr>
          <p:spPr bwMode="auto">
            <a:xfrm rot="1768499">
              <a:off x="3081" y="2629"/>
              <a:ext cx="135" cy="270"/>
            </a:xfrm>
            <a:prstGeom prst="flowChartSort">
              <a:avLst/>
            </a:prstGeom>
            <a:gradFill rotWithShape="1">
              <a:gsLst>
                <a:gs pos="0">
                  <a:srgbClr val="6D6DFF"/>
                </a:gs>
                <a:gs pos="100000">
                  <a:srgbClr val="1414FF"/>
                </a:gs>
              </a:gsLst>
              <a:lin ang="5400000"/>
            </a:gradFill>
            <a:ln w="9525">
              <a:solidFill>
                <a:srgbClr val="2D2DFE"/>
              </a:solidFill>
              <a:miter lim="800000"/>
              <a:headEnd/>
              <a:tailEnd/>
            </a:ln>
            <a:effectLst>
              <a:outerShdw blurRad="40000" dist="23000" dir="5400000" rotWithShape="0">
                <a:srgbClr val="808080">
                  <a:alpha val="34999"/>
                </a:srgbClr>
              </a:outerShdw>
            </a:effectLst>
          </p:spPr>
          <p:txBody>
            <a:bodyPr wrap="none" anchor="ctr"/>
            <a:lstStyle/>
            <a:p>
              <a:pPr algn="ctr" eaLnBrk="0" hangingPunct="0"/>
              <a:endParaRPr lang="en-GB" smtClean="0">
                <a:solidFill>
                  <a:srgbClr val="6699FF"/>
                </a:solidFill>
                <a:latin typeface="Verdana" pitchFamily="-107" charset="0"/>
                <a:ea typeface="ＭＳ Ｐゴシック" pitchFamily="-107" charset="-128"/>
              </a:endParaRPr>
            </a:p>
          </p:txBody>
        </p:sp>
      </p:grpSp>
      <p:grpSp>
        <p:nvGrpSpPr>
          <p:cNvPr id="6" name="Group 23"/>
          <p:cNvGrpSpPr>
            <a:grpSpLocks/>
          </p:cNvGrpSpPr>
          <p:nvPr/>
        </p:nvGrpSpPr>
        <p:grpSpPr bwMode="auto">
          <a:xfrm>
            <a:off x="1363663" y="2430463"/>
            <a:ext cx="2514600" cy="2514600"/>
            <a:chOff x="1364443" y="2126443"/>
            <a:chExt cx="2514600" cy="2514600"/>
          </a:xfrm>
          <a:solidFill>
            <a:schemeClr val="accent5"/>
          </a:solidFill>
        </p:grpSpPr>
        <p:sp>
          <p:nvSpPr>
            <p:cNvPr id="13" name="Block Arc 12"/>
            <p:cNvSpPr>
              <a:spLocks noChangeAspect="1"/>
            </p:cNvSpPr>
            <p:nvPr/>
          </p:nvSpPr>
          <p:spPr bwMode="auto">
            <a:xfrm rot="1726982">
              <a:off x="1364443" y="2126443"/>
              <a:ext cx="2514600" cy="2514600"/>
            </a:xfrm>
            <a:prstGeom prst="blockArc">
              <a:avLst>
                <a:gd name="adj1" fmla="val 10800000"/>
                <a:gd name="adj2" fmla="val 0"/>
                <a:gd name="adj3" fmla="val 2479"/>
              </a:avLst>
            </a:prstGeom>
            <a:grpFill/>
            <a:ln w="9525" cap="flat" cmpd="sng" algn="ctr">
              <a:solidFill>
                <a:schemeClr val="accent5"/>
              </a:solidFill>
              <a:prstDash val="solid"/>
              <a:round/>
              <a:headEnd type="none" w="med" len="med"/>
              <a:tailEnd type="none" w="med" len="med"/>
            </a:ln>
            <a:effectLst/>
          </p:spPr>
          <p:txBody>
            <a:bodyPr/>
            <a:lstStyle/>
            <a:p>
              <a:pPr eaLnBrk="0" hangingPunct="0">
                <a:defRPr/>
              </a:pPr>
              <a:endParaRPr lang="en-GB">
                <a:solidFill>
                  <a:prstClr val="black"/>
                </a:solidFill>
                <a:latin typeface="Verdana"/>
                <a:ea typeface="ＭＳ Ｐゴシック" pitchFamily="-112" charset="-128"/>
                <a:cs typeface="Verdana"/>
              </a:endParaRPr>
            </a:p>
          </p:txBody>
        </p:sp>
        <p:cxnSp>
          <p:nvCxnSpPr>
            <p:cNvPr id="14345" name="Straight Arrow Connector 16"/>
            <p:cNvCxnSpPr>
              <a:cxnSpLocks noChangeShapeType="1"/>
            </p:cNvCxnSpPr>
            <p:nvPr/>
          </p:nvCxnSpPr>
          <p:spPr bwMode="auto">
            <a:xfrm rot="5400000">
              <a:off x="1397000" y="2789765"/>
              <a:ext cx="228604" cy="135470"/>
            </a:xfrm>
            <a:prstGeom prst="straightConnector1">
              <a:avLst/>
            </a:prstGeom>
            <a:grpFill/>
            <a:ln w="57150">
              <a:solidFill>
                <a:schemeClr val="accent5"/>
              </a:solidFill>
              <a:round/>
              <a:headEnd/>
              <a:tailEnd type="arrow" w="med" len="med"/>
            </a:ln>
          </p:spPr>
        </p:cxnSp>
      </p:grpSp>
      <p:sp>
        <p:nvSpPr>
          <p:cNvPr id="18" name="Text Box 23"/>
          <p:cNvSpPr txBox="1">
            <a:spLocks noChangeArrowheads="1"/>
          </p:cNvSpPr>
          <p:nvPr/>
        </p:nvSpPr>
        <p:spPr bwMode="auto">
          <a:xfrm>
            <a:off x="0" y="50800"/>
            <a:ext cx="9144000" cy="1016000"/>
          </a:xfrm>
          <a:prstGeom prst="rect">
            <a:avLst/>
          </a:prstGeom>
          <a:solidFill>
            <a:srgbClr val="FFD6FF"/>
          </a:solidFill>
          <a:ln w="9525">
            <a:solidFill>
              <a:srgbClr val="FE2DFE"/>
            </a:solidFill>
            <a:miter lim="800000"/>
            <a:headEnd/>
            <a:tailEnd/>
          </a:ln>
          <a:effectLst>
            <a:outerShdw blurRad="40000" dist="20000" dir="5400000" rotWithShape="0">
              <a:srgbClr val="808080">
                <a:alpha val="37999"/>
              </a:srgbClr>
            </a:outerShdw>
          </a:effectLst>
        </p:spPr>
        <p:txBody>
          <a:bodyPr>
            <a:spAutoFit/>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eaLnBrk="0" hangingPunct="0"/>
            <a:r>
              <a:rPr lang="en-US" sz="2000" smtClean="0">
                <a:solidFill>
                  <a:srgbClr val="000000"/>
                </a:solidFill>
                <a:latin typeface="Verdana" pitchFamily="-107" charset="0"/>
              </a:rPr>
              <a:t>A mass is rotated through a horizontal plane ie., parallel to the ground as shown.</a:t>
            </a:r>
          </a:p>
          <a:p>
            <a:pPr eaLnBrk="0" hangingPunct="0">
              <a:spcAft>
                <a:spcPts val="600"/>
              </a:spcAft>
            </a:pPr>
            <a:r>
              <a:rPr lang="en-US" sz="2000" smtClean="0">
                <a:solidFill>
                  <a:srgbClr val="000000"/>
                </a:solidFill>
                <a:latin typeface="Verdana" pitchFamily="-107" charset="0"/>
              </a:rPr>
              <a:t>Mass = 250 g;  time for half a revolution 6.7 s;  radius =  1.4 m </a:t>
            </a:r>
          </a:p>
        </p:txBody>
      </p:sp>
      <p:sp>
        <p:nvSpPr>
          <p:cNvPr id="21" name="Text Box 24"/>
          <p:cNvSpPr txBox="1">
            <a:spLocks noChangeArrowheads="1"/>
          </p:cNvSpPr>
          <p:nvPr/>
        </p:nvSpPr>
        <p:spPr bwMode="auto">
          <a:xfrm>
            <a:off x="5181600" y="1143000"/>
            <a:ext cx="3886200" cy="1354138"/>
          </a:xfrm>
          <a:prstGeom prst="rect">
            <a:avLst/>
          </a:prstGeom>
          <a:solidFill>
            <a:srgbClr val="EBD6FF"/>
          </a:solidFill>
          <a:ln w="9525">
            <a:solidFill>
              <a:srgbClr val="CAFE2D"/>
            </a:solidFill>
            <a:miter lim="800000"/>
            <a:headEnd/>
            <a:tailEnd/>
          </a:ln>
          <a:effectLst>
            <a:outerShdw blurRad="40000" dist="20000" dir="5400000" rotWithShape="0">
              <a:srgbClr val="808080">
                <a:alpha val="37999"/>
              </a:srgbClr>
            </a:outerShdw>
          </a:effectLst>
        </p:spPr>
        <p:txBody>
          <a:bodyPr>
            <a:spAutoFit/>
          </a:bodyPr>
          <a:lstStyle>
            <a:lvl1pPr marL="457200" indent="-457200">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eaLnBrk="0" hangingPunct="0">
              <a:spcAft>
                <a:spcPts val="1200"/>
              </a:spcAft>
              <a:buFont typeface="Arial" charset="0"/>
              <a:buAutoNum type="arabicPeriod"/>
            </a:pPr>
            <a:r>
              <a:rPr lang="en-US" sz="1800" smtClean="0">
                <a:solidFill>
                  <a:srgbClr val="000000"/>
                </a:solidFill>
                <a:latin typeface="Verdana" pitchFamily="-107" charset="0"/>
              </a:rPr>
              <a:t>Show the tangential velocity is 0.66 ms</a:t>
            </a:r>
            <a:r>
              <a:rPr lang="en-US" sz="1800" baseline="50000" smtClean="0">
                <a:solidFill>
                  <a:srgbClr val="000000"/>
                </a:solidFill>
                <a:latin typeface="Verdana" pitchFamily="-107" charset="0"/>
              </a:rPr>
              <a:t>-1</a:t>
            </a:r>
            <a:endParaRPr lang="en-US" sz="1800" smtClean="0">
              <a:solidFill>
                <a:srgbClr val="000000"/>
              </a:solidFill>
              <a:latin typeface="Verdana" pitchFamily="-107" charset="0"/>
            </a:endParaRPr>
          </a:p>
          <a:p>
            <a:pPr eaLnBrk="0" hangingPunct="0">
              <a:spcAft>
                <a:spcPts val="1200"/>
              </a:spcAft>
              <a:buFont typeface="Arial" charset="0"/>
              <a:buAutoNum type="arabicPeriod"/>
            </a:pPr>
            <a:r>
              <a:rPr lang="en-US" sz="1800" smtClean="0">
                <a:solidFill>
                  <a:srgbClr val="000000"/>
                </a:solidFill>
                <a:latin typeface="Verdana" pitchFamily="-107" charset="0"/>
              </a:rPr>
              <a:t>Calculate the centripetal acceleration.</a:t>
            </a:r>
          </a:p>
        </p:txBody>
      </p:sp>
      <p:grpSp>
        <p:nvGrpSpPr>
          <p:cNvPr id="7" name="Group 22"/>
          <p:cNvGrpSpPr>
            <a:grpSpLocks/>
          </p:cNvGrpSpPr>
          <p:nvPr/>
        </p:nvGrpSpPr>
        <p:grpSpPr bwMode="auto">
          <a:xfrm>
            <a:off x="5181600" y="2743200"/>
            <a:ext cx="2971800" cy="3505200"/>
            <a:chOff x="5257800" y="2819400"/>
            <a:chExt cx="2971800" cy="3505200"/>
          </a:xfrm>
        </p:grpSpPr>
        <p:sp>
          <p:nvSpPr>
            <p:cNvPr id="22" name="Rectangle 21"/>
            <p:cNvSpPr/>
            <p:nvPr/>
          </p:nvSpPr>
          <p:spPr bwMode="auto">
            <a:xfrm>
              <a:off x="5257800" y="2819400"/>
              <a:ext cx="2971800" cy="3505200"/>
            </a:xfrm>
            <a:prstGeom prst="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a:lstStyle/>
            <a:p>
              <a:pPr eaLnBrk="0" hangingPunct="0"/>
              <a:endParaRPr lang="en-GB" smtClean="0">
                <a:solidFill>
                  <a:prstClr val="black"/>
                </a:solidFill>
                <a:latin typeface="Verdana" pitchFamily="-107" charset="0"/>
                <a:ea typeface="ＭＳ Ｐゴシック" pitchFamily="-107" charset="-128"/>
              </a:endParaRPr>
            </a:p>
          </p:txBody>
        </p:sp>
        <p:graphicFrame>
          <p:nvGraphicFramePr>
            <p:cNvPr id="18434" name="Object 2"/>
            <p:cNvGraphicFramePr>
              <a:graphicFrameLocks noChangeAspect="1"/>
            </p:cNvGraphicFramePr>
            <p:nvPr/>
          </p:nvGraphicFramePr>
          <p:xfrm>
            <a:off x="5715000" y="2895599"/>
            <a:ext cx="1981200" cy="3165835"/>
          </p:xfrm>
          <a:graphic>
            <a:graphicData uri="http://schemas.openxmlformats.org/presentationml/2006/ole">
              <mc:AlternateContent xmlns:mc="http://schemas.openxmlformats.org/markup-compatibility/2006">
                <mc:Choice xmlns:v="urn:schemas-microsoft-com:vml" Requires="v">
                  <p:oleObj spid="_x0000_s14368" name="Equation" r:id="rId4" imgW="1231900" imgH="1968500" progId="Equation.3">
                    <p:embed/>
                  </p:oleObj>
                </mc:Choice>
                <mc:Fallback>
                  <p:oleObj name="Equation" r:id="rId4" imgW="1231900" imgH="19685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2895599"/>
                          <a:ext cx="1981200" cy="31658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24" name="Rectangle 23"/>
          <p:cNvSpPr/>
          <p:nvPr/>
        </p:nvSpPr>
        <p:spPr bwMode="auto">
          <a:xfrm>
            <a:off x="7924801" y="4953000"/>
            <a:ext cx="744537" cy="923925"/>
          </a:xfrm>
          <a:prstGeom prst="rect">
            <a:avLst/>
          </a:prstGeom>
          <a:ln>
            <a:no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a:spAutoFit/>
          </a:bodyPr>
          <a:lstStyle/>
          <a:p>
            <a:pPr algn="ctr" eaLnBrk="0" hangingPunct="0">
              <a:defRPr/>
            </a:pPr>
            <a:r>
              <a:rPr lang="en-CA" sz="5400" b="1" dirty="0">
                <a:ln w="1905"/>
                <a:solidFill>
                  <a:srgbClr val="660066"/>
                </a:solidFill>
                <a:effectLst>
                  <a:innerShdw blurRad="69850" dist="43180" dir="5400000">
                    <a:srgbClr val="000000">
                      <a:alpha val="65000"/>
                    </a:srgbClr>
                  </a:innerShdw>
                </a:effectLst>
              </a:rPr>
              <a:t>A</a:t>
            </a:r>
          </a:p>
        </p:txBody>
      </p:sp>
    </p:spTree>
    <p:extLst>
      <p:ext uri="{BB962C8B-B14F-4D97-AF65-F5344CB8AC3E}">
        <p14:creationId xmlns:p14="http://schemas.microsoft.com/office/powerpoint/2010/main" val="16264983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3000"/>
                                        <p:tgtEl>
                                          <p:spTgt spid="21"/>
                                        </p:tgtEl>
                                      </p:cBhvr>
                                    </p:animEffect>
                                  </p:childTnLst>
                                </p:cTn>
                              </p:par>
                            </p:childTnLst>
                          </p:cTn>
                        </p:par>
                        <p:par>
                          <p:cTn id="8" fill="hold" nodeType="afterGroup">
                            <p:stCondLst>
                              <p:cond delay="3000"/>
                            </p:stCondLst>
                            <p:childTnLst>
                              <p:par>
                                <p:cTn id="9" presetID="2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4" name="Group 31"/>
          <p:cNvGrpSpPr>
            <a:grpSpLocks/>
          </p:cNvGrpSpPr>
          <p:nvPr/>
        </p:nvGrpSpPr>
        <p:grpSpPr bwMode="auto">
          <a:xfrm>
            <a:off x="76200" y="1257300"/>
            <a:ext cx="5067300" cy="5067300"/>
            <a:chOff x="192" y="336"/>
            <a:chExt cx="3192" cy="3192"/>
          </a:xfrm>
        </p:grpSpPr>
        <p:grpSp>
          <p:nvGrpSpPr>
            <p:cNvPr id="20505" name="Group 8"/>
            <p:cNvGrpSpPr>
              <a:grpSpLocks/>
            </p:cNvGrpSpPr>
            <p:nvPr/>
          </p:nvGrpSpPr>
          <p:grpSpPr bwMode="auto">
            <a:xfrm>
              <a:off x="192" y="336"/>
              <a:ext cx="3192" cy="3192"/>
              <a:chOff x="96" y="414"/>
              <a:chExt cx="3408" cy="3408"/>
            </a:xfrm>
          </p:grpSpPr>
          <p:sp>
            <p:nvSpPr>
              <p:cNvPr id="20508" name="Oval 4"/>
              <p:cNvSpPr>
                <a:spLocks noChangeArrowheads="1"/>
              </p:cNvSpPr>
              <p:nvPr/>
            </p:nvSpPr>
            <p:spPr bwMode="auto">
              <a:xfrm>
                <a:off x="96" y="414"/>
                <a:ext cx="3408" cy="3408"/>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smtClean="0">
                  <a:solidFill>
                    <a:prstClr val="black"/>
                  </a:solidFill>
                  <a:latin typeface="Verdana" pitchFamily="-107" charset="0"/>
                  <a:ea typeface="ＭＳ Ｐゴシック" pitchFamily="-107" charset="-128"/>
                </a:endParaRPr>
              </a:p>
            </p:txBody>
          </p:sp>
          <p:sp>
            <p:nvSpPr>
              <p:cNvPr id="20509" name="AutoShape 7"/>
              <p:cNvSpPr>
                <a:spLocks noChangeArrowheads="1"/>
              </p:cNvSpPr>
              <p:nvPr/>
            </p:nvSpPr>
            <p:spPr bwMode="auto">
              <a:xfrm>
                <a:off x="1680" y="1995"/>
                <a:ext cx="240" cy="24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160 w 21600"/>
                  <a:gd name="T13" fmla="*/ 8640 h 21600"/>
                  <a:gd name="T14" fmla="*/ 19440 w 21600"/>
                  <a:gd name="T15" fmla="*/ 12960 h 21600"/>
                </a:gdLst>
                <a:ahLst/>
                <a:cxnLst>
                  <a:cxn ang="T8">
                    <a:pos x="T0" y="T1"/>
                  </a:cxn>
                  <a:cxn ang="T9">
                    <a:pos x="T2" y="T3"/>
                  </a:cxn>
                  <a:cxn ang="T10">
                    <a:pos x="T4" y="T5"/>
                  </a:cxn>
                  <a:cxn ang="T11">
                    <a:pos x="T6" y="T7"/>
                  </a:cxn>
                </a:cxnLst>
                <a:rect l="T12" t="T13" r="T14" b="T15"/>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chemeClr val="tx2"/>
              </a:solidFill>
              <a:ln w="9525">
                <a:solidFill>
                  <a:schemeClr val="tx1"/>
                </a:solidFill>
                <a:miter lim="800000"/>
                <a:headEnd/>
                <a:tailEnd/>
              </a:ln>
            </p:spPr>
            <p:txBody>
              <a:bodyPr wrap="none" anchor="ctr"/>
              <a:lstStyle/>
              <a:p>
                <a:pPr eaLnBrk="0" hangingPunct="0"/>
                <a:endParaRPr lang="en-GB" smtClean="0">
                  <a:solidFill>
                    <a:prstClr val="black"/>
                  </a:solidFill>
                  <a:latin typeface="Verdana" pitchFamily="-107" charset="0"/>
                  <a:ea typeface="ＭＳ Ｐゴシック" pitchFamily="-107" charset="-128"/>
                </a:endParaRPr>
              </a:p>
            </p:txBody>
          </p:sp>
        </p:grpSp>
        <p:sp>
          <p:nvSpPr>
            <p:cNvPr id="2" name="Line 10"/>
            <p:cNvSpPr>
              <a:spLocks noChangeShapeType="1"/>
            </p:cNvSpPr>
            <p:nvPr/>
          </p:nvSpPr>
          <p:spPr bwMode="auto">
            <a:xfrm>
              <a:off x="1794" y="1926"/>
              <a:ext cx="1393" cy="855"/>
            </a:xfrm>
            <a:prstGeom prst="line">
              <a:avLst/>
            </a:prstGeom>
            <a:noFill/>
            <a:ln w="38100">
              <a:solidFill>
                <a:schemeClr val="accent6">
                  <a:lumMod val="50000"/>
                </a:schemeClr>
              </a:solidFill>
              <a:round/>
              <a:headEnd/>
              <a:tailEnd/>
            </a:ln>
          </p:spPr>
          <p:txBody>
            <a:bodyPr wrap="none" anchor="ctr"/>
            <a:lstStyle/>
            <a:p>
              <a:pPr eaLnBrk="0" hangingPunct="0">
                <a:defRPr/>
              </a:pPr>
              <a:endParaRPr lang="en-GB">
                <a:solidFill>
                  <a:prstClr val="black"/>
                </a:solidFill>
                <a:latin typeface="Verdana"/>
                <a:ea typeface="ＭＳ Ｐゴシック" pitchFamily="-108" charset="-128"/>
                <a:cs typeface="Verdana"/>
              </a:endParaRPr>
            </a:p>
          </p:txBody>
        </p:sp>
        <p:sp>
          <p:nvSpPr>
            <p:cNvPr id="3" name="AutoShape 11"/>
            <p:cNvSpPr>
              <a:spLocks noChangeArrowheads="1"/>
            </p:cNvSpPr>
            <p:nvPr/>
          </p:nvSpPr>
          <p:spPr bwMode="auto">
            <a:xfrm rot="1768499">
              <a:off x="3081" y="2629"/>
              <a:ext cx="135" cy="270"/>
            </a:xfrm>
            <a:prstGeom prst="flowChartSort">
              <a:avLst/>
            </a:prstGeom>
            <a:gradFill rotWithShape="1">
              <a:gsLst>
                <a:gs pos="0">
                  <a:srgbClr val="6D6DFF"/>
                </a:gs>
                <a:gs pos="100000">
                  <a:srgbClr val="1414FF"/>
                </a:gs>
              </a:gsLst>
              <a:lin ang="5400000"/>
            </a:gradFill>
            <a:ln w="9525">
              <a:solidFill>
                <a:srgbClr val="2D2DFE"/>
              </a:solidFill>
              <a:miter lim="800000"/>
              <a:headEnd/>
              <a:tailEnd/>
            </a:ln>
            <a:effectLst>
              <a:outerShdw blurRad="40000" dist="23000" dir="5400000" rotWithShape="0">
                <a:srgbClr val="808080">
                  <a:alpha val="34999"/>
                </a:srgbClr>
              </a:outerShdw>
            </a:effectLst>
          </p:spPr>
          <p:txBody>
            <a:bodyPr wrap="none" anchor="ctr"/>
            <a:lstStyle/>
            <a:p>
              <a:pPr algn="ctr" eaLnBrk="0" hangingPunct="0"/>
              <a:endParaRPr lang="en-GB" smtClean="0">
                <a:solidFill>
                  <a:srgbClr val="6699FF"/>
                </a:solidFill>
                <a:latin typeface="Verdana" pitchFamily="-107" charset="0"/>
                <a:ea typeface="ＭＳ Ｐゴシック" pitchFamily="-107" charset="-128"/>
              </a:endParaRPr>
            </a:p>
          </p:txBody>
        </p:sp>
      </p:grpSp>
      <p:grpSp>
        <p:nvGrpSpPr>
          <p:cNvPr id="6" name="Group 23"/>
          <p:cNvGrpSpPr>
            <a:grpSpLocks/>
          </p:cNvGrpSpPr>
          <p:nvPr/>
        </p:nvGrpSpPr>
        <p:grpSpPr bwMode="auto">
          <a:xfrm>
            <a:off x="1363663" y="2430463"/>
            <a:ext cx="2514600" cy="2514600"/>
            <a:chOff x="1364443" y="2126443"/>
            <a:chExt cx="2514600" cy="2514600"/>
          </a:xfrm>
          <a:solidFill>
            <a:schemeClr val="accent5"/>
          </a:solidFill>
        </p:grpSpPr>
        <p:sp>
          <p:nvSpPr>
            <p:cNvPr id="13" name="Block Arc 12"/>
            <p:cNvSpPr>
              <a:spLocks noChangeAspect="1"/>
            </p:cNvSpPr>
            <p:nvPr/>
          </p:nvSpPr>
          <p:spPr bwMode="auto">
            <a:xfrm rot="1726982">
              <a:off x="1364443" y="2126443"/>
              <a:ext cx="2514600" cy="2514600"/>
            </a:xfrm>
            <a:prstGeom prst="blockArc">
              <a:avLst>
                <a:gd name="adj1" fmla="val 10800000"/>
                <a:gd name="adj2" fmla="val 0"/>
                <a:gd name="adj3" fmla="val 2479"/>
              </a:avLst>
            </a:prstGeom>
            <a:grpFill/>
            <a:ln w="9525" cap="flat" cmpd="sng" algn="ctr">
              <a:solidFill>
                <a:schemeClr val="accent5"/>
              </a:solidFill>
              <a:prstDash val="solid"/>
              <a:round/>
              <a:headEnd type="none" w="med" len="med"/>
              <a:tailEnd type="none" w="med" len="med"/>
            </a:ln>
            <a:effectLst/>
          </p:spPr>
          <p:txBody>
            <a:bodyPr/>
            <a:lstStyle/>
            <a:p>
              <a:pPr eaLnBrk="0" hangingPunct="0">
                <a:defRPr/>
              </a:pPr>
              <a:endParaRPr lang="en-GB">
                <a:solidFill>
                  <a:prstClr val="black"/>
                </a:solidFill>
                <a:latin typeface="Verdana"/>
                <a:ea typeface="ＭＳ Ｐゴシック" pitchFamily="-112" charset="-128"/>
                <a:cs typeface="Verdana"/>
              </a:endParaRPr>
            </a:p>
          </p:txBody>
        </p:sp>
        <p:cxnSp>
          <p:nvCxnSpPr>
            <p:cNvPr id="14345" name="Straight Arrow Connector 16"/>
            <p:cNvCxnSpPr>
              <a:cxnSpLocks noChangeShapeType="1"/>
            </p:cNvCxnSpPr>
            <p:nvPr/>
          </p:nvCxnSpPr>
          <p:spPr bwMode="auto">
            <a:xfrm rot="5400000">
              <a:off x="1397000" y="2789765"/>
              <a:ext cx="228604" cy="135470"/>
            </a:xfrm>
            <a:prstGeom prst="straightConnector1">
              <a:avLst/>
            </a:prstGeom>
            <a:grpFill/>
            <a:ln w="57150">
              <a:solidFill>
                <a:schemeClr val="accent5"/>
              </a:solidFill>
              <a:round/>
              <a:headEnd/>
              <a:tailEnd type="arrow" w="med" len="med"/>
            </a:ln>
          </p:spPr>
        </p:cxnSp>
      </p:grpSp>
      <p:sp>
        <p:nvSpPr>
          <p:cNvPr id="18" name="Text Box 23"/>
          <p:cNvSpPr txBox="1">
            <a:spLocks noChangeArrowheads="1"/>
          </p:cNvSpPr>
          <p:nvPr/>
        </p:nvSpPr>
        <p:spPr bwMode="auto">
          <a:xfrm>
            <a:off x="0" y="50800"/>
            <a:ext cx="9144000" cy="1016000"/>
          </a:xfrm>
          <a:prstGeom prst="rect">
            <a:avLst/>
          </a:prstGeom>
          <a:solidFill>
            <a:srgbClr val="FFD6FF"/>
          </a:solidFill>
          <a:ln w="9525">
            <a:solidFill>
              <a:srgbClr val="FE2DFE"/>
            </a:solidFill>
            <a:miter lim="800000"/>
            <a:headEnd/>
            <a:tailEnd/>
          </a:ln>
          <a:effectLst>
            <a:outerShdw blurRad="40000" dist="20000" dir="5400000" rotWithShape="0">
              <a:srgbClr val="808080">
                <a:alpha val="37999"/>
              </a:srgbClr>
            </a:outerShdw>
          </a:effectLst>
        </p:spPr>
        <p:txBody>
          <a:bodyPr>
            <a:spAutoFit/>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eaLnBrk="0" hangingPunct="0"/>
            <a:r>
              <a:rPr lang="en-US" sz="2000" smtClean="0">
                <a:solidFill>
                  <a:srgbClr val="000000"/>
                </a:solidFill>
                <a:latin typeface="Verdana" pitchFamily="-107" charset="0"/>
              </a:rPr>
              <a:t>A mass is rotated through a horizontal plane ie., parallel to the ground as shown.</a:t>
            </a:r>
          </a:p>
          <a:p>
            <a:pPr eaLnBrk="0" hangingPunct="0">
              <a:spcAft>
                <a:spcPts val="600"/>
              </a:spcAft>
            </a:pPr>
            <a:r>
              <a:rPr lang="en-US" sz="2000" smtClean="0">
                <a:solidFill>
                  <a:srgbClr val="000000"/>
                </a:solidFill>
                <a:latin typeface="Verdana" pitchFamily="-107" charset="0"/>
              </a:rPr>
              <a:t>Mass = 250 g;  time for half a revolution 6.7 s;  radius =  1.4 m </a:t>
            </a:r>
          </a:p>
        </p:txBody>
      </p:sp>
      <p:sp>
        <p:nvSpPr>
          <p:cNvPr id="19" name="Text Box 24"/>
          <p:cNvSpPr txBox="1">
            <a:spLocks noChangeArrowheads="1"/>
          </p:cNvSpPr>
          <p:nvPr/>
        </p:nvSpPr>
        <p:spPr bwMode="auto">
          <a:xfrm>
            <a:off x="5105400" y="1066800"/>
            <a:ext cx="3962400" cy="2062163"/>
          </a:xfrm>
          <a:prstGeom prst="rect">
            <a:avLst/>
          </a:prstGeom>
          <a:solidFill>
            <a:srgbClr val="EBD6FF"/>
          </a:solidFill>
          <a:ln w="9525">
            <a:solidFill>
              <a:srgbClr val="CAFE2D"/>
            </a:solidFill>
            <a:miter lim="800000"/>
            <a:headEnd/>
            <a:tailEnd/>
          </a:ln>
          <a:effectLst>
            <a:outerShdw blurRad="40000" dist="20000" dir="5400000" rotWithShape="0">
              <a:srgbClr val="808080">
                <a:alpha val="37999"/>
              </a:srgbClr>
            </a:outerShdw>
          </a:effectLst>
        </p:spPr>
        <p:txBody>
          <a:bodyPr>
            <a:spAutoFit/>
          </a:bodyPr>
          <a:lstStyle>
            <a:lvl1pPr marL="457200" indent="-457200">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eaLnBrk="0" hangingPunct="0">
              <a:spcAft>
                <a:spcPts val="1200"/>
              </a:spcAft>
              <a:buFont typeface="Arial" charset="0"/>
              <a:buAutoNum type="arabicPeriod"/>
            </a:pPr>
            <a:r>
              <a:rPr lang="en-US" sz="1800" smtClean="0">
                <a:solidFill>
                  <a:srgbClr val="000000"/>
                </a:solidFill>
                <a:latin typeface="Verdana" pitchFamily="-107" charset="0"/>
              </a:rPr>
              <a:t>Show the tangential velocity is 0.66 ms</a:t>
            </a:r>
            <a:r>
              <a:rPr lang="en-US" sz="1800" baseline="50000" smtClean="0">
                <a:solidFill>
                  <a:srgbClr val="000000"/>
                </a:solidFill>
                <a:latin typeface="Verdana" pitchFamily="-107" charset="0"/>
              </a:rPr>
              <a:t>-1</a:t>
            </a:r>
            <a:endParaRPr lang="en-US" sz="1800" smtClean="0">
              <a:solidFill>
                <a:srgbClr val="000000"/>
              </a:solidFill>
              <a:latin typeface="Verdana" pitchFamily="-107" charset="0"/>
            </a:endParaRPr>
          </a:p>
          <a:p>
            <a:pPr eaLnBrk="0" hangingPunct="0">
              <a:spcAft>
                <a:spcPts val="1200"/>
              </a:spcAft>
              <a:buFont typeface="Arial" charset="0"/>
              <a:buAutoNum type="arabicPeriod"/>
            </a:pPr>
            <a:r>
              <a:rPr lang="en-US" sz="1800" smtClean="0">
                <a:solidFill>
                  <a:srgbClr val="000000"/>
                </a:solidFill>
                <a:latin typeface="Verdana" pitchFamily="-107" charset="0"/>
              </a:rPr>
              <a:t>The centripetal acceleration. a = 0.31 m s</a:t>
            </a:r>
            <a:r>
              <a:rPr lang="en-US" sz="1800" baseline="30000" smtClean="0">
                <a:solidFill>
                  <a:srgbClr val="000000"/>
                </a:solidFill>
                <a:latin typeface="Verdana" pitchFamily="-107" charset="0"/>
              </a:rPr>
              <a:t>-1</a:t>
            </a:r>
          </a:p>
          <a:p>
            <a:pPr eaLnBrk="0" hangingPunct="0">
              <a:spcAft>
                <a:spcPts val="1200"/>
              </a:spcAft>
              <a:buFont typeface="Arial" charset="0"/>
              <a:buAutoNum type="arabicPeriod"/>
            </a:pPr>
            <a:r>
              <a:rPr lang="en-US" sz="1800" smtClean="0">
                <a:solidFill>
                  <a:srgbClr val="000000"/>
                </a:solidFill>
                <a:latin typeface="Verdana" pitchFamily="-107" charset="0"/>
              </a:rPr>
              <a:t>Calculate the unbalanced force.</a:t>
            </a:r>
          </a:p>
        </p:txBody>
      </p:sp>
      <p:grpSp>
        <p:nvGrpSpPr>
          <p:cNvPr id="7" name="Group 30"/>
          <p:cNvGrpSpPr>
            <a:grpSpLocks/>
          </p:cNvGrpSpPr>
          <p:nvPr/>
        </p:nvGrpSpPr>
        <p:grpSpPr bwMode="auto">
          <a:xfrm>
            <a:off x="6477000" y="3200400"/>
            <a:ext cx="2667000" cy="3200400"/>
            <a:chOff x="6477000" y="3200400"/>
            <a:chExt cx="2667000" cy="3200400"/>
          </a:xfrm>
        </p:grpSpPr>
        <p:sp>
          <p:nvSpPr>
            <p:cNvPr id="25" name="Rectangle 24"/>
            <p:cNvSpPr/>
            <p:nvPr/>
          </p:nvSpPr>
          <p:spPr bwMode="auto">
            <a:xfrm>
              <a:off x="6477000" y="3200400"/>
              <a:ext cx="2667000" cy="3200400"/>
            </a:xfrm>
            <a:prstGeom prst="rect">
              <a:avLst/>
            </a:prstGeom>
            <a:solidFill>
              <a:schemeClr val="accent1">
                <a:lumMod val="20000"/>
                <a:lumOff val="8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eaLnBrk="0" hangingPunct="0"/>
              <a:endParaRPr lang="en-GB" smtClean="0">
                <a:solidFill>
                  <a:prstClr val="black"/>
                </a:solidFill>
                <a:latin typeface="Verdana" pitchFamily="-107" charset="0"/>
              </a:endParaRPr>
            </a:p>
          </p:txBody>
        </p:sp>
        <p:graphicFrame>
          <p:nvGraphicFramePr>
            <p:cNvPr id="20483" name="Object 3"/>
            <p:cNvGraphicFramePr>
              <a:graphicFrameLocks noChangeAspect="1"/>
            </p:cNvGraphicFramePr>
            <p:nvPr/>
          </p:nvGraphicFramePr>
          <p:xfrm>
            <a:off x="6553200" y="3276600"/>
            <a:ext cx="2438400" cy="2938463"/>
          </p:xfrm>
          <a:graphic>
            <a:graphicData uri="http://schemas.openxmlformats.org/presentationml/2006/ole">
              <mc:AlternateContent xmlns:mc="http://schemas.openxmlformats.org/markup-compatibility/2006">
                <mc:Choice xmlns:v="urn:schemas-microsoft-com:vml" Requires="v">
                  <p:oleObj spid="_x0000_s15415" name="Equation" r:id="rId4" imgW="1422400" imgH="1714500" progId="Equation.3">
                    <p:embed/>
                  </p:oleObj>
                </mc:Choice>
                <mc:Fallback>
                  <p:oleObj name="Equation" r:id="rId4" imgW="1422400" imgH="17145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3276600"/>
                          <a:ext cx="2438400" cy="293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8" name="Group 23"/>
          <p:cNvGrpSpPr>
            <a:grpSpLocks/>
          </p:cNvGrpSpPr>
          <p:nvPr/>
        </p:nvGrpSpPr>
        <p:grpSpPr bwMode="auto">
          <a:xfrm>
            <a:off x="1115616" y="1700808"/>
            <a:ext cx="2971800" cy="3505200"/>
            <a:chOff x="0" y="2895600"/>
            <a:chExt cx="2971800" cy="3505200"/>
          </a:xfrm>
        </p:grpSpPr>
        <p:sp>
          <p:nvSpPr>
            <p:cNvPr id="23" name="Rectangle 22"/>
            <p:cNvSpPr/>
            <p:nvPr/>
          </p:nvSpPr>
          <p:spPr bwMode="auto">
            <a:xfrm>
              <a:off x="0" y="2895600"/>
              <a:ext cx="2971800" cy="3505200"/>
            </a:xfrm>
            <a:prstGeom prst="rect">
              <a:avLst/>
            </a:prstGeom>
            <a:solidFill>
              <a:schemeClr val="tx2">
                <a:lumMod val="20000"/>
                <a:lumOff val="8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eaLnBrk="0" hangingPunct="0"/>
              <a:endParaRPr lang="en-GB" smtClean="0">
                <a:solidFill>
                  <a:prstClr val="black"/>
                </a:solidFill>
                <a:latin typeface="Verdana" pitchFamily="-107" charset="0"/>
              </a:endParaRPr>
            </a:p>
          </p:txBody>
        </p:sp>
        <p:graphicFrame>
          <p:nvGraphicFramePr>
            <p:cNvPr id="20482" name="Object 2"/>
            <p:cNvGraphicFramePr>
              <a:graphicFrameLocks noChangeAspect="1"/>
            </p:cNvGraphicFramePr>
            <p:nvPr/>
          </p:nvGraphicFramePr>
          <p:xfrm>
            <a:off x="195262" y="2971800"/>
            <a:ext cx="2700338" cy="3352800"/>
          </p:xfrm>
          <a:graphic>
            <a:graphicData uri="http://schemas.openxmlformats.org/presentationml/2006/ole">
              <mc:AlternateContent xmlns:mc="http://schemas.openxmlformats.org/markup-compatibility/2006">
                <mc:Choice xmlns:v="urn:schemas-microsoft-com:vml" Requires="v">
                  <p:oleObj spid="_x0000_s15416" name="Equation" r:id="rId6" imgW="1574800" imgH="1955800" progId="Equation.3">
                    <p:embed/>
                  </p:oleObj>
                </mc:Choice>
                <mc:Fallback>
                  <p:oleObj name="Equation" r:id="rId6" imgW="1574800" imgH="1955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5262" y="2971800"/>
                          <a:ext cx="2700338" cy="3352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26" name="TextBox 25"/>
          <p:cNvSpPr txBox="1"/>
          <p:nvPr/>
        </p:nvSpPr>
        <p:spPr>
          <a:xfrm>
            <a:off x="4499992" y="3356992"/>
            <a:ext cx="1371600" cy="461665"/>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a:spAutoFit/>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algn="ctr" eaLnBrk="0" hangingPunct="0"/>
            <a:r>
              <a:rPr lang="en-GB" smtClean="0">
                <a:solidFill>
                  <a:srgbClr val="000000"/>
                </a:solidFill>
                <a:latin typeface="Verdana" pitchFamily="-107" charset="0"/>
              </a:rPr>
              <a:t>or </a:t>
            </a:r>
          </a:p>
        </p:txBody>
      </p:sp>
      <p:sp>
        <p:nvSpPr>
          <p:cNvPr id="29" name="Rectangle 28"/>
          <p:cNvSpPr/>
          <p:nvPr/>
        </p:nvSpPr>
        <p:spPr bwMode="auto">
          <a:xfrm>
            <a:off x="4644008" y="5445224"/>
            <a:ext cx="868972" cy="923330"/>
          </a:xfrm>
          <a:prstGeom prst="rect">
            <a:avLst/>
          </a:prstGeom>
          <a:ln>
            <a:no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a:spAutoFit/>
          </a:bodyPr>
          <a:lstStyle/>
          <a:p>
            <a:pPr algn="ctr" eaLnBrk="0" hangingPunct="0">
              <a:defRPr/>
            </a:pPr>
            <a:r>
              <a:rPr lang="en-CA" sz="5400" b="1" dirty="0">
                <a:ln w="1905"/>
                <a:solidFill>
                  <a:srgbClr val="660066"/>
                </a:solidFill>
                <a:effectLst>
                  <a:innerShdw blurRad="69850" dist="43180" dir="5400000">
                    <a:srgbClr val="000000">
                      <a:alpha val="65000"/>
                    </a:srgbClr>
                  </a:innerShdw>
                </a:effectLst>
              </a:rPr>
              <a:t>A</a:t>
            </a:r>
          </a:p>
        </p:txBody>
      </p:sp>
    </p:spTree>
    <p:extLst>
      <p:ext uri="{BB962C8B-B14F-4D97-AF65-F5344CB8AC3E}">
        <p14:creationId xmlns:p14="http://schemas.microsoft.com/office/powerpoint/2010/main" val="7510417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2000"/>
                                        <p:tgtEl>
                                          <p:spTgt spid="19"/>
                                        </p:tgtEl>
                                      </p:cBhvr>
                                    </p:animEffect>
                                  </p:childTnLst>
                                </p:cTn>
                              </p:par>
                            </p:childTnLst>
                          </p:cTn>
                        </p:par>
                        <p:par>
                          <p:cTn id="8" fill="hold" nodeType="afterGroup">
                            <p:stCondLst>
                              <p:cond delay="2000"/>
                            </p:stCondLst>
                            <p:childTnLst>
                              <p:par>
                                <p:cTn id="9" presetID="2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3000"/>
                                        <p:tgtEl>
                                          <p:spTgt spid="8"/>
                                        </p:tgtEl>
                                      </p:cBhvr>
                                    </p:animEffect>
                                  </p:childTnLst>
                                </p:cTn>
                              </p:par>
                            </p:childTnLst>
                          </p:cTn>
                        </p:par>
                        <p:par>
                          <p:cTn id="12" fill="hold" nodeType="afterGroup">
                            <p:stCondLst>
                              <p:cond delay="5000"/>
                            </p:stCondLst>
                            <p:childTnLst>
                              <p:par>
                                <p:cTn id="13" presetID="22" presetClass="entr" presetSubtype="8"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left)">
                                      <p:cBhvr>
                                        <p:cTn id="15" dur="3000"/>
                                        <p:tgtEl>
                                          <p:spTgt spid="26"/>
                                        </p:tgtEl>
                                      </p:cBhvr>
                                    </p:animEffect>
                                  </p:childTnLst>
                                </p:cTn>
                              </p:par>
                            </p:childTnLst>
                          </p:cTn>
                        </p:par>
                        <p:par>
                          <p:cTn id="16" fill="hold" nodeType="afterGroup">
                            <p:stCondLst>
                              <p:cond delay="8000"/>
                            </p:stCondLst>
                            <p:childTnLst>
                              <p:par>
                                <p:cTn id="17" presetID="22" presetClass="entr" presetSubtype="1"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4"/>
          <p:cNvSpPr>
            <a:spLocks noGrp="1" noChangeArrowheads="1"/>
          </p:cNvSpPr>
          <p:nvPr>
            <p:ph type="title"/>
          </p:nvPr>
        </p:nvSpPr>
        <p:spPr>
          <a:ln>
            <a:miter lim="800000"/>
            <a:headEnd/>
            <a:tailEnd/>
          </a:ln>
        </p:spPr>
        <p:txBody>
          <a:bodyPr/>
          <a:lstStyle/>
          <a:p>
            <a:pPr>
              <a:defRPr/>
            </a:pPr>
            <a:r>
              <a:rPr lang="en-NZ" sz="4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Verdana" pitchFamily="34" charset="0"/>
              </a:rPr>
              <a:t>Motion in a horizontal circle</a:t>
            </a:r>
            <a:endParaRPr lang="en-GB" sz="4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Verdana" pitchFamily="34" charset="0"/>
            </a:endParaRPr>
          </a:p>
        </p:txBody>
      </p:sp>
      <p:sp>
        <p:nvSpPr>
          <p:cNvPr id="6148" name="Rectangle 5"/>
          <p:cNvSpPr>
            <a:spLocks noGrp="1" noChangeArrowheads="1"/>
          </p:cNvSpPr>
          <p:nvPr>
            <p:ph type="body" sz="half" idx="1"/>
          </p:nvPr>
        </p:nvSpPr>
        <p:spPr bwMode="auto">
          <a:xfrm>
            <a:off x="611560" y="1268760"/>
            <a:ext cx="7427913"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NZ" sz="2800" dirty="0" smtClean="0"/>
              <a:t>When an object is whirled on the end of a string round a horizontal circle, the centripetal force that enable the object to move in a circle is the tension T in the string.</a:t>
            </a:r>
          </a:p>
          <a:p>
            <a:endParaRPr lang="en-US" sz="2800" dirty="0" smtClean="0"/>
          </a:p>
          <a:p>
            <a:endParaRPr lang="en-US" sz="2800" dirty="0"/>
          </a:p>
          <a:p>
            <a:endParaRPr lang="en-US" sz="2800" dirty="0" smtClean="0"/>
          </a:p>
          <a:p>
            <a:endParaRPr lang="en-GB" sz="2800" dirty="0" smtClean="0"/>
          </a:p>
        </p:txBody>
      </p:sp>
      <p:graphicFrame>
        <p:nvGraphicFramePr>
          <p:cNvPr id="6146" name="Object 2"/>
          <p:cNvGraphicFramePr>
            <a:graphicFrameLocks noGrp="1" noChangeAspect="1"/>
          </p:cNvGraphicFramePr>
          <p:nvPr>
            <p:ph sz="half" idx="2"/>
            <p:extLst>
              <p:ext uri="{D42A27DB-BD31-4B8C-83A1-F6EECF244321}">
                <p14:modId xmlns:p14="http://schemas.microsoft.com/office/powerpoint/2010/main" val="708103371"/>
              </p:ext>
            </p:extLst>
          </p:nvPr>
        </p:nvGraphicFramePr>
        <p:xfrm>
          <a:off x="1835696" y="3212976"/>
          <a:ext cx="2016125" cy="1477963"/>
        </p:xfrm>
        <a:graphic>
          <a:graphicData uri="http://schemas.openxmlformats.org/presentationml/2006/ole">
            <mc:AlternateContent xmlns:mc="http://schemas.openxmlformats.org/markup-compatibility/2006">
              <mc:Choice xmlns:v="urn:schemas-microsoft-com:vml" Requires="v">
                <p:oleObj spid="_x0000_s6190" name="Equation" r:id="rId4" imgW="571320" imgH="419040" progId="Equation.3">
                  <p:embed/>
                </p:oleObj>
              </mc:Choice>
              <mc:Fallback>
                <p:oleObj name="Equation" r:id="rId4" imgW="571320" imgH="41904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696" y="3212976"/>
                        <a:ext cx="2016125" cy="1477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149" name="Picture 8" descr="circ motion horiz"/>
          <p:cNvPicPr>
            <a:picLocks noChangeAspect="1" noChangeArrowheads="1"/>
          </p:cNvPicPr>
          <p:nvPr/>
        </p:nvPicPr>
        <p:blipFill>
          <a:blip r:embed="rId6">
            <a:extLst>
              <a:ext uri="{28A0092B-C50C-407E-A947-70E740481C1C}">
                <a14:useLocalDpi xmlns:a14="http://schemas.microsoft.com/office/drawing/2010/main" val="0"/>
              </a:ext>
            </a:extLst>
          </a:blip>
          <a:srcRect b="41342"/>
          <a:stretch>
            <a:fillRect/>
          </a:stretch>
        </p:blipFill>
        <p:spPr bwMode="auto">
          <a:xfrm>
            <a:off x="4517547" y="2564904"/>
            <a:ext cx="4608512"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bwMode="auto">
          <a:xfrm>
            <a:off x="468313" y="404813"/>
            <a:ext cx="7993062" cy="6048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Tx/>
              <a:buNone/>
            </a:pPr>
            <a:r>
              <a:rPr lang="en-US" altLang="zh-CN" sz="2800" smtClean="0">
                <a:latin typeface="Arial" pitchFamily="34" charset="0"/>
                <a:ea typeface="SimSun" pitchFamily="2" charset="-122"/>
              </a:rPr>
              <a:t>Problems:</a:t>
            </a:r>
          </a:p>
          <a:p>
            <a:r>
              <a:rPr lang="en-US" altLang="zh-CN" sz="2800" smtClean="0">
                <a:latin typeface="Arial" pitchFamily="34" charset="0"/>
                <a:ea typeface="SimSun" pitchFamily="2" charset="-122"/>
              </a:rPr>
              <a:t>A moving ball is spun in a circle with a diameter of 1 m at a speed of 3 m/s. What is its </a:t>
            </a:r>
            <a:r>
              <a:rPr lang="en-US" altLang="zh-CN" sz="2800" b="1" smtClean="0">
                <a:solidFill>
                  <a:srgbClr val="FF0000"/>
                </a:solidFill>
                <a:latin typeface="Arial" pitchFamily="34" charset="0"/>
                <a:ea typeface="SimSun" pitchFamily="2" charset="-122"/>
              </a:rPr>
              <a:t>centripetal acceleration</a:t>
            </a:r>
            <a:r>
              <a:rPr lang="en-US" altLang="zh-CN" sz="2800" smtClean="0">
                <a:latin typeface="Arial" pitchFamily="34" charset="0"/>
                <a:ea typeface="SimSun" pitchFamily="2" charset="-122"/>
              </a:rPr>
              <a:t>? </a:t>
            </a:r>
          </a:p>
          <a:p>
            <a:r>
              <a:rPr lang="en-US" altLang="zh-CN" sz="2800" smtClean="0">
                <a:latin typeface="Arial" pitchFamily="34" charset="0"/>
                <a:ea typeface="SimSun" pitchFamily="2" charset="-122"/>
              </a:rPr>
              <a:t>A 250 g mass is spun in a horizontal circle. It is held at the end of a 1 m length of string. If it is spun at 15 m/s, what </a:t>
            </a:r>
            <a:r>
              <a:rPr lang="en-US" altLang="zh-CN" sz="2800" b="1" smtClean="0">
                <a:solidFill>
                  <a:srgbClr val="FF0000"/>
                </a:solidFill>
                <a:latin typeface="Arial" pitchFamily="34" charset="0"/>
                <a:ea typeface="SimSun" pitchFamily="2" charset="-122"/>
              </a:rPr>
              <a:t>force</a:t>
            </a:r>
            <a:r>
              <a:rPr lang="en-US" altLang="zh-CN" sz="2800" smtClean="0">
                <a:latin typeface="Arial" pitchFamily="34" charset="0"/>
                <a:ea typeface="SimSun" pitchFamily="2" charset="-122"/>
              </a:rPr>
              <a:t> is applied? </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5938" y="642938"/>
            <a:ext cx="4953000"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4"/>
          <p:cNvSpPr>
            <a:spLocks noChangeArrowheads="1"/>
          </p:cNvSpPr>
          <p:nvPr/>
        </p:nvSpPr>
        <p:spPr bwMode="auto">
          <a:xfrm>
            <a:off x="2286000" y="5143500"/>
            <a:ext cx="5026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NZ" dirty="0"/>
              <a:t>PhET ladybug-motion-2d_en applet</a:t>
            </a:r>
          </a:p>
        </p:txBody>
      </p:sp>
    </p:spTree>
    <p:extLst>
      <p:ext uri="{BB962C8B-B14F-4D97-AF65-F5344CB8AC3E}">
        <p14:creationId xmlns:p14="http://schemas.microsoft.com/office/powerpoint/2010/main" val="387589766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714375" y="428625"/>
            <a:ext cx="7215188"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a:ea typeface="SimSun" pitchFamily="2" charset="-122"/>
              </a:rPr>
              <a:t>A ball weighing 5 N is attached to a 1 m string and swung in a horizontal circle above one's head at the rate of 5 rev/sec (5 rps). What </a:t>
            </a:r>
            <a:r>
              <a:rPr lang="en-US" altLang="zh-CN" sz="2800" b="1">
                <a:solidFill>
                  <a:srgbClr val="FF0000"/>
                </a:solidFill>
                <a:ea typeface="SimSun" pitchFamily="2" charset="-122"/>
              </a:rPr>
              <a:t>centripetal force</a:t>
            </a:r>
            <a:r>
              <a:rPr lang="en-US" altLang="zh-CN" sz="2800">
                <a:ea typeface="SimSun" pitchFamily="2" charset="-122"/>
              </a:rPr>
              <a:t> is required? </a:t>
            </a:r>
            <a:endParaRPr lang="en-AU" sz="280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3" y="0"/>
            <a:ext cx="7829550" cy="561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0483" name="Rectangle 2"/>
          <p:cNvSpPr>
            <a:spLocks noChangeArrowheads="1"/>
          </p:cNvSpPr>
          <p:nvPr/>
        </p:nvSpPr>
        <p:spPr bwMode="auto">
          <a:xfrm>
            <a:off x="857250" y="5857875"/>
            <a:ext cx="4857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NZ" sz="2800"/>
              <a:t>Show car spinning out applet</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8E98B2D-449C-4A43-8D54-32D7059BF931}" type="datetime5">
              <a:rPr lang="en-GB" smtClean="0"/>
              <a:pPr>
                <a:defRPr/>
              </a:pPr>
              <a:t>4-May-15</a:t>
            </a:fld>
            <a:endParaRPr lang="en-GB"/>
          </a:p>
        </p:txBody>
      </p:sp>
      <p:sp>
        <p:nvSpPr>
          <p:cNvPr id="3" name="Rectangle 2"/>
          <p:cNvSpPr/>
          <p:nvPr/>
        </p:nvSpPr>
        <p:spPr>
          <a:xfrm>
            <a:off x="323528" y="404664"/>
            <a:ext cx="8568952" cy="5755423"/>
          </a:xfrm>
          <a:prstGeom prst="rect">
            <a:avLst/>
          </a:prstGeom>
        </p:spPr>
        <p:txBody>
          <a:bodyPr wrap="square">
            <a:spAutoFit/>
          </a:bodyPr>
          <a:lstStyle/>
          <a:p>
            <a:r>
              <a:rPr lang="en-US" sz="1600" dirty="0" smtClean="0"/>
              <a:t>The </a:t>
            </a:r>
            <a:r>
              <a:rPr lang="en-US" sz="1600" dirty="0"/>
              <a:t>average person on the street has heard of centrifugal force. When asked, they would describe this force as the one pushing an object to the outside of a circle. There is only one problem with this description. There is NO FORCE pushing an object to the outside.</a:t>
            </a:r>
          </a:p>
          <a:p>
            <a:endParaRPr lang="en-US" sz="1600" dirty="0" smtClean="0"/>
          </a:p>
          <a:p>
            <a:endParaRPr lang="en-US" sz="1600" dirty="0"/>
          </a:p>
          <a:p>
            <a:endParaRPr lang="en-US" sz="1600" dirty="0"/>
          </a:p>
          <a:p>
            <a:endParaRPr lang="en-US" sz="1600" dirty="0"/>
          </a:p>
          <a:p>
            <a:r>
              <a:rPr lang="en-US" sz="1600" dirty="0"/>
              <a:t> </a:t>
            </a:r>
          </a:p>
          <a:p>
            <a:r>
              <a:rPr lang="en-US" sz="1600" dirty="0"/>
              <a:t>For a person riding in a car while traveling in a circle, he perceives a force pushing him to the outside of the circle. But what force is physically pushing him? It can not be friction. Frictional forces oppose the direction of motion. It cannot be a normal force</a:t>
            </a:r>
            <a:r>
              <a:rPr lang="en-US" sz="1600" baseline="30000" dirty="0"/>
              <a:t>1</a:t>
            </a:r>
            <a:r>
              <a:rPr lang="en-US" sz="1600" dirty="0"/>
              <a:t> . There is not a surface pushing the rider to the outside. To travel in a circle, a force pointing to the inside of the circle, or curve, is needed. The force pointing to the inside is called the </a:t>
            </a:r>
            <a:r>
              <a:rPr lang="en-US" sz="1600" i="1" dirty="0"/>
              <a:t>centripetal force</a:t>
            </a:r>
            <a:r>
              <a:rPr lang="en-US" sz="1600" dirty="0"/>
              <a:t>.</a:t>
            </a:r>
          </a:p>
          <a:p>
            <a:endParaRPr lang="en-US" sz="1600" dirty="0"/>
          </a:p>
          <a:p>
            <a:endParaRPr lang="en-US" sz="1600" dirty="0"/>
          </a:p>
          <a:p>
            <a:endParaRPr lang="en-US" sz="1600" dirty="0"/>
          </a:p>
          <a:p>
            <a:r>
              <a:rPr lang="en-US" sz="1600" dirty="0"/>
              <a:t> </a:t>
            </a:r>
            <a:endParaRPr lang="en-US" sz="1600" dirty="0" smtClean="0"/>
          </a:p>
          <a:p>
            <a:endParaRPr lang="en-US" sz="1600" dirty="0"/>
          </a:p>
          <a:p>
            <a:r>
              <a:rPr lang="en-US" sz="1600" dirty="0"/>
              <a:t>To understand a source for the misconception of the direction of this force, consider what it feels like when traveling around a corner in the back seat of a car. Everyone who has been in this situation knows that the passenger will slide to the outside of the curve. To understand that there is no force pushing the passenger to the outside, a change of reference frame is needed. Move the point of view from inside the car to a location outside, above, the car.</a:t>
            </a:r>
          </a:p>
        </p:txBody>
      </p:sp>
      <p:pic>
        <p:nvPicPr>
          <p:cNvPr id="4" name="Picture 3"/>
          <p:cNvPicPr>
            <a:picLocks noChangeAspect="1"/>
          </p:cNvPicPr>
          <p:nvPr/>
        </p:nvPicPr>
        <p:blipFill>
          <a:blip r:embed="rId2"/>
          <a:stretch>
            <a:fillRect/>
          </a:stretch>
        </p:blipFill>
        <p:spPr>
          <a:xfrm>
            <a:off x="2843808" y="1268760"/>
            <a:ext cx="2933700" cy="1117600"/>
          </a:xfrm>
          <a:prstGeom prst="rect">
            <a:avLst/>
          </a:prstGeom>
        </p:spPr>
      </p:pic>
      <p:pic>
        <p:nvPicPr>
          <p:cNvPr id="5" name="Picture 4"/>
          <p:cNvPicPr>
            <a:picLocks noChangeAspect="1"/>
          </p:cNvPicPr>
          <p:nvPr/>
        </p:nvPicPr>
        <p:blipFill>
          <a:blip r:embed="rId3"/>
          <a:stretch>
            <a:fillRect/>
          </a:stretch>
        </p:blipFill>
        <p:spPr>
          <a:xfrm>
            <a:off x="2843808" y="3713460"/>
            <a:ext cx="2921000" cy="1155700"/>
          </a:xfrm>
          <a:prstGeom prst="rect">
            <a:avLst/>
          </a:prstGeom>
        </p:spPr>
      </p:pic>
    </p:spTree>
    <p:extLst>
      <p:ext uri="{BB962C8B-B14F-4D97-AF65-F5344CB8AC3E}">
        <p14:creationId xmlns:p14="http://schemas.microsoft.com/office/powerpoint/2010/main" val="121848207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428625"/>
            <a:ext cx="7929563"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1507" name="Rectangle 2"/>
          <p:cNvSpPr>
            <a:spLocks noChangeArrowheads="1"/>
          </p:cNvSpPr>
          <p:nvPr/>
        </p:nvSpPr>
        <p:spPr bwMode="auto">
          <a:xfrm>
            <a:off x="857250" y="4357688"/>
            <a:ext cx="62404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NZ" sz="2800"/>
              <a:t>Show Back seat passenger.swf applet</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Documents and Settings\Stephen\My Documents\Stephen work files\100_70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4313"/>
            <a:ext cx="9144000" cy="629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Documents and Settings\Stephen\My Documents\Stephen work files\100_704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0"/>
            <a:ext cx="102965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436771" y="1068152"/>
            <a:ext cx="4953000" cy="946150"/>
          </a:xfrm>
          <a:prstGeom prst="rect">
            <a:avLst/>
          </a:prstGeom>
          <a:noFill/>
        </p:spPr>
        <p:txBody>
          <a:bodyPr>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0" cap="none" spc="0" normalizeH="0" baseline="0" noProof="0" dirty="0" smtClean="0">
                <a:ln>
                  <a:noFill/>
                </a:ln>
                <a:effectLst/>
                <a:uLnTx/>
                <a:uFillTx/>
                <a:latin typeface="Arial" pitchFamily="34" charset="0"/>
                <a:cs typeface="Arial" pitchFamily="34" charset="0"/>
              </a:rPr>
              <a:t>Centripetal force keeps an object in circular motion.</a:t>
            </a:r>
          </a:p>
        </p:txBody>
      </p:sp>
      <p:pic>
        <p:nvPicPr>
          <p:cNvPr id="3" name="Picture 4" descr="CPPE_BigIdeaLogo"/>
          <p:cNvPicPr>
            <a:picLocks noChangeAspect="1" noChangeArrowheads="1"/>
          </p:cNvPicPr>
          <p:nvPr/>
        </p:nvPicPr>
        <p:blipFill>
          <a:blip r:embed="rId3" cstate="print"/>
          <a:srcRect/>
          <a:stretch>
            <a:fillRect/>
          </a:stretch>
        </p:blipFill>
        <p:spPr bwMode="auto">
          <a:xfrm>
            <a:off x="1076550" y="815628"/>
            <a:ext cx="2866775" cy="1965300"/>
          </a:xfrm>
          <a:prstGeom prst="rect">
            <a:avLst/>
          </a:prstGeom>
          <a:noFill/>
          <a:ln w="9525">
            <a:noFill/>
            <a:miter lim="800000"/>
            <a:headEnd/>
            <a:tailEnd/>
          </a:ln>
        </p:spPr>
      </p:pic>
      <p:pic>
        <p:nvPicPr>
          <p:cNvPr id="4" name="Picture 5" descr="CPPE_Up10-4_p178-SwngCan"/>
          <p:cNvPicPr>
            <a:picLocks noChangeAspect="1" noChangeArrowheads="1"/>
          </p:cNvPicPr>
          <p:nvPr/>
        </p:nvPicPr>
        <p:blipFill>
          <a:blip r:embed="rId4" cstate="print"/>
          <a:srcRect/>
          <a:stretch>
            <a:fillRect/>
          </a:stretch>
        </p:blipFill>
        <p:spPr bwMode="auto">
          <a:xfrm>
            <a:off x="1115616" y="332656"/>
            <a:ext cx="1600200" cy="434975"/>
          </a:xfrm>
          <a:prstGeom prst="rect">
            <a:avLst/>
          </a:prstGeom>
          <a:noFill/>
          <a:ln w="9525">
            <a:noFill/>
            <a:miter lim="800000"/>
            <a:headEnd/>
            <a:tailEnd/>
          </a:ln>
        </p:spPr>
      </p:pic>
      <p:sp>
        <p:nvSpPr>
          <p:cNvPr id="5" name="Rectangle 2"/>
          <p:cNvSpPr>
            <a:spLocks noChangeArrowheads="1"/>
          </p:cNvSpPr>
          <p:nvPr/>
        </p:nvSpPr>
        <p:spPr bwMode="auto">
          <a:xfrm>
            <a:off x="467544" y="2780928"/>
            <a:ext cx="8002587" cy="3232150"/>
          </a:xfrm>
          <a:prstGeom prst="rect">
            <a:avLst/>
          </a:prstGeom>
          <a:noFill/>
          <a:ln w="9525">
            <a:noFill/>
            <a:miter lim="800000"/>
            <a:headEnd/>
            <a:tailEnd/>
          </a:ln>
          <a:effectLst/>
        </p:spPr>
        <p:txBody>
          <a:bodyPr>
            <a:spAutoFit/>
          </a:bodyPr>
          <a:lstStyle/>
          <a:p>
            <a:pPr>
              <a:spcBef>
                <a:spcPct val="20000"/>
              </a:spcBef>
            </a:pPr>
            <a:r>
              <a:rPr lang="en-US" sz="2400" dirty="0">
                <a:solidFill>
                  <a:srgbClr val="000000"/>
                </a:solidFill>
                <a:ea typeface="Times New Roman" pitchFamily="18" charset="0"/>
                <a:cs typeface="Minion-Regular" charset="0"/>
              </a:rPr>
              <a:t>Centripetal forces can be exerted in a variety of ways.</a:t>
            </a:r>
          </a:p>
          <a:p>
            <a:pPr marL="746125" lvl="1" indent="-285750">
              <a:spcBef>
                <a:spcPct val="20000"/>
              </a:spcBef>
              <a:buFontTx/>
              <a:buChar char="•"/>
            </a:pPr>
            <a:r>
              <a:rPr lang="en-US" sz="2400" dirty="0">
                <a:solidFill>
                  <a:srgbClr val="000000"/>
                </a:solidFill>
                <a:ea typeface="Times New Roman" pitchFamily="18" charset="0"/>
                <a:cs typeface="Minion-Regular" charset="0"/>
              </a:rPr>
              <a:t>The “string” that holds the moon on its almost circular path, for example, is gravity.</a:t>
            </a:r>
          </a:p>
          <a:p>
            <a:pPr marL="746125" lvl="1" indent="-285750">
              <a:spcBef>
                <a:spcPct val="20000"/>
              </a:spcBef>
              <a:buFontTx/>
              <a:buChar char="•"/>
            </a:pPr>
            <a:r>
              <a:rPr lang="en-US" sz="2400" dirty="0">
                <a:solidFill>
                  <a:srgbClr val="000000"/>
                </a:solidFill>
                <a:ea typeface="Times New Roman" pitchFamily="18" charset="0"/>
                <a:cs typeface="Minion-Regular" charset="0"/>
              </a:rPr>
              <a:t>Electrical forces provide the centripetal force acting between an orbiting electron and the atomic nucleus in an atom.</a:t>
            </a:r>
          </a:p>
          <a:p>
            <a:pPr marL="746125" lvl="1" indent="-285750">
              <a:spcBef>
                <a:spcPct val="20000"/>
              </a:spcBef>
              <a:buFontTx/>
              <a:buChar char="•"/>
            </a:pPr>
            <a:r>
              <a:rPr lang="en-US" sz="2400" dirty="0">
                <a:solidFill>
                  <a:srgbClr val="000000"/>
                </a:solidFill>
                <a:ea typeface="Times New Roman" pitchFamily="18" charset="0"/>
                <a:cs typeface="Minion-Regular" charset="0"/>
              </a:rPr>
              <a:t>Anything that moves in a circular path is acted on by a centripetal force.</a:t>
            </a:r>
          </a:p>
        </p:txBody>
      </p:sp>
    </p:spTree>
    <p:extLst>
      <p:ext uri="{BB962C8B-B14F-4D97-AF65-F5344CB8AC3E}">
        <p14:creationId xmlns:p14="http://schemas.microsoft.com/office/powerpoint/2010/main" val="15776812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27013" y="1196975"/>
            <a:ext cx="8688387" cy="830997"/>
          </a:xfrm>
          <a:prstGeom prst="rect">
            <a:avLst/>
          </a:prstGeom>
          <a:noFill/>
          <a:ln w="9525">
            <a:noFill/>
            <a:miter lim="800000"/>
            <a:headEnd/>
            <a:tailEnd/>
          </a:ln>
          <a:effectLst/>
        </p:spPr>
        <p:txBody>
          <a:bodyPr>
            <a:spAutoFit/>
          </a:bodyPr>
          <a:lstStyle/>
          <a:p>
            <a:pPr>
              <a:spcBef>
                <a:spcPct val="20000"/>
              </a:spcBef>
            </a:pPr>
            <a:r>
              <a:rPr lang="en-US" sz="2400" dirty="0">
                <a:solidFill>
                  <a:srgbClr val="000000"/>
                </a:solidFill>
                <a:ea typeface="Times New Roman" pitchFamily="18" charset="0"/>
                <a:cs typeface="Minion-Regular" charset="0"/>
              </a:rPr>
              <a:t>The clothes in a washing machine are forced into a circular path, but the water is not, and it flies off </a:t>
            </a:r>
            <a:r>
              <a:rPr lang="en-US" sz="2400" dirty="0">
                <a:solidFill>
                  <a:srgbClr val="FF0000"/>
                </a:solidFill>
                <a:ea typeface="Times New Roman" pitchFamily="18" charset="0"/>
                <a:cs typeface="Minion-Regular" charset="0"/>
              </a:rPr>
              <a:t>tangentially</a:t>
            </a:r>
            <a:r>
              <a:rPr lang="en-US" sz="2400" dirty="0">
                <a:solidFill>
                  <a:srgbClr val="000000"/>
                </a:solidFill>
                <a:ea typeface="Times New Roman" pitchFamily="18" charset="0"/>
                <a:cs typeface="Minion-Regular" charset="0"/>
              </a:rPr>
              <a:t>.</a:t>
            </a:r>
          </a:p>
        </p:txBody>
      </p:sp>
      <p:pic>
        <p:nvPicPr>
          <p:cNvPr id="3" name="Picture 4" descr="CPPE-Ch10-3_p176-WashMch"/>
          <p:cNvPicPr>
            <a:picLocks noChangeAspect="1" noChangeArrowheads="1"/>
          </p:cNvPicPr>
          <p:nvPr/>
        </p:nvPicPr>
        <p:blipFill>
          <a:blip r:embed="rId3" cstate="print"/>
          <a:srcRect/>
          <a:stretch>
            <a:fillRect/>
          </a:stretch>
        </p:blipFill>
        <p:spPr bwMode="auto">
          <a:xfrm>
            <a:off x="1979712" y="2348880"/>
            <a:ext cx="4104456" cy="4010396"/>
          </a:xfrm>
          <a:prstGeom prst="rect">
            <a:avLst/>
          </a:prstGeom>
          <a:noFill/>
          <a:ln w="9525">
            <a:noFill/>
            <a:miter lim="800000"/>
            <a:headEnd/>
            <a:tailEnd/>
          </a:ln>
        </p:spPr>
      </p:pic>
    </p:spTree>
    <p:extLst>
      <p:ext uri="{BB962C8B-B14F-4D97-AF65-F5344CB8AC3E}">
        <p14:creationId xmlns:p14="http://schemas.microsoft.com/office/powerpoint/2010/main" val="163333033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 Box 2"/>
          <p:cNvSpPr txBox="1">
            <a:spLocks noChangeArrowheads="1"/>
          </p:cNvSpPr>
          <p:nvPr/>
        </p:nvSpPr>
        <p:spPr bwMode="auto">
          <a:xfrm>
            <a:off x="228600" y="228600"/>
            <a:ext cx="868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2"/>
              </a:buClr>
              <a:buSzPct val="65000"/>
              <a:buFont typeface="Wingdings" pitchFamily="2" charset="2"/>
              <a:buChar char="­"/>
              <a:defRPr sz="3200">
                <a:solidFill>
                  <a:schemeClr val="tx1"/>
                </a:solidFill>
                <a:latin typeface="Arial" charset="0"/>
              </a:defRPr>
            </a:lvl1pPr>
            <a:lvl2pPr marL="742950" indent="-285750" eaLnBrk="0" hangingPunct="0">
              <a:spcBef>
                <a:spcPct val="20000"/>
              </a:spcBef>
              <a:buClr>
                <a:schemeClr val="bg2"/>
              </a:buClr>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
              <a:defRPr sz="2400">
                <a:solidFill>
                  <a:schemeClr val="tx1"/>
                </a:solidFill>
                <a:latin typeface="Arial" charset="0"/>
              </a:defRPr>
            </a:lvl3pPr>
            <a:lvl4pPr marL="1600200" indent="-228600" eaLnBrk="0" hangingPunct="0">
              <a:spcBef>
                <a:spcPct val="20000"/>
              </a:spcBef>
              <a:buClr>
                <a:schemeClr val="bg2"/>
              </a:buClr>
              <a:buChar char="–"/>
              <a:defRPr sz="2000">
                <a:solidFill>
                  <a:schemeClr val="tx1"/>
                </a:solidFill>
                <a:latin typeface="Arial" charset="0"/>
              </a:defRPr>
            </a:lvl4pPr>
            <a:lvl5pPr marL="2057400" indent="-228600" eaLnBrk="0" hangingPunct="0">
              <a:spcBef>
                <a:spcPct val="20000"/>
              </a:spcBef>
              <a:buClr>
                <a:schemeClr val="bg2"/>
              </a:buClr>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charset="0"/>
              </a:defRPr>
            </a:lvl9pPr>
          </a:lstStyle>
          <a:p>
            <a:pPr eaLnBrk="1" fontAlgn="auto" hangingPunct="1">
              <a:spcBef>
                <a:spcPct val="50000"/>
              </a:spcBef>
              <a:spcAft>
                <a:spcPts val="0"/>
              </a:spcAft>
              <a:buClrTx/>
              <a:buSzTx/>
              <a:buFontTx/>
              <a:buNone/>
            </a:pPr>
            <a:r>
              <a:rPr lang="en-US" altLang="en-US" sz="2400">
                <a:solidFill>
                  <a:prstClr val="black"/>
                </a:solidFill>
                <a:latin typeface="Verdana" pitchFamily="34" charset="0"/>
              </a:rPr>
              <a:t>Ex:  Ball on a string</a:t>
            </a:r>
          </a:p>
        </p:txBody>
      </p:sp>
      <p:sp>
        <p:nvSpPr>
          <p:cNvPr id="110598" name="Text Box 5"/>
          <p:cNvSpPr txBox="1">
            <a:spLocks noChangeArrowheads="1"/>
          </p:cNvSpPr>
          <p:nvPr/>
        </p:nvSpPr>
        <p:spPr bwMode="auto">
          <a:xfrm>
            <a:off x="2819400" y="2667000"/>
            <a:ext cx="388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2"/>
              </a:buClr>
              <a:buSzPct val="65000"/>
              <a:buFont typeface="Wingdings" pitchFamily="2" charset="2"/>
              <a:buChar char="­"/>
              <a:defRPr sz="3200">
                <a:solidFill>
                  <a:schemeClr val="tx1"/>
                </a:solidFill>
                <a:latin typeface="Arial" charset="0"/>
              </a:defRPr>
            </a:lvl1pPr>
            <a:lvl2pPr marL="742950" indent="-285750" eaLnBrk="0" hangingPunct="0">
              <a:spcBef>
                <a:spcPct val="20000"/>
              </a:spcBef>
              <a:buClr>
                <a:schemeClr val="bg2"/>
              </a:buClr>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
              <a:defRPr sz="2400">
                <a:solidFill>
                  <a:schemeClr val="tx1"/>
                </a:solidFill>
                <a:latin typeface="Arial" charset="0"/>
              </a:defRPr>
            </a:lvl3pPr>
            <a:lvl4pPr marL="1600200" indent="-228600" eaLnBrk="0" hangingPunct="0">
              <a:spcBef>
                <a:spcPct val="20000"/>
              </a:spcBef>
              <a:buClr>
                <a:schemeClr val="bg2"/>
              </a:buClr>
              <a:buChar char="–"/>
              <a:defRPr sz="2000">
                <a:solidFill>
                  <a:schemeClr val="tx1"/>
                </a:solidFill>
                <a:latin typeface="Arial" charset="0"/>
              </a:defRPr>
            </a:lvl4pPr>
            <a:lvl5pPr marL="2057400" indent="-228600" eaLnBrk="0" hangingPunct="0">
              <a:spcBef>
                <a:spcPct val="20000"/>
              </a:spcBef>
              <a:buClr>
                <a:schemeClr val="bg2"/>
              </a:buClr>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charset="0"/>
              </a:defRPr>
            </a:lvl9pPr>
          </a:lstStyle>
          <a:p>
            <a:pPr eaLnBrk="1" fontAlgn="auto" hangingPunct="1">
              <a:spcBef>
                <a:spcPct val="50000"/>
              </a:spcBef>
              <a:spcAft>
                <a:spcPts val="0"/>
              </a:spcAft>
              <a:buClrTx/>
              <a:buSzTx/>
              <a:buFontTx/>
              <a:buNone/>
            </a:pPr>
            <a:endParaRPr lang="en-US" altLang="en-US" sz="2400">
              <a:solidFill>
                <a:prstClr val="black"/>
              </a:solidFill>
              <a:latin typeface="Verdana" pitchFamily="34" charset="0"/>
            </a:endParaRPr>
          </a:p>
        </p:txBody>
      </p:sp>
      <p:sp>
        <p:nvSpPr>
          <p:cNvPr id="110596" name="Text Box 6"/>
          <p:cNvSpPr txBox="1">
            <a:spLocks noChangeArrowheads="1"/>
          </p:cNvSpPr>
          <p:nvPr/>
        </p:nvSpPr>
        <p:spPr bwMode="auto">
          <a:xfrm>
            <a:off x="467544" y="4293096"/>
            <a:ext cx="80772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2"/>
              </a:buClr>
              <a:buSzPct val="65000"/>
              <a:buFont typeface="Wingdings" pitchFamily="2" charset="2"/>
              <a:buChar char="­"/>
              <a:defRPr sz="3200">
                <a:solidFill>
                  <a:schemeClr val="tx1"/>
                </a:solidFill>
                <a:latin typeface="Arial" charset="0"/>
              </a:defRPr>
            </a:lvl1pPr>
            <a:lvl2pPr marL="742950" indent="-285750" eaLnBrk="0" hangingPunct="0">
              <a:spcBef>
                <a:spcPct val="20000"/>
              </a:spcBef>
              <a:buClr>
                <a:schemeClr val="bg2"/>
              </a:buClr>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
              <a:defRPr sz="2400">
                <a:solidFill>
                  <a:schemeClr val="tx1"/>
                </a:solidFill>
                <a:latin typeface="Arial" charset="0"/>
              </a:defRPr>
            </a:lvl3pPr>
            <a:lvl4pPr marL="1600200" indent="-228600" eaLnBrk="0" hangingPunct="0">
              <a:spcBef>
                <a:spcPct val="20000"/>
              </a:spcBef>
              <a:buClr>
                <a:schemeClr val="bg2"/>
              </a:buClr>
              <a:buChar char="–"/>
              <a:defRPr sz="2000">
                <a:solidFill>
                  <a:schemeClr val="tx1"/>
                </a:solidFill>
                <a:latin typeface="Arial" charset="0"/>
              </a:defRPr>
            </a:lvl4pPr>
            <a:lvl5pPr marL="2057400" indent="-228600" eaLnBrk="0" hangingPunct="0">
              <a:spcBef>
                <a:spcPct val="20000"/>
              </a:spcBef>
              <a:buClr>
                <a:schemeClr val="bg2"/>
              </a:buClr>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charset="0"/>
              </a:defRPr>
            </a:lvl9pPr>
          </a:lstStyle>
          <a:p>
            <a:pPr eaLnBrk="1" fontAlgn="auto" hangingPunct="1">
              <a:spcBef>
                <a:spcPct val="50000"/>
              </a:spcBef>
              <a:spcAft>
                <a:spcPts val="0"/>
              </a:spcAft>
              <a:buClrTx/>
              <a:buSzTx/>
              <a:buFontTx/>
              <a:buNone/>
            </a:pPr>
            <a:r>
              <a:rPr lang="en-US" altLang="en-US" sz="2400">
                <a:solidFill>
                  <a:prstClr val="black"/>
                </a:solidFill>
                <a:latin typeface="Verdana" pitchFamily="34" charset="0"/>
              </a:rPr>
              <a:t>If the ball’s mass is 2.0 kg, its speed is 3.0 m/s, and the radius of the circle is 1.0 m, find</a:t>
            </a:r>
          </a:p>
          <a:p>
            <a:pPr eaLnBrk="1" fontAlgn="auto" hangingPunct="1">
              <a:spcBef>
                <a:spcPct val="50000"/>
              </a:spcBef>
              <a:spcAft>
                <a:spcPts val="0"/>
              </a:spcAft>
              <a:buClrTx/>
              <a:buSzTx/>
              <a:buFontTx/>
              <a:buNone/>
            </a:pPr>
            <a:r>
              <a:rPr lang="en-US" altLang="en-US" sz="2400">
                <a:solidFill>
                  <a:prstClr val="black"/>
                </a:solidFill>
                <a:latin typeface="Verdana" pitchFamily="34" charset="0"/>
              </a:rPr>
              <a:t>a) the ball’s acceleration</a:t>
            </a:r>
          </a:p>
          <a:p>
            <a:pPr eaLnBrk="1" fontAlgn="auto" hangingPunct="1">
              <a:spcBef>
                <a:spcPct val="50000"/>
              </a:spcBef>
              <a:spcAft>
                <a:spcPts val="0"/>
              </a:spcAft>
              <a:buClrTx/>
              <a:buSzTx/>
              <a:buFontTx/>
              <a:buNone/>
            </a:pPr>
            <a:r>
              <a:rPr lang="en-US" altLang="en-US" sz="2400">
                <a:solidFill>
                  <a:prstClr val="black"/>
                </a:solidFill>
                <a:latin typeface="Verdana" pitchFamily="34" charset="0"/>
              </a:rPr>
              <a:t>b) the tension in the string</a:t>
            </a:r>
          </a:p>
        </p:txBody>
      </p:sp>
      <p:pic>
        <p:nvPicPr>
          <p:cNvPr id="7" name="Picture 4" descr="bspov"/>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764704"/>
            <a:ext cx="4608512" cy="3473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05616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scan0003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268760"/>
            <a:ext cx="7924800"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235981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3"/>
          <p:cNvSpPr txBox="1">
            <a:spLocks noChangeArrowheads="1"/>
          </p:cNvSpPr>
          <p:nvPr/>
        </p:nvSpPr>
        <p:spPr bwMode="auto">
          <a:xfrm>
            <a:off x="304800" y="76200"/>
            <a:ext cx="8513763" cy="784225"/>
          </a:xfrm>
          <a:prstGeom prst="rect">
            <a:avLst/>
          </a:prstGeom>
          <a:gradFill rotWithShape="1">
            <a:gsLst>
              <a:gs pos="0">
                <a:srgbClr val="FFF9D9"/>
              </a:gs>
              <a:gs pos="64999">
                <a:srgbClr val="FFF1A4"/>
              </a:gs>
              <a:gs pos="100000">
                <a:srgbClr val="FFEE7C"/>
              </a:gs>
            </a:gsLst>
            <a:lin ang="5400000" scaled="1"/>
          </a:gradFill>
          <a:ln w="9525">
            <a:solidFill>
              <a:srgbClr val="FBBE18"/>
            </a:solidFill>
            <a:miter lim="800000"/>
            <a:headEnd/>
            <a:tailEnd/>
          </a:ln>
          <a:effectLst>
            <a:outerShdw blurRad="40000" dist="20000" dir="5400000" rotWithShape="0">
              <a:srgbClr val="808080">
                <a:alpha val="37999"/>
              </a:srgbClr>
            </a:outerShdw>
          </a:effectLst>
        </p:spPr>
        <p:txBody>
          <a:bodyPr wrap="none">
            <a:spAutoFit/>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eaLnBrk="0" hangingPunct="0">
              <a:spcAft>
                <a:spcPts val="600"/>
              </a:spcAft>
            </a:pPr>
            <a:r>
              <a:rPr lang="en-GB" sz="2000" smtClean="0">
                <a:solidFill>
                  <a:srgbClr val="000000"/>
                </a:solidFill>
                <a:latin typeface="Verdana" pitchFamily="-107" charset="0"/>
              </a:rPr>
              <a:t>A mass is being spun in a circle as shown</a:t>
            </a:r>
          </a:p>
          <a:p>
            <a:pPr eaLnBrk="0" hangingPunct="0">
              <a:spcAft>
                <a:spcPts val="600"/>
              </a:spcAft>
            </a:pPr>
            <a:r>
              <a:rPr lang="en-US" sz="2000" smtClean="0">
                <a:solidFill>
                  <a:srgbClr val="000000"/>
                </a:solidFill>
                <a:latin typeface="Verdana" pitchFamily="-107" charset="0"/>
              </a:rPr>
              <a:t>Mass = 250 g;  time for half a revolution 6.7 s;  radius =  1.4 m </a:t>
            </a:r>
          </a:p>
        </p:txBody>
      </p:sp>
      <p:grpSp>
        <p:nvGrpSpPr>
          <p:cNvPr id="14339" name="Group 31"/>
          <p:cNvGrpSpPr>
            <a:grpSpLocks/>
          </p:cNvGrpSpPr>
          <p:nvPr/>
        </p:nvGrpSpPr>
        <p:grpSpPr bwMode="auto">
          <a:xfrm>
            <a:off x="76200" y="1257300"/>
            <a:ext cx="5067300" cy="5067300"/>
            <a:chOff x="192" y="336"/>
            <a:chExt cx="3192" cy="3192"/>
          </a:xfrm>
        </p:grpSpPr>
        <p:grpSp>
          <p:nvGrpSpPr>
            <p:cNvPr id="14346" name="Group 8"/>
            <p:cNvGrpSpPr>
              <a:grpSpLocks/>
            </p:cNvGrpSpPr>
            <p:nvPr/>
          </p:nvGrpSpPr>
          <p:grpSpPr bwMode="auto">
            <a:xfrm>
              <a:off x="192" y="336"/>
              <a:ext cx="3192" cy="3192"/>
              <a:chOff x="96" y="414"/>
              <a:chExt cx="3408" cy="3408"/>
            </a:xfrm>
          </p:grpSpPr>
          <p:sp>
            <p:nvSpPr>
              <p:cNvPr id="14349" name="Oval 4"/>
              <p:cNvSpPr>
                <a:spLocks noChangeArrowheads="1"/>
              </p:cNvSpPr>
              <p:nvPr/>
            </p:nvSpPr>
            <p:spPr bwMode="auto">
              <a:xfrm>
                <a:off x="96" y="414"/>
                <a:ext cx="3408" cy="3408"/>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smtClean="0">
                  <a:solidFill>
                    <a:prstClr val="black"/>
                  </a:solidFill>
                  <a:latin typeface="Verdana" pitchFamily="-107" charset="0"/>
                  <a:ea typeface="ＭＳ Ｐゴシック" pitchFamily="-107" charset="-128"/>
                </a:endParaRPr>
              </a:p>
            </p:txBody>
          </p:sp>
          <p:sp>
            <p:nvSpPr>
              <p:cNvPr id="14350" name="AutoShape 7"/>
              <p:cNvSpPr>
                <a:spLocks noChangeArrowheads="1"/>
              </p:cNvSpPr>
              <p:nvPr/>
            </p:nvSpPr>
            <p:spPr bwMode="auto">
              <a:xfrm>
                <a:off x="1680" y="1995"/>
                <a:ext cx="240" cy="24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160 w 21600"/>
                  <a:gd name="T13" fmla="*/ 8640 h 21600"/>
                  <a:gd name="T14" fmla="*/ 19440 w 21600"/>
                  <a:gd name="T15" fmla="*/ 12960 h 21600"/>
                </a:gdLst>
                <a:ahLst/>
                <a:cxnLst>
                  <a:cxn ang="T8">
                    <a:pos x="T0" y="T1"/>
                  </a:cxn>
                  <a:cxn ang="T9">
                    <a:pos x="T2" y="T3"/>
                  </a:cxn>
                  <a:cxn ang="T10">
                    <a:pos x="T4" y="T5"/>
                  </a:cxn>
                  <a:cxn ang="T11">
                    <a:pos x="T6" y="T7"/>
                  </a:cxn>
                </a:cxnLst>
                <a:rect l="T12" t="T13" r="T14" b="T15"/>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chemeClr val="tx2"/>
              </a:solidFill>
              <a:ln w="9525">
                <a:solidFill>
                  <a:schemeClr val="tx1"/>
                </a:solidFill>
                <a:miter lim="800000"/>
                <a:headEnd/>
                <a:tailEnd/>
              </a:ln>
            </p:spPr>
            <p:txBody>
              <a:bodyPr wrap="none" anchor="ctr"/>
              <a:lstStyle/>
              <a:p>
                <a:pPr eaLnBrk="0" hangingPunct="0"/>
                <a:endParaRPr lang="en-GB" smtClean="0">
                  <a:solidFill>
                    <a:prstClr val="black"/>
                  </a:solidFill>
                  <a:latin typeface="Verdana" pitchFamily="-107" charset="0"/>
                  <a:ea typeface="ＭＳ Ｐゴシック" pitchFamily="-107" charset="-128"/>
                </a:endParaRPr>
              </a:p>
            </p:txBody>
          </p:sp>
        </p:grpSp>
        <p:sp>
          <p:nvSpPr>
            <p:cNvPr id="2" name="Line 10"/>
            <p:cNvSpPr>
              <a:spLocks noChangeShapeType="1"/>
            </p:cNvSpPr>
            <p:nvPr/>
          </p:nvSpPr>
          <p:spPr bwMode="auto">
            <a:xfrm>
              <a:off x="1794" y="1926"/>
              <a:ext cx="1393" cy="855"/>
            </a:xfrm>
            <a:prstGeom prst="line">
              <a:avLst/>
            </a:prstGeom>
            <a:noFill/>
            <a:ln w="38100">
              <a:solidFill>
                <a:schemeClr val="accent5"/>
              </a:solidFill>
              <a:round/>
              <a:headEnd/>
              <a:tailEnd/>
            </a:ln>
          </p:spPr>
          <p:txBody>
            <a:bodyPr wrap="none" anchor="ctr"/>
            <a:lstStyle/>
            <a:p>
              <a:pPr eaLnBrk="0" hangingPunct="0">
                <a:defRPr/>
              </a:pPr>
              <a:endParaRPr lang="en-GB">
                <a:solidFill>
                  <a:prstClr val="black"/>
                </a:solidFill>
                <a:latin typeface="Verdana"/>
                <a:ea typeface="ＭＳ Ｐゴシック" pitchFamily="-108" charset="-128"/>
                <a:cs typeface="Verdana"/>
              </a:endParaRPr>
            </a:p>
          </p:txBody>
        </p:sp>
        <p:sp>
          <p:nvSpPr>
            <p:cNvPr id="3" name="AutoShape 11"/>
            <p:cNvSpPr>
              <a:spLocks noChangeArrowheads="1"/>
            </p:cNvSpPr>
            <p:nvPr/>
          </p:nvSpPr>
          <p:spPr bwMode="auto">
            <a:xfrm rot="1768499">
              <a:off x="3081" y="2629"/>
              <a:ext cx="135" cy="270"/>
            </a:xfrm>
            <a:prstGeom prst="flowChartSort">
              <a:avLst/>
            </a:prstGeom>
            <a:gradFill rotWithShape="1">
              <a:gsLst>
                <a:gs pos="0">
                  <a:srgbClr val="FF8C8C"/>
                </a:gs>
                <a:gs pos="100000">
                  <a:srgbClr val="DA0000"/>
                </a:gs>
              </a:gsLst>
              <a:lin ang="5400000"/>
            </a:gradFill>
            <a:ln w="9525">
              <a:solidFill>
                <a:srgbClr val="BE0000"/>
              </a:solidFill>
              <a:miter lim="800000"/>
              <a:headEnd/>
              <a:tailEnd/>
            </a:ln>
            <a:effectLst>
              <a:outerShdw blurRad="40000" dist="23000" dir="5400000" rotWithShape="0">
                <a:srgbClr val="808080">
                  <a:alpha val="34999"/>
                </a:srgbClr>
              </a:outerShdw>
            </a:effectLst>
          </p:spPr>
          <p:txBody>
            <a:bodyPr wrap="none" anchor="ctr"/>
            <a:lstStyle/>
            <a:p>
              <a:pPr algn="ctr" eaLnBrk="0" hangingPunct="0"/>
              <a:endParaRPr lang="en-GB" smtClean="0">
                <a:solidFill>
                  <a:srgbClr val="D2D200"/>
                </a:solidFill>
                <a:latin typeface="Verdana" pitchFamily="-107" charset="0"/>
                <a:ea typeface="ＭＳ Ｐゴシック" pitchFamily="-107" charset="-128"/>
              </a:endParaRPr>
            </a:p>
          </p:txBody>
        </p:sp>
      </p:grpSp>
      <p:grpSp>
        <p:nvGrpSpPr>
          <p:cNvPr id="14341" name="Group 23"/>
          <p:cNvGrpSpPr>
            <a:grpSpLocks/>
          </p:cNvGrpSpPr>
          <p:nvPr/>
        </p:nvGrpSpPr>
        <p:grpSpPr bwMode="auto">
          <a:xfrm>
            <a:off x="1363663" y="2430463"/>
            <a:ext cx="2514600" cy="2514600"/>
            <a:chOff x="1364443" y="2126443"/>
            <a:chExt cx="2514600" cy="2514600"/>
          </a:xfrm>
        </p:grpSpPr>
        <p:sp>
          <p:nvSpPr>
            <p:cNvPr id="13" name="Block Arc 12"/>
            <p:cNvSpPr>
              <a:spLocks noChangeAspect="1"/>
            </p:cNvSpPr>
            <p:nvPr/>
          </p:nvSpPr>
          <p:spPr bwMode="auto">
            <a:xfrm rot="1726982">
              <a:off x="1364443" y="2126443"/>
              <a:ext cx="2514600" cy="2514600"/>
            </a:xfrm>
            <a:prstGeom prst="blockArc">
              <a:avLst>
                <a:gd name="adj1" fmla="val 10800000"/>
                <a:gd name="adj2" fmla="val 0"/>
                <a:gd name="adj3" fmla="val 2479"/>
              </a:avLst>
            </a:prstGeom>
            <a:solidFill>
              <a:schemeClr val="accent1"/>
            </a:solidFill>
            <a:ln w="9525" cap="flat" cmpd="sng" algn="ctr">
              <a:noFill/>
              <a:prstDash val="solid"/>
              <a:round/>
              <a:headEnd type="none" w="med" len="med"/>
              <a:tailEnd type="none" w="med" len="med"/>
            </a:ln>
            <a:effectLst/>
          </p:spPr>
          <p:txBody>
            <a:bodyPr/>
            <a:lstStyle/>
            <a:p>
              <a:pPr eaLnBrk="0" hangingPunct="0"/>
              <a:endParaRPr lang="en-GB" smtClean="0">
                <a:solidFill>
                  <a:prstClr val="black"/>
                </a:solidFill>
                <a:latin typeface="Verdana" pitchFamily="-107" charset="0"/>
                <a:ea typeface="ＭＳ Ｐゴシック" pitchFamily="-107" charset="-128"/>
              </a:endParaRPr>
            </a:p>
          </p:txBody>
        </p:sp>
        <p:cxnSp>
          <p:nvCxnSpPr>
            <p:cNvPr id="14345" name="Straight Arrow Connector 16"/>
            <p:cNvCxnSpPr>
              <a:cxnSpLocks noChangeShapeType="1"/>
            </p:cNvCxnSpPr>
            <p:nvPr/>
          </p:nvCxnSpPr>
          <p:spPr bwMode="auto">
            <a:xfrm rot="5400000">
              <a:off x="1397000" y="2789765"/>
              <a:ext cx="228604" cy="135470"/>
            </a:xfrm>
            <a:prstGeom prst="straightConnector1">
              <a:avLst/>
            </a:prstGeom>
            <a:noFill/>
            <a:ln w="57150">
              <a:solidFill>
                <a:schemeClr val="accent1"/>
              </a:solidFill>
              <a:round/>
              <a:headEnd/>
              <a:tailEnd type="arrow" w="med" len="med"/>
            </a:ln>
            <a:extLst>
              <a:ext uri="{909E8E84-426E-40dd-AFC4-6F175D3DCCD1}">
                <a14:hiddenFill xmlns:a14="http://schemas.microsoft.com/office/drawing/2010/main">
                  <a:noFill/>
                </a14:hiddenFill>
              </a:ext>
            </a:extLst>
          </p:spPr>
        </p:cxnSp>
      </p:grpSp>
      <p:sp>
        <p:nvSpPr>
          <p:cNvPr id="25" name="Text Box 24"/>
          <p:cNvSpPr txBox="1">
            <a:spLocks noChangeArrowheads="1"/>
          </p:cNvSpPr>
          <p:nvPr/>
        </p:nvSpPr>
        <p:spPr bwMode="auto">
          <a:xfrm>
            <a:off x="5105400" y="1143000"/>
            <a:ext cx="3886200" cy="1784350"/>
          </a:xfrm>
          <a:prstGeom prst="rect">
            <a:avLst/>
          </a:prstGeom>
          <a:gradFill rotWithShape="1">
            <a:gsLst>
              <a:gs pos="0">
                <a:srgbClr val="F3EBEB"/>
              </a:gs>
              <a:gs pos="64999">
                <a:srgbClr val="DDCACA"/>
              </a:gs>
              <a:gs pos="100000">
                <a:srgbClr val="D0B2B2"/>
              </a:gs>
            </a:gsLst>
            <a:lin ang="5400000" scaled="1"/>
          </a:gradFill>
          <a:ln w="9525">
            <a:solidFill>
              <a:srgbClr val="640C0D"/>
            </a:solidFill>
            <a:miter lim="800000"/>
            <a:headEnd/>
            <a:tailEnd/>
          </a:ln>
          <a:effectLst>
            <a:outerShdw blurRad="40000" dist="20000" dir="5400000" rotWithShape="0">
              <a:srgbClr val="808080">
                <a:alpha val="37999"/>
              </a:srgbClr>
            </a:outerShdw>
          </a:effectLst>
        </p:spPr>
        <p:txBody>
          <a:bodyPr>
            <a:spAutoFit/>
          </a:bodyPr>
          <a:lstStyle>
            <a:lvl1pPr marL="457200" indent="-457200">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eaLnBrk="0" hangingPunct="0">
              <a:spcAft>
                <a:spcPts val="1800"/>
              </a:spcAft>
              <a:buFont typeface="Arial" charset="0"/>
              <a:buAutoNum type="arabicPeriod"/>
            </a:pPr>
            <a:r>
              <a:rPr lang="en-US" sz="2000" smtClean="0">
                <a:solidFill>
                  <a:srgbClr val="000000"/>
                </a:solidFill>
                <a:latin typeface="Verdana" pitchFamily="-107" charset="0"/>
              </a:rPr>
              <a:t>Calculate the period. </a:t>
            </a:r>
          </a:p>
          <a:p>
            <a:pPr eaLnBrk="0" hangingPunct="0">
              <a:spcAft>
                <a:spcPts val="1800"/>
              </a:spcAft>
              <a:buFont typeface="Arial" charset="0"/>
              <a:buAutoNum type="arabicPeriod"/>
            </a:pPr>
            <a:r>
              <a:rPr lang="en-US" sz="2000" smtClean="0">
                <a:solidFill>
                  <a:srgbClr val="800080"/>
                </a:solidFill>
                <a:latin typeface="Verdana" pitchFamily="-107" charset="0"/>
              </a:rPr>
              <a:t>Calculate the frequency.</a:t>
            </a:r>
            <a:endParaRPr lang="en-US" sz="2000" smtClean="0">
              <a:solidFill>
                <a:srgbClr val="000000"/>
              </a:solidFill>
              <a:latin typeface="Verdana" pitchFamily="-107" charset="0"/>
            </a:endParaRPr>
          </a:p>
          <a:p>
            <a:pPr eaLnBrk="0" hangingPunct="0">
              <a:spcAft>
                <a:spcPts val="1800"/>
              </a:spcAft>
              <a:buFont typeface="Arial" charset="0"/>
              <a:buAutoNum type="arabicPeriod"/>
            </a:pPr>
            <a:r>
              <a:rPr lang="en-US" sz="2000" smtClean="0">
                <a:solidFill>
                  <a:srgbClr val="000000"/>
                </a:solidFill>
                <a:latin typeface="Verdana" pitchFamily="-107" charset="0"/>
              </a:rPr>
              <a:t>Which way is the mass rotating?</a:t>
            </a:r>
          </a:p>
        </p:txBody>
      </p:sp>
    </p:spTree>
    <p:extLst>
      <p:ext uri="{BB962C8B-B14F-4D97-AF65-F5344CB8AC3E}">
        <p14:creationId xmlns:p14="http://schemas.microsoft.com/office/powerpoint/2010/main" val="353882337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8E98B2D-449C-4A43-8D54-32D7059BF931}" type="datetime5">
              <a:rPr lang="en-GB" smtClean="0"/>
              <a:pPr>
                <a:defRPr/>
              </a:pPr>
              <a:t>4-May-15</a:t>
            </a:fld>
            <a:endParaRPr lang="en-GB"/>
          </a:p>
        </p:txBody>
      </p:sp>
      <p:pic>
        <p:nvPicPr>
          <p:cNvPr id="12290" name="Picture 1" descr="Centrifugal For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260648"/>
            <a:ext cx="4392488" cy="6533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382284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Object 2"/>
          <p:cNvGraphicFramePr>
            <a:graphicFrameLocks noChangeAspect="1"/>
          </p:cNvGraphicFramePr>
          <p:nvPr/>
        </p:nvGraphicFramePr>
        <p:xfrm>
          <a:off x="0" y="1143000"/>
          <a:ext cx="5562600" cy="5500688"/>
        </p:xfrm>
        <a:graphic>
          <a:graphicData uri="http://schemas.openxmlformats.org/presentationml/2006/ole">
            <mc:AlternateContent xmlns:mc="http://schemas.openxmlformats.org/markup-compatibility/2006">
              <mc:Choice xmlns:v="urn:schemas-microsoft-com:vml" Requires="v">
                <p:oleObj spid="_x0000_s16435" name="Document" r:id="rId4" imgW="2173224" imgH="2148840" progId="Word.Document.8">
                  <p:embed/>
                </p:oleObj>
              </mc:Choice>
              <mc:Fallback>
                <p:oleObj name="Document" r:id="rId4" imgW="2173224" imgH="214884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143000"/>
                        <a:ext cx="5562600" cy="5500688"/>
                      </a:xfrm>
                      <a:prstGeom prst="rect">
                        <a:avLst/>
                      </a:prstGeom>
                      <a:solidFill>
                        <a:schemeClr val="bg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40" name="Text Box 98"/>
          <p:cNvSpPr txBox="1">
            <a:spLocks noChangeArrowheads="1"/>
          </p:cNvSpPr>
          <p:nvPr/>
        </p:nvSpPr>
        <p:spPr bwMode="auto">
          <a:xfrm>
            <a:off x="533400" y="60325"/>
            <a:ext cx="8077200" cy="1006475"/>
          </a:xfrm>
          <a:prstGeom prst="rect">
            <a:avLst/>
          </a:prstGeom>
          <a:solidFill>
            <a:schemeClr val="accent3">
              <a:lumMod val="20000"/>
              <a:lumOff val="80000"/>
            </a:schemeClr>
          </a:solidFill>
          <a:ln>
            <a:noFill/>
            <a:headEnd/>
            <a:tailEnd/>
          </a:ln>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a:spAutoFit/>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eaLnBrk="0" hangingPunct="0"/>
            <a:r>
              <a:rPr lang="en-AU" sz="2000" smtClean="0">
                <a:solidFill>
                  <a:srgbClr val="000000"/>
                </a:solidFill>
                <a:latin typeface="Verdana" pitchFamily="-107" charset="0"/>
              </a:rPr>
              <a:t>This car is travelling on the open road at a constant speed of 28 m s</a:t>
            </a:r>
            <a:r>
              <a:rPr lang="en-AU" sz="2000" baseline="30000" smtClean="0">
                <a:solidFill>
                  <a:srgbClr val="000000"/>
                </a:solidFill>
                <a:latin typeface="Verdana" pitchFamily="-107" charset="0"/>
              </a:rPr>
              <a:t>–1</a:t>
            </a:r>
            <a:r>
              <a:rPr lang="en-AU" sz="2000" smtClean="0">
                <a:solidFill>
                  <a:srgbClr val="000000"/>
                </a:solidFill>
                <a:latin typeface="Verdana" pitchFamily="-107" charset="0"/>
              </a:rPr>
              <a:t>. Part of the road forms the arc of a circle of radius 80 m. The mass of the car and its four occupants is 1357 kg.      </a:t>
            </a:r>
            <a:endParaRPr lang="en-US" sz="2000" smtClean="0">
              <a:solidFill>
                <a:srgbClr val="000000"/>
              </a:solidFill>
              <a:latin typeface="Verdana" pitchFamily="-107" charset="0"/>
            </a:endParaRPr>
          </a:p>
        </p:txBody>
      </p:sp>
      <p:sp>
        <p:nvSpPr>
          <p:cNvPr id="14342" name="AutoShape 101"/>
          <p:cNvSpPr>
            <a:spLocks noChangeArrowheads="1"/>
          </p:cNvSpPr>
          <p:nvPr/>
        </p:nvSpPr>
        <p:spPr bwMode="auto">
          <a:xfrm rot="-2594713">
            <a:off x="1752600" y="1676400"/>
            <a:ext cx="1600200" cy="228600"/>
          </a:xfrm>
          <a:prstGeom prst="rightArrow">
            <a:avLst>
              <a:gd name="adj1" fmla="val 50000"/>
              <a:gd name="adj2" fmla="val 175000"/>
            </a:avLst>
          </a:prstGeom>
          <a:solidFill>
            <a:schemeClr val="accent6"/>
          </a:solidFill>
          <a:ln w="9525">
            <a:solidFill>
              <a:schemeClr val="tx1"/>
            </a:solidFill>
            <a:miter lim="800000"/>
            <a:headEnd/>
            <a:tailEnd/>
          </a:ln>
        </p:spPr>
        <p:txBody>
          <a:bodyPr wrap="none" anchor="ctr"/>
          <a:lstStyle/>
          <a:p>
            <a:pPr eaLnBrk="0" hangingPunct="0"/>
            <a:endParaRPr lang="en-GB" smtClean="0">
              <a:solidFill>
                <a:prstClr val="black"/>
              </a:solidFill>
              <a:latin typeface="Verdana" pitchFamily="-107" charset="0"/>
              <a:ea typeface="ＭＳ Ｐゴシック" pitchFamily="-107" charset="-128"/>
            </a:endParaRPr>
          </a:p>
        </p:txBody>
      </p:sp>
      <p:sp>
        <p:nvSpPr>
          <p:cNvPr id="14343" name="AutoShape 102"/>
          <p:cNvSpPr>
            <a:spLocks noChangeArrowheads="1"/>
          </p:cNvSpPr>
          <p:nvPr/>
        </p:nvSpPr>
        <p:spPr bwMode="auto">
          <a:xfrm rot="-5358168">
            <a:off x="762000" y="3733800"/>
            <a:ext cx="1600200" cy="228600"/>
          </a:xfrm>
          <a:prstGeom prst="rightArrow">
            <a:avLst>
              <a:gd name="adj1" fmla="val 50000"/>
              <a:gd name="adj2" fmla="val 175000"/>
            </a:avLst>
          </a:prstGeom>
          <a:solidFill>
            <a:schemeClr val="accent6"/>
          </a:solidFill>
          <a:ln w="9525">
            <a:solidFill>
              <a:schemeClr val="tx1"/>
            </a:solidFill>
            <a:miter lim="800000"/>
            <a:headEnd/>
            <a:tailEnd/>
          </a:ln>
        </p:spPr>
        <p:txBody>
          <a:bodyPr wrap="none" anchor="ctr"/>
          <a:lstStyle/>
          <a:p>
            <a:pPr eaLnBrk="0" hangingPunct="0"/>
            <a:endParaRPr lang="en-GB" smtClean="0">
              <a:solidFill>
                <a:prstClr val="black"/>
              </a:solidFill>
              <a:latin typeface="Verdana" pitchFamily="-107" charset="0"/>
              <a:ea typeface="ＭＳ Ｐゴシック" pitchFamily="-107" charset="-128"/>
            </a:endParaRPr>
          </a:p>
        </p:txBody>
      </p:sp>
      <p:sp>
        <p:nvSpPr>
          <p:cNvPr id="14344" name="AutoShape 103"/>
          <p:cNvSpPr>
            <a:spLocks noChangeArrowheads="1"/>
          </p:cNvSpPr>
          <p:nvPr/>
        </p:nvSpPr>
        <p:spPr bwMode="auto">
          <a:xfrm rot="-8337633">
            <a:off x="61913" y="1752600"/>
            <a:ext cx="1600200" cy="228600"/>
          </a:xfrm>
          <a:prstGeom prst="rightArrow">
            <a:avLst>
              <a:gd name="adj1" fmla="val 50000"/>
              <a:gd name="adj2" fmla="val 175000"/>
            </a:avLst>
          </a:prstGeom>
          <a:solidFill>
            <a:schemeClr val="accent6"/>
          </a:solidFill>
          <a:ln w="9525">
            <a:solidFill>
              <a:schemeClr val="tx1"/>
            </a:solidFill>
            <a:miter lim="800000"/>
            <a:headEnd/>
            <a:tailEnd/>
          </a:ln>
        </p:spPr>
        <p:txBody>
          <a:bodyPr wrap="none" anchor="ctr"/>
          <a:lstStyle/>
          <a:p>
            <a:pPr eaLnBrk="0" hangingPunct="0"/>
            <a:endParaRPr lang="en-GB" smtClean="0">
              <a:solidFill>
                <a:prstClr val="black"/>
              </a:solidFill>
              <a:latin typeface="Verdana" pitchFamily="-107" charset="0"/>
              <a:ea typeface="ＭＳ Ｐゴシック" pitchFamily="-107" charset="-128"/>
            </a:endParaRPr>
          </a:p>
        </p:txBody>
      </p:sp>
      <p:sp>
        <p:nvSpPr>
          <p:cNvPr id="14345" name="AutoShape 104"/>
          <p:cNvSpPr>
            <a:spLocks noChangeArrowheads="1"/>
          </p:cNvSpPr>
          <p:nvPr/>
        </p:nvSpPr>
        <p:spPr bwMode="auto">
          <a:xfrm rot="-8337633" flipH="1" flipV="1">
            <a:off x="1676400" y="3200400"/>
            <a:ext cx="1600200" cy="228600"/>
          </a:xfrm>
          <a:prstGeom prst="rightArrow">
            <a:avLst>
              <a:gd name="adj1" fmla="val 50000"/>
              <a:gd name="adj2" fmla="val 175000"/>
            </a:avLst>
          </a:prstGeom>
          <a:solidFill>
            <a:schemeClr val="accent6"/>
          </a:solidFill>
          <a:ln w="9525">
            <a:solidFill>
              <a:schemeClr val="tx1"/>
            </a:solidFill>
            <a:miter lim="800000"/>
            <a:headEnd/>
            <a:tailEnd/>
          </a:ln>
        </p:spPr>
        <p:txBody>
          <a:bodyPr wrap="none" anchor="ctr"/>
          <a:lstStyle/>
          <a:p>
            <a:pPr eaLnBrk="0" hangingPunct="0"/>
            <a:endParaRPr lang="en-GB" smtClean="0">
              <a:solidFill>
                <a:prstClr val="black"/>
              </a:solidFill>
              <a:latin typeface="Verdana" pitchFamily="-107" charset="0"/>
              <a:ea typeface="ＭＳ Ｐゴシック" pitchFamily="-107" charset="-128"/>
            </a:endParaRPr>
          </a:p>
        </p:txBody>
      </p:sp>
      <p:sp>
        <p:nvSpPr>
          <p:cNvPr id="14347" name="Text Box 106"/>
          <p:cNvSpPr txBox="1">
            <a:spLocks noChangeArrowheads="1"/>
          </p:cNvSpPr>
          <p:nvPr/>
        </p:nvSpPr>
        <p:spPr bwMode="auto">
          <a:xfrm>
            <a:off x="1600200" y="3857625"/>
            <a:ext cx="3762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eaLnBrk="0" hangingPunct="0"/>
            <a:r>
              <a:rPr lang="en-US" smtClean="0">
                <a:solidFill>
                  <a:prstClr val="black"/>
                </a:solidFill>
                <a:latin typeface="Verdana" pitchFamily="-107" charset="0"/>
              </a:rPr>
              <a:t>d</a:t>
            </a:r>
          </a:p>
        </p:txBody>
      </p:sp>
      <p:sp>
        <p:nvSpPr>
          <p:cNvPr id="14348" name="Text Box 107"/>
          <p:cNvSpPr txBox="1">
            <a:spLocks noChangeArrowheads="1"/>
          </p:cNvSpPr>
          <p:nvPr/>
        </p:nvSpPr>
        <p:spPr bwMode="auto">
          <a:xfrm>
            <a:off x="2438400" y="2819400"/>
            <a:ext cx="344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eaLnBrk="0" hangingPunct="0"/>
            <a:r>
              <a:rPr lang="en-US" smtClean="0">
                <a:solidFill>
                  <a:prstClr val="black"/>
                </a:solidFill>
                <a:latin typeface="Verdana" pitchFamily="-107" charset="0"/>
              </a:rPr>
              <a:t>c</a:t>
            </a:r>
          </a:p>
        </p:txBody>
      </p:sp>
      <p:sp>
        <p:nvSpPr>
          <p:cNvPr id="14349" name="Text Box 108"/>
          <p:cNvSpPr txBox="1">
            <a:spLocks noChangeArrowheads="1"/>
          </p:cNvSpPr>
          <p:nvPr/>
        </p:nvSpPr>
        <p:spPr bwMode="auto">
          <a:xfrm>
            <a:off x="2160588" y="1447800"/>
            <a:ext cx="3762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eaLnBrk="0" hangingPunct="0"/>
            <a:r>
              <a:rPr lang="en-US" smtClean="0">
                <a:solidFill>
                  <a:prstClr val="black"/>
                </a:solidFill>
                <a:latin typeface="Verdana" pitchFamily="-107" charset="0"/>
              </a:rPr>
              <a:t>b</a:t>
            </a:r>
          </a:p>
        </p:txBody>
      </p:sp>
      <p:sp>
        <p:nvSpPr>
          <p:cNvPr id="14350" name="Text Box 109"/>
          <p:cNvSpPr txBox="1">
            <a:spLocks noChangeArrowheads="1"/>
          </p:cNvSpPr>
          <p:nvPr/>
        </p:nvSpPr>
        <p:spPr bwMode="auto">
          <a:xfrm>
            <a:off x="636588" y="1828800"/>
            <a:ext cx="3698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eaLnBrk="0" hangingPunct="0"/>
            <a:r>
              <a:rPr lang="en-US" smtClean="0">
                <a:solidFill>
                  <a:prstClr val="black"/>
                </a:solidFill>
                <a:latin typeface="Verdana" pitchFamily="-107" charset="0"/>
              </a:rPr>
              <a:t>a</a:t>
            </a:r>
          </a:p>
        </p:txBody>
      </p:sp>
      <p:grpSp>
        <p:nvGrpSpPr>
          <p:cNvPr id="14351" name="Group 20"/>
          <p:cNvGrpSpPr>
            <a:grpSpLocks/>
          </p:cNvGrpSpPr>
          <p:nvPr/>
        </p:nvGrpSpPr>
        <p:grpSpPr bwMode="auto">
          <a:xfrm>
            <a:off x="1981200" y="4648200"/>
            <a:ext cx="3429000" cy="1447800"/>
            <a:chOff x="2133600" y="5105400"/>
            <a:chExt cx="3429000" cy="1447800"/>
          </a:xfrm>
        </p:grpSpPr>
        <p:sp>
          <p:nvSpPr>
            <p:cNvPr id="24" name="Rectangle 23"/>
            <p:cNvSpPr>
              <a:spLocks noChangeArrowheads="1"/>
            </p:cNvSpPr>
            <p:nvPr/>
          </p:nvSpPr>
          <p:spPr bwMode="auto">
            <a:xfrm>
              <a:off x="2133600" y="5105400"/>
              <a:ext cx="3429000" cy="1447800"/>
            </a:xfrm>
            <a:prstGeom prst="rect">
              <a:avLst/>
            </a:prstGeom>
            <a:gradFill rotWithShape="1">
              <a:gsLst>
                <a:gs pos="0">
                  <a:srgbClr val="DDF0FF"/>
                </a:gs>
                <a:gs pos="64999">
                  <a:srgbClr val="ADDAFF"/>
                </a:gs>
                <a:gs pos="100000">
                  <a:srgbClr val="89CCFF"/>
                </a:gs>
              </a:gsLst>
              <a:lin ang="5400000" scaled="1"/>
            </a:gradFill>
            <a:ln w="9525">
              <a:solidFill>
                <a:srgbClr val="1D95E2"/>
              </a:solidFill>
              <a:miter lim="800000"/>
              <a:headEnd/>
              <a:tailEnd/>
            </a:ln>
            <a:effectLst>
              <a:outerShdw blurRad="40000" dist="20000" dir="5400000" rotWithShape="0">
                <a:srgbClr val="808080">
                  <a:alpha val="37999"/>
                </a:srgbClr>
              </a:outerShdw>
            </a:effectLst>
          </p:spPr>
          <p:txBody>
            <a:bodyPr/>
            <a:lstStyle/>
            <a:p>
              <a:pPr eaLnBrk="0" hangingPunct="0"/>
              <a:endParaRPr lang="en-GB" sz="3600" smtClean="0">
                <a:solidFill>
                  <a:prstClr val="black"/>
                </a:solidFill>
                <a:latin typeface="Verdana" pitchFamily="-107" charset="0"/>
                <a:ea typeface="ＭＳ Ｐゴシック" pitchFamily="-107" charset="-128"/>
              </a:endParaRPr>
            </a:p>
          </p:txBody>
        </p:sp>
        <p:grpSp>
          <p:nvGrpSpPr>
            <p:cNvPr id="14358" name="Group 113"/>
            <p:cNvGrpSpPr>
              <a:grpSpLocks/>
            </p:cNvGrpSpPr>
            <p:nvPr/>
          </p:nvGrpSpPr>
          <p:grpSpPr bwMode="auto">
            <a:xfrm>
              <a:off x="2209800" y="5334000"/>
              <a:ext cx="3187700" cy="1035050"/>
              <a:chOff x="3734" y="3666"/>
              <a:chExt cx="2008" cy="652"/>
            </a:xfrm>
          </p:grpSpPr>
          <p:sp>
            <p:nvSpPr>
              <p:cNvPr id="14357" name="Text Box 111"/>
              <p:cNvSpPr txBox="1">
                <a:spLocks noChangeArrowheads="1"/>
              </p:cNvSpPr>
              <p:nvPr/>
            </p:nvSpPr>
            <p:spPr bwMode="auto">
              <a:xfrm>
                <a:off x="3734" y="3678"/>
                <a:ext cx="1775" cy="640"/>
              </a:xfrm>
              <a:prstGeom prst="rect">
                <a:avLst/>
              </a:prstGeom>
              <a:noFill/>
              <a:ln>
                <a:noFill/>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eaLnBrk="0" hangingPunct="0"/>
                <a:r>
                  <a:rPr lang="en-US" sz="2000" smtClean="0">
                    <a:solidFill>
                      <a:srgbClr val="000000"/>
                    </a:solidFill>
                    <a:latin typeface="Verdana" pitchFamily="-107" charset="0"/>
                  </a:rPr>
                  <a:t>F = ma	F = m</a:t>
                </a:r>
              </a:p>
              <a:p>
                <a:pPr eaLnBrk="0" hangingPunct="0"/>
                <a:endParaRPr lang="en-US" sz="2000" smtClean="0">
                  <a:solidFill>
                    <a:srgbClr val="000000"/>
                  </a:solidFill>
                  <a:latin typeface="Verdana" pitchFamily="-107" charset="0"/>
                </a:endParaRPr>
              </a:p>
              <a:p>
                <a:pPr eaLnBrk="0" hangingPunct="0"/>
                <a:r>
                  <a:rPr lang="en-US" sz="2000" smtClean="0">
                    <a:solidFill>
                      <a:srgbClr val="000000"/>
                    </a:solidFill>
                    <a:latin typeface="Verdana" pitchFamily="-107" charset="0"/>
                  </a:rPr>
                  <a:t>F = -kx</a:t>
                </a:r>
              </a:p>
            </p:txBody>
          </p:sp>
          <p:graphicFrame>
            <p:nvGraphicFramePr>
              <p:cNvPr id="14339" name="Object 3"/>
              <p:cNvGraphicFramePr>
                <a:graphicFrameLocks noChangeAspect="1"/>
              </p:cNvGraphicFramePr>
              <p:nvPr/>
            </p:nvGraphicFramePr>
            <p:xfrm>
              <a:off x="5452" y="3666"/>
              <a:ext cx="290" cy="564"/>
            </p:xfrm>
            <a:graphic>
              <a:graphicData uri="http://schemas.openxmlformats.org/presentationml/2006/ole">
                <mc:AlternateContent xmlns:mc="http://schemas.openxmlformats.org/markup-compatibility/2006">
                  <mc:Choice xmlns:v="urn:schemas-microsoft-com:vml" Requires="v">
                    <p:oleObj spid="_x0000_s16436" name="Equation" r:id="rId6" imgW="215900" imgH="419100" progId="Equation.3">
                      <p:embed/>
                    </p:oleObj>
                  </mc:Choice>
                  <mc:Fallback>
                    <p:oleObj name="Equation" r:id="rId6" imgW="215900" imgH="4191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52" y="3666"/>
                            <a:ext cx="290" cy="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sp>
        <p:nvSpPr>
          <p:cNvPr id="2" name="Text Box 100"/>
          <p:cNvSpPr txBox="1">
            <a:spLocks noChangeArrowheads="1"/>
          </p:cNvSpPr>
          <p:nvPr/>
        </p:nvSpPr>
        <p:spPr bwMode="auto">
          <a:xfrm>
            <a:off x="5486400" y="1265238"/>
            <a:ext cx="3576638" cy="1754187"/>
          </a:xfrm>
          <a:prstGeom prst="rect">
            <a:avLst/>
          </a:prstGeom>
          <a:gradFill rotWithShape="1">
            <a:gsLst>
              <a:gs pos="0">
                <a:srgbClr val="F1FFE3"/>
              </a:gs>
              <a:gs pos="64999">
                <a:srgbClr val="DAFFB8"/>
              </a:gs>
              <a:gs pos="100000">
                <a:srgbClr val="CCFF99"/>
              </a:gs>
            </a:gsLst>
            <a:lin ang="5400000" scaled="1"/>
          </a:gradFill>
          <a:ln w="9525">
            <a:solidFill>
              <a:srgbClr val="7FB601"/>
            </a:solidFill>
            <a:miter lim="800000"/>
            <a:headEnd/>
            <a:tailEnd/>
          </a:ln>
          <a:effectLst>
            <a:outerShdw blurRad="40000" dist="20000" dir="5400000" rotWithShape="0">
              <a:srgbClr val="808080">
                <a:alpha val="37999"/>
              </a:srgbClr>
            </a:outerShdw>
          </a:effectLst>
        </p:spPr>
        <p:txBody>
          <a:bodyPr>
            <a:spAutoFit/>
          </a:bodyPr>
          <a:lstStyle>
            <a:lvl1pPr marL="457200" indent="-457200">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eaLnBrk="0" hangingPunct="0">
              <a:buFont typeface="Verdana" pitchFamily="-107" charset="0"/>
              <a:buAutoNum type="arabicPeriod"/>
            </a:pPr>
            <a:r>
              <a:rPr lang="en-US" sz="1800" smtClean="0">
                <a:solidFill>
                  <a:srgbClr val="000000"/>
                </a:solidFill>
                <a:latin typeface="Verdana" pitchFamily="-107" charset="0"/>
              </a:rPr>
              <a:t>Which arrow  shows the </a:t>
            </a:r>
            <a:r>
              <a:rPr lang="en-US" sz="1800" b="1" smtClean="0">
                <a:solidFill>
                  <a:srgbClr val="000000"/>
                </a:solidFill>
                <a:latin typeface="Verdana" pitchFamily="-107" charset="0"/>
              </a:rPr>
              <a:t>direction</a:t>
            </a:r>
            <a:r>
              <a:rPr lang="en-US" sz="1800" smtClean="0">
                <a:solidFill>
                  <a:srgbClr val="000000"/>
                </a:solidFill>
                <a:latin typeface="Verdana" pitchFamily="-107" charset="0"/>
              </a:rPr>
              <a:t> of the resultant force acting on the car as it travels around the corner at constant speed?</a:t>
            </a:r>
          </a:p>
        </p:txBody>
      </p:sp>
      <p:sp>
        <p:nvSpPr>
          <p:cNvPr id="14353" name="Text Box 110"/>
          <p:cNvSpPr txBox="1">
            <a:spLocks noChangeArrowheads="1"/>
          </p:cNvSpPr>
          <p:nvPr/>
        </p:nvSpPr>
        <p:spPr bwMode="auto">
          <a:xfrm>
            <a:off x="5486400" y="4618038"/>
            <a:ext cx="3581400" cy="1477962"/>
          </a:xfrm>
          <a:prstGeom prst="rect">
            <a:avLst/>
          </a:prstGeom>
          <a:gradFill rotWithShape="1">
            <a:gsLst>
              <a:gs pos="0">
                <a:srgbClr val="FFF2DD"/>
              </a:gs>
              <a:gs pos="64999">
                <a:srgbClr val="FFE0AC"/>
              </a:gs>
              <a:gs pos="100000">
                <a:srgbClr val="FFD588"/>
              </a:gs>
            </a:gsLst>
            <a:lin ang="5400000" scaled="1"/>
          </a:gradFill>
          <a:ln w="9525">
            <a:solidFill>
              <a:srgbClr val="E29D17"/>
            </a:solidFill>
            <a:miter lim="800000"/>
            <a:headEnd/>
            <a:tailEnd/>
          </a:ln>
          <a:effectLst>
            <a:outerShdw blurRad="40000" dist="20000" dir="5400000" rotWithShape="0">
              <a:srgbClr val="808080">
                <a:alpha val="37999"/>
              </a:srgbClr>
            </a:outerShdw>
          </a:effectLst>
        </p:spPr>
        <p:txBody>
          <a:bodyPr>
            <a:spAutoFit/>
          </a:bodyPr>
          <a:lstStyle>
            <a:lvl1pPr marL="457200" indent="-457200">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eaLnBrk="0" hangingPunct="0">
              <a:buFont typeface="Verdana" pitchFamily="-107" charset="0"/>
              <a:buAutoNum type="arabicPeriod" startAt="3"/>
            </a:pPr>
            <a:r>
              <a:rPr lang="en-AU" sz="1800" smtClean="0">
                <a:solidFill>
                  <a:srgbClr val="000000"/>
                </a:solidFill>
                <a:latin typeface="Verdana" pitchFamily="-107" charset="0"/>
              </a:rPr>
              <a:t>Calculate the </a:t>
            </a:r>
            <a:r>
              <a:rPr lang="en-AU" sz="1800" b="1" smtClean="0">
                <a:solidFill>
                  <a:srgbClr val="000000"/>
                </a:solidFill>
                <a:latin typeface="Verdana" pitchFamily="-107" charset="0"/>
              </a:rPr>
              <a:t>value</a:t>
            </a:r>
            <a:r>
              <a:rPr lang="en-AU" sz="1800" smtClean="0">
                <a:solidFill>
                  <a:srgbClr val="000000"/>
                </a:solidFill>
                <a:latin typeface="Verdana" pitchFamily="-107" charset="0"/>
              </a:rPr>
              <a:t> of the resultant force. Give your answer to the correct number of </a:t>
            </a:r>
            <a:r>
              <a:rPr lang="en-AU" sz="1800" b="1" smtClean="0">
                <a:solidFill>
                  <a:srgbClr val="000000"/>
                </a:solidFill>
                <a:latin typeface="Verdana" pitchFamily="-107" charset="0"/>
              </a:rPr>
              <a:t>significant figures</a:t>
            </a:r>
            <a:endParaRPr lang="en-US" sz="1800" smtClean="0">
              <a:solidFill>
                <a:srgbClr val="000000"/>
              </a:solidFill>
              <a:latin typeface="Verdana" pitchFamily="-107" charset="0"/>
            </a:endParaRPr>
          </a:p>
        </p:txBody>
      </p:sp>
      <p:sp>
        <p:nvSpPr>
          <p:cNvPr id="23" name="TextBox 22"/>
          <p:cNvSpPr txBox="1">
            <a:spLocks noChangeArrowheads="1"/>
          </p:cNvSpPr>
          <p:nvPr/>
        </p:nvSpPr>
        <p:spPr bwMode="auto">
          <a:xfrm>
            <a:off x="5486400" y="3219450"/>
            <a:ext cx="3576638" cy="1200150"/>
          </a:xfrm>
          <a:prstGeom prst="rect">
            <a:avLst/>
          </a:prstGeom>
          <a:gradFill rotWithShape="1">
            <a:gsLst>
              <a:gs pos="0">
                <a:srgbClr val="E6FDFA"/>
              </a:gs>
              <a:gs pos="64999">
                <a:srgbClr val="BFF8F1"/>
              </a:gs>
              <a:gs pos="100000">
                <a:srgbClr val="A2F7EC"/>
              </a:gs>
            </a:gsLst>
            <a:lin ang="5400000" scaled="1"/>
          </a:gradFill>
          <a:ln w="9525">
            <a:solidFill>
              <a:srgbClr val="31ABA1"/>
            </a:solidFill>
            <a:miter lim="800000"/>
            <a:headEnd/>
            <a:tailEnd/>
          </a:ln>
          <a:effectLst>
            <a:outerShdw blurRad="40000" dist="20000" dir="5400000" rotWithShape="0">
              <a:srgbClr val="808080">
                <a:alpha val="37999"/>
              </a:srgbClr>
            </a:outerShdw>
          </a:effectLst>
        </p:spPr>
        <p:txBody>
          <a:bodyPr>
            <a:spAutoFit/>
          </a:bodyPr>
          <a:lstStyle>
            <a:lvl1pPr marL="342900" indent="-342900">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eaLnBrk="0" hangingPunct="0">
              <a:buFont typeface="Verdana" pitchFamily="-107" charset="0"/>
              <a:buAutoNum type="arabicPeriod" startAt="2"/>
            </a:pPr>
            <a:r>
              <a:rPr lang="en-US" sz="1800" smtClean="0">
                <a:solidFill>
                  <a:srgbClr val="000000"/>
                </a:solidFill>
                <a:latin typeface="Verdana" pitchFamily="-107" charset="0"/>
              </a:rPr>
              <a:t>Explain why the resultant force acts in the direction you have chosen?</a:t>
            </a:r>
          </a:p>
        </p:txBody>
      </p:sp>
    </p:spTree>
    <p:extLst>
      <p:ext uri="{BB962C8B-B14F-4D97-AF65-F5344CB8AC3E}">
        <p14:creationId xmlns:p14="http://schemas.microsoft.com/office/powerpoint/2010/main" val="367074129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nvGraphicFramePr>
        <p:xfrm>
          <a:off x="0" y="1143000"/>
          <a:ext cx="5562600" cy="5500688"/>
        </p:xfrm>
        <a:graphic>
          <a:graphicData uri="http://schemas.openxmlformats.org/presentationml/2006/ole">
            <mc:AlternateContent xmlns:mc="http://schemas.openxmlformats.org/markup-compatibility/2006">
              <mc:Choice xmlns:v="urn:schemas-microsoft-com:vml" Requires="v">
                <p:oleObj spid="_x0000_s17459" name="Document" r:id="rId4" imgW="2173224" imgH="2148840" progId="Word.Document.8">
                  <p:embed/>
                </p:oleObj>
              </mc:Choice>
              <mc:Fallback>
                <p:oleObj name="Document" r:id="rId4" imgW="2173224" imgH="214884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143000"/>
                        <a:ext cx="5562600" cy="5500688"/>
                      </a:xfrm>
                      <a:prstGeom prst="rect">
                        <a:avLst/>
                      </a:prstGeom>
                      <a:solidFill>
                        <a:schemeClr val="bg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40" name="Text Box 98"/>
          <p:cNvSpPr txBox="1">
            <a:spLocks noChangeArrowheads="1"/>
          </p:cNvSpPr>
          <p:nvPr/>
        </p:nvSpPr>
        <p:spPr bwMode="auto">
          <a:xfrm>
            <a:off x="228600" y="60325"/>
            <a:ext cx="8915400" cy="923330"/>
          </a:xfrm>
          <a:prstGeom prst="rect">
            <a:avLst/>
          </a:prstGeom>
          <a:solidFill>
            <a:schemeClr val="accent3">
              <a:lumMod val="20000"/>
              <a:lumOff val="80000"/>
            </a:schemeClr>
          </a:solidFill>
          <a:ln>
            <a:noFill/>
            <a:headEnd/>
            <a:tailEnd/>
          </a:ln>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a:spAutoFit/>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eaLnBrk="0" hangingPunct="0"/>
            <a:r>
              <a:rPr lang="en-AU" sz="1800" smtClean="0">
                <a:solidFill>
                  <a:srgbClr val="000000"/>
                </a:solidFill>
                <a:latin typeface="Verdana" pitchFamily="-107" charset="0"/>
              </a:rPr>
              <a:t>This car is travelling on the open road at a constant speed of 28 m s</a:t>
            </a:r>
            <a:r>
              <a:rPr lang="en-AU" sz="1800" baseline="30000" smtClean="0">
                <a:solidFill>
                  <a:srgbClr val="000000"/>
                </a:solidFill>
                <a:latin typeface="Verdana" pitchFamily="-107" charset="0"/>
              </a:rPr>
              <a:t>–1</a:t>
            </a:r>
            <a:r>
              <a:rPr lang="en-AU" sz="1800" smtClean="0">
                <a:solidFill>
                  <a:srgbClr val="000000"/>
                </a:solidFill>
                <a:latin typeface="Verdana" pitchFamily="-107" charset="0"/>
              </a:rPr>
              <a:t>. </a:t>
            </a:r>
          </a:p>
          <a:p>
            <a:pPr eaLnBrk="0" hangingPunct="0"/>
            <a:r>
              <a:rPr lang="en-AU" sz="1800" smtClean="0">
                <a:solidFill>
                  <a:srgbClr val="000000"/>
                </a:solidFill>
                <a:latin typeface="Verdana" pitchFamily="-107" charset="0"/>
              </a:rPr>
              <a:t>Part of the road forms the arc of a circle of radius 80 m. </a:t>
            </a:r>
          </a:p>
          <a:p>
            <a:pPr eaLnBrk="0" hangingPunct="0"/>
            <a:r>
              <a:rPr lang="en-AU" sz="1800" smtClean="0">
                <a:solidFill>
                  <a:srgbClr val="000000"/>
                </a:solidFill>
                <a:latin typeface="Verdana" pitchFamily="-107" charset="0"/>
              </a:rPr>
              <a:t>The mass of the car and its four occupants is 1357 kg.</a:t>
            </a:r>
            <a:endParaRPr lang="en-US" sz="1800" smtClean="0">
              <a:solidFill>
                <a:srgbClr val="000000"/>
              </a:solidFill>
              <a:latin typeface="Verdana" pitchFamily="-107" charset="0"/>
            </a:endParaRPr>
          </a:p>
        </p:txBody>
      </p:sp>
      <p:sp>
        <p:nvSpPr>
          <p:cNvPr id="14342" name="AutoShape 101"/>
          <p:cNvSpPr>
            <a:spLocks noChangeArrowheads="1"/>
          </p:cNvSpPr>
          <p:nvPr/>
        </p:nvSpPr>
        <p:spPr bwMode="auto">
          <a:xfrm rot="-2594713">
            <a:off x="1752600" y="1676400"/>
            <a:ext cx="1600200" cy="228600"/>
          </a:xfrm>
          <a:prstGeom prst="rightArrow">
            <a:avLst>
              <a:gd name="adj1" fmla="val 50000"/>
              <a:gd name="adj2" fmla="val 175000"/>
            </a:avLst>
          </a:prstGeom>
          <a:solidFill>
            <a:schemeClr val="accent6"/>
          </a:solidFill>
          <a:ln w="9525">
            <a:solidFill>
              <a:schemeClr val="tx1"/>
            </a:solidFill>
            <a:miter lim="800000"/>
            <a:headEnd/>
            <a:tailEnd/>
          </a:ln>
        </p:spPr>
        <p:txBody>
          <a:bodyPr wrap="none" anchor="ctr"/>
          <a:lstStyle/>
          <a:p>
            <a:pPr eaLnBrk="0" hangingPunct="0"/>
            <a:endParaRPr lang="en-GB" smtClean="0">
              <a:solidFill>
                <a:prstClr val="black"/>
              </a:solidFill>
              <a:latin typeface="Verdana" pitchFamily="-107" charset="0"/>
              <a:ea typeface="ＭＳ Ｐゴシック" pitchFamily="-107" charset="-128"/>
            </a:endParaRPr>
          </a:p>
        </p:txBody>
      </p:sp>
      <p:sp>
        <p:nvSpPr>
          <p:cNvPr id="14343" name="AutoShape 102"/>
          <p:cNvSpPr>
            <a:spLocks noChangeArrowheads="1"/>
          </p:cNvSpPr>
          <p:nvPr/>
        </p:nvSpPr>
        <p:spPr bwMode="auto">
          <a:xfrm rot="-5358168">
            <a:off x="762000" y="3733800"/>
            <a:ext cx="1600200" cy="228600"/>
          </a:xfrm>
          <a:prstGeom prst="rightArrow">
            <a:avLst>
              <a:gd name="adj1" fmla="val 50000"/>
              <a:gd name="adj2" fmla="val 175000"/>
            </a:avLst>
          </a:prstGeom>
          <a:solidFill>
            <a:schemeClr val="accent6"/>
          </a:solidFill>
          <a:ln w="9525">
            <a:solidFill>
              <a:schemeClr val="tx1"/>
            </a:solidFill>
            <a:miter lim="800000"/>
            <a:headEnd/>
            <a:tailEnd/>
          </a:ln>
        </p:spPr>
        <p:txBody>
          <a:bodyPr wrap="none" anchor="ctr"/>
          <a:lstStyle/>
          <a:p>
            <a:pPr eaLnBrk="0" hangingPunct="0"/>
            <a:endParaRPr lang="en-GB" smtClean="0">
              <a:solidFill>
                <a:prstClr val="black"/>
              </a:solidFill>
              <a:latin typeface="Verdana" pitchFamily="-107" charset="0"/>
              <a:ea typeface="ＭＳ Ｐゴシック" pitchFamily="-107" charset="-128"/>
            </a:endParaRPr>
          </a:p>
        </p:txBody>
      </p:sp>
      <p:sp>
        <p:nvSpPr>
          <p:cNvPr id="14344" name="AutoShape 103"/>
          <p:cNvSpPr>
            <a:spLocks noChangeArrowheads="1"/>
          </p:cNvSpPr>
          <p:nvPr/>
        </p:nvSpPr>
        <p:spPr bwMode="auto">
          <a:xfrm rot="-8337633">
            <a:off x="61913" y="1752600"/>
            <a:ext cx="1600200" cy="228600"/>
          </a:xfrm>
          <a:prstGeom prst="rightArrow">
            <a:avLst>
              <a:gd name="adj1" fmla="val 50000"/>
              <a:gd name="adj2" fmla="val 175000"/>
            </a:avLst>
          </a:prstGeom>
          <a:solidFill>
            <a:schemeClr val="accent6"/>
          </a:solidFill>
          <a:ln w="9525">
            <a:solidFill>
              <a:schemeClr val="tx1"/>
            </a:solidFill>
            <a:miter lim="800000"/>
            <a:headEnd/>
            <a:tailEnd/>
          </a:ln>
        </p:spPr>
        <p:txBody>
          <a:bodyPr wrap="none" anchor="ctr"/>
          <a:lstStyle/>
          <a:p>
            <a:pPr eaLnBrk="0" hangingPunct="0"/>
            <a:endParaRPr lang="en-GB" smtClean="0">
              <a:solidFill>
                <a:prstClr val="black"/>
              </a:solidFill>
              <a:latin typeface="Verdana" pitchFamily="-107" charset="0"/>
              <a:ea typeface="ＭＳ Ｐゴシック" pitchFamily="-107" charset="-128"/>
            </a:endParaRPr>
          </a:p>
        </p:txBody>
      </p:sp>
      <p:sp>
        <p:nvSpPr>
          <p:cNvPr id="16394" name="Text Box 106"/>
          <p:cNvSpPr txBox="1">
            <a:spLocks noChangeArrowheads="1"/>
          </p:cNvSpPr>
          <p:nvPr/>
        </p:nvSpPr>
        <p:spPr bwMode="auto">
          <a:xfrm>
            <a:off x="1600200" y="3857625"/>
            <a:ext cx="3762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eaLnBrk="0" hangingPunct="0"/>
            <a:r>
              <a:rPr lang="en-US" smtClean="0">
                <a:solidFill>
                  <a:prstClr val="black"/>
                </a:solidFill>
                <a:latin typeface="Verdana" pitchFamily="-107" charset="0"/>
              </a:rPr>
              <a:t>d</a:t>
            </a:r>
          </a:p>
        </p:txBody>
      </p:sp>
      <p:sp>
        <p:nvSpPr>
          <p:cNvPr id="16395" name="Text Box 107"/>
          <p:cNvSpPr txBox="1">
            <a:spLocks noChangeArrowheads="1"/>
          </p:cNvSpPr>
          <p:nvPr/>
        </p:nvSpPr>
        <p:spPr bwMode="auto">
          <a:xfrm>
            <a:off x="2438400" y="2819400"/>
            <a:ext cx="344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eaLnBrk="0" hangingPunct="0"/>
            <a:r>
              <a:rPr lang="en-US" smtClean="0">
                <a:solidFill>
                  <a:prstClr val="black"/>
                </a:solidFill>
                <a:latin typeface="Verdana" pitchFamily="-107" charset="0"/>
              </a:rPr>
              <a:t>c</a:t>
            </a:r>
          </a:p>
        </p:txBody>
      </p:sp>
      <p:sp>
        <p:nvSpPr>
          <p:cNvPr id="16396" name="Text Box 108"/>
          <p:cNvSpPr txBox="1">
            <a:spLocks noChangeArrowheads="1"/>
          </p:cNvSpPr>
          <p:nvPr/>
        </p:nvSpPr>
        <p:spPr bwMode="auto">
          <a:xfrm>
            <a:off x="2160588" y="1447800"/>
            <a:ext cx="3762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eaLnBrk="0" hangingPunct="0"/>
            <a:r>
              <a:rPr lang="en-US" smtClean="0">
                <a:solidFill>
                  <a:prstClr val="black"/>
                </a:solidFill>
                <a:latin typeface="Verdana" pitchFamily="-107" charset="0"/>
              </a:rPr>
              <a:t>b</a:t>
            </a:r>
          </a:p>
        </p:txBody>
      </p:sp>
      <p:sp>
        <p:nvSpPr>
          <p:cNvPr id="16397" name="Text Box 109"/>
          <p:cNvSpPr txBox="1">
            <a:spLocks noChangeArrowheads="1"/>
          </p:cNvSpPr>
          <p:nvPr/>
        </p:nvSpPr>
        <p:spPr bwMode="auto">
          <a:xfrm>
            <a:off x="636588" y="1828800"/>
            <a:ext cx="3698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eaLnBrk="0" hangingPunct="0"/>
            <a:r>
              <a:rPr lang="en-US" smtClean="0">
                <a:solidFill>
                  <a:prstClr val="black"/>
                </a:solidFill>
                <a:latin typeface="Verdana" pitchFamily="-107" charset="0"/>
              </a:rPr>
              <a:t>a</a:t>
            </a:r>
          </a:p>
        </p:txBody>
      </p:sp>
      <p:sp>
        <p:nvSpPr>
          <p:cNvPr id="14352" name="Text Box 100"/>
          <p:cNvSpPr txBox="1">
            <a:spLocks noChangeArrowheads="1"/>
          </p:cNvSpPr>
          <p:nvPr/>
        </p:nvSpPr>
        <p:spPr bwMode="auto">
          <a:xfrm>
            <a:off x="5562600" y="1136650"/>
            <a:ext cx="3429000" cy="1570038"/>
          </a:xfrm>
          <a:prstGeom prst="rect">
            <a:avLst/>
          </a:prstGeom>
          <a:gradFill rotWithShape="1">
            <a:gsLst>
              <a:gs pos="0">
                <a:srgbClr val="F1FFE3"/>
              </a:gs>
              <a:gs pos="64999">
                <a:srgbClr val="DAFFB8"/>
              </a:gs>
              <a:gs pos="100000">
                <a:srgbClr val="CCFF99"/>
              </a:gs>
            </a:gsLst>
            <a:lin ang="5400000" scaled="1"/>
          </a:gradFill>
          <a:ln w="9525">
            <a:solidFill>
              <a:srgbClr val="7FB601"/>
            </a:solidFill>
            <a:miter lim="800000"/>
            <a:headEnd/>
            <a:tailEnd/>
          </a:ln>
          <a:effectLst>
            <a:outerShdw blurRad="40000" dist="20000" dir="5400000" rotWithShape="0">
              <a:srgbClr val="808080">
                <a:alpha val="37999"/>
              </a:srgbClr>
            </a:outerShdw>
          </a:effectLst>
        </p:spPr>
        <p:txBody>
          <a:bodyPr>
            <a:spAutoFit/>
          </a:bodyPr>
          <a:lstStyle>
            <a:lvl1pPr marL="457200" indent="-457200">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eaLnBrk="0" hangingPunct="0">
              <a:buFont typeface="Verdana" pitchFamily="-107" charset="0"/>
              <a:buAutoNum type="arabicPeriod"/>
            </a:pPr>
            <a:r>
              <a:rPr lang="en-US" sz="1600" smtClean="0">
                <a:solidFill>
                  <a:srgbClr val="000000"/>
                </a:solidFill>
                <a:latin typeface="Verdana" pitchFamily="-107" charset="0"/>
              </a:rPr>
              <a:t>Which arrow  shows the </a:t>
            </a:r>
            <a:r>
              <a:rPr lang="en-US" sz="1600" b="1" smtClean="0">
                <a:solidFill>
                  <a:srgbClr val="000000"/>
                </a:solidFill>
                <a:latin typeface="Verdana" pitchFamily="-107" charset="0"/>
              </a:rPr>
              <a:t>direction</a:t>
            </a:r>
            <a:r>
              <a:rPr lang="en-US" sz="1600" smtClean="0">
                <a:solidFill>
                  <a:srgbClr val="000000"/>
                </a:solidFill>
                <a:latin typeface="Verdana" pitchFamily="-107" charset="0"/>
              </a:rPr>
              <a:t> of the resultant force acting on the car as it travels around the corner at constant speed?   </a:t>
            </a:r>
            <a:r>
              <a:rPr lang="en-US" sz="1600" smtClean="0">
                <a:solidFill>
                  <a:srgbClr val="FF0000"/>
                </a:solidFill>
                <a:latin typeface="Verdana" pitchFamily="-107" charset="0"/>
              </a:rPr>
              <a:t>ANS: C</a:t>
            </a:r>
          </a:p>
        </p:txBody>
      </p:sp>
      <p:sp>
        <p:nvSpPr>
          <p:cNvPr id="14353" name="Text Box 110"/>
          <p:cNvSpPr txBox="1">
            <a:spLocks noChangeArrowheads="1"/>
          </p:cNvSpPr>
          <p:nvPr/>
        </p:nvSpPr>
        <p:spPr bwMode="auto">
          <a:xfrm>
            <a:off x="5562600" y="4829175"/>
            <a:ext cx="3200400" cy="1323975"/>
          </a:xfrm>
          <a:prstGeom prst="rect">
            <a:avLst/>
          </a:prstGeom>
          <a:gradFill rotWithShape="1">
            <a:gsLst>
              <a:gs pos="0">
                <a:srgbClr val="DDF0FF"/>
              </a:gs>
              <a:gs pos="64999">
                <a:srgbClr val="ADDAFF"/>
              </a:gs>
              <a:gs pos="100000">
                <a:srgbClr val="89CCFF"/>
              </a:gs>
            </a:gsLst>
            <a:lin ang="5400000" scaled="1"/>
          </a:gradFill>
          <a:ln w="9525">
            <a:solidFill>
              <a:srgbClr val="1D95E2"/>
            </a:solidFill>
            <a:miter lim="800000"/>
            <a:headEnd/>
            <a:tailEnd/>
          </a:ln>
          <a:effectLst>
            <a:outerShdw blurRad="40000" dist="20000" dir="5400000" rotWithShape="0">
              <a:srgbClr val="808080">
                <a:alpha val="37999"/>
              </a:srgbClr>
            </a:outerShdw>
          </a:effectLst>
        </p:spPr>
        <p:txBody>
          <a:bodyPr>
            <a:spAutoFit/>
          </a:bodyPr>
          <a:lstStyle>
            <a:lvl1pPr marL="457200" indent="-457200">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eaLnBrk="0" hangingPunct="0">
              <a:buFont typeface="Verdana" pitchFamily="-107" charset="0"/>
              <a:buAutoNum type="arabicPeriod" startAt="3"/>
            </a:pPr>
            <a:r>
              <a:rPr lang="en-AU" sz="1600" smtClean="0">
                <a:solidFill>
                  <a:srgbClr val="000000"/>
                </a:solidFill>
                <a:latin typeface="Verdana" pitchFamily="-107" charset="0"/>
              </a:rPr>
              <a:t>Calculate the </a:t>
            </a:r>
            <a:r>
              <a:rPr lang="en-AU" sz="1600" b="1" smtClean="0">
                <a:solidFill>
                  <a:srgbClr val="000000"/>
                </a:solidFill>
                <a:latin typeface="Verdana" pitchFamily="-107" charset="0"/>
              </a:rPr>
              <a:t>value</a:t>
            </a:r>
            <a:r>
              <a:rPr lang="en-AU" sz="1600" smtClean="0">
                <a:solidFill>
                  <a:srgbClr val="000000"/>
                </a:solidFill>
                <a:latin typeface="Verdana" pitchFamily="-107" charset="0"/>
              </a:rPr>
              <a:t> of the resultant force. Give your answer to the correct number of </a:t>
            </a:r>
            <a:r>
              <a:rPr lang="en-AU" sz="1600" b="1" smtClean="0">
                <a:solidFill>
                  <a:srgbClr val="000000"/>
                </a:solidFill>
                <a:latin typeface="Verdana" pitchFamily="-107" charset="0"/>
              </a:rPr>
              <a:t>significant figures</a:t>
            </a:r>
            <a:endParaRPr lang="en-US" sz="1600" smtClean="0">
              <a:solidFill>
                <a:srgbClr val="000000"/>
              </a:solidFill>
              <a:latin typeface="Verdana" pitchFamily="-107" charset="0"/>
            </a:endParaRPr>
          </a:p>
        </p:txBody>
      </p:sp>
      <p:sp>
        <p:nvSpPr>
          <p:cNvPr id="23" name="TextBox 22"/>
          <p:cNvSpPr txBox="1">
            <a:spLocks noChangeArrowheads="1"/>
          </p:cNvSpPr>
          <p:nvPr/>
        </p:nvSpPr>
        <p:spPr bwMode="auto">
          <a:xfrm>
            <a:off x="5410200" y="2860675"/>
            <a:ext cx="3352800" cy="1814513"/>
          </a:xfrm>
          <a:prstGeom prst="rect">
            <a:avLst/>
          </a:prstGeom>
          <a:gradFill rotWithShape="1">
            <a:gsLst>
              <a:gs pos="0">
                <a:srgbClr val="E6FDFA"/>
              </a:gs>
              <a:gs pos="64999">
                <a:srgbClr val="BFF8F1"/>
              </a:gs>
              <a:gs pos="100000">
                <a:srgbClr val="A2F7EC"/>
              </a:gs>
            </a:gsLst>
            <a:lin ang="5400000" scaled="1"/>
          </a:gradFill>
          <a:ln w="9525">
            <a:solidFill>
              <a:srgbClr val="31ABA1"/>
            </a:solidFill>
            <a:miter lim="800000"/>
            <a:headEnd/>
            <a:tailEnd/>
          </a:ln>
          <a:effectLst>
            <a:outerShdw blurRad="40000" dist="20000" dir="5400000" rotWithShape="0">
              <a:srgbClr val="808080">
                <a:alpha val="37999"/>
              </a:srgbClr>
            </a:outerShdw>
          </a:effectLst>
        </p:spPr>
        <p:txBody>
          <a:bodyPr>
            <a:spAutoFit/>
          </a:bodyPr>
          <a:lstStyle>
            <a:lvl1pPr marL="342900" indent="-342900">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eaLnBrk="0" hangingPunct="0">
              <a:buFont typeface="Verdana" pitchFamily="-107" charset="0"/>
              <a:buAutoNum type="arabicPeriod" startAt="2"/>
            </a:pPr>
            <a:r>
              <a:rPr lang="en-US" sz="1600" smtClean="0">
                <a:solidFill>
                  <a:srgbClr val="000000"/>
                </a:solidFill>
                <a:latin typeface="Verdana" pitchFamily="-107" charset="0"/>
              </a:rPr>
              <a:t>Explain why the resultant force acts in the direction you have chosen? </a:t>
            </a:r>
          </a:p>
          <a:p>
            <a:pPr eaLnBrk="0" hangingPunct="0"/>
            <a:r>
              <a:rPr lang="en-US" sz="1600" smtClean="0">
                <a:solidFill>
                  <a:srgbClr val="FF0000"/>
                </a:solidFill>
                <a:latin typeface="Verdana" pitchFamily="-107" charset="0"/>
              </a:rPr>
              <a:t>The </a:t>
            </a:r>
            <a:r>
              <a:rPr lang="en-US" sz="1600" smtClean="0">
                <a:solidFill>
                  <a:srgbClr val="FF0000"/>
                </a:solidFill>
                <a:latin typeface="Symbol" pitchFamily="-107" charset="2"/>
              </a:rPr>
              <a:t>D</a:t>
            </a:r>
            <a:r>
              <a:rPr lang="en-US" sz="1600" smtClean="0">
                <a:solidFill>
                  <a:srgbClr val="FF0000"/>
                </a:solidFill>
                <a:latin typeface="Verdana" pitchFamily="-107" charset="0"/>
              </a:rPr>
              <a:t>v from north to east is because of an unbalanced force acting towards the center of the circle </a:t>
            </a:r>
          </a:p>
        </p:txBody>
      </p:sp>
      <p:grpSp>
        <p:nvGrpSpPr>
          <p:cNvPr id="2" name="Group 20"/>
          <p:cNvGrpSpPr>
            <a:grpSpLocks/>
          </p:cNvGrpSpPr>
          <p:nvPr/>
        </p:nvGrpSpPr>
        <p:grpSpPr bwMode="auto">
          <a:xfrm>
            <a:off x="3048000" y="3352800"/>
            <a:ext cx="2362200" cy="3200400"/>
            <a:chOff x="3352800" y="3352800"/>
            <a:chExt cx="2362200" cy="3200400"/>
          </a:xfrm>
        </p:grpSpPr>
        <p:sp>
          <p:nvSpPr>
            <p:cNvPr id="20" name="Rectangle 19"/>
            <p:cNvSpPr/>
            <p:nvPr/>
          </p:nvSpPr>
          <p:spPr bwMode="auto">
            <a:xfrm>
              <a:off x="3352800" y="3352800"/>
              <a:ext cx="2362200" cy="3200400"/>
            </a:xfrm>
            <a:prstGeom prst="rect">
              <a:avLst/>
            </a:prstGeom>
            <a:ln>
              <a:noFill/>
              <a:headEnd type="none" w="med" len="med"/>
              <a:tailEnd type="none" w="med" len="med"/>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eaLnBrk="0" hangingPunct="0"/>
              <a:endParaRPr lang="en-GB" smtClean="0">
                <a:solidFill>
                  <a:prstClr val="black"/>
                </a:solidFill>
                <a:latin typeface="Verdana" pitchFamily="-107" charset="0"/>
              </a:endParaRPr>
            </a:p>
          </p:txBody>
        </p:sp>
        <p:graphicFrame>
          <p:nvGraphicFramePr>
            <p:cNvPr id="16387" name="Object 3"/>
            <p:cNvGraphicFramePr>
              <a:graphicFrameLocks noChangeAspect="1"/>
            </p:cNvGraphicFramePr>
            <p:nvPr/>
          </p:nvGraphicFramePr>
          <p:xfrm>
            <a:off x="3429000" y="3467100"/>
            <a:ext cx="2209800" cy="2933700"/>
          </p:xfrm>
          <a:graphic>
            <a:graphicData uri="http://schemas.openxmlformats.org/presentationml/2006/ole">
              <mc:AlternateContent xmlns:mc="http://schemas.openxmlformats.org/markup-compatibility/2006">
                <mc:Choice xmlns:v="urn:schemas-microsoft-com:vml" Requires="v">
                  <p:oleObj spid="_x0000_s17460" name="Equation" r:id="rId6" imgW="1473200" imgH="1955800" progId="Equation.3">
                    <p:embed/>
                  </p:oleObj>
                </mc:Choice>
                <mc:Fallback>
                  <p:oleObj name="Equation" r:id="rId6" imgW="1473200" imgH="1955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9000" y="3467100"/>
                          <a:ext cx="2209800" cy="293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26" name="Rectangle 25"/>
          <p:cNvSpPr/>
          <p:nvPr/>
        </p:nvSpPr>
        <p:spPr bwMode="auto">
          <a:xfrm>
            <a:off x="4740274" y="1447800"/>
            <a:ext cx="795340" cy="923925"/>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p>
            <a:pPr algn="ctr" eaLnBrk="0" hangingPunct="0">
              <a:defRPr/>
            </a:pPr>
            <a:r>
              <a:rPr lang="en-CA" sz="5400" b="1" dirty="0">
                <a:ln w="1905"/>
                <a:solidFill>
                  <a:srgbClr val="660066"/>
                </a:solidFill>
                <a:effectLst>
                  <a:innerShdw blurRad="69850" dist="43180" dir="5400000">
                    <a:srgbClr val="000000">
                      <a:alpha val="65000"/>
                    </a:srgbClr>
                  </a:innerShdw>
                </a:effectLst>
              </a:rPr>
              <a:t>A</a:t>
            </a:r>
          </a:p>
        </p:txBody>
      </p:sp>
      <p:sp>
        <p:nvSpPr>
          <p:cNvPr id="32" name="Rectangle 31"/>
          <p:cNvSpPr/>
          <p:nvPr/>
        </p:nvSpPr>
        <p:spPr bwMode="auto">
          <a:xfrm>
            <a:off x="4549774" y="2666999"/>
            <a:ext cx="884241" cy="923329"/>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p>
            <a:pPr algn="ctr" eaLnBrk="0" hangingPunct="0">
              <a:defRPr/>
            </a:pPr>
            <a:r>
              <a:rPr lang="en-CA" sz="5400" b="1" dirty="0">
                <a:ln w="1905"/>
                <a:solidFill>
                  <a:srgbClr val="000090"/>
                </a:solidFill>
                <a:effectLst>
                  <a:innerShdw blurRad="69850" dist="43180" dir="5400000">
                    <a:srgbClr val="000000">
                      <a:alpha val="65000"/>
                    </a:srgbClr>
                  </a:innerShdw>
                </a:effectLst>
              </a:rPr>
              <a:t>M</a:t>
            </a:r>
          </a:p>
        </p:txBody>
      </p:sp>
      <p:sp>
        <p:nvSpPr>
          <p:cNvPr id="14345" name="AutoShape 104"/>
          <p:cNvSpPr>
            <a:spLocks noChangeArrowheads="1"/>
          </p:cNvSpPr>
          <p:nvPr/>
        </p:nvSpPr>
        <p:spPr bwMode="auto">
          <a:xfrm rot="-8337633" flipH="1" flipV="1">
            <a:off x="1676400" y="3200400"/>
            <a:ext cx="1600200" cy="228600"/>
          </a:xfrm>
          <a:prstGeom prst="rightArrow">
            <a:avLst>
              <a:gd name="adj1" fmla="val 50000"/>
              <a:gd name="adj2" fmla="val 175000"/>
            </a:avLst>
          </a:prstGeom>
          <a:solidFill>
            <a:schemeClr val="accent6"/>
          </a:solidFill>
          <a:ln w="9525">
            <a:solidFill>
              <a:schemeClr val="tx1"/>
            </a:solidFill>
            <a:miter lim="800000"/>
            <a:headEnd/>
            <a:tailEnd/>
          </a:ln>
        </p:spPr>
        <p:txBody>
          <a:bodyPr wrap="none" anchor="ctr"/>
          <a:lstStyle/>
          <a:p>
            <a:pPr eaLnBrk="0" hangingPunct="0"/>
            <a:endParaRPr lang="en-GB" smtClean="0">
              <a:solidFill>
                <a:prstClr val="black"/>
              </a:solidFill>
              <a:latin typeface="Verdana" pitchFamily="-107" charset="0"/>
              <a:ea typeface="ＭＳ Ｐゴシック" pitchFamily="-107" charset="-128"/>
            </a:endParaRPr>
          </a:p>
        </p:txBody>
      </p:sp>
      <p:sp>
        <p:nvSpPr>
          <p:cNvPr id="35" name="Rectangle 34"/>
          <p:cNvSpPr/>
          <p:nvPr/>
        </p:nvSpPr>
        <p:spPr bwMode="auto">
          <a:xfrm>
            <a:off x="5029199" y="5562600"/>
            <a:ext cx="795340" cy="923925"/>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p>
            <a:pPr algn="ctr" eaLnBrk="0" hangingPunct="0">
              <a:defRPr/>
            </a:pPr>
            <a:r>
              <a:rPr lang="en-CA" sz="5400" b="1" dirty="0">
                <a:ln w="1905"/>
                <a:solidFill>
                  <a:srgbClr val="660066"/>
                </a:solidFill>
                <a:effectLst>
                  <a:innerShdw blurRad="69850" dist="43180" dir="5400000">
                    <a:srgbClr val="000000">
                      <a:alpha val="65000"/>
                    </a:srgbClr>
                  </a:innerShdw>
                </a:effectLst>
              </a:rPr>
              <a:t>A</a:t>
            </a:r>
          </a:p>
        </p:txBody>
      </p:sp>
    </p:spTree>
    <p:extLst>
      <p:ext uri="{BB962C8B-B14F-4D97-AF65-F5344CB8AC3E}">
        <p14:creationId xmlns:p14="http://schemas.microsoft.com/office/powerpoint/2010/main" val="32306204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352"/>
                                        </p:tgtEl>
                                        <p:attrNameLst>
                                          <p:attrName>style.visibility</p:attrName>
                                        </p:attrNameLst>
                                      </p:cBhvr>
                                      <p:to>
                                        <p:strVal val="visible"/>
                                      </p:to>
                                    </p:set>
                                    <p:animEffect transition="in" filter="wipe(up)">
                                      <p:cBhvr>
                                        <p:cTn id="7" dur="3000"/>
                                        <p:tgtEl>
                                          <p:spTgt spid="14352"/>
                                        </p:tgtEl>
                                      </p:cBhvr>
                                    </p:animEffect>
                                  </p:childTnLst>
                                </p:cTn>
                              </p:par>
                            </p:childTnLst>
                          </p:cTn>
                        </p:par>
                        <p:par>
                          <p:cTn id="8" fill="hold" nodeType="afterGroup">
                            <p:stCondLst>
                              <p:cond delay="30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3000"/>
                                        <p:tgtEl>
                                          <p:spTgt spid="23"/>
                                        </p:tgtEl>
                                      </p:cBhvr>
                                    </p:animEffect>
                                  </p:childTnLst>
                                </p:cTn>
                              </p:par>
                            </p:childTnLst>
                          </p:cTn>
                        </p:par>
                        <p:par>
                          <p:cTn id="12" fill="hold" nodeType="afterGroup">
                            <p:stCondLst>
                              <p:cond delay="6000"/>
                            </p:stCondLst>
                            <p:childTnLst>
                              <p:par>
                                <p:cTn id="13" presetID="22" presetClass="entr" presetSubtype="1" fill="hold" grpId="0" nodeType="afterEffect">
                                  <p:stCondLst>
                                    <p:cond delay="0"/>
                                  </p:stCondLst>
                                  <p:childTnLst>
                                    <p:set>
                                      <p:cBhvr>
                                        <p:cTn id="14" dur="1" fill="hold">
                                          <p:stCondLst>
                                            <p:cond delay="0"/>
                                          </p:stCondLst>
                                        </p:cTn>
                                        <p:tgtEl>
                                          <p:spTgt spid="14353"/>
                                        </p:tgtEl>
                                        <p:attrNameLst>
                                          <p:attrName>style.visibility</p:attrName>
                                        </p:attrNameLst>
                                      </p:cBhvr>
                                      <p:to>
                                        <p:strVal val="visible"/>
                                      </p:to>
                                    </p:set>
                                    <p:animEffect transition="in" filter="wipe(up)">
                                      <p:cBhvr>
                                        <p:cTn id="15" dur="3000"/>
                                        <p:tgtEl>
                                          <p:spTgt spid="14353"/>
                                        </p:tgtEl>
                                      </p:cBhvr>
                                    </p:animEffect>
                                  </p:childTnLst>
                                </p:cTn>
                              </p:par>
                            </p:childTnLst>
                          </p:cTn>
                        </p:par>
                        <p:par>
                          <p:cTn id="16" fill="hold" nodeType="afterGroup">
                            <p:stCondLst>
                              <p:cond delay="9000"/>
                            </p:stCondLst>
                            <p:childTnLst>
                              <p:par>
                                <p:cTn id="17" presetID="22" presetClass="entr" presetSubtype="1"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up)">
                                      <p:cBhvr>
                                        <p:cTn id="19"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2" grpId="0" animBg="1"/>
      <p:bldP spid="14353" grpId="0" animBg="1"/>
      <p:bldP spid="2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556792"/>
            <a:ext cx="9144000" cy="4463358"/>
          </a:xfrm>
          <a:prstGeom prst="rect">
            <a:avLst/>
          </a:prstGeom>
        </p:spPr>
      </p:pic>
      <p:sp>
        <p:nvSpPr>
          <p:cNvPr id="5" name="Rectangle 4"/>
          <p:cNvSpPr/>
          <p:nvPr/>
        </p:nvSpPr>
        <p:spPr>
          <a:xfrm>
            <a:off x="5436096" y="332656"/>
            <a:ext cx="3384376" cy="1754327"/>
          </a:xfrm>
          <a:prstGeom prst="rect">
            <a:avLst/>
          </a:prstGeom>
          <a:noFill/>
        </p:spPr>
        <p:txBody>
          <a:bodyPr wrap="square" lIns="91440" tIns="45720" rIns="91440" bIns="45720">
            <a:spAutoFit/>
          </a:bodyPr>
          <a:lstStyle/>
          <a:p>
            <a:pPr algn="ctr"/>
            <a:r>
              <a:rPr lang="en-AU"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2010</a:t>
            </a:r>
          </a:p>
          <a:p>
            <a:pPr algn="ctr"/>
            <a:r>
              <a:rPr lang="en-AU"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easy</a:t>
            </a:r>
            <a:endParaRPr lang="en-AU"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85143126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9512" y="836712"/>
            <a:ext cx="8561333" cy="4968552"/>
          </a:xfrm>
          <a:prstGeom prst="rect">
            <a:avLst/>
          </a:prstGeom>
        </p:spPr>
      </p:pic>
      <p:sp>
        <p:nvSpPr>
          <p:cNvPr id="5" name="Rectangle 4"/>
          <p:cNvSpPr/>
          <p:nvPr/>
        </p:nvSpPr>
        <p:spPr>
          <a:xfrm>
            <a:off x="7424003" y="2852936"/>
            <a:ext cx="1031690" cy="923330"/>
          </a:xfrm>
          <a:prstGeom prst="rect">
            <a:avLst/>
          </a:prstGeom>
          <a:noFill/>
        </p:spPr>
        <p:txBody>
          <a:bodyPr wrap="none" lIns="91440" tIns="45720" rIns="91440" bIns="45720">
            <a:spAutoFit/>
          </a:bodyPr>
          <a:lstStyle/>
          <a:p>
            <a:pPr algn="ctr"/>
            <a:r>
              <a:rPr lang="en-AU"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Ex</a:t>
            </a:r>
            <a:endParaRPr lang="en-AU"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10802091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9512" y="908720"/>
            <a:ext cx="8500475" cy="4959326"/>
          </a:xfrm>
          <a:prstGeom prst="rect">
            <a:avLst/>
          </a:prstGeom>
        </p:spPr>
      </p:pic>
      <p:sp>
        <p:nvSpPr>
          <p:cNvPr id="6" name="Rectangle 5"/>
          <p:cNvSpPr/>
          <p:nvPr/>
        </p:nvSpPr>
        <p:spPr>
          <a:xfrm>
            <a:off x="6732240" y="1844824"/>
            <a:ext cx="1993004" cy="923330"/>
          </a:xfrm>
          <a:prstGeom prst="rect">
            <a:avLst/>
          </a:prstGeom>
          <a:noFill/>
        </p:spPr>
        <p:txBody>
          <a:bodyPr wrap="none" lIns="91440" tIns="45720" rIns="91440" bIns="45720">
            <a:spAutoFit/>
          </a:bodyPr>
          <a:lstStyle/>
          <a:p>
            <a:pPr algn="ctr"/>
            <a:r>
              <a:rPr lang="en-AU"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Hard!</a:t>
            </a:r>
            <a:endParaRPr lang="en-AU"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405578531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31"/>
          <p:cNvGrpSpPr>
            <a:grpSpLocks/>
          </p:cNvGrpSpPr>
          <p:nvPr/>
        </p:nvGrpSpPr>
        <p:grpSpPr bwMode="auto">
          <a:xfrm>
            <a:off x="76200" y="1257300"/>
            <a:ext cx="5067300" cy="5067300"/>
            <a:chOff x="192" y="336"/>
            <a:chExt cx="3192" cy="3192"/>
          </a:xfrm>
        </p:grpSpPr>
        <p:grpSp>
          <p:nvGrpSpPr>
            <p:cNvPr id="16396" name="Group 8"/>
            <p:cNvGrpSpPr>
              <a:grpSpLocks/>
            </p:cNvGrpSpPr>
            <p:nvPr/>
          </p:nvGrpSpPr>
          <p:grpSpPr bwMode="auto">
            <a:xfrm>
              <a:off x="192" y="336"/>
              <a:ext cx="3192" cy="3192"/>
              <a:chOff x="96" y="414"/>
              <a:chExt cx="3408" cy="3408"/>
            </a:xfrm>
          </p:grpSpPr>
          <p:sp>
            <p:nvSpPr>
              <p:cNvPr id="16399" name="Oval 4"/>
              <p:cNvSpPr>
                <a:spLocks noChangeArrowheads="1"/>
              </p:cNvSpPr>
              <p:nvPr/>
            </p:nvSpPr>
            <p:spPr bwMode="auto">
              <a:xfrm>
                <a:off x="96" y="414"/>
                <a:ext cx="3408" cy="3408"/>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smtClean="0">
                  <a:solidFill>
                    <a:prstClr val="black"/>
                  </a:solidFill>
                  <a:latin typeface="Verdana" pitchFamily="-107" charset="0"/>
                  <a:ea typeface="ＭＳ Ｐゴシック" pitchFamily="-107" charset="-128"/>
                </a:endParaRPr>
              </a:p>
            </p:txBody>
          </p:sp>
          <p:sp>
            <p:nvSpPr>
              <p:cNvPr id="16400" name="AutoShape 7"/>
              <p:cNvSpPr>
                <a:spLocks noChangeArrowheads="1"/>
              </p:cNvSpPr>
              <p:nvPr/>
            </p:nvSpPr>
            <p:spPr bwMode="auto">
              <a:xfrm>
                <a:off x="1680" y="1995"/>
                <a:ext cx="240" cy="24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160 w 21600"/>
                  <a:gd name="T13" fmla="*/ 8640 h 21600"/>
                  <a:gd name="T14" fmla="*/ 19440 w 21600"/>
                  <a:gd name="T15" fmla="*/ 12960 h 21600"/>
                </a:gdLst>
                <a:ahLst/>
                <a:cxnLst>
                  <a:cxn ang="T8">
                    <a:pos x="T0" y="T1"/>
                  </a:cxn>
                  <a:cxn ang="T9">
                    <a:pos x="T2" y="T3"/>
                  </a:cxn>
                  <a:cxn ang="T10">
                    <a:pos x="T4" y="T5"/>
                  </a:cxn>
                  <a:cxn ang="T11">
                    <a:pos x="T6" y="T7"/>
                  </a:cxn>
                </a:cxnLst>
                <a:rect l="T12" t="T13" r="T14" b="T15"/>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chemeClr val="tx2"/>
              </a:solidFill>
              <a:ln w="9525">
                <a:solidFill>
                  <a:schemeClr val="tx1"/>
                </a:solidFill>
                <a:miter lim="800000"/>
                <a:headEnd/>
                <a:tailEnd/>
              </a:ln>
            </p:spPr>
            <p:txBody>
              <a:bodyPr wrap="none" anchor="ctr"/>
              <a:lstStyle/>
              <a:p>
                <a:pPr eaLnBrk="0" hangingPunct="0"/>
                <a:endParaRPr lang="en-GB" smtClean="0">
                  <a:solidFill>
                    <a:prstClr val="black"/>
                  </a:solidFill>
                  <a:latin typeface="Verdana" pitchFamily="-107" charset="0"/>
                  <a:ea typeface="ＭＳ Ｐゴシック" pitchFamily="-107" charset="-128"/>
                </a:endParaRPr>
              </a:p>
            </p:txBody>
          </p:sp>
        </p:grpSp>
        <p:sp>
          <p:nvSpPr>
            <p:cNvPr id="14345" name="Line 10"/>
            <p:cNvSpPr>
              <a:spLocks noChangeShapeType="1"/>
            </p:cNvSpPr>
            <p:nvPr/>
          </p:nvSpPr>
          <p:spPr bwMode="auto">
            <a:xfrm>
              <a:off x="1794" y="1926"/>
              <a:ext cx="1393" cy="855"/>
            </a:xfrm>
            <a:prstGeom prst="line">
              <a:avLst/>
            </a:prstGeom>
            <a:noFill/>
            <a:ln w="38100">
              <a:solidFill>
                <a:schemeClr val="accent5"/>
              </a:solidFill>
              <a:round/>
              <a:headEnd/>
              <a:tailEnd/>
            </a:ln>
          </p:spPr>
          <p:txBody>
            <a:bodyPr wrap="none" anchor="ctr"/>
            <a:lstStyle/>
            <a:p>
              <a:pPr eaLnBrk="0" hangingPunct="0">
                <a:defRPr/>
              </a:pPr>
              <a:endParaRPr lang="en-GB">
                <a:solidFill>
                  <a:prstClr val="black"/>
                </a:solidFill>
                <a:latin typeface="Verdana"/>
                <a:ea typeface="ＭＳ Ｐゴシック" pitchFamily="-108" charset="-128"/>
                <a:cs typeface="Verdana"/>
              </a:endParaRPr>
            </a:p>
          </p:txBody>
        </p:sp>
        <p:sp>
          <p:nvSpPr>
            <p:cNvPr id="14346" name="AutoShape 11"/>
            <p:cNvSpPr>
              <a:spLocks noChangeArrowheads="1"/>
            </p:cNvSpPr>
            <p:nvPr/>
          </p:nvSpPr>
          <p:spPr bwMode="auto">
            <a:xfrm rot="1768499">
              <a:off x="3081" y="2629"/>
              <a:ext cx="135" cy="270"/>
            </a:xfrm>
            <a:prstGeom prst="flowChartSort">
              <a:avLst/>
            </a:prstGeom>
            <a:gradFill rotWithShape="1">
              <a:gsLst>
                <a:gs pos="0">
                  <a:srgbClr val="FF8C8C"/>
                </a:gs>
                <a:gs pos="100000">
                  <a:srgbClr val="DA0000"/>
                </a:gs>
              </a:gsLst>
              <a:lin ang="5400000"/>
            </a:gradFill>
            <a:ln w="9525">
              <a:solidFill>
                <a:srgbClr val="BE0000"/>
              </a:solidFill>
              <a:miter lim="800000"/>
              <a:headEnd/>
              <a:tailEnd/>
            </a:ln>
            <a:effectLst>
              <a:outerShdw blurRad="40000" dist="23000" dir="5400000" rotWithShape="0">
                <a:srgbClr val="808080">
                  <a:alpha val="34999"/>
                </a:srgbClr>
              </a:outerShdw>
            </a:effectLst>
          </p:spPr>
          <p:txBody>
            <a:bodyPr wrap="none" anchor="ctr"/>
            <a:lstStyle/>
            <a:p>
              <a:pPr algn="ctr" eaLnBrk="0" hangingPunct="0"/>
              <a:endParaRPr lang="en-GB" smtClean="0">
                <a:solidFill>
                  <a:srgbClr val="D2D200"/>
                </a:solidFill>
                <a:latin typeface="Verdana" pitchFamily="-107" charset="0"/>
                <a:ea typeface="ＭＳ Ｐゴシック" pitchFamily="-107" charset="-128"/>
              </a:endParaRPr>
            </a:p>
          </p:txBody>
        </p:sp>
      </p:grpSp>
      <p:sp>
        <p:nvSpPr>
          <p:cNvPr id="14340" name="Text Box 24"/>
          <p:cNvSpPr txBox="1">
            <a:spLocks noChangeArrowheads="1"/>
          </p:cNvSpPr>
          <p:nvPr/>
        </p:nvSpPr>
        <p:spPr bwMode="auto">
          <a:xfrm>
            <a:off x="5181600" y="1143000"/>
            <a:ext cx="3886200" cy="1784350"/>
          </a:xfrm>
          <a:prstGeom prst="rect">
            <a:avLst/>
          </a:prstGeom>
          <a:gradFill rotWithShape="1">
            <a:gsLst>
              <a:gs pos="0">
                <a:srgbClr val="F3EBEB"/>
              </a:gs>
              <a:gs pos="64999">
                <a:srgbClr val="DDCACA"/>
              </a:gs>
              <a:gs pos="100000">
                <a:srgbClr val="D0B2B2"/>
              </a:gs>
            </a:gsLst>
            <a:lin ang="5400000" scaled="1"/>
          </a:gradFill>
          <a:ln w="9525">
            <a:solidFill>
              <a:srgbClr val="640C0D"/>
            </a:solidFill>
            <a:miter lim="800000"/>
            <a:headEnd/>
            <a:tailEnd/>
          </a:ln>
          <a:effectLst>
            <a:outerShdw blurRad="40000" dist="20000" dir="5400000" rotWithShape="0">
              <a:srgbClr val="808080">
                <a:alpha val="37999"/>
              </a:srgbClr>
            </a:outerShdw>
          </a:effectLst>
        </p:spPr>
        <p:txBody>
          <a:bodyPr>
            <a:spAutoFit/>
          </a:bodyPr>
          <a:lstStyle>
            <a:lvl1pPr marL="457200" indent="-457200">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eaLnBrk="0" hangingPunct="0">
              <a:spcAft>
                <a:spcPts val="1800"/>
              </a:spcAft>
              <a:buFont typeface="Arial" charset="0"/>
              <a:buAutoNum type="arabicPeriod"/>
            </a:pPr>
            <a:r>
              <a:rPr lang="en-US" sz="2000" smtClean="0">
                <a:solidFill>
                  <a:srgbClr val="000000"/>
                </a:solidFill>
                <a:latin typeface="Verdana" pitchFamily="-107" charset="0"/>
              </a:rPr>
              <a:t>Calculate the period. </a:t>
            </a:r>
          </a:p>
          <a:p>
            <a:pPr eaLnBrk="0" hangingPunct="0">
              <a:spcAft>
                <a:spcPts val="1800"/>
              </a:spcAft>
              <a:buFont typeface="Arial" charset="0"/>
              <a:buAutoNum type="arabicPeriod"/>
            </a:pPr>
            <a:r>
              <a:rPr lang="en-US" sz="2000" smtClean="0">
                <a:solidFill>
                  <a:srgbClr val="800080"/>
                </a:solidFill>
                <a:latin typeface="Verdana" pitchFamily="-107" charset="0"/>
              </a:rPr>
              <a:t>Calculate the frequency.</a:t>
            </a:r>
            <a:endParaRPr lang="en-US" sz="2000" smtClean="0">
              <a:solidFill>
                <a:srgbClr val="000000"/>
              </a:solidFill>
              <a:latin typeface="Verdana" pitchFamily="-107" charset="0"/>
            </a:endParaRPr>
          </a:p>
          <a:p>
            <a:pPr eaLnBrk="0" hangingPunct="0">
              <a:spcAft>
                <a:spcPts val="1800"/>
              </a:spcAft>
              <a:buFont typeface="Arial" charset="0"/>
              <a:buAutoNum type="arabicPeriod"/>
            </a:pPr>
            <a:r>
              <a:rPr lang="en-US" sz="2000" smtClean="0">
                <a:solidFill>
                  <a:srgbClr val="000000"/>
                </a:solidFill>
                <a:latin typeface="Verdana" pitchFamily="-107" charset="0"/>
              </a:rPr>
              <a:t>Which way is the mass rotating?</a:t>
            </a:r>
          </a:p>
        </p:txBody>
      </p:sp>
      <p:grpSp>
        <p:nvGrpSpPr>
          <p:cNvPr id="16389" name="Group 23"/>
          <p:cNvGrpSpPr>
            <a:grpSpLocks/>
          </p:cNvGrpSpPr>
          <p:nvPr/>
        </p:nvGrpSpPr>
        <p:grpSpPr bwMode="auto">
          <a:xfrm>
            <a:off x="1363663" y="2430463"/>
            <a:ext cx="2514600" cy="2514600"/>
            <a:chOff x="1364443" y="2126443"/>
            <a:chExt cx="2514600" cy="2514600"/>
          </a:xfrm>
        </p:grpSpPr>
        <p:sp>
          <p:nvSpPr>
            <p:cNvPr id="13" name="Block Arc 12"/>
            <p:cNvSpPr>
              <a:spLocks noChangeAspect="1"/>
            </p:cNvSpPr>
            <p:nvPr/>
          </p:nvSpPr>
          <p:spPr bwMode="auto">
            <a:xfrm rot="1726982">
              <a:off x="1364443" y="2126443"/>
              <a:ext cx="2514600" cy="2514600"/>
            </a:xfrm>
            <a:prstGeom prst="blockArc">
              <a:avLst>
                <a:gd name="adj1" fmla="val 10800000"/>
                <a:gd name="adj2" fmla="val 0"/>
                <a:gd name="adj3" fmla="val 2479"/>
              </a:avLst>
            </a:prstGeom>
            <a:solidFill>
              <a:schemeClr val="accent1"/>
            </a:solidFill>
            <a:ln w="9525" cap="flat" cmpd="sng" algn="ctr">
              <a:noFill/>
              <a:prstDash val="solid"/>
              <a:round/>
              <a:headEnd type="none" w="med" len="med"/>
              <a:tailEnd type="none" w="med" len="med"/>
            </a:ln>
            <a:effectLst/>
          </p:spPr>
          <p:txBody>
            <a:bodyPr/>
            <a:lstStyle/>
            <a:p>
              <a:pPr eaLnBrk="0" hangingPunct="0"/>
              <a:endParaRPr lang="en-GB" smtClean="0">
                <a:solidFill>
                  <a:prstClr val="black"/>
                </a:solidFill>
                <a:latin typeface="Verdana" pitchFamily="-107" charset="0"/>
                <a:ea typeface="ＭＳ Ｐゴシック" pitchFamily="-107" charset="-128"/>
              </a:endParaRPr>
            </a:p>
          </p:txBody>
        </p:sp>
        <p:cxnSp>
          <p:nvCxnSpPr>
            <p:cNvPr id="16395" name="Straight Arrow Connector 16"/>
            <p:cNvCxnSpPr>
              <a:cxnSpLocks noChangeShapeType="1"/>
            </p:cNvCxnSpPr>
            <p:nvPr/>
          </p:nvCxnSpPr>
          <p:spPr bwMode="auto">
            <a:xfrm rot="5400000">
              <a:off x="1397000" y="2789765"/>
              <a:ext cx="228604" cy="135470"/>
            </a:xfrm>
            <a:prstGeom prst="straightConnector1">
              <a:avLst/>
            </a:prstGeom>
            <a:noFill/>
            <a:ln w="57150">
              <a:solidFill>
                <a:schemeClr val="accent1"/>
              </a:solidFill>
              <a:round/>
              <a:headEnd/>
              <a:tailEnd type="arrow" w="med" len="med"/>
            </a:ln>
            <a:extLst>
              <a:ext uri="{909E8E84-426E-40dd-AFC4-6F175D3DCCD1}">
                <a14:hiddenFill xmlns:a14="http://schemas.microsoft.com/office/drawing/2010/main">
                  <a:noFill/>
                </a14:hiddenFill>
              </a:ext>
            </a:extLst>
          </p:spPr>
        </p:cxnSp>
      </p:grpSp>
      <p:sp>
        <p:nvSpPr>
          <p:cNvPr id="16" name="Text Box 23"/>
          <p:cNvSpPr txBox="1">
            <a:spLocks noChangeArrowheads="1"/>
          </p:cNvSpPr>
          <p:nvPr/>
        </p:nvSpPr>
        <p:spPr bwMode="auto">
          <a:xfrm>
            <a:off x="304800" y="76200"/>
            <a:ext cx="8513763" cy="784225"/>
          </a:xfrm>
          <a:prstGeom prst="rect">
            <a:avLst/>
          </a:prstGeom>
          <a:gradFill rotWithShape="1">
            <a:gsLst>
              <a:gs pos="0">
                <a:srgbClr val="FFF9D9"/>
              </a:gs>
              <a:gs pos="64999">
                <a:srgbClr val="FFF1A4"/>
              </a:gs>
              <a:gs pos="100000">
                <a:srgbClr val="FFEE7C"/>
              </a:gs>
            </a:gsLst>
            <a:lin ang="5400000" scaled="1"/>
          </a:gradFill>
          <a:ln w="9525">
            <a:solidFill>
              <a:srgbClr val="FBBE18"/>
            </a:solidFill>
            <a:miter lim="800000"/>
            <a:headEnd/>
            <a:tailEnd/>
          </a:ln>
          <a:effectLst>
            <a:outerShdw blurRad="40000" dist="20000" dir="5400000" rotWithShape="0">
              <a:srgbClr val="808080">
                <a:alpha val="37999"/>
              </a:srgbClr>
            </a:outerShdw>
          </a:effectLst>
        </p:spPr>
        <p:txBody>
          <a:bodyPr wrap="none">
            <a:spAutoFit/>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eaLnBrk="0" hangingPunct="0">
              <a:spcAft>
                <a:spcPts val="600"/>
              </a:spcAft>
            </a:pPr>
            <a:r>
              <a:rPr lang="en-GB" sz="2000" smtClean="0">
                <a:solidFill>
                  <a:srgbClr val="000000"/>
                </a:solidFill>
                <a:latin typeface="Verdana" pitchFamily="-107" charset="0"/>
              </a:rPr>
              <a:t>A mass is being spun in a circle as shown</a:t>
            </a:r>
          </a:p>
          <a:p>
            <a:pPr eaLnBrk="0" hangingPunct="0">
              <a:spcAft>
                <a:spcPts val="600"/>
              </a:spcAft>
            </a:pPr>
            <a:r>
              <a:rPr lang="en-US" sz="2000" smtClean="0">
                <a:solidFill>
                  <a:srgbClr val="000000"/>
                </a:solidFill>
                <a:latin typeface="Verdana" pitchFamily="-107" charset="0"/>
              </a:rPr>
              <a:t>Mass = 250 g;  time for half a revolution 6.7 s;  radius =  1.4 m </a:t>
            </a:r>
          </a:p>
        </p:txBody>
      </p:sp>
      <p:sp>
        <p:nvSpPr>
          <p:cNvPr id="18" name="Text Box 10"/>
          <p:cNvSpPr txBox="1">
            <a:spLocks noChangeArrowheads="1"/>
          </p:cNvSpPr>
          <p:nvPr/>
        </p:nvSpPr>
        <p:spPr bwMode="auto">
          <a:xfrm>
            <a:off x="5181600" y="3124200"/>
            <a:ext cx="3810000" cy="400050"/>
          </a:xfrm>
          <a:prstGeom prst="rect">
            <a:avLst/>
          </a:prstGeom>
          <a:gradFill rotWithShape="1">
            <a:gsLst>
              <a:gs pos="0">
                <a:srgbClr val="FFFFE9"/>
              </a:gs>
              <a:gs pos="64999">
                <a:srgbClr val="FFFFCC"/>
              </a:gs>
              <a:gs pos="100000">
                <a:srgbClr val="FFFFB7"/>
              </a:gs>
            </a:gsLst>
            <a:lin ang="5400000" scaled="1"/>
          </a:gradFill>
          <a:ln w="9525">
            <a:solidFill>
              <a:srgbClr val="ECDD9C"/>
            </a:solidFill>
            <a:miter lim="800000"/>
            <a:headEnd/>
            <a:tailEnd/>
          </a:ln>
          <a:effectLst>
            <a:outerShdw blurRad="40000" dist="20000" dir="5400000" rotWithShape="0">
              <a:srgbClr val="808080">
                <a:alpha val="37999"/>
              </a:srgbClr>
            </a:outerShdw>
          </a:effectLst>
        </p:spPr>
        <p:txBody>
          <a:bodyPr>
            <a:spAutoFit/>
          </a:bodyPr>
          <a:lstStyle>
            <a:lvl1pPr marL="457200" indent="-457200">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eaLnBrk="0" hangingPunct="0">
              <a:buFont typeface="Arial" charset="0"/>
              <a:buAutoNum type="arabicPeriod"/>
            </a:pPr>
            <a:r>
              <a:rPr lang="en-US" sz="2000" smtClean="0">
                <a:solidFill>
                  <a:srgbClr val="000000"/>
                </a:solidFill>
                <a:latin typeface="Verdana" pitchFamily="-107" charset="0"/>
              </a:rPr>
              <a:t>Calculate the period.</a:t>
            </a:r>
          </a:p>
        </p:txBody>
      </p:sp>
      <p:sp>
        <p:nvSpPr>
          <p:cNvPr id="19" name="Text Box 19"/>
          <p:cNvSpPr txBox="1">
            <a:spLocks noChangeArrowheads="1"/>
          </p:cNvSpPr>
          <p:nvPr/>
        </p:nvSpPr>
        <p:spPr bwMode="auto">
          <a:xfrm>
            <a:off x="5181600" y="3552825"/>
            <a:ext cx="3813175" cy="1323975"/>
          </a:xfrm>
          <a:prstGeom prst="rect">
            <a:avLst/>
          </a:prstGeom>
          <a:gradFill rotWithShape="1">
            <a:gsLst>
              <a:gs pos="0">
                <a:srgbClr val="FFF9D9"/>
              </a:gs>
              <a:gs pos="64999">
                <a:srgbClr val="FFF1A4"/>
              </a:gs>
              <a:gs pos="100000">
                <a:srgbClr val="FFEE7C"/>
              </a:gs>
            </a:gsLst>
            <a:lin ang="5400000" scaled="1"/>
          </a:gradFill>
          <a:ln w="9525">
            <a:solidFill>
              <a:srgbClr val="FBBE18"/>
            </a:solidFill>
            <a:miter lim="800000"/>
            <a:headEnd/>
            <a:tailEnd/>
          </a:ln>
          <a:effectLst>
            <a:outerShdw blurRad="40000" dist="20000" dir="5400000" rotWithShape="0">
              <a:srgbClr val="808080">
                <a:alpha val="37999"/>
              </a:srgbClr>
            </a:outerShdw>
          </a:effectLst>
        </p:spPr>
        <p:txBody>
          <a:bodyPr wrap="none">
            <a:spAutoFit/>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eaLnBrk="0" hangingPunct="0">
              <a:spcAft>
                <a:spcPts val="1200"/>
              </a:spcAft>
            </a:pPr>
            <a:r>
              <a:rPr lang="en-US" sz="2000" smtClean="0">
                <a:solidFill>
                  <a:srgbClr val="000000"/>
                </a:solidFill>
                <a:latin typeface="Verdana" pitchFamily="-107" charset="0"/>
              </a:rPr>
              <a:t>6.7s to turn half revolution</a:t>
            </a:r>
          </a:p>
          <a:p>
            <a:pPr eaLnBrk="0" hangingPunct="0">
              <a:spcAft>
                <a:spcPts val="1200"/>
              </a:spcAft>
            </a:pPr>
            <a:r>
              <a:rPr lang="en-US" sz="2000" smtClean="0">
                <a:solidFill>
                  <a:srgbClr val="000000"/>
                </a:solidFill>
                <a:latin typeface="Verdana" pitchFamily="-107" charset="0"/>
              </a:rPr>
              <a:t>13.4s to turn one revolution</a:t>
            </a:r>
          </a:p>
          <a:p>
            <a:pPr eaLnBrk="0" hangingPunct="0">
              <a:spcAft>
                <a:spcPts val="1200"/>
              </a:spcAft>
            </a:pPr>
            <a:r>
              <a:rPr lang="en-US" sz="2000" u="sng" smtClean="0">
                <a:solidFill>
                  <a:srgbClr val="FF0000"/>
                </a:solidFill>
                <a:latin typeface="Verdana" pitchFamily="-107" charset="0"/>
              </a:rPr>
              <a:t>Period   T = 13 s</a:t>
            </a:r>
            <a:endParaRPr lang="en-US" sz="2000" smtClean="0">
              <a:solidFill>
                <a:srgbClr val="000000"/>
              </a:solidFill>
              <a:latin typeface="Verdana" pitchFamily="-107" charset="0"/>
            </a:endParaRPr>
          </a:p>
        </p:txBody>
      </p:sp>
    </p:spTree>
    <p:extLst>
      <p:ext uri="{BB962C8B-B14F-4D97-AF65-F5344CB8AC3E}">
        <p14:creationId xmlns:p14="http://schemas.microsoft.com/office/powerpoint/2010/main" val="42738328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2000"/>
                                        <p:tgtEl>
                                          <p:spTgt spid="18"/>
                                        </p:tgtEl>
                                      </p:cBhvr>
                                    </p:animEffect>
                                  </p:childTnLst>
                                </p:cTn>
                              </p:par>
                            </p:childTnLst>
                          </p:cTn>
                        </p:par>
                        <p:par>
                          <p:cTn id="8" fill="hold" nodeType="afterGroup">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5" name="Group 31"/>
          <p:cNvGrpSpPr>
            <a:grpSpLocks/>
          </p:cNvGrpSpPr>
          <p:nvPr/>
        </p:nvGrpSpPr>
        <p:grpSpPr bwMode="auto">
          <a:xfrm>
            <a:off x="76200" y="1257300"/>
            <a:ext cx="5067300" cy="5067300"/>
            <a:chOff x="192" y="336"/>
            <a:chExt cx="3192" cy="3192"/>
          </a:xfrm>
        </p:grpSpPr>
        <p:grpSp>
          <p:nvGrpSpPr>
            <p:cNvPr id="18448" name="Group 8"/>
            <p:cNvGrpSpPr>
              <a:grpSpLocks/>
            </p:cNvGrpSpPr>
            <p:nvPr/>
          </p:nvGrpSpPr>
          <p:grpSpPr bwMode="auto">
            <a:xfrm>
              <a:off x="192" y="336"/>
              <a:ext cx="3192" cy="3192"/>
              <a:chOff x="96" y="414"/>
              <a:chExt cx="3408" cy="3408"/>
            </a:xfrm>
          </p:grpSpPr>
          <p:sp>
            <p:nvSpPr>
              <p:cNvPr id="18451" name="Oval 4"/>
              <p:cNvSpPr>
                <a:spLocks noChangeArrowheads="1"/>
              </p:cNvSpPr>
              <p:nvPr/>
            </p:nvSpPr>
            <p:spPr bwMode="auto">
              <a:xfrm>
                <a:off x="96" y="414"/>
                <a:ext cx="3408" cy="3408"/>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smtClean="0">
                  <a:solidFill>
                    <a:prstClr val="black"/>
                  </a:solidFill>
                  <a:latin typeface="Verdana" pitchFamily="-107" charset="0"/>
                  <a:ea typeface="ＭＳ Ｐゴシック" pitchFamily="-107" charset="-128"/>
                </a:endParaRPr>
              </a:p>
            </p:txBody>
          </p:sp>
          <p:sp>
            <p:nvSpPr>
              <p:cNvPr id="18452" name="AutoShape 7"/>
              <p:cNvSpPr>
                <a:spLocks noChangeArrowheads="1"/>
              </p:cNvSpPr>
              <p:nvPr/>
            </p:nvSpPr>
            <p:spPr bwMode="auto">
              <a:xfrm>
                <a:off x="1680" y="1995"/>
                <a:ext cx="240" cy="24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160 w 21600"/>
                  <a:gd name="T13" fmla="*/ 8640 h 21600"/>
                  <a:gd name="T14" fmla="*/ 19440 w 21600"/>
                  <a:gd name="T15" fmla="*/ 12960 h 21600"/>
                </a:gdLst>
                <a:ahLst/>
                <a:cxnLst>
                  <a:cxn ang="T8">
                    <a:pos x="T0" y="T1"/>
                  </a:cxn>
                  <a:cxn ang="T9">
                    <a:pos x="T2" y="T3"/>
                  </a:cxn>
                  <a:cxn ang="T10">
                    <a:pos x="T4" y="T5"/>
                  </a:cxn>
                  <a:cxn ang="T11">
                    <a:pos x="T6" y="T7"/>
                  </a:cxn>
                </a:cxnLst>
                <a:rect l="T12" t="T13" r="T14" b="T15"/>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chemeClr val="tx2"/>
              </a:solidFill>
              <a:ln w="9525">
                <a:solidFill>
                  <a:schemeClr val="tx1"/>
                </a:solidFill>
                <a:miter lim="800000"/>
                <a:headEnd/>
                <a:tailEnd/>
              </a:ln>
            </p:spPr>
            <p:txBody>
              <a:bodyPr wrap="none" anchor="ctr"/>
              <a:lstStyle/>
              <a:p>
                <a:pPr eaLnBrk="0" hangingPunct="0"/>
                <a:endParaRPr lang="en-GB" smtClean="0">
                  <a:solidFill>
                    <a:prstClr val="black"/>
                  </a:solidFill>
                  <a:latin typeface="Verdana" pitchFamily="-107" charset="0"/>
                  <a:ea typeface="ＭＳ Ｐゴシック" pitchFamily="-107" charset="-128"/>
                </a:endParaRPr>
              </a:p>
            </p:txBody>
          </p:sp>
        </p:grpSp>
        <p:sp>
          <p:nvSpPr>
            <p:cNvPr id="14345" name="Line 10"/>
            <p:cNvSpPr>
              <a:spLocks noChangeShapeType="1"/>
            </p:cNvSpPr>
            <p:nvPr/>
          </p:nvSpPr>
          <p:spPr bwMode="auto">
            <a:xfrm>
              <a:off x="1794" y="1926"/>
              <a:ext cx="1393" cy="855"/>
            </a:xfrm>
            <a:prstGeom prst="line">
              <a:avLst/>
            </a:prstGeom>
            <a:noFill/>
            <a:ln w="38100">
              <a:solidFill>
                <a:schemeClr val="accent5"/>
              </a:solidFill>
              <a:round/>
              <a:headEnd/>
              <a:tailEnd/>
            </a:ln>
          </p:spPr>
          <p:txBody>
            <a:bodyPr wrap="none" anchor="ctr"/>
            <a:lstStyle/>
            <a:p>
              <a:pPr eaLnBrk="0" hangingPunct="0">
                <a:defRPr/>
              </a:pPr>
              <a:endParaRPr lang="en-GB">
                <a:solidFill>
                  <a:prstClr val="black"/>
                </a:solidFill>
                <a:latin typeface="Verdana"/>
                <a:ea typeface="ＭＳ Ｐゴシック" pitchFamily="-108" charset="-128"/>
                <a:cs typeface="Verdana"/>
              </a:endParaRPr>
            </a:p>
          </p:txBody>
        </p:sp>
        <p:sp>
          <p:nvSpPr>
            <p:cNvPr id="14346" name="AutoShape 11"/>
            <p:cNvSpPr>
              <a:spLocks noChangeArrowheads="1"/>
            </p:cNvSpPr>
            <p:nvPr/>
          </p:nvSpPr>
          <p:spPr bwMode="auto">
            <a:xfrm rot="1768499">
              <a:off x="3081" y="2629"/>
              <a:ext cx="135" cy="270"/>
            </a:xfrm>
            <a:prstGeom prst="flowChartSort">
              <a:avLst/>
            </a:prstGeom>
            <a:gradFill rotWithShape="1">
              <a:gsLst>
                <a:gs pos="0">
                  <a:srgbClr val="FF8C8C"/>
                </a:gs>
                <a:gs pos="100000">
                  <a:srgbClr val="DA0000"/>
                </a:gs>
              </a:gsLst>
              <a:lin ang="5400000"/>
            </a:gradFill>
            <a:ln w="9525">
              <a:solidFill>
                <a:srgbClr val="BE0000"/>
              </a:solidFill>
              <a:miter lim="800000"/>
              <a:headEnd/>
              <a:tailEnd/>
            </a:ln>
            <a:effectLst>
              <a:outerShdw blurRad="40000" dist="23000" dir="5400000" rotWithShape="0">
                <a:srgbClr val="808080">
                  <a:alpha val="34999"/>
                </a:srgbClr>
              </a:outerShdw>
            </a:effectLst>
          </p:spPr>
          <p:txBody>
            <a:bodyPr wrap="none" anchor="ctr"/>
            <a:lstStyle/>
            <a:p>
              <a:pPr algn="ctr" eaLnBrk="0" hangingPunct="0"/>
              <a:endParaRPr lang="en-GB" smtClean="0">
                <a:solidFill>
                  <a:srgbClr val="D2D200"/>
                </a:solidFill>
                <a:latin typeface="Verdana" pitchFamily="-107" charset="0"/>
                <a:ea typeface="ＭＳ Ｐゴシック" pitchFamily="-107" charset="-128"/>
              </a:endParaRPr>
            </a:p>
          </p:txBody>
        </p:sp>
      </p:grpSp>
      <p:sp>
        <p:nvSpPr>
          <p:cNvPr id="14340" name="Text Box 24"/>
          <p:cNvSpPr txBox="1">
            <a:spLocks noChangeArrowheads="1"/>
          </p:cNvSpPr>
          <p:nvPr/>
        </p:nvSpPr>
        <p:spPr bwMode="auto">
          <a:xfrm>
            <a:off x="5029200" y="914400"/>
            <a:ext cx="3886200" cy="938213"/>
          </a:xfrm>
          <a:prstGeom prst="rect">
            <a:avLst/>
          </a:prstGeom>
          <a:gradFill rotWithShape="1">
            <a:gsLst>
              <a:gs pos="0">
                <a:srgbClr val="F3EBEB"/>
              </a:gs>
              <a:gs pos="64999">
                <a:srgbClr val="DDCACA"/>
              </a:gs>
              <a:gs pos="100000">
                <a:srgbClr val="D0B2B2"/>
              </a:gs>
            </a:gsLst>
            <a:lin ang="5400000" scaled="1"/>
          </a:gradFill>
          <a:ln w="9525">
            <a:solidFill>
              <a:srgbClr val="640C0D"/>
            </a:solidFill>
            <a:miter lim="800000"/>
            <a:headEnd/>
            <a:tailEnd/>
          </a:ln>
          <a:effectLst>
            <a:outerShdw blurRad="40000" dist="20000" dir="5400000" rotWithShape="0">
              <a:srgbClr val="808080">
                <a:alpha val="37999"/>
              </a:srgbClr>
            </a:outerShdw>
          </a:effectLst>
        </p:spPr>
        <p:txBody>
          <a:bodyPr>
            <a:spAutoFit/>
          </a:bodyPr>
          <a:lstStyle>
            <a:lvl1pPr marL="457200" indent="-457200">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eaLnBrk="0" hangingPunct="0">
              <a:spcAft>
                <a:spcPts val="1800"/>
              </a:spcAft>
              <a:buFont typeface="Arial" charset="0"/>
              <a:buAutoNum type="arabicPeriod"/>
            </a:pPr>
            <a:r>
              <a:rPr lang="en-US" sz="2000" smtClean="0">
                <a:solidFill>
                  <a:srgbClr val="000000"/>
                </a:solidFill>
                <a:latin typeface="Verdana" pitchFamily="-107" charset="0"/>
              </a:rPr>
              <a:t>Calculate the period. </a:t>
            </a:r>
          </a:p>
          <a:p>
            <a:pPr eaLnBrk="0" hangingPunct="0">
              <a:spcAft>
                <a:spcPts val="1800"/>
              </a:spcAft>
            </a:pPr>
            <a:r>
              <a:rPr lang="en-US" sz="2000" smtClean="0">
                <a:solidFill>
                  <a:srgbClr val="FF0000"/>
                </a:solidFill>
                <a:latin typeface="Verdana" pitchFamily="-107" charset="0"/>
              </a:rPr>
              <a:t>		Period   T = 13 s</a:t>
            </a:r>
            <a:r>
              <a:rPr lang="en-US" sz="2000" smtClean="0">
                <a:solidFill>
                  <a:srgbClr val="000000"/>
                </a:solidFill>
                <a:latin typeface="Verdana" pitchFamily="-107" charset="0"/>
              </a:rPr>
              <a:t>	</a:t>
            </a:r>
          </a:p>
        </p:txBody>
      </p:sp>
      <p:grpSp>
        <p:nvGrpSpPr>
          <p:cNvPr id="18438" name="Group 23"/>
          <p:cNvGrpSpPr>
            <a:grpSpLocks/>
          </p:cNvGrpSpPr>
          <p:nvPr/>
        </p:nvGrpSpPr>
        <p:grpSpPr bwMode="auto">
          <a:xfrm>
            <a:off x="1363663" y="2430463"/>
            <a:ext cx="2514600" cy="2514600"/>
            <a:chOff x="1364443" y="2126443"/>
            <a:chExt cx="2514600" cy="2514600"/>
          </a:xfrm>
        </p:grpSpPr>
        <p:sp>
          <p:nvSpPr>
            <p:cNvPr id="13" name="Block Arc 12"/>
            <p:cNvSpPr>
              <a:spLocks noChangeAspect="1"/>
            </p:cNvSpPr>
            <p:nvPr/>
          </p:nvSpPr>
          <p:spPr bwMode="auto">
            <a:xfrm rot="1726982">
              <a:off x="1364443" y="2126443"/>
              <a:ext cx="2514600" cy="2514600"/>
            </a:xfrm>
            <a:prstGeom prst="blockArc">
              <a:avLst>
                <a:gd name="adj1" fmla="val 10800000"/>
                <a:gd name="adj2" fmla="val 0"/>
                <a:gd name="adj3" fmla="val 2479"/>
              </a:avLst>
            </a:prstGeom>
            <a:solidFill>
              <a:schemeClr val="accent1"/>
            </a:solidFill>
            <a:ln w="9525" cap="flat" cmpd="sng" algn="ctr">
              <a:noFill/>
              <a:prstDash val="solid"/>
              <a:round/>
              <a:headEnd type="none" w="med" len="med"/>
              <a:tailEnd type="none" w="med" len="med"/>
            </a:ln>
            <a:effectLst/>
          </p:spPr>
          <p:txBody>
            <a:bodyPr/>
            <a:lstStyle/>
            <a:p>
              <a:pPr eaLnBrk="0" hangingPunct="0"/>
              <a:endParaRPr lang="en-GB" smtClean="0">
                <a:solidFill>
                  <a:prstClr val="black"/>
                </a:solidFill>
                <a:latin typeface="Verdana" pitchFamily="-107" charset="0"/>
                <a:ea typeface="ＭＳ Ｐゴシック" pitchFamily="-107" charset="-128"/>
              </a:endParaRPr>
            </a:p>
          </p:txBody>
        </p:sp>
        <p:cxnSp>
          <p:nvCxnSpPr>
            <p:cNvPr id="18447" name="Straight Arrow Connector 16"/>
            <p:cNvCxnSpPr>
              <a:cxnSpLocks noChangeShapeType="1"/>
            </p:cNvCxnSpPr>
            <p:nvPr/>
          </p:nvCxnSpPr>
          <p:spPr bwMode="auto">
            <a:xfrm rot="5400000">
              <a:off x="1397000" y="2789765"/>
              <a:ext cx="228604" cy="135470"/>
            </a:xfrm>
            <a:prstGeom prst="straightConnector1">
              <a:avLst/>
            </a:prstGeom>
            <a:noFill/>
            <a:ln w="57150">
              <a:solidFill>
                <a:schemeClr val="accent1"/>
              </a:solidFill>
              <a:round/>
              <a:headEnd/>
              <a:tailEnd type="arrow" w="med" len="med"/>
            </a:ln>
            <a:extLst>
              <a:ext uri="{909E8E84-426E-40dd-AFC4-6F175D3DCCD1}">
                <a14:hiddenFill xmlns:a14="http://schemas.microsoft.com/office/drawing/2010/main">
                  <a:noFill/>
                </a14:hiddenFill>
              </a:ext>
            </a:extLst>
          </p:spPr>
        </p:cxnSp>
      </p:grpSp>
      <p:sp>
        <p:nvSpPr>
          <p:cNvPr id="16" name="Text Box 23"/>
          <p:cNvSpPr txBox="1">
            <a:spLocks noChangeArrowheads="1"/>
          </p:cNvSpPr>
          <p:nvPr/>
        </p:nvSpPr>
        <p:spPr bwMode="auto">
          <a:xfrm>
            <a:off x="304800" y="76200"/>
            <a:ext cx="8513763" cy="784225"/>
          </a:xfrm>
          <a:prstGeom prst="rect">
            <a:avLst/>
          </a:prstGeom>
          <a:gradFill rotWithShape="1">
            <a:gsLst>
              <a:gs pos="0">
                <a:srgbClr val="FFF9D9"/>
              </a:gs>
              <a:gs pos="64999">
                <a:srgbClr val="FFF1A4"/>
              </a:gs>
              <a:gs pos="100000">
                <a:srgbClr val="FFEE7C"/>
              </a:gs>
            </a:gsLst>
            <a:lin ang="5400000" scaled="1"/>
          </a:gradFill>
          <a:ln w="9525">
            <a:solidFill>
              <a:srgbClr val="FBBE18"/>
            </a:solidFill>
            <a:miter lim="800000"/>
            <a:headEnd/>
            <a:tailEnd/>
          </a:ln>
          <a:effectLst>
            <a:outerShdw blurRad="40000" dist="20000" dir="5400000" rotWithShape="0">
              <a:srgbClr val="808080">
                <a:alpha val="37999"/>
              </a:srgbClr>
            </a:outerShdw>
          </a:effectLst>
        </p:spPr>
        <p:txBody>
          <a:bodyPr wrap="none">
            <a:spAutoFit/>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eaLnBrk="0" hangingPunct="0">
              <a:spcAft>
                <a:spcPts val="600"/>
              </a:spcAft>
            </a:pPr>
            <a:r>
              <a:rPr lang="en-GB" sz="2000" smtClean="0">
                <a:solidFill>
                  <a:srgbClr val="000000"/>
                </a:solidFill>
                <a:latin typeface="Verdana" pitchFamily="-107" charset="0"/>
              </a:rPr>
              <a:t>A mass is being spun in a circle as shown</a:t>
            </a:r>
          </a:p>
          <a:p>
            <a:pPr eaLnBrk="0" hangingPunct="0">
              <a:spcAft>
                <a:spcPts val="600"/>
              </a:spcAft>
            </a:pPr>
            <a:r>
              <a:rPr lang="en-US" sz="2000" smtClean="0">
                <a:solidFill>
                  <a:srgbClr val="000000"/>
                </a:solidFill>
                <a:latin typeface="Verdana" pitchFamily="-107" charset="0"/>
              </a:rPr>
              <a:t>Mass = 250 g;  time for half a revolution 6.7 s;  radius =  1.4 m </a:t>
            </a:r>
          </a:p>
        </p:txBody>
      </p:sp>
      <p:sp>
        <p:nvSpPr>
          <p:cNvPr id="20" name="Text Box 10"/>
          <p:cNvSpPr txBox="1">
            <a:spLocks noChangeArrowheads="1"/>
          </p:cNvSpPr>
          <p:nvPr/>
        </p:nvSpPr>
        <p:spPr bwMode="auto">
          <a:xfrm>
            <a:off x="5105400" y="2057400"/>
            <a:ext cx="3810000" cy="400050"/>
          </a:xfrm>
          <a:prstGeom prst="rect">
            <a:avLst/>
          </a:prstGeom>
          <a:gradFill rotWithShape="1">
            <a:gsLst>
              <a:gs pos="0">
                <a:srgbClr val="FFFFE9"/>
              </a:gs>
              <a:gs pos="64999">
                <a:srgbClr val="FFFFCC"/>
              </a:gs>
              <a:gs pos="100000">
                <a:srgbClr val="FFFFB7"/>
              </a:gs>
            </a:gsLst>
            <a:lin ang="5400000" scaled="1"/>
          </a:gradFill>
          <a:ln w="9525">
            <a:solidFill>
              <a:srgbClr val="ECDD9C"/>
            </a:solidFill>
            <a:miter lim="800000"/>
            <a:headEnd/>
            <a:tailEnd/>
          </a:ln>
          <a:effectLst>
            <a:outerShdw blurRad="40000" dist="20000" dir="5400000" rotWithShape="0">
              <a:srgbClr val="808080">
                <a:alpha val="37999"/>
              </a:srgbClr>
            </a:outerShdw>
          </a:effectLst>
        </p:spPr>
        <p:txBody>
          <a:bodyPr>
            <a:spAutoFit/>
          </a:bodyPr>
          <a:lstStyle>
            <a:lvl1pPr marL="457200" indent="-457200">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eaLnBrk="0" hangingPunct="0">
              <a:buFont typeface="Arial" charset="0"/>
              <a:buNone/>
            </a:pPr>
            <a:r>
              <a:rPr lang="en-US" sz="2000" smtClean="0">
                <a:solidFill>
                  <a:srgbClr val="000000"/>
                </a:solidFill>
                <a:latin typeface="Verdana" pitchFamily="-107" charset="0"/>
              </a:rPr>
              <a:t>2.	Calculate the frequency.</a:t>
            </a:r>
          </a:p>
        </p:txBody>
      </p:sp>
      <p:grpSp>
        <p:nvGrpSpPr>
          <p:cNvPr id="5" name="Group 20"/>
          <p:cNvGrpSpPr>
            <a:grpSpLocks/>
          </p:cNvGrpSpPr>
          <p:nvPr/>
        </p:nvGrpSpPr>
        <p:grpSpPr bwMode="auto">
          <a:xfrm>
            <a:off x="5257800" y="2590800"/>
            <a:ext cx="3657600" cy="3352800"/>
            <a:chOff x="5257800" y="2590800"/>
            <a:chExt cx="3657600" cy="3352800"/>
          </a:xfrm>
        </p:grpSpPr>
        <p:sp>
          <p:nvSpPr>
            <p:cNvPr id="19" name="Rectangle 18"/>
            <p:cNvSpPr/>
            <p:nvPr/>
          </p:nvSpPr>
          <p:spPr bwMode="auto">
            <a:xfrm>
              <a:off x="5257800" y="2590800"/>
              <a:ext cx="3657600" cy="3352800"/>
            </a:xfrm>
            <a:prstGeom prst="rect">
              <a:avLst/>
            </a:prstGeom>
            <a:solidFill>
              <a:schemeClr val="accent6">
                <a:lumMod val="20000"/>
                <a:lumOff val="8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eaLnBrk="0" hangingPunct="0"/>
              <a:endParaRPr lang="en-GB" smtClean="0">
                <a:solidFill>
                  <a:prstClr val="black"/>
                </a:solidFill>
              </a:endParaRPr>
            </a:p>
          </p:txBody>
        </p:sp>
        <p:graphicFrame>
          <p:nvGraphicFramePr>
            <p:cNvPr id="18434" name="Object 2"/>
            <p:cNvGraphicFramePr>
              <a:graphicFrameLocks noChangeAspect="1"/>
            </p:cNvGraphicFramePr>
            <p:nvPr/>
          </p:nvGraphicFramePr>
          <p:xfrm>
            <a:off x="5486400" y="2878137"/>
            <a:ext cx="3200400" cy="2760663"/>
          </p:xfrm>
          <a:graphic>
            <a:graphicData uri="http://schemas.openxmlformats.org/presentationml/2006/ole">
              <mc:AlternateContent xmlns:mc="http://schemas.openxmlformats.org/markup-compatibility/2006">
                <mc:Choice xmlns:v="urn:schemas-microsoft-com:vml" Requires="v">
                  <p:oleObj spid="_x0000_s12321" name="Equation" r:id="rId4" imgW="2032000" imgH="1752600" progId="Equation.3">
                    <p:embed/>
                  </p:oleObj>
                </mc:Choice>
                <mc:Fallback>
                  <p:oleObj name="Equation" r:id="rId4" imgW="2032000" imgH="1752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2878137"/>
                          <a:ext cx="3200400" cy="2760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extLst>
      <p:ext uri="{BB962C8B-B14F-4D97-AF65-F5344CB8AC3E}">
        <p14:creationId xmlns:p14="http://schemas.microsoft.com/office/powerpoint/2010/main" val="42408175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wipe(up)">
                                      <p:cBhvr>
                                        <p:cTn id="7" dur="3000"/>
                                        <p:tgtEl>
                                          <p:spTgt spid="14340"/>
                                        </p:tgtEl>
                                      </p:cBhvr>
                                    </p:animEffect>
                                  </p:childTnLst>
                                </p:cTn>
                              </p:par>
                            </p:childTnLst>
                          </p:cTn>
                        </p:par>
                        <p:par>
                          <p:cTn id="8" fill="hold" nodeType="afterGroup">
                            <p:stCondLst>
                              <p:cond delay="3000"/>
                            </p:stCondLst>
                            <p:childTnLst>
                              <p:par>
                                <p:cTn id="9" presetID="2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1000"/>
                                        <p:tgtEl>
                                          <p:spTgt spid="20"/>
                                        </p:tgtEl>
                                      </p:cBhvr>
                                    </p:animEffect>
                                  </p:childTnLst>
                                </p:cTn>
                              </p:par>
                            </p:childTnLst>
                          </p:cTn>
                        </p:par>
                        <p:par>
                          <p:cTn id="12" fill="hold" nodeType="afterGroup">
                            <p:stCondLst>
                              <p:cond delay="4000"/>
                            </p:stCondLst>
                            <p:childTnLst>
                              <p:par>
                                <p:cTn id="13" presetID="22" presetClass="entr" presetSubtype="1"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 y="1244600"/>
            <a:ext cx="5143500" cy="5067300"/>
          </a:xfrm>
          <a:prstGeom prst="rect">
            <a:avLst/>
          </a:prstGeom>
          <a:noFill/>
          <a:ln>
            <a:noFill/>
          </a:ln>
          <a:extLst>
            <a:ext uri="{909E8E84-426E-40dd-AFC4-6F175D3DCCD1}">
              <a14:hiddenFill xmlns:a14="http://schemas.microsoft.com/office/drawing/2010/main">
                <a:solidFill>
                  <a:srgbClr val="FFFFFF">
                    <a:alpha val="75000"/>
                  </a:srgbClr>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83" name="Group 31"/>
          <p:cNvGrpSpPr>
            <a:grpSpLocks/>
          </p:cNvGrpSpPr>
          <p:nvPr/>
        </p:nvGrpSpPr>
        <p:grpSpPr bwMode="auto">
          <a:xfrm>
            <a:off x="76200" y="1257300"/>
            <a:ext cx="5067300" cy="5067300"/>
            <a:chOff x="192" y="336"/>
            <a:chExt cx="3192" cy="3192"/>
          </a:xfrm>
        </p:grpSpPr>
        <p:grpSp>
          <p:nvGrpSpPr>
            <p:cNvPr id="20494" name="Group 8"/>
            <p:cNvGrpSpPr>
              <a:grpSpLocks/>
            </p:cNvGrpSpPr>
            <p:nvPr/>
          </p:nvGrpSpPr>
          <p:grpSpPr bwMode="auto">
            <a:xfrm>
              <a:off x="192" y="336"/>
              <a:ext cx="3192" cy="3192"/>
              <a:chOff x="96" y="414"/>
              <a:chExt cx="3408" cy="3408"/>
            </a:xfrm>
          </p:grpSpPr>
          <p:sp>
            <p:nvSpPr>
              <p:cNvPr id="20497" name="Oval 4"/>
              <p:cNvSpPr>
                <a:spLocks noChangeArrowheads="1"/>
              </p:cNvSpPr>
              <p:nvPr/>
            </p:nvSpPr>
            <p:spPr bwMode="auto">
              <a:xfrm>
                <a:off x="96" y="414"/>
                <a:ext cx="3408" cy="3408"/>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smtClean="0">
                  <a:solidFill>
                    <a:prstClr val="black"/>
                  </a:solidFill>
                  <a:latin typeface="Verdana" pitchFamily="-107" charset="0"/>
                  <a:ea typeface="ＭＳ Ｐゴシック" pitchFamily="-107" charset="-128"/>
                </a:endParaRPr>
              </a:p>
            </p:txBody>
          </p:sp>
          <p:sp>
            <p:nvSpPr>
              <p:cNvPr id="20498" name="AutoShape 7"/>
              <p:cNvSpPr>
                <a:spLocks noChangeArrowheads="1"/>
              </p:cNvSpPr>
              <p:nvPr/>
            </p:nvSpPr>
            <p:spPr bwMode="auto">
              <a:xfrm>
                <a:off x="1680" y="1995"/>
                <a:ext cx="240" cy="24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160 w 21600"/>
                  <a:gd name="T13" fmla="*/ 8640 h 21600"/>
                  <a:gd name="T14" fmla="*/ 19440 w 21600"/>
                  <a:gd name="T15" fmla="*/ 12960 h 21600"/>
                </a:gdLst>
                <a:ahLst/>
                <a:cxnLst>
                  <a:cxn ang="T8">
                    <a:pos x="T0" y="T1"/>
                  </a:cxn>
                  <a:cxn ang="T9">
                    <a:pos x="T2" y="T3"/>
                  </a:cxn>
                  <a:cxn ang="T10">
                    <a:pos x="T4" y="T5"/>
                  </a:cxn>
                  <a:cxn ang="T11">
                    <a:pos x="T6" y="T7"/>
                  </a:cxn>
                </a:cxnLst>
                <a:rect l="T12" t="T13" r="T14" b="T15"/>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chemeClr val="tx2"/>
              </a:solidFill>
              <a:ln w="9525">
                <a:solidFill>
                  <a:schemeClr val="tx1"/>
                </a:solidFill>
                <a:miter lim="800000"/>
                <a:headEnd/>
                <a:tailEnd/>
              </a:ln>
            </p:spPr>
            <p:txBody>
              <a:bodyPr wrap="none" anchor="ctr"/>
              <a:lstStyle/>
              <a:p>
                <a:pPr eaLnBrk="0" hangingPunct="0"/>
                <a:endParaRPr lang="en-GB" smtClean="0">
                  <a:solidFill>
                    <a:prstClr val="black"/>
                  </a:solidFill>
                  <a:latin typeface="Verdana" pitchFamily="-107" charset="0"/>
                  <a:ea typeface="ＭＳ Ｐゴシック" pitchFamily="-107" charset="-128"/>
                </a:endParaRPr>
              </a:p>
            </p:txBody>
          </p:sp>
        </p:grpSp>
        <p:sp>
          <p:nvSpPr>
            <p:cNvPr id="14345" name="Line 10"/>
            <p:cNvSpPr>
              <a:spLocks noChangeShapeType="1"/>
            </p:cNvSpPr>
            <p:nvPr/>
          </p:nvSpPr>
          <p:spPr bwMode="auto">
            <a:xfrm>
              <a:off x="1794" y="1926"/>
              <a:ext cx="1393" cy="855"/>
            </a:xfrm>
            <a:prstGeom prst="line">
              <a:avLst/>
            </a:prstGeom>
            <a:noFill/>
            <a:ln w="38100">
              <a:solidFill>
                <a:schemeClr val="accent5"/>
              </a:solidFill>
              <a:round/>
              <a:headEnd/>
              <a:tailEnd/>
            </a:ln>
          </p:spPr>
          <p:txBody>
            <a:bodyPr wrap="none" anchor="ctr"/>
            <a:lstStyle/>
            <a:p>
              <a:pPr eaLnBrk="0" hangingPunct="0">
                <a:defRPr/>
              </a:pPr>
              <a:endParaRPr lang="en-GB">
                <a:solidFill>
                  <a:prstClr val="black"/>
                </a:solidFill>
                <a:latin typeface="Verdana"/>
                <a:ea typeface="ＭＳ Ｐゴシック" pitchFamily="-108" charset="-128"/>
                <a:cs typeface="Verdana"/>
              </a:endParaRPr>
            </a:p>
          </p:txBody>
        </p:sp>
        <p:sp>
          <p:nvSpPr>
            <p:cNvPr id="14346" name="AutoShape 11"/>
            <p:cNvSpPr>
              <a:spLocks noChangeArrowheads="1"/>
            </p:cNvSpPr>
            <p:nvPr/>
          </p:nvSpPr>
          <p:spPr bwMode="auto">
            <a:xfrm rot="1768499">
              <a:off x="3081" y="2629"/>
              <a:ext cx="135" cy="270"/>
            </a:xfrm>
            <a:prstGeom prst="flowChartSort">
              <a:avLst/>
            </a:prstGeom>
            <a:gradFill rotWithShape="1">
              <a:gsLst>
                <a:gs pos="0">
                  <a:srgbClr val="FF8C8C"/>
                </a:gs>
                <a:gs pos="100000">
                  <a:srgbClr val="DA0000"/>
                </a:gs>
              </a:gsLst>
              <a:lin ang="5400000"/>
            </a:gradFill>
            <a:ln w="9525">
              <a:solidFill>
                <a:srgbClr val="BE0000"/>
              </a:solidFill>
              <a:miter lim="800000"/>
              <a:headEnd/>
              <a:tailEnd/>
            </a:ln>
            <a:effectLst>
              <a:outerShdw blurRad="40000" dist="23000" dir="5400000" rotWithShape="0">
                <a:srgbClr val="808080">
                  <a:alpha val="34999"/>
                </a:srgbClr>
              </a:outerShdw>
            </a:effectLst>
          </p:spPr>
          <p:txBody>
            <a:bodyPr wrap="none" anchor="ctr"/>
            <a:lstStyle/>
            <a:p>
              <a:pPr algn="ctr" eaLnBrk="0" hangingPunct="0"/>
              <a:endParaRPr lang="en-GB" smtClean="0">
                <a:solidFill>
                  <a:srgbClr val="D2D200"/>
                </a:solidFill>
                <a:latin typeface="Verdana" pitchFamily="-107" charset="0"/>
                <a:ea typeface="ＭＳ Ｐゴシック" pitchFamily="-107" charset="-128"/>
              </a:endParaRPr>
            </a:p>
          </p:txBody>
        </p:sp>
      </p:grpSp>
      <p:sp>
        <p:nvSpPr>
          <p:cNvPr id="14340" name="Text Box 24"/>
          <p:cNvSpPr txBox="1">
            <a:spLocks noChangeArrowheads="1"/>
          </p:cNvSpPr>
          <p:nvPr/>
        </p:nvSpPr>
        <p:spPr bwMode="auto">
          <a:xfrm>
            <a:off x="4052888" y="914400"/>
            <a:ext cx="4953000" cy="400050"/>
          </a:xfrm>
          <a:prstGeom prst="rect">
            <a:avLst/>
          </a:prstGeom>
          <a:gradFill rotWithShape="1">
            <a:gsLst>
              <a:gs pos="0">
                <a:srgbClr val="F3EBEB"/>
              </a:gs>
              <a:gs pos="64999">
                <a:srgbClr val="DDCACA"/>
              </a:gs>
              <a:gs pos="100000">
                <a:srgbClr val="D0B2B2"/>
              </a:gs>
            </a:gsLst>
            <a:lin ang="5400000" scaled="1"/>
          </a:gradFill>
          <a:ln w="9525">
            <a:solidFill>
              <a:srgbClr val="640C0D"/>
            </a:solidFill>
            <a:miter lim="800000"/>
            <a:headEnd/>
            <a:tailEnd/>
          </a:ln>
          <a:effectLst>
            <a:outerShdw blurRad="40000" dist="20000" dir="5400000" rotWithShape="0">
              <a:srgbClr val="808080">
                <a:alpha val="37999"/>
              </a:srgbClr>
            </a:outerShdw>
          </a:effectLst>
        </p:spPr>
        <p:txBody>
          <a:bodyPr>
            <a:spAutoFit/>
          </a:bodyPr>
          <a:lstStyle>
            <a:lvl1pPr marL="457200" indent="-457200">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eaLnBrk="0" hangingPunct="0">
              <a:spcAft>
                <a:spcPts val="1800"/>
              </a:spcAft>
              <a:buFont typeface="Verdana" pitchFamily="-107" charset="0"/>
              <a:buAutoNum type="arabicPeriod" startAt="3"/>
            </a:pPr>
            <a:r>
              <a:rPr lang="en-US" sz="2000" smtClean="0">
                <a:solidFill>
                  <a:srgbClr val="000000"/>
                </a:solidFill>
                <a:latin typeface="Verdana" pitchFamily="-107" charset="0"/>
              </a:rPr>
              <a:t>Which way is the mass rotating?</a:t>
            </a:r>
          </a:p>
        </p:txBody>
      </p:sp>
      <p:grpSp>
        <p:nvGrpSpPr>
          <p:cNvPr id="20486" name="Group 23"/>
          <p:cNvGrpSpPr>
            <a:grpSpLocks/>
          </p:cNvGrpSpPr>
          <p:nvPr/>
        </p:nvGrpSpPr>
        <p:grpSpPr bwMode="auto">
          <a:xfrm>
            <a:off x="1363663" y="2430463"/>
            <a:ext cx="2514600" cy="2514600"/>
            <a:chOff x="1364443" y="2126443"/>
            <a:chExt cx="2514600" cy="2514600"/>
          </a:xfrm>
        </p:grpSpPr>
        <p:sp>
          <p:nvSpPr>
            <p:cNvPr id="13" name="Block Arc 12"/>
            <p:cNvSpPr>
              <a:spLocks noChangeAspect="1"/>
            </p:cNvSpPr>
            <p:nvPr/>
          </p:nvSpPr>
          <p:spPr bwMode="auto">
            <a:xfrm rot="1726982">
              <a:off x="1364443" y="2126443"/>
              <a:ext cx="2514600" cy="2514600"/>
            </a:xfrm>
            <a:prstGeom prst="blockArc">
              <a:avLst>
                <a:gd name="adj1" fmla="val 10800000"/>
                <a:gd name="adj2" fmla="val 0"/>
                <a:gd name="adj3" fmla="val 2479"/>
              </a:avLst>
            </a:prstGeom>
            <a:solidFill>
              <a:schemeClr val="accent1"/>
            </a:solidFill>
            <a:ln w="9525" cap="flat" cmpd="sng" algn="ctr">
              <a:noFill/>
              <a:prstDash val="solid"/>
              <a:round/>
              <a:headEnd type="none" w="med" len="med"/>
              <a:tailEnd type="none" w="med" len="med"/>
            </a:ln>
            <a:effectLst/>
          </p:spPr>
          <p:txBody>
            <a:bodyPr/>
            <a:lstStyle/>
            <a:p>
              <a:pPr eaLnBrk="0" hangingPunct="0"/>
              <a:endParaRPr lang="en-GB" smtClean="0">
                <a:solidFill>
                  <a:prstClr val="black"/>
                </a:solidFill>
                <a:latin typeface="Verdana" pitchFamily="-107" charset="0"/>
                <a:ea typeface="ＭＳ Ｐゴシック" pitchFamily="-107" charset="-128"/>
              </a:endParaRPr>
            </a:p>
          </p:txBody>
        </p:sp>
        <p:cxnSp>
          <p:nvCxnSpPr>
            <p:cNvPr id="20493" name="Straight Arrow Connector 16"/>
            <p:cNvCxnSpPr>
              <a:cxnSpLocks noChangeShapeType="1"/>
            </p:cNvCxnSpPr>
            <p:nvPr/>
          </p:nvCxnSpPr>
          <p:spPr bwMode="auto">
            <a:xfrm rot="5400000">
              <a:off x="1397000" y="2789765"/>
              <a:ext cx="228604" cy="135470"/>
            </a:xfrm>
            <a:prstGeom prst="straightConnector1">
              <a:avLst/>
            </a:prstGeom>
            <a:noFill/>
            <a:ln w="57150">
              <a:solidFill>
                <a:schemeClr val="accent1"/>
              </a:solidFill>
              <a:round/>
              <a:headEnd/>
              <a:tailEnd type="arrow" w="med" len="med"/>
            </a:ln>
            <a:extLst>
              <a:ext uri="{909E8E84-426E-40dd-AFC4-6F175D3DCCD1}">
                <a14:hiddenFill xmlns:a14="http://schemas.microsoft.com/office/drawing/2010/main">
                  <a:noFill/>
                </a14:hiddenFill>
              </a:ext>
            </a:extLst>
          </p:spPr>
        </p:cxnSp>
      </p:grpSp>
      <p:sp>
        <p:nvSpPr>
          <p:cNvPr id="16" name="Text Box 23"/>
          <p:cNvSpPr txBox="1">
            <a:spLocks noChangeArrowheads="1"/>
          </p:cNvSpPr>
          <p:nvPr/>
        </p:nvSpPr>
        <p:spPr bwMode="auto">
          <a:xfrm>
            <a:off x="152400" y="76200"/>
            <a:ext cx="8853488" cy="784225"/>
          </a:xfrm>
          <a:prstGeom prst="rect">
            <a:avLst/>
          </a:prstGeom>
          <a:gradFill rotWithShape="1">
            <a:gsLst>
              <a:gs pos="0">
                <a:srgbClr val="FFF9D9"/>
              </a:gs>
              <a:gs pos="64999">
                <a:srgbClr val="FFF1A4"/>
              </a:gs>
              <a:gs pos="100000">
                <a:srgbClr val="FFEE7C"/>
              </a:gs>
            </a:gsLst>
            <a:lin ang="5400000" scaled="1"/>
          </a:gradFill>
          <a:ln w="9525">
            <a:solidFill>
              <a:srgbClr val="FBBE18"/>
            </a:solidFill>
            <a:miter lim="800000"/>
            <a:headEnd/>
            <a:tailEnd/>
          </a:ln>
          <a:effectLst>
            <a:outerShdw blurRad="40000" dist="20000" dir="5400000" rotWithShape="0">
              <a:srgbClr val="808080">
                <a:alpha val="37999"/>
              </a:srgbClr>
            </a:outerShdw>
          </a:effectLst>
        </p:spPr>
        <p:txBody>
          <a:bodyPr>
            <a:spAutoFit/>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eaLnBrk="0" hangingPunct="0">
              <a:spcAft>
                <a:spcPts val="600"/>
              </a:spcAft>
            </a:pPr>
            <a:r>
              <a:rPr lang="en-GB" sz="2000" smtClean="0">
                <a:solidFill>
                  <a:srgbClr val="000000"/>
                </a:solidFill>
                <a:latin typeface="Verdana" pitchFamily="-107" charset="0"/>
              </a:rPr>
              <a:t>A mass is being spun in a circle as shown</a:t>
            </a:r>
          </a:p>
          <a:p>
            <a:pPr eaLnBrk="0" hangingPunct="0">
              <a:spcAft>
                <a:spcPts val="600"/>
              </a:spcAft>
            </a:pPr>
            <a:r>
              <a:rPr lang="en-US" sz="2000" smtClean="0">
                <a:solidFill>
                  <a:srgbClr val="000000"/>
                </a:solidFill>
                <a:latin typeface="Verdana" pitchFamily="-107" charset="0"/>
              </a:rPr>
              <a:t>Mass = 250 g;  time for half a revolution 6.7 s;  radius =  1.4 m </a:t>
            </a:r>
          </a:p>
        </p:txBody>
      </p:sp>
      <p:sp>
        <p:nvSpPr>
          <p:cNvPr id="19" name="Text Box 12"/>
          <p:cNvSpPr txBox="1">
            <a:spLocks noChangeArrowheads="1"/>
          </p:cNvSpPr>
          <p:nvPr/>
        </p:nvSpPr>
        <p:spPr bwMode="auto">
          <a:xfrm>
            <a:off x="5257800" y="1876425"/>
            <a:ext cx="3748088" cy="2030413"/>
          </a:xfrm>
          <a:prstGeom prst="rect">
            <a:avLst/>
          </a:prstGeom>
          <a:gradFill rotWithShape="1">
            <a:gsLst>
              <a:gs pos="0">
                <a:srgbClr val="E9DDFF"/>
              </a:gs>
              <a:gs pos="64999">
                <a:srgbClr val="CBABFF"/>
              </a:gs>
              <a:gs pos="100000">
                <a:srgbClr val="B787FF"/>
              </a:gs>
            </a:gsLst>
            <a:lin ang="5400000" scaled="1"/>
          </a:gradFill>
          <a:ln w="9525">
            <a:solidFill>
              <a:srgbClr val="7B0DE3"/>
            </a:solidFill>
            <a:miter lim="800000"/>
            <a:headEnd/>
            <a:tailEnd/>
          </a:ln>
          <a:effectLst>
            <a:outerShdw blurRad="40000" dist="20000" dir="5400000" rotWithShape="0">
              <a:srgbClr val="808080">
                <a:alpha val="37999"/>
              </a:srgbClr>
            </a:outerShdw>
          </a:effectLst>
        </p:spPr>
        <p:txBody>
          <a:bodyPr>
            <a:spAutoFit/>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eaLnBrk="0" hangingPunct="0"/>
            <a:r>
              <a:rPr lang="en-US" sz="1800" smtClean="0">
                <a:solidFill>
                  <a:srgbClr val="000000"/>
                </a:solidFill>
                <a:latin typeface="Verdana" pitchFamily="-107" charset="0"/>
              </a:rPr>
              <a:t>During rotation the direction the object is moving is continuously changing.</a:t>
            </a:r>
          </a:p>
          <a:p>
            <a:pPr eaLnBrk="0" hangingPunct="0"/>
            <a:endParaRPr lang="en-US" sz="1800" smtClean="0">
              <a:solidFill>
                <a:srgbClr val="000000"/>
              </a:solidFill>
              <a:latin typeface="Verdana" pitchFamily="-107" charset="0"/>
            </a:endParaRPr>
          </a:p>
          <a:p>
            <a:pPr eaLnBrk="0" hangingPunct="0"/>
            <a:r>
              <a:rPr lang="en-US" sz="1800" smtClean="0">
                <a:solidFill>
                  <a:srgbClr val="000000"/>
                </a:solidFill>
                <a:latin typeface="Verdana" pitchFamily="-107" charset="0"/>
              </a:rPr>
              <a:t>The clock face is a convenient way to describe the direction of rotation.  </a:t>
            </a:r>
            <a:endParaRPr lang="en-US" sz="2000" smtClean="0">
              <a:solidFill>
                <a:srgbClr val="000000"/>
              </a:solidFill>
              <a:latin typeface="Verdana" pitchFamily="-107" charset="0"/>
            </a:endParaRPr>
          </a:p>
        </p:txBody>
      </p:sp>
      <p:sp>
        <p:nvSpPr>
          <p:cNvPr id="21" name="Text Box 14"/>
          <p:cNvSpPr txBox="1">
            <a:spLocks noChangeArrowheads="1"/>
          </p:cNvSpPr>
          <p:nvPr/>
        </p:nvSpPr>
        <p:spPr bwMode="auto">
          <a:xfrm>
            <a:off x="5257800" y="4016375"/>
            <a:ext cx="3748088" cy="2384425"/>
          </a:xfrm>
          <a:prstGeom prst="rect">
            <a:avLst/>
          </a:prstGeom>
          <a:gradFill rotWithShape="1">
            <a:gsLst>
              <a:gs pos="0">
                <a:srgbClr val="F3EBEB"/>
              </a:gs>
              <a:gs pos="64999">
                <a:srgbClr val="DDCACA"/>
              </a:gs>
              <a:gs pos="100000">
                <a:srgbClr val="D0B2B2"/>
              </a:gs>
            </a:gsLst>
            <a:lin ang="5400000" scaled="1"/>
          </a:gradFill>
          <a:ln w="9525">
            <a:solidFill>
              <a:srgbClr val="640C0D"/>
            </a:solidFill>
            <a:miter lim="800000"/>
            <a:headEnd/>
            <a:tailEnd/>
          </a:ln>
          <a:effectLst>
            <a:outerShdw blurRad="40000" dist="20000" dir="5400000" rotWithShape="0">
              <a:srgbClr val="808080">
                <a:alpha val="37999"/>
              </a:srgbClr>
            </a:outerShdw>
          </a:effectLst>
        </p:spPr>
        <p:txBody>
          <a:bodyPr>
            <a:spAutoFit/>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eaLnBrk="0" hangingPunct="0"/>
            <a:r>
              <a:rPr lang="en-US" sz="1800" smtClean="0">
                <a:solidFill>
                  <a:srgbClr val="000000"/>
                </a:solidFill>
                <a:latin typeface="Verdana" pitchFamily="-107" charset="0"/>
              </a:rPr>
              <a:t>The rotation is either going the same way as the movement of the hands on the clock </a:t>
            </a:r>
            <a:r>
              <a:rPr lang="en-US" sz="1800" b="1" smtClean="0">
                <a:solidFill>
                  <a:srgbClr val="000000"/>
                </a:solidFill>
                <a:latin typeface="Verdana" pitchFamily="-107" charset="0"/>
              </a:rPr>
              <a:t>(clockwise)</a:t>
            </a:r>
            <a:r>
              <a:rPr lang="en-US" sz="1800" smtClean="0">
                <a:solidFill>
                  <a:srgbClr val="000000"/>
                </a:solidFill>
                <a:latin typeface="Verdana" pitchFamily="-107" charset="0"/>
              </a:rPr>
              <a:t> </a:t>
            </a:r>
          </a:p>
          <a:p>
            <a:pPr eaLnBrk="0" hangingPunct="0"/>
            <a:r>
              <a:rPr lang="en-US" sz="1800" smtClean="0">
                <a:solidFill>
                  <a:srgbClr val="000000"/>
                </a:solidFill>
                <a:latin typeface="Verdana" pitchFamily="-107" charset="0"/>
              </a:rPr>
              <a:t>or </a:t>
            </a:r>
          </a:p>
          <a:p>
            <a:pPr eaLnBrk="0" hangingPunct="0"/>
            <a:r>
              <a:rPr lang="en-US" sz="1800" smtClean="0">
                <a:solidFill>
                  <a:srgbClr val="000000"/>
                </a:solidFill>
                <a:latin typeface="Verdana" pitchFamily="-107" charset="0"/>
              </a:rPr>
              <a:t>going the opposite way to the movement of the hands on the clock </a:t>
            </a:r>
            <a:r>
              <a:rPr lang="en-US" sz="1800" b="1" smtClean="0">
                <a:solidFill>
                  <a:srgbClr val="000000"/>
                </a:solidFill>
                <a:latin typeface="Verdana" pitchFamily="-107" charset="0"/>
              </a:rPr>
              <a:t>(anti-clockwise)</a:t>
            </a:r>
          </a:p>
        </p:txBody>
      </p:sp>
      <p:sp>
        <p:nvSpPr>
          <p:cNvPr id="20490" name="TextBox 21"/>
          <p:cNvSpPr txBox="1">
            <a:spLocks noChangeArrowheads="1"/>
          </p:cNvSpPr>
          <p:nvPr/>
        </p:nvSpPr>
        <p:spPr bwMode="auto">
          <a:xfrm>
            <a:off x="5867400" y="1295400"/>
            <a:ext cx="23637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eaLnBrk="0" hangingPunct="0"/>
            <a:r>
              <a:rPr lang="en-US" u="sng" smtClean="0">
                <a:solidFill>
                  <a:srgbClr val="FF0000"/>
                </a:solidFill>
                <a:latin typeface="Verdana" pitchFamily="-107" charset="0"/>
              </a:rPr>
              <a:t>anti-clockwise</a:t>
            </a:r>
            <a:r>
              <a:rPr lang="en-US" smtClean="0">
                <a:solidFill>
                  <a:prstClr val="black"/>
                </a:solidFill>
                <a:latin typeface="Verdana" pitchFamily="-107" charset="0"/>
              </a:rPr>
              <a:t> </a:t>
            </a:r>
            <a:endParaRPr lang="en-GB" smtClean="0">
              <a:solidFill>
                <a:prstClr val="black"/>
              </a:solidFill>
            </a:endParaRPr>
          </a:p>
        </p:txBody>
      </p:sp>
    </p:spTree>
    <p:extLst>
      <p:ext uri="{BB962C8B-B14F-4D97-AF65-F5344CB8AC3E}">
        <p14:creationId xmlns:p14="http://schemas.microsoft.com/office/powerpoint/2010/main" val="7590574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wipe(left)">
                                      <p:cBhvr>
                                        <p:cTn id="7" dur="2000"/>
                                        <p:tgtEl>
                                          <p:spTgt spid="14340"/>
                                        </p:tgtEl>
                                      </p:cBhvr>
                                    </p:animEffect>
                                  </p:childTnLst>
                                </p:cTn>
                              </p:par>
                            </p:childTnLst>
                          </p:cTn>
                        </p:par>
                        <p:par>
                          <p:cTn id="8" fill="hold" nodeType="afterGroup">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20490"/>
                                        </p:tgtEl>
                                        <p:attrNameLst>
                                          <p:attrName>style.visibility</p:attrName>
                                        </p:attrNameLst>
                                      </p:cBhvr>
                                      <p:to>
                                        <p:strVal val="visible"/>
                                      </p:to>
                                    </p:set>
                                    <p:animEffect transition="in" filter="wipe(left)">
                                      <p:cBhvr>
                                        <p:cTn id="11" dur="2000"/>
                                        <p:tgtEl>
                                          <p:spTgt spid="20490"/>
                                        </p:tgtEl>
                                      </p:cBhvr>
                                    </p:animEffect>
                                  </p:childTnLst>
                                </p:cTn>
                              </p:par>
                            </p:childTnLst>
                          </p:cTn>
                        </p:par>
                        <p:par>
                          <p:cTn id="12" fill="hold" nodeType="afterGroup">
                            <p:stCondLst>
                              <p:cond delay="4000"/>
                            </p:stCondLst>
                            <p:childTnLst>
                              <p:par>
                                <p:cTn id="13" presetID="23" presetClass="entr" presetSubtype="16"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p:cTn id="15" dur="2000" fill="hold"/>
                                        <p:tgtEl>
                                          <p:spTgt spid="19"/>
                                        </p:tgtEl>
                                        <p:attrNameLst>
                                          <p:attrName>ppt_w</p:attrName>
                                        </p:attrNameLst>
                                      </p:cBhvr>
                                      <p:tavLst>
                                        <p:tav tm="0">
                                          <p:val>
                                            <p:fltVal val="0"/>
                                          </p:val>
                                        </p:tav>
                                        <p:tav tm="100000">
                                          <p:val>
                                            <p:strVal val="#ppt_w"/>
                                          </p:val>
                                        </p:tav>
                                      </p:tavLst>
                                    </p:anim>
                                    <p:anim calcmode="lin" valueType="num">
                                      <p:cBhvr>
                                        <p:cTn id="16" dur="2000" fill="hold"/>
                                        <p:tgtEl>
                                          <p:spTgt spid="19"/>
                                        </p:tgtEl>
                                        <p:attrNameLst>
                                          <p:attrName>ppt_h</p:attrName>
                                        </p:attrNameLst>
                                      </p:cBhvr>
                                      <p:tavLst>
                                        <p:tav tm="0">
                                          <p:val>
                                            <p:fltVal val="0"/>
                                          </p:val>
                                        </p:tav>
                                        <p:tav tm="100000">
                                          <p:val>
                                            <p:strVal val="#ppt_h"/>
                                          </p:val>
                                        </p:tav>
                                      </p:tavLst>
                                    </p:anim>
                                  </p:childTnLst>
                                </p:cTn>
                              </p:par>
                            </p:childTnLst>
                          </p:cTn>
                        </p:par>
                        <p:par>
                          <p:cTn id="17" fill="hold" nodeType="afterGroup">
                            <p:stCondLst>
                              <p:cond delay="6000"/>
                            </p:stCondLst>
                            <p:childTnLst>
                              <p:par>
                                <p:cTn id="18" presetID="1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plus(in)">
                                      <p:cBhvr>
                                        <p:cTn id="20" dur="2000"/>
                                        <p:tgtEl>
                                          <p:spTgt spid="20"/>
                                        </p:tgtEl>
                                      </p:cBhvr>
                                    </p:animEffect>
                                  </p:childTnLst>
                                </p:cTn>
                              </p:par>
                            </p:childTnLst>
                          </p:cTn>
                        </p:par>
                        <p:par>
                          <p:cTn id="21" fill="hold" nodeType="afterGroup">
                            <p:stCondLst>
                              <p:cond delay="8000"/>
                            </p:stCondLst>
                            <p:childTnLst>
                              <p:par>
                                <p:cTn id="22" presetID="2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2000" fill="hold"/>
                                        <p:tgtEl>
                                          <p:spTgt spid="21"/>
                                        </p:tgtEl>
                                        <p:attrNameLst>
                                          <p:attrName>ppt_w</p:attrName>
                                        </p:attrNameLst>
                                      </p:cBhvr>
                                      <p:tavLst>
                                        <p:tav tm="0">
                                          <p:val>
                                            <p:fltVal val="0"/>
                                          </p:val>
                                        </p:tav>
                                        <p:tav tm="100000">
                                          <p:val>
                                            <p:strVal val="#ppt_w"/>
                                          </p:val>
                                        </p:tav>
                                      </p:tavLst>
                                    </p:anim>
                                    <p:anim calcmode="lin" valueType="num">
                                      <p:cBhvr>
                                        <p:cTn id="25" dur="2000" fill="hold"/>
                                        <p:tgtEl>
                                          <p:spTgt spid="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nimBg="1"/>
      <p:bldP spid="19" grpId="0" animBg="1"/>
      <p:bldP spid="21" grpId="0" animBg="1"/>
      <p:bldP spid="2049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SharedArea\Physics\Year 12\2.4 Mechanics 90255\C12 Motion in a Circle\Practicals\afterhrs0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428625"/>
            <a:ext cx="8547100" cy="564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714375" y="428625"/>
            <a:ext cx="735806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dirty="0" smtClean="0">
                <a:ea typeface="SimSun" pitchFamily="2" charset="-122"/>
              </a:rPr>
              <a:t>A ball moves around a circle at 10 </a:t>
            </a:r>
            <a:r>
              <a:rPr lang="en-US" altLang="zh-CN" sz="3200" dirty="0">
                <a:ea typeface="SimSun" pitchFamily="2" charset="-122"/>
              </a:rPr>
              <a:t>rpm (rev/min) </a:t>
            </a:r>
            <a:endParaRPr lang="en-US" altLang="zh-CN" sz="3200" dirty="0" smtClean="0">
              <a:ea typeface="SimSun" pitchFamily="2" charset="-122"/>
            </a:endParaRPr>
          </a:p>
          <a:p>
            <a:pPr marL="514350" indent="-514350">
              <a:buAutoNum type="alphaLcParenR"/>
            </a:pPr>
            <a:r>
              <a:rPr lang="en-US" altLang="zh-CN" sz="3200" dirty="0" smtClean="0">
                <a:ea typeface="SimSun" pitchFamily="2" charset="-122"/>
              </a:rPr>
              <a:t>Convert 10 rpm into Hz or s</a:t>
            </a:r>
            <a:r>
              <a:rPr lang="en-US" altLang="zh-CN" sz="3200" baseline="30000" dirty="0" smtClean="0">
                <a:ea typeface="SimSun" pitchFamily="2" charset="-122"/>
              </a:rPr>
              <a:t>-1</a:t>
            </a:r>
            <a:r>
              <a:rPr lang="en-US" altLang="zh-CN" sz="3200" dirty="0" smtClean="0">
                <a:ea typeface="SimSun" pitchFamily="2" charset="-122"/>
              </a:rPr>
              <a:t> </a:t>
            </a:r>
          </a:p>
          <a:p>
            <a:pPr marL="514350" indent="-514350">
              <a:buAutoNum type="alphaLcParenR"/>
            </a:pPr>
            <a:r>
              <a:rPr lang="en-US" altLang="zh-CN" sz="3200" dirty="0" smtClean="0">
                <a:ea typeface="SimSun" pitchFamily="2" charset="-122"/>
              </a:rPr>
              <a:t>Determine the ball speed if the horizontal </a:t>
            </a:r>
            <a:r>
              <a:rPr lang="en-US" altLang="zh-CN" sz="3200" dirty="0">
                <a:ea typeface="SimSun" pitchFamily="2" charset="-122"/>
              </a:rPr>
              <a:t>circle </a:t>
            </a:r>
            <a:r>
              <a:rPr lang="en-US" altLang="zh-CN" sz="3200" dirty="0" smtClean="0">
                <a:ea typeface="SimSun" pitchFamily="2" charset="-122"/>
              </a:rPr>
              <a:t>has a 50 </a:t>
            </a:r>
            <a:r>
              <a:rPr lang="en-US" altLang="zh-CN" sz="3200" dirty="0">
                <a:ea typeface="SimSun" pitchFamily="2" charset="-122"/>
              </a:rPr>
              <a:t>cm radius. </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4572000" y="5589588"/>
            <a:ext cx="43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r>
              <a:rPr lang="en-US" b="1">
                <a:solidFill>
                  <a:srgbClr val="008000"/>
                </a:solidFill>
                <a:latin typeface="Times New Roman" pitchFamily="18" charset="0"/>
              </a:rPr>
              <a:t>v</a:t>
            </a:r>
            <a:r>
              <a:rPr lang="en-US" b="1" baseline="-25000">
                <a:solidFill>
                  <a:srgbClr val="008000"/>
                </a:solidFill>
                <a:latin typeface="Times New Roman" pitchFamily="18" charset="0"/>
              </a:rPr>
              <a:t>1</a:t>
            </a:r>
            <a:endParaRPr lang="en-US" b="1">
              <a:solidFill>
                <a:srgbClr val="008000"/>
              </a:solidFill>
              <a:latin typeface="Times New Roman" pitchFamily="18" charset="0"/>
            </a:endParaRPr>
          </a:p>
        </p:txBody>
      </p:sp>
      <p:sp>
        <p:nvSpPr>
          <p:cNvPr id="16387" name="Text Box 5"/>
          <p:cNvSpPr txBox="1">
            <a:spLocks noChangeArrowheads="1"/>
          </p:cNvSpPr>
          <p:nvPr/>
        </p:nvSpPr>
        <p:spPr bwMode="auto">
          <a:xfrm>
            <a:off x="4643438" y="3933825"/>
            <a:ext cx="43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r>
              <a:rPr lang="en-US" b="1">
                <a:solidFill>
                  <a:srgbClr val="008000"/>
                </a:solidFill>
                <a:latin typeface="Times New Roman" pitchFamily="18" charset="0"/>
              </a:rPr>
              <a:t>v</a:t>
            </a:r>
            <a:r>
              <a:rPr lang="en-US" b="1" baseline="-25000">
                <a:solidFill>
                  <a:srgbClr val="008000"/>
                </a:solidFill>
                <a:latin typeface="Times New Roman" pitchFamily="18" charset="0"/>
              </a:rPr>
              <a:t>2</a:t>
            </a:r>
            <a:endParaRPr lang="en-US" b="1">
              <a:solidFill>
                <a:srgbClr val="008000"/>
              </a:solidFill>
              <a:latin typeface="Times New Roman" pitchFamily="18" charset="0"/>
            </a:endParaRPr>
          </a:p>
        </p:txBody>
      </p:sp>
      <p:sp>
        <p:nvSpPr>
          <p:cNvPr id="16388" name="Oval 6"/>
          <p:cNvSpPr>
            <a:spLocks noChangeArrowheads="1"/>
          </p:cNvSpPr>
          <p:nvPr/>
        </p:nvSpPr>
        <p:spPr bwMode="auto">
          <a:xfrm>
            <a:off x="1979613" y="3789363"/>
            <a:ext cx="2497137" cy="2497137"/>
          </a:xfrm>
          <a:prstGeom prst="ellipse">
            <a:avLst/>
          </a:prstGeom>
          <a:noFill/>
          <a:ln w="5715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a:p>
        </p:txBody>
      </p:sp>
      <p:sp>
        <p:nvSpPr>
          <p:cNvPr id="16389" name="Oval 7"/>
          <p:cNvSpPr>
            <a:spLocks noChangeArrowheads="1"/>
          </p:cNvSpPr>
          <p:nvPr/>
        </p:nvSpPr>
        <p:spPr bwMode="auto">
          <a:xfrm>
            <a:off x="4356100" y="5516563"/>
            <a:ext cx="207963" cy="207962"/>
          </a:xfrm>
          <a:prstGeom prst="ellipse">
            <a:avLst/>
          </a:prstGeom>
          <a:solidFill>
            <a:srgbClr val="CC3300"/>
          </a:solidFill>
          <a:ln w="57150">
            <a:solidFill>
              <a:srgbClr val="CC3300"/>
            </a:solidFill>
            <a:round/>
            <a:headEnd/>
            <a:tailEnd/>
          </a:ln>
        </p:spPr>
        <p:txBody>
          <a:bodyPr wrap="none" anchor="ctr"/>
          <a:lstStyle/>
          <a:p>
            <a:endParaRPr lang="en-NZ"/>
          </a:p>
        </p:txBody>
      </p:sp>
      <p:sp>
        <p:nvSpPr>
          <p:cNvPr id="16390" name="Oval 8"/>
          <p:cNvSpPr>
            <a:spLocks noChangeArrowheads="1"/>
          </p:cNvSpPr>
          <p:nvPr/>
        </p:nvSpPr>
        <p:spPr bwMode="auto">
          <a:xfrm>
            <a:off x="4356100" y="4221163"/>
            <a:ext cx="207963" cy="207962"/>
          </a:xfrm>
          <a:prstGeom prst="ellipse">
            <a:avLst/>
          </a:prstGeom>
          <a:solidFill>
            <a:srgbClr val="CC3300"/>
          </a:solidFill>
          <a:ln w="57150">
            <a:solidFill>
              <a:srgbClr val="CC3300"/>
            </a:solidFill>
            <a:round/>
            <a:headEnd/>
            <a:tailEnd/>
          </a:ln>
        </p:spPr>
        <p:txBody>
          <a:bodyPr wrap="none" anchor="ctr"/>
          <a:lstStyle/>
          <a:p>
            <a:endParaRPr lang="en-NZ"/>
          </a:p>
        </p:txBody>
      </p:sp>
      <p:grpSp>
        <p:nvGrpSpPr>
          <p:cNvPr id="2" name="Group 9"/>
          <p:cNvGrpSpPr>
            <a:grpSpLocks/>
          </p:cNvGrpSpPr>
          <p:nvPr/>
        </p:nvGrpSpPr>
        <p:grpSpPr bwMode="auto">
          <a:xfrm>
            <a:off x="3708400" y="3141663"/>
            <a:ext cx="1487488" cy="2346325"/>
            <a:chOff x="2597" y="1776"/>
            <a:chExt cx="937" cy="1478"/>
          </a:xfrm>
        </p:grpSpPr>
        <p:sp>
          <p:nvSpPr>
            <p:cNvPr id="16397" name="Line 10"/>
            <p:cNvSpPr>
              <a:spLocks noChangeShapeType="1"/>
            </p:cNvSpPr>
            <p:nvPr/>
          </p:nvSpPr>
          <p:spPr bwMode="auto">
            <a:xfrm flipV="1">
              <a:off x="3108" y="2652"/>
              <a:ext cx="426" cy="602"/>
            </a:xfrm>
            <a:prstGeom prst="line">
              <a:avLst/>
            </a:prstGeom>
            <a:noFill/>
            <a:ln w="57150">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NZ"/>
            </a:p>
          </p:txBody>
        </p:sp>
        <p:sp>
          <p:nvSpPr>
            <p:cNvPr id="16398" name="Line 11"/>
            <p:cNvSpPr>
              <a:spLocks noChangeShapeType="1"/>
            </p:cNvSpPr>
            <p:nvPr/>
          </p:nvSpPr>
          <p:spPr bwMode="auto">
            <a:xfrm flipH="1" flipV="1">
              <a:off x="2597" y="1776"/>
              <a:ext cx="426" cy="668"/>
            </a:xfrm>
            <a:prstGeom prst="line">
              <a:avLst/>
            </a:prstGeom>
            <a:noFill/>
            <a:ln w="57150">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NZ"/>
            </a:p>
          </p:txBody>
        </p:sp>
      </p:grpSp>
      <p:sp>
        <p:nvSpPr>
          <p:cNvPr id="16392" name="Line 12"/>
          <p:cNvSpPr>
            <a:spLocks noChangeShapeType="1"/>
          </p:cNvSpPr>
          <p:nvPr/>
        </p:nvSpPr>
        <p:spPr bwMode="auto">
          <a:xfrm>
            <a:off x="3276600" y="5013325"/>
            <a:ext cx="1074738" cy="5953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NZ"/>
          </a:p>
        </p:txBody>
      </p:sp>
      <p:sp>
        <p:nvSpPr>
          <p:cNvPr id="16393" name="Line 13"/>
          <p:cNvSpPr>
            <a:spLocks noChangeShapeType="1"/>
          </p:cNvSpPr>
          <p:nvPr/>
        </p:nvSpPr>
        <p:spPr bwMode="auto">
          <a:xfrm flipV="1">
            <a:off x="3276600" y="4437063"/>
            <a:ext cx="1003300" cy="576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NZ"/>
          </a:p>
        </p:txBody>
      </p:sp>
      <p:sp>
        <p:nvSpPr>
          <p:cNvPr id="16394" name="Arc 14"/>
          <p:cNvSpPr>
            <a:spLocks/>
          </p:cNvSpPr>
          <p:nvPr/>
        </p:nvSpPr>
        <p:spPr bwMode="auto">
          <a:xfrm flipV="1">
            <a:off x="3419475" y="4149725"/>
            <a:ext cx="2028825" cy="1695450"/>
          </a:xfrm>
          <a:custGeom>
            <a:avLst/>
            <a:gdLst>
              <a:gd name="T0" fmla="*/ 2147483647 w 21600"/>
              <a:gd name="T1" fmla="*/ 0 h 21341"/>
              <a:gd name="T2" fmla="*/ 2147483647 w 21600"/>
              <a:gd name="T3" fmla="*/ 2147483647 h 21341"/>
              <a:gd name="T4" fmla="*/ 0 w 21600"/>
              <a:gd name="T5" fmla="*/ 2147483647 h 21341"/>
              <a:gd name="T6" fmla="*/ 0 60000 65536"/>
              <a:gd name="T7" fmla="*/ 0 60000 65536"/>
              <a:gd name="T8" fmla="*/ 0 60000 65536"/>
              <a:gd name="T9" fmla="*/ 0 w 21600"/>
              <a:gd name="T10" fmla="*/ 0 h 21341"/>
              <a:gd name="T11" fmla="*/ 21600 w 21600"/>
              <a:gd name="T12" fmla="*/ 21341 h 21341"/>
            </a:gdLst>
            <a:ahLst/>
            <a:cxnLst>
              <a:cxn ang="T6">
                <a:pos x="T0" y="T1"/>
              </a:cxn>
              <a:cxn ang="T7">
                <a:pos x="T2" y="T3"/>
              </a:cxn>
              <a:cxn ang="T8">
                <a:pos x="T4" y="T5"/>
              </a:cxn>
            </a:cxnLst>
            <a:rect l="T9" t="T10" r="T11" b="T12"/>
            <a:pathLst>
              <a:path w="21600" h="21341" fill="none" extrusionOk="0">
                <a:moveTo>
                  <a:pt x="18182" y="0"/>
                </a:moveTo>
                <a:cubicBezTo>
                  <a:pt x="20413" y="3479"/>
                  <a:pt x="21600" y="7526"/>
                  <a:pt x="21600" y="11660"/>
                </a:cubicBezTo>
                <a:cubicBezTo>
                  <a:pt x="21600" y="15021"/>
                  <a:pt x="20815" y="18336"/>
                  <a:pt x="19309" y="21341"/>
                </a:cubicBezTo>
              </a:path>
              <a:path w="21600" h="21341" stroke="0" extrusionOk="0">
                <a:moveTo>
                  <a:pt x="18182" y="0"/>
                </a:moveTo>
                <a:cubicBezTo>
                  <a:pt x="20413" y="3479"/>
                  <a:pt x="21600" y="7526"/>
                  <a:pt x="21600" y="11660"/>
                </a:cubicBezTo>
                <a:cubicBezTo>
                  <a:pt x="21600" y="15021"/>
                  <a:pt x="20815" y="18336"/>
                  <a:pt x="19309" y="21341"/>
                </a:cubicBezTo>
                <a:lnTo>
                  <a:pt x="0" y="11660"/>
                </a:lnTo>
                <a:close/>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rot="10800000" wrap="none" anchor="ctr"/>
          <a:lstStyle/>
          <a:p>
            <a:endParaRPr lang="en-NZ"/>
          </a:p>
        </p:txBody>
      </p:sp>
      <p:sp>
        <p:nvSpPr>
          <p:cNvPr id="5131" name="Rectangle 12"/>
          <p:cNvSpPr>
            <a:spLocks noChangeArrowheads="1"/>
          </p:cNvSpPr>
          <p:nvPr/>
        </p:nvSpPr>
        <p:spPr bwMode="auto">
          <a:xfrm>
            <a:off x="285750" y="155575"/>
            <a:ext cx="8248650" cy="308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buFontTx/>
              <a:buChar char="•"/>
              <a:tabLst>
                <a:tab pos="228600" algn="l"/>
              </a:tabLst>
            </a:pPr>
            <a:r>
              <a:rPr lang="en-US" altLang="zh-CN" sz="2800">
                <a:ea typeface="SimSun" pitchFamily="2" charset="-122"/>
              </a:rPr>
              <a:t>Acceleration involves a </a:t>
            </a:r>
            <a:r>
              <a:rPr lang="en-US" altLang="zh-CN" sz="2800">
                <a:solidFill>
                  <a:srgbClr val="FF0000"/>
                </a:solidFill>
                <a:ea typeface="SimSun" pitchFamily="2" charset="-122"/>
              </a:rPr>
              <a:t>change in velocity (speed or direction)</a:t>
            </a:r>
            <a:r>
              <a:rPr lang="en-US" altLang="zh-CN" sz="2800">
                <a:ea typeface="SimSun" pitchFamily="2" charset="-122"/>
              </a:rPr>
              <a:t>; it is caused by an unbalanced force (or net force). </a:t>
            </a:r>
          </a:p>
          <a:p>
            <a:pPr>
              <a:buFontTx/>
              <a:buChar char="•"/>
              <a:tabLst>
                <a:tab pos="228600" algn="l"/>
              </a:tabLst>
            </a:pPr>
            <a:endParaRPr lang="en-US" altLang="zh-CN" sz="2800">
              <a:ea typeface="SimSun" pitchFamily="2" charset="-122"/>
            </a:endParaRPr>
          </a:p>
          <a:p>
            <a:pPr>
              <a:buFontTx/>
              <a:buChar char="•"/>
              <a:tabLst>
                <a:tab pos="228600" algn="l"/>
              </a:tabLst>
            </a:pPr>
            <a:r>
              <a:rPr lang="en-US" altLang="zh-CN" sz="2800">
                <a:ea typeface="SimSun" pitchFamily="2" charset="-122"/>
                <a:cs typeface="Arial" pitchFamily="34" charset="0"/>
              </a:rPr>
              <a:t>In UCM, the object moves at </a:t>
            </a:r>
            <a:r>
              <a:rPr lang="en-US" altLang="zh-CN" sz="2800">
                <a:solidFill>
                  <a:srgbClr val="FF0000"/>
                </a:solidFill>
                <a:ea typeface="SimSun" pitchFamily="2" charset="-122"/>
                <a:cs typeface="Arial" pitchFamily="34" charset="0"/>
              </a:rPr>
              <a:t>constant speed </a:t>
            </a:r>
            <a:r>
              <a:rPr lang="en-US" altLang="zh-CN" sz="2800">
                <a:ea typeface="SimSun" pitchFamily="2" charset="-122"/>
                <a:cs typeface="Arial" pitchFamily="34" charset="0"/>
              </a:rPr>
              <a:t>but it’s velocity is changing because its </a:t>
            </a:r>
            <a:r>
              <a:rPr lang="en-US" altLang="zh-CN" sz="2800">
                <a:solidFill>
                  <a:srgbClr val="FF0000"/>
                </a:solidFill>
                <a:ea typeface="SimSun" pitchFamily="2" charset="-122"/>
                <a:cs typeface="Arial" pitchFamily="34" charset="0"/>
              </a:rPr>
              <a:t>direction is constantly changing.</a:t>
            </a:r>
          </a:p>
        </p:txBody>
      </p:sp>
      <p:sp>
        <p:nvSpPr>
          <p:cNvPr id="16396" name="Text Box 16"/>
          <p:cNvSpPr txBox="1">
            <a:spLocks noChangeArrowheads="1"/>
          </p:cNvSpPr>
          <p:nvPr/>
        </p:nvSpPr>
        <p:spPr bwMode="auto">
          <a:xfrm>
            <a:off x="6084888" y="3141663"/>
            <a:ext cx="2879725"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tabLst>
                <a:tab pos="228600" algn="l"/>
              </a:tabLst>
              <a:defRPr sz="2400">
                <a:solidFill>
                  <a:schemeClr val="tx1"/>
                </a:solidFill>
                <a:latin typeface="Arial" pitchFamily="34" charset="0"/>
              </a:defRPr>
            </a:lvl1pPr>
            <a:lvl2pPr marL="742950" indent="-285750" eaLnBrk="0" hangingPunct="0">
              <a:tabLst>
                <a:tab pos="228600" algn="l"/>
              </a:tabLst>
              <a:defRPr sz="2400">
                <a:solidFill>
                  <a:schemeClr val="tx1"/>
                </a:solidFill>
                <a:latin typeface="Arial" pitchFamily="34" charset="0"/>
              </a:defRPr>
            </a:lvl2pPr>
            <a:lvl3pPr marL="1143000" indent="-228600" eaLnBrk="0" hangingPunct="0">
              <a:tabLst>
                <a:tab pos="228600" algn="l"/>
              </a:tabLst>
              <a:defRPr sz="2400">
                <a:solidFill>
                  <a:schemeClr val="tx1"/>
                </a:solidFill>
                <a:latin typeface="Arial" pitchFamily="34" charset="0"/>
              </a:defRPr>
            </a:lvl3pPr>
            <a:lvl4pPr marL="1600200" indent="-228600" eaLnBrk="0" hangingPunct="0">
              <a:tabLst>
                <a:tab pos="228600" algn="l"/>
              </a:tabLst>
              <a:defRPr sz="2400">
                <a:solidFill>
                  <a:schemeClr val="tx1"/>
                </a:solidFill>
                <a:latin typeface="Arial" pitchFamily="34" charset="0"/>
              </a:defRPr>
            </a:lvl4pPr>
            <a:lvl5pPr marL="2057400" indent="-228600" eaLnBrk="0" hangingPunct="0">
              <a:tabLst>
                <a:tab pos="228600" algn="l"/>
              </a:tabLst>
              <a:defRPr sz="2400">
                <a:solidFill>
                  <a:schemeClr val="tx1"/>
                </a:solidFill>
                <a:latin typeface="Arial" pitchFamily="34" charset="0"/>
              </a:defRPr>
            </a:lvl5pPr>
            <a:lvl6pPr marL="2514600" indent="-228600" eaLnBrk="0" fontAlgn="base" hangingPunct="0">
              <a:spcBef>
                <a:spcPct val="0"/>
              </a:spcBef>
              <a:spcAft>
                <a:spcPct val="0"/>
              </a:spcAft>
              <a:tabLst>
                <a:tab pos="228600" algn="l"/>
              </a:tabLst>
              <a:defRPr sz="2400">
                <a:solidFill>
                  <a:schemeClr val="tx1"/>
                </a:solidFill>
                <a:latin typeface="Arial" pitchFamily="34" charset="0"/>
              </a:defRPr>
            </a:lvl6pPr>
            <a:lvl7pPr marL="2971800" indent="-228600" eaLnBrk="0" fontAlgn="base" hangingPunct="0">
              <a:spcBef>
                <a:spcPct val="0"/>
              </a:spcBef>
              <a:spcAft>
                <a:spcPct val="0"/>
              </a:spcAft>
              <a:tabLst>
                <a:tab pos="228600" algn="l"/>
              </a:tabLst>
              <a:defRPr sz="2400">
                <a:solidFill>
                  <a:schemeClr val="tx1"/>
                </a:solidFill>
                <a:latin typeface="Arial" pitchFamily="34" charset="0"/>
              </a:defRPr>
            </a:lvl7pPr>
            <a:lvl8pPr marL="3429000" indent="-228600" eaLnBrk="0" fontAlgn="base" hangingPunct="0">
              <a:spcBef>
                <a:spcPct val="0"/>
              </a:spcBef>
              <a:spcAft>
                <a:spcPct val="0"/>
              </a:spcAft>
              <a:tabLst>
                <a:tab pos="228600" algn="l"/>
              </a:tabLst>
              <a:defRPr sz="2400">
                <a:solidFill>
                  <a:schemeClr val="tx1"/>
                </a:solidFill>
                <a:latin typeface="Arial" pitchFamily="34" charset="0"/>
              </a:defRPr>
            </a:lvl8pPr>
            <a:lvl9pPr marL="3886200" indent="-228600" eaLnBrk="0" fontAlgn="base" hangingPunct="0">
              <a:spcBef>
                <a:spcPct val="0"/>
              </a:spcBef>
              <a:spcAft>
                <a:spcPct val="0"/>
              </a:spcAft>
              <a:tabLst>
                <a:tab pos="228600" algn="l"/>
              </a:tabLst>
              <a:defRPr sz="2400">
                <a:solidFill>
                  <a:schemeClr val="tx1"/>
                </a:solidFill>
                <a:latin typeface="Arial" pitchFamily="34" charset="0"/>
              </a:defRPr>
            </a:lvl9pPr>
          </a:lstStyle>
          <a:p>
            <a:pPr eaLnBrk="1" hangingPunct="1">
              <a:spcBef>
                <a:spcPct val="50000"/>
              </a:spcBef>
            </a:pPr>
            <a:r>
              <a:rPr lang="en-NZ" sz="2800" dirty="0"/>
              <a:t>Therefore it is undergoing </a:t>
            </a:r>
            <a:r>
              <a:rPr lang="en-NZ" sz="2800" b="1" dirty="0">
                <a:solidFill>
                  <a:srgbClr val="FF0000"/>
                </a:solidFill>
              </a:rPr>
              <a:t>Acceleration!</a:t>
            </a:r>
            <a:endParaRPr lang="en-GB" sz="2800" b="1" dirty="0">
              <a:solidFill>
                <a:srgbClr val="FF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131">
                                            <p:txEl>
                                              <p:pRg st="0" end="0"/>
                                            </p:txEl>
                                          </p:spTgt>
                                        </p:tgtEl>
                                        <p:attrNameLst>
                                          <p:attrName>style.visibility</p:attrName>
                                        </p:attrNameLst>
                                      </p:cBhvr>
                                      <p:to>
                                        <p:strVal val="visible"/>
                                      </p:to>
                                    </p:set>
                                    <p:animEffect transition="in" filter="blinds(horizontal)">
                                      <p:cBhvr>
                                        <p:cTn id="7" dur="500"/>
                                        <p:tgtEl>
                                          <p:spTgt spid="51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6394"/>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5131">
                                            <p:txEl>
                                              <p:pRg st="2" end="2"/>
                                            </p:txEl>
                                          </p:spTgt>
                                        </p:tgtEl>
                                        <p:attrNameLst>
                                          <p:attrName>style.visibility</p:attrName>
                                        </p:attrNameLst>
                                      </p:cBhvr>
                                      <p:to>
                                        <p:strVal val="visible"/>
                                      </p:to>
                                    </p:set>
                                    <p:animEffect transition="in" filter="blinds(horizontal)">
                                      <p:cBhvr>
                                        <p:cTn id="22" dur="500"/>
                                        <p:tgtEl>
                                          <p:spTgt spid="513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3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4" grpId="0" animBg="1"/>
      <p:bldP spid="16396" grpId="0"/>
    </p:bldLst>
  </p:timing>
</p:sld>
</file>

<file path=ppt/theme/theme1.xml><?xml version="1.0" encoding="utf-8"?>
<a:theme xmlns:a="http://schemas.openxmlformats.org/drawingml/2006/main" name="Dons red title">
  <a:themeElements>
    <a:clrScheme name="Dons red titl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ons red title">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ons red titl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ons red titl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ons red titl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ons red titl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ons red titl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ons red titl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ons red titl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Presentation">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ank Presentation">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Blank Presentation">
  <a:themeElements>
    <a:clrScheme name="Exhibit">
      <a:dk1>
        <a:sysClr val="windowText" lastClr="000000"/>
      </a:dk1>
      <a:lt1>
        <a:sysClr val="window" lastClr="FFFFFF"/>
      </a:lt1>
      <a:dk2>
        <a:srgbClr val="1C3264"/>
      </a:dk2>
      <a:lt2>
        <a:srgbClr val="CCCCCC"/>
      </a:lt2>
      <a:accent1>
        <a:srgbClr val="3399FF"/>
      </a:accent1>
      <a:accent2>
        <a:srgbClr val="69FFFF"/>
      </a:accent2>
      <a:accent3>
        <a:srgbClr val="CCFF33"/>
      </a:accent3>
      <a:accent4>
        <a:srgbClr val="3333FF"/>
      </a:accent4>
      <a:accent5>
        <a:srgbClr val="9933FF"/>
      </a:accent5>
      <a:accent6>
        <a:srgbClr val="FF33FF"/>
      </a:accent6>
      <a:hlink>
        <a:srgbClr val="6699FF"/>
      </a:hlink>
      <a:folHlink>
        <a:srgbClr val="9999CC"/>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Blank Presentation">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Settings\Don and Maureen\Application Data\Microsoft\Templates\Dons red title.pot</Template>
  <TotalTime>2250</TotalTime>
  <Words>1506</Words>
  <Application>Microsoft Macintosh PowerPoint</Application>
  <PresentationFormat>On-screen Show (4:3)</PresentationFormat>
  <Paragraphs>197</Paragraphs>
  <Slides>35</Slides>
  <Notes>28</Notes>
  <HiddenSlides>0</HiddenSlides>
  <MMClips>0</MMClips>
  <ScaleCrop>false</ScaleCrop>
  <HeadingPairs>
    <vt:vector size="6" baseType="variant">
      <vt:variant>
        <vt:lpstr>Theme</vt:lpstr>
      </vt:variant>
      <vt:variant>
        <vt:i4>5</vt:i4>
      </vt:variant>
      <vt:variant>
        <vt:lpstr>Embedded OLE Servers</vt:lpstr>
      </vt:variant>
      <vt:variant>
        <vt:i4>3</vt:i4>
      </vt:variant>
      <vt:variant>
        <vt:lpstr>Slide Titles</vt:lpstr>
      </vt:variant>
      <vt:variant>
        <vt:i4>35</vt:i4>
      </vt:variant>
    </vt:vector>
  </HeadingPairs>
  <TitlesOfParts>
    <vt:vector size="43" baseType="lpstr">
      <vt:lpstr>Dons red title</vt:lpstr>
      <vt:lpstr>Blank Presentation</vt:lpstr>
      <vt:lpstr>1_Blank Presentation</vt:lpstr>
      <vt:lpstr>2_Blank Presentation</vt:lpstr>
      <vt:lpstr>3_Blank Presentation</vt:lpstr>
      <vt:lpstr>Equation</vt:lpstr>
      <vt:lpstr>Microsoft Equation 3.0</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Motion in a horizontal circle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Satellite orbits</dc:title>
  <dc:creator>D M Evans</dc:creator>
  <cp:lastModifiedBy>Stephen Anderson</cp:lastModifiedBy>
  <cp:revision>59</cp:revision>
  <dcterms:created xsi:type="dcterms:W3CDTF">2003-02-20T16:10:00Z</dcterms:created>
  <dcterms:modified xsi:type="dcterms:W3CDTF">2015-05-03T21:50:33Z</dcterms:modified>
</cp:coreProperties>
</file>