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Microsoft_Equation1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4.xml" ContentType="application/vnd.openxmlformats-officedocument.presentationml.notesSlide+xml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wmf"/><Relationship Id="rId12" Type="http://schemas.openxmlformats.org/officeDocument/2006/relationships/image" Target="../media/image17.wmf"/><Relationship Id="rId1" Type="http://schemas.openxmlformats.org/officeDocument/2006/relationships/image" Target="../media/image6.emf"/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image" Target="../media/image14.wmf"/><Relationship Id="rId10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Relationship Id="rId3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5" Type="http://schemas.openxmlformats.org/officeDocument/2006/relationships/image" Target="../media/image30.wmf"/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CB7EB-F143-4D71-80F0-FCD7CE0AA9DC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97C9-934F-4BA6-B733-76310C6E7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4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817E8-4478-411F-AC75-A6DE696C920C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876800"/>
            <a:ext cx="5029200" cy="2743200"/>
          </a:xfrm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5DEDC-F31D-4EF2-ABC2-46AAA6A4FECF}" type="slidenum">
              <a:rPr lang="en-US"/>
              <a:pPr/>
              <a:t>2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75009-F1B5-4A80-ADF1-924589BC255D}" type="slidenum">
              <a:rPr lang="en-US"/>
              <a:pPr/>
              <a:t>3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2C29A-AF29-4A6D-89ED-ACF9F7160A5F}" type="slidenum">
              <a:rPr lang="en-US"/>
              <a:pPr/>
              <a:t>7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203325" y="5421313"/>
            <a:ext cx="2586038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Radius </a:t>
            </a:r>
            <a:r>
              <a:rPr lang="en-US">
                <a:sym typeface="Symbol" pitchFamily="18" charset="2"/>
              </a:rPr>
              <a:t> 2 mi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50DBC-EB9A-4E0B-9D4C-E5C67E9AEBDB}" type="datetimeFigureOut">
              <a:rPr lang="en-US" smtClean="0"/>
              <a:pPr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E1B0-3177-4CA2-B974-CFCD52DAA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0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20" Type="http://schemas.openxmlformats.org/officeDocument/2006/relationships/oleObject" Target="../embeddings/oleObject13.bin"/><Relationship Id="rId21" Type="http://schemas.openxmlformats.org/officeDocument/2006/relationships/image" Target="../media/image14.wmf"/><Relationship Id="rId22" Type="http://schemas.openxmlformats.org/officeDocument/2006/relationships/oleObject" Target="../embeddings/oleObject14.bin"/><Relationship Id="rId23" Type="http://schemas.openxmlformats.org/officeDocument/2006/relationships/image" Target="../media/image15.wmf"/><Relationship Id="rId24" Type="http://schemas.openxmlformats.org/officeDocument/2006/relationships/oleObject" Target="../embeddings/oleObject15.bin"/><Relationship Id="rId25" Type="http://schemas.openxmlformats.org/officeDocument/2006/relationships/image" Target="../media/image16.wmf"/><Relationship Id="rId26" Type="http://schemas.openxmlformats.org/officeDocument/2006/relationships/oleObject" Target="../embeddings/oleObject16.bin"/><Relationship Id="rId27" Type="http://schemas.openxmlformats.org/officeDocument/2006/relationships/image" Target="../media/image17.wmf"/><Relationship Id="rId10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10.bin"/><Relationship Id="rId15" Type="http://schemas.openxmlformats.org/officeDocument/2006/relationships/image" Target="../media/image11.wmf"/><Relationship Id="rId16" Type="http://schemas.openxmlformats.org/officeDocument/2006/relationships/oleObject" Target="../embeddings/oleObject11.bin"/><Relationship Id="rId17" Type="http://schemas.openxmlformats.org/officeDocument/2006/relationships/image" Target="../media/image12.wmf"/><Relationship Id="rId18" Type="http://schemas.openxmlformats.org/officeDocument/2006/relationships/oleObject" Target="../embeddings/oleObject12.bin"/><Relationship Id="rId19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oleObject" Target="../embeddings/oleObject22.bin"/><Relationship Id="rId13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20.bin"/><Relationship Id="rId10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9.wmf"/><Relationship Id="rId12" Type="http://schemas.openxmlformats.org/officeDocument/2006/relationships/oleObject" Target="../embeddings/oleObject30.bin"/><Relationship Id="rId13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27.wmf"/><Relationship Id="rId8" Type="http://schemas.openxmlformats.org/officeDocument/2006/relationships/oleObject" Target="../embeddings/oleObject28.bin"/><Relationship Id="rId9" Type="http://schemas.openxmlformats.org/officeDocument/2006/relationships/image" Target="../media/image28.wmf"/><Relationship Id="rId10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2"/>
          <p:cNvSpPr txBox="1">
            <a:spLocks noChangeArrowheads="1"/>
          </p:cNvSpPr>
          <p:nvPr/>
        </p:nvSpPr>
        <p:spPr bwMode="auto">
          <a:xfrm>
            <a:off x="365125" y="346075"/>
            <a:ext cx="2445221" cy="64633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8000"/>
                </a:solidFill>
              </a:rPr>
              <a:t>Earth-Moon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956550" y="1125538"/>
            <a:ext cx="1038225" cy="914400"/>
            <a:chOff x="4368" y="1248"/>
            <a:chExt cx="654" cy="576"/>
          </a:xfrm>
        </p:grpSpPr>
        <p:sp>
          <p:nvSpPr>
            <p:cNvPr id="5153" name="Oval 4"/>
            <p:cNvSpPr>
              <a:spLocks noChangeArrowheads="1"/>
            </p:cNvSpPr>
            <p:nvPr/>
          </p:nvSpPr>
          <p:spPr bwMode="auto">
            <a:xfrm>
              <a:off x="4368" y="1248"/>
              <a:ext cx="576" cy="576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5154" name="Text Box 5"/>
            <p:cNvSpPr txBox="1">
              <a:spLocks noChangeArrowheads="1"/>
            </p:cNvSpPr>
            <p:nvPr/>
          </p:nvSpPr>
          <p:spPr bwMode="auto">
            <a:xfrm>
              <a:off x="4398" y="1308"/>
              <a:ext cx="624" cy="36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</a:rPr>
                <a:t>M</a:t>
              </a:r>
              <a:r>
                <a:rPr lang="en-US" sz="3200" baseline="-25000">
                  <a:solidFill>
                    <a:schemeClr val="accent2"/>
                  </a:solidFill>
                </a:rPr>
                <a:t>m</a:t>
              </a:r>
              <a:endParaRPr lang="en-US" sz="320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657600" y="990600"/>
            <a:ext cx="1066800" cy="1066800"/>
            <a:chOff x="672" y="1200"/>
            <a:chExt cx="672" cy="672"/>
          </a:xfrm>
        </p:grpSpPr>
        <p:sp>
          <p:nvSpPr>
            <p:cNvPr id="5151" name="Oval 7"/>
            <p:cNvSpPr>
              <a:spLocks noChangeArrowheads="1"/>
            </p:cNvSpPr>
            <p:nvPr/>
          </p:nvSpPr>
          <p:spPr bwMode="auto">
            <a:xfrm>
              <a:off x="672" y="1200"/>
              <a:ext cx="672" cy="672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5152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454" cy="36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</a:rPr>
                <a:t>M</a:t>
              </a:r>
              <a:r>
                <a:rPr lang="en-US" sz="3200" baseline="-25000">
                  <a:solidFill>
                    <a:schemeClr val="accent2"/>
                  </a:solidFill>
                </a:rPr>
                <a:t>e</a:t>
              </a:r>
              <a:endParaRPr lang="en-US" sz="3200">
                <a:solidFill>
                  <a:schemeClr val="accent2"/>
                </a:solidFill>
              </a:endParaRPr>
            </a:p>
          </p:txBody>
        </p:sp>
      </p:grpSp>
      <p:sp>
        <p:nvSpPr>
          <p:cNvPr id="5130" name="Line 9"/>
          <p:cNvSpPr>
            <a:spLocks noChangeShapeType="1"/>
          </p:cNvSpPr>
          <p:nvPr/>
        </p:nvSpPr>
        <p:spPr bwMode="auto">
          <a:xfrm>
            <a:off x="2895600" y="3124200"/>
            <a:ext cx="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191000" y="2209800"/>
            <a:ext cx="4197350" cy="546100"/>
            <a:chOff x="2640" y="1392"/>
            <a:chExt cx="2784" cy="344"/>
          </a:xfrm>
        </p:grpSpPr>
        <p:sp>
          <p:nvSpPr>
            <p:cNvPr id="5147" name="Line 11"/>
            <p:cNvSpPr>
              <a:spLocks noChangeShapeType="1"/>
            </p:cNvSpPr>
            <p:nvPr/>
          </p:nvSpPr>
          <p:spPr bwMode="auto">
            <a:xfrm>
              <a:off x="2640" y="1392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5424" y="1392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640" y="1536"/>
              <a:ext cx="278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Text Box 14"/>
            <p:cNvSpPr txBox="1">
              <a:spLocks noChangeArrowheads="1"/>
            </p:cNvSpPr>
            <p:nvPr/>
          </p:nvSpPr>
          <p:spPr bwMode="auto">
            <a:xfrm>
              <a:off x="3696" y="1406"/>
              <a:ext cx="322" cy="330"/>
            </a:xfrm>
            <a:prstGeom prst="rect">
              <a:avLst/>
            </a:prstGeom>
            <a:solidFill>
              <a:schemeClr val="bg1"/>
            </a:solidFill>
            <a:ln w="762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sz="2800" dirty="0">
                  <a:solidFill>
                    <a:schemeClr val="accent2"/>
                  </a:solidFill>
                </a:rPr>
                <a:t>R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191000" y="327025"/>
            <a:ext cx="2514600" cy="461963"/>
            <a:chOff x="2640" y="206"/>
            <a:chExt cx="1584" cy="291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640" y="240"/>
              <a:ext cx="1584" cy="240"/>
              <a:chOff x="2640" y="288"/>
              <a:chExt cx="1584" cy="240"/>
            </a:xfrm>
          </p:grpSpPr>
          <p:sp>
            <p:nvSpPr>
              <p:cNvPr id="5144" name="Line 17"/>
              <p:cNvSpPr>
                <a:spLocks noChangeShapeType="1"/>
              </p:cNvSpPr>
              <p:nvPr/>
            </p:nvSpPr>
            <p:spPr bwMode="auto">
              <a:xfrm>
                <a:off x="4224" y="288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Line 18"/>
              <p:cNvSpPr>
                <a:spLocks noChangeShapeType="1"/>
              </p:cNvSpPr>
              <p:nvPr/>
            </p:nvSpPr>
            <p:spPr bwMode="auto">
              <a:xfrm>
                <a:off x="2640" y="288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Line 19"/>
              <p:cNvSpPr>
                <a:spLocks noChangeShapeType="1"/>
              </p:cNvSpPr>
              <p:nvPr/>
            </p:nvSpPr>
            <p:spPr bwMode="auto">
              <a:xfrm>
                <a:off x="2640" y="384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43" name="Text Box 20"/>
            <p:cNvSpPr txBox="1">
              <a:spLocks noChangeArrowheads="1"/>
            </p:cNvSpPr>
            <p:nvPr/>
          </p:nvSpPr>
          <p:spPr bwMode="auto">
            <a:xfrm>
              <a:off x="3264" y="206"/>
              <a:ext cx="261" cy="291"/>
            </a:xfrm>
            <a:prstGeom prst="rect">
              <a:avLst/>
            </a:prstGeom>
            <a:solidFill>
              <a:schemeClr val="bg1"/>
            </a:solidFill>
            <a:ln w="762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sz="2400" dirty="0">
                  <a:solidFill>
                    <a:schemeClr val="accent2"/>
                  </a:solidFill>
                </a:rPr>
                <a:t>r </a:t>
              </a:r>
            </a:p>
          </p:txBody>
        </p:sp>
      </p:grpSp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1130300" y="1192213"/>
          <a:ext cx="102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028520" imgH="380880" progId="Equation.3">
                  <p:embed/>
                </p:oleObj>
              </mc:Choice>
              <mc:Fallback>
                <p:oleObj name="Equation" r:id="rId4" imgW="1028520" imgH="3808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192213"/>
                        <a:ext cx="102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22"/>
          <p:cNvSpPr txBox="1">
            <a:spLocks noChangeArrowheads="1"/>
          </p:cNvSpPr>
          <p:nvPr/>
        </p:nvSpPr>
        <p:spPr bwMode="auto">
          <a:xfrm>
            <a:off x="6705600" y="1668463"/>
            <a:ext cx="513282" cy="5847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m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715000" y="838200"/>
            <a:ext cx="2133600" cy="731838"/>
            <a:chOff x="3600" y="528"/>
            <a:chExt cx="1344" cy="461"/>
          </a:xfrm>
        </p:grpSpPr>
        <p:sp>
          <p:nvSpPr>
            <p:cNvPr id="5138" name="Line 24"/>
            <p:cNvSpPr>
              <a:spLocks noChangeShapeType="1"/>
            </p:cNvSpPr>
            <p:nvPr/>
          </p:nvSpPr>
          <p:spPr bwMode="auto">
            <a:xfrm flipH="1">
              <a:off x="3600" y="989"/>
              <a:ext cx="624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 flipH="1">
              <a:off x="4224" y="989"/>
              <a:ext cx="624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5140" name="Text Box 26"/>
            <p:cNvSpPr txBox="1">
              <a:spLocks noChangeArrowheads="1"/>
            </p:cNvSpPr>
            <p:nvPr/>
          </p:nvSpPr>
          <p:spPr bwMode="auto">
            <a:xfrm>
              <a:off x="3696" y="528"/>
              <a:ext cx="368" cy="36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/>
                <a:t>F</a:t>
              </a:r>
              <a:r>
                <a:rPr lang="en-US" sz="3200" baseline="-25000" dirty="0"/>
                <a:t>e</a:t>
              </a:r>
              <a:endParaRPr lang="en-US" sz="3200" dirty="0"/>
            </a:p>
          </p:txBody>
        </p:sp>
        <p:sp>
          <p:nvSpPr>
            <p:cNvPr id="5141" name="Text Box 27"/>
            <p:cNvSpPr txBox="1">
              <a:spLocks noChangeArrowheads="1"/>
            </p:cNvSpPr>
            <p:nvPr/>
          </p:nvSpPr>
          <p:spPr bwMode="auto">
            <a:xfrm>
              <a:off x="4464" y="528"/>
              <a:ext cx="480" cy="36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/>
                <a:t>F</a:t>
              </a:r>
              <a:r>
                <a:rPr lang="en-US" sz="3200" baseline="-25000"/>
                <a:t>m</a:t>
              </a:r>
              <a:endParaRPr lang="en-US" sz="3200"/>
            </a:p>
          </p:txBody>
        </p:sp>
      </p:grpSp>
      <p:sp>
        <p:nvSpPr>
          <p:cNvPr id="5135" name="Oval 28"/>
          <p:cNvSpPr>
            <a:spLocks noChangeArrowheads="1"/>
          </p:cNvSpPr>
          <p:nvPr/>
        </p:nvSpPr>
        <p:spPr bwMode="auto">
          <a:xfrm>
            <a:off x="6667500" y="1527175"/>
            <a:ext cx="85725" cy="8096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graphicFrame>
        <p:nvGraphicFramePr>
          <p:cNvPr id="105501" name="Object 29"/>
          <p:cNvGraphicFramePr>
            <a:graphicFrameLocks noChangeAspect="1"/>
          </p:cNvGraphicFramePr>
          <p:nvPr/>
        </p:nvGraphicFramePr>
        <p:xfrm>
          <a:off x="812800" y="1949450"/>
          <a:ext cx="23241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2323800" imgH="850680" progId="Equation.3">
                  <p:embed/>
                </p:oleObj>
              </mc:Choice>
              <mc:Fallback>
                <p:oleObj name="Equation" r:id="rId6" imgW="2323800" imgH="8506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949450"/>
                        <a:ext cx="23241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02" name="Object 30"/>
          <p:cNvGraphicFramePr>
            <a:graphicFrameLocks noChangeAspect="1"/>
          </p:cNvGraphicFramePr>
          <p:nvPr/>
        </p:nvGraphicFramePr>
        <p:xfrm>
          <a:off x="1047750" y="3390900"/>
          <a:ext cx="1651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1650960" imgH="1396800" progId="Equation.3">
                  <p:embed/>
                </p:oleObj>
              </mc:Choice>
              <mc:Fallback>
                <p:oleObj name="Equation" r:id="rId8" imgW="1650960" imgH="13968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3390900"/>
                        <a:ext cx="1651000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03" name="Object 31"/>
          <p:cNvGraphicFramePr>
            <a:graphicFrameLocks noChangeAspect="1"/>
          </p:cNvGraphicFramePr>
          <p:nvPr/>
        </p:nvGraphicFramePr>
        <p:xfrm>
          <a:off x="3702050" y="3613150"/>
          <a:ext cx="2590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0" imgW="2590560" imgH="825480" progId="Equation.3">
                  <p:embed/>
                </p:oleObj>
              </mc:Choice>
              <mc:Fallback>
                <p:oleObj name="Equation" r:id="rId10" imgW="2590560" imgH="825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3613150"/>
                        <a:ext cx="25908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04" name="Object 32"/>
          <p:cNvGraphicFramePr>
            <a:graphicFrameLocks noChangeAspect="1"/>
          </p:cNvGraphicFramePr>
          <p:nvPr/>
        </p:nvGraphicFramePr>
        <p:xfrm>
          <a:off x="6183313" y="4835525"/>
          <a:ext cx="20447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2" imgW="2044440" imgH="406080" progId="Equation.3">
                  <p:embed/>
                </p:oleObj>
              </mc:Choice>
              <mc:Fallback>
                <p:oleObj name="Equation" r:id="rId12" imgW="2044440" imgH="4060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4835525"/>
                        <a:ext cx="20447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505" name="Rectangle 33"/>
          <p:cNvSpPr>
            <a:spLocks noChangeArrowheads="1"/>
          </p:cNvSpPr>
          <p:nvPr/>
        </p:nvSpPr>
        <p:spPr bwMode="auto">
          <a:xfrm>
            <a:off x="5929313" y="4714875"/>
            <a:ext cx="2590800" cy="838200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Box 35"/>
          <p:cNvSpPr txBox="1">
            <a:spLocks noChangeArrowheads="1"/>
          </p:cNvSpPr>
          <p:nvPr/>
        </p:nvSpPr>
        <p:spPr bwMode="auto">
          <a:xfrm>
            <a:off x="214313" y="5715000"/>
            <a:ext cx="892968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On the way to the Moon, The Apollo astronauts reached a point where the Moon’s gravitational pull became stronger than the Earth’s.  Determine the distance of this point from the center of the Earth.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448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Example: A space station is in the shape of a hollow ring 450 m </a:t>
            </a:r>
          </a:p>
          <a:p>
            <a:r>
              <a:rPr lang="en-US">
                <a:solidFill>
                  <a:schemeClr val="tx1"/>
                </a:solidFill>
              </a:rPr>
              <a:t>in diameter. Gravity is simulated by rotating the ring.</a:t>
            </a:r>
          </a:p>
          <a:p>
            <a:r>
              <a:rPr lang="en-US">
                <a:solidFill>
                  <a:schemeClr val="tx1"/>
                </a:solidFill>
              </a:rPr>
              <a:t>Find the revolutions per minute needed in</a:t>
            </a:r>
          </a:p>
          <a:p>
            <a:r>
              <a:rPr lang="en-US">
                <a:solidFill>
                  <a:schemeClr val="tx1"/>
                </a:solidFill>
              </a:rPr>
              <a:t>order to simulate the Earth’s gravity.</a:t>
            </a:r>
          </a:p>
        </p:txBody>
      </p:sp>
      <p:sp>
        <p:nvSpPr>
          <p:cNvPr id="118787" name="Oval 3"/>
          <p:cNvSpPr>
            <a:spLocks noChangeArrowheads="1"/>
          </p:cNvSpPr>
          <p:nvPr/>
        </p:nvSpPr>
        <p:spPr bwMode="auto">
          <a:xfrm>
            <a:off x="2535238" y="2338388"/>
            <a:ext cx="4114800" cy="411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3292475" y="3074988"/>
            <a:ext cx="2590800" cy="2590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92600" y="6010275"/>
            <a:ext cx="222250" cy="420688"/>
            <a:chOff x="2736" y="1356"/>
            <a:chExt cx="528" cy="1332"/>
          </a:xfrm>
        </p:grpSpPr>
        <p:sp>
          <p:nvSpPr>
            <p:cNvPr id="118790" name="Line 6"/>
            <p:cNvSpPr>
              <a:spLocks noChangeShapeType="1"/>
            </p:cNvSpPr>
            <p:nvPr/>
          </p:nvSpPr>
          <p:spPr bwMode="auto">
            <a:xfrm flipV="1">
              <a:off x="2736" y="2160"/>
              <a:ext cx="19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791" name="Line 7"/>
            <p:cNvSpPr>
              <a:spLocks noChangeShapeType="1"/>
            </p:cNvSpPr>
            <p:nvPr/>
          </p:nvSpPr>
          <p:spPr bwMode="auto">
            <a:xfrm>
              <a:off x="2976" y="2160"/>
              <a:ext cx="24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792" name="Line 8"/>
            <p:cNvSpPr>
              <a:spLocks noChangeShapeType="1"/>
            </p:cNvSpPr>
            <p:nvPr/>
          </p:nvSpPr>
          <p:spPr bwMode="auto">
            <a:xfrm>
              <a:off x="2953" y="1503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793" name="Oval 9"/>
            <p:cNvSpPr>
              <a:spLocks noChangeArrowheads="1"/>
            </p:cNvSpPr>
            <p:nvPr/>
          </p:nvSpPr>
          <p:spPr bwMode="auto">
            <a:xfrm>
              <a:off x="2856" y="1356"/>
              <a:ext cx="198" cy="171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794" name="Line 10"/>
            <p:cNvSpPr>
              <a:spLocks noChangeShapeType="1"/>
            </p:cNvSpPr>
            <p:nvPr/>
          </p:nvSpPr>
          <p:spPr bwMode="auto">
            <a:xfrm>
              <a:off x="2976" y="1599"/>
              <a:ext cx="144" cy="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795" name="Line 11"/>
            <p:cNvSpPr>
              <a:spLocks noChangeShapeType="1"/>
            </p:cNvSpPr>
            <p:nvPr/>
          </p:nvSpPr>
          <p:spPr bwMode="auto">
            <a:xfrm flipV="1">
              <a:off x="3120" y="1536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796" name="Line 12"/>
            <p:cNvSpPr>
              <a:spLocks noChangeShapeType="1"/>
            </p:cNvSpPr>
            <p:nvPr/>
          </p:nvSpPr>
          <p:spPr bwMode="auto">
            <a:xfrm flipH="1">
              <a:off x="2784" y="163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797" name="Line 13"/>
            <p:cNvSpPr>
              <a:spLocks noChangeShapeType="1"/>
            </p:cNvSpPr>
            <p:nvPr/>
          </p:nvSpPr>
          <p:spPr bwMode="auto">
            <a:xfrm>
              <a:off x="2784" y="1761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 rot="10800000">
            <a:off x="4451350" y="2349500"/>
            <a:ext cx="222250" cy="420688"/>
            <a:chOff x="2736" y="1356"/>
            <a:chExt cx="528" cy="1332"/>
          </a:xfrm>
        </p:grpSpPr>
        <p:sp>
          <p:nvSpPr>
            <p:cNvPr id="118799" name="Line 15"/>
            <p:cNvSpPr>
              <a:spLocks noChangeShapeType="1"/>
            </p:cNvSpPr>
            <p:nvPr/>
          </p:nvSpPr>
          <p:spPr bwMode="auto">
            <a:xfrm flipV="1">
              <a:off x="2736" y="2160"/>
              <a:ext cx="19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00" name="Line 16"/>
            <p:cNvSpPr>
              <a:spLocks noChangeShapeType="1"/>
            </p:cNvSpPr>
            <p:nvPr/>
          </p:nvSpPr>
          <p:spPr bwMode="auto">
            <a:xfrm>
              <a:off x="2976" y="2160"/>
              <a:ext cx="24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>
              <a:off x="2953" y="1503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02" name="Oval 18"/>
            <p:cNvSpPr>
              <a:spLocks noChangeArrowheads="1"/>
            </p:cNvSpPr>
            <p:nvPr/>
          </p:nvSpPr>
          <p:spPr bwMode="auto">
            <a:xfrm>
              <a:off x="2856" y="1356"/>
              <a:ext cx="198" cy="171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03" name="Line 19"/>
            <p:cNvSpPr>
              <a:spLocks noChangeShapeType="1"/>
            </p:cNvSpPr>
            <p:nvPr/>
          </p:nvSpPr>
          <p:spPr bwMode="auto">
            <a:xfrm>
              <a:off x="2976" y="1599"/>
              <a:ext cx="144" cy="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04" name="Line 20"/>
            <p:cNvSpPr>
              <a:spLocks noChangeShapeType="1"/>
            </p:cNvSpPr>
            <p:nvPr/>
          </p:nvSpPr>
          <p:spPr bwMode="auto">
            <a:xfrm flipV="1">
              <a:off x="3120" y="1536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flipH="1">
              <a:off x="2784" y="163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06" name="Line 22"/>
            <p:cNvSpPr>
              <a:spLocks noChangeShapeType="1"/>
            </p:cNvSpPr>
            <p:nvPr/>
          </p:nvSpPr>
          <p:spPr bwMode="auto">
            <a:xfrm>
              <a:off x="2784" y="1761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 rot="5400000">
            <a:off x="2658269" y="4221956"/>
            <a:ext cx="222250" cy="420688"/>
            <a:chOff x="2736" y="1356"/>
            <a:chExt cx="528" cy="1332"/>
          </a:xfrm>
        </p:grpSpPr>
        <p:sp>
          <p:nvSpPr>
            <p:cNvPr id="118808" name="Line 24"/>
            <p:cNvSpPr>
              <a:spLocks noChangeShapeType="1"/>
            </p:cNvSpPr>
            <p:nvPr/>
          </p:nvSpPr>
          <p:spPr bwMode="auto">
            <a:xfrm flipV="1">
              <a:off x="2736" y="2160"/>
              <a:ext cx="19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09" name="Line 25"/>
            <p:cNvSpPr>
              <a:spLocks noChangeShapeType="1"/>
            </p:cNvSpPr>
            <p:nvPr/>
          </p:nvSpPr>
          <p:spPr bwMode="auto">
            <a:xfrm>
              <a:off x="2976" y="2160"/>
              <a:ext cx="24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>
              <a:off x="2953" y="1503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11" name="Oval 27"/>
            <p:cNvSpPr>
              <a:spLocks noChangeArrowheads="1"/>
            </p:cNvSpPr>
            <p:nvPr/>
          </p:nvSpPr>
          <p:spPr bwMode="auto">
            <a:xfrm>
              <a:off x="2856" y="1356"/>
              <a:ext cx="198" cy="171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12" name="Line 28"/>
            <p:cNvSpPr>
              <a:spLocks noChangeShapeType="1"/>
            </p:cNvSpPr>
            <p:nvPr/>
          </p:nvSpPr>
          <p:spPr bwMode="auto">
            <a:xfrm>
              <a:off x="2976" y="1599"/>
              <a:ext cx="144" cy="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13" name="Line 29"/>
            <p:cNvSpPr>
              <a:spLocks noChangeShapeType="1"/>
            </p:cNvSpPr>
            <p:nvPr/>
          </p:nvSpPr>
          <p:spPr bwMode="auto">
            <a:xfrm flipV="1">
              <a:off x="3120" y="1536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 flipH="1">
              <a:off x="2784" y="163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15" name="Line 31"/>
            <p:cNvSpPr>
              <a:spLocks noChangeShapeType="1"/>
            </p:cNvSpPr>
            <p:nvPr/>
          </p:nvSpPr>
          <p:spPr bwMode="auto">
            <a:xfrm>
              <a:off x="2784" y="1761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 rot="16200000">
            <a:off x="6306344" y="4179094"/>
            <a:ext cx="222250" cy="420688"/>
            <a:chOff x="2736" y="1356"/>
            <a:chExt cx="528" cy="1332"/>
          </a:xfrm>
        </p:grpSpPr>
        <p:sp>
          <p:nvSpPr>
            <p:cNvPr id="118817" name="Line 33"/>
            <p:cNvSpPr>
              <a:spLocks noChangeShapeType="1"/>
            </p:cNvSpPr>
            <p:nvPr/>
          </p:nvSpPr>
          <p:spPr bwMode="auto">
            <a:xfrm flipV="1">
              <a:off x="2736" y="2160"/>
              <a:ext cx="19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18" name="Line 34"/>
            <p:cNvSpPr>
              <a:spLocks noChangeShapeType="1"/>
            </p:cNvSpPr>
            <p:nvPr/>
          </p:nvSpPr>
          <p:spPr bwMode="auto">
            <a:xfrm>
              <a:off x="2976" y="2160"/>
              <a:ext cx="24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19" name="Line 35"/>
            <p:cNvSpPr>
              <a:spLocks noChangeShapeType="1"/>
            </p:cNvSpPr>
            <p:nvPr/>
          </p:nvSpPr>
          <p:spPr bwMode="auto">
            <a:xfrm>
              <a:off x="2953" y="1503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20" name="Oval 36"/>
            <p:cNvSpPr>
              <a:spLocks noChangeArrowheads="1"/>
            </p:cNvSpPr>
            <p:nvPr/>
          </p:nvSpPr>
          <p:spPr bwMode="auto">
            <a:xfrm>
              <a:off x="2856" y="1356"/>
              <a:ext cx="198" cy="171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21" name="Line 37"/>
            <p:cNvSpPr>
              <a:spLocks noChangeShapeType="1"/>
            </p:cNvSpPr>
            <p:nvPr/>
          </p:nvSpPr>
          <p:spPr bwMode="auto">
            <a:xfrm>
              <a:off x="2976" y="1599"/>
              <a:ext cx="144" cy="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22" name="Line 38"/>
            <p:cNvSpPr>
              <a:spLocks noChangeShapeType="1"/>
            </p:cNvSpPr>
            <p:nvPr/>
          </p:nvSpPr>
          <p:spPr bwMode="auto">
            <a:xfrm flipV="1">
              <a:off x="3120" y="1536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23" name="Line 39"/>
            <p:cNvSpPr>
              <a:spLocks noChangeShapeType="1"/>
            </p:cNvSpPr>
            <p:nvPr/>
          </p:nvSpPr>
          <p:spPr bwMode="auto">
            <a:xfrm flipH="1">
              <a:off x="2784" y="163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8824" name="Line 40"/>
            <p:cNvSpPr>
              <a:spLocks noChangeShapeType="1"/>
            </p:cNvSpPr>
            <p:nvPr/>
          </p:nvSpPr>
          <p:spPr bwMode="auto">
            <a:xfrm>
              <a:off x="2784" y="1761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118825" name="Arc 41"/>
          <p:cNvSpPr>
            <a:spLocks/>
          </p:cNvSpPr>
          <p:nvPr/>
        </p:nvSpPr>
        <p:spPr bwMode="auto">
          <a:xfrm flipH="1">
            <a:off x="2192338" y="3498850"/>
            <a:ext cx="2395537" cy="1468438"/>
          </a:xfrm>
          <a:custGeom>
            <a:avLst/>
            <a:gdLst>
              <a:gd name="G0" fmla="+- 0 0 0"/>
              <a:gd name="G1" fmla="+- 8304 0 0"/>
              <a:gd name="G2" fmla="+- 21600 0 0"/>
              <a:gd name="T0" fmla="*/ 19940 w 21600"/>
              <a:gd name="T1" fmla="*/ 0 h 13429"/>
              <a:gd name="T2" fmla="*/ 20983 w 21600"/>
              <a:gd name="T3" fmla="*/ 13429 h 13429"/>
              <a:gd name="T4" fmla="*/ 0 w 21600"/>
              <a:gd name="T5" fmla="*/ 8304 h 1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429" fill="none" extrusionOk="0">
                <a:moveTo>
                  <a:pt x="19939" y="0"/>
                </a:moveTo>
                <a:cubicBezTo>
                  <a:pt x="21035" y="2631"/>
                  <a:pt x="21600" y="5453"/>
                  <a:pt x="21600" y="8304"/>
                </a:cubicBezTo>
                <a:cubicBezTo>
                  <a:pt x="21600" y="10030"/>
                  <a:pt x="21392" y="11751"/>
                  <a:pt x="20983" y="13429"/>
                </a:cubicBezTo>
              </a:path>
              <a:path w="21600" h="13429" stroke="0" extrusionOk="0">
                <a:moveTo>
                  <a:pt x="19939" y="0"/>
                </a:moveTo>
                <a:cubicBezTo>
                  <a:pt x="21035" y="2631"/>
                  <a:pt x="21600" y="5453"/>
                  <a:pt x="21600" y="8304"/>
                </a:cubicBezTo>
                <a:cubicBezTo>
                  <a:pt x="21600" y="10030"/>
                  <a:pt x="21392" y="11751"/>
                  <a:pt x="20983" y="13429"/>
                </a:cubicBezTo>
                <a:lnTo>
                  <a:pt x="0" y="8304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18826" name="Text Box 42"/>
          <p:cNvSpPr txBox="1">
            <a:spLocks noChangeArrowheads="1"/>
          </p:cNvSpPr>
          <p:nvPr/>
        </p:nvSpPr>
        <p:spPr bwMode="auto">
          <a:xfrm>
            <a:off x="1692275" y="3949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118827" name="Line 43"/>
          <p:cNvSpPr>
            <a:spLocks noChangeShapeType="1"/>
          </p:cNvSpPr>
          <p:nvPr/>
        </p:nvSpPr>
        <p:spPr bwMode="auto">
          <a:xfrm flipV="1">
            <a:off x="4587875" y="3187700"/>
            <a:ext cx="1676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18828" name="Text Box 44"/>
          <p:cNvSpPr txBox="1">
            <a:spLocks noChangeArrowheads="1"/>
          </p:cNvSpPr>
          <p:nvPr/>
        </p:nvSpPr>
        <p:spPr bwMode="auto">
          <a:xfrm>
            <a:off x="4968875" y="3492500"/>
            <a:ext cx="351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587871" y="5702300"/>
            <a:ext cx="460375" cy="685800"/>
            <a:chOff x="2496" y="3696"/>
            <a:chExt cx="290" cy="432"/>
          </a:xfrm>
        </p:grpSpPr>
        <p:sp>
          <p:nvSpPr>
            <p:cNvPr id="118830" name="Text Box 46"/>
            <p:cNvSpPr txBox="1">
              <a:spLocks noChangeArrowheads="1"/>
            </p:cNvSpPr>
            <p:nvPr/>
          </p:nvSpPr>
          <p:spPr bwMode="auto">
            <a:xfrm>
              <a:off x="2544" y="3792"/>
              <a:ext cx="2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N</a:t>
              </a:r>
            </a:p>
          </p:txBody>
        </p:sp>
        <p:sp>
          <p:nvSpPr>
            <p:cNvPr id="118831" name="Line 47"/>
            <p:cNvSpPr>
              <a:spLocks noChangeShapeType="1"/>
            </p:cNvSpPr>
            <p:nvPr/>
          </p:nvSpPr>
          <p:spPr bwMode="auto">
            <a:xfrm flipV="1">
              <a:off x="2496" y="3696"/>
              <a:ext cx="0" cy="432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72200" y="381000"/>
            <a:ext cx="2428875" cy="2428875"/>
            <a:chOff x="1203" y="1577"/>
            <a:chExt cx="2592" cy="2592"/>
          </a:xfrm>
        </p:grpSpPr>
        <p:sp>
          <p:nvSpPr>
            <p:cNvPr id="120835" name="Oval 3"/>
            <p:cNvSpPr>
              <a:spLocks noChangeArrowheads="1"/>
            </p:cNvSpPr>
            <p:nvPr/>
          </p:nvSpPr>
          <p:spPr bwMode="auto">
            <a:xfrm>
              <a:off x="1203" y="1577"/>
              <a:ext cx="2592" cy="25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20836" name="Oval 4"/>
            <p:cNvSpPr>
              <a:spLocks noChangeArrowheads="1"/>
            </p:cNvSpPr>
            <p:nvPr/>
          </p:nvSpPr>
          <p:spPr bwMode="auto">
            <a:xfrm>
              <a:off x="1680" y="2041"/>
              <a:ext cx="1632" cy="163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310" y="3890"/>
              <a:ext cx="140" cy="265"/>
              <a:chOff x="2736" y="1356"/>
              <a:chExt cx="528" cy="1332"/>
            </a:xfrm>
          </p:grpSpPr>
          <p:sp>
            <p:nvSpPr>
              <p:cNvPr id="120838" name="Line 6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92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39" name="Line 7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24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40" name="Line 8"/>
              <p:cNvSpPr>
                <a:spLocks noChangeShapeType="1"/>
              </p:cNvSpPr>
              <p:nvPr/>
            </p:nvSpPr>
            <p:spPr bwMode="auto">
              <a:xfrm>
                <a:off x="2953" y="1503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41" name="Oval 9"/>
              <p:cNvSpPr>
                <a:spLocks noChangeArrowheads="1"/>
              </p:cNvSpPr>
              <p:nvPr/>
            </p:nvSpPr>
            <p:spPr bwMode="auto">
              <a:xfrm>
                <a:off x="2856" y="1356"/>
                <a:ext cx="198" cy="171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42" name="Line 10"/>
              <p:cNvSpPr>
                <a:spLocks noChangeShapeType="1"/>
              </p:cNvSpPr>
              <p:nvPr/>
            </p:nvSpPr>
            <p:spPr bwMode="auto">
              <a:xfrm>
                <a:off x="2976" y="1599"/>
                <a:ext cx="144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43" name="Line 11"/>
              <p:cNvSpPr>
                <a:spLocks noChangeShapeType="1"/>
              </p:cNvSpPr>
              <p:nvPr/>
            </p:nvSpPr>
            <p:spPr bwMode="auto">
              <a:xfrm flipV="1">
                <a:off x="3120" y="1536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44" name="Line 12"/>
              <p:cNvSpPr>
                <a:spLocks noChangeShapeType="1"/>
              </p:cNvSpPr>
              <p:nvPr/>
            </p:nvSpPr>
            <p:spPr bwMode="auto">
              <a:xfrm flipH="1">
                <a:off x="2784" y="163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45" name="Line 13"/>
              <p:cNvSpPr>
                <a:spLocks noChangeShapeType="1"/>
              </p:cNvSpPr>
              <p:nvPr/>
            </p:nvSpPr>
            <p:spPr bwMode="auto">
              <a:xfrm>
                <a:off x="2784" y="1761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 rot="10800000">
              <a:off x="2410" y="1584"/>
              <a:ext cx="140" cy="265"/>
              <a:chOff x="2736" y="1356"/>
              <a:chExt cx="528" cy="1332"/>
            </a:xfrm>
          </p:grpSpPr>
          <p:sp>
            <p:nvSpPr>
              <p:cNvPr id="120847" name="Line 15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92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48" name="Line 16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24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49" name="Line 17"/>
              <p:cNvSpPr>
                <a:spLocks noChangeShapeType="1"/>
              </p:cNvSpPr>
              <p:nvPr/>
            </p:nvSpPr>
            <p:spPr bwMode="auto">
              <a:xfrm>
                <a:off x="2953" y="1503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50" name="Oval 18"/>
              <p:cNvSpPr>
                <a:spLocks noChangeArrowheads="1"/>
              </p:cNvSpPr>
              <p:nvPr/>
            </p:nvSpPr>
            <p:spPr bwMode="auto">
              <a:xfrm>
                <a:off x="2856" y="1356"/>
                <a:ext cx="198" cy="171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51" name="Line 19"/>
              <p:cNvSpPr>
                <a:spLocks noChangeShapeType="1"/>
              </p:cNvSpPr>
              <p:nvPr/>
            </p:nvSpPr>
            <p:spPr bwMode="auto">
              <a:xfrm>
                <a:off x="2976" y="1599"/>
                <a:ext cx="144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52" name="Line 20"/>
              <p:cNvSpPr>
                <a:spLocks noChangeShapeType="1"/>
              </p:cNvSpPr>
              <p:nvPr/>
            </p:nvSpPr>
            <p:spPr bwMode="auto">
              <a:xfrm flipV="1">
                <a:off x="3120" y="1536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53" name="Line 21"/>
              <p:cNvSpPr>
                <a:spLocks noChangeShapeType="1"/>
              </p:cNvSpPr>
              <p:nvPr/>
            </p:nvSpPr>
            <p:spPr bwMode="auto">
              <a:xfrm flipH="1">
                <a:off x="2784" y="163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54" name="Line 22"/>
              <p:cNvSpPr>
                <a:spLocks noChangeShapeType="1"/>
              </p:cNvSpPr>
              <p:nvPr/>
            </p:nvSpPr>
            <p:spPr bwMode="auto">
              <a:xfrm>
                <a:off x="2784" y="1761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 rot="5400000">
              <a:off x="1281" y="2763"/>
              <a:ext cx="140" cy="265"/>
              <a:chOff x="2736" y="1356"/>
              <a:chExt cx="528" cy="1332"/>
            </a:xfrm>
          </p:grpSpPr>
          <p:sp>
            <p:nvSpPr>
              <p:cNvPr id="120856" name="Line 24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92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57" name="Line 25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24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58" name="Line 26"/>
              <p:cNvSpPr>
                <a:spLocks noChangeShapeType="1"/>
              </p:cNvSpPr>
              <p:nvPr/>
            </p:nvSpPr>
            <p:spPr bwMode="auto">
              <a:xfrm>
                <a:off x="2953" y="1503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59" name="Oval 27"/>
              <p:cNvSpPr>
                <a:spLocks noChangeArrowheads="1"/>
              </p:cNvSpPr>
              <p:nvPr/>
            </p:nvSpPr>
            <p:spPr bwMode="auto">
              <a:xfrm>
                <a:off x="2856" y="1356"/>
                <a:ext cx="198" cy="171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0" name="Line 28"/>
              <p:cNvSpPr>
                <a:spLocks noChangeShapeType="1"/>
              </p:cNvSpPr>
              <p:nvPr/>
            </p:nvSpPr>
            <p:spPr bwMode="auto">
              <a:xfrm>
                <a:off x="2976" y="1599"/>
                <a:ext cx="144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1" name="Line 29"/>
              <p:cNvSpPr>
                <a:spLocks noChangeShapeType="1"/>
              </p:cNvSpPr>
              <p:nvPr/>
            </p:nvSpPr>
            <p:spPr bwMode="auto">
              <a:xfrm flipV="1">
                <a:off x="3120" y="1536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2" name="Line 30"/>
              <p:cNvSpPr>
                <a:spLocks noChangeShapeType="1"/>
              </p:cNvSpPr>
              <p:nvPr/>
            </p:nvSpPr>
            <p:spPr bwMode="auto">
              <a:xfrm flipH="1">
                <a:off x="2784" y="163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3" name="Line 31"/>
              <p:cNvSpPr>
                <a:spLocks noChangeShapeType="1"/>
              </p:cNvSpPr>
              <p:nvPr/>
            </p:nvSpPr>
            <p:spPr bwMode="auto">
              <a:xfrm>
                <a:off x="2784" y="1761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 rot="16200000">
              <a:off x="3579" y="2736"/>
              <a:ext cx="140" cy="265"/>
              <a:chOff x="2736" y="1356"/>
              <a:chExt cx="528" cy="1332"/>
            </a:xfrm>
          </p:grpSpPr>
          <p:sp>
            <p:nvSpPr>
              <p:cNvPr id="120865" name="Line 33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92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6" name="Line 34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24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7" name="Line 35"/>
              <p:cNvSpPr>
                <a:spLocks noChangeShapeType="1"/>
              </p:cNvSpPr>
              <p:nvPr/>
            </p:nvSpPr>
            <p:spPr bwMode="auto">
              <a:xfrm>
                <a:off x="2953" y="1503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8" name="Oval 36"/>
              <p:cNvSpPr>
                <a:spLocks noChangeArrowheads="1"/>
              </p:cNvSpPr>
              <p:nvPr/>
            </p:nvSpPr>
            <p:spPr bwMode="auto">
              <a:xfrm>
                <a:off x="2856" y="1356"/>
                <a:ext cx="198" cy="171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69" name="Line 37"/>
              <p:cNvSpPr>
                <a:spLocks noChangeShapeType="1"/>
              </p:cNvSpPr>
              <p:nvPr/>
            </p:nvSpPr>
            <p:spPr bwMode="auto">
              <a:xfrm>
                <a:off x="2976" y="1599"/>
                <a:ext cx="144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70" name="Line 38"/>
              <p:cNvSpPr>
                <a:spLocks noChangeShapeType="1"/>
              </p:cNvSpPr>
              <p:nvPr/>
            </p:nvSpPr>
            <p:spPr bwMode="auto">
              <a:xfrm flipV="1">
                <a:off x="3120" y="1536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71" name="Line 39"/>
              <p:cNvSpPr>
                <a:spLocks noChangeShapeType="1"/>
              </p:cNvSpPr>
              <p:nvPr/>
            </p:nvSpPr>
            <p:spPr bwMode="auto">
              <a:xfrm flipH="1">
                <a:off x="2784" y="163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20872" name="Line 40"/>
              <p:cNvSpPr>
                <a:spLocks noChangeShapeType="1"/>
              </p:cNvSpPr>
              <p:nvPr/>
            </p:nvSpPr>
            <p:spPr bwMode="auto">
              <a:xfrm>
                <a:off x="2784" y="1761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  <p:sp>
        <p:nvSpPr>
          <p:cNvPr id="120873" name="Arc 41"/>
          <p:cNvSpPr>
            <a:spLocks/>
          </p:cNvSpPr>
          <p:nvPr/>
        </p:nvSpPr>
        <p:spPr bwMode="auto">
          <a:xfrm flipH="1">
            <a:off x="5867400" y="1066800"/>
            <a:ext cx="2395538" cy="908050"/>
          </a:xfrm>
          <a:custGeom>
            <a:avLst/>
            <a:gdLst>
              <a:gd name="G0" fmla="+- 0 0 0"/>
              <a:gd name="G1" fmla="+- 5660 0 0"/>
              <a:gd name="G2" fmla="+- 21600 0 0"/>
              <a:gd name="T0" fmla="*/ 20845 w 21600"/>
              <a:gd name="T1" fmla="*/ 0 h 8306"/>
              <a:gd name="T2" fmla="*/ 21437 w 21600"/>
              <a:gd name="T3" fmla="*/ 8306 h 8306"/>
              <a:gd name="T4" fmla="*/ 0 w 21600"/>
              <a:gd name="T5" fmla="*/ 5660 h 8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8306" fill="none" extrusionOk="0">
                <a:moveTo>
                  <a:pt x="20845" y="-1"/>
                </a:moveTo>
                <a:cubicBezTo>
                  <a:pt x="21346" y="1844"/>
                  <a:pt x="21600" y="3748"/>
                  <a:pt x="21600" y="5660"/>
                </a:cubicBezTo>
                <a:cubicBezTo>
                  <a:pt x="21600" y="6544"/>
                  <a:pt x="21545" y="7428"/>
                  <a:pt x="21437" y="8306"/>
                </a:cubicBezTo>
              </a:path>
              <a:path w="21600" h="8306" stroke="0" extrusionOk="0">
                <a:moveTo>
                  <a:pt x="20845" y="-1"/>
                </a:moveTo>
                <a:cubicBezTo>
                  <a:pt x="21346" y="1844"/>
                  <a:pt x="21600" y="3748"/>
                  <a:pt x="21600" y="5660"/>
                </a:cubicBezTo>
                <a:cubicBezTo>
                  <a:pt x="21600" y="6544"/>
                  <a:pt x="21545" y="7428"/>
                  <a:pt x="21437" y="8306"/>
                </a:cubicBezTo>
                <a:lnTo>
                  <a:pt x="0" y="566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58674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 flipV="1">
            <a:off x="7391400" y="762000"/>
            <a:ext cx="838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12087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536924"/>
              </p:ext>
            </p:extLst>
          </p:nvPr>
        </p:nvGraphicFramePr>
        <p:xfrm>
          <a:off x="1175172" y="685800"/>
          <a:ext cx="171314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4" imgW="698500" imgH="279400" progId="Equation.3">
                  <p:embed/>
                </p:oleObj>
              </mc:Choice>
              <mc:Fallback>
                <p:oleObj name="Equation" r:id="rId4" imgW="698500" imgH="27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172" y="685800"/>
                        <a:ext cx="1713142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77" name="Line 45"/>
          <p:cNvSpPr>
            <a:spLocks noChangeShapeType="1"/>
          </p:cNvSpPr>
          <p:nvPr/>
        </p:nvSpPr>
        <p:spPr bwMode="auto">
          <a:xfrm flipV="1">
            <a:off x="7391400" y="2438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20878" name="Text Box 46"/>
          <p:cNvSpPr txBox="1">
            <a:spLocks noChangeArrowheads="1"/>
          </p:cNvSpPr>
          <p:nvPr/>
        </p:nvSpPr>
        <p:spPr bwMode="auto">
          <a:xfrm>
            <a:off x="7391400" y="2286000"/>
            <a:ext cx="383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N</a:t>
            </a:r>
          </a:p>
        </p:txBody>
      </p:sp>
      <p:graphicFrame>
        <p:nvGraphicFramePr>
          <p:cNvPr id="120879" name="Object 47"/>
          <p:cNvGraphicFramePr>
            <a:graphicFrameLocks noChangeAspect="1"/>
          </p:cNvGraphicFramePr>
          <p:nvPr/>
        </p:nvGraphicFramePr>
        <p:xfrm>
          <a:off x="1295400" y="1371600"/>
          <a:ext cx="1181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6" imgW="1180800" imgH="825480" progId="Equation.3">
                  <p:embed/>
                </p:oleObj>
              </mc:Choice>
              <mc:Fallback>
                <p:oleObj name="Equation" r:id="rId6" imgW="1180800" imgH="825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1181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0" name="Object 48"/>
          <p:cNvGraphicFramePr>
            <a:graphicFrameLocks noChangeAspect="1"/>
          </p:cNvGraphicFramePr>
          <p:nvPr/>
        </p:nvGraphicFramePr>
        <p:xfrm>
          <a:off x="2590800" y="1752600"/>
          <a:ext cx="685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8" imgW="685800" imgH="279360" progId="Equation.3">
                  <p:embed/>
                </p:oleObj>
              </mc:Choice>
              <mc:Fallback>
                <p:oleObj name="Equation" r:id="rId8" imgW="6858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685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1" name="Object 49"/>
          <p:cNvGraphicFramePr>
            <a:graphicFrameLocks noChangeAspect="1"/>
          </p:cNvGraphicFramePr>
          <p:nvPr/>
        </p:nvGraphicFramePr>
        <p:xfrm>
          <a:off x="1295400" y="2362200"/>
          <a:ext cx="111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0" imgW="1117440" imgH="419040" progId="Equation.3">
                  <p:embed/>
                </p:oleObj>
              </mc:Choice>
              <mc:Fallback>
                <p:oleObj name="Equation" r:id="rId10" imgW="11174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1117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2" name="Object 50"/>
          <p:cNvGraphicFramePr>
            <a:graphicFrameLocks noChangeAspect="1"/>
          </p:cNvGraphicFramePr>
          <p:nvPr/>
        </p:nvGraphicFramePr>
        <p:xfrm>
          <a:off x="3962400" y="2590800"/>
          <a:ext cx="11049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2" imgW="1104840" imgH="723600" progId="Equation.3">
                  <p:embed/>
                </p:oleObj>
              </mc:Choice>
              <mc:Fallback>
                <p:oleObj name="Equation" r:id="rId12" imgW="1104840" imgH="723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90800"/>
                        <a:ext cx="11049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3" name="Object 51"/>
          <p:cNvGraphicFramePr>
            <a:graphicFrameLocks noChangeAspect="1"/>
          </p:cNvGraphicFramePr>
          <p:nvPr/>
        </p:nvGraphicFramePr>
        <p:xfrm>
          <a:off x="5181600" y="2819400"/>
          <a:ext cx="965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4" imgW="965160" imgH="279360" progId="Equation.3">
                  <p:embed/>
                </p:oleObj>
              </mc:Choice>
              <mc:Fallback>
                <p:oleObj name="Equation" r:id="rId14" imgW="965160" imgH="279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19400"/>
                        <a:ext cx="965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4" name="Object 52"/>
          <p:cNvGraphicFramePr>
            <a:graphicFrameLocks noChangeAspect="1"/>
          </p:cNvGraphicFramePr>
          <p:nvPr/>
        </p:nvGraphicFramePr>
        <p:xfrm>
          <a:off x="914400" y="3581400"/>
          <a:ext cx="163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6" imgW="1638000" imgH="419040" progId="Equation.3">
                  <p:embed/>
                </p:oleObj>
              </mc:Choice>
              <mc:Fallback>
                <p:oleObj name="Equation" r:id="rId16" imgW="16380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81400"/>
                        <a:ext cx="1638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5" name="Object 53"/>
          <p:cNvGraphicFramePr>
            <a:graphicFrameLocks noChangeAspect="1"/>
          </p:cNvGraphicFramePr>
          <p:nvPr/>
        </p:nvGraphicFramePr>
        <p:xfrm>
          <a:off x="1066800" y="4343400"/>
          <a:ext cx="1435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8" imgW="1434960" imgH="825480" progId="Equation.3">
                  <p:embed/>
                </p:oleObj>
              </mc:Choice>
              <mc:Fallback>
                <p:oleObj name="Equation" r:id="rId18" imgW="1434960" imgH="825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43400"/>
                        <a:ext cx="1435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6" name="Object 54"/>
          <p:cNvGraphicFramePr>
            <a:graphicFrameLocks noChangeAspect="1"/>
          </p:cNvGraphicFramePr>
          <p:nvPr/>
        </p:nvGraphicFramePr>
        <p:xfrm>
          <a:off x="2971800" y="4343400"/>
          <a:ext cx="1676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20" imgW="1676160" imgH="876240" progId="Equation.3">
                  <p:embed/>
                </p:oleObj>
              </mc:Choice>
              <mc:Fallback>
                <p:oleObj name="Equation" r:id="rId20" imgW="1676160" imgH="876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343400"/>
                        <a:ext cx="16764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7" name="Object 55"/>
          <p:cNvGraphicFramePr>
            <a:graphicFrameLocks noChangeAspect="1"/>
          </p:cNvGraphicFramePr>
          <p:nvPr/>
        </p:nvGraphicFramePr>
        <p:xfrm>
          <a:off x="4876800" y="4648200"/>
          <a:ext cx="2019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22" imgW="2019240" imgH="279360" progId="Equation.3">
                  <p:embed/>
                </p:oleObj>
              </mc:Choice>
              <mc:Fallback>
                <p:oleObj name="Equation" r:id="rId22" imgW="2019240" imgH="2793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20193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8" name="Object 56"/>
          <p:cNvGraphicFramePr>
            <a:graphicFrameLocks noChangeAspect="1"/>
          </p:cNvGraphicFramePr>
          <p:nvPr/>
        </p:nvGraphicFramePr>
        <p:xfrm>
          <a:off x="1905000" y="5638800"/>
          <a:ext cx="2476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24" imgW="2476440" imgH="787320" progId="Equation.3">
                  <p:embed/>
                </p:oleObj>
              </mc:Choice>
              <mc:Fallback>
                <p:oleObj name="Equation" r:id="rId24" imgW="2476440" imgH="7873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38800"/>
                        <a:ext cx="2476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89" name="Object 57"/>
          <p:cNvGraphicFramePr>
            <a:graphicFrameLocks noChangeAspect="1"/>
          </p:cNvGraphicFramePr>
          <p:nvPr/>
        </p:nvGraphicFramePr>
        <p:xfrm>
          <a:off x="4756150" y="5638800"/>
          <a:ext cx="13843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26" imgW="1384200" imgH="723600" progId="Equation.3">
                  <p:embed/>
                </p:oleObj>
              </mc:Choice>
              <mc:Fallback>
                <p:oleObj name="Equation" r:id="rId26" imgW="1384200" imgH="723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5638800"/>
                        <a:ext cx="13843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90" name="Rectangle 58"/>
          <p:cNvSpPr>
            <a:spLocks noChangeArrowheads="1"/>
          </p:cNvSpPr>
          <p:nvPr/>
        </p:nvSpPr>
        <p:spPr bwMode="auto">
          <a:xfrm>
            <a:off x="4572000" y="5486400"/>
            <a:ext cx="1828800" cy="993775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0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3902479" cy="70788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Motion of Planets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410200" y="381000"/>
            <a:ext cx="2695866" cy="64633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accent2"/>
                </a:solidFill>
              </a:rPr>
              <a:t>Kepler’s</a:t>
            </a:r>
            <a:r>
              <a:rPr lang="en-US" sz="3600" dirty="0">
                <a:solidFill>
                  <a:schemeClr val="accent2"/>
                </a:solidFill>
              </a:rPr>
              <a:t> Laws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47800" y="1905000"/>
            <a:ext cx="5525552" cy="83099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1.  All planets move in elliptical orbits with </a:t>
            </a:r>
          </a:p>
          <a:p>
            <a:r>
              <a:rPr lang="en-US" sz="2400">
                <a:solidFill>
                  <a:schemeClr val="accent2"/>
                </a:solidFill>
              </a:rPr>
              <a:t>     the sun at one focal point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47800" y="3048000"/>
            <a:ext cx="5740546" cy="120032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2.  The radius vector drawn from the Sun to </a:t>
            </a:r>
          </a:p>
          <a:p>
            <a:r>
              <a:rPr lang="en-US" sz="2400">
                <a:solidFill>
                  <a:schemeClr val="accent2"/>
                </a:solidFill>
              </a:rPr>
              <a:t>     a planet sweeps out equal areas in equal  </a:t>
            </a:r>
          </a:p>
          <a:p>
            <a:r>
              <a:rPr lang="en-US" sz="2400">
                <a:solidFill>
                  <a:schemeClr val="accent2"/>
                </a:solidFill>
              </a:rPr>
              <a:t>     time intervals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47800" y="4724400"/>
            <a:ext cx="5546711" cy="120032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3.  The square of the orbital period of any </a:t>
            </a:r>
          </a:p>
          <a:p>
            <a:r>
              <a:rPr lang="en-US" sz="2400">
                <a:solidFill>
                  <a:schemeClr val="accent2"/>
                </a:solidFill>
              </a:rPr>
              <a:t>      planet is proportional to the cube of its </a:t>
            </a:r>
          </a:p>
          <a:p>
            <a:r>
              <a:rPr lang="en-US" sz="2400">
                <a:solidFill>
                  <a:schemeClr val="accent2"/>
                </a:solidFill>
              </a:rPr>
              <a:t>      orbital radius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  <p:bldP spid="61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304800"/>
            <a:ext cx="5754524" cy="64633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Gravitational Potential Energy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33400" y="4495800"/>
            <a:ext cx="1752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4822825"/>
            <a:ext cx="849592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Earth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371600" y="1143000"/>
            <a:ext cx="336550" cy="838200"/>
            <a:chOff x="864" y="720"/>
            <a:chExt cx="212" cy="528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864" y="720"/>
              <a:ext cx="0" cy="52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864" y="926"/>
              <a:ext cx="212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v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57200" y="2362200"/>
            <a:ext cx="457200" cy="2133600"/>
            <a:chOff x="288" y="1488"/>
            <a:chExt cx="288" cy="1344"/>
          </a:xfrm>
        </p:grpSpPr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288" y="148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480" y="1488"/>
              <a:ext cx="0" cy="13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36" y="1982"/>
              <a:ext cx="223" cy="288"/>
            </a:xfrm>
            <a:prstGeom prst="rect">
              <a:avLst/>
            </a:prstGeom>
            <a:solidFill>
              <a:schemeClr val="bg1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362200" y="4289425"/>
            <a:ext cx="829073" cy="461665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U = 0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752600" y="2155825"/>
            <a:ext cx="1225015" cy="461665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3300"/>
                </a:solidFill>
              </a:rPr>
              <a:t>U = mgh</a:t>
            </a:r>
          </a:p>
        </p:txBody>
      </p:sp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762000" y="5791200"/>
          <a:ext cx="2171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2171520" imgH="558720" progId="Equation.3">
                  <p:embed/>
                </p:oleObj>
              </mc:Choice>
              <mc:Fallback>
                <p:oleObj name="Equation" r:id="rId3" imgW="217152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91200"/>
                        <a:ext cx="2171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Arc 20"/>
          <p:cNvSpPr>
            <a:spLocks/>
          </p:cNvSpPr>
          <p:nvPr/>
        </p:nvSpPr>
        <p:spPr bwMode="auto">
          <a:xfrm rot="-13254586" flipH="1" flipV="1">
            <a:off x="5105400" y="3429000"/>
            <a:ext cx="1804988" cy="1471613"/>
          </a:xfrm>
          <a:custGeom>
            <a:avLst/>
            <a:gdLst>
              <a:gd name="G0" fmla="+- 8270 0 0"/>
              <a:gd name="G1" fmla="+- 21600 0 0"/>
              <a:gd name="G2" fmla="+- 21600 0 0"/>
              <a:gd name="T0" fmla="*/ 0 w 29870"/>
              <a:gd name="T1" fmla="*/ 1646 h 26202"/>
              <a:gd name="T2" fmla="*/ 29374 w 29870"/>
              <a:gd name="T3" fmla="*/ 26202 h 26202"/>
              <a:gd name="T4" fmla="*/ 8270 w 29870"/>
              <a:gd name="T5" fmla="*/ 21600 h 26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870" h="26202" fill="none" extrusionOk="0">
                <a:moveTo>
                  <a:pt x="-1" y="1645"/>
                </a:moveTo>
                <a:cubicBezTo>
                  <a:pt x="2621" y="559"/>
                  <a:pt x="5431" y="-1"/>
                  <a:pt x="8270" y="0"/>
                </a:cubicBezTo>
                <a:cubicBezTo>
                  <a:pt x="20199" y="0"/>
                  <a:pt x="29870" y="9670"/>
                  <a:pt x="29870" y="21600"/>
                </a:cubicBezTo>
                <a:cubicBezTo>
                  <a:pt x="29870" y="23147"/>
                  <a:pt x="29703" y="24690"/>
                  <a:pt x="29374" y="26202"/>
                </a:cubicBezTo>
              </a:path>
              <a:path w="29870" h="26202" stroke="0" extrusionOk="0">
                <a:moveTo>
                  <a:pt x="-1" y="1645"/>
                </a:moveTo>
                <a:cubicBezTo>
                  <a:pt x="2621" y="559"/>
                  <a:pt x="5431" y="-1"/>
                  <a:pt x="8270" y="0"/>
                </a:cubicBezTo>
                <a:cubicBezTo>
                  <a:pt x="20199" y="0"/>
                  <a:pt x="29870" y="9670"/>
                  <a:pt x="29870" y="21600"/>
                </a:cubicBezTo>
                <a:cubicBezTo>
                  <a:pt x="29870" y="23147"/>
                  <a:pt x="29703" y="24690"/>
                  <a:pt x="29374" y="26202"/>
                </a:cubicBezTo>
                <a:lnTo>
                  <a:pt x="8270" y="21600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849313" y="2190750"/>
            <a:ext cx="693737" cy="727075"/>
            <a:chOff x="535" y="1380"/>
            <a:chExt cx="437" cy="458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780" y="1380"/>
              <a:ext cx="192" cy="192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535" y="1550"/>
              <a:ext cx="276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m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5340350" y="1981200"/>
            <a:ext cx="755650" cy="2897188"/>
            <a:chOff x="3364" y="1248"/>
            <a:chExt cx="476" cy="1825"/>
          </a:xfrm>
        </p:grpSpPr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3364" y="3072"/>
              <a:ext cx="476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3456" y="1248"/>
              <a:ext cx="173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3552" y="1248"/>
              <a:ext cx="0" cy="18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>
              <a:off x="3408" y="1790"/>
              <a:ext cx="221" cy="291"/>
            </a:xfrm>
            <a:prstGeom prst="rect">
              <a:avLst/>
            </a:prstGeom>
            <a:solidFill>
              <a:schemeClr val="bg1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R</a:t>
              </a:r>
            </a:p>
          </p:txBody>
        </p:sp>
      </p:grpSp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5924550" y="228600"/>
          <a:ext cx="18415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5" imgW="1841400" imgH="342720" progId="Equation.3">
                  <p:embed/>
                </p:oleObj>
              </mc:Choice>
              <mc:Fallback>
                <p:oleObj name="Equation" r:id="rId5" imgW="184140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228600"/>
                        <a:ext cx="18415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3" name="Object 31"/>
          <p:cNvGraphicFramePr>
            <a:graphicFrameLocks noChangeAspect="1"/>
          </p:cNvGraphicFramePr>
          <p:nvPr/>
        </p:nvGraphicFramePr>
        <p:xfrm>
          <a:off x="6800850" y="1708150"/>
          <a:ext cx="1600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7" imgW="1600200" imgH="723600" progId="Equation.3">
                  <p:embed/>
                </p:oleObj>
              </mc:Choice>
              <mc:Fallback>
                <p:oleObj name="Equation" r:id="rId7" imgW="1600200" imgH="723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850" y="1708150"/>
                        <a:ext cx="16002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638800" y="866775"/>
            <a:ext cx="768350" cy="1851025"/>
            <a:chOff x="3552" y="546"/>
            <a:chExt cx="484" cy="1166"/>
          </a:xfrm>
        </p:grpSpPr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3552" y="1170"/>
              <a:ext cx="363" cy="542"/>
              <a:chOff x="3552" y="1170"/>
              <a:chExt cx="363" cy="542"/>
            </a:xfrm>
          </p:grpSpPr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3552" y="1424"/>
                <a:ext cx="276" cy="288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chemeClr val="accent2"/>
                    </a:solidFill>
                  </a:rPr>
                  <a:t>m</a:t>
                </a:r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auto">
              <a:xfrm>
                <a:off x="3742" y="1170"/>
                <a:ext cx="173" cy="175"/>
              </a:xfrm>
              <a:prstGeom prst="ellips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3824" y="546"/>
              <a:ext cx="212" cy="528"/>
              <a:chOff x="864" y="720"/>
              <a:chExt cx="212" cy="528"/>
            </a:xfrm>
          </p:grpSpPr>
          <p:sp>
            <p:nvSpPr>
              <p:cNvPr id="8226" name="Line 34"/>
              <p:cNvSpPr>
                <a:spLocks noChangeShapeType="1"/>
              </p:cNvSpPr>
              <p:nvPr/>
            </p:nvSpPr>
            <p:spPr bwMode="auto">
              <a:xfrm flipV="1">
                <a:off x="864" y="720"/>
                <a:ext cx="0" cy="52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227" name="Text Box 35"/>
              <p:cNvSpPr txBox="1">
                <a:spLocks noChangeArrowheads="1"/>
              </p:cNvSpPr>
              <p:nvPr/>
            </p:nvSpPr>
            <p:spPr bwMode="auto">
              <a:xfrm>
                <a:off x="864" y="926"/>
                <a:ext cx="212" cy="288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chemeClr val="accent2"/>
                    </a:solidFill>
                  </a:rPr>
                  <a:t>v</a:t>
                </a:r>
              </a:p>
            </p:txBody>
          </p:sp>
        </p:grpSp>
      </p:grpSp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6896100" y="812800"/>
          <a:ext cx="1346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9" imgW="1346040" imgH="558720" progId="Equation.3">
                  <p:embed/>
                </p:oleObj>
              </mc:Choice>
              <mc:Fallback>
                <p:oleObj name="Equation" r:id="rId9" imgW="1346040" imgH="558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812800"/>
                        <a:ext cx="1346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9" name="Object 37"/>
          <p:cNvGraphicFramePr>
            <a:graphicFrameLocks noChangeAspect="1"/>
          </p:cNvGraphicFramePr>
          <p:nvPr/>
        </p:nvGraphicFramePr>
        <p:xfrm>
          <a:off x="1943100" y="965200"/>
          <a:ext cx="1346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11" imgW="1346040" imgH="558720" progId="Equation.3">
                  <p:embed/>
                </p:oleObj>
              </mc:Choice>
              <mc:Fallback>
                <p:oleObj name="Equation" r:id="rId11" imgW="1346040" imgH="558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965200"/>
                        <a:ext cx="1346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6096000" y="3733800"/>
            <a:ext cx="1298575" cy="1143000"/>
            <a:chOff x="3840" y="2352"/>
            <a:chExt cx="818" cy="720"/>
          </a:xfrm>
        </p:grpSpPr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4032" y="2688"/>
              <a:ext cx="626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R</a:t>
              </a:r>
              <a:r>
                <a:rPr lang="en-US" sz="2400" baseline="-25000">
                  <a:solidFill>
                    <a:schemeClr val="accent2"/>
                  </a:solidFill>
                </a:rPr>
                <a:t>e</a:t>
              </a: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V="1">
              <a:off x="3840" y="2352"/>
              <a:ext cx="384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graphicFrame>
        <p:nvGraphicFramePr>
          <p:cNvPr id="8231" name="Object 39"/>
          <p:cNvGraphicFramePr>
            <a:graphicFrameLocks noChangeAspect="1"/>
          </p:cNvGraphicFramePr>
          <p:nvPr/>
        </p:nvGraphicFramePr>
        <p:xfrm>
          <a:off x="5334000" y="5715000"/>
          <a:ext cx="24003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12" imgW="2400120" imgH="723600" progId="Equation.3">
                  <p:embed/>
                </p:oleObj>
              </mc:Choice>
              <mc:Fallback>
                <p:oleObj name="Equation" r:id="rId12" imgW="2400120" imgH="723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715000"/>
                        <a:ext cx="24003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 autoUpdateAnimBg="0"/>
      <p:bldP spid="8209" grpId="0" animBg="1" autoUpdateAnimBg="0"/>
      <p:bldP spid="82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533400" y="533400"/>
            <a:ext cx="6477000" cy="14465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Escape Velocity from the</a:t>
            </a:r>
          </a:p>
          <a:p>
            <a:pPr algn="ctr"/>
            <a:r>
              <a:rPr lang="en-US" sz="4400" dirty="0"/>
              <a:t>Earth’s surface</a:t>
            </a:r>
          </a:p>
        </p:txBody>
      </p:sp>
      <p:graphicFrame>
        <p:nvGraphicFramePr>
          <p:cNvPr id="17411" name="Object 1027"/>
          <p:cNvGraphicFramePr>
            <a:graphicFrameLocks noChangeAspect="1"/>
          </p:cNvGraphicFramePr>
          <p:nvPr/>
        </p:nvGraphicFramePr>
        <p:xfrm>
          <a:off x="2616200" y="2546350"/>
          <a:ext cx="2717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2717640" imgH="723600" progId="Equation.3">
                  <p:embed/>
                </p:oleObj>
              </mc:Choice>
              <mc:Fallback>
                <p:oleObj name="Equation" r:id="rId3" imgW="271764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546350"/>
                        <a:ext cx="27178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1028"/>
          <p:cNvGraphicFramePr>
            <a:graphicFrameLocks noChangeAspect="1"/>
          </p:cNvGraphicFramePr>
          <p:nvPr/>
        </p:nvGraphicFramePr>
        <p:xfrm>
          <a:off x="5499100" y="2749550"/>
          <a:ext cx="4302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431640" imgH="279360" progId="Equation.3">
                  <p:embed/>
                </p:oleObj>
              </mc:Choice>
              <mc:Fallback>
                <p:oleObj name="Equation" r:id="rId5" imgW="43164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2749550"/>
                        <a:ext cx="4302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1029"/>
          <p:cNvGraphicFramePr>
            <a:graphicFrameLocks noChangeAspect="1"/>
          </p:cNvGraphicFramePr>
          <p:nvPr/>
        </p:nvGraphicFramePr>
        <p:xfrm>
          <a:off x="3333750" y="4540250"/>
          <a:ext cx="1955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7" imgW="1955520" imgH="850680" progId="Equation.3">
                  <p:embed/>
                </p:oleObj>
              </mc:Choice>
              <mc:Fallback>
                <p:oleObj name="Equation" r:id="rId7" imgW="1955520" imgH="850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4540250"/>
                        <a:ext cx="19558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3868367" cy="70788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Black Holes  (Sun)</a:t>
            </a:r>
            <a:endParaRPr lang="en-US" sz="4000" dirty="0">
              <a:solidFill>
                <a:schemeClr val="accent2"/>
              </a:solidFill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819900" y="374650"/>
          <a:ext cx="180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4" imgW="1803240" imgH="761760" progId="Equation.3">
                  <p:embed/>
                </p:oleObj>
              </mc:Choice>
              <mc:Fallback>
                <p:oleObj name="Equation" r:id="rId4" imgW="180324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374650"/>
                        <a:ext cx="1803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136650" y="1479550"/>
          <a:ext cx="15875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6" imgW="1587240" imgH="774360" progId="Equation.3">
                  <p:embed/>
                </p:oleObj>
              </mc:Choice>
              <mc:Fallback>
                <p:oleObj name="Equation" r:id="rId6" imgW="1587240" imgH="774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1479550"/>
                        <a:ext cx="15875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193800" y="2997200"/>
          <a:ext cx="1473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8" imgW="1473120" imgH="787320" progId="Equation.3">
                  <p:embed/>
                </p:oleObj>
              </mc:Choice>
              <mc:Fallback>
                <p:oleObj name="Equation" r:id="rId8" imgW="1473120" imgH="787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997200"/>
                        <a:ext cx="1473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613150" y="3016250"/>
          <a:ext cx="36449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10" imgW="3644640" imgH="1054080" progId="Equation.3">
                  <p:embed/>
                </p:oleObj>
              </mc:Choice>
              <mc:Fallback>
                <p:oleObj name="Equation" r:id="rId10" imgW="3644640" imgH="1054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3016250"/>
                        <a:ext cx="36449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225800" y="5294313"/>
          <a:ext cx="157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12" imgW="1574640" imgH="330120" progId="Equation.3">
                  <p:embed/>
                </p:oleObj>
              </mc:Choice>
              <mc:Fallback>
                <p:oleObj name="Equation" r:id="rId12" imgW="1574640" imgH="3301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294313"/>
                        <a:ext cx="1574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195</Words>
  <Application>Microsoft Macintosh PowerPoint</Application>
  <PresentationFormat>On-screen Show (4:3)</PresentationFormat>
  <Paragraphs>47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Stephen Anderson</cp:lastModifiedBy>
  <cp:revision>3</cp:revision>
  <dcterms:created xsi:type="dcterms:W3CDTF">2007-12-19T22:15:16Z</dcterms:created>
  <dcterms:modified xsi:type="dcterms:W3CDTF">2015-07-02T08:46:28Z</dcterms:modified>
</cp:coreProperties>
</file>