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9.xml" ContentType="application/vnd.openxmlformats-officedocument.presentationml.notesSlide+xml"/>
  <Override PartName="/ppt/embeddings/oleObject3.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4.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5.bin" ContentType="application/vnd.openxmlformats-officedocument.oleObject"/>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85" r:id="rId3"/>
    <p:sldMasterId id="2147483709" r:id="rId4"/>
    <p:sldMasterId id="2147483721" r:id="rId5"/>
    <p:sldMasterId id="2147483746" r:id="rId6"/>
    <p:sldMasterId id="2147483758" r:id="rId7"/>
    <p:sldMasterId id="2147483770" r:id="rId8"/>
    <p:sldMasterId id="2147483783" r:id="rId9"/>
    <p:sldMasterId id="2147483795" r:id="rId10"/>
  </p:sldMasterIdLst>
  <p:notesMasterIdLst>
    <p:notesMasterId r:id="rId41"/>
  </p:notesMasterIdLst>
  <p:sldIdLst>
    <p:sldId id="331" r:id="rId11"/>
    <p:sldId id="333" r:id="rId12"/>
    <p:sldId id="334" r:id="rId13"/>
    <p:sldId id="355" r:id="rId14"/>
    <p:sldId id="360" r:id="rId15"/>
    <p:sldId id="354" r:id="rId16"/>
    <p:sldId id="335" r:id="rId17"/>
    <p:sldId id="294" r:id="rId18"/>
    <p:sldId id="306" r:id="rId19"/>
    <p:sldId id="337" r:id="rId20"/>
    <p:sldId id="358" r:id="rId21"/>
    <p:sldId id="323" r:id="rId22"/>
    <p:sldId id="352" r:id="rId23"/>
    <p:sldId id="353" r:id="rId24"/>
    <p:sldId id="359" r:id="rId25"/>
    <p:sldId id="349" r:id="rId26"/>
    <p:sldId id="356" r:id="rId27"/>
    <p:sldId id="338" r:id="rId28"/>
    <p:sldId id="339" r:id="rId29"/>
    <p:sldId id="357" r:id="rId30"/>
    <p:sldId id="342" r:id="rId31"/>
    <p:sldId id="343" r:id="rId32"/>
    <p:sldId id="345" r:id="rId33"/>
    <p:sldId id="330" r:id="rId34"/>
    <p:sldId id="301" r:id="rId35"/>
    <p:sldId id="346" r:id="rId36"/>
    <p:sldId id="347" r:id="rId37"/>
    <p:sldId id="348" r:id="rId38"/>
    <p:sldId id="302" r:id="rId39"/>
    <p:sldId id="321" r:id="rId40"/>
  </p:sldIdLst>
  <p:sldSz cx="9144000" cy="6858000" type="screen4x3"/>
  <p:notesSz cx="6791325" cy="9923463"/>
  <p:defaultTextStyle>
    <a:defPPr>
      <a:defRPr lang="en-US"/>
    </a:defPPr>
    <a:lvl1pPr algn="l" rtl="0" eaLnBrk="0" fontAlgn="base" hangingPunct="0">
      <a:spcBef>
        <a:spcPct val="0"/>
      </a:spcBef>
      <a:spcAft>
        <a:spcPct val="0"/>
      </a:spcAft>
      <a:defRPr sz="2400" b="1" kern="1200">
        <a:solidFill>
          <a:srgbClr val="CC3300"/>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rgbClr val="CC3300"/>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rgbClr val="CC3300"/>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rgbClr val="CC3300"/>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rgbClr val="CC3300"/>
        </a:solidFill>
        <a:latin typeface="Times New Roman" pitchFamily="18" charset="0"/>
        <a:ea typeface="+mn-ea"/>
        <a:cs typeface="+mn-cs"/>
      </a:defRPr>
    </a:lvl5pPr>
    <a:lvl6pPr marL="2286000" algn="l" defTabSz="914400" rtl="0" eaLnBrk="1" latinLnBrk="0" hangingPunct="1">
      <a:defRPr sz="2400" b="1" kern="1200">
        <a:solidFill>
          <a:srgbClr val="CC3300"/>
        </a:solidFill>
        <a:latin typeface="Times New Roman" pitchFamily="18" charset="0"/>
        <a:ea typeface="+mn-ea"/>
        <a:cs typeface="+mn-cs"/>
      </a:defRPr>
    </a:lvl6pPr>
    <a:lvl7pPr marL="2743200" algn="l" defTabSz="914400" rtl="0" eaLnBrk="1" latinLnBrk="0" hangingPunct="1">
      <a:defRPr sz="2400" b="1" kern="1200">
        <a:solidFill>
          <a:srgbClr val="CC3300"/>
        </a:solidFill>
        <a:latin typeface="Times New Roman" pitchFamily="18" charset="0"/>
        <a:ea typeface="+mn-ea"/>
        <a:cs typeface="+mn-cs"/>
      </a:defRPr>
    </a:lvl7pPr>
    <a:lvl8pPr marL="3200400" algn="l" defTabSz="914400" rtl="0" eaLnBrk="1" latinLnBrk="0" hangingPunct="1">
      <a:defRPr sz="2400" b="1" kern="1200">
        <a:solidFill>
          <a:srgbClr val="CC3300"/>
        </a:solidFill>
        <a:latin typeface="Times New Roman" pitchFamily="18" charset="0"/>
        <a:ea typeface="+mn-ea"/>
        <a:cs typeface="+mn-cs"/>
      </a:defRPr>
    </a:lvl8pPr>
    <a:lvl9pPr marL="3657600" algn="l" defTabSz="914400" rtl="0" eaLnBrk="1" latinLnBrk="0" hangingPunct="1">
      <a:defRPr sz="2400" b="1" kern="1200">
        <a:solidFill>
          <a:srgbClr val="CC33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072" y="-776"/>
      </p:cViewPr>
      <p:guideLst>
        <p:guide orient="horz" pos="4272"/>
        <p:guide pos="5712"/>
      </p:guideLst>
    </p:cSldViewPr>
  </p:slideViewPr>
  <p:notesTextViewPr>
    <p:cViewPr>
      <p:scale>
        <a:sx n="100" d="100"/>
        <a:sy n="100" d="100"/>
      </p:scale>
      <p:origin x="0" y="0"/>
    </p:cViewPr>
  </p:notesTextViewPr>
  <p:sorterViewPr>
    <p:cViewPr>
      <p:scale>
        <a:sx n="25" d="100"/>
        <a:sy n="25" d="100"/>
      </p:scale>
      <p:origin x="0" y="0"/>
    </p:cViewPr>
  </p:sorterViewPr>
  <p:gridSpacing cx="38405" cy="38405"/>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40" Type="http://schemas.openxmlformats.org/officeDocument/2006/relationships/slide" Target="slides/slide30.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9939" name="Rectangle 3"/>
          <p:cNvSpPr>
            <a:spLocks noGrp="1" noChangeArrowheads="1"/>
          </p:cNvSpPr>
          <p:nvPr>
            <p:ph type="dt" idx="1"/>
          </p:nvPr>
        </p:nvSpPr>
        <p:spPr bwMode="auto">
          <a:xfrm>
            <a:off x="3848100"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915988" y="744538"/>
            <a:ext cx="4959350" cy="37211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04875" y="4713288"/>
            <a:ext cx="4981575"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9426575"/>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9943" name="Rectangle 7"/>
          <p:cNvSpPr>
            <a:spLocks noGrp="1" noChangeArrowheads="1"/>
          </p:cNvSpPr>
          <p:nvPr>
            <p:ph type="sldNum" sz="quarter" idx="5"/>
          </p:nvPr>
        </p:nvSpPr>
        <p:spPr bwMode="auto">
          <a:xfrm>
            <a:off x="3848100" y="9426575"/>
            <a:ext cx="29432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723785F-9395-4C6A-9D11-51FF31D4325F}" type="slidenum">
              <a:rPr lang="en-US"/>
              <a:pPr>
                <a:defRPr/>
              </a:pPr>
              <a:t>‹#›</a:t>
            </a:fld>
            <a:endParaRPr lang="en-US"/>
          </a:p>
        </p:txBody>
      </p:sp>
    </p:spTree>
    <p:extLst>
      <p:ext uri="{BB962C8B-B14F-4D97-AF65-F5344CB8AC3E}">
        <p14:creationId xmlns:p14="http://schemas.microsoft.com/office/powerpoint/2010/main" val="1175948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a:ln/>
        </p:spPr>
      </p:sp>
      <p:sp>
        <p:nvSpPr>
          <p:cNvPr id="414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4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50000"/>
              </a:spcBef>
            </a:pPr>
            <a:fld id="{ACC2EDF4-511C-4C22-833C-61DA6F895FE5}" type="slidenum">
              <a:rPr kumimoji="0" lang="en-US" altLang="en-US" smtClean="0">
                <a:solidFill>
                  <a:prstClr val="black"/>
                </a:solidFill>
                <a:latin typeface="Verdana" pitchFamily="34" charset="0"/>
              </a:rPr>
              <a:pPr eaLnBrk="1" hangingPunct="1">
                <a:spcBef>
                  <a:spcPct val="50000"/>
                </a:spcBef>
              </a:pPr>
              <a:t>6</a:t>
            </a:fld>
            <a:endParaRPr kumimoji="0" lang="en-US" altLang="en-US" smtClean="0">
              <a:solidFill>
                <a:prstClr val="black"/>
              </a:solidFill>
              <a:latin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smtClean="0"/>
          </a:p>
        </p:txBody>
      </p:sp>
      <p:sp>
        <p:nvSpPr>
          <p:cNvPr id="19460" name="Slide Number Placeholder 3"/>
          <p:cNvSpPr>
            <a:spLocks noGrp="1"/>
          </p:cNvSpPr>
          <p:nvPr>
            <p:ph type="sldNum" sz="quarter" idx="5"/>
          </p:nvPr>
        </p:nvSpPr>
        <p:spPr>
          <a:noFill/>
        </p:spPr>
        <p:txBody>
          <a:bodyPr/>
          <a:lstStyle/>
          <a:p>
            <a:fld id="{CB8EE48E-1BC2-4521-8ECE-4AF7E0FB2CCA}" type="slidenum">
              <a:rPr lang="en-US" smtClean="0"/>
              <a:pPr/>
              <a:t>24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fld id="{A3CD8F20-CB64-4665-8B59-45E6414527E8}" type="slidenum">
              <a:rPr lang="en-US" smtClean="0"/>
              <a:pPr/>
              <a:t>25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A53D887D-A029-44C1-A960-3976E0F290C5}" type="slidenum">
              <a:rPr lang="en-US" sz="1200">
                <a:solidFill>
                  <a:prstClr val="black"/>
                </a:solidFill>
                <a:latin typeface="Verdana" pitchFamily="-107" charset="0"/>
              </a:rPr>
              <a:pPr/>
              <a:t>26</a:t>
            </a:fld>
            <a:endParaRPr lang="en-US" sz="1200">
              <a:solidFill>
                <a:prstClr val="black"/>
              </a:solidFill>
              <a:latin typeface="Verdana" pitchFamily="-107"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Verdana" pitchFamily="-107" charset="0"/>
              <a:ea typeface="ＭＳ Ｐゴシック" pitchFamily="-107"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2DFBBF6B-F764-4D76-B95E-A06050937AF3}" type="slidenum">
              <a:rPr lang="en-US" sz="1200">
                <a:solidFill>
                  <a:prstClr val="black"/>
                </a:solidFill>
                <a:latin typeface="Verdana" pitchFamily="-107" charset="0"/>
              </a:rPr>
              <a:pPr/>
              <a:t>27</a:t>
            </a:fld>
            <a:endParaRPr lang="en-US" sz="1200">
              <a:solidFill>
                <a:prstClr val="black"/>
              </a:solidFill>
              <a:latin typeface="Verdana" pitchFamily="-107"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Verdana" pitchFamily="-107" charset="0"/>
              <a:ea typeface="ＭＳ Ｐゴシック" pitchFamily="-107"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3602BE68-53BE-45D7-B991-BE587C1647B7}" type="slidenum">
              <a:rPr lang="en-US" sz="1200">
                <a:solidFill>
                  <a:prstClr val="black"/>
                </a:solidFill>
                <a:latin typeface="Verdana" pitchFamily="-107" charset="0"/>
              </a:rPr>
              <a:pPr/>
              <a:t>28</a:t>
            </a:fld>
            <a:endParaRPr lang="en-US" sz="1200">
              <a:solidFill>
                <a:prstClr val="black"/>
              </a:solidFill>
              <a:latin typeface="Verdana" pitchFamily="-107"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Verdana" pitchFamily="-107" charset="0"/>
              <a:ea typeface="ＭＳ Ｐゴシック" pitchFamily="-107"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EC028494-1810-4A03-90A1-7AA019A363C2}" type="slidenum">
              <a:rPr lang="en-US" smtClean="0"/>
              <a:pPr/>
              <a:t>29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944A4897-6305-45E5-A010-E5E99628318C}" type="slidenum">
              <a:rPr lang="en-US" smtClean="0"/>
              <a:pPr/>
              <a:t>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fld id="{FCCA4483-064A-46A3-8E03-E189E34ED0AB}" type="slidenum">
              <a:rPr lang="en-US" smtClean="0"/>
              <a:pPr/>
              <a:t>12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3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50000"/>
              </a:spcBef>
            </a:pPr>
            <a:fld id="{A9F3EA40-2612-4609-A5A6-B0F4BA3FE317}" type="slidenum">
              <a:rPr kumimoji="0" lang="en-US" altLang="en-US" smtClean="0">
                <a:solidFill>
                  <a:prstClr val="black"/>
                </a:solidFill>
                <a:latin typeface="Verdana" pitchFamily="34" charset="0"/>
              </a:rPr>
              <a:pPr eaLnBrk="1" hangingPunct="1">
                <a:spcBef>
                  <a:spcPct val="50000"/>
                </a:spcBef>
              </a:pPr>
              <a:t>17</a:t>
            </a:fld>
            <a:endParaRPr kumimoji="0" lang="en-US" altLang="en-US" smtClean="0">
              <a:solidFill>
                <a:prstClr val="black"/>
              </a:solidFill>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31F9645A-2DC9-46AF-821E-F3289814282B}" type="slidenum">
              <a:rPr lang="en-US" sz="1200">
                <a:solidFill>
                  <a:prstClr val="black"/>
                </a:solidFill>
                <a:latin typeface="Verdana" pitchFamily="-107" charset="0"/>
              </a:rPr>
              <a:pPr/>
              <a:t>18</a:t>
            </a:fld>
            <a:endParaRPr lang="en-US" sz="1200">
              <a:solidFill>
                <a:prstClr val="black"/>
              </a:solidFill>
              <a:latin typeface="Verdana" pitchFamily="-107"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Verdana" pitchFamily="-107" charset="0"/>
              <a:ea typeface="ＭＳ Ｐゴシック" pitchFamily="-107"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8FAC5BC5-AA1C-42CB-8E67-4E533D15ADC5}" type="slidenum">
              <a:rPr lang="en-US" sz="1200">
                <a:solidFill>
                  <a:prstClr val="black"/>
                </a:solidFill>
                <a:latin typeface="Verdana" pitchFamily="-107" charset="0"/>
              </a:rPr>
              <a:pPr/>
              <a:t>19</a:t>
            </a:fld>
            <a:endParaRPr lang="en-US" sz="1200">
              <a:solidFill>
                <a:prstClr val="black"/>
              </a:solidFill>
              <a:latin typeface="Verdana" pitchFamily="-107"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Verdana" pitchFamily="-107" charset="0"/>
              <a:ea typeface="ＭＳ Ｐゴシック" pitchFamily="-10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BF757248-1907-4FEC-A7C7-6E46A3184136}" type="slidenum">
              <a:rPr lang="en-US" sz="1200">
                <a:solidFill>
                  <a:prstClr val="black"/>
                </a:solidFill>
                <a:latin typeface="Verdana" pitchFamily="-107" charset="0"/>
              </a:rPr>
              <a:pPr/>
              <a:t>21</a:t>
            </a:fld>
            <a:endParaRPr lang="en-US" sz="1200">
              <a:solidFill>
                <a:prstClr val="black"/>
              </a:solidFill>
              <a:latin typeface="Verdana" pitchFamily="-107"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Verdana" pitchFamily="-107" charset="0"/>
              <a:ea typeface="ＭＳ Ｐゴシック" pitchFamily="-10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E2E1375A-F13C-4708-A128-C6584E03BAF5}" type="slidenum">
              <a:rPr lang="en-US" sz="1200">
                <a:solidFill>
                  <a:prstClr val="black"/>
                </a:solidFill>
                <a:latin typeface="Verdana" pitchFamily="-107" charset="0"/>
              </a:rPr>
              <a:pPr/>
              <a:t>22</a:t>
            </a:fld>
            <a:endParaRPr lang="en-US" sz="1200">
              <a:solidFill>
                <a:prstClr val="black"/>
              </a:solidFill>
              <a:latin typeface="Verdana" pitchFamily="-107"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Verdana" pitchFamily="-107" charset="0"/>
              <a:ea typeface="ＭＳ Ｐゴシック" pitchFamily="-10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fld id="{0A2CFAD2-EEA1-4A30-9849-C92E55712B3D}" type="slidenum">
              <a:rPr lang="en-US" sz="1200">
                <a:solidFill>
                  <a:prstClr val="black"/>
                </a:solidFill>
                <a:latin typeface="Verdana" pitchFamily="-107" charset="0"/>
              </a:rPr>
              <a:pPr/>
              <a:t>23</a:t>
            </a:fld>
            <a:endParaRPr lang="en-US" sz="1200">
              <a:solidFill>
                <a:prstClr val="black"/>
              </a:solidFill>
              <a:latin typeface="Verdana" pitchFamily="-107"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Verdana" pitchFamily="-107" charset="0"/>
              <a:ea typeface="ＭＳ Ｐゴシック" pitchFamily="-10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AABF0A-B233-46CB-8B54-5FF6C739FF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4FAE1F-0582-48BF-BEBB-B7473A287F97}"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6086730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6660066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70D483-A03B-464F-8D04-E304DB02BCB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822758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B67582-D478-4859-A0EA-319A14DD380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09790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3F91A1-99D3-4023-9064-623FCBB8FA8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451018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700DEE-9848-4E0B-8B0A-424249F9CAC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293760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4ECFFB-9695-4E51-B85B-CF48CCD76CE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486543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CDD6B0-200B-45D3-B095-82F73C762F9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219743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040418-DBFF-42A0-8BD1-B76867CFEE1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417552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A9C9E7-6691-4507-B97E-C2AFB6C45BD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1351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749E02-324C-446E-B228-33FFECFD10FF}"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23248E-4518-46C2-A7D5-E31173B4FC7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727050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B847F-FFED-4D87-8155-D711083BA6D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891766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546F31-5D4E-4017-A418-2C68217CFAA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474199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D8A62D-900F-4E7C-A5C1-E80EC4D5D97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15831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762000"/>
          </a:xfr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524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quarter" idx="2"/>
          </p:nvPr>
        </p:nvSpPr>
        <p:spPr>
          <a:xfrm>
            <a:off x="4419600" y="1524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Content Placeholder 4"/>
          <p:cNvSpPr>
            <a:spLocks noGrp="1"/>
          </p:cNvSpPr>
          <p:nvPr>
            <p:ph sz="quarter" idx="3"/>
          </p:nvPr>
        </p:nvSpPr>
        <p:spPr>
          <a:xfrm>
            <a:off x="4419600" y="3657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C9159F5-AECE-4DB8-BA7C-3AD69B0FAE0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ACACA00-8B0B-47C0-A3B8-5AF2B7E852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6574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719862-43B0-4DCB-9CA4-5A56A23781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8262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E2386B3-4041-4EA7-94AE-EDBFB16597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7143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A2BAEDC-EDEA-42D9-BBA1-508CDA870F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4489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94E806A-0B0B-4B2E-B4C2-9DDA6D9FA0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4440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AB1D4A0-F3B1-4190-AFC0-2548969894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5887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7386459-8758-4B4F-963E-7AE75C4A54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5225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B33793-F102-4252-A27A-73AF7F77D0E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1EE30D9-3742-4C9D-99F2-9B93E4035D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1956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EEA6723-B41E-426B-B60C-F59159D5B5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2628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42E27B-6ED2-477D-B21D-FE0632D7EA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4135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84E3C48-5EFB-459F-A57E-86798AC706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5081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3E764365-0738-42F8-90E3-5A223D7C1A7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75728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2F396408-034D-4A19-A8C8-16B37BC1945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06840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EFBB1F3A-8670-4EEC-97B0-92AC3CCADF9D}"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545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2C46F389-653C-47FA-8E0E-681ECD2FC58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6727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38830C7C-D2F9-4393-AF21-12304A889BD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2375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61F2527A-ECBD-4917-8E14-93DC41BBD29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967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247E26-2FF3-465E-A763-37CA0C6C7B5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BA2E1D8E-4078-437F-86FB-A7A20724D2E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7348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B41274F6-D3DD-465B-9298-408C1C48C6C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93030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A86A81DE-9973-4828-AFF4-216D500765A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3627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C26FEB65-1979-45C9-9792-7B0F74B495A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50934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52BCC7F9-EF94-4D6C-8424-9AD34D30173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9306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55CE3D78-A308-4F1A-8437-7CA498610E0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58614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32682821-684B-4943-A353-17F13D1FD36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4013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6489C391-8C1A-4C49-908A-47E7B82FB67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879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117A0F40-469D-4A8F-9E12-6657E55E0C4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64552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D826874B-7F5B-4C82-83F8-3A1A5C4C6ED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781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607CA5-5AE7-4417-B2EE-B8D71E0E4FB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92C83F36-789E-4A00-813C-C65527F5FB6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7521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A8D3B1B2-462E-4863-9185-EAACFAC5E76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70177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50C925D7-BFB7-4313-9166-5CA7AD8E8C6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67739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93583D12-5D83-48AC-A5FE-594D9DDB287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95784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F84CA1D4-A63F-47D9-BE4F-66965CA9BAB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0086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D8B73AA1-D225-46A4-AAAB-5353DDCE218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03655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634AA53-77DB-4649-B72E-779C3BB247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3941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F6A9F4A-6160-4796-BA98-397BA0B6E9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28166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C744D1-42AF-45A3-810A-D8A40E4881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0160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ABFC57-EA1B-4FC7-935B-8C9B75028F6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795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4C0EEF-CC39-450B-9CA3-36AC7A780DD4}"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40B83CF-1C21-468C-925B-7D6284F616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11338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F5A7CC-251B-4815-A034-8D2FF3B351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64011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F30F52E-EBCC-4B10-9078-313AEB1C0A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01681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C4F394-3FFE-4216-88AA-7EE2D1227C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80712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649627-3F30-4FDD-9EA7-293E6AB4C3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30495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1D202D-FA49-4A6F-AB37-090BCE42ED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90447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7D609D-E266-46B0-A0BA-46517E71C7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83610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fld id="{AED7B924-EC8F-49E3-883C-02DDC9CC72DD}" type="datetime4">
              <a:rPr lang="en-US">
                <a:solidFill>
                  <a:srgbClr val="000000"/>
                </a:solidFill>
              </a:rPr>
              <a:pPr/>
              <a:t>August 1, 2015</a:t>
            </a:fld>
            <a:endParaRPr lang="en-GB">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3A42D632-19E1-457A-99CB-3D69AFFEBD8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82179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fld id="{999CF9B9-2553-4848-A78E-953B737CD01F}" type="datetime4">
              <a:rPr lang="en-US">
                <a:solidFill>
                  <a:srgbClr val="000000"/>
                </a:solidFill>
              </a:rPr>
              <a:pPr/>
              <a:t>August 1, 2015</a:t>
            </a:fld>
            <a:endParaRPr lang="en-GB">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D6BE8867-A0D4-4E53-872E-932442E0DD1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00640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11D4528-3443-40DD-A974-7C834A10AFE3}" type="datetime4">
              <a:rPr lang="en-US">
                <a:solidFill>
                  <a:srgbClr val="000000"/>
                </a:solidFill>
              </a:rPr>
              <a:pPr/>
              <a:t>August 1, 2015</a:t>
            </a:fld>
            <a:endParaRPr lang="en-GB">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4435F463-5851-4DA6-B3DE-1183E24F716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5909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5C813D-9E1A-45A5-BB43-3E718AA781F4}"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lvl1pPr>
              <a:defRPr/>
            </a:lvl1pPr>
          </a:lstStyle>
          <a:p>
            <a:fld id="{7896B2A9-5CA6-4F98-822A-F2F53D2B02D1}" type="datetime4">
              <a:rPr lang="en-US">
                <a:solidFill>
                  <a:srgbClr val="000000"/>
                </a:solidFill>
              </a:rPr>
              <a:pPr/>
              <a:t>August 1, 2015</a:t>
            </a:fld>
            <a:endParaRPr lang="en-GB">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867E625F-E863-43BF-BA36-5D9197E6FC6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304276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lvl1pPr>
              <a:defRPr/>
            </a:lvl1pPr>
          </a:lstStyle>
          <a:p>
            <a:fld id="{97F0AA27-5D93-47C0-8604-7D3DE53D328F}" type="datetime4">
              <a:rPr lang="en-US">
                <a:solidFill>
                  <a:srgbClr val="000000"/>
                </a:solidFill>
              </a:rPr>
              <a:pPr/>
              <a:t>August 1, 2015</a:t>
            </a:fld>
            <a:endParaRPr lang="en-GB">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86BA0302-B924-4538-B565-4AB35861030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580196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lvl1pPr>
              <a:defRPr/>
            </a:lvl1pPr>
          </a:lstStyle>
          <a:p>
            <a:fld id="{906D0241-3A16-41EE-B3E3-B06150CB0A17}" type="datetime4">
              <a:rPr lang="en-US">
                <a:solidFill>
                  <a:srgbClr val="000000"/>
                </a:solidFill>
              </a:rPr>
              <a:pPr/>
              <a:t>August 1, 2015</a:t>
            </a:fld>
            <a:endParaRPr lang="en-GB">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84CA5B63-9DDD-4D79-8486-3EE037C90F0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23766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0222CE7-CD73-4728-9AAF-F25A1387D8BD}" type="datetime4">
              <a:rPr lang="en-US">
                <a:solidFill>
                  <a:srgbClr val="000000"/>
                </a:solidFill>
              </a:rPr>
              <a:pPr/>
              <a:t>August 1, 2015</a:t>
            </a:fld>
            <a:endParaRPr lang="en-GB">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FC8DFD5B-012A-4500-8D51-A8D29281CB7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566161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59CC304-F3BC-40E6-A00F-21898551D217}" type="datetime4">
              <a:rPr lang="en-US">
                <a:solidFill>
                  <a:srgbClr val="000000"/>
                </a:solidFill>
              </a:rPr>
              <a:pPr/>
              <a:t>August 1, 2015</a:t>
            </a:fld>
            <a:endParaRPr lang="en-GB">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7378545C-8854-489F-A1C6-3AC8EDD7E30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71608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635CAF2-D8B8-494A-B2BE-674360B6648E}" type="datetime4">
              <a:rPr lang="en-US">
                <a:solidFill>
                  <a:srgbClr val="000000"/>
                </a:solidFill>
              </a:rPr>
              <a:pPr/>
              <a:t>August 1, 2015</a:t>
            </a:fld>
            <a:endParaRPr lang="en-GB">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B9D0666C-7588-4857-B27B-1336956E9E1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439834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fld id="{5071BEB3-9EA4-4E51-B970-CFF374313D35}" type="datetime4">
              <a:rPr lang="en-US">
                <a:solidFill>
                  <a:srgbClr val="000000"/>
                </a:solidFill>
              </a:rPr>
              <a:pPr/>
              <a:t>August 1, 2015</a:t>
            </a:fld>
            <a:endParaRPr lang="en-GB">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B802BD06-D0F6-4FD8-9CD8-60E1E7DCA4B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04472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171700" cy="6126163"/>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0" y="0"/>
            <a:ext cx="63627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fld id="{E6196D21-A1B9-484E-9EC6-1A3D255FF4CE}" type="datetime4">
              <a:rPr lang="en-US">
                <a:solidFill>
                  <a:srgbClr val="000000"/>
                </a:solidFill>
              </a:rPr>
              <a:pPr/>
              <a:t>August 1, 2015</a:t>
            </a:fld>
            <a:endParaRPr lang="en-GB">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EB544A2-AAA2-4C33-A7B1-629AD76C838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240700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8557442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63887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E93FE2-BD2F-4239-9F89-25C7407CA88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8456360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6787120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2575819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4382974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467058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9087639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3722468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5489372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9169201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70D483-A03B-464F-8D04-E304DB02BCB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18928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1637BD-E17D-40B2-AB63-B5CF5BAAAD1C}"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B67582-D478-4859-A0EA-319A14DD380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999621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3F91A1-99D3-4023-9064-623FCBB8FA8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117938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700DEE-9848-4E0B-8B0A-424249F9CAC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585484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4ECFFB-9695-4E51-B85B-CF48CCD76CE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402616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CDD6B0-200B-45D3-B095-82F73C762F9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439603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040418-DBFF-42A0-8BD1-B76867CFEE1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45459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A9C9E7-6691-4507-B97E-C2AFB6C45BD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375377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23248E-4518-46C2-A7D5-E31173B4FC7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411653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B847F-FFED-4D87-8155-D711083BA6D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827118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546F31-5D4E-4017-A418-2C68217CFAA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6159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4880A0-FBD2-433F-AAB5-9C7BC67D6BAB}"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D8A62D-900F-4E7C-A5C1-E80EC4D5D97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821912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1089573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013369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6348326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9063510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1250445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361562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4570479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9545918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AD87B-EB2E-4AED-8A5F-454E3AF16839}" type="datetimeFigureOut">
              <a:rPr lang="en-NZ" smtClean="0">
                <a:solidFill>
                  <a:prstClr val="black">
                    <a:tint val="75000"/>
                  </a:prstClr>
                </a:solidFill>
              </a:rPr>
              <a:pPr/>
              <a:t>1/08/15</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8E01ABBA-9866-42A2-8FA2-09832526DD2E}"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9431926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slideLayout" Target="../slideLayouts/slideLayout113.xml"/><Relationship Id="rId13" Type="http://schemas.openxmlformats.org/officeDocument/2006/relationships/theme" Target="../theme/theme10.xml"/><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slideLayout" Target="../slideLayouts/slideLayout90.xml"/><Relationship Id="rId13" Type="http://schemas.openxmlformats.org/officeDocument/2006/relationships/theme" Target="../theme/theme8.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theme" Target="../theme/theme9.xml"/><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32C7C9EA-02A1-4371-B2B7-13C96FA8A0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GB" b="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GB" b="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74029556-D629-4363-ABD3-488765DA7D62}" type="slidenum">
              <a:rPr lang="en-GB" b="0">
                <a:solidFill>
                  <a:srgbClr val="000000"/>
                </a:solidFill>
                <a:latin typeface="Arial" charset="0"/>
              </a:rPr>
              <a:pPr eaLnBrk="1" hangingPunct="1">
                <a:defRPr/>
              </a:pPr>
              <a:t>‹#›</a:t>
            </a:fld>
            <a:endParaRPr lang="en-GB" b="0">
              <a:solidFill>
                <a:srgbClr val="000000"/>
              </a:solidFill>
              <a:latin typeface="Arial" charset="0"/>
            </a:endParaRPr>
          </a:p>
        </p:txBody>
      </p:sp>
    </p:spTree>
    <p:extLst>
      <p:ext uri="{BB962C8B-B14F-4D97-AF65-F5344CB8AC3E}">
        <p14:creationId xmlns:p14="http://schemas.microsoft.com/office/powerpoint/2010/main" val="265571399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Verdana"/>
                <a:ea typeface="ＭＳ Ｐゴシック" pitchFamily="-108" charset="-128"/>
                <a:cs typeface="ＭＳ Ｐゴシック" pitchFamily="-108" charset="-128"/>
              </a:defRPr>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Verdana"/>
                <a:ea typeface="ＭＳ Ｐゴシック" pitchFamily="-108" charset="-128"/>
                <a:cs typeface="ＭＳ Ｐゴシック" pitchFamily="-108" charset="-128"/>
              </a:defRPr>
            </a:lvl1pPr>
          </a:lstStyle>
          <a:p>
            <a:pPr>
              <a:defRPr/>
            </a:pP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Verdana" pitchFamily="-107" charset="0"/>
              </a:defRPr>
            </a:lvl1pPr>
          </a:lstStyle>
          <a:p>
            <a:fld id="{D789EC8B-D793-4EC9-83C6-D1DED97DB335}" type="slidenum">
              <a:rPr lang="en-US" b="0" smtClean="0">
                <a:solidFill>
                  <a:srgbClr val="000000"/>
                </a:solidFill>
                <a:ea typeface="ＭＳ Ｐゴシック" pitchFamily="-107" charset="-128"/>
              </a:rPr>
              <a:pPr/>
              <a:t>‹#›</a:t>
            </a:fld>
            <a:endParaRPr lang="en-US" b="0" smtClean="0">
              <a:solidFill>
                <a:srgbClr val="000000"/>
              </a:solidFill>
              <a:ea typeface="ＭＳ Ｐゴシック" pitchFamily="-107" charset="-128"/>
            </a:endParaRPr>
          </a:p>
        </p:txBody>
      </p:sp>
    </p:spTree>
    <p:extLst>
      <p:ext uri="{BB962C8B-B14F-4D97-AF65-F5344CB8AC3E}">
        <p14:creationId xmlns:p14="http://schemas.microsoft.com/office/powerpoint/2010/main" val="348315469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Verdana"/>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Verdana"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Verdana"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Verdana"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Verdana"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Verdana"/>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Verdana"/>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Verdana"/>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Verdana"/>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Verdana"/>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Verdana" pitchFamily="-107" charset="0"/>
              </a:defRPr>
            </a:lvl1pPr>
          </a:lstStyle>
          <a:p>
            <a:endParaRPr lang="en-US" b="0" smtClean="0">
              <a:solidFill>
                <a:prstClr val="black"/>
              </a:solidFill>
              <a:ea typeface="ＭＳ Ｐゴシック" pitchFamily="-107"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Verdana" pitchFamily="-107" charset="0"/>
              </a:defRPr>
            </a:lvl1pPr>
          </a:lstStyle>
          <a:p>
            <a:endParaRPr lang="en-US" b="0" smtClean="0">
              <a:solidFill>
                <a:prstClr val="black"/>
              </a:solidFill>
              <a:ea typeface="ＭＳ Ｐゴシック" pitchFamily="-107"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Verdana" pitchFamily="-107" charset="0"/>
              </a:defRPr>
            </a:lvl1pPr>
          </a:lstStyle>
          <a:p>
            <a:fld id="{7846A152-1843-4DEF-9CD6-5226A2504FB5}" type="slidenum">
              <a:rPr lang="en-US" b="0" smtClean="0">
                <a:solidFill>
                  <a:prstClr val="black"/>
                </a:solidFill>
                <a:ea typeface="ＭＳ Ｐゴシック" pitchFamily="-107" charset="-128"/>
              </a:rPr>
              <a:pPr/>
              <a:t>‹#›</a:t>
            </a:fld>
            <a:endParaRPr lang="en-US" b="0" smtClean="0">
              <a:solidFill>
                <a:prstClr val="black"/>
              </a:solidFill>
              <a:ea typeface="ＭＳ Ｐゴシック" pitchFamily="-107" charset="-128"/>
            </a:endParaRPr>
          </a:p>
        </p:txBody>
      </p:sp>
    </p:spTree>
    <p:extLst>
      <p:ext uri="{BB962C8B-B14F-4D97-AF65-F5344CB8AC3E}">
        <p14:creationId xmlns:p14="http://schemas.microsoft.com/office/powerpoint/2010/main" val="33681890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Verdana"/>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Verdana"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Verdana"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Verdana"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Verdana"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Verdana"/>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Verdana"/>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Verdana"/>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Verdana"/>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Verdana"/>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Verdana" pitchFamily="-107" charset="0"/>
              </a:defRPr>
            </a:lvl1pPr>
          </a:lstStyle>
          <a:p>
            <a:endParaRPr lang="en-US" b="0" smtClean="0">
              <a:solidFill>
                <a:prstClr val="black"/>
              </a:solidFill>
              <a:ea typeface="ＭＳ Ｐゴシック" pitchFamily="-107"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Verdana" pitchFamily="-107" charset="0"/>
              </a:defRPr>
            </a:lvl1pPr>
          </a:lstStyle>
          <a:p>
            <a:endParaRPr lang="en-US" b="0" smtClean="0">
              <a:solidFill>
                <a:prstClr val="black"/>
              </a:solidFill>
              <a:ea typeface="ＭＳ Ｐゴシック" pitchFamily="-107"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Verdana" pitchFamily="-107" charset="0"/>
              </a:defRPr>
            </a:lvl1pPr>
          </a:lstStyle>
          <a:p>
            <a:fld id="{930F8102-88F4-46CB-8555-61360731770A}" type="slidenum">
              <a:rPr lang="en-US" b="0" smtClean="0">
                <a:solidFill>
                  <a:prstClr val="black"/>
                </a:solidFill>
                <a:ea typeface="ＭＳ Ｐゴシック" pitchFamily="-107" charset="-128"/>
              </a:rPr>
              <a:pPr/>
              <a:t>‹#›</a:t>
            </a:fld>
            <a:endParaRPr lang="en-US" b="0" smtClean="0">
              <a:solidFill>
                <a:prstClr val="black"/>
              </a:solidFill>
              <a:ea typeface="ＭＳ Ｐゴシック" pitchFamily="-107" charset="-128"/>
            </a:endParaRPr>
          </a:p>
        </p:txBody>
      </p:sp>
    </p:spTree>
    <p:extLst>
      <p:ext uri="{BB962C8B-B14F-4D97-AF65-F5344CB8AC3E}">
        <p14:creationId xmlns:p14="http://schemas.microsoft.com/office/powerpoint/2010/main" val="18089902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a:solidFill>
            <a:schemeClr val="tx2"/>
          </a:solidFill>
          <a:latin typeface="Verdana"/>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Verdana"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Verdana"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Verdana"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Verdana"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Verdana"/>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Verdana"/>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Verdana"/>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Verdana"/>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Verdana"/>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b="0"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b="0"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093F7D1D-8A94-4DAA-84DE-C7DB954DC939}" type="slidenum">
              <a:rPr lang="en-US" b="0" smtClean="0">
                <a:solidFill>
                  <a:srgbClr val="000000"/>
                </a:solidFill>
                <a:latin typeface="Arial" charset="0"/>
              </a:rPr>
              <a:pPr eaLnBrk="1" hangingPunct="1"/>
              <a:t>‹#›</a:t>
            </a:fld>
            <a:endParaRPr lang="en-US" b="0" smtClean="0">
              <a:solidFill>
                <a:srgbClr val="000000"/>
              </a:solidFill>
              <a:latin typeface="Arial" charset="0"/>
            </a:endParaRPr>
          </a:p>
        </p:txBody>
      </p:sp>
    </p:spTree>
    <p:extLst>
      <p:ext uri="{BB962C8B-B14F-4D97-AF65-F5344CB8AC3E}">
        <p14:creationId xmlns:p14="http://schemas.microsoft.com/office/powerpoint/2010/main" val="83243829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0" y="0"/>
            <a:ext cx="45720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44035" name="Rectangle 3"/>
          <p:cNvSpPr>
            <a:spLocks noGrp="1" noChangeArrowheads="1"/>
          </p:cNvSpPr>
          <p:nvPr>
            <p:ph type="dt" sz="half" idx="2"/>
          </p:nvPr>
        </p:nvSpPr>
        <p:spPr bwMode="auto">
          <a:xfrm>
            <a:off x="7239000" y="0"/>
            <a:ext cx="190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36375D3B-F0A0-41E5-A0C5-313982C59FAF}" type="datetime4">
              <a:rPr lang="en-US" smtClean="0">
                <a:solidFill>
                  <a:srgbClr val="000000"/>
                </a:solidFill>
                <a:latin typeface="Gill Sans MT" pitchFamily="34" charset="0"/>
              </a:rPr>
              <a:pPr eaLnBrk="1" hangingPunct="1"/>
              <a:t>August 1, 2015</a:t>
            </a:fld>
            <a:endParaRPr lang="en-GB" smtClean="0">
              <a:solidFill>
                <a:srgbClr val="000000"/>
              </a:solidFill>
              <a:latin typeface="Gill Sans MT" pitchFamily="34" charset="0"/>
            </a:endParaRPr>
          </a:p>
        </p:txBody>
      </p:sp>
      <p:sp>
        <p:nvSpPr>
          <p:cNvPr id="44036" name="Rectangle 4"/>
          <p:cNvSpPr>
            <a:spLocks noGrp="1" noChangeArrowheads="1"/>
          </p:cNvSpPr>
          <p:nvPr>
            <p:ph type="sldNum" sz="quarter" idx="4"/>
          </p:nvPr>
        </p:nvSpPr>
        <p:spPr bwMode="auto">
          <a:xfrm>
            <a:off x="7239000" y="6324600"/>
            <a:ext cx="190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pPr eaLnBrk="1" hangingPunct="1"/>
            <a:fld id="{B72337C3-1665-47EB-89F2-6C9C3ACE096A}" type="slidenum">
              <a:rPr lang="en-GB" sz="2000" smtClean="0">
                <a:solidFill>
                  <a:srgbClr val="000000"/>
                </a:solidFill>
                <a:latin typeface="Gill Sans MT" pitchFamily="34" charset="0"/>
              </a:rPr>
              <a:pPr eaLnBrk="1" hangingPunct="1"/>
              <a:t>‹#›</a:t>
            </a:fld>
            <a:endParaRPr lang="en-GB" sz="2000" smtClean="0">
              <a:solidFill>
                <a:srgbClr val="000000"/>
              </a:solidFill>
              <a:latin typeface="Gill Sans MT" pitchFamily="34" charset="0"/>
            </a:endParaRPr>
          </a:p>
        </p:txBody>
      </p:sp>
    </p:spTree>
    <p:extLst>
      <p:ext uri="{BB962C8B-B14F-4D97-AF65-F5344CB8AC3E}">
        <p14:creationId xmlns:p14="http://schemas.microsoft.com/office/powerpoint/2010/main" val="368072855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ftr="0"/>
  <p:txStyles>
    <p:titleStyle>
      <a:lvl1pPr algn="l" rtl="0" fontAlgn="base">
        <a:spcBef>
          <a:spcPct val="0"/>
        </a:spcBef>
        <a:spcAft>
          <a:spcPct val="0"/>
        </a:spcAft>
        <a:defRPr sz="1600" b="1">
          <a:solidFill>
            <a:srgbClr val="FF0000"/>
          </a:solidFill>
          <a:latin typeface="+mj-lt"/>
          <a:ea typeface="+mj-ea"/>
          <a:cs typeface="+mj-cs"/>
        </a:defRPr>
      </a:lvl1pPr>
      <a:lvl2pPr algn="l" rtl="0" fontAlgn="base">
        <a:spcBef>
          <a:spcPct val="0"/>
        </a:spcBef>
        <a:spcAft>
          <a:spcPct val="0"/>
        </a:spcAft>
        <a:defRPr sz="1600" b="1">
          <a:solidFill>
            <a:srgbClr val="FF0000"/>
          </a:solidFill>
          <a:latin typeface="Arial" charset="0"/>
        </a:defRPr>
      </a:lvl2pPr>
      <a:lvl3pPr algn="l" rtl="0" fontAlgn="base">
        <a:spcBef>
          <a:spcPct val="0"/>
        </a:spcBef>
        <a:spcAft>
          <a:spcPct val="0"/>
        </a:spcAft>
        <a:defRPr sz="1600" b="1">
          <a:solidFill>
            <a:srgbClr val="FF0000"/>
          </a:solidFill>
          <a:latin typeface="Arial" charset="0"/>
        </a:defRPr>
      </a:lvl3pPr>
      <a:lvl4pPr algn="l" rtl="0" fontAlgn="base">
        <a:spcBef>
          <a:spcPct val="0"/>
        </a:spcBef>
        <a:spcAft>
          <a:spcPct val="0"/>
        </a:spcAft>
        <a:defRPr sz="1600" b="1">
          <a:solidFill>
            <a:srgbClr val="FF0000"/>
          </a:solidFill>
          <a:latin typeface="Arial" charset="0"/>
        </a:defRPr>
      </a:lvl4pPr>
      <a:lvl5pPr algn="l" rtl="0" fontAlgn="base">
        <a:spcBef>
          <a:spcPct val="0"/>
        </a:spcBef>
        <a:spcAft>
          <a:spcPct val="0"/>
        </a:spcAft>
        <a:defRPr sz="1600" b="1">
          <a:solidFill>
            <a:srgbClr val="FF0000"/>
          </a:solidFill>
          <a:latin typeface="Arial" charset="0"/>
        </a:defRPr>
      </a:lvl5pPr>
      <a:lvl6pPr marL="457200" algn="l" rtl="0" fontAlgn="base">
        <a:spcBef>
          <a:spcPct val="0"/>
        </a:spcBef>
        <a:spcAft>
          <a:spcPct val="0"/>
        </a:spcAft>
        <a:defRPr sz="1600" b="1">
          <a:solidFill>
            <a:srgbClr val="FF0000"/>
          </a:solidFill>
          <a:latin typeface="Arial" charset="0"/>
        </a:defRPr>
      </a:lvl6pPr>
      <a:lvl7pPr marL="914400" algn="l" rtl="0" fontAlgn="base">
        <a:spcBef>
          <a:spcPct val="0"/>
        </a:spcBef>
        <a:spcAft>
          <a:spcPct val="0"/>
        </a:spcAft>
        <a:defRPr sz="1600" b="1">
          <a:solidFill>
            <a:srgbClr val="FF0000"/>
          </a:solidFill>
          <a:latin typeface="Arial" charset="0"/>
        </a:defRPr>
      </a:lvl7pPr>
      <a:lvl8pPr marL="1371600" algn="l" rtl="0" fontAlgn="base">
        <a:spcBef>
          <a:spcPct val="0"/>
        </a:spcBef>
        <a:spcAft>
          <a:spcPct val="0"/>
        </a:spcAft>
        <a:defRPr sz="1600" b="1">
          <a:solidFill>
            <a:srgbClr val="FF0000"/>
          </a:solidFill>
          <a:latin typeface="Arial" charset="0"/>
        </a:defRPr>
      </a:lvl8pPr>
      <a:lvl9pPr marL="1828800" algn="l" rtl="0" fontAlgn="base">
        <a:spcBef>
          <a:spcPct val="0"/>
        </a:spcBef>
        <a:spcAft>
          <a:spcPct val="0"/>
        </a:spcAft>
        <a:defRPr sz="1600" b="1">
          <a:solidFill>
            <a:srgbClr val="FF0000"/>
          </a:solidFill>
          <a:latin typeface="Arial" charset="0"/>
        </a:defRPr>
      </a:lvl9pPr>
    </p:titleStyle>
    <p:body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b="1">
          <a:solidFill>
            <a:schemeClr val="tx1"/>
          </a:solidFill>
          <a:latin typeface="+mn-lt"/>
        </a:defRPr>
      </a:lvl2pPr>
      <a:lvl3pPr marL="1143000" indent="-228600" algn="l" rtl="0" fontAlgn="base">
        <a:spcBef>
          <a:spcPct val="20000"/>
        </a:spcBef>
        <a:spcAft>
          <a:spcPct val="0"/>
        </a:spcAft>
        <a:buChar char="•"/>
        <a:defRPr sz="2000" b="1">
          <a:solidFill>
            <a:schemeClr val="tx1"/>
          </a:solidFill>
          <a:latin typeface="+mn-lt"/>
        </a:defRPr>
      </a:lvl3pPr>
      <a:lvl4pPr marL="1600200" indent="-228600" algn="l" rtl="0" fontAlgn="base">
        <a:spcBef>
          <a:spcPct val="20000"/>
        </a:spcBef>
        <a:spcAft>
          <a:spcPct val="0"/>
        </a:spcAft>
        <a:buChar char="–"/>
        <a:defRPr sz="2000" b="1">
          <a:solidFill>
            <a:schemeClr val="tx1"/>
          </a:solidFill>
          <a:latin typeface="+mn-lt"/>
        </a:defRPr>
      </a:lvl4pPr>
      <a:lvl5pPr marL="2057400" indent="-228600" algn="l" rtl="0" fontAlgn="base">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14AD87B-EB2E-4AED-8A5F-454E3AF16839}" type="datetimeFigureOut">
              <a:rPr lang="en-NZ" b="0" smtClean="0">
                <a:solidFill>
                  <a:prstClr val="black">
                    <a:tint val="75000"/>
                  </a:prstClr>
                </a:solidFill>
                <a:latin typeface="Calibri"/>
              </a:rPr>
              <a:pPr eaLnBrk="1" fontAlgn="auto" hangingPunct="1">
                <a:spcBef>
                  <a:spcPts val="0"/>
                </a:spcBef>
                <a:spcAft>
                  <a:spcPts val="0"/>
                </a:spcAft>
              </a:pPr>
              <a:t>1/08/15</a:t>
            </a:fld>
            <a:endParaRPr lang="en-NZ"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NZ"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8E01ABBA-9866-42A2-8FA2-09832526DD2E}" type="slidenum">
              <a:rPr lang="en-NZ" b="0" smtClean="0">
                <a:solidFill>
                  <a:prstClr val="black">
                    <a:tint val="75000"/>
                  </a:prstClr>
                </a:solidFill>
                <a:latin typeface="Calibri"/>
              </a:rPr>
              <a:pPr eaLnBrk="1" fontAlgn="auto" hangingPunct="1">
                <a:spcBef>
                  <a:spcPts val="0"/>
                </a:spcBef>
                <a:spcAft>
                  <a:spcPts val="0"/>
                </a:spcAft>
              </a:pPr>
              <a:t>‹#›</a:t>
            </a:fld>
            <a:endParaRPr lang="en-NZ" b="0">
              <a:solidFill>
                <a:prstClr val="black">
                  <a:tint val="75000"/>
                </a:prstClr>
              </a:solidFill>
              <a:latin typeface="Calibri"/>
            </a:endParaRPr>
          </a:p>
        </p:txBody>
      </p:sp>
    </p:spTree>
    <p:extLst>
      <p:ext uri="{BB962C8B-B14F-4D97-AF65-F5344CB8AC3E}">
        <p14:creationId xmlns:p14="http://schemas.microsoft.com/office/powerpoint/2010/main" val="34196925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GB" b="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GB" b="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74029556-D629-4363-ABD3-488765DA7D62}" type="slidenum">
              <a:rPr lang="en-GB" b="0">
                <a:solidFill>
                  <a:srgbClr val="000000"/>
                </a:solidFill>
                <a:latin typeface="Arial" charset="0"/>
              </a:rPr>
              <a:pPr eaLnBrk="1" hangingPunct="1">
                <a:defRPr/>
              </a:pPr>
              <a:t>‹#›</a:t>
            </a:fld>
            <a:endParaRPr lang="en-GB" b="0">
              <a:solidFill>
                <a:srgbClr val="000000"/>
              </a:solidFill>
              <a:latin typeface="Arial" charset="0"/>
            </a:endParaRPr>
          </a:p>
        </p:txBody>
      </p:sp>
    </p:spTree>
    <p:extLst>
      <p:ext uri="{BB962C8B-B14F-4D97-AF65-F5344CB8AC3E}">
        <p14:creationId xmlns:p14="http://schemas.microsoft.com/office/powerpoint/2010/main" val="305262812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514AD87B-EB2E-4AED-8A5F-454E3AF16839}" type="datetimeFigureOut">
              <a:rPr lang="en-NZ" b="0" smtClean="0">
                <a:solidFill>
                  <a:prstClr val="black">
                    <a:tint val="75000"/>
                  </a:prstClr>
                </a:solidFill>
                <a:latin typeface="Calibri"/>
              </a:rPr>
              <a:pPr eaLnBrk="1" fontAlgn="auto" hangingPunct="1">
                <a:spcBef>
                  <a:spcPts val="0"/>
                </a:spcBef>
                <a:spcAft>
                  <a:spcPts val="0"/>
                </a:spcAft>
              </a:pPr>
              <a:t>1/08/15</a:t>
            </a:fld>
            <a:endParaRPr lang="en-NZ"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NZ"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8E01ABBA-9866-42A2-8FA2-09832526DD2E}" type="slidenum">
              <a:rPr lang="en-NZ" b="0" smtClean="0">
                <a:solidFill>
                  <a:prstClr val="black">
                    <a:tint val="75000"/>
                  </a:prstClr>
                </a:solidFill>
                <a:latin typeface="Calibri"/>
              </a:rPr>
              <a:pPr eaLnBrk="1" fontAlgn="auto" hangingPunct="1">
                <a:spcBef>
                  <a:spcPts val="0"/>
                </a:spcBef>
                <a:spcAft>
                  <a:spcPts val="0"/>
                </a:spcAft>
              </a:pPr>
              <a:t>‹#›</a:t>
            </a:fld>
            <a:endParaRPr lang="en-NZ" b="0">
              <a:solidFill>
                <a:prstClr val="black">
                  <a:tint val="75000"/>
                </a:prstClr>
              </a:solidFill>
              <a:latin typeface="Calibri"/>
            </a:endParaRPr>
          </a:p>
        </p:txBody>
      </p:sp>
    </p:spTree>
    <p:extLst>
      <p:ext uri="{BB962C8B-B14F-4D97-AF65-F5344CB8AC3E}">
        <p14:creationId xmlns:p14="http://schemas.microsoft.com/office/powerpoint/2010/main" val="228564577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6.gif"/><Relationship Id="rId1" Type="http://schemas.openxmlformats.org/officeDocument/2006/relationships/slideLayout" Target="../slideLayouts/slideLayout97.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0.png"/><Relationship Id="rId5" Type="http://schemas.openxmlformats.org/officeDocument/2006/relationships/oleObject" Target="../embeddings/oleObject2.bin"/><Relationship Id="rId6" Type="http://schemas.openxmlformats.org/officeDocument/2006/relationships/image" Target="../media/image19.wmf"/><Relationship Id="rId1" Type="http://schemas.openxmlformats.org/officeDocument/2006/relationships/vmlDrawing" Target="../drawings/vmlDrawing2.vml"/><Relationship Id="rId2"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8.wmf"/><Relationship Id="rId5" Type="http://schemas.openxmlformats.org/officeDocument/2006/relationships/oleObject" Target="../embeddings/oleObject3.bin"/><Relationship Id="rId6" Type="http://schemas.openxmlformats.org/officeDocument/2006/relationships/image" Target="../media/image21.wmf"/><Relationship Id="rId7" Type="http://schemas.openxmlformats.org/officeDocument/2006/relationships/image" Target="../media/image20.png"/><Relationship Id="rId1" Type="http://schemas.openxmlformats.org/officeDocument/2006/relationships/vmlDrawing" Target="../drawings/vmlDrawing3.vml"/><Relationship Id="rId2"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4.bin"/><Relationship Id="rId5" Type="http://schemas.openxmlformats.org/officeDocument/2006/relationships/image" Target="../media/image24.png"/><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0.png"/><Relationship Id="rId5" Type="http://schemas.openxmlformats.org/officeDocument/2006/relationships/oleObject" Target="../embeddings/oleObject5.bin"/><Relationship Id="rId6" Type="http://schemas.openxmlformats.org/officeDocument/2006/relationships/image" Target="../media/image26.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5.png"/><Relationship Id="rId3"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pPr eaLnBrk="1" hangingPunct="1"/>
            <a:endParaRPr lang="en-US" smtClean="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l="44551" t="3139" b="59174"/>
          <a:stretch>
            <a:fillRect/>
          </a:stretch>
        </p:blipFill>
        <p:spPr bwMode="auto">
          <a:xfrm>
            <a:off x="4994455" y="140008"/>
            <a:ext cx="3852862"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Rectangle 5"/>
          <p:cNvSpPr>
            <a:spLocks noChangeArrowheads="1"/>
          </p:cNvSpPr>
          <p:nvPr/>
        </p:nvSpPr>
        <p:spPr bwMode="auto">
          <a:xfrm>
            <a:off x="5219700" y="2376488"/>
            <a:ext cx="1223963" cy="33178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438525"/>
            <a:ext cx="76200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p:cNvSpPr>
            <a:spLocks noGrp="1" noChangeArrowheads="1"/>
          </p:cNvSpPr>
          <p:nvPr>
            <p:ph type="ctrTitle"/>
          </p:nvPr>
        </p:nvSpPr>
        <p:spPr>
          <a:xfrm>
            <a:off x="0" y="1973262"/>
            <a:ext cx="7772400" cy="1470025"/>
          </a:xfrm>
        </p:spPr>
        <p:txBody>
          <a:bodyPr/>
          <a:lstStyle/>
          <a:p>
            <a:pPr eaLnBrk="1" hangingPunct="1"/>
            <a:r>
              <a:rPr lang="en-GB" sz="7200" b="1" dirty="0" smtClean="0">
                <a:solidFill>
                  <a:srgbClr val="FF0000"/>
                </a:solidFill>
                <a:latin typeface="Arial" pitchFamily="34" charset="0"/>
                <a:cs typeface="Arial" pitchFamily="34" charset="0"/>
              </a:rPr>
              <a:t>Torque</a:t>
            </a:r>
          </a:p>
        </p:txBody>
      </p:sp>
    </p:spTree>
    <p:extLst>
      <p:ext uri="{BB962C8B-B14F-4D97-AF65-F5344CB8AC3E}">
        <p14:creationId xmlns:p14="http://schemas.microsoft.com/office/powerpoint/2010/main" val="40843796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3 Stephen Documents\Physics\Y12 Physics\2.4 Mechanics 91171\L2phy momentum torque\rowing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810"/>
            <a:ext cx="9154644" cy="684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7915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25" y="625435"/>
            <a:ext cx="8696228" cy="53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8838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333500" y="1333500"/>
            <a:ext cx="8813800" cy="5105400"/>
          </a:xfrm>
          <a:prstGeom prst="rect">
            <a:avLst/>
          </a:prstGeom>
          <a:noFill/>
          <a:ln w="9525">
            <a:noFill/>
            <a:miter lim="800000"/>
            <a:headEnd/>
            <a:tailEnd/>
          </a:ln>
        </p:spPr>
      </p:pic>
      <p:sp>
        <p:nvSpPr>
          <p:cNvPr id="9219" name="TextBox 6"/>
          <p:cNvSpPr txBox="1">
            <a:spLocks noChangeArrowheads="1"/>
          </p:cNvSpPr>
          <p:nvPr/>
        </p:nvSpPr>
        <p:spPr bwMode="auto">
          <a:xfrm>
            <a:off x="495300" y="381000"/>
            <a:ext cx="6457810" cy="954107"/>
          </a:xfrm>
          <a:prstGeom prst="rect">
            <a:avLst/>
          </a:prstGeom>
          <a:noFill/>
          <a:ln w="9525">
            <a:noFill/>
            <a:miter lim="800000"/>
            <a:headEnd/>
            <a:tailEnd/>
          </a:ln>
        </p:spPr>
        <p:txBody>
          <a:bodyPr wrap="square">
            <a:spAutoFit/>
          </a:bodyPr>
          <a:lstStyle/>
          <a:p>
            <a:r>
              <a:rPr lang="en-NZ" sz="2800">
                <a:latin typeface="Calibri" panose="020F0502020204030204" pitchFamily="34" charset="0"/>
                <a:cs typeface="Calibri" panose="020F0502020204030204" pitchFamily="34" charset="0"/>
              </a:rPr>
              <a:t>Common tools that you exert forces (F) on, thus creating torques around axes (a)</a:t>
            </a:r>
          </a:p>
        </p:txBody>
      </p:sp>
      <p:sp>
        <p:nvSpPr>
          <p:cNvPr id="9220" name="Rectangle 3"/>
          <p:cNvSpPr>
            <a:spLocks noChangeArrowheads="1"/>
          </p:cNvSpPr>
          <p:nvPr/>
        </p:nvSpPr>
        <p:spPr bwMode="auto">
          <a:xfrm>
            <a:off x="6799490" y="706066"/>
            <a:ext cx="4419600" cy="6515100"/>
          </a:xfrm>
          <a:prstGeom prst="rect">
            <a:avLst/>
          </a:prstGeom>
          <a:solidFill>
            <a:schemeClr val="bg1"/>
          </a:solidFill>
          <a:ln w="9525" algn="ctr">
            <a:noFill/>
            <a:round/>
            <a:headEnd/>
            <a:tailEnd/>
          </a:ln>
        </p:spPr>
        <p:txBody>
          <a:bodyPr/>
          <a:lstStyle/>
          <a:p>
            <a:endParaRPr lang="en-NZ"/>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Centre of mass</a:t>
            </a:r>
          </a:p>
        </p:txBody>
      </p:sp>
      <p:sp>
        <p:nvSpPr>
          <p:cNvPr id="18435" name="Text Box 3"/>
          <p:cNvSpPr txBox="1">
            <a:spLocks noChangeArrowheads="1"/>
          </p:cNvSpPr>
          <p:nvPr/>
        </p:nvSpPr>
        <p:spPr bwMode="auto">
          <a:xfrm>
            <a:off x="669925" y="4657960"/>
            <a:ext cx="7239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r>
              <a:rPr lang="en-GB" sz="3200" b="0" dirty="0" smtClean="0">
                <a:solidFill>
                  <a:srgbClr val="000000"/>
                </a:solidFill>
                <a:latin typeface="Arial" charset="0"/>
              </a:rPr>
              <a:t>The point on an object where all its weight seems to be concentrated is called the </a:t>
            </a:r>
            <a:r>
              <a:rPr lang="en-GB" sz="3200" i="1" dirty="0" smtClean="0">
                <a:solidFill>
                  <a:srgbClr val="FF0000"/>
                </a:solidFill>
                <a:latin typeface="Arial" charset="0"/>
              </a:rPr>
              <a:t>centre of mass</a:t>
            </a:r>
            <a:r>
              <a:rPr lang="en-GB" sz="3200" i="1" dirty="0" smtClean="0">
                <a:solidFill>
                  <a:srgbClr val="000000"/>
                </a:solidFill>
                <a:latin typeface="Arial" charset="0"/>
              </a:rPr>
              <a:t>.</a:t>
            </a:r>
            <a:endParaRPr lang="en-GB" sz="3200" b="0" dirty="0" smtClean="0">
              <a:solidFill>
                <a:srgbClr val="000000"/>
              </a:solidFill>
              <a:latin typeface="Arial" charset="0"/>
            </a:endParaRP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944563"/>
            <a:ext cx="780415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7" name="Line 5"/>
          <p:cNvSpPr>
            <a:spLocks noChangeShapeType="1"/>
          </p:cNvSpPr>
          <p:nvPr/>
        </p:nvSpPr>
        <p:spPr bwMode="auto">
          <a:xfrm>
            <a:off x="3124200" y="2057400"/>
            <a:ext cx="0" cy="1752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NZ" sz="2000" smtClean="0">
              <a:solidFill>
                <a:srgbClr val="000000"/>
              </a:solidFill>
              <a:latin typeface="Gill Sans MT" pitchFamily="34" charset="0"/>
            </a:endParaRPr>
          </a:p>
        </p:txBody>
      </p:sp>
      <p:sp>
        <p:nvSpPr>
          <p:cNvPr id="18438" name="Line 6"/>
          <p:cNvSpPr>
            <a:spLocks noChangeShapeType="1"/>
          </p:cNvSpPr>
          <p:nvPr/>
        </p:nvSpPr>
        <p:spPr bwMode="auto">
          <a:xfrm flipV="1">
            <a:off x="3124200" y="228600"/>
            <a:ext cx="0" cy="1752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NZ" sz="2000" smtClean="0">
              <a:solidFill>
                <a:srgbClr val="000000"/>
              </a:solidFill>
              <a:latin typeface="Gill Sans MT" pitchFamily="34" charset="0"/>
            </a:endParaRPr>
          </a:p>
        </p:txBody>
      </p:sp>
      <p:sp>
        <p:nvSpPr>
          <p:cNvPr id="18439" name="Text Box 7"/>
          <p:cNvSpPr txBox="1">
            <a:spLocks noChangeArrowheads="1"/>
          </p:cNvSpPr>
          <p:nvPr/>
        </p:nvSpPr>
        <p:spPr bwMode="auto">
          <a:xfrm>
            <a:off x="4038600" y="28956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b="0" smtClean="0">
                <a:solidFill>
                  <a:srgbClr val="FF0000"/>
                </a:solidFill>
                <a:latin typeface="Arial" charset="0"/>
              </a:rPr>
              <a:t>weight of stand</a:t>
            </a:r>
            <a:endParaRPr lang="en-US" b="0" smtClean="0">
              <a:solidFill>
                <a:srgbClr val="FF0000"/>
              </a:solidFill>
              <a:latin typeface="Arial" charset="0"/>
            </a:endParaRPr>
          </a:p>
        </p:txBody>
      </p:sp>
      <p:sp>
        <p:nvSpPr>
          <p:cNvPr id="18440" name="Text Box 8"/>
          <p:cNvSpPr txBox="1">
            <a:spLocks noChangeArrowheads="1"/>
          </p:cNvSpPr>
          <p:nvPr/>
        </p:nvSpPr>
        <p:spPr bwMode="auto">
          <a:xfrm>
            <a:off x="4038600" y="5334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b="0" smtClean="0">
                <a:solidFill>
                  <a:srgbClr val="FF0000"/>
                </a:solidFill>
                <a:latin typeface="Arial" charset="0"/>
              </a:rPr>
              <a:t>contact force of pivot</a:t>
            </a:r>
            <a:endParaRPr lang="en-US" b="0" smtClean="0">
              <a:solidFill>
                <a:srgbClr val="FF0000"/>
              </a:solidFill>
              <a:latin typeface="Arial" charset="0"/>
            </a:endParaRPr>
          </a:p>
        </p:txBody>
      </p:sp>
    </p:spTree>
    <p:extLst>
      <p:ext uri="{BB962C8B-B14F-4D97-AF65-F5344CB8AC3E}">
        <p14:creationId xmlns:p14="http://schemas.microsoft.com/office/powerpoint/2010/main" val="900204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944563"/>
            <a:ext cx="780415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Rectangle 2"/>
          <p:cNvSpPr>
            <a:spLocks noGrp="1" noChangeArrowheads="1"/>
          </p:cNvSpPr>
          <p:nvPr>
            <p:ph type="title"/>
          </p:nvPr>
        </p:nvSpPr>
        <p:spPr/>
        <p:txBody>
          <a:bodyPr/>
          <a:lstStyle/>
          <a:p>
            <a:r>
              <a:rPr lang="en-GB"/>
              <a:t>Centre of mass</a:t>
            </a:r>
          </a:p>
        </p:txBody>
      </p:sp>
      <p:sp>
        <p:nvSpPr>
          <p:cNvPr id="19461" name="Line 5"/>
          <p:cNvSpPr>
            <a:spLocks noChangeShapeType="1"/>
          </p:cNvSpPr>
          <p:nvPr/>
        </p:nvSpPr>
        <p:spPr bwMode="auto">
          <a:xfrm>
            <a:off x="2667000" y="2019300"/>
            <a:ext cx="0" cy="1752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NZ" sz="2000" smtClean="0">
              <a:solidFill>
                <a:srgbClr val="000000"/>
              </a:solidFill>
              <a:latin typeface="Gill Sans MT" pitchFamily="34" charset="0"/>
            </a:endParaRPr>
          </a:p>
        </p:txBody>
      </p:sp>
      <p:sp>
        <p:nvSpPr>
          <p:cNvPr id="19462" name="Line 6"/>
          <p:cNvSpPr>
            <a:spLocks noChangeShapeType="1"/>
          </p:cNvSpPr>
          <p:nvPr/>
        </p:nvSpPr>
        <p:spPr bwMode="auto">
          <a:xfrm flipV="1">
            <a:off x="3124200" y="228600"/>
            <a:ext cx="0" cy="1752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NZ" sz="2000" smtClean="0">
              <a:solidFill>
                <a:srgbClr val="000000"/>
              </a:solidFill>
              <a:latin typeface="Gill Sans MT" pitchFamily="34" charset="0"/>
            </a:endParaRPr>
          </a:p>
        </p:txBody>
      </p:sp>
      <p:sp>
        <p:nvSpPr>
          <p:cNvPr id="19463" name="Text Box 7"/>
          <p:cNvSpPr txBox="1">
            <a:spLocks noChangeArrowheads="1"/>
          </p:cNvSpPr>
          <p:nvPr/>
        </p:nvSpPr>
        <p:spPr bwMode="auto">
          <a:xfrm>
            <a:off x="2057400" y="3733800"/>
            <a:ext cx="1143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GB" b="0" smtClean="0">
                <a:solidFill>
                  <a:srgbClr val="FF0000"/>
                </a:solidFill>
                <a:latin typeface="Arial" charset="0"/>
              </a:rPr>
              <a:t>weight of stand</a:t>
            </a:r>
            <a:endParaRPr lang="en-US" b="0" smtClean="0">
              <a:solidFill>
                <a:srgbClr val="FF0000"/>
              </a:solidFill>
              <a:latin typeface="Arial" charset="0"/>
            </a:endParaRPr>
          </a:p>
        </p:txBody>
      </p:sp>
      <p:sp>
        <p:nvSpPr>
          <p:cNvPr id="19464" name="Text Box 8"/>
          <p:cNvSpPr txBox="1">
            <a:spLocks noChangeArrowheads="1"/>
          </p:cNvSpPr>
          <p:nvPr/>
        </p:nvSpPr>
        <p:spPr bwMode="auto">
          <a:xfrm>
            <a:off x="3581400" y="5334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GB" b="0" smtClean="0">
                <a:solidFill>
                  <a:srgbClr val="FF0000"/>
                </a:solidFill>
                <a:latin typeface="Arial" charset="0"/>
              </a:rPr>
              <a:t>contact force of pivot</a:t>
            </a:r>
            <a:endParaRPr lang="en-US" b="0" smtClean="0">
              <a:solidFill>
                <a:srgbClr val="FF0000"/>
              </a:solidFill>
              <a:latin typeface="Arial" charset="0"/>
            </a:endParaRPr>
          </a:p>
        </p:txBody>
      </p:sp>
      <p:sp>
        <p:nvSpPr>
          <p:cNvPr id="19468" name="Line 12"/>
          <p:cNvSpPr>
            <a:spLocks noChangeShapeType="1"/>
          </p:cNvSpPr>
          <p:nvPr/>
        </p:nvSpPr>
        <p:spPr bwMode="auto">
          <a:xfrm>
            <a:off x="7467600" y="2705100"/>
            <a:ext cx="0" cy="8763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NZ" sz="2000" smtClean="0">
              <a:solidFill>
                <a:srgbClr val="000000"/>
              </a:solidFill>
              <a:latin typeface="Gill Sans MT" pitchFamily="34" charset="0"/>
            </a:endParaRPr>
          </a:p>
        </p:txBody>
      </p:sp>
      <p:sp>
        <p:nvSpPr>
          <p:cNvPr id="19470" name="Text Box 14"/>
          <p:cNvSpPr txBox="1">
            <a:spLocks noChangeArrowheads="1"/>
          </p:cNvSpPr>
          <p:nvPr/>
        </p:nvSpPr>
        <p:spPr bwMode="auto">
          <a:xfrm>
            <a:off x="6858000" y="3810000"/>
            <a:ext cx="1219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GB" b="0" smtClean="0">
                <a:solidFill>
                  <a:srgbClr val="FF0000"/>
                </a:solidFill>
                <a:latin typeface="Arial" charset="0"/>
              </a:rPr>
              <a:t>weight of mass</a:t>
            </a:r>
            <a:endParaRPr lang="en-US" b="0" smtClean="0">
              <a:solidFill>
                <a:srgbClr val="FF0000"/>
              </a:solidFill>
              <a:latin typeface="Arial" charset="0"/>
            </a:endParaRPr>
          </a:p>
        </p:txBody>
      </p:sp>
      <p:sp>
        <p:nvSpPr>
          <p:cNvPr id="2" name="Rectangle 1"/>
          <p:cNvSpPr/>
          <p:nvPr/>
        </p:nvSpPr>
        <p:spPr>
          <a:xfrm>
            <a:off x="316071" y="5464465"/>
            <a:ext cx="8158004" cy="646331"/>
          </a:xfrm>
          <a:prstGeom prst="rect">
            <a:avLst/>
          </a:prstGeom>
        </p:spPr>
        <p:txBody>
          <a:bodyPr wrap="none">
            <a:spAutoFit/>
          </a:bodyPr>
          <a:lstStyle/>
          <a:p>
            <a:pPr algn="ctr" eaLnBrk="1" fontAlgn="auto" hangingPunct="1">
              <a:spcBef>
                <a:spcPct val="50000"/>
              </a:spcBef>
              <a:spcAft>
                <a:spcPts val="0"/>
              </a:spcAft>
              <a:buClrTx/>
              <a:buSzTx/>
              <a:buFontTx/>
              <a:buNone/>
            </a:pPr>
            <a:r>
              <a:rPr lang="en-US" altLang="en-US" sz="3600" b="0" dirty="0" smtClean="0">
                <a:solidFill>
                  <a:prstClr val="black"/>
                </a:solidFill>
                <a:latin typeface="Verdana" pitchFamily="34" charset="0"/>
                <a:sym typeface="Symbol" pitchFamily="18" charset="2"/>
              </a:rPr>
              <a:t>An object in </a:t>
            </a:r>
            <a:r>
              <a:rPr lang="en-US" altLang="en-US" sz="3600" dirty="0" smtClean="0">
                <a:solidFill>
                  <a:srgbClr val="FF0000"/>
                </a:solidFill>
                <a:latin typeface="Verdana" pitchFamily="34" charset="0"/>
                <a:sym typeface="Symbol" pitchFamily="18" charset="2"/>
              </a:rPr>
              <a:t>Equilibrium</a:t>
            </a:r>
            <a:r>
              <a:rPr lang="en-US" altLang="en-US" sz="3600" b="0" dirty="0" smtClean="0">
                <a:solidFill>
                  <a:srgbClr val="FF0000"/>
                </a:solidFill>
                <a:latin typeface="Verdana" pitchFamily="34" charset="0"/>
                <a:sym typeface="Symbol" pitchFamily="18" charset="2"/>
              </a:rPr>
              <a:t> </a:t>
            </a:r>
            <a:r>
              <a:rPr lang="en-US" altLang="en-US" sz="3600" b="0" dirty="0" smtClean="0">
                <a:solidFill>
                  <a:prstClr val="black"/>
                </a:solidFill>
                <a:latin typeface="Verdana" pitchFamily="34" charset="0"/>
                <a:sym typeface="Symbol" pitchFamily="18" charset="2"/>
              </a:rPr>
              <a:t>means…</a:t>
            </a:r>
            <a:endParaRPr lang="en-US" altLang="en-US" sz="3200" b="0" dirty="0">
              <a:solidFill>
                <a:prstClr val="black"/>
              </a:solidFill>
              <a:latin typeface="Verdana" pitchFamily="34" charset="0"/>
              <a:sym typeface="Symbol" pitchFamily="18" charset="2"/>
            </a:endParaRPr>
          </a:p>
        </p:txBody>
      </p:sp>
    </p:spTree>
    <p:extLst>
      <p:ext uri="{BB962C8B-B14F-4D97-AF65-F5344CB8AC3E}">
        <p14:creationId xmlns:p14="http://schemas.microsoft.com/office/powerpoint/2010/main" val="41813505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320" y="510219"/>
            <a:ext cx="4800625" cy="601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577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0"/>
            <a:ext cx="9144000" cy="4525963"/>
          </a:xfrm>
        </p:spPr>
        <p:txBody>
          <a:bodyPr/>
          <a:lstStyle/>
          <a:p>
            <a:pPr>
              <a:buFontTx/>
              <a:buNone/>
            </a:pPr>
            <a:r>
              <a:rPr lang="en-AU" i="1"/>
              <a:t>Example:</a:t>
            </a:r>
            <a:r>
              <a:rPr lang="en-AU"/>
              <a:t>	Is the seesaw in this picture balanced?</a:t>
            </a:r>
            <a:endParaRPr lang="en-US"/>
          </a:p>
        </p:txBody>
      </p:sp>
      <p:sp>
        <p:nvSpPr>
          <p:cNvPr id="7173" name="Text Box 5"/>
          <p:cNvSpPr txBox="1">
            <a:spLocks noChangeArrowheads="1"/>
          </p:cNvSpPr>
          <p:nvPr/>
        </p:nvSpPr>
        <p:spPr bwMode="auto">
          <a:xfrm>
            <a:off x="0" y="3657600"/>
            <a:ext cx="5410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0" dirty="0" smtClean="0">
                <a:solidFill>
                  <a:srgbClr val="000000"/>
                </a:solidFill>
                <a:latin typeface="Arial" charset="0"/>
              </a:rPr>
              <a:t>A: Moment = Force x distance</a:t>
            </a:r>
          </a:p>
          <a:p>
            <a:pPr eaLnBrk="1" hangingPunct="1">
              <a:spcBef>
                <a:spcPct val="50000"/>
              </a:spcBef>
            </a:pPr>
            <a:r>
              <a:rPr lang="en-US" b="0" dirty="0" smtClean="0">
                <a:solidFill>
                  <a:srgbClr val="000000"/>
                </a:solidFill>
                <a:latin typeface="Arial" charset="0"/>
              </a:rPr>
              <a:t>		= 500 N x 2 m</a:t>
            </a:r>
          </a:p>
          <a:p>
            <a:pPr eaLnBrk="1" hangingPunct="1">
              <a:spcBef>
                <a:spcPct val="50000"/>
              </a:spcBef>
            </a:pPr>
            <a:r>
              <a:rPr lang="en-US" b="0" dirty="0" smtClean="0">
                <a:solidFill>
                  <a:srgbClr val="000000"/>
                </a:solidFill>
                <a:latin typeface="Arial" charset="0"/>
              </a:rPr>
              <a:t>		= 1000 Nm</a:t>
            </a:r>
          </a:p>
        </p:txBody>
      </p:sp>
      <p:sp>
        <p:nvSpPr>
          <p:cNvPr id="7174" name="Text Box 6"/>
          <p:cNvSpPr txBox="1">
            <a:spLocks noChangeArrowheads="1"/>
          </p:cNvSpPr>
          <p:nvPr/>
        </p:nvSpPr>
        <p:spPr bwMode="auto">
          <a:xfrm>
            <a:off x="4648200" y="3581400"/>
            <a:ext cx="4343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0" smtClean="0">
                <a:solidFill>
                  <a:srgbClr val="000000"/>
                </a:solidFill>
                <a:latin typeface="Arial" charset="0"/>
              </a:rPr>
              <a:t>B: Moment = Force x distance</a:t>
            </a:r>
          </a:p>
          <a:p>
            <a:pPr eaLnBrk="1" hangingPunct="1">
              <a:spcBef>
                <a:spcPct val="50000"/>
              </a:spcBef>
            </a:pPr>
            <a:r>
              <a:rPr lang="en-US" b="0" smtClean="0">
                <a:solidFill>
                  <a:srgbClr val="000000"/>
                </a:solidFill>
                <a:latin typeface="Arial" charset="0"/>
              </a:rPr>
              <a:t>		= 600 N x 1.5 m</a:t>
            </a:r>
          </a:p>
          <a:p>
            <a:pPr eaLnBrk="1" hangingPunct="1">
              <a:spcBef>
                <a:spcPct val="50000"/>
              </a:spcBef>
            </a:pPr>
            <a:r>
              <a:rPr lang="en-US" b="0" smtClean="0">
                <a:solidFill>
                  <a:srgbClr val="000000"/>
                </a:solidFill>
                <a:latin typeface="Arial" charset="0"/>
              </a:rPr>
              <a:t>		= 900 Nm</a:t>
            </a:r>
          </a:p>
        </p:txBody>
      </p:sp>
      <p:sp>
        <p:nvSpPr>
          <p:cNvPr id="7175" name="Text Box 7"/>
          <p:cNvSpPr txBox="1">
            <a:spLocks noChangeArrowheads="1"/>
          </p:cNvSpPr>
          <p:nvPr/>
        </p:nvSpPr>
        <p:spPr bwMode="auto">
          <a:xfrm>
            <a:off x="0" y="563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0" smtClean="0">
                <a:solidFill>
                  <a:srgbClr val="000000"/>
                </a:solidFill>
                <a:latin typeface="Arial" charset="0"/>
              </a:rPr>
              <a:t>No, the seesaw is not balanced. It will turn anticlockwise.</a:t>
            </a:r>
          </a:p>
        </p:txBody>
      </p:sp>
      <p:sp>
        <p:nvSpPr>
          <p:cNvPr id="2" name="Rectangle 1"/>
          <p:cNvSpPr/>
          <p:nvPr/>
        </p:nvSpPr>
        <p:spPr>
          <a:xfrm>
            <a:off x="-16497" y="609600"/>
            <a:ext cx="2053767" cy="1107996"/>
          </a:xfrm>
          <a:prstGeom prst="rect">
            <a:avLst/>
          </a:prstGeom>
        </p:spPr>
        <p:txBody>
          <a:bodyPr wrap="none">
            <a:spAutoFit/>
          </a:bodyPr>
          <a:lstStyle/>
          <a:p>
            <a:r>
              <a:rPr lang="en-US" sz="5400" dirty="0">
                <a:latin typeface="Symbol" pitchFamily="18" charset="2"/>
              </a:rPr>
              <a:t>S</a:t>
            </a:r>
            <a:r>
              <a:rPr lang="en-US" sz="6600" dirty="0">
                <a:latin typeface="Symbol" pitchFamily="18" charset="2"/>
              </a:rPr>
              <a:t>t</a:t>
            </a:r>
            <a:r>
              <a:rPr lang="en-US" sz="5400" dirty="0"/>
              <a:t> = 0</a:t>
            </a:r>
          </a:p>
        </p:txBody>
      </p:sp>
      <p:cxnSp>
        <p:nvCxnSpPr>
          <p:cNvPr id="4" name="Straight Connector 3"/>
          <p:cNvCxnSpPr/>
          <p:nvPr/>
        </p:nvCxnSpPr>
        <p:spPr>
          <a:xfrm flipV="1">
            <a:off x="1571384" y="932675"/>
            <a:ext cx="394102" cy="576075"/>
          </a:xfrm>
          <a:prstGeom prst="line">
            <a:avLst/>
          </a:prstGeom>
          <a:ln w="38100"/>
        </p:spPr>
        <p:style>
          <a:lnRef idx="1">
            <a:schemeClr val="dk1"/>
          </a:lnRef>
          <a:fillRef idx="0">
            <a:schemeClr val="dk1"/>
          </a:fillRef>
          <a:effectRef idx="0">
            <a:schemeClr val="dk1"/>
          </a:effectRef>
          <a:fontRef idx="minor">
            <a:schemeClr val="tx1"/>
          </a:fontRef>
        </p:style>
      </p:cxn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509" y="609600"/>
            <a:ext cx="4877437" cy="278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873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linds(horizontal)">
                                      <p:cBhvr>
                                        <p:cTn id="7" dur="500"/>
                                        <p:tgtEl>
                                          <p:spTgt spid="7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linds(horizontal)">
                                      <p:cBhvr>
                                        <p:cTn id="12" dur="500"/>
                                        <p:tgtEl>
                                          <p:spTgt spid="71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blinds(horizontal)">
                                      <p:cBhvr>
                                        <p:cTn id="17" dur="500"/>
                                        <p:tgtEl>
                                          <p:spTgt spid="717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P spid="717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754" name="Group 2"/>
          <p:cNvGrpSpPr>
            <a:grpSpLocks/>
          </p:cNvGrpSpPr>
          <p:nvPr/>
        </p:nvGrpSpPr>
        <p:grpSpPr bwMode="auto">
          <a:xfrm>
            <a:off x="228600" y="533400"/>
            <a:ext cx="8229600" cy="457200"/>
            <a:chOff x="144" y="336"/>
            <a:chExt cx="5184" cy="288"/>
          </a:xfrm>
        </p:grpSpPr>
        <p:sp>
          <p:nvSpPr>
            <p:cNvPr id="202765" name="Text Box 3"/>
            <p:cNvSpPr txBox="1">
              <a:spLocks noChangeArrowheads="1"/>
            </p:cNvSpPr>
            <p:nvPr/>
          </p:nvSpPr>
          <p:spPr bwMode="auto">
            <a:xfrm>
              <a:off x="144" y="336"/>
              <a:ext cx="51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r>
                <a:rPr lang="en-US" altLang="en-US" sz="2400" b="0">
                  <a:solidFill>
                    <a:srgbClr val="003300"/>
                  </a:solidFill>
                  <a:latin typeface="Verdana" pitchFamily="34" charset="0"/>
                  <a:sym typeface="Symbol" pitchFamily="18" charset="2"/>
                </a:rPr>
                <a:t>  F=ma              If  F = 0  then   a = 0</a:t>
              </a:r>
            </a:p>
          </p:txBody>
        </p:sp>
        <p:sp>
          <p:nvSpPr>
            <p:cNvPr id="202766" name="AutoShape 4"/>
            <p:cNvSpPr>
              <a:spLocks noChangeArrowheads="1"/>
            </p:cNvSpPr>
            <p:nvPr/>
          </p:nvSpPr>
          <p:spPr bwMode="auto">
            <a:xfrm>
              <a:off x="1296" y="432"/>
              <a:ext cx="432" cy="162"/>
            </a:xfrm>
            <a:prstGeom prst="rightArrow">
              <a:avLst>
                <a:gd name="adj1" fmla="val 50000"/>
                <a:gd name="adj2" fmla="val 66667"/>
              </a:avLst>
            </a:prstGeom>
            <a:solidFill>
              <a:srgbClr val="CC99FF"/>
            </a:solidFill>
            <a:ln w="28575">
              <a:solidFill>
                <a:srgbClr val="800080"/>
              </a:solidFill>
              <a:miter lim="800000"/>
              <a:headEnd/>
              <a:tailEnd/>
            </a:ln>
          </p:spPr>
          <p:txBody>
            <a:bodyPr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grpSp>
      <p:grpSp>
        <p:nvGrpSpPr>
          <p:cNvPr id="3" name="Group 5"/>
          <p:cNvGrpSpPr>
            <a:grpSpLocks/>
          </p:cNvGrpSpPr>
          <p:nvPr/>
        </p:nvGrpSpPr>
        <p:grpSpPr bwMode="auto">
          <a:xfrm>
            <a:off x="457200" y="1219200"/>
            <a:ext cx="8229600" cy="579438"/>
            <a:chOff x="288" y="768"/>
            <a:chExt cx="5184" cy="365"/>
          </a:xfrm>
        </p:grpSpPr>
        <p:sp>
          <p:nvSpPr>
            <p:cNvPr id="202763" name="Text Box 6"/>
            <p:cNvSpPr txBox="1">
              <a:spLocks noChangeArrowheads="1"/>
            </p:cNvSpPr>
            <p:nvPr/>
          </p:nvSpPr>
          <p:spPr bwMode="auto">
            <a:xfrm>
              <a:off x="288" y="768"/>
              <a:ext cx="51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r>
                <a:rPr lang="en-US" altLang="en-US" sz="2400" b="0" dirty="0">
                  <a:solidFill>
                    <a:srgbClr val="003300"/>
                  </a:solidFill>
                  <a:latin typeface="Verdana" pitchFamily="34" charset="0"/>
                  <a:sym typeface="Symbol" pitchFamily="18" charset="2"/>
                </a:rPr>
                <a:t></a:t>
              </a:r>
              <a:r>
                <a:rPr lang="en-US" altLang="en-US" b="0" dirty="0">
                  <a:solidFill>
                    <a:srgbClr val="003300"/>
                  </a:solidFill>
                  <a:latin typeface="Verdana" pitchFamily="34" charset="0"/>
                  <a:sym typeface="Symbol" pitchFamily="18" charset="2"/>
                </a:rPr>
                <a:t></a:t>
              </a:r>
              <a:r>
                <a:rPr lang="en-US" altLang="en-US" sz="2400" b="0" dirty="0">
                  <a:solidFill>
                    <a:srgbClr val="003300"/>
                  </a:solidFill>
                  <a:latin typeface="Verdana" pitchFamily="34" charset="0"/>
                  <a:sym typeface="Symbol" pitchFamily="18" charset="2"/>
                </a:rPr>
                <a:t>=I</a:t>
              </a:r>
              <a:r>
                <a:rPr lang="en-US" altLang="en-US" sz="2800" dirty="0">
                  <a:solidFill>
                    <a:srgbClr val="003300"/>
                  </a:solidFill>
                  <a:sym typeface="Symbol" pitchFamily="18" charset="2"/>
                </a:rPr>
                <a:t>                </a:t>
              </a:r>
              <a:r>
                <a:rPr lang="en-US" altLang="en-US" sz="2400" b="0" dirty="0">
                  <a:solidFill>
                    <a:srgbClr val="003300"/>
                  </a:solidFill>
                  <a:latin typeface="Verdana" pitchFamily="34" charset="0"/>
                  <a:sym typeface="Symbol" pitchFamily="18" charset="2"/>
                </a:rPr>
                <a:t>If</a:t>
              </a:r>
              <a:r>
                <a:rPr lang="en-US" altLang="en-US" sz="2800" b="0" dirty="0">
                  <a:solidFill>
                    <a:srgbClr val="003300"/>
                  </a:solidFill>
                  <a:sym typeface="Symbol" pitchFamily="18" charset="2"/>
                </a:rPr>
                <a:t>  </a:t>
              </a:r>
              <a:r>
                <a:rPr lang="en-US" altLang="en-US" sz="2400" b="0" dirty="0">
                  <a:solidFill>
                    <a:srgbClr val="003300"/>
                  </a:solidFill>
                  <a:latin typeface="Verdana" pitchFamily="34" charset="0"/>
                  <a:sym typeface="Symbol" pitchFamily="18" charset="2"/>
                </a:rPr>
                <a:t></a:t>
              </a:r>
              <a:r>
                <a:rPr lang="en-US" altLang="en-US" b="0" dirty="0">
                  <a:solidFill>
                    <a:srgbClr val="003300"/>
                  </a:solidFill>
                  <a:latin typeface="Verdana" pitchFamily="34" charset="0"/>
                  <a:sym typeface="Symbol" pitchFamily="18" charset="2"/>
                </a:rPr>
                <a:t> </a:t>
              </a:r>
              <a:r>
                <a:rPr lang="en-US" altLang="en-US" sz="2400" b="0" dirty="0">
                  <a:solidFill>
                    <a:srgbClr val="003300"/>
                  </a:solidFill>
                  <a:latin typeface="Verdana" pitchFamily="34" charset="0"/>
                  <a:sym typeface="Symbol" pitchFamily="18" charset="2"/>
                </a:rPr>
                <a:t>= 0  then   </a:t>
              </a:r>
              <a:r>
                <a:rPr lang="en-US" altLang="en-US" sz="2800" dirty="0">
                  <a:solidFill>
                    <a:srgbClr val="003300"/>
                  </a:solidFill>
                  <a:sym typeface="Symbol" pitchFamily="18" charset="2"/>
                </a:rPr>
                <a:t> </a:t>
              </a:r>
              <a:r>
                <a:rPr lang="en-US" altLang="en-US" sz="2400" b="0" dirty="0">
                  <a:solidFill>
                    <a:srgbClr val="003300"/>
                  </a:solidFill>
                  <a:sym typeface="Symbol" pitchFamily="18" charset="2"/>
                </a:rPr>
                <a:t>= 0</a:t>
              </a:r>
            </a:p>
          </p:txBody>
        </p:sp>
        <p:sp>
          <p:nvSpPr>
            <p:cNvPr id="202764" name="AutoShape 7"/>
            <p:cNvSpPr>
              <a:spLocks noChangeArrowheads="1"/>
            </p:cNvSpPr>
            <p:nvPr/>
          </p:nvSpPr>
          <p:spPr bwMode="auto">
            <a:xfrm>
              <a:off x="1296" y="864"/>
              <a:ext cx="432" cy="162"/>
            </a:xfrm>
            <a:prstGeom prst="rightArrow">
              <a:avLst>
                <a:gd name="adj1" fmla="val 50000"/>
                <a:gd name="adj2" fmla="val 66667"/>
              </a:avLst>
            </a:prstGeom>
            <a:solidFill>
              <a:srgbClr val="CC99FF"/>
            </a:solidFill>
            <a:ln w="28575">
              <a:solidFill>
                <a:srgbClr val="800080"/>
              </a:solidFill>
              <a:miter lim="800000"/>
              <a:headEnd/>
              <a:tailEnd/>
            </a:ln>
          </p:spPr>
          <p:txBody>
            <a:bodyPr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grpSp>
      <p:sp>
        <p:nvSpPr>
          <p:cNvPr id="211976" name="Rectangle 8"/>
          <p:cNvSpPr>
            <a:spLocks noChangeArrowheads="1"/>
          </p:cNvSpPr>
          <p:nvPr/>
        </p:nvSpPr>
        <p:spPr bwMode="auto">
          <a:xfrm>
            <a:off x="2971800" y="304800"/>
            <a:ext cx="4191000" cy="1676400"/>
          </a:xfrm>
          <a:prstGeom prst="rect">
            <a:avLst/>
          </a:prstGeom>
          <a:noFill/>
          <a:ln w="28575">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grpSp>
        <p:nvGrpSpPr>
          <p:cNvPr id="4" name="Group 9"/>
          <p:cNvGrpSpPr>
            <a:grpSpLocks/>
          </p:cNvGrpSpPr>
          <p:nvPr/>
        </p:nvGrpSpPr>
        <p:grpSpPr bwMode="auto">
          <a:xfrm>
            <a:off x="3352800" y="1981200"/>
            <a:ext cx="5181600" cy="1477963"/>
            <a:chOff x="2112" y="1248"/>
            <a:chExt cx="3264" cy="931"/>
          </a:xfrm>
        </p:grpSpPr>
        <p:sp>
          <p:nvSpPr>
            <p:cNvPr id="202761" name="AutoShape 10"/>
            <p:cNvSpPr>
              <a:spLocks noChangeArrowheads="1"/>
            </p:cNvSpPr>
            <p:nvPr/>
          </p:nvSpPr>
          <p:spPr bwMode="auto">
            <a:xfrm rot="5400000">
              <a:off x="2064" y="1296"/>
              <a:ext cx="432" cy="3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800080"/>
            </a:solidFill>
            <a:ln w="28575">
              <a:solidFill>
                <a:schemeClr val="tx1"/>
              </a:solidFill>
              <a:miter lim="800000"/>
              <a:headEnd/>
              <a:tailEnd/>
            </a:ln>
          </p:spPr>
          <p:txBody>
            <a:bodyPr anchor="ct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2762" name="Text Box 11"/>
            <p:cNvSpPr txBox="1">
              <a:spLocks noChangeArrowheads="1"/>
            </p:cNvSpPr>
            <p:nvPr/>
          </p:nvSpPr>
          <p:spPr bwMode="auto">
            <a:xfrm>
              <a:off x="2496" y="1392"/>
              <a:ext cx="2880"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algn="ctr" eaLnBrk="1" fontAlgn="auto" hangingPunct="1">
                <a:spcBef>
                  <a:spcPct val="50000"/>
                </a:spcBef>
                <a:spcAft>
                  <a:spcPts val="0"/>
                </a:spcAft>
                <a:buClrTx/>
                <a:buSzTx/>
                <a:buFontTx/>
                <a:buNone/>
              </a:pPr>
              <a:r>
                <a:rPr lang="en-US" altLang="en-US" sz="2400" b="0" dirty="0">
                  <a:solidFill>
                    <a:prstClr val="black"/>
                  </a:solidFill>
                  <a:latin typeface="Verdana" pitchFamily="34" charset="0"/>
                  <a:sym typeface="Symbol" pitchFamily="18" charset="2"/>
                </a:rPr>
                <a:t>If these conditions are met, we say that something is in </a:t>
              </a:r>
              <a:r>
                <a:rPr lang="en-US" altLang="en-US" sz="2800" dirty="0">
                  <a:solidFill>
                    <a:prstClr val="black"/>
                  </a:solidFill>
                  <a:latin typeface="Verdana" pitchFamily="34" charset="0"/>
                  <a:sym typeface="Symbol" pitchFamily="18" charset="2"/>
                </a:rPr>
                <a:t>Equilibrium</a:t>
              </a:r>
              <a:r>
                <a:rPr lang="en-US" altLang="en-US" sz="2400" b="0" dirty="0">
                  <a:solidFill>
                    <a:prstClr val="black"/>
                  </a:solidFill>
                  <a:latin typeface="Verdana" pitchFamily="34" charset="0"/>
                  <a:sym typeface="Symbol" pitchFamily="18" charset="2"/>
                </a:rPr>
                <a:t>.</a:t>
              </a:r>
            </a:p>
          </p:txBody>
        </p:sp>
      </p:grpSp>
      <p:sp>
        <p:nvSpPr>
          <p:cNvPr id="211980" name="Text Box 12"/>
          <p:cNvSpPr txBox="1">
            <a:spLocks noChangeArrowheads="1"/>
          </p:cNvSpPr>
          <p:nvPr/>
        </p:nvSpPr>
        <p:spPr bwMode="auto">
          <a:xfrm>
            <a:off x="2971800" y="3581399"/>
            <a:ext cx="44958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algn="ctr" eaLnBrk="1" fontAlgn="auto" hangingPunct="1">
              <a:spcBef>
                <a:spcPct val="50000"/>
              </a:spcBef>
              <a:spcAft>
                <a:spcPts val="0"/>
              </a:spcAft>
              <a:buClrTx/>
              <a:buSzTx/>
              <a:buFontTx/>
              <a:buNone/>
            </a:pPr>
            <a:r>
              <a:rPr lang="en-US" altLang="en-US" sz="2400" b="0" dirty="0">
                <a:solidFill>
                  <a:srgbClr val="003300"/>
                </a:solidFill>
                <a:latin typeface="Verdana" pitchFamily="34" charset="0"/>
                <a:sym typeface="Symbol" pitchFamily="18" charset="2"/>
              </a:rPr>
              <a:t></a:t>
            </a:r>
            <a:r>
              <a:rPr lang="en-US" altLang="en-US" sz="2400" b="0" dirty="0" err="1">
                <a:solidFill>
                  <a:srgbClr val="003300"/>
                </a:solidFill>
                <a:latin typeface="Verdana" pitchFamily="34" charset="0"/>
                <a:sym typeface="Symbol" pitchFamily="18" charset="2"/>
              </a:rPr>
              <a:t>F</a:t>
            </a:r>
            <a:r>
              <a:rPr lang="en-US" altLang="en-US" sz="2400" b="0" baseline="-25000" dirty="0" err="1">
                <a:solidFill>
                  <a:srgbClr val="003300"/>
                </a:solidFill>
                <a:latin typeface="Verdana" pitchFamily="34" charset="0"/>
                <a:sym typeface="Symbol" pitchFamily="18" charset="2"/>
              </a:rPr>
              <a:t>x</a:t>
            </a:r>
            <a:r>
              <a:rPr lang="en-US" altLang="en-US" sz="2400" b="0" dirty="0">
                <a:solidFill>
                  <a:srgbClr val="003300"/>
                </a:solidFill>
                <a:latin typeface="Verdana" pitchFamily="34" charset="0"/>
                <a:sym typeface="Symbol" pitchFamily="18" charset="2"/>
              </a:rPr>
              <a:t> = 0</a:t>
            </a:r>
          </a:p>
          <a:p>
            <a:pPr algn="ctr" eaLnBrk="1" fontAlgn="auto" hangingPunct="1">
              <a:spcBef>
                <a:spcPct val="50000"/>
              </a:spcBef>
              <a:spcAft>
                <a:spcPts val="0"/>
              </a:spcAft>
              <a:buClrTx/>
              <a:buSzTx/>
              <a:buFontTx/>
              <a:buNone/>
            </a:pPr>
            <a:r>
              <a:rPr lang="en-US" altLang="en-US" sz="2400" b="0" dirty="0">
                <a:solidFill>
                  <a:srgbClr val="003300"/>
                </a:solidFill>
                <a:latin typeface="Verdana" pitchFamily="34" charset="0"/>
                <a:sym typeface="Symbol" pitchFamily="18" charset="2"/>
              </a:rPr>
              <a:t></a:t>
            </a:r>
            <a:r>
              <a:rPr lang="en-US" altLang="en-US" sz="2400" b="0" dirty="0" err="1">
                <a:solidFill>
                  <a:srgbClr val="003300"/>
                </a:solidFill>
                <a:latin typeface="Verdana" pitchFamily="34" charset="0"/>
                <a:sym typeface="Symbol" pitchFamily="18" charset="2"/>
              </a:rPr>
              <a:t>F</a:t>
            </a:r>
            <a:r>
              <a:rPr lang="en-US" altLang="en-US" sz="2400" b="0" baseline="-25000" dirty="0" err="1">
                <a:solidFill>
                  <a:srgbClr val="003300"/>
                </a:solidFill>
                <a:latin typeface="Verdana" pitchFamily="34" charset="0"/>
                <a:sym typeface="Symbol" pitchFamily="18" charset="2"/>
              </a:rPr>
              <a:t>y</a:t>
            </a:r>
            <a:r>
              <a:rPr lang="en-US" altLang="en-US" sz="2400" b="0" dirty="0">
                <a:solidFill>
                  <a:srgbClr val="003300"/>
                </a:solidFill>
                <a:latin typeface="Verdana" pitchFamily="34" charset="0"/>
                <a:sym typeface="Symbol" pitchFamily="18" charset="2"/>
              </a:rPr>
              <a:t> = 0</a:t>
            </a:r>
          </a:p>
          <a:p>
            <a:pPr algn="ctr" eaLnBrk="1" fontAlgn="auto" hangingPunct="1">
              <a:lnSpc>
                <a:spcPct val="60000"/>
              </a:lnSpc>
              <a:spcBef>
                <a:spcPct val="50000"/>
              </a:spcBef>
              <a:spcAft>
                <a:spcPts val="0"/>
              </a:spcAft>
              <a:buClrTx/>
              <a:buSzTx/>
              <a:buFontTx/>
              <a:buNone/>
            </a:pPr>
            <a:r>
              <a:rPr lang="en-US" altLang="en-US" sz="2400" b="0" dirty="0">
                <a:solidFill>
                  <a:srgbClr val="003300"/>
                </a:solidFill>
                <a:latin typeface="Verdana" pitchFamily="34" charset="0"/>
                <a:sym typeface="Symbol" pitchFamily="18" charset="2"/>
              </a:rPr>
              <a:t></a:t>
            </a:r>
            <a:r>
              <a:rPr lang="en-US" altLang="en-US" b="0" dirty="0">
                <a:solidFill>
                  <a:srgbClr val="003300"/>
                </a:solidFill>
                <a:latin typeface="Verdana" pitchFamily="34" charset="0"/>
                <a:sym typeface="Symbol" pitchFamily="18" charset="2"/>
              </a:rPr>
              <a:t> </a:t>
            </a:r>
            <a:r>
              <a:rPr lang="en-US" altLang="en-US" sz="2400" b="0" dirty="0">
                <a:solidFill>
                  <a:srgbClr val="003300"/>
                </a:solidFill>
                <a:latin typeface="Verdana" pitchFamily="34" charset="0"/>
                <a:sym typeface="Symbol" pitchFamily="18" charset="2"/>
              </a:rPr>
              <a:t>= 0</a:t>
            </a:r>
          </a:p>
        </p:txBody>
      </p:sp>
      <p:pic>
        <p:nvPicPr>
          <p:cNvPr id="211981" name="Picture 13" descr="j033657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6104" y="2432300"/>
            <a:ext cx="1460085" cy="229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82" name="Picture 14" descr="j0284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9045" y="4926795"/>
            <a:ext cx="1917589" cy="172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78937" y="1743670"/>
            <a:ext cx="89159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Y13</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TextBox 15"/>
          <p:cNvSpPr txBox="1">
            <a:spLocks noChangeArrowheads="1"/>
          </p:cNvSpPr>
          <p:nvPr/>
        </p:nvSpPr>
        <p:spPr bwMode="auto">
          <a:xfrm>
            <a:off x="2150975" y="5257712"/>
            <a:ext cx="3657600" cy="830263"/>
          </a:xfrm>
          <a:prstGeom prst="rect">
            <a:avLst/>
          </a:prstGeom>
          <a:noFill/>
          <a:ln w="9525">
            <a:noFill/>
            <a:miter lim="800000"/>
            <a:headEnd/>
            <a:tailEnd/>
          </a:ln>
        </p:spPr>
        <p:txBody>
          <a:bodyPr>
            <a:spAutoFit/>
          </a:bodyPr>
          <a:lstStyle/>
          <a:p>
            <a:r>
              <a:rPr lang="en-NZ" dirty="0"/>
              <a:t>the total of all the clockwise torques</a:t>
            </a:r>
          </a:p>
        </p:txBody>
      </p:sp>
      <p:sp>
        <p:nvSpPr>
          <p:cNvPr id="17" name="TextBox 16"/>
          <p:cNvSpPr txBox="1">
            <a:spLocks noChangeArrowheads="1"/>
          </p:cNvSpPr>
          <p:nvPr/>
        </p:nvSpPr>
        <p:spPr bwMode="auto">
          <a:xfrm>
            <a:off x="4724400" y="5349786"/>
            <a:ext cx="1066800" cy="646113"/>
          </a:xfrm>
          <a:prstGeom prst="rect">
            <a:avLst/>
          </a:prstGeom>
          <a:noFill/>
          <a:ln w="9525">
            <a:noFill/>
            <a:miter lim="800000"/>
            <a:headEnd/>
            <a:tailEnd/>
          </a:ln>
        </p:spPr>
        <p:txBody>
          <a:bodyPr>
            <a:spAutoFit/>
          </a:bodyPr>
          <a:lstStyle/>
          <a:p>
            <a:r>
              <a:rPr lang="en-NZ" sz="3600" dirty="0"/>
              <a:t>=</a:t>
            </a:r>
          </a:p>
        </p:txBody>
      </p:sp>
      <p:sp>
        <p:nvSpPr>
          <p:cNvPr id="18" name="TextBox 17"/>
          <p:cNvSpPr txBox="1">
            <a:spLocks noChangeArrowheads="1"/>
          </p:cNvSpPr>
          <p:nvPr/>
        </p:nvSpPr>
        <p:spPr bwMode="auto">
          <a:xfrm>
            <a:off x="5491655" y="5195402"/>
            <a:ext cx="3657600" cy="830263"/>
          </a:xfrm>
          <a:prstGeom prst="rect">
            <a:avLst/>
          </a:prstGeom>
          <a:noFill/>
          <a:ln w="9525">
            <a:noFill/>
            <a:miter lim="800000"/>
            <a:headEnd/>
            <a:tailEnd/>
          </a:ln>
        </p:spPr>
        <p:txBody>
          <a:bodyPr>
            <a:spAutoFit/>
          </a:bodyPr>
          <a:lstStyle/>
          <a:p>
            <a:r>
              <a:rPr lang="en-NZ" dirty="0"/>
              <a:t>the total of all the anti- clockwise torques</a:t>
            </a:r>
          </a:p>
        </p:txBody>
      </p:sp>
    </p:spTree>
    <p:extLst>
      <p:ext uri="{BB962C8B-B14F-4D97-AF65-F5344CB8AC3E}">
        <p14:creationId xmlns:p14="http://schemas.microsoft.com/office/powerpoint/2010/main" val="165572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11976"/>
                                        </p:tgtEl>
                                        <p:attrNameLst>
                                          <p:attrName>style.visibility</p:attrName>
                                        </p:attrNameLst>
                                      </p:cBhvr>
                                      <p:to>
                                        <p:strVal val="visible"/>
                                      </p:to>
                                    </p:set>
                                    <p:animEffect transition="in" filter="dissolve">
                                      <p:cBhvr>
                                        <p:cTn id="13" dur="500"/>
                                        <p:tgtEl>
                                          <p:spTgt spid="21197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1980"/>
                                        </p:tgtEl>
                                        <p:attrNameLst>
                                          <p:attrName>style.visibility</p:attrName>
                                        </p:attrNameLst>
                                      </p:cBhvr>
                                      <p:to>
                                        <p:strVal val="visible"/>
                                      </p:to>
                                    </p:set>
                                    <p:anim calcmode="lin" valueType="num">
                                      <p:cBhvr additive="base">
                                        <p:cTn id="30" dur="500" fill="hold"/>
                                        <p:tgtEl>
                                          <p:spTgt spid="211980"/>
                                        </p:tgtEl>
                                        <p:attrNameLst>
                                          <p:attrName>ppt_x</p:attrName>
                                        </p:attrNameLst>
                                      </p:cBhvr>
                                      <p:tavLst>
                                        <p:tav tm="0">
                                          <p:val>
                                            <p:strVal val="#ppt_x"/>
                                          </p:val>
                                        </p:tav>
                                        <p:tav tm="100000">
                                          <p:val>
                                            <p:strVal val="#ppt_x"/>
                                          </p:val>
                                        </p:tav>
                                      </p:tavLst>
                                    </p:anim>
                                    <p:anim calcmode="lin" valueType="num">
                                      <p:cBhvr additive="base">
                                        <p:cTn id="31" dur="500" fill="hold"/>
                                        <p:tgtEl>
                                          <p:spTgt spid="21198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nodeType="clickEffect">
                                  <p:stCondLst>
                                    <p:cond delay="0"/>
                                  </p:stCondLst>
                                  <p:childTnLst>
                                    <p:set>
                                      <p:cBhvr>
                                        <p:cTn id="35" dur="1" fill="hold">
                                          <p:stCondLst>
                                            <p:cond delay="0"/>
                                          </p:stCondLst>
                                        </p:cTn>
                                        <p:tgtEl>
                                          <p:spTgt spid="211981"/>
                                        </p:tgtEl>
                                        <p:attrNameLst>
                                          <p:attrName>style.visibility</p:attrName>
                                        </p:attrNameLst>
                                      </p:cBhvr>
                                      <p:to>
                                        <p:strVal val="visible"/>
                                      </p:to>
                                    </p:set>
                                    <p:anim calcmode="lin" valueType="num">
                                      <p:cBhvr>
                                        <p:cTn id="36" dur="500" fill="hold"/>
                                        <p:tgtEl>
                                          <p:spTgt spid="211981"/>
                                        </p:tgtEl>
                                        <p:attrNameLst>
                                          <p:attrName>ppt_w</p:attrName>
                                        </p:attrNameLst>
                                      </p:cBhvr>
                                      <p:tavLst>
                                        <p:tav tm="0">
                                          <p:val>
                                            <p:fltVal val="0"/>
                                          </p:val>
                                        </p:tav>
                                        <p:tav tm="100000">
                                          <p:val>
                                            <p:strVal val="#ppt_w"/>
                                          </p:val>
                                        </p:tav>
                                      </p:tavLst>
                                    </p:anim>
                                    <p:anim calcmode="lin" valueType="num">
                                      <p:cBhvr>
                                        <p:cTn id="37" dur="500" fill="hold"/>
                                        <p:tgtEl>
                                          <p:spTgt spid="211981"/>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nodeType="clickEffect">
                                  <p:stCondLst>
                                    <p:cond delay="0"/>
                                  </p:stCondLst>
                                  <p:childTnLst>
                                    <p:set>
                                      <p:cBhvr>
                                        <p:cTn id="41" dur="1" fill="hold">
                                          <p:stCondLst>
                                            <p:cond delay="0"/>
                                          </p:stCondLst>
                                        </p:cTn>
                                        <p:tgtEl>
                                          <p:spTgt spid="211982"/>
                                        </p:tgtEl>
                                        <p:attrNameLst>
                                          <p:attrName>style.visibility</p:attrName>
                                        </p:attrNameLst>
                                      </p:cBhvr>
                                      <p:to>
                                        <p:strVal val="visible"/>
                                      </p:to>
                                    </p:set>
                                    <p:anim calcmode="lin" valueType="num">
                                      <p:cBhvr>
                                        <p:cTn id="42" dur="500" fill="hold"/>
                                        <p:tgtEl>
                                          <p:spTgt spid="211982"/>
                                        </p:tgtEl>
                                        <p:attrNameLst>
                                          <p:attrName>ppt_w</p:attrName>
                                        </p:attrNameLst>
                                      </p:cBhvr>
                                      <p:tavLst>
                                        <p:tav tm="0">
                                          <p:val>
                                            <p:fltVal val="0"/>
                                          </p:val>
                                        </p:tav>
                                        <p:tav tm="100000">
                                          <p:val>
                                            <p:strVal val="#ppt_w"/>
                                          </p:val>
                                        </p:tav>
                                      </p:tavLst>
                                    </p:anim>
                                    <p:anim calcmode="lin" valueType="num">
                                      <p:cBhvr>
                                        <p:cTn id="43" dur="500" fill="hold"/>
                                        <p:tgtEl>
                                          <p:spTgt spid="211982"/>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linds(horizontal)">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6" grpId="0" animBg="1"/>
      <p:bldP spid="211980" grpId="0" autoUpdateAnimBg="0"/>
      <p:bldP spid="2"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61"/>
          <p:cNvSpPr txBox="1">
            <a:spLocks noChangeArrowheads="1"/>
          </p:cNvSpPr>
          <p:nvPr/>
        </p:nvSpPr>
        <p:spPr bwMode="auto">
          <a:xfrm>
            <a:off x="1715294" y="577765"/>
            <a:ext cx="5713412" cy="1323439"/>
          </a:xfrm>
          <a:prstGeom prst="rect">
            <a:avLst/>
          </a:prstGeom>
          <a:ln>
            <a:headEnd/>
            <a:tailEn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spcAft>
                <a:spcPts val="1200"/>
              </a:spcAft>
            </a:pPr>
            <a:r>
              <a:rPr lang="en-US" sz="2000" b="0" dirty="0" smtClean="0">
                <a:solidFill>
                  <a:srgbClr val="000000"/>
                </a:solidFill>
                <a:latin typeface="Verdana" pitchFamily="-107" charset="0"/>
              </a:rPr>
              <a:t>The mass of the boy and the tray is 65 kg.  </a:t>
            </a:r>
          </a:p>
          <a:p>
            <a:pPr>
              <a:spcAft>
                <a:spcPts val="1200"/>
              </a:spcAft>
            </a:pPr>
            <a:r>
              <a:rPr lang="en-US" sz="2000" b="0" dirty="0" smtClean="0">
                <a:solidFill>
                  <a:srgbClr val="000000"/>
                </a:solidFill>
                <a:latin typeface="Verdana" pitchFamily="-107" charset="0"/>
              </a:rPr>
              <a:t>Show the mass of the plank is 11 kg</a:t>
            </a:r>
          </a:p>
          <a:p>
            <a:pPr>
              <a:spcAft>
                <a:spcPts val="1200"/>
              </a:spcAft>
            </a:pPr>
            <a:r>
              <a:rPr lang="en-US" sz="2000" b="0" dirty="0" smtClean="0">
                <a:solidFill>
                  <a:srgbClr val="000000"/>
                </a:solidFill>
                <a:latin typeface="Verdana" pitchFamily="-107" charset="0"/>
              </a:rPr>
              <a:t>Take g = 9.8 m s</a:t>
            </a:r>
            <a:r>
              <a:rPr lang="en-US" sz="2000" b="0" baseline="50000" dirty="0" smtClean="0">
                <a:solidFill>
                  <a:srgbClr val="000000"/>
                </a:solidFill>
                <a:latin typeface="Verdana" pitchFamily="-107" charset="0"/>
              </a:rPr>
              <a:t>-2</a:t>
            </a:r>
            <a:endParaRPr lang="en-US" sz="2000" b="0" dirty="0" smtClean="0">
              <a:solidFill>
                <a:srgbClr val="000000"/>
              </a:solidFill>
              <a:latin typeface="Verdana" pitchFamily="-107" charset="0"/>
            </a:endParaRPr>
          </a:p>
        </p:txBody>
      </p:sp>
      <p:grpSp>
        <p:nvGrpSpPr>
          <p:cNvPr id="15365" name="Group 23"/>
          <p:cNvGrpSpPr>
            <a:grpSpLocks/>
          </p:cNvGrpSpPr>
          <p:nvPr/>
        </p:nvGrpSpPr>
        <p:grpSpPr bwMode="auto">
          <a:xfrm>
            <a:off x="609600" y="2125578"/>
            <a:ext cx="8043863" cy="4491037"/>
            <a:chOff x="609600" y="2005013"/>
            <a:chExt cx="8043863" cy="4491097"/>
          </a:xfrm>
        </p:grpSpPr>
        <p:sp>
          <p:nvSpPr>
            <p:cNvPr id="15368" name="Rectangle 44"/>
            <p:cNvSpPr>
              <a:spLocks noChangeArrowheads="1"/>
            </p:cNvSpPr>
            <p:nvPr/>
          </p:nvSpPr>
          <p:spPr bwMode="auto">
            <a:xfrm>
              <a:off x="776288" y="3733800"/>
              <a:ext cx="7696200" cy="76200"/>
            </a:xfrm>
            <a:prstGeom prst="rect">
              <a:avLst/>
            </a:prstGeom>
            <a:solidFill>
              <a:schemeClr val="accent1"/>
            </a:solidFill>
            <a:ln w="9525">
              <a:solidFill>
                <a:schemeClr val="tx1"/>
              </a:solidFill>
              <a:miter lim="800000"/>
              <a:headEnd/>
              <a:tailEnd/>
            </a:ln>
          </p:spPr>
          <p:txBody>
            <a:bodyPr wrap="none" anchor="ctr"/>
            <a:lstStyle/>
            <a:p>
              <a:endParaRPr lang="en-GB" b="0" smtClean="0">
                <a:solidFill>
                  <a:srgbClr val="000000"/>
                </a:solidFill>
                <a:latin typeface="Verdana" pitchFamily="-107" charset="0"/>
                <a:ea typeface="ＭＳ Ｐゴシック" pitchFamily="-107" charset="-128"/>
              </a:endParaRPr>
            </a:p>
          </p:txBody>
        </p:sp>
        <p:sp>
          <p:nvSpPr>
            <p:cNvPr id="15369" name="Line 47"/>
            <p:cNvSpPr>
              <a:spLocks noChangeShapeType="1"/>
            </p:cNvSpPr>
            <p:nvPr/>
          </p:nvSpPr>
          <p:spPr bwMode="auto">
            <a:xfrm>
              <a:off x="776288" y="6172200"/>
              <a:ext cx="7681912"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srgbClr val="000000"/>
                </a:solidFill>
                <a:latin typeface="Arial" charset="0"/>
                <a:ea typeface="ＭＳ Ｐゴシック" pitchFamily="-107" charset="-128"/>
              </a:endParaRPr>
            </a:p>
          </p:txBody>
        </p:sp>
        <p:sp>
          <p:nvSpPr>
            <p:cNvPr id="15370" name="Line 48"/>
            <p:cNvSpPr>
              <a:spLocks noChangeShapeType="1"/>
            </p:cNvSpPr>
            <p:nvPr/>
          </p:nvSpPr>
          <p:spPr bwMode="auto">
            <a:xfrm>
              <a:off x="776288" y="5334000"/>
              <a:ext cx="37338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srgbClr val="000000"/>
                </a:solidFill>
                <a:latin typeface="Arial" charset="0"/>
                <a:ea typeface="ＭＳ Ｐゴシック" pitchFamily="-107" charset="-128"/>
              </a:endParaRPr>
            </a:p>
          </p:txBody>
        </p:sp>
        <p:sp>
          <p:nvSpPr>
            <p:cNvPr id="15371" name="Line 49"/>
            <p:cNvSpPr>
              <a:spLocks noChangeShapeType="1"/>
            </p:cNvSpPr>
            <p:nvPr/>
          </p:nvSpPr>
          <p:spPr bwMode="auto">
            <a:xfrm>
              <a:off x="4510088" y="2286000"/>
              <a:ext cx="0" cy="3962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srgbClr val="000000"/>
                </a:solidFill>
                <a:latin typeface="Arial" charset="0"/>
                <a:ea typeface="ＭＳ Ｐゴシック" pitchFamily="-107" charset="-128"/>
              </a:endParaRPr>
            </a:p>
          </p:txBody>
        </p:sp>
        <p:pic>
          <p:nvPicPr>
            <p:cNvPr id="15372"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175" y="2005013"/>
              <a:ext cx="103663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Text Box 52"/>
            <p:cNvSpPr txBox="1">
              <a:spLocks noChangeArrowheads="1"/>
            </p:cNvSpPr>
            <p:nvPr/>
          </p:nvSpPr>
          <p:spPr bwMode="auto">
            <a:xfrm>
              <a:off x="4075113" y="6096000"/>
              <a:ext cx="801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2000" b="0" smtClean="0">
                  <a:solidFill>
                    <a:srgbClr val="000000"/>
                  </a:solidFill>
                  <a:latin typeface="Verdana" pitchFamily="-107" charset="0"/>
                </a:rPr>
                <a:t>5 m</a:t>
              </a:r>
            </a:p>
          </p:txBody>
        </p:sp>
        <p:sp>
          <p:nvSpPr>
            <p:cNvPr id="15374" name="Text Box 53"/>
            <p:cNvSpPr txBox="1">
              <a:spLocks noChangeArrowheads="1"/>
            </p:cNvSpPr>
            <p:nvPr/>
          </p:nvSpPr>
          <p:spPr bwMode="auto">
            <a:xfrm>
              <a:off x="2225675" y="4987925"/>
              <a:ext cx="9437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2000" b="0" smtClean="0">
                  <a:solidFill>
                    <a:srgbClr val="000000"/>
                  </a:solidFill>
                  <a:latin typeface="Verdana" pitchFamily="-107" charset="0"/>
                </a:rPr>
                <a:t>2.5 m</a:t>
              </a:r>
            </a:p>
          </p:txBody>
        </p:sp>
        <p:grpSp>
          <p:nvGrpSpPr>
            <p:cNvPr id="15375" name="Group 63"/>
            <p:cNvGrpSpPr>
              <a:grpSpLocks/>
            </p:cNvGrpSpPr>
            <p:nvPr/>
          </p:nvGrpSpPr>
          <p:grpSpPr bwMode="auto">
            <a:xfrm>
              <a:off x="609600" y="2438400"/>
              <a:ext cx="381000" cy="3962400"/>
              <a:chOff x="384" y="1536"/>
              <a:chExt cx="240" cy="2496"/>
            </a:xfrm>
          </p:grpSpPr>
          <p:sp>
            <p:nvSpPr>
              <p:cNvPr id="2" name="AutoShape 46"/>
              <p:cNvSpPr>
                <a:spLocks noChangeArrowheads="1"/>
              </p:cNvSpPr>
              <p:nvPr/>
            </p:nvSpPr>
            <p:spPr bwMode="auto">
              <a:xfrm>
                <a:off x="384" y="2400"/>
                <a:ext cx="240" cy="624"/>
              </a:xfrm>
              <a:prstGeom prst="triangle">
                <a:avLst>
                  <a:gd name="adj" fmla="val 50000"/>
                </a:avLst>
              </a:prstGeom>
              <a:solidFill>
                <a:schemeClr val="accent5">
                  <a:lumMod val="20000"/>
                  <a:lumOff val="80000"/>
                </a:schemeClr>
              </a:solidFill>
              <a:ln w="9525">
                <a:solidFill>
                  <a:schemeClr val="tx1"/>
                </a:solidFill>
                <a:miter lim="800000"/>
                <a:headEnd/>
                <a:tailEnd/>
              </a:ln>
            </p:spPr>
            <p:txBody>
              <a:bodyPr wrap="none" anchor="ctr"/>
              <a:lstStyle/>
              <a:p>
                <a:pPr algn="ctr"/>
                <a:endParaRPr lang="en-AU" b="0" smtClean="0">
                  <a:solidFill>
                    <a:srgbClr val="000000"/>
                  </a:solidFill>
                  <a:latin typeface="Times New Roman" pitchFamily="-108" charset="0"/>
                  <a:ea typeface="ＭＳ Ｐゴシック" pitchFamily="-107" charset="-128"/>
                </a:endParaRPr>
              </a:p>
              <a:p>
                <a:pPr algn="ctr"/>
                <a:endParaRPr lang="en-AU" b="0" smtClean="0">
                  <a:solidFill>
                    <a:srgbClr val="000000"/>
                  </a:solidFill>
                  <a:latin typeface="Times New Roman" pitchFamily="-108" charset="0"/>
                  <a:ea typeface="ＭＳ Ｐゴシック" pitchFamily="-107" charset="-128"/>
                </a:endParaRPr>
              </a:p>
              <a:p>
                <a:pPr algn="ctr"/>
                <a:endParaRPr lang="en-AU" b="0" smtClean="0">
                  <a:solidFill>
                    <a:srgbClr val="000000"/>
                  </a:solidFill>
                  <a:latin typeface="Times New Roman" pitchFamily="-108" charset="0"/>
                  <a:ea typeface="ＭＳ Ｐゴシック" pitchFamily="-107" charset="-128"/>
                </a:endParaRPr>
              </a:p>
              <a:p>
                <a:pPr algn="ctr"/>
                <a:endParaRPr lang="en-AU" b="0" smtClean="0">
                  <a:solidFill>
                    <a:srgbClr val="000000"/>
                  </a:solidFill>
                  <a:latin typeface="Times New Roman" pitchFamily="-108" charset="0"/>
                  <a:ea typeface="ＭＳ Ｐゴシック" pitchFamily="-107" charset="-128"/>
                </a:endParaRPr>
              </a:p>
              <a:p>
                <a:pPr algn="ctr"/>
                <a:endParaRPr lang="en-US" b="0" smtClean="0">
                  <a:solidFill>
                    <a:srgbClr val="000000"/>
                  </a:solidFill>
                  <a:latin typeface="Verdana" pitchFamily="-107" charset="0"/>
                  <a:ea typeface="ＭＳ Ｐゴシック" pitchFamily="-107" charset="-128"/>
                </a:endParaRPr>
              </a:p>
            </p:txBody>
          </p:sp>
          <p:sp>
            <p:nvSpPr>
              <p:cNvPr id="15385" name="Line 54"/>
              <p:cNvSpPr>
                <a:spLocks noChangeShapeType="1"/>
              </p:cNvSpPr>
              <p:nvPr/>
            </p:nvSpPr>
            <p:spPr bwMode="auto">
              <a:xfrm>
                <a:off x="498" y="1536"/>
                <a:ext cx="0" cy="249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srgbClr val="000000"/>
                  </a:solidFill>
                  <a:latin typeface="Arial" charset="0"/>
                  <a:ea typeface="ＭＳ Ｐゴシック" pitchFamily="-107" charset="-128"/>
                </a:endParaRPr>
              </a:p>
            </p:txBody>
          </p:sp>
          <p:sp>
            <p:nvSpPr>
              <p:cNvPr id="15386" name="Line 55"/>
              <p:cNvSpPr>
                <a:spLocks noChangeShapeType="1"/>
              </p:cNvSpPr>
              <p:nvPr/>
            </p:nvSpPr>
            <p:spPr bwMode="auto">
              <a:xfrm flipV="1">
                <a:off x="498" y="2400"/>
                <a:ext cx="0" cy="7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srgbClr val="000000"/>
                  </a:solidFill>
                  <a:latin typeface="Arial" charset="0"/>
                  <a:ea typeface="ＭＳ Ｐゴシック" pitchFamily="-107" charset="-128"/>
                </a:endParaRPr>
              </a:p>
            </p:txBody>
          </p:sp>
        </p:grpSp>
        <p:grpSp>
          <p:nvGrpSpPr>
            <p:cNvPr id="15376" name="Group 62"/>
            <p:cNvGrpSpPr>
              <a:grpSpLocks/>
            </p:cNvGrpSpPr>
            <p:nvPr/>
          </p:nvGrpSpPr>
          <p:grpSpPr bwMode="auto">
            <a:xfrm>
              <a:off x="8272463" y="2362200"/>
              <a:ext cx="381000" cy="3962400"/>
              <a:chOff x="5184" y="1488"/>
              <a:chExt cx="240" cy="2496"/>
            </a:xfrm>
          </p:grpSpPr>
          <p:sp>
            <p:nvSpPr>
              <p:cNvPr id="3" name="AutoShape 45"/>
              <p:cNvSpPr>
                <a:spLocks noChangeArrowheads="1"/>
              </p:cNvSpPr>
              <p:nvPr/>
            </p:nvSpPr>
            <p:spPr bwMode="auto">
              <a:xfrm>
                <a:off x="5184" y="2400"/>
                <a:ext cx="240" cy="624"/>
              </a:xfrm>
              <a:prstGeom prst="triangle">
                <a:avLst>
                  <a:gd name="adj" fmla="val 50000"/>
                </a:avLst>
              </a:prstGeom>
              <a:solidFill>
                <a:schemeClr val="accent5">
                  <a:lumMod val="20000"/>
                  <a:lumOff val="80000"/>
                </a:schemeClr>
              </a:solidFill>
              <a:ln w="9525">
                <a:solidFill>
                  <a:schemeClr val="tx1"/>
                </a:solidFill>
                <a:miter lim="800000"/>
                <a:headEnd/>
                <a:tailEnd/>
              </a:ln>
            </p:spPr>
            <p:txBody>
              <a:bodyPr wrap="none" anchor="ctr"/>
              <a:lstStyle/>
              <a:p>
                <a:pPr algn="ctr"/>
                <a:endParaRPr lang="en-AU" b="0" smtClean="0">
                  <a:solidFill>
                    <a:srgbClr val="000000"/>
                  </a:solidFill>
                  <a:latin typeface="Times New Roman" pitchFamily="-108" charset="0"/>
                  <a:ea typeface="ＭＳ Ｐゴシック" pitchFamily="-107" charset="-128"/>
                </a:endParaRPr>
              </a:p>
              <a:p>
                <a:pPr algn="ctr"/>
                <a:endParaRPr lang="en-AU" b="0" smtClean="0">
                  <a:solidFill>
                    <a:srgbClr val="000000"/>
                  </a:solidFill>
                  <a:latin typeface="Times New Roman" pitchFamily="-108" charset="0"/>
                  <a:ea typeface="ＭＳ Ｐゴシック" pitchFamily="-107" charset="-128"/>
                </a:endParaRPr>
              </a:p>
              <a:p>
                <a:pPr algn="ctr"/>
                <a:endParaRPr lang="en-AU" b="0" smtClean="0">
                  <a:solidFill>
                    <a:srgbClr val="000000"/>
                  </a:solidFill>
                  <a:latin typeface="Times New Roman" pitchFamily="-108" charset="0"/>
                  <a:ea typeface="ＭＳ Ｐゴシック" pitchFamily="-107" charset="-128"/>
                </a:endParaRPr>
              </a:p>
              <a:p>
                <a:pPr algn="ctr"/>
                <a:endParaRPr lang="en-AU" b="0" smtClean="0">
                  <a:solidFill>
                    <a:srgbClr val="000000"/>
                  </a:solidFill>
                  <a:latin typeface="Times New Roman" pitchFamily="-108" charset="0"/>
                  <a:ea typeface="ＭＳ Ｐゴシック" pitchFamily="-107" charset="-128"/>
                </a:endParaRPr>
              </a:p>
              <a:p>
                <a:pPr algn="ctr"/>
                <a:endParaRPr lang="en-US" b="0" smtClean="0">
                  <a:solidFill>
                    <a:srgbClr val="000000"/>
                  </a:solidFill>
                  <a:latin typeface="Verdana" pitchFamily="-107" charset="0"/>
                  <a:ea typeface="ＭＳ Ｐゴシック" pitchFamily="-107" charset="-128"/>
                </a:endParaRPr>
              </a:p>
            </p:txBody>
          </p:sp>
          <p:sp>
            <p:nvSpPr>
              <p:cNvPr id="15382" name="Line 50"/>
              <p:cNvSpPr>
                <a:spLocks noChangeShapeType="1"/>
              </p:cNvSpPr>
              <p:nvPr/>
            </p:nvSpPr>
            <p:spPr bwMode="auto">
              <a:xfrm>
                <a:off x="5298" y="1488"/>
                <a:ext cx="0" cy="249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srgbClr val="000000"/>
                  </a:solidFill>
                  <a:latin typeface="Arial" charset="0"/>
                  <a:ea typeface="ＭＳ Ｐゴシック" pitchFamily="-107" charset="-128"/>
                </a:endParaRPr>
              </a:p>
            </p:txBody>
          </p:sp>
          <p:sp>
            <p:nvSpPr>
              <p:cNvPr id="15383" name="Line 56"/>
              <p:cNvSpPr>
                <a:spLocks noChangeShapeType="1"/>
              </p:cNvSpPr>
              <p:nvPr/>
            </p:nvSpPr>
            <p:spPr bwMode="auto">
              <a:xfrm flipV="1">
                <a:off x="5298" y="2400"/>
                <a:ext cx="0" cy="7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srgbClr val="000000"/>
                  </a:solidFill>
                  <a:latin typeface="Arial" charset="0"/>
                  <a:ea typeface="ＭＳ Ｐゴシック" pitchFamily="-107" charset="-128"/>
                </a:endParaRPr>
              </a:p>
            </p:txBody>
          </p:sp>
        </p:grpSp>
        <p:sp>
          <p:nvSpPr>
            <p:cNvPr id="15377" name="Line 57"/>
            <p:cNvSpPr>
              <a:spLocks noChangeShapeType="1"/>
            </p:cNvSpPr>
            <p:nvPr/>
          </p:nvSpPr>
          <p:spPr bwMode="auto">
            <a:xfrm>
              <a:off x="4510088" y="3810000"/>
              <a:ext cx="0" cy="121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srgbClr val="000000"/>
                </a:solidFill>
                <a:latin typeface="Arial" charset="0"/>
                <a:ea typeface="ＭＳ Ｐゴシック" pitchFamily="-107" charset="-128"/>
              </a:endParaRPr>
            </a:p>
          </p:txBody>
        </p:sp>
        <p:sp>
          <p:nvSpPr>
            <p:cNvPr id="15378" name="Text Box 58"/>
            <p:cNvSpPr txBox="1">
              <a:spLocks noChangeArrowheads="1"/>
            </p:cNvSpPr>
            <p:nvPr/>
          </p:nvSpPr>
          <p:spPr bwMode="auto">
            <a:xfrm>
              <a:off x="912813" y="3997325"/>
              <a:ext cx="16021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2000" b="0" smtClean="0">
                  <a:solidFill>
                    <a:srgbClr val="000000"/>
                  </a:solidFill>
                  <a:latin typeface="Verdana" pitchFamily="-107" charset="0"/>
                </a:rPr>
                <a:t>F</a:t>
              </a:r>
              <a:r>
                <a:rPr lang="en-US" sz="2000" b="0" baseline="-25000" smtClean="0">
                  <a:solidFill>
                    <a:srgbClr val="000000"/>
                  </a:solidFill>
                  <a:latin typeface="Verdana" pitchFamily="-107" charset="0"/>
                </a:rPr>
                <a:t>1</a:t>
              </a:r>
              <a:r>
                <a:rPr lang="en-US" sz="2000" b="0" smtClean="0">
                  <a:solidFill>
                    <a:srgbClr val="000000"/>
                  </a:solidFill>
                  <a:latin typeface="Verdana" pitchFamily="-107" charset="0"/>
                </a:rPr>
                <a:t> = 370 N</a:t>
              </a:r>
            </a:p>
          </p:txBody>
        </p:sp>
        <p:sp>
          <p:nvSpPr>
            <p:cNvPr id="15379" name="Text Box 60"/>
            <p:cNvSpPr txBox="1">
              <a:spLocks noChangeArrowheads="1"/>
            </p:cNvSpPr>
            <p:nvPr/>
          </p:nvSpPr>
          <p:spPr bwMode="auto">
            <a:xfrm>
              <a:off x="4510088" y="4378325"/>
              <a:ext cx="9558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2000" b="0" smtClean="0">
                  <a:solidFill>
                    <a:srgbClr val="000000"/>
                  </a:solidFill>
                  <a:latin typeface="Verdana" pitchFamily="-107" charset="0"/>
                </a:rPr>
                <a:t>740 N</a:t>
              </a:r>
            </a:p>
          </p:txBody>
        </p:sp>
        <p:sp>
          <p:nvSpPr>
            <p:cNvPr id="15380" name="Text Box 58"/>
            <p:cNvSpPr txBox="1">
              <a:spLocks noChangeArrowheads="1"/>
            </p:cNvSpPr>
            <p:nvPr/>
          </p:nvSpPr>
          <p:spPr bwMode="auto">
            <a:xfrm>
              <a:off x="6781800" y="3997325"/>
              <a:ext cx="16021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2000" b="0" smtClean="0">
                  <a:solidFill>
                    <a:srgbClr val="000000"/>
                  </a:solidFill>
                  <a:latin typeface="Verdana" pitchFamily="-107" charset="0"/>
                </a:rPr>
                <a:t>F</a:t>
              </a:r>
              <a:r>
                <a:rPr lang="en-US" sz="2000" b="0" baseline="-25000" smtClean="0">
                  <a:solidFill>
                    <a:srgbClr val="000000"/>
                  </a:solidFill>
                  <a:latin typeface="Verdana" pitchFamily="-107" charset="0"/>
                </a:rPr>
                <a:t>2</a:t>
              </a:r>
              <a:r>
                <a:rPr lang="en-US" sz="2000" b="0" smtClean="0">
                  <a:solidFill>
                    <a:srgbClr val="000000"/>
                  </a:solidFill>
                  <a:latin typeface="Verdana" pitchFamily="-107" charset="0"/>
                </a:rPr>
                <a:t> = 370 N</a:t>
              </a:r>
            </a:p>
          </p:txBody>
        </p:sp>
      </p:grpSp>
    </p:spTree>
    <p:extLst>
      <p:ext uri="{BB962C8B-B14F-4D97-AF65-F5344CB8AC3E}">
        <p14:creationId xmlns:p14="http://schemas.microsoft.com/office/powerpoint/2010/main" val="4913931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61"/>
          <p:cNvSpPr txBox="1">
            <a:spLocks noChangeArrowheads="1"/>
          </p:cNvSpPr>
          <p:nvPr/>
        </p:nvSpPr>
        <p:spPr bwMode="auto">
          <a:xfrm>
            <a:off x="304800" y="770729"/>
            <a:ext cx="2819400" cy="1785104"/>
          </a:xfrm>
          <a:prstGeom prst="rect">
            <a:avLst/>
          </a:prstGeom>
          <a:ln>
            <a:headEnd/>
            <a:tailEn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spcAft>
                <a:spcPts val="1200"/>
              </a:spcAft>
            </a:pPr>
            <a:r>
              <a:rPr lang="en-US" sz="1800" b="0" smtClean="0">
                <a:solidFill>
                  <a:srgbClr val="000000"/>
                </a:solidFill>
                <a:latin typeface="Verdana" pitchFamily="-107" charset="0"/>
              </a:rPr>
              <a:t>The mass of the boy and the tray is 65 kg.  </a:t>
            </a:r>
          </a:p>
          <a:p>
            <a:pPr>
              <a:spcAft>
                <a:spcPts val="1200"/>
              </a:spcAft>
            </a:pPr>
            <a:r>
              <a:rPr lang="en-US" sz="1800" b="0" smtClean="0">
                <a:solidFill>
                  <a:srgbClr val="000000"/>
                </a:solidFill>
                <a:latin typeface="Verdana" pitchFamily="-107" charset="0"/>
              </a:rPr>
              <a:t>Show the mass of the plank is 11 kg</a:t>
            </a:r>
          </a:p>
          <a:p>
            <a:pPr>
              <a:spcAft>
                <a:spcPts val="1200"/>
              </a:spcAft>
            </a:pPr>
            <a:r>
              <a:rPr lang="en-US" sz="1800" b="0" smtClean="0">
                <a:solidFill>
                  <a:srgbClr val="000000"/>
                </a:solidFill>
                <a:latin typeface="Verdana" pitchFamily="-107" charset="0"/>
              </a:rPr>
              <a:t>Take g = 9.8 m s</a:t>
            </a:r>
            <a:r>
              <a:rPr lang="en-US" sz="1800" b="0" baseline="50000" smtClean="0">
                <a:solidFill>
                  <a:srgbClr val="000000"/>
                </a:solidFill>
                <a:latin typeface="Verdana" pitchFamily="-107" charset="0"/>
              </a:rPr>
              <a:t>-2</a:t>
            </a:r>
            <a:endParaRPr lang="en-US" sz="1800" b="0" smtClean="0">
              <a:solidFill>
                <a:srgbClr val="000000"/>
              </a:solidFill>
              <a:latin typeface="Verdana" pitchFamily="-107" charset="0"/>
            </a:endParaRPr>
          </a:p>
        </p:txBody>
      </p:sp>
      <p:grpSp>
        <p:nvGrpSpPr>
          <p:cNvPr id="17413" name="Group 23"/>
          <p:cNvGrpSpPr>
            <a:grpSpLocks/>
          </p:cNvGrpSpPr>
          <p:nvPr/>
        </p:nvGrpSpPr>
        <p:grpSpPr bwMode="auto">
          <a:xfrm>
            <a:off x="3733800" y="152400"/>
            <a:ext cx="5181600" cy="3040063"/>
            <a:chOff x="609600" y="2005013"/>
            <a:chExt cx="8043863" cy="4551774"/>
          </a:xfrm>
        </p:grpSpPr>
        <p:sp>
          <p:nvSpPr>
            <p:cNvPr id="17428" name="Rectangle 44"/>
            <p:cNvSpPr>
              <a:spLocks noChangeArrowheads="1"/>
            </p:cNvSpPr>
            <p:nvPr/>
          </p:nvSpPr>
          <p:spPr bwMode="auto">
            <a:xfrm>
              <a:off x="776288" y="3733800"/>
              <a:ext cx="7696200" cy="76200"/>
            </a:xfrm>
            <a:prstGeom prst="rect">
              <a:avLst/>
            </a:prstGeom>
            <a:solidFill>
              <a:schemeClr val="accent1"/>
            </a:solidFill>
            <a:ln w="9525">
              <a:solidFill>
                <a:schemeClr val="tx1"/>
              </a:solidFill>
              <a:miter lim="800000"/>
              <a:headEnd/>
              <a:tailEnd/>
            </a:ln>
          </p:spPr>
          <p:txBody>
            <a:bodyPr wrap="none" anchor="ctr"/>
            <a:lstStyle/>
            <a:p>
              <a:endParaRPr lang="en-GB" b="0" smtClean="0">
                <a:solidFill>
                  <a:srgbClr val="000000"/>
                </a:solidFill>
                <a:latin typeface="Verdana" pitchFamily="-107" charset="0"/>
                <a:ea typeface="ＭＳ Ｐゴシック" pitchFamily="-107" charset="-128"/>
              </a:endParaRPr>
            </a:p>
          </p:txBody>
        </p:sp>
        <p:sp>
          <p:nvSpPr>
            <p:cNvPr id="17429" name="Line 47"/>
            <p:cNvSpPr>
              <a:spLocks noChangeShapeType="1"/>
            </p:cNvSpPr>
            <p:nvPr/>
          </p:nvSpPr>
          <p:spPr bwMode="auto">
            <a:xfrm>
              <a:off x="776288" y="6172200"/>
              <a:ext cx="7681912"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srgbClr val="000000"/>
                </a:solidFill>
                <a:latin typeface="Arial" charset="0"/>
                <a:ea typeface="ＭＳ Ｐゴシック" pitchFamily="-107" charset="-128"/>
              </a:endParaRPr>
            </a:p>
          </p:txBody>
        </p:sp>
        <p:sp>
          <p:nvSpPr>
            <p:cNvPr id="17430" name="Line 48"/>
            <p:cNvSpPr>
              <a:spLocks noChangeShapeType="1"/>
            </p:cNvSpPr>
            <p:nvPr/>
          </p:nvSpPr>
          <p:spPr bwMode="auto">
            <a:xfrm>
              <a:off x="776288" y="5334000"/>
              <a:ext cx="37338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srgbClr val="000000"/>
                </a:solidFill>
                <a:latin typeface="Arial" charset="0"/>
                <a:ea typeface="ＭＳ Ｐゴシック" pitchFamily="-107" charset="-128"/>
              </a:endParaRPr>
            </a:p>
          </p:txBody>
        </p:sp>
        <p:sp>
          <p:nvSpPr>
            <p:cNvPr id="17431" name="Line 49"/>
            <p:cNvSpPr>
              <a:spLocks noChangeShapeType="1"/>
            </p:cNvSpPr>
            <p:nvPr/>
          </p:nvSpPr>
          <p:spPr bwMode="auto">
            <a:xfrm>
              <a:off x="4510088" y="2286000"/>
              <a:ext cx="0" cy="3962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srgbClr val="000000"/>
                </a:solidFill>
                <a:latin typeface="Arial" charset="0"/>
                <a:ea typeface="ＭＳ Ｐゴシック" pitchFamily="-107" charset="-128"/>
              </a:endParaRPr>
            </a:p>
          </p:txBody>
        </p:sp>
        <p:pic>
          <p:nvPicPr>
            <p:cNvPr id="17432"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175" y="2005013"/>
              <a:ext cx="103663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3" name="Text Box 52"/>
            <p:cNvSpPr txBox="1">
              <a:spLocks noChangeArrowheads="1"/>
            </p:cNvSpPr>
            <p:nvPr/>
          </p:nvSpPr>
          <p:spPr bwMode="auto">
            <a:xfrm>
              <a:off x="4075114" y="6095999"/>
              <a:ext cx="1029585" cy="4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1400" b="0" smtClean="0">
                  <a:solidFill>
                    <a:srgbClr val="000000"/>
                  </a:solidFill>
                  <a:latin typeface="Verdana" pitchFamily="-107" charset="0"/>
                </a:rPr>
                <a:t>5 m</a:t>
              </a:r>
            </a:p>
          </p:txBody>
        </p:sp>
        <p:sp>
          <p:nvSpPr>
            <p:cNvPr id="17434" name="Text Box 53"/>
            <p:cNvSpPr txBox="1">
              <a:spLocks noChangeArrowheads="1"/>
            </p:cNvSpPr>
            <p:nvPr/>
          </p:nvSpPr>
          <p:spPr bwMode="auto">
            <a:xfrm>
              <a:off x="2225674" y="4821428"/>
              <a:ext cx="1104642" cy="4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1400" b="0" smtClean="0">
                  <a:solidFill>
                    <a:srgbClr val="000000"/>
                  </a:solidFill>
                  <a:latin typeface="Verdana" pitchFamily="-107" charset="0"/>
                </a:rPr>
                <a:t>2.5 m</a:t>
              </a:r>
            </a:p>
          </p:txBody>
        </p:sp>
        <p:grpSp>
          <p:nvGrpSpPr>
            <p:cNvPr id="17435" name="Group 63"/>
            <p:cNvGrpSpPr>
              <a:grpSpLocks/>
            </p:cNvGrpSpPr>
            <p:nvPr/>
          </p:nvGrpSpPr>
          <p:grpSpPr bwMode="auto">
            <a:xfrm>
              <a:off x="609600" y="2438400"/>
              <a:ext cx="381000" cy="3962400"/>
              <a:chOff x="384" y="1536"/>
              <a:chExt cx="240" cy="2496"/>
            </a:xfrm>
          </p:grpSpPr>
          <p:sp>
            <p:nvSpPr>
              <p:cNvPr id="15380" name="AutoShape 46"/>
              <p:cNvSpPr>
                <a:spLocks noChangeArrowheads="1"/>
              </p:cNvSpPr>
              <p:nvPr/>
            </p:nvSpPr>
            <p:spPr bwMode="auto">
              <a:xfrm>
                <a:off x="384" y="2398"/>
                <a:ext cx="242" cy="623"/>
              </a:xfrm>
              <a:prstGeom prst="triangle">
                <a:avLst>
                  <a:gd name="adj" fmla="val 50000"/>
                </a:avLst>
              </a:prstGeom>
              <a:solidFill>
                <a:schemeClr val="accent5">
                  <a:lumMod val="20000"/>
                  <a:lumOff val="80000"/>
                </a:schemeClr>
              </a:solidFill>
              <a:ln w="9525">
                <a:solidFill>
                  <a:schemeClr val="tx1"/>
                </a:solidFill>
                <a:miter lim="800000"/>
                <a:headEnd/>
                <a:tailEnd/>
              </a:ln>
            </p:spPr>
            <p:txBody>
              <a:bodyPr wrap="none" anchor="ctr"/>
              <a:lstStyle/>
              <a:p>
                <a:pPr algn="ctr"/>
                <a:endParaRPr lang="en-AU" b="0" smtClean="0">
                  <a:solidFill>
                    <a:srgbClr val="000000"/>
                  </a:solidFill>
                  <a:latin typeface="Times New Roman" pitchFamily="-108" charset="0"/>
                  <a:ea typeface="ＭＳ Ｐゴシック" pitchFamily="-107" charset="-128"/>
                </a:endParaRPr>
              </a:p>
              <a:p>
                <a:pPr algn="ctr"/>
                <a:endParaRPr lang="en-AU" b="0" smtClean="0">
                  <a:solidFill>
                    <a:srgbClr val="000000"/>
                  </a:solidFill>
                  <a:latin typeface="Times New Roman" pitchFamily="-108" charset="0"/>
                  <a:ea typeface="ＭＳ Ｐゴシック" pitchFamily="-107" charset="-128"/>
                </a:endParaRPr>
              </a:p>
              <a:p>
                <a:pPr algn="ctr"/>
                <a:endParaRPr lang="en-AU" b="0" smtClean="0">
                  <a:solidFill>
                    <a:srgbClr val="000000"/>
                  </a:solidFill>
                  <a:latin typeface="Times New Roman" pitchFamily="-108" charset="0"/>
                  <a:ea typeface="ＭＳ Ｐゴシック" pitchFamily="-107" charset="-128"/>
                </a:endParaRPr>
              </a:p>
              <a:p>
                <a:pPr algn="ctr"/>
                <a:endParaRPr lang="en-AU" b="0" smtClean="0">
                  <a:solidFill>
                    <a:srgbClr val="000000"/>
                  </a:solidFill>
                  <a:latin typeface="Times New Roman" pitchFamily="-108" charset="0"/>
                  <a:ea typeface="ＭＳ Ｐゴシック" pitchFamily="-107" charset="-128"/>
                </a:endParaRPr>
              </a:p>
              <a:p>
                <a:pPr algn="ctr"/>
                <a:endParaRPr lang="en-US" b="0" smtClean="0">
                  <a:solidFill>
                    <a:srgbClr val="000000"/>
                  </a:solidFill>
                  <a:latin typeface="Verdana" pitchFamily="-107" charset="0"/>
                  <a:ea typeface="ＭＳ Ｐゴシック" pitchFamily="-107" charset="-128"/>
                </a:endParaRPr>
              </a:p>
            </p:txBody>
          </p:sp>
          <p:sp>
            <p:nvSpPr>
              <p:cNvPr id="17445" name="Line 54"/>
              <p:cNvSpPr>
                <a:spLocks noChangeShapeType="1"/>
              </p:cNvSpPr>
              <p:nvPr/>
            </p:nvSpPr>
            <p:spPr bwMode="auto">
              <a:xfrm>
                <a:off x="498" y="1536"/>
                <a:ext cx="0" cy="249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srgbClr val="000000"/>
                  </a:solidFill>
                  <a:latin typeface="Arial" charset="0"/>
                  <a:ea typeface="ＭＳ Ｐゴシック" pitchFamily="-107" charset="-128"/>
                </a:endParaRPr>
              </a:p>
            </p:txBody>
          </p:sp>
          <p:sp>
            <p:nvSpPr>
              <p:cNvPr id="17446" name="Line 55"/>
              <p:cNvSpPr>
                <a:spLocks noChangeShapeType="1"/>
              </p:cNvSpPr>
              <p:nvPr/>
            </p:nvSpPr>
            <p:spPr bwMode="auto">
              <a:xfrm flipV="1">
                <a:off x="498" y="2400"/>
                <a:ext cx="0" cy="7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srgbClr val="000000"/>
                  </a:solidFill>
                  <a:latin typeface="Arial" charset="0"/>
                  <a:ea typeface="ＭＳ Ｐゴシック" pitchFamily="-107" charset="-128"/>
                </a:endParaRPr>
              </a:p>
            </p:txBody>
          </p:sp>
        </p:grpSp>
        <p:grpSp>
          <p:nvGrpSpPr>
            <p:cNvPr id="17436" name="Group 62"/>
            <p:cNvGrpSpPr>
              <a:grpSpLocks/>
            </p:cNvGrpSpPr>
            <p:nvPr/>
          </p:nvGrpSpPr>
          <p:grpSpPr bwMode="auto">
            <a:xfrm>
              <a:off x="8272463" y="2362200"/>
              <a:ext cx="381000" cy="3962400"/>
              <a:chOff x="5184" y="1488"/>
              <a:chExt cx="240" cy="2496"/>
            </a:xfrm>
          </p:grpSpPr>
          <p:sp>
            <p:nvSpPr>
              <p:cNvPr id="15377" name="AutoShape 45"/>
              <p:cNvSpPr>
                <a:spLocks noChangeArrowheads="1"/>
              </p:cNvSpPr>
              <p:nvPr/>
            </p:nvSpPr>
            <p:spPr bwMode="auto">
              <a:xfrm>
                <a:off x="5182" y="2398"/>
                <a:ext cx="242" cy="624"/>
              </a:xfrm>
              <a:prstGeom prst="triangle">
                <a:avLst>
                  <a:gd name="adj" fmla="val 50000"/>
                </a:avLst>
              </a:prstGeom>
              <a:solidFill>
                <a:schemeClr val="accent5">
                  <a:lumMod val="20000"/>
                  <a:lumOff val="80000"/>
                </a:schemeClr>
              </a:solidFill>
              <a:ln w="9525">
                <a:solidFill>
                  <a:schemeClr val="tx1"/>
                </a:solidFill>
                <a:miter lim="800000"/>
                <a:headEnd/>
                <a:tailEnd/>
              </a:ln>
            </p:spPr>
            <p:txBody>
              <a:bodyPr wrap="none" anchor="ctr"/>
              <a:lstStyle/>
              <a:p>
                <a:pPr algn="ctr"/>
                <a:endParaRPr lang="en-AU" b="0" smtClean="0">
                  <a:solidFill>
                    <a:srgbClr val="000000"/>
                  </a:solidFill>
                  <a:latin typeface="Times New Roman" pitchFamily="-108" charset="0"/>
                  <a:ea typeface="ＭＳ Ｐゴシック" pitchFamily="-107" charset="-128"/>
                </a:endParaRPr>
              </a:p>
              <a:p>
                <a:pPr algn="ctr"/>
                <a:endParaRPr lang="en-AU" b="0" smtClean="0">
                  <a:solidFill>
                    <a:srgbClr val="000000"/>
                  </a:solidFill>
                  <a:latin typeface="Times New Roman" pitchFamily="-108" charset="0"/>
                  <a:ea typeface="ＭＳ Ｐゴシック" pitchFamily="-107" charset="-128"/>
                </a:endParaRPr>
              </a:p>
              <a:p>
                <a:pPr algn="ctr"/>
                <a:endParaRPr lang="en-AU" b="0" smtClean="0">
                  <a:solidFill>
                    <a:srgbClr val="000000"/>
                  </a:solidFill>
                  <a:latin typeface="Times New Roman" pitchFamily="-108" charset="0"/>
                  <a:ea typeface="ＭＳ Ｐゴシック" pitchFamily="-107" charset="-128"/>
                </a:endParaRPr>
              </a:p>
              <a:p>
                <a:pPr algn="ctr"/>
                <a:endParaRPr lang="en-AU" b="0" smtClean="0">
                  <a:solidFill>
                    <a:srgbClr val="000000"/>
                  </a:solidFill>
                  <a:latin typeface="Times New Roman" pitchFamily="-108" charset="0"/>
                  <a:ea typeface="ＭＳ Ｐゴシック" pitchFamily="-107" charset="-128"/>
                </a:endParaRPr>
              </a:p>
              <a:p>
                <a:pPr algn="ctr"/>
                <a:endParaRPr lang="en-US" b="0" smtClean="0">
                  <a:solidFill>
                    <a:srgbClr val="000000"/>
                  </a:solidFill>
                  <a:latin typeface="Verdana" pitchFamily="-107" charset="0"/>
                  <a:ea typeface="ＭＳ Ｐゴシック" pitchFamily="-107" charset="-128"/>
                </a:endParaRPr>
              </a:p>
            </p:txBody>
          </p:sp>
          <p:sp>
            <p:nvSpPr>
              <p:cNvPr id="17442" name="Line 50"/>
              <p:cNvSpPr>
                <a:spLocks noChangeShapeType="1"/>
              </p:cNvSpPr>
              <p:nvPr/>
            </p:nvSpPr>
            <p:spPr bwMode="auto">
              <a:xfrm>
                <a:off x="5298" y="1488"/>
                <a:ext cx="0" cy="249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srgbClr val="000000"/>
                  </a:solidFill>
                  <a:latin typeface="Arial" charset="0"/>
                  <a:ea typeface="ＭＳ Ｐゴシック" pitchFamily="-107" charset="-128"/>
                </a:endParaRPr>
              </a:p>
            </p:txBody>
          </p:sp>
          <p:sp>
            <p:nvSpPr>
              <p:cNvPr id="17443" name="Line 56"/>
              <p:cNvSpPr>
                <a:spLocks noChangeShapeType="1"/>
              </p:cNvSpPr>
              <p:nvPr/>
            </p:nvSpPr>
            <p:spPr bwMode="auto">
              <a:xfrm flipV="1">
                <a:off x="5298" y="2400"/>
                <a:ext cx="0" cy="7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srgbClr val="000000"/>
                  </a:solidFill>
                  <a:latin typeface="Arial" charset="0"/>
                  <a:ea typeface="ＭＳ Ｐゴシック" pitchFamily="-107" charset="-128"/>
                </a:endParaRPr>
              </a:p>
            </p:txBody>
          </p:sp>
        </p:grpSp>
        <p:sp>
          <p:nvSpPr>
            <p:cNvPr id="17437" name="Line 57"/>
            <p:cNvSpPr>
              <a:spLocks noChangeShapeType="1"/>
            </p:cNvSpPr>
            <p:nvPr/>
          </p:nvSpPr>
          <p:spPr bwMode="auto">
            <a:xfrm>
              <a:off x="4510088" y="3810000"/>
              <a:ext cx="0" cy="121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srgbClr val="000000"/>
                </a:solidFill>
                <a:latin typeface="Arial" charset="0"/>
                <a:ea typeface="ＭＳ Ｐゴシック" pitchFamily="-107" charset="-128"/>
              </a:endParaRPr>
            </a:p>
          </p:txBody>
        </p:sp>
        <p:sp>
          <p:nvSpPr>
            <p:cNvPr id="17438" name="Text Box 58"/>
            <p:cNvSpPr txBox="1">
              <a:spLocks noChangeArrowheads="1"/>
            </p:cNvSpPr>
            <p:nvPr/>
          </p:nvSpPr>
          <p:spPr bwMode="auto">
            <a:xfrm>
              <a:off x="727891" y="3997324"/>
              <a:ext cx="2062627" cy="4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a:r>
                <a:rPr lang="en-US" sz="1400" b="0" smtClean="0">
                  <a:solidFill>
                    <a:srgbClr val="000000"/>
                  </a:solidFill>
                  <a:latin typeface="Verdana" pitchFamily="-107" charset="0"/>
                </a:rPr>
                <a:t>F</a:t>
              </a:r>
              <a:r>
                <a:rPr lang="en-US" sz="1400" b="0" baseline="-25000" smtClean="0">
                  <a:solidFill>
                    <a:srgbClr val="000000"/>
                  </a:solidFill>
                  <a:latin typeface="Verdana" pitchFamily="-107" charset="0"/>
                </a:rPr>
                <a:t>1</a:t>
              </a:r>
              <a:r>
                <a:rPr lang="en-US" sz="1400" b="0" smtClean="0">
                  <a:solidFill>
                    <a:srgbClr val="000000"/>
                  </a:solidFill>
                  <a:latin typeface="Verdana" pitchFamily="-107" charset="0"/>
                </a:rPr>
                <a:t> = 370 N</a:t>
              </a:r>
            </a:p>
          </p:txBody>
        </p:sp>
        <p:sp>
          <p:nvSpPr>
            <p:cNvPr id="17439" name="Text Box 60"/>
            <p:cNvSpPr txBox="1">
              <a:spLocks noChangeArrowheads="1"/>
            </p:cNvSpPr>
            <p:nvPr/>
          </p:nvSpPr>
          <p:spPr bwMode="auto">
            <a:xfrm>
              <a:off x="4510087" y="4378326"/>
              <a:ext cx="1304365" cy="4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1400" b="0" smtClean="0">
                  <a:solidFill>
                    <a:srgbClr val="000000"/>
                  </a:solidFill>
                  <a:latin typeface="Verdana" pitchFamily="-107" charset="0"/>
                </a:rPr>
                <a:t>740 N</a:t>
              </a:r>
            </a:p>
          </p:txBody>
        </p:sp>
        <p:sp>
          <p:nvSpPr>
            <p:cNvPr id="17440" name="Text Box 58"/>
            <p:cNvSpPr txBox="1">
              <a:spLocks noChangeArrowheads="1"/>
            </p:cNvSpPr>
            <p:nvPr/>
          </p:nvSpPr>
          <p:spPr bwMode="auto">
            <a:xfrm>
              <a:off x="6405913" y="3997324"/>
              <a:ext cx="2129258" cy="4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a:r>
                <a:rPr lang="en-US" sz="1400" b="0" smtClean="0">
                  <a:solidFill>
                    <a:srgbClr val="000000"/>
                  </a:solidFill>
                  <a:latin typeface="Verdana" pitchFamily="-107" charset="0"/>
                </a:rPr>
                <a:t>F</a:t>
              </a:r>
              <a:r>
                <a:rPr lang="en-US" sz="1400" b="0" baseline="-25000" smtClean="0">
                  <a:solidFill>
                    <a:srgbClr val="000000"/>
                  </a:solidFill>
                  <a:latin typeface="Verdana" pitchFamily="-107" charset="0"/>
                </a:rPr>
                <a:t>2</a:t>
              </a:r>
              <a:r>
                <a:rPr lang="en-US" sz="1400" b="0" smtClean="0">
                  <a:solidFill>
                    <a:srgbClr val="000000"/>
                  </a:solidFill>
                  <a:latin typeface="Verdana" pitchFamily="-107" charset="0"/>
                </a:rPr>
                <a:t> = 370 N</a:t>
              </a:r>
            </a:p>
          </p:txBody>
        </p:sp>
      </p:grpSp>
      <p:sp>
        <p:nvSpPr>
          <p:cNvPr id="24" name="Text Box 28"/>
          <p:cNvSpPr txBox="1">
            <a:spLocks noChangeArrowheads="1"/>
          </p:cNvSpPr>
          <p:nvPr/>
        </p:nvSpPr>
        <p:spPr bwMode="auto">
          <a:xfrm>
            <a:off x="438150" y="3200400"/>
            <a:ext cx="8267700" cy="314007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AU" sz="2000" b="0" smtClean="0">
                <a:solidFill>
                  <a:srgbClr val="0000FF"/>
                </a:solidFill>
                <a:latin typeface="Verdana" pitchFamily="-107" charset="0"/>
              </a:rPr>
              <a:t>Students succeed better in Physics when answers that require calculations: </a:t>
            </a:r>
          </a:p>
          <a:p>
            <a:endParaRPr lang="en-AU" sz="2000" b="0" smtClean="0">
              <a:solidFill>
                <a:srgbClr val="0000FF"/>
              </a:solidFill>
              <a:latin typeface="Verdana" pitchFamily="-107" charset="0"/>
            </a:endParaRPr>
          </a:p>
          <a:p>
            <a:pPr>
              <a:buFont typeface="Arial" charset="0"/>
              <a:buAutoNum type="arabicParenR"/>
            </a:pPr>
            <a:r>
              <a:rPr lang="en-AU" sz="2000" b="0" smtClean="0">
                <a:solidFill>
                  <a:srgbClr val="0000FF"/>
                </a:solidFill>
                <a:latin typeface="Verdana" pitchFamily="-107" charset="0"/>
              </a:rPr>
              <a:t>Show all working i.e., equation, substitution and answer. (Criterion 2); </a:t>
            </a:r>
          </a:p>
          <a:p>
            <a:pPr>
              <a:buFont typeface="Arial" charset="0"/>
              <a:buAutoNum type="arabicParenR"/>
            </a:pPr>
            <a:endParaRPr lang="en-AU" sz="2000" b="0" smtClean="0">
              <a:solidFill>
                <a:srgbClr val="0000FF"/>
              </a:solidFill>
              <a:latin typeface="Verdana" pitchFamily="-107" charset="0"/>
            </a:endParaRPr>
          </a:p>
          <a:p>
            <a:pPr>
              <a:buFont typeface="Arial" charset="0"/>
              <a:buAutoNum type="arabicParenR"/>
            </a:pPr>
            <a:r>
              <a:rPr lang="en-AU" sz="2000" b="0" smtClean="0">
                <a:solidFill>
                  <a:srgbClr val="0000FF"/>
                </a:solidFill>
                <a:latin typeface="Verdana" pitchFamily="-107" charset="0"/>
              </a:rPr>
              <a:t>Have correct significant figures (Criterion 1); and</a:t>
            </a:r>
          </a:p>
          <a:p>
            <a:pPr>
              <a:buFont typeface="Arial" charset="0"/>
              <a:buAutoNum type="arabicParenR"/>
            </a:pPr>
            <a:endParaRPr lang="en-AU" sz="2000" b="0" smtClean="0">
              <a:solidFill>
                <a:srgbClr val="0000FF"/>
              </a:solidFill>
              <a:latin typeface="Verdana" pitchFamily="-107" charset="0"/>
            </a:endParaRPr>
          </a:p>
          <a:p>
            <a:pPr>
              <a:buFont typeface="Arial" charset="0"/>
              <a:buAutoNum type="arabicParenR"/>
            </a:pPr>
            <a:r>
              <a:rPr lang="en-AU" sz="2000" b="0" smtClean="0">
                <a:solidFill>
                  <a:srgbClr val="0000FF"/>
                </a:solidFill>
                <a:latin typeface="Verdana" pitchFamily="-107" charset="0"/>
              </a:rPr>
              <a:t>Show the correct unit (Criterion 1)</a:t>
            </a:r>
          </a:p>
          <a:p>
            <a:pPr>
              <a:buFont typeface="Arial" charset="0"/>
              <a:buAutoNum type="arabicPeriod"/>
            </a:pPr>
            <a:endParaRPr lang="en-US" sz="2000" b="0" smtClean="0">
              <a:solidFill>
                <a:srgbClr val="000000"/>
              </a:solidFill>
              <a:latin typeface="Verdana" pitchFamily="-107" charset="0"/>
            </a:endParaRPr>
          </a:p>
        </p:txBody>
      </p:sp>
      <p:grpSp>
        <p:nvGrpSpPr>
          <p:cNvPr id="5" name="Group 33"/>
          <p:cNvGrpSpPr>
            <a:grpSpLocks/>
          </p:cNvGrpSpPr>
          <p:nvPr/>
        </p:nvGrpSpPr>
        <p:grpSpPr bwMode="auto">
          <a:xfrm>
            <a:off x="152400" y="3257550"/>
            <a:ext cx="8839200" cy="3092450"/>
            <a:chOff x="152400" y="3257550"/>
            <a:chExt cx="8839200" cy="3093154"/>
          </a:xfrm>
        </p:grpSpPr>
        <p:sp>
          <p:nvSpPr>
            <p:cNvPr id="25" name="Text Box 25"/>
            <p:cNvSpPr txBox="1">
              <a:spLocks noChangeArrowheads="1"/>
            </p:cNvSpPr>
            <p:nvPr/>
          </p:nvSpPr>
          <p:spPr bwMode="auto">
            <a:xfrm>
              <a:off x="152400" y="3257550"/>
              <a:ext cx="8839200" cy="3093154"/>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spcAft>
                  <a:spcPts val="1800"/>
                </a:spcAft>
              </a:pPr>
              <a:r>
                <a:rPr lang="en-US" sz="2000" b="0" smtClean="0">
                  <a:solidFill>
                    <a:srgbClr val="000000"/>
                  </a:solidFill>
                  <a:latin typeface="Verdana" pitchFamily="-107" charset="0"/>
                </a:rPr>
                <a:t>The support forces and the weight forces are balanced.</a:t>
              </a:r>
            </a:p>
            <a:p>
              <a:pPr algn="ctr">
                <a:spcAft>
                  <a:spcPts val="1800"/>
                </a:spcAft>
              </a:pPr>
              <a:r>
                <a:rPr lang="en-US" sz="2000" b="0" smtClean="0">
                  <a:solidFill>
                    <a:srgbClr val="000000"/>
                  </a:solidFill>
                  <a:latin typeface="Verdana" pitchFamily="-107" charset="0"/>
                </a:rPr>
                <a:t>The upward forces = downward forces</a:t>
              </a:r>
            </a:p>
            <a:p>
              <a:pPr algn="ctr">
                <a:spcAft>
                  <a:spcPts val="1800"/>
                </a:spcAft>
              </a:pPr>
              <a:r>
                <a:rPr lang="en-US" sz="2000" b="0" smtClean="0">
                  <a:solidFill>
                    <a:srgbClr val="000000"/>
                  </a:solidFill>
                  <a:latin typeface="Verdana" pitchFamily="-107" charset="0"/>
                </a:rPr>
                <a:t>370 N + 370 N = weight of the boy + weight of plank</a:t>
              </a:r>
            </a:p>
            <a:p>
              <a:pPr>
                <a:spcAft>
                  <a:spcPts val="1800"/>
                </a:spcAft>
              </a:pPr>
              <a:r>
                <a:rPr lang="en-US" sz="2000" b="0" smtClean="0">
                  <a:solidFill>
                    <a:srgbClr val="000000"/>
                  </a:solidFill>
                  <a:latin typeface="Verdana" pitchFamily="-107" charset="0"/>
                </a:rPr>
                <a:t>740 N = 637 N + 103 N</a:t>
              </a:r>
            </a:p>
            <a:p>
              <a:pPr>
                <a:spcAft>
                  <a:spcPts val="1800"/>
                </a:spcAft>
              </a:pPr>
              <a:r>
                <a:rPr lang="en-US" sz="2000" b="0" smtClean="0">
                  <a:solidFill>
                    <a:srgbClr val="000000"/>
                  </a:solidFill>
                  <a:latin typeface="Verdana" pitchFamily="-107" charset="0"/>
                </a:rPr>
                <a:t>Weight = mass x gravity 		mass = 103/9.8  =  10.5</a:t>
              </a:r>
            </a:p>
            <a:p>
              <a:pPr>
                <a:spcAft>
                  <a:spcPts val="1800"/>
                </a:spcAft>
              </a:pPr>
              <a:r>
                <a:rPr lang="en-US" sz="2000" b="0" smtClean="0">
                  <a:solidFill>
                    <a:srgbClr val="000000"/>
                  </a:solidFill>
                  <a:latin typeface="Verdana" pitchFamily="-107" charset="0"/>
                </a:rPr>
                <a:t>					</a:t>
              </a:r>
              <a:r>
                <a:rPr lang="en-US" sz="2000" b="0" u="sng" smtClean="0">
                  <a:solidFill>
                    <a:srgbClr val="FF0000"/>
                  </a:solidFill>
                  <a:latin typeface="Verdana" pitchFamily="-107" charset="0"/>
                </a:rPr>
                <a:t>mass = 11 kg (2sig.fig)</a:t>
              </a:r>
              <a:endParaRPr lang="en-US" b="0" smtClean="0">
                <a:solidFill>
                  <a:srgbClr val="000000"/>
                </a:solidFill>
                <a:latin typeface="Verdana" pitchFamily="-107" charset="0"/>
              </a:endParaRPr>
            </a:p>
          </p:txBody>
        </p:sp>
        <p:sp>
          <p:nvSpPr>
            <p:cNvPr id="26" name="AutoShape 26"/>
            <p:cNvSpPr>
              <a:spLocks noChangeArrowheads="1"/>
            </p:cNvSpPr>
            <p:nvPr/>
          </p:nvSpPr>
          <p:spPr bwMode="auto">
            <a:xfrm>
              <a:off x="3657600" y="5486400"/>
              <a:ext cx="917275" cy="152400"/>
            </a:xfrm>
            <a:prstGeom prst="rightArrow">
              <a:avLst>
                <a:gd name="adj1" fmla="val 50000"/>
                <a:gd name="adj2" fmla="val 137500"/>
              </a:avLst>
            </a:prstGeom>
            <a:solidFill>
              <a:schemeClr val="accent3"/>
            </a:solidFill>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en-GB" b="0">
                <a:solidFill>
                  <a:srgbClr val="000000"/>
                </a:solidFill>
              </a:endParaRPr>
            </a:p>
          </p:txBody>
        </p:sp>
      </p:grpSp>
      <p:sp>
        <p:nvSpPr>
          <p:cNvPr id="31" name="Rectangle 30"/>
          <p:cNvSpPr/>
          <p:nvPr/>
        </p:nvSpPr>
        <p:spPr bwMode="auto">
          <a:xfrm>
            <a:off x="7848600" y="3428999"/>
            <a:ext cx="922340" cy="923329"/>
          </a:xfrm>
          <a:prstGeom prst="rect">
            <a:avLst/>
          </a:prstGeom>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CA" sz="5400" dirty="0">
                <a:ln w="1905"/>
                <a:solidFill>
                  <a:srgbClr val="000090"/>
                </a:solidFill>
                <a:effectLst>
                  <a:innerShdw blurRad="69850" dist="43180" dir="5400000">
                    <a:srgbClr val="000000">
                      <a:alpha val="65000"/>
                    </a:srgbClr>
                  </a:innerShdw>
                </a:effectLst>
              </a:rPr>
              <a:t>M</a:t>
            </a:r>
          </a:p>
        </p:txBody>
      </p:sp>
      <p:sp>
        <p:nvSpPr>
          <p:cNvPr id="33" name="WordArt 405"/>
          <p:cNvSpPr>
            <a:spLocks noChangeArrowheads="1" noChangeShapeType="1" noTextEdit="1"/>
          </p:cNvSpPr>
          <p:nvPr/>
        </p:nvSpPr>
        <p:spPr bwMode="auto">
          <a:xfrm>
            <a:off x="2209800" y="5715000"/>
            <a:ext cx="2260600" cy="596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NZ" sz="3600" b="0" kern="10" smtClean="0">
                <a:solidFill>
                  <a:srgbClr val="000090"/>
                </a:solidFill>
                <a:effectLst>
                  <a:outerShdw dist="35921" dir="2700000" algn="ctr" rotWithShape="0">
                    <a:srgbClr val="C0C0C0"/>
                  </a:outerShdw>
                </a:effectLst>
                <a:latin typeface="Impact"/>
                <a:ea typeface="ＭＳ Ｐゴシック" pitchFamily="-107" charset="-128"/>
              </a:rPr>
              <a:t>Merit</a:t>
            </a:r>
          </a:p>
        </p:txBody>
      </p:sp>
    </p:spTree>
    <p:extLst>
      <p:ext uri="{BB962C8B-B14F-4D97-AF65-F5344CB8AC3E}">
        <p14:creationId xmlns:p14="http://schemas.microsoft.com/office/powerpoint/2010/main" val="1560439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000" fill="hold"/>
                                        <p:tgtEl>
                                          <p:spTgt spid="24"/>
                                        </p:tgtEl>
                                        <p:attrNameLst>
                                          <p:attrName>ppt_w</p:attrName>
                                        </p:attrNameLst>
                                      </p:cBhvr>
                                      <p:tavLst>
                                        <p:tav tm="0">
                                          <p:val>
                                            <p:fltVal val="0"/>
                                          </p:val>
                                        </p:tav>
                                        <p:tav tm="100000">
                                          <p:val>
                                            <p:strVal val="#ppt_w"/>
                                          </p:val>
                                        </p:tav>
                                      </p:tavLst>
                                    </p:anim>
                                    <p:anim calcmode="lin" valueType="num">
                                      <p:cBhvr>
                                        <p:cTn id="8" dur="2000" fill="hold"/>
                                        <p:tgtEl>
                                          <p:spTgt spid="24"/>
                                        </p:tgtEl>
                                        <p:attrNameLst>
                                          <p:attrName>ppt_h</p:attrName>
                                        </p:attrNameLst>
                                      </p:cBhvr>
                                      <p:tavLst>
                                        <p:tav tm="0">
                                          <p:val>
                                            <p:fltVal val="0"/>
                                          </p:val>
                                        </p:tav>
                                        <p:tav tm="100000">
                                          <p:val>
                                            <p:strVal val="#ppt_h"/>
                                          </p:val>
                                        </p:tav>
                                      </p:tavLst>
                                    </p:anim>
                                  </p:childTnLst>
                                </p:cTn>
                              </p:par>
                            </p:childTnLst>
                          </p:cTn>
                        </p:par>
                        <p:par>
                          <p:cTn id="9" fill="hold" nodeType="afterGroup">
                            <p:stCondLst>
                              <p:cond delay="2000"/>
                            </p:stCondLst>
                            <p:childTnLst>
                              <p:par>
                                <p:cTn id="10" presetID="23" presetClass="exit" presetSubtype="32" fill="hold" grpId="1" nodeType="afterEffect">
                                  <p:stCondLst>
                                    <p:cond delay="10000"/>
                                  </p:stCondLst>
                                  <p:childTnLst>
                                    <p:anim calcmode="lin" valueType="num">
                                      <p:cBhvr>
                                        <p:cTn id="11" dur="2000"/>
                                        <p:tgtEl>
                                          <p:spTgt spid="24"/>
                                        </p:tgtEl>
                                        <p:attrNameLst>
                                          <p:attrName>ppt_w</p:attrName>
                                        </p:attrNameLst>
                                      </p:cBhvr>
                                      <p:tavLst>
                                        <p:tav tm="0">
                                          <p:val>
                                            <p:strVal val="ppt_w"/>
                                          </p:val>
                                        </p:tav>
                                        <p:tav tm="100000">
                                          <p:val>
                                            <p:fltVal val="0"/>
                                          </p:val>
                                        </p:tav>
                                      </p:tavLst>
                                    </p:anim>
                                    <p:anim calcmode="lin" valueType="num">
                                      <p:cBhvr>
                                        <p:cTn id="12" dur="2000"/>
                                        <p:tgtEl>
                                          <p:spTgt spid="24"/>
                                        </p:tgtEl>
                                        <p:attrNameLst>
                                          <p:attrName>ppt_h</p:attrName>
                                        </p:attrNameLst>
                                      </p:cBhvr>
                                      <p:tavLst>
                                        <p:tav tm="0">
                                          <p:val>
                                            <p:strVal val="ppt_h"/>
                                          </p:val>
                                        </p:tav>
                                        <p:tav tm="100000">
                                          <p:val>
                                            <p:fltVal val="0"/>
                                          </p:val>
                                        </p:tav>
                                      </p:tavLst>
                                    </p:anim>
                                    <p:set>
                                      <p:cBhvr>
                                        <p:cTn id="13" dur="1" fill="hold">
                                          <p:stCondLst>
                                            <p:cond delay="1999"/>
                                          </p:stCondLst>
                                        </p:cTn>
                                        <p:tgtEl>
                                          <p:spTgt spid="24"/>
                                        </p:tgtEl>
                                        <p:attrNameLst>
                                          <p:attrName>style.visibility</p:attrName>
                                        </p:attrNameLst>
                                      </p:cBhvr>
                                      <p:to>
                                        <p:strVal val="hidden"/>
                                      </p:to>
                                    </p:set>
                                  </p:childTnLst>
                                </p:cTn>
                              </p:par>
                            </p:childTnLst>
                          </p:cTn>
                        </p:par>
                        <p:par>
                          <p:cTn id="14" fill="hold" nodeType="afterGroup">
                            <p:stCondLst>
                              <p:cond delay="14000"/>
                            </p:stCondLst>
                            <p:childTnLst>
                              <p:par>
                                <p:cTn id="15" presetID="2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0"/>
                                        <p:tgtEl>
                                          <p:spTgt spid="5"/>
                                        </p:tgtEl>
                                      </p:cBhvr>
                                    </p:animEffect>
                                  </p:childTnLst>
                                </p:cTn>
                              </p:par>
                            </p:childTnLst>
                          </p:cTn>
                        </p:par>
                        <p:par>
                          <p:cTn id="18" fill="hold" nodeType="afterGroup">
                            <p:stCondLst>
                              <p:cond delay="19000"/>
                            </p:stCondLst>
                            <p:childTnLst>
                              <p:par>
                                <p:cTn id="19" presetID="35"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2000"/>
                                        <p:tgtEl>
                                          <p:spTgt spid="33"/>
                                        </p:tgtEl>
                                      </p:cBhvr>
                                    </p:animEffect>
                                    <p:anim calcmode="lin" valueType="num">
                                      <p:cBhvr>
                                        <p:cTn id="22" dur="2000" fill="hold"/>
                                        <p:tgtEl>
                                          <p:spTgt spid="33"/>
                                        </p:tgtEl>
                                        <p:attrNameLst>
                                          <p:attrName>style.rotation</p:attrName>
                                        </p:attrNameLst>
                                      </p:cBhvr>
                                      <p:tavLst>
                                        <p:tav tm="0">
                                          <p:val>
                                            <p:fltVal val="720"/>
                                          </p:val>
                                        </p:tav>
                                        <p:tav tm="100000">
                                          <p:val>
                                            <p:fltVal val="0"/>
                                          </p:val>
                                        </p:tav>
                                      </p:tavLst>
                                    </p:anim>
                                    <p:anim calcmode="lin" valueType="num">
                                      <p:cBhvr>
                                        <p:cTn id="23" dur="2000" fill="hold"/>
                                        <p:tgtEl>
                                          <p:spTgt spid="33"/>
                                        </p:tgtEl>
                                        <p:attrNameLst>
                                          <p:attrName>ppt_h</p:attrName>
                                        </p:attrNameLst>
                                      </p:cBhvr>
                                      <p:tavLst>
                                        <p:tav tm="0">
                                          <p:val>
                                            <p:fltVal val="0"/>
                                          </p:val>
                                        </p:tav>
                                        <p:tav tm="100000">
                                          <p:val>
                                            <p:strVal val="#ppt_h"/>
                                          </p:val>
                                        </p:tav>
                                      </p:tavLst>
                                    </p:anim>
                                    <p:anim calcmode="lin" valueType="num">
                                      <p:cBhvr>
                                        <p:cTn id="24" dur="2000" fill="hold"/>
                                        <p:tgtEl>
                                          <p:spTgt spid="3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mtClean="0">
                <a:latin typeface="Arial" pitchFamily="34" charset="0"/>
                <a:cs typeface="Arial" pitchFamily="34" charset="0"/>
              </a:rPr>
              <a:t>Toyota Corolla Hatch GX </a:t>
            </a:r>
          </a:p>
        </p:txBody>
      </p:sp>
      <p:sp>
        <p:nvSpPr>
          <p:cNvPr id="16387" name="Rectangle 3"/>
          <p:cNvSpPr>
            <a:spLocks noGrp="1" noChangeArrowheads="1"/>
          </p:cNvSpPr>
          <p:nvPr>
            <p:ph type="body" idx="1"/>
          </p:nvPr>
        </p:nvSpPr>
        <p:spPr/>
        <p:txBody>
          <a:bodyPr/>
          <a:lstStyle/>
          <a:p>
            <a:pPr eaLnBrk="1" hangingPunct="1"/>
            <a:r>
              <a:rPr lang="en-GB" dirty="0" smtClean="0">
                <a:latin typeface="Arial" pitchFamily="34" charset="0"/>
                <a:cs typeface="Arial" pitchFamily="34" charset="0"/>
              </a:rPr>
              <a:t>Power = 100kW @ 6000 rpm</a:t>
            </a:r>
          </a:p>
          <a:p>
            <a:pPr eaLnBrk="1" hangingPunct="1"/>
            <a:r>
              <a:rPr lang="en-GB" dirty="0" smtClean="0">
                <a:latin typeface="Arial" pitchFamily="34" charset="0"/>
                <a:cs typeface="Arial" pitchFamily="34" charset="0"/>
              </a:rPr>
              <a:t>Max </a:t>
            </a:r>
            <a:r>
              <a:rPr lang="en-GB" dirty="0" smtClean="0">
                <a:solidFill>
                  <a:srgbClr val="FF0000"/>
                </a:solidFill>
                <a:latin typeface="Arial" pitchFamily="34" charset="0"/>
                <a:cs typeface="Arial" pitchFamily="34" charset="0"/>
              </a:rPr>
              <a:t>Torque </a:t>
            </a:r>
            <a:r>
              <a:rPr lang="en-GB" dirty="0" smtClean="0">
                <a:latin typeface="Arial" pitchFamily="34" charset="0"/>
                <a:cs typeface="Arial" pitchFamily="34" charset="0"/>
              </a:rPr>
              <a:t>= 175 Nm @ 4400 rpm</a:t>
            </a:r>
          </a:p>
          <a:p>
            <a:pPr eaLnBrk="1" hangingPunct="1"/>
            <a:r>
              <a:rPr lang="en-GB" dirty="0" smtClean="0">
                <a:latin typeface="Arial" pitchFamily="34" charset="0"/>
                <a:cs typeface="Arial" pitchFamily="34" charset="0"/>
              </a:rPr>
              <a:t>7.4 L/100km fuel consumption </a:t>
            </a:r>
          </a:p>
          <a:p>
            <a:pPr eaLnBrk="1" hangingPunct="1"/>
            <a:r>
              <a:rPr lang="en-GB" dirty="0" smtClean="0">
                <a:latin typeface="Arial" pitchFamily="34" charset="0"/>
                <a:cs typeface="Arial" pitchFamily="34" charset="0"/>
              </a:rPr>
              <a:t>Engine Capacity: straight 4, 1.8L</a:t>
            </a:r>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val="0"/>
              </a:ext>
            </a:extLst>
          </a:blip>
          <a:srcRect l="16963" r="16963"/>
          <a:stretch>
            <a:fillRect/>
          </a:stretch>
        </p:blipFill>
        <p:spPr bwMode="auto">
          <a:xfrm>
            <a:off x="5003800" y="4762500"/>
            <a:ext cx="388937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9376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376238" y="44450"/>
            <a:ext cx="8229600" cy="4525963"/>
          </a:xfrm>
        </p:spPr>
        <p:txBody>
          <a:bodyPr/>
          <a:lstStyle/>
          <a:p>
            <a:pPr eaLnBrk="1" hangingPunct="1"/>
            <a:r>
              <a:rPr lang="en-US" altLang="en-US" sz="2800" smtClean="0"/>
              <a:t>A 40.0 kg gymnast stands at one end of the beam as shown.  The beam is uniform and weighs 680 Newtons.  The beam is held off the ground by two supports, which are 0.75 m from each end of the beam. ( g = 10 Nkg</a:t>
            </a:r>
            <a:r>
              <a:rPr lang="en-US" altLang="en-US" sz="2800" baseline="30000" smtClean="0"/>
              <a:t>-1</a:t>
            </a:r>
            <a:r>
              <a:rPr lang="en-US" altLang="en-US" sz="2800" smtClean="0"/>
              <a:t>)</a:t>
            </a:r>
          </a:p>
          <a:p>
            <a:pPr eaLnBrk="1" hangingPunct="1">
              <a:buFontTx/>
              <a:buAutoNum type="arabicPeriod"/>
            </a:pPr>
            <a:r>
              <a:rPr lang="en-US" altLang="en-US" sz="2800" smtClean="0"/>
              <a:t>Show that the sum of the clockwise torques about point A is 2890 Nm.</a:t>
            </a:r>
            <a:endParaRPr lang="en-NZ" altLang="en-US" sz="2800" smtClean="0"/>
          </a:p>
          <a:p>
            <a:pPr eaLnBrk="1" hangingPunct="1">
              <a:buFontTx/>
              <a:buAutoNum type="arabicPeriod"/>
            </a:pPr>
            <a:r>
              <a:rPr lang="en-US" altLang="en-US" sz="2800" smtClean="0"/>
              <a:t>Assuming the beam is in equilibrium, determine the anticlockwise                                          torque about                                                    point A.</a:t>
            </a:r>
            <a:endParaRPr lang="en-NZ" altLang="en-US" sz="2800" smtClean="0"/>
          </a:p>
          <a:p>
            <a:pPr eaLnBrk="1" hangingPunct="1">
              <a:buFontTx/>
              <a:buAutoNum type="arabicPeriod"/>
            </a:pPr>
            <a:r>
              <a:rPr lang="en-US" altLang="en-US" sz="2800" smtClean="0"/>
              <a:t>Calculate the                                                          support force                                                         at A.</a:t>
            </a:r>
            <a:endParaRPr lang="en-NZ" altLang="en-US" sz="2800" smtClean="0"/>
          </a:p>
          <a:p>
            <a:pPr eaLnBrk="1" hangingPunct="1"/>
            <a:endParaRPr lang="en-NZ" altLang="en-US" sz="2800" smtClean="0"/>
          </a:p>
        </p:txBody>
      </p:sp>
      <p:grpSp>
        <p:nvGrpSpPr>
          <p:cNvPr id="6147" name="Group 1"/>
          <p:cNvGrpSpPr>
            <a:grpSpLocks/>
          </p:cNvGrpSpPr>
          <p:nvPr/>
        </p:nvGrpSpPr>
        <p:grpSpPr bwMode="auto">
          <a:xfrm>
            <a:off x="3289300" y="3957638"/>
            <a:ext cx="6035675" cy="2773362"/>
            <a:chOff x="864" y="3600"/>
            <a:chExt cx="9504" cy="4368"/>
          </a:xfrm>
        </p:grpSpPr>
        <p:grpSp>
          <p:nvGrpSpPr>
            <p:cNvPr id="6148" name="Group 26"/>
            <p:cNvGrpSpPr>
              <a:grpSpLocks/>
            </p:cNvGrpSpPr>
            <p:nvPr/>
          </p:nvGrpSpPr>
          <p:grpSpPr bwMode="auto">
            <a:xfrm>
              <a:off x="2016" y="6035"/>
              <a:ext cx="6912" cy="1440"/>
              <a:chOff x="2016" y="6768"/>
              <a:chExt cx="6912" cy="1440"/>
            </a:xfrm>
          </p:grpSpPr>
          <p:sp>
            <p:nvSpPr>
              <p:cNvPr id="6173" name="Rectangle 33"/>
              <p:cNvSpPr>
                <a:spLocks noChangeArrowheads="1"/>
              </p:cNvSpPr>
              <p:nvPr/>
            </p:nvSpPr>
            <p:spPr bwMode="auto">
              <a:xfrm>
                <a:off x="2016" y="6768"/>
                <a:ext cx="6912" cy="144"/>
              </a:xfrm>
              <a:prstGeom prst="rect">
                <a:avLst/>
              </a:prstGeom>
              <a:solidFill>
                <a:srgbClr val="FFFFFF"/>
              </a:solidFill>
              <a:ln w="19050">
                <a:solidFill>
                  <a:srgbClr val="000000"/>
                </a:solidFill>
                <a:miter lim="800000"/>
                <a:headEnd/>
                <a:tailEnd/>
              </a:ln>
            </p:spPr>
            <p:txBody>
              <a:bodyPr lIns="85725" tIns="47625" rIns="85725" bIns="4762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sz="1800" b="0" smtClean="0">
                  <a:solidFill>
                    <a:srgbClr val="000000"/>
                  </a:solidFill>
                </a:endParaRPr>
              </a:p>
            </p:txBody>
          </p:sp>
          <p:grpSp>
            <p:nvGrpSpPr>
              <p:cNvPr id="6174" name="Group 30"/>
              <p:cNvGrpSpPr>
                <a:grpSpLocks/>
              </p:cNvGrpSpPr>
              <p:nvPr/>
            </p:nvGrpSpPr>
            <p:grpSpPr bwMode="auto">
              <a:xfrm>
                <a:off x="2880" y="6912"/>
                <a:ext cx="288" cy="1296"/>
                <a:chOff x="2880" y="6912"/>
                <a:chExt cx="288" cy="1296"/>
              </a:xfrm>
            </p:grpSpPr>
            <p:sp>
              <p:nvSpPr>
                <p:cNvPr id="6178" name="Line 32"/>
                <p:cNvSpPr>
                  <a:spLocks noChangeShapeType="1"/>
                </p:cNvSpPr>
                <p:nvPr/>
              </p:nvSpPr>
              <p:spPr bwMode="auto">
                <a:xfrm flipH="1">
                  <a:off x="2880" y="6912"/>
                  <a:ext cx="144" cy="12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NZ" sz="1800" b="0" smtClean="0">
                    <a:solidFill>
                      <a:srgbClr val="000000"/>
                    </a:solidFill>
                    <a:latin typeface="Arial" charset="0"/>
                  </a:endParaRPr>
                </a:p>
              </p:txBody>
            </p:sp>
            <p:sp>
              <p:nvSpPr>
                <p:cNvPr id="6179" name="Line 31"/>
                <p:cNvSpPr>
                  <a:spLocks noChangeShapeType="1"/>
                </p:cNvSpPr>
                <p:nvPr/>
              </p:nvSpPr>
              <p:spPr bwMode="auto">
                <a:xfrm>
                  <a:off x="3024" y="6912"/>
                  <a:ext cx="144" cy="12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NZ" sz="1800" b="0" smtClean="0">
                    <a:solidFill>
                      <a:srgbClr val="000000"/>
                    </a:solidFill>
                    <a:latin typeface="Arial" charset="0"/>
                  </a:endParaRPr>
                </a:p>
              </p:txBody>
            </p:sp>
          </p:grpSp>
          <p:grpSp>
            <p:nvGrpSpPr>
              <p:cNvPr id="6175" name="Group 27"/>
              <p:cNvGrpSpPr>
                <a:grpSpLocks/>
              </p:cNvGrpSpPr>
              <p:nvPr/>
            </p:nvGrpSpPr>
            <p:grpSpPr bwMode="auto">
              <a:xfrm>
                <a:off x="7776" y="6912"/>
                <a:ext cx="288" cy="1296"/>
                <a:chOff x="2880" y="6912"/>
                <a:chExt cx="288" cy="1296"/>
              </a:xfrm>
            </p:grpSpPr>
            <p:sp>
              <p:nvSpPr>
                <p:cNvPr id="6176" name="Line 29"/>
                <p:cNvSpPr>
                  <a:spLocks noChangeShapeType="1"/>
                </p:cNvSpPr>
                <p:nvPr/>
              </p:nvSpPr>
              <p:spPr bwMode="auto">
                <a:xfrm flipH="1">
                  <a:off x="2880" y="6912"/>
                  <a:ext cx="144" cy="12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NZ" sz="1800" b="0" smtClean="0">
                    <a:solidFill>
                      <a:srgbClr val="000000"/>
                    </a:solidFill>
                    <a:latin typeface="Arial" charset="0"/>
                  </a:endParaRPr>
                </a:p>
              </p:txBody>
            </p:sp>
            <p:sp>
              <p:nvSpPr>
                <p:cNvPr id="6177" name="Line 28"/>
                <p:cNvSpPr>
                  <a:spLocks noChangeShapeType="1"/>
                </p:cNvSpPr>
                <p:nvPr/>
              </p:nvSpPr>
              <p:spPr bwMode="auto">
                <a:xfrm>
                  <a:off x="3024" y="6912"/>
                  <a:ext cx="144" cy="12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NZ" sz="1800" b="0" smtClean="0">
                    <a:solidFill>
                      <a:srgbClr val="000000"/>
                    </a:solidFill>
                    <a:latin typeface="Arial" charset="0"/>
                  </a:endParaRPr>
                </a:p>
              </p:txBody>
            </p:sp>
          </p:grpSp>
        </p:grpSp>
        <p:grpSp>
          <p:nvGrpSpPr>
            <p:cNvPr id="6149" name="Group 20"/>
            <p:cNvGrpSpPr>
              <a:grpSpLocks/>
            </p:cNvGrpSpPr>
            <p:nvPr/>
          </p:nvGrpSpPr>
          <p:grpSpPr bwMode="auto">
            <a:xfrm>
              <a:off x="8784" y="4308"/>
              <a:ext cx="208" cy="1728"/>
              <a:chOff x="6560" y="7488"/>
              <a:chExt cx="352" cy="2748"/>
            </a:xfrm>
          </p:grpSpPr>
          <p:sp>
            <p:nvSpPr>
              <p:cNvPr id="6168" name="Oval 24"/>
              <p:cNvSpPr>
                <a:spLocks noChangeArrowheads="1"/>
              </p:cNvSpPr>
              <p:nvPr/>
            </p:nvSpPr>
            <p:spPr bwMode="auto">
              <a:xfrm>
                <a:off x="6624" y="7920"/>
                <a:ext cx="288" cy="1296"/>
              </a:xfrm>
              <a:prstGeom prst="ellipse">
                <a:avLst/>
              </a:prstGeom>
              <a:solidFill>
                <a:srgbClr val="FFFFFF"/>
              </a:solidFill>
              <a:ln w="9525">
                <a:solidFill>
                  <a:srgbClr val="000000"/>
                </a:solidFill>
                <a:round/>
                <a:headEnd/>
                <a:tailEnd/>
              </a:ln>
            </p:spPr>
            <p:txBody>
              <a:bodyPr lIns="85725" tIns="47625" rIns="85725" bIns="4762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sz="1800" b="0" smtClean="0">
                  <a:solidFill>
                    <a:srgbClr val="000000"/>
                  </a:solidFill>
                </a:endParaRPr>
              </a:p>
            </p:txBody>
          </p:sp>
          <p:sp>
            <p:nvSpPr>
              <p:cNvPr id="6169" name="Oval 24"/>
              <p:cNvSpPr>
                <a:spLocks noChangeArrowheads="1"/>
              </p:cNvSpPr>
              <p:nvPr/>
            </p:nvSpPr>
            <p:spPr bwMode="auto">
              <a:xfrm>
                <a:off x="6624" y="7488"/>
                <a:ext cx="288" cy="432"/>
              </a:xfrm>
              <a:prstGeom prst="ellipse">
                <a:avLst/>
              </a:prstGeom>
              <a:solidFill>
                <a:srgbClr val="FFFFFF"/>
              </a:solidFill>
              <a:ln w="9525">
                <a:solidFill>
                  <a:srgbClr val="000000"/>
                </a:solidFill>
                <a:round/>
                <a:headEnd/>
                <a:tailEnd/>
              </a:ln>
            </p:spPr>
            <p:txBody>
              <a:bodyPr lIns="85725" tIns="47625" rIns="85725" bIns="4762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sz="1800" b="0" smtClean="0">
                  <a:solidFill>
                    <a:srgbClr val="000000"/>
                  </a:solidFill>
                </a:endParaRPr>
              </a:p>
            </p:txBody>
          </p:sp>
          <p:sp>
            <p:nvSpPr>
              <p:cNvPr id="6170" name="Line 23"/>
              <p:cNvSpPr>
                <a:spLocks noChangeShapeType="1"/>
              </p:cNvSpPr>
              <p:nvPr/>
            </p:nvSpPr>
            <p:spPr bwMode="auto">
              <a:xfrm>
                <a:off x="6676" y="9028"/>
                <a:ext cx="144"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NZ" sz="1800" b="0" smtClean="0">
                  <a:solidFill>
                    <a:srgbClr val="000000"/>
                  </a:solidFill>
                  <a:latin typeface="Arial" charset="0"/>
                </a:endParaRPr>
              </a:p>
            </p:txBody>
          </p:sp>
          <p:sp>
            <p:nvSpPr>
              <p:cNvPr id="6171" name="Line 22"/>
              <p:cNvSpPr>
                <a:spLocks noChangeShapeType="1"/>
              </p:cNvSpPr>
              <p:nvPr/>
            </p:nvSpPr>
            <p:spPr bwMode="auto">
              <a:xfrm flipH="1">
                <a:off x="6756" y="8932"/>
                <a:ext cx="144" cy="12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NZ" sz="1800" b="0" smtClean="0">
                  <a:solidFill>
                    <a:srgbClr val="000000"/>
                  </a:solidFill>
                  <a:latin typeface="Arial" charset="0"/>
                </a:endParaRPr>
              </a:p>
            </p:txBody>
          </p:sp>
          <p:sp>
            <p:nvSpPr>
              <p:cNvPr id="6172" name="Oval 21"/>
              <p:cNvSpPr>
                <a:spLocks noChangeArrowheads="1"/>
              </p:cNvSpPr>
              <p:nvPr/>
            </p:nvSpPr>
            <p:spPr bwMode="auto">
              <a:xfrm>
                <a:off x="6560" y="10092"/>
                <a:ext cx="288" cy="144"/>
              </a:xfrm>
              <a:prstGeom prst="ellipse">
                <a:avLst/>
              </a:prstGeom>
              <a:solidFill>
                <a:srgbClr val="FFFFFF"/>
              </a:solidFill>
              <a:ln w="9525">
                <a:solidFill>
                  <a:srgbClr val="000000"/>
                </a:solidFill>
                <a:round/>
                <a:headEnd/>
                <a:tailEnd/>
              </a:ln>
            </p:spPr>
            <p:txBody>
              <a:bodyPr lIns="85725" tIns="47625" rIns="85725" bIns="4762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NZ" altLang="en-US" sz="1800" b="0" smtClean="0">
                  <a:solidFill>
                    <a:srgbClr val="000000"/>
                  </a:solidFill>
                </a:endParaRPr>
              </a:p>
            </p:txBody>
          </p:sp>
        </p:grpSp>
        <p:sp>
          <p:nvSpPr>
            <p:cNvPr id="6150" name="Line 19"/>
            <p:cNvSpPr>
              <a:spLocks noChangeShapeType="1"/>
            </p:cNvSpPr>
            <p:nvPr/>
          </p:nvSpPr>
          <p:spPr bwMode="auto">
            <a:xfrm>
              <a:off x="2016" y="3888"/>
              <a:ext cx="6912"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1" hangingPunct="1"/>
              <a:endParaRPr lang="en-NZ" sz="1800" b="0" smtClean="0">
                <a:solidFill>
                  <a:srgbClr val="000000"/>
                </a:solidFill>
                <a:latin typeface="Arial" charset="0"/>
              </a:endParaRPr>
            </a:p>
          </p:txBody>
        </p:sp>
        <p:sp>
          <p:nvSpPr>
            <p:cNvPr id="6151" name="Line 18"/>
            <p:cNvSpPr>
              <a:spLocks noChangeShapeType="1"/>
            </p:cNvSpPr>
            <p:nvPr/>
          </p:nvSpPr>
          <p:spPr bwMode="auto">
            <a:xfrm>
              <a:off x="2016" y="4463"/>
              <a:ext cx="345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1" hangingPunct="1"/>
              <a:endParaRPr lang="en-NZ" sz="1800" b="0" smtClean="0">
                <a:solidFill>
                  <a:srgbClr val="000000"/>
                </a:solidFill>
                <a:latin typeface="Arial" charset="0"/>
              </a:endParaRPr>
            </a:p>
          </p:txBody>
        </p:sp>
        <p:sp>
          <p:nvSpPr>
            <p:cNvPr id="6152" name="Text Box 17"/>
            <p:cNvSpPr txBox="1">
              <a:spLocks noChangeArrowheads="1"/>
            </p:cNvSpPr>
            <p:nvPr/>
          </p:nvSpPr>
          <p:spPr bwMode="auto">
            <a:xfrm>
              <a:off x="2828" y="5607"/>
              <a:ext cx="60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7625" rIns="85725" bIns="4762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0" smtClean="0">
                  <a:solidFill>
                    <a:srgbClr val="000000"/>
                  </a:solidFill>
                  <a:cs typeface="Times New Roman" pitchFamily="18" charset="0"/>
                </a:rPr>
                <a:t>A</a:t>
              </a:r>
              <a:endParaRPr lang="en-US" altLang="en-US" sz="1800" b="0" smtClean="0">
                <a:solidFill>
                  <a:srgbClr val="000000"/>
                </a:solidFill>
              </a:endParaRPr>
            </a:p>
          </p:txBody>
        </p:sp>
        <p:sp>
          <p:nvSpPr>
            <p:cNvPr id="6153" name="Text Box 16"/>
            <p:cNvSpPr txBox="1">
              <a:spLocks noChangeArrowheads="1"/>
            </p:cNvSpPr>
            <p:nvPr/>
          </p:nvSpPr>
          <p:spPr bwMode="auto">
            <a:xfrm>
              <a:off x="7756" y="5559"/>
              <a:ext cx="60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7625" rIns="85725" bIns="4762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altLang="en-US" sz="1400" b="0" smtClean="0">
                  <a:solidFill>
                    <a:srgbClr val="000000"/>
                  </a:solidFill>
                  <a:cs typeface="Times New Roman" pitchFamily="18" charset="0"/>
                </a:rPr>
                <a:t>B</a:t>
              </a:r>
              <a:endParaRPr lang="en-NZ" altLang="en-US" sz="1800" b="0" smtClean="0">
                <a:solidFill>
                  <a:srgbClr val="000000"/>
                </a:solidFill>
              </a:endParaRPr>
            </a:p>
          </p:txBody>
        </p:sp>
        <p:sp>
          <p:nvSpPr>
            <p:cNvPr id="6154" name="Line 15"/>
            <p:cNvSpPr>
              <a:spLocks noChangeShapeType="1"/>
            </p:cNvSpPr>
            <p:nvPr/>
          </p:nvSpPr>
          <p:spPr bwMode="auto">
            <a:xfrm>
              <a:off x="5472" y="6191"/>
              <a:ext cx="0" cy="10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NZ" sz="1800" b="0" smtClean="0">
                <a:solidFill>
                  <a:srgbClr val="000000"/>
                </a:solidFill>
                <a:latin typeface="Arial" charset="0"/>
              </a:endParaRPr>
            </a:p>
          </p:txBody>
        </p:sp>
        <p:sp>
          <p:nvSpPr>
            <p:cNvPr id="6155" name="Text Box 14"/>
            <p:cNvSpPr txBox="1">
              <a:spLocks noChangeArrowheads="1"/>
            </p:cNvSpPr>
            <p:nvPr/>
          </p:nvSpPr>
          <p:spPr bwMode="auto">
            <a:xfrm>
              <a:off x="5472" y="6911"/>
              <a:ext cx="100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7625" rIns="85725" bIns="4762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altLang="en-US" sz="1400" b="0" smtClean="0">
                  <a:solidFill>
                    <a:srgbClr val="000000"/>
                  </a:solidFill>
                  <a:cs typeface="Times New Roman" pitchFamily="18" charset="0"/>
                </a:rPr>
                <a:t>680 N</a:t>
              </a:r>
              <a:endParaRPr lang="en-NZ" altLang="en-US" sz="1800" b="0" smtClean="0">
                <a:solidFill>
                  <a:srgbClr val="000000"/>
                </a:solidFill>
              </a:endParaRPr>
            </a:p>
          </p:txBody>
        </p:sp>
        <p:sp>
          <p:nvSpPr>
            <p:cNvPr id="6156" name="Text Box 13"/>
            <p:cNvSpPr txBox="1">
              <a:spLocks noChangeArrowheads="1"/>
            </p:cNvSpPr>
            <p:nvPr/>
          </p:nvSpPr>
          <p:spPr bwMode="auto">
            <a:xfrm>
              <a:off x="3168" y="4176"/>
              <a:ext cx="1296"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725" tIns="47625" rIns="85725" bIns="4762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altLang="en-US" sz="1400" b="0" smtClean="0">
                  <a:solidFill>
                    <a:srgbClr val="000000"/>
                  </a:solidFill>
                  <a:cs typeface="Times New Roman" pitchFamily="18" charset="0"/>
                </a:rPr>
                <a:t>2.50 m</a:t>
              </a:r>
              <a:endParaRPr lang="en-NZ" altLang="en-US" sz="1800" b="0" smtClean="0">
                <a:solidFill>
                  <a:srgbClr val="000000"/>
                </a:solidFill>
              </a:endParaRPr>
            </a:p>
          </p:txBody>
        </p:sp>
        <p:sp>
          <p:nvSpPr>
            <p:cNvPr id="6157" name="Text Box 12"/>
            <p:cNvSpPr txBox="1">
              <a:spLocks noChangeArrowheads="1"/>
            </p:cNvSpPr>
            <p:nvPr/>
          </p:nvSpPr>
          <p:spPr bwMode="auto">
            <a:xfrm>
              <a:off x="4896" y="3600"/>
              <a:ext cx="144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725" tIns="47625" rIns="85725" bIns="4762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altLang="en-US" sz="1400" b="0" smtClean="0">
                  <a:solidFill>
                    <a:srgbClr val="000000"/>
                  </a:solidFill>
                  <a:cs typeface="Times New Roman" pitchFamily="18" charset="0"/>
                </a:rPr>
                <a:t>5.00 m</a:t>
              </a:r>
              <a:endParaRPr lang="en-NZ" altLang="en-US" sz="1800" b="0" smtClean="0">
                <a:solidFill>
                  <a:srgbClr val="000000"/>
                </a:solidFill>
              </a:endParaRPr>
            </a:p>
          </p:txBody>
        </p:sp>
        <p:grpSp>
          <p:nvGrpSpPr>
            <p:cNvPr id="6158" name="Group 9"/>
            <p:cNvGrpSpPr>
              <a:grpSpLocks/>
            </p:cNvGrpSpPr>
            <p:nvPr/>
          </p:nvGrpSpPr>
          <p:grpSpPr bwMode="auto">
            <a:xfrm>
              <a:off x="1872" y="4895"/>
              <a:ext cx="1440" cy="480"/>
              <a:chOff x="1872" y="4895"/>
              <a:chExt cx="1440" cy="480"/>
            </a:xfrm>
          </p:grpSpPr>
          <p:sp>
            <p:nvSpPr>
              <p:cNvPr id="6166" name="Line 11"/>
              <p:cNvSpPr>
                <a:spLocks noChangeShapeType="1"/>
              </p:cNvSpPr>
              <p:nvPr/>
            </p:nvSpPr>
            <p:spPr bwMode="auto">
              <a:xfrm>
                <a:off x="2016" y="5315"/>
                <a:ext cx="1008"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1" hangingPunct="1"/>
                <a:endParaRPr lang="en-NZ" sz="1800" b="0" smtClean="0">
                  <a:solidFill>
                    <a:srgbClr val="000000"/>
                  </a:solidFill>
                  <a:latin typeface="Arial" charset="0"/>
                </a:endParaRPr>
              </a:p>
            </p:txBody>
          </p:sp>
          <p:sp>
            <p:nvSpPr>
              <p:cNvPr id="6167" name="Text Box 10"/>
              <p:cNvSpPr txBox="1">
                <a:spLocks noChangeArrowheads="1"/>
              </p:cNvSpPr>
              <p:nvPr/>
            </p:nvSpPr>
            <p:spPr bwMode="auto">
              <a:xfrm>
                <a:off x="1872" y="4895"/>
                <a:ext cx="144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7625" rIns="85725" bIns="4762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altLang="en-US" sz="1400" b="0" smtClean="0">
                    <a:solidFill>
                      <a:srgbClr val="000000"/>
                    </a:solidFill>
                    <a:cs typeface="Times New Roman" pitchFamily="18" charset="0"/>
                  </a:rPr>
                  <a:t> 0.75 m</a:t>
                </a:r>
                <a:endParaRPr lang="en-NZ" altLang="en-US" sz="1800" b="0" smtClean="0">
                  <a:solidFill>
                    <a:srgbClr val="000000"/>
                  </a:solidFill>
                </a:endParaRPr>
              </a:p>
            </p:txBody>
          </p:sp>
        </p:grpSp>
        <p:sp>
          <p:nvSpPr>
            <p:cNvPr id="6159" name="Line 8"/>
            <p:cNvSpPr>
              <a:spLocks noChangeShapeType="1"/>
            </p:cNvSpPr>
            <p:nvPr/>
          </p:nvSpPr>
          <p:spPr bwMode="auto">
            <a:xfrm>
              <a:off x="8928" y="6047"/>
              <a:ext cx="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endParaRPr lang="en-NZ" sz="1800" b="0" smtClean="0">
                <a:solidFill>
                  <a:srgbClr val="000000"/>
                </a:solidFill>
                <a:latin typeface="Arial" charset="0"/>
              </a:endParaRPr>
            </a:p>
          </p:txBody>
        </p:sp>
        <p:sp>
          <p:nvSpPr>
            <p:cNvPr id="6160" name="Text Box 7"/>
            <p:cNvSpPr txBox="1">
              <a:spLocks noChangeArrowheads="1"/>
            </p:cNvSpPr>
            <p:nvPr/>
          </p:nvSpPr>
          <p:spPr bwMode="auto">
            <a:xfrm>
              <a:off x="8800" y="6447"/>
              <a:ext cx="100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7625" rIns="85725" bIns="4762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altLang="en-US" sz="1400" b="0" smtClean="0">
                  <a:solidFill>
                    <a:srgbClr val="000000"/>
                  </a:solidFill>
                  <a:cs typeface="Times New Roman" pitchFamily="18" charset="0"/>
                </a:rPr>
                <a:t> F</a:t>
              </a:r>
              <a:r>
                <a:rPr lang="en-NZ" altLang="en-US" sz="1400" b="0" baseline="-30000" smtClean="0">
                  <a:solidFill>
                    <a:srgbClr val="000000"/>
                  </a:solidFill>
                  <a:cs typeface="Times New Roman" pitchFamily="18" charset="0"/>
                </a:rPr>
                <a:t>W</a:t>
              </a:r>
              <a:endParaRPr lang="en-NZ" altLang="en-US" sz="1800" b="0" smtClean="0">
                <a:solidFill>
                  <a:srgbClr val="000000"/>
                </a:solidFill>
              </a:endParaRPr>
            </a:p>
          </p:txBody>
        </p:sp>
        <p:sp>
          <p:nvSpPr>
            <p:cNvPr id="6161" name="Line 6"/>
            <p:cNvSpPr>
              <a:spLocks noChangeShapeType="1"/>
            </p:cNvSpPr>
            <p:nvPr/>
          </p:nvSpPr>
          <p:spPr bwMode="auto">
            <a:xfrm>
              <a:off x="864" y="7488"/>
              <a:ext cx="95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1" hangingPunct="1"/>
              <a:endParaRPr lang="en-NZ" sz="1800" b="0" smtClean="0">
                <a:solidFill>
                  <a:srgbClr val="000000"/>
                </a:solidFill>
                <a:latin typeface="Arial" charset="0"/>
              </a:endParaRPr>
            </a:p>
          </p:txBody>
        </p:sp>
        <p:grpSp>
          <p:nvGrpSpPr>
            <p:cNvPr id="6162" name="Group 3"/>
            <p:cNvGrpSpPr>
              <a:grpSpLocks/>
            </p:cNvGrpSpPr>
            <p:nvPr/>
          </p:nvGrpSpPr>
          <p:grpSpPr bwMode="auto">
            <a:xfrm>
              <a:off x="7776" y="7488"/>
              <a:ext cx="1440" cy="480"/>
              <a:chOff x="1872" y="4895"/>
              <a:chExt cx="1440" cy="480"/>
            </a:xfrm>
          </p:grpSpPr>
          <p:sp>
            <p:nvSpPr>
              <p:cNvPr id="6164" name="Line 5"/>
              <p:cNvSpPr>
                <a:spLocks noChangeShapeType="1"/>
              </p:cNvSpPr>
              <p:nvPr/>
            </p:nvSpPr>
            <p:spPr bwMode="auto">
              <a:xfrm>
                <a:off x="2016" y="5315"/>
                <a:ext cx="1008"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1" hangingPunct="1"/>
                <a:endParaRPr lang="en-NZ" sz="1800" b="0" smtClean="0">
                  <a:solidFill>
                    <a:srgbClr val="000000"/>
                  </a:solidFill>
                  <a:latin typeface="Arial" charset="0"/>
                </a:endParaRPr>
              </a:p>
            </p:txBody>
          </p:sp>
          <p:sp>
            <p:nvSpPr>
              <p:cNvPr id="6165" name="Text Box 4"/>
              <p:cNvSpPr txBox="1">
                <a:spLocks noChangeArrowheads="1"/>
              </p:cNvSpPr>
              <p:nvPr/>
            </p:nvSpPr>
            <p:spPr bwMode="auto">
              <a:xfrm>
                <a:off x="1872" y="4895"/>
                <a:ext cx="144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7625" rIns="85725" bIns="4762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altLang="en-US" sz="1400" b="0" smtClean="0">
                    <a:solidFill>
                      <a:srgbClr val="000000"/>
                    </a:solidFill>
                    <a:cs typeface="Times New Roman" pitchFamily="18" charset="0"/>
                  </a:rPr>
                  <a:t> 0.75 m</a:t>
                </a:r>
                <a:endParaRPr lang="en-NZ" altLang="en-US" sz="1800" b="0" smtClean="0">
                  <a:solidFill>
                    <a:srgbClr val="000000"/>
                  </a:solidFill>
                </a:endParaRPr>
              </a:p>
            </p:txBody>
          </p:sp>
        </p:grpSp>
        <p:sp>
          <p:nvSpPr>
            <p:cNvPr id="6163" name="Text Box 2"/>
            <p:cNvSpPr txBox="1">
              <a:spLocks noChangeArrowheads="1"/>
            </p:cNvSpPr>
            <p:nvPr/>
          </p:nvSpPr>
          <p:spPr bwMode="auto">
            <a:xfrm>
              <a:off x="1440" y="7488"/>
              <a:ext cx="100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7625" rIns="85725" bIns="47625"/>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NZ" altLang="en-US" sz="1400" b="0" smtClean="0">
                  <a:solidFill>
                    <a:srgbClr val="000000"/>
                  </a:solidFill>
                  <a:cs typeface="Times New Roman" pitchFamily="18" charset="0"/>
                </a:rPr>
                <a:t>Floor</a:t>
              </a:r>
              <a:endParaRPr lang="en-NZ" altLang="en-US" sz="1800" b="0" smtClean="0">
                <a:solidFill>
                  <a:srgbClr val="000000"/>
                </a:solidFill>
              </a:endParaRPr>
            </a:p>
          </p:txBody>
        </p:sp>
      </p:grpSp>
    </p:spTree>
    <p:extLst>
      <p:ext uri="{BB962C8B-B14F-4D97-AF65-F5344CB8AC3E}">
        <p14:creationId xmlns:p14="http://schemas.microsoft.com/office/powerpoint/2010/main" val="25316992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7"/>
          <p:cNvGrpSpPr>
            <a:grpSpLocks/>
          </p:cNvGrpSpPr>
          <p:nvPr/>
        </p:nvGrpSpPr>
        <p:grpSpPr bwMode="auto">
          <a:xfrm>
            <a:off x="533400" y="1730640"/>
            <a:ext cx="7924800" cy="4957763"/>
            <a:chOff x="533400" y="1143000"/>
            <a:chExt cx="7924800" cy="4957206"/>
          </a:xfrm>
        </p:grpSpPr>
        <p:sp>
          <p:nvSpPr>
            <p:cNvPr id="15368" name="Rectangle 2"/>
            <p:cNvSpPr>
              <a:spLocks noChangeArrowheads="1"/>
            </p:cNvSpPr>
            <p:nvPr/>
          </p:nvSpPr>
          <p:spPr bwMode="auto">
            <a:xfrm>
              <a:off x="762000" y="2073274"/>
              <a:ext cx="7696200" cy="76200"/>
            </a:xfrm>
            <a:prstGeom prst="rect">
              <a:avLst/>
            </a:prstGeom>
            <a:solidFill>
              <a:srgbClr val="FFFF00"/>
            </a:solidFill>
            <a:ln w="9525">
              <a:solidFill>
                <a:schemeClr val="tx1"/>
              </a:solidFill>
              <a:miter lim="800000"/>
              <a:headEnd/>
              <a:tailEnd/>
            </a:ln>
          </p:spPr>
          <p:txBody>
            <a:bodyPr wrap="none" anchor="ctr"/>
            <a:lstStyle/>
            <a:p>
              <a:endParaRPr lang="en-GB" b="0" smtClean="0">
                <a:solidFill>
                  <a:prstClr val="black"/>
                </a:solidFill>
                <a:latin typeface="Verdana" pitchFamily="-107" charset="0"/>
                <a:ea typeface="ＭＳ Ｐゴシック" pitchFamily="-107" charset="-128"/>
              </a:endParaRPr>
            </a:p>
          </p:txBody>
        </p:sp>
        <p:sp>
          <p:nvSpPr>
            <p:cNvPr id="15369" name="AutoShape 3"/>
            <p:cNvSpPr>
              <a:spLocks noChangeArrowheads="1"/>
            </p:cNvSpPr>
            <p:nvPr/>
          </p:nvSpPr>
          <p:spPr bwMode="auto">
            <a:xfrm>
              <a:off x="1752600" y="2149474"/>
              <a:ext cx="381000" cy="990600"/>
            </a:xfrm>
            <a:prstGeom prst="triangle">
              <a:avLst>
                <a:gd name="adj" fmla="val 50000"/>
              </a:avLst>
            </a:prstGeom>
            <a:solidFill>
              <a:schemeClr val="folHlink"/>
            </a:solidFill>
            <a:ln w="9525">
              <a:solidFill>
                <a:schemeClr val="tx1"/>
              </a:solidFill>
              <a:miter lim="800000"/>
              <a:headEnd/>
              <a:tailEnd/>
            </a:ln>
          </p:spPr>
          <p:txBody>
            <a:bodyPr wrap="none" anchor="ctr"/>
            <a:lstStyle/>
            <a:p>
              <a:pPr algn="ctr"/>
              <a:endParaRPr lang="en-AU" b="0" smtClean="0">
                <a:solidFill>
                  <a:prstClr val="black"/>
                </a:solidFill>
                <a:latin typeface="Times New Roman" pitchFamily="-107" charset="0"/>
                <a:ea typeface="ＭＳ Ｐゴシック" pitchFamily="-107" charset="-128"/>
              </a:endParaRPr>
            </a:p>
            <a:p>
              <a:pPr algn="ctr"/>
              <a:endParaRPr lang="en-AU" b="0" smtClean="0">
                <a:solidFill>
                  <a:prstClr val="black"/>
                </a:solidFill>
                <a:latin typeface="Times New Roman" pitchFamily="-107" charset="0"/>
                <a:ea typeface="ＭＳ Ｐゴシック" pitchFamily="-107" charset="-128"/>
              </a:endParaRPr>
            </a:p>
            <a:p>
              <a:pPr algn="ctr"/>
              <a:endParaRPr lang="en-AU" b="0" smtClean="0">
                <a:solidFill>
                  <a:prstClr val="black"/>
                </a:solidFill>
                <a:latin typeface="Times New Roman" pitchFamily="-107" charset="0"/>
                <a:ea typeface="ＭＳ Ｐゴシック" pitchFamily="-107" charset="-128"/>
              </a:endParaRPr>
            </a:p>
            <a:p>
              <a:pPr algn="ctr"/>
              <a:endParaRPr lang="en-AU" b="0" smtClean="0">
                <a:solidFill>
                  <a:prstClr val="black"/>
                </a:solidFill>
                <a:latin typeface="Times New Roman" pitchFamily="-107" charset="0"/>
                <a:ea typeface="ＭＳ Ｐゴシック" pitchFamily="-107" charset="-128"/>
              </a:endParaRPr>
            </a:p>
            <a:p>
              <a:pPr algn="ctr"/>
              <a:endParaRPr lang="en-US" b="0" smtClean="0">
                <a:solidFill>
                  <a:prstClr val="black"/>
                </a:solidFill>
                <a:latin typeface="Verdana" pitchFamily="-107" charset="0"/>
                <a:ea typeface="ＭＳ Ｐゴシック" pitchFamily="-107" charset="-128"/>
              </a:endParaRPr>
            </a:p>
          </p:txBody>
        </p:sp>
        <p:sp>
          <p:nvSpPr>
            <p:cNvPr id="15370" name="Line 4"/>
            <p:cNvSpPr>
              <a:spLocks noChangeShapeType="1"/>
            </p:cNvSpPr>
            <p:nvPr/>
          </p:nvSpPr>
          <p:spPr bwMode="auto">
            <a:xfrm>
              <a:off x="762000" y="5730874"/>
              <a:ext cx="76962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5371" name="Line 5"/>
            <p:cNvSpPr>
              <a:spLocks noChangeShapeType="1"/>
            </p:cNvSpPr>
            <p:nvPr/>
          </p:nvSpPr>
          <p:spPr bwMode="auto">
            <a:xfrm>
              <a:off x="762000" y="4511674"/>
              <a:ext cx="12192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5372" name="Line 6"/>
            <p:cNvSpPr>
              <a:spLocks noChangeShapeType="1"/>
            </p:cNvSpPr>
            <p:nvPr/>
          </p:nvSpPr>
          <p:spPr bwMode="auto">
            <a:xfrm>
              <a:off x="4495800" y="1143000"/>
              <a:ext cx="0" cy="419893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5373" name="Line 7"/>
            <p:cNvSpPr>
              <a:spLocks noChangeShapeType="1"/>
            </p:cNvSpPr>
            <p:nvPr/>
          </p:nvSpPr>
          <p:spPr bwMode="auto">
            <a:xfrm flipH="1">
              <a:off x="8453438" y="1143000"/>
              <a:ext cx="4762" cy="473233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5374" name="Text Box 8"/>
            <p:cNvSpPr txBox="1">
              <a:spLocks noChangeArrowheads="1"/>
            </p:cNvSpPr>
            <p:nvPr/>
          </p:nvSpPr>
          <p:spPr bwMode="auto">
            <a:xfrm>
              <a:off x="4060825" y="5730874"/>
              <a:ext cx="892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spcBef>
                  <a:spcPct val="50000"/>
                </a:spcBef>
              </a:pPr>
              <a:r>
                <a:rPr lang="en-US" sz="1800" b="0" smtClean="0">
                  <a:solidFill>
                    <a:prstClr val="black"/>
                  </a:solidFill>
                  <a:latin typeface="Verdana" pitchFamily="-107" charset="0"/>
                </a:rPr>
                <a:t>1 m</a:t>
              </a:r>
            </a:p>
          </p:txBody>
        </p:sp>
        <p:sp>
          <p:nvSpPr>
            <p:cNvPr id="15375" name="Text Box 9"/>
            <p:cNvSpPr txBox="1">
              <a:spLocks noChangeArrowheads="1"/>
            </p:cNvSpPr>
            <p:nvPr/>
          </p:nvSpPr>
          <p:spPr bwMode="auto">
            <a:xfrm>
              <a:off x="890588" y="4435474"/>
              <a:ext cx="8678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1800" b="0" smtClean="0">
                  <a:solidFill>
                    <a:prstClr val="black"/>
                  </a:solidFill>
                  <a:latin typeface="Verdana" pitchFamily="-107" charset="0"/>
                </a:rPr>
                <a:t>0.1 m</a:t>
              </a:r>
            </a:p>
          </p:txBody>
        </p:sp>
        <p:sp>
          <p:nvSpPr>
            <p:cNvPr id="15376" name="Line 10"/>
            <p:cNvSpPr>
              <a:spLocks noChangeShapeType="1"/>
            </p:cNvSpPr>
            <p:nvPr/>
          </p:nvSpPr>
          <p:spPr bwMode="auto">
            <a:xfrm>
              <a:off x="762000" y="1143000"/>
              <a:ext cx="0" cy="488473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5377" name="Rectangle 11"/>
            <p:cNvSpPr>
              <a:spLocks noChangeArrowheads="1"/>
            </p:cNvSpPr>
            <p:nvPr/>
          </p:nvSpPr>
          <p:spPr bwMode="auto">
            <a:xfrm>
              <a:off x="914400" y="1844674"/>
              <a:ext cx="838200" cy="228600"/>
            </a:xfrm>
            <a:prstGeom prst="rect">
              <a:avLst/>
            </a:prstGeom>
            <a:solidFill>
              <a:schemeClr val="accent2"/>
            </a:solidFill>
            <a:ln w="9525">
              <a:solidFill>
                <a:schemeClr val="accent2"/>
              </a:solidFill>
              <a:miter lim="800000"/>
              <a:headEnd/>
              <a:tailEnd/>
            </a:ln>
          </p:spPr>
          <p:txBody>
            <a:bodyPr wrap="none" anchor="ctr"/>
            <a:lstStyle/>
            <a:p>
              <a:pPr algn="ctr"/>
              <a:endParaRPr lang="en-US" b="0" smtClean="0">
                <a:solidFill>
                  <a:srgbClr val="FFFF00"/>
                </a:solidFill>
                <a:latin typeface="Verdana" pitchFamily="-107" charset="0"/>
                <a:ea typeface="ＭＳ Ｐゴシック" pitchFamily="-107" charset="-128"/>
              </a:endParaRPr>
            </a:p>
          </p:txBody>
        </p:sp>
        <p:sp>
          <p:nvSpPr>
            <p:cNvPr id="15378" name="Rectangle 12"/>
            <p:cNvSpPr>
              <a:spLocks noChangeArrowheads="1"/>
            </p:cNvSpPr>
            <p:nvPr/>
          </p:nvSpPr>
          <p:spPr bwMode="auto">
            <a:xfrm>
              <a:off x="1004888" y="1616074"/>
              <a:ext cx="609600" cy="228600"/>
            </a:xfrm>
            <a:prstGeom prst="rect">
              <a:avLst/>
            </a:prstGeom>
            <a:solidFill>
              <a:schemeClr val="accent2"/>
            </a:solidFill>
            <a:ln w="9525">
              <a:solidFill>
                <a:schemeClr val="tx1"/>
              </a:solidFill>
              <a:miter lim="800000"/>
              <a:headEnd/>
              <a:tailEnd/>
            </a:ln>
          </p:spPr>
          <p:txBody>
            <a:bodyPr wrap="none" anchor="ctr"/>
            <a:lstStyle/>
            <a:p>
              <a:pPr algn="ctr"/>
              <a:endParaRPr lang="en-US" b="0" smtClean="0">
                <a:solidFill>
                  <a:srgbClr val="FFFF00"/>
                </a:solidFill>
                <a:latin typeface="Verdana" pitchFamily="-107" charset="0"/>
                <a:ea typeface="ＭＳ Ｐゴシック" pitchFamily="-107" charset="-128"/>
              </a:endParaRPr>
            </a:p>
          </p:txBody>
        </p:sp>
        <p:sp>
          <p:nvSpPr>
            <p:cNvPr id="15379" name="Rectangle 13"/>
            <p:cNvSpPr>
              <a:spLocks noChangeArrowheads="1"/>
            </p:cNvSpPr>
            <p:nvPr/>
          </p:nvSpPr>
          <p:spPr bwMode="auto">
            <a:xfrm>
              <a:off x="1185863" y="1387474"/>
              <a:ext cx="228600" cy="228600"/>
            </a:xfrm>
            <a:prstGeom prst="rect">
              <a:avLst/>
            </a:prstGeom>
            <a:solidFill>
              <a:schemeClr val="accent2"/>
            </a:solidFill>
            <a:ln w="9525">
              <a:solidFill>
                <a:schemeClr val="tx1"/>
              </a:solidFill>
              <a:miter lim="800000"/>
              <a:headEnd/>
              <a:tailEnd/>
            </a:ln>
          </p:spPr>
          <p:txBody>
            <a:bodyPr wrap="none" anchor="ctr"/>
            <a:lstStyle/>
            <a:p>
              <a:pPr algn="ctr"/>
              <a:endParaRPr lang="en-US" b="0" smtClean="0">
                <a:solidFill>
                  <a:srgbClr val="FFFF00"/>
                </a:solidFill>
                <a:latin typeface="Verdana" pitchFamily="-107" charset="0"/>
                <a:ea typeface="ＭＳ Ｐゴシック" pitchFamily="-107" charset="-128"/>
              </a:endParaRPr>
            </a:p>
          </p:txBody>
        </p:sp>
        <p:sp>
          <p:nvSpPr>
            <p:cNvPr id="15380" name="AutoShape 14"/>
            <p:cNvSpPr>
              <a:spLocks noChangeArrowheads="1"/>
            </p:cNvSpPr>
            <p:nvPr/>
          </p:nvSpPr>
          <p:spPr bwMode="auto">
            <a:xfrm>
              <a:off x="1219200" y="2073274"/>
              <a:ext cx="152400" cy="838200"/>
            </a:xfrm>
            <a:prstGeom prst="downArrow">
              <a:avLst>
                <a:gd name="adj1" fmla="val 50000"/>
                <a:gd name="adj2" fmla="val 137500"/>
              </a:avLst>
            </a:prstGeom>
            <a:solidFill>
              <a:srgbClr val="800080"/>
            </a:solidFill>
            <a:ln w="9525">
              <a:solidFill>
                <a:schemeClr val="tx1"/>
              </a:solidFill>
              <a:miter lim="800000"/>
              <a:headEnd/>
              <a:tailEnd/>
            </a:ln>
          </p:spPr>
          <p:txBody>
            <a:bodyPr wrap="none" anchor="ctr"/>
            <a:lstStyle/>
            <a:p>
              <a:endParaRPr lang="en-GB" b="0" smtClean="0">
                <a:solidFill>
                  <a:prstClr val="black"/>
                </a:solidFill>
                <a:latin typeface="Verdana" pitchFamily="-107" charset="0"/>
                <a:ea typeface="ＭＳ Ｐゴシック" pitchFamily="-107" charset="-128"/>
              </a:endParaRPr>
            </a:p>
          </p:txBody>
        </p:sp>
        <p:sp>
          <p:nvSpPr>
            <p:cNvPr id="15381" name="Line 15"/>
            <p:cNvSpPr>
              <a:spLocks noChangeShapeType="1"/>
            </p:cNvSpPr>
            <p:nvPr/>
          </p:nvSpPr>
          <p:spPr bwMode="auto">
            <a:xfrm>
              <a:off x="762000" y="4987924"/>
              <a:ext cx="37338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5382" name="Text Box 16"/>
            <p:cNvSpPr txBox="1">
              <a:spLocks noChangeArrowheads="1"/>
            </p:cNvSpPr>
            <p:nvPr/>
          </p:nvSpPr>
          <p:spPr bwMode="auto">
            <a:xfrm>
              <a:off x="2209800" y="4968874"/>
              <a:ext cx="8678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1800" b="0" smtClean="0">
                  <a:solidFill>
                    <a:prstClr val="black"/>
                  </a:solidFill>
                  <a:latin typeface="Verdana" pitchFamily="-107" charset="0"/>
                </a:rPr>
                <a:t>0.5 m</a:t>
              </a:r>
            </a:p>
          </p:txBody>
        </p:sp>
        <p:sp>
          <p:nvSpPr>
            <p:cNvPr id="15383" name="Text Box 18"/>
            <p:cNvSpPr txBox="1">
              <a:spLocks noChangeArrowheads="1"/>
            </p:cNvSpPr>
            <p:nvPr/>
          </p:nvSpPr>
          <p:spPr bwMode="auto">
            <a:xfrm>
              <a:off x="533400" y="2514600"/>
              <a:ext cx="7319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1800" b="0" smtClean="0">
                  <a:solidFill>
                    <a:prstClr val="black"/>
                  </a:solidFill>
                  <a:latin typeface="Verdana" pitchFamily="-107" charset="0"/>
                </a:rPr>
                <a:t>15 N</a:t>
              </a:r>
            </a:p>
          </p:txBody>
        </p:sp>
        <p:sp>
          <p:nvSpPr>
            <p:cNvPr id="15384" name="Line 19"/>
            <p:cNvSpPr>
              <a:spLocks noChangeShapeType="1"/>
            </p:cNvSpPr>
            <p:nvPr/>
          </p:nvSpPr>
          <p:spPr bwMode="auto">
            <a:xfrm>
              <a:off x="1952625" y="1143000"/>
              <a:ext cx="0" cy="3657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5385" name="Text Box 20"/>
            <p:cNvSpPr txBox="1">
              <a:spLocks noChangeArrowheads="1"/>
            </p:cNvSpPr>
            <p:nvPr/>
          </p:nvSpPr>
          <p:spPr bwMode="auto">
            <a:xfrm>
              <a:off x="685800" y="3749674"/>
              <a:ext cx="1014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1800" b="0" smtClean="0">
                  <a:solidFill>
                    <a:prstClr val="black"/>
                  </a:solidFill>
                  <a:latin typeface="Verdana" pitchFamily="-107" charset="0"/>
                </a:rPr>
                <a:t>0.05 m</a:t>
              </a:r>
            </a:p>
          </p:txBody>
        </p:sp>
        <p:sp>
          <p:nvSpPr>
            <p:cNvPr id="15386" name="Line 21"/>
            <p:cNvSpPr>
              <a:spLocks noChangeShapeType="1"/>
            </p:cNvSpPr>
            <p:nvPr/>
          </p:nvSpPr>
          <p:spPr bwMode="auto">
            <a:xfrm>
              <a:off x="762000" y="3749674"/>
              <a:ext cx="5334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5387" name="Line 22"/>
            <p:cNvSpPr>
              <a:spLocks noChangeShapeType="1"/>
            </p:cNvSpPr>
            <p:nvPr/>
          </p:nvSpPr>
          <p:spPr bwMode="auto">
            <a:xfrm>
              <a:off x="1295400" y="1143000"/>
              <a:ext cx="0" cy="275113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5388" name="Text Box 26"/>
            <p:cNvSpPr txBox="1">
              <a:spLocks noChangeArrowheads="1"/>
            </p:cNvSpPr>
            <p:nvPr/>
          </p:nvSpPr>
          <p:spPr bwMode="auto">
            <a:xfrm>
              <a:off x="2133600" y="2895600"/>
              <a:ext cx="3975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1800" b="0" smtClean="0">
                  <a:solidFill>
                    <a:prstClr val="black"/>
                  </a:solidFill>
                  <a:latin typeface="Verdana" pitchFamily="-107" charset="0"/>
                </a:rPr>
                <a:t>F</a:t>
              </a:r>
              <a:r>
                <a:rPr lang="en-US" sz="1800" b="0" baseline="-25000" smtClean="0">
                  <a:solidFill>
                    <a:prstClr val="black"/>
                  </a:solidFill>
                  <a:latin typeface="Verdana" pitchFamily="-107" charset="0"/>
                </a:rPr>
                <a:t>s</a:t>
              </a:r>
              <a:endParaRPr lang="en-US" sz="1800" b="0" smtClean="0">
                <a:solidFill>
                  <a:prstClr val="black"/>
                </a:solidFill>
                <a:latin typeface="Verdana" pitchFamily="-107" charset="0"/>
              </a:endParaRPr>
            </a:p>
          </p:txBody>
        </p:sp>
        <p:sp>
          <p:nvSpPr>
            <p:cNvPr id="15389" name="AutoShape 27"/>
            <p:cNvSpPr>
              <a:spLocks noChangeArrowheads="1"/>
            </p:cNvSpPr>
            <p:nvPr/>
          </p:nvSpPr>
          <p:spPr bwMode="auto">
            <a:xfrm>
              <a:off x="1857375" y="2149474"/>
              <a:ext cx="185738" cy="1143000"/>
            </a:xfrm>
            <a:prstGeom prst="upArrow">
              <a:avLst>
                <a:gd name="adj1" fmla="val 50000"/>
                <a:gd name="adj2" fmla="val 153846"/>
              </a:avLst>
            </a:prstGeom>
            <a:solidFill>
              <a:schemeClr val="accent1"/>
            </a:solidFill>
            <a:ln w="9525">
              <a:solidFill>
                <a:schemeClr val="tx1"/>
              </a:solidFill>
              <a:miter lim="800000"/>
              <a:headEnd/>
              <a:tailEnd/>
            </a:ln>
          </p:spPr>
          <p:txBody>
            <a:bodyPr wrap="none" anchor="ctr"/>
            <a:lstStyle/>
            <a:p>
              <a:endParaRPr lang="en-GB" b="0" smtClean="0">
                <a:solidFill>
                  <a:prstClr val="black"/>
                </a:solidFill>
                <a:latin typeface="Verdana" pitchFamily="-107" charset="0"/>
                <a:ea typeface="ＭＳ Ｐゴシック" pitchFamily="-107" charset="-128"/>
              </a:endParaRPr>
            </a:p>
          </p:txBody>
        </p:sp>
      </p:grpSp>
      <p:sp>
        <p:nvSpPr>
          <p:cNvPr id="30" name="Text Box 17"/>
          <p:cNvSpPr txBox="1">
            <a:spLocks noChangeArrowheads="1"/>
          </p:cNvSpPr>
          <p:nvPr/>
        </p:nvSpPr>
        <p:spPr bwMode="auto">
          <a:xfrm>
            <a:off x="3657600" y="1197240"/>
            <a:ext cx="4724400" cy="1000274"/>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spcAft>
                <a:spcPts val="600"/>
              </a:spcAft>
            </a:pPr>
            <a:r>
              <a:rPr lang="en-US" sz="1800" b="0" smtClean="0">
                <a:solidFill>
                  <a:srgbClr val="000000"/>
                </a:solidFill>
                <a:latin typeface="Verdana" pitchFamily="-107" charset="0"/>
              </a:rPr>
              <a:t>The weight of the ruler F</a:t>
            </a:r>
            <a:r>
              <a:rPr lang="en-US" sz="1800" b="0" baseline="-25000" smtClean="0">
                <a:solidFill>
                  <a:srgbClr val="000000"/>
                </a:solidFill>
                <a:latin typeface="Verdana" pitchFamily="-107" charset="0"/>
              </a:rPr>
              <a:t>w</a:t>
            </a:r>
            <a:r>
              <a:rPr lang="en-US" sz="1800" b="0" smtClean="0">
                <a:solidFill>
                  <a:srgbClr val="000000"/>
                </a:solidFill>
                <a:latin typeface="Verdana" pitchFamily="-107" charset="0"/>
              </a:rPr>
              <a:t> acts at the centre 0.5 m from the end.</a:t>
            </a:r>
          </a:p>
          <a:p>
            <a:pPr>
              <a:spcAft>
                <a:spcPts val="600"/>
              </a:spcAft>
            </a:pPr>
            <a:r>
              <a:rPr lang="en-US" sz="1800" b="0" smtClean="0">
                <a:solidFill>
                  <a:srgbClr val="000000"/>
                </a:solidFill>
                <a:latin typeface="Verdana" pitchFamily="-107" charset="0"/>
              </a:rPr>
              <a:t>The support force is labeled F</a:t>
            </a:r>
            <a:r>
              <a:rPr lang="en-US" sz="1800" b="0" baseline="-25000" smtClean="0">
                <a:solidFill>
                  <a:srgbClr val="000000"/>
                </a:solidFill>
                <a:latin typeface="Verdana" pitchFamily="-107" charset="0"/>
              </a:rPr>
              <a:t>s</a:t>
            </a:r>
          </a:p>
        </p:txBody>
      </p:sp>
      <p:sp>
        <p:nvSpPr>
          <p:cNvPr id="34" name="Text Box 30"/>
          <p:cNvSpPr txBox="1">
            <a:spLocks noChangeArrowheads="1"/>
          </p:cNvSpPr>
          <p:nvPr/>
        </p:nvSpPr>
        <p:spPr bwMode="auto">
          <a:xfrm>
            <a:off x="152400" y="663840"/>
            <a:ext cx="8897938" cy="400050"/>
          </a:xfrm>
          <a:prstGeom prst="rect">
            <a:avLst/>
          </a:prstGeom>
          <a:gradFill rotWithShape="1">
            <a:gsLst>
              <a:gs pos="0">
                <a:srgbClr val="FFE8DD"/>
              </a:gs>
              <a:gs pos="64999">
                <a:srgbClr val="FFC6AC"/>
              </a:gs>
              <a:gs pos="100000">
                <a:srgbClr val="FFB088"/>
              </a:gs>
            </a:gsLst>
            <a:lin ang="5400000" scaled="1"/>
          </a:gradFill>
          <a:ln w="9525">
            <a:solidFill>
              <a:srgbClr val="E27217"/>
            </a:solidFill>
            <a:miter lim="800000"/>
            <a:headEnd/>
            <a:tailEnd/>
          </a:ln>
          <a:effectLst>
            <a:outerShdw blurRad="40000" dist="20000" dir="5400000" rotWithShape="0">
              <a:srgbClr val="808080">
                <a:alpha val="37999"/>
              </a:srgbClr>
            </a:outerShdw>
          </a:effec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2000" b="0" smtClean="0">
                <a:solidFill>
                  <a:srgbClr val="000000"/>
                </a:solidFill>
                <a:latin typeface="Verdana" pitchFamily="-107" charset="0"/>
              </a:rPr>
              <a:t>Show the mass of the 1 m ruler is about 200 g.  Take g = 9.8 m s</a:t>
            </a:r>
            <a:r>
              <a:rPr lang="en-US" sz="2000" b="0" baseline="50000" smtClean="0">
                <a:solidFill>
                  <a:srgbClr val="000000"/>
                </a:solidFill>
                <a:latin typeface="Verdana" pitchFamily="-107" charset="0"/>
              </a:rPr>
              <a:t>-2</a:t>
            </a:r>
            <a:endParaRPr lang="en-US" sz="2000" b="0" smtClean="0">
              <a:solidFill>
                <a:srgbClr val="000000"/>
              </a:solidFill>
              <a:latin typeface="Verdana" pitchFamily="-107" charset="0"/>
            </a:endParaRPr>
          </a:p>
        </p:txBody>
      </p:sp>
    </p:spTree>
    <p:extLst>
      <p:ext uri="{BB962C8B-B14F-4D97-AF65-F5344CB8AC3E}">
        <p14:creationId xmlns:p14="http://schemas.microsoft.com/office/powerpoint/2010/main" val="40353498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714375"/>
            <a:ext cx="210185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2" name="Group 27"/>
          <p:cNvGrpSpPr>
            <a:grpSpLocks/>
          </p:cNvGrpSpPr>
          <p:nvPr/>
        </p:nvGrpSpPr>
        <p:grpSpPr bwMode="auto">
          <a:xfrm>
            <a:off x="517525" y="1143000"/>
            <a:ext cx="8245475" cy="2366963"/>
            <a:chOff x="685800" y="1142998"/>
            <a:chExt cx="7772400" cy="3694941"/>
          </a:xfrm>
        </p:grpSpPr>
        <p:sp>
          <p:nvSpPr>
            <p:cNvPr id="17433" name="Rectangle 2"/>
            <p:cNvSpPr>
              <a:spLocks noChangeArrowheads="1"/>
            </p:cNvSpPr>
            <p:nvPr/>
          </p:nvSpPr>
          <p:spPr bwMode="auto">
            <a:xfrm>
              <a:off x="762000" y="2073274"/>
              <a:ext cx="7696200" cy="76200"/>
            </a:xfrm>
            <a:prstGeom prst="rect">
              <a:avLst/>
            </a:prstGeom>
            <a:solidFill>
              <a:srgbClr val="FFFF00"/>
            </a:solidFill>
            <a:ln w="9525">
              <a:solidFill>
                <a:schemeClr val="tx1"/>
              </a:solidFill>
              <a:miter lim="800000"/>
              <a:headEnd/>
              <a:tailEnd/>
            </a:ln>
          </p:spPr>
          <p:txBody>
            <a:bodyPr wrap="none" anchor="ctr"/>
            <a:lstStyle/>
            <a:p>
              <a:endParaRPr lang="en-GB" b="0" smtClean="0">
                <a:solidFill>
                  <a:prstClr val="black"/>
                </a:solidFill>
                <a:latin typeface="Verdana" pitchFamily="-107" charset="0"/>
                <a:ea typeface="ＭＳ Ｐゴシック" pitchFamily="-107" charset="-128"/>
              </a:endParaRPr>
            </a:p>
          </p:txBody>
        </p:sp>
        <p:sp>
          <p:nvSpPr>
            <p:cNvPr id="17434" name="AutoShape 3"/>
            <p:cNvSpPr>
              <a:spLocks noChangeArrowheads="1"/>
            </p:cNvSpPr>
            <p:nvPr/>
          </p:nvSpPr>
          <p:spPr bwMode="auto">
            <a:xfrm>
              <a:off x="1752600" y="2149474"/>
              <a:ext cx="381000" cy="990600"/>
            </a:xfrm>
            <a:prstGeom prst="triangle">
              <a:avLst>
                <a:gd name="adj" fmla="val 50000"/>
              </a:avLst>
            </a:prstGeom>
            <a:solidFill>
              <a:schemeClr val="folHlink"/>
            </a:solidFill>
            <a:ln w="9525">
              <a:solidFill>
                <a:schemeClr val="tx1"/>
              </a:solidFill>
              <a:miter lim="800000"/>
              <a:headEnd/>
              <a:tailEnd/>
            </a:ln>
          </p:spPr>
          <p:txBody>
            <a:bodyPr wrap="none" anchor="ctr"/>
            <a:lstStyle/>
            <a:p>
              <a:pPr algn="ctr"/>
              <a:endParaRPr lang="en-AU" b="0" smtClean="0">
                <a:solidFill>
                  <a:prstClr val="black"/>
                </a:solidFill>
                <a:latin typeface="Times New Roman" pitchFamily="-107" charset="0"/>
                <a:ea typeface="ＭＳ Ｐゴシック" pitchFamily="-107" charset="-128"/>
              </a:endParaRPr>
            </a:p>
            <a:p>
              <a:pPr algn="ctr"/>
              <a:endParaRPr lang="en-AU" b="0" smtClean="0">
                <a:solidFill>
                  <a:prstClr val="black"/>
                </a:solidFill>
                <a:latin typeface="Times New Roman" pitchFamily="-107" charset="0"/>
                <a:ea typeface="ＭＳ Ｐゴシック" pitchFamily="-107" charset="-128"/>
              </a:endParaRPr>
            </a:p>
            <a:p>
              <a:pPr algn="ctr"/>
              <a:endParaRPr lang="en-AU" b="0" smtClean="0">
                <a:solidFill>
                  <a:prstClr val="black"/>
                </a:solidFill>
                <a:latin typeface="Times New Roman" pitchFamily="-107" charset="0"/>
                <a:ea typeface="ＭＳ Ｐゴシック" pitchFamily="-107" charset="-128"/>
              </a:endParaRPr>
            </a:p>
            <a:p>
              <a:pPr algn="ctr"/>
              <a:endParaRPr lang="en-AU" b="0" smtClean="0">
                <a:solidFill>
                  <a:prstClr val="black"/>
                </a:solidFill>
                <a:latin typeface="Times New Roman" pitchFamily="-107" charset="0"/>
                <a:ea typeface="ＭＳ Ｐゴシック" pitchFamily="-107" charset="-128"/>
              </a:endParaRPr>
            </a:p>
            <a:p>
              <a:pPr algn="ctr"/>
              <a:endParaRPr lang="en-US" b="0" smtClean="0">
                <a:solidFill>
                  <a:prstClr val="black"/>
                </a:solidFill>
                <a:latin typeface="Verdana" pitchFamily="-107" charset="0"/>
                <a:ea typeface="ＭＳ Ｐゴシック" pitchFamily="-107" charset="-128"/>
              </a:endParaRPr>
            </a:p>
          </p:txBody>
        </p:sp>
        <p:sp>
          <p:nvSpPr>
            <p:cNvPr id="17435" name="Line 5"/>
            <p:cNvSpPr>
              <a:spLocks noChangeShapeType="1"/>
            </p:cNvSpPr>
            <p:nvPr/>
          </p:nvSpPr>
          <p:spPr bwMode="auto">
            <a:xfrm>
              <a:off x="762000" y="4005081"/>
              <a:ext cx="12192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7436" name="Line 6"/>
            <p:cNvSpPr>
              <a:spLocks noChangeShapeType="1"/>
            </p:cNvSpPr>
            <p:nvPr/>
          </p:nvSpPr>
          <p:spPr bwMode="auto">
            <a:xfrm>
              <a:off x="4495800" y="1143000"/>
              <a:ext cx="0" cy="363684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7437" name="Line 7"/>
            <p:cNvSpPr>
              <a:spLocks noChangeShapeType="1"/>
            </p:cNvSpPr>
            <p:nvPr/>
          </p:nvSpPr>
          <p:spPr bwMode="auto">
            <a:xfrm flipH="1">
              <a:off x="8458200" y="1142998"/>
              <a:ext cx="0" cy="363684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7438" name="Text Box 9"/>
            <p:cNvSpPr txBox="1">
              <a:spLocks noChangeArrowheads="1"/>
            </p:cNvSpPr>
            <p:nvPr/>
          </p:nvSpPr>
          <p:spPr bwMode="auto">
            <a:xfrm>
              <a:off x="1065899" y="4005079"/>
              <a:ext cx="640095" cy="43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1200" b="0" smtClean="0">
                  <a:solidFill>
                    <a:prstClr val="black"/>
                  </a:solidFill>
                  <a:latin typeface="Verdana" pitchFamily="-107" charset="0"/>
                </a:rPr>
                <a:t>0.1 m</a:t>
              </a:r>
            </a:p>
          </p:txBody>
        </p:sp>
        <p:sp>
          <p:nvSpPr>
            <p:cNvPr id="17439" name="Line 10"/>
            <p:cNvSpPr>
              <a:spLocks noChangeShapeType="1"/>
            </p:cNvSpPr>
            <p:nvPr/>
          </p:nvSpPr>
          <p:spPr bwMode="auto">
            <a:xfrm>
              <a:off x="762000" y="1142998"/>
              <a:ext cx="10177" cy="363684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7440" name="Rectangle 11"/>
            <p:cNvSpPr>
              <a:spLocks noChangeArrowheads="1"/>
            </p:cNvSpPr>
            <p:nvPr/>
          </p:nvSpPr>
          <p:spPr bwMode="auto">
            <a:xfrm>
              <a:off x="914400" y="1844674"/>
              <a:ext cx="838200" cy="228600"/>
            </a:xfrm>
            <a:prstGeom prst="rect">
              <a:avLst/>
            </a:prstGeom>
            <a:solidFill>
              <a:schemeClr val="accent2"/>
            </a:solidFill>
            <a:ln w="9525">
              <a:solidFill>
                <a:schemeClr val="accent2"/>
              </a:solidFill>
              <a:miter lim="800000"/>
              <a:headEnd/>
              <a:tailEnd/>
            </a:ln>
          </p:spPr>
          <p:txBody>
            <a:bodyPr wrap="none" anchor="ctr"/>
            <a:lstStyle/>
            <a:p>
              <a:pPr algn="ctr"/>
              <a:endParaRPr lang="en-US" b="0" smtClean="0">
                <a:solidFill>
                  <a:srgbClr val="FFFF00"/>
                </a:solidFill>
                <a:latin typeface="Verdana" pitchFamily="-107" charset="0"/>
                <a:ea typeface="ＭＳ Ｐゴシック" pitchFamily="-107" charset="-128"/>
              </a:endParaRPr>
            </a:p>
          </p:txBody>
        </p:sp>
        <p:sp>
          <p:nvSpPr>
            <p:cNvPr id="17441" name="Rectangle 12"/>
            <p:cNvSpPr>
              <a:spLocks noChangeArrowheads="1"/>
            </p:cNvSpPr>
            <p:nvPr/>
          </p:nvSpPr>
          <p:spPr bwMode="auto">
            <a:xfrm>
              <a:off x="1004888" y="1616074"/>
              <a:ext cx="609600" cy="228600"/>
            </a:xfrm>
            <a:prstGeom prst="rect">
              <a:avLst/>
            </a:prstGeom>
            <a:solidFill>
              <a:schemeClr val="accent2"/>
            </a:solidFill>
            <a:ln w="9525">
              <a:solidFill>
                <a:schemeClr val="tx1"/>
              </a:solidFill>
              <a:miter lim="800000"/>
              <a:headEnd/>
              <a:tailEnd/>
            </a:ln>
          </p:spPr>
          <p:txBody>
            <a:bodyPr wrap="none" anchor="ctr"/>
            <a:lstStyle/>
            <a:p>
              <a:pPr algn="ctr"/>
              <a:endParaRPr lang="en-US" b="0" smtClean="0">
                <a:solidFill>
                  <a:srgbClr val="FFFF00"/>
                </a:solidFill>
                <a:latin typeface="Verdana" pitchFamily="-107" charset="0"/>
                <a:ea typeface="ＭＳ Ｐゴシック" pitchFamily="-107" charset="-128"/>
              </a:endParaRPr>
            </a:p>
          </p:txBody>
        </p:sp>
        <p:sp>
          <p:nvSpPr>
            <p:cNvPr id="17442" name="Rectangle 13"/>
            <p:cNvSpPr>
              <a:spLocks noChangeArrowheads="1"/>
            </p:cNvSpPr>
            <p:nvPr/>
          </p:nvSpPr>
          <p:spPr bwMode="auto">
            <a:xfrm>
              <a:off x="1185863" y="1387474"/>
              <a:ext cx="228600" cy="228600"/>
            </a:xfrm>
            <a:prstGeom prst="rect">
              <a:avLst/>
            </a:prstGeom>
            <a:solidFill>
              <a:schemeClr val="accent2"/>
            </a:solidFill>
            <a:ln w="9525">
              <a:solidFill>
                <a:schemeClr val="tx1"/>
              </a:solidFill>
              <a:miter lim="800000"/>
              <a:headEnd/>
              <a:tailEnd/>
            </a:ln>
          </p:spPr>
          <p:txBody>
            <a:bodyPr wrap="none" anchor="ctr"/>
            <a:lstStyle/>
            <a:p>
              <a:pPr algn="ctr"/>
              <a:endParaRPr lang="en-US" b="0" smtClean="0">
                <a:solidFill>
                  <a:srgbClr val="FFFF00"/>
                </a:solidFill>
                <a:latin typeface="Verdana" pitchFamily="-107" charset="0"/>
                <a:ea typeface="ＭＳ Ｐゴシック" pitchFamily="-107" charset="-128"/>
              </a:endParaRPr>
            </a:p>
          </p:txBody>
        </p:sp>
        <p:sp>
          <p:nvSpPr>
            <p:cNvPr id="17443" name="AutoShape 14"/>
            <p:cNvSpPr>
              <a:spLocks noChangeArrowheads="1"/>
            </p:cNvSpPr>
            <p:nvPr/>
          </p:nvSpPr>
          <p:spPr bwMode="auto">
            <a:xfrm>
              <a:off x="1219200" y="2073274"/>
              <a:ext cx="152400" cy="838200"/>
            </a:xfrm>
            <a:prstGeom prst="downArrow">
              <a:avLst>
                <a:gd name="adj1" fmla="val 50000"/>
                <a:gd name="adj2" fmla="val 137500"/>
              </a:avLst>
            </a:prstGeom>
            <a:solidFill>
              <a:srgbClr val="800080"/>
            </a:solidFill>
            <a:ln w="9525">
              <a:solidFill>
                <a:schemeClr val="tx1"/>
              </a:solidFill>
              <a:miter lim="800000"/>
              <a:headEnd/>
              <a:tailEnd/>
            </a:ln>
          </p:spPr>
          <p:txBody>
            <a:bodyPr wrap="none" anchor="ctr"/>
            <a:lstStyle/>
            <a:p>
              <a:endParaRPr lang="en-GB" b="0" smtClean="0">
                <a:solidFill>
                  <a:prstClr val="black"/>
                </a:solidFill>
                <a:latin typeface="Verdana" pitchFamily="-107" charset="0"/>
                <a:ea typeface="ＭＳ Ｐゴシック" pitchFamily="-107" charset="-128"/>
              </a:endParaRPr>
            </a:p>
          </p:txBody>
        </p:sp>
        <p:sp>
          <p:nvSpPr>
            <p:cNvPr id="17444" name="Line 15"/>
            <p:cNvSpPr>
              <a:spLocks noChangeShapeType="1"/>
            </p:cNvSpPr>
            <p:nvPr/>
          </p:nvSpPr>
          <p:spPr bwMode="auto">
            <a:xfrm>
              <a:off x="762000" y="4837939"/>
              <a:ext cx="37338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7445" name="Text Box 16"/>
            <p:cNvSpPr txBox="1">
              <a:spLocks noChangeArrowheads="1"/>
            </p:cNvSpPr>
            <p:nvPr/>
          </p:nvSpPr>
          <p:spPr bwMode="auto">
            <a:xfrm>
              <a:off x="2358874" y="4405427"/>
              <a:ext cx="640095" cy="43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1200" b="0" smtClean="0">
                  <a:solidFill>
                    <a:prstClr val="black"/>
                  </a:solidFill>
                  <a:latin typeface="Verdana" pitchFamily="-107" charset="0"/>
                </a:rPr>
                <a:t>0.5 m</a:t>
              </a:r>
            </a:p>
          </p:txBody>
        </p:sp>
        <p:sp>
          <p:nvSpPr>
            <p:cNvPr id="17446" name="Text Box 18"/>
            <p:cNvSpPr txBox="1">
              <a:spLocks noChangeArrowheads="1"/>
            </p:cNvSpPr>
            <p:nvPr/>
          </p:nvSpPr>
          <p:spPr bwMode="auto">
            <a:xfrm>
              <a:off x="779553" y="2213816"/>
              <a:ext cx="567280" cy="43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1200" smtClean="0">
                  <a:solidFill>
                    <a:prstClr val="black"/>
                  </a:solidFill>
                  <a:latin typeface="Verdana" pitchFamily="-107" charset="0"/>
                </a:rPr>
                <a:t>15 N</a:t>
              </a:r>
            </a:p>
          </p:txBody>
        </p:sp>
        <p:sp>
          <p:nvSpPr>
            <p:cNvPr id="17447" name="Line 19"/>
            <p:cNvSpPr>
              <a:spLocks noChangeShapeType="1"/>
            </p:cNvSpPr>
            <p:nvPr/>
          </p:nvSpPr>
          <p:spPr bwMode="auto">
            <a:xfrm>
              <a:off x="1952625" y="1143000"/>
              <a:ext cx="0" cy="3657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7448" name="Text Box 20"/>
            <p:cNvSpPr txBox="1">
              <a:spLocks noChangeArrowheads="1"/>
            </p:cNvSpPr>
            <p:nvPr/>
          </p:nvSpPr>
          <p:spPr bwMode="auto">
            <a:xfrm>
              <a:off x="685800" y="3291201"/>
              <a:ext cx="737927" cy="43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1200" b="0" smtClean="0">
                  <a:solidFill>
                    <a:prstClr val="black"/>
                  </a:solidFill>
                  <a:latin typeface="Verdana" pitchFamily="-107" charset="0"/>
                </a:rPr>
                <a:t>0.05 m</a:t>
              </a:r>
            </a:p>
          </p:txBody>
        </p:sp>
        <p:sp>
          <p:nvSpPr>
            <p:cNvPr id="17449" name="Line 21"/>
            <p:cNvSpPr>
              <a:spLocks noChangeShapeType="1"/>
            </p:cNvSpPr>
            <p:nvPr/>
          </p:nvSpPr>
          <p:spPr bwMode="auto">
            <a:xfrm>
              <a:off x="762000" y="3357006"/>
              <a:ext cx="5334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7450" name="Line 22"/>
            <p:cNvSpPr>
              <a:spLocks noChangeShapeType="1"/>
            </p:cNvSpPr>
            <p:nvPr/>
          </p:nvSpPr>
          <p:spPr bwMode="auto">
            <a:xfrm>
              <a:off x="1295400" y="1143000"/>
              <a:ext cx="0" cy="275113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7451" name="Text Box 26"/>
            <p:cNvSpPr txBox="1">
              <a:spLocks noChangeArrowheads="1"/>
            </p:cNvSpPr>
            <p:nvPr/>
          </p:nvSpPr>
          <p:spPr bwMode="auto">
            <a:xfrm>
              <a:off x="2065153" y="2826933"/>
              <a:ext cx="397502" cy="57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1800" b="0" smtClean="0">
                  <a:solidFill>
                    <a:prstClr val="black"/>
                  </a:solidFill>
                  <a:latin typeface="Verdana" pitchFamily="-107" charset="0"/>
                </a:rPr>
                <a:t>F</a:t>
              </a:r>
              <a:r>
                <a:rPr lang="en-US" sz="1800" b="0" baseline="-25000" smtClean="0">
                  <a:solidFill>
                    <a:prstClr val="black"/>
                  </a:solidFill>
                  <a:latin typeface="Verdana" pitchFamily="-107" charset="0"/>
                </a:rPr>
                <a:t>s</a:t>
              </a:r>
              <a:endParaRPr lang="en-US" sz="1800" b="0" smtClean="0">
                <a:solidFill>
                  <a:prstClr val="black"/>
                </a:solidFill>
                <a:latin typeface="Verdana" pitchFamily="-107" charset="0"/>
              </a:endParaRPr>
            </a:p>
          </p:txBody>
        </p:sp>
        <p:sp>
          <p:nvSpPr>
            <p:cNvPr id="17452" name="AutoShape 27"/>
            <p:cNvSpPr>
              <a:spLocks noChangeArrowheads="1"/>
            </p:cNvSpPr>
            <p:nvPr/>
          </p:nvSpPr>
          <p:spPr bwMode="auto">
            <a:xfrm>
              <a:off x="1857375" y="2149474"/>
              <a:ext cx="185738" cy="1143000"/>
            </a:xfrm>
            <a:prstGeom prst="upArrow">
              <a:avLst>
                <a:gd name="adj1" fmla="val 50000"/>
                <a:gd name="adj2" fmla="val 153846"/>
              </a:avLst>
            </a:prstGeom>
            <a:solidFill>
              <a:schemeClr val="accent1"/>
            </a:solidFill>
            <a:ln w="9525">
              <a:solidFill>
                <a:schemeClr val="tx1"/>
              </a:solidFill>
              <a:miter lim="800000"/>
              <a:headEnd/>
              <a:tailEnd/>
            </a:ln>
          </p:spPr>
          <p:txBody>
            <a:bodyPr wrap="none" anchor="ctr"/>
            <a:lstStyle/>
            <a:p>
              <a:endParaRPr lang="en-GB" b="0" smtClean="0">
                <a:solidFill>
                  <a:prstClr val="black"/>
                </a:solidFill>
                <a:latin typeface="Verdana" pitchFamily="-107" charset="0"/>
                <a:ea typeface="ＭＳ Ｐゴシック" pitchFamily="-107" charset="-128"/>
              </a:endParaRPr>
            </a:p>
          </p:txBody>
        </p:sp>
      </p:grpSp>
      <p:sp>
        <p:nvSpPr>
          <p:cNvPr id="28" name="Text Box 29"/>
          <p:cNvSpPr txBox="1">
            <a:spLocks noChangeArrowheads="1"/>
          </p:cNvSpPr>
          <p:nvPr/>
        </p:nvSpPr>
        <p:spPr bwMode="auto">
          <a:xfrm>
            <a:off x="4648200" y="2667000"/>
            <a:ext cx="2667000" cy="646331"/>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a:r>
              <a:rPr lang="en-US" sz="1800" b="0" smtClean="0">
                <a:solidFill>
                  <a:srgbClr val="000000"/>
                </a:solidFill>
                <a:latin typeface="Verdana" pitchFamily="-107" charset="0"/>
              </a:rPr>
              <a:t>Take moments about the support force Fs.</a:t>
            </a:r>
            <a:endParaRPr lang="en-US" sz="2000" b="0" baseline="-25000" smtClean="0">
              <a:solidFill>
                <a:srgbClr val="000000"/>
              </a:solidFill>
              <a:latin typeface="Verdana" pitchFamily="-107" charset="0"/>
            </a:endParaRPr>
          </a:p>
        </p:txBody>
      </p:sp>
      <p:sp>
        <p:nvSpPr>
          <p:cNvPr id="46" name="Text Box 30"/>
          <p:cNvSpPr txBox="1">
            <a:spLocks noChangeArrowheads="1"/>
          </p:cNvSpPr>
          <p:nvPr/>
        </p:nvSpPr>
        <p:spPr bwMode="auto">
          <a:xfrm>
            <a:off x="152400" y="76200"/>
            <a:ext cx="8897938" cy="400050"/>
          </a:xfrm>
          <a:prstGeom prst="rect">
            <a:avLst/>
          </a:prstGeom>
          <a:gradFill rotWithShape="1">
            <a:gsLst>
              <a:gs pos="0">
                <a:srgbClr val="FFE8DD"/>
              </a:gs>
              <a:gs pos="64999">
                <a:srgbClr val="FFC6AC"/>
              </a:gs>
              <a:gs pos="100000">
                <a:srgbClr val="FFB088"/>
              </a:gs>
            </a:gsLst>
            <a:lin ang="5400000" scaled="1"/>
          </a:gradFill>
          <a:ln w="9525">
            <a:solidFill>
              <a:srgbClr val="E27217"/>
            </a:solidFill>
            <a:miter lim="800000"/>
            <a:headEnd/>
            <a:tailEnd/>
          </a:ln>
          <a:effectLst>
            <a:outerShdw blurRad="40000" dist="20000" dir="5400000" rotWithShape="0">
              <a:srgbClr val="808080">
                <a:alpha val="37999"/>
              </a:srgbClr>
            </a:outerShdw>
          </a:effec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2000" b="0" smtClean="0">
                <a:solidFill>
                  <a:srgbClr val="000000"/>
                </a:solidFill>
                <a:latin typeface="Verdana" pitchFamily="-107" charset="0"/>
              </a:rPr>
              <a:t>Show the mass of the 1 m ruler is about 200 g.  Take g = 9.8 m s</a:t>
            </a:r>
            <a:r>
              <a:rPr lang="en-US" sz="2000" b="0" baseline="50000" smtClean="0">
                <a:solidFill>
                  <a:srgbClr val="000000"/>
                </a:solidFill>
                <a:latin typeface="Verdana" pitchFamily="-107" charset="0"/>
              </a:rPr>
              <a:t>-2</a:t>
            </a:r>
            <a:endParaRPr lang="en-US" sz="2000" b="0" smtClean="0">
              <a:solidFill>
                <a:srgbClr val="000000"/>
              </a:solidFill>
              <a:latin typeface="Verdana" pitchFamily="-107" charset="0"/>
            </a:endParaRPr>
          </a:p>
        </p:txBody>
      </p:sp>
      <p:sp>
        <p:nvSpPr>
          <p:cNvPr id="47" name="Text Box 17"/>
          <p:cNvSpPr txBox="1">
            <a:spLocks noChangeArrowheads="1"/>
          </p:cNvSpPr>
          <p:nvPr/>
        </p:nvSpPr>
        <p:spPr bwMode="auto">
          <a:xfrm>
            <a:off x="3657600" y="609600"/>
            <a:ext cx="4724400" cy="1000274"/>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spcAft>
                <a:spcPts val="600"/>
              </a:spcAft>
            </a:pPr>
            <a:r>
              <a:rPr lang="en-US" sz="1800" b="0" smtClean="0">
                <a:solidFill>
                  <a:srgbClr val="000000"/>
                </a:solidFill>
                <a:latin typeface="Verdana" pitchFamily="-107" charset="0"/>
              </a:rPr>
              <a:t>The weight of the ruler F</a:t>
            </a:r>
            <a:r>
              <a:rPr lang="en-US" sz="1800" b="0" baseline="-25000" smtClean="0">
                <a:solidFill>
                  <a:srgbClr val="000000"/>
                </a:solidFill>
                <a:latin typeface="Verdana" pitchFamily="-107" charset="0"/>
              </a:rPr>
              <a:t>w</a:t>
            </a:r>
            <a:r>
              <a:rPr lang="en-US" sz="1800" b="0" smtClean="0">
                <a:solidFill>
                  <a:srgbClr val="000000"/>
                </a:solidFill>
                <a:latin typeface="Verdana" pitchFamily="-107" charset="0"/>
              </a:rPr>
              <a:t> acts at the centre 0.5 m from the end.</a:t>
            </a:r>
          </a:p>
          <a:p>
            <a:pPr>
              <a:spcAft>
                <a:spcPts val="600"/>
              </a:spcAft>
            </a:pPr>
            <a:r>
              <a:rPr lang="en-US" sz="1800" b="0" smtClean="0">
                <a:solidFill>
                  <a:srgbClr val="000000"/>
                </a:solidFill>
                <a:latin typeface="Verdana" pitchFamily="-107" charset="0"/>
              </a:rPr>
              <a:t>The support force is labeled F</a:t>
            </a:r>
            <a:r>
              <a:rPr lang="en-US" sz="1800" b="0" baseline="-25000" smtClean="0">
                <a:solidFill>
                  <a:srgbClr val="000000"/>
                </a:solidFill>
                <a:latin typeface="Verdana" pitchFamily="-107" charset="0"/>
              </a:rPr>
              <a:t>s</a:t>
            </a:r>
          </a:p>
        </p:txBody>
      </p:sp>
      <p:grpSp>
        <p:nvGrpSpPr>
          <p:cNvPr id="3" name="Group 55"/>
          <p:cNvGrpSpPr>
            <a:grpSpLocks/>
          </p:cNvGrpSpPr>
          <p:nvPr/>
        </p:nvGrpSpPr>
        <p:grpSpPr bwMode="auto">
          <a:xfrm>
            <a:off x="228600" y="3581400"/>
            <a:ext cx="6096000" cy="3048000"/>
            <a:chOff x="228600" y="3581400"/>
            <a:chExt cx="6096000" cy="3048000"/>
          </a:xfrm>
        </p:grpSpPr>
        <p:sp>
          <p:nvSpPr>
            <p:cNvPr id="55" name="Rectangle 54"/>
            <p:cNvSpPr/>
            <p:nvPr/>
          </p:nvSpPr>
          <p:spPr bwMode="auto">
            <a:xfrm>
              <a:off x="228600" y="3581400"/>
              <a:ext cx="6096000" cy="3048000"/>
            </a:xfrm>
            <a:prstGeom prst="rect">
              <a:avLst/>
            </a:prstGeom>
            <a:solidFill>
              <a:schemeClr val="tx2">
                <a:lumMod val="10000"/>
                <a:lumOff val="9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endParaRPr lang="en-GB" b="0" smtClean="0">
                <a:solidFill>
                  <a:prstClr val="black"/>
                </a:solidFill>
              </a:endParaRPr>
            </a:p>
          </p:txBody>
        </p:sp>
        <p:graphicFrame>
          <p:nvGraphicFramePr>
            <p:cNvPr id="17410" name="Object 2"/>
            <p:cNvGraphicFramePr>
              <a:graphicFrameLocks noChangeAspect="1"/>
            </p:cNvGraphicFramePr>
            <p:nvPr/>
          </p:nvGraphicFramePr>
          <p:xfrm>
            <a:off x="306973" y="3657600"/>
            <a:ext cx="5935379" cy="2895600"/>
          </p:xfrm>
          <a:graphic>
            <a:graphicData uri="http://schemas.openxmlformats.org/presentationml/2006/ole">
              <mc:AlternateContent xmlns:mc="http://schemas.openxmlformats.org/markup-compatibility/2006">
                <mc:Choice xmlns:v="urn:schemas-microsoft-com:vml" Requires="v">
                  <p:oleObj spid="_x0000_s7189" name="Equation" r:id="rId5" imgW="3644900" imgH="1778000" progId="Equation.3">
                    <p:embed/>
                  </p:oleObj>
                </mc:Choice>
                <mc:Fallback>
                  <p:oleObj name="Equation" r:id="rId5" imgW="3644900" imgH="1778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973" y="3657600"/>
                          <a:ext cx="5935379"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2" name="AutoShape 23"/>
          <p:cNvSpPr>
            <a:spLocks noChangeArrowheads="1"/>
          </p:cNvSpPr>
          <p:nvPr/>
        </p:nvSpPr>
        <p:spPr bwMode="auto">
          <a:xfrm>
            <a:off x="4495800" y="1752600"/>
            <a:ext cx="152400" cy="660400"/>
          </a:xfrm>
          <a:prstGeom prst="downArrow">
            <a:avLst>
              <a:gd name="adj1" fmla="val 50000"/>
              <a:gd name="adj2" fmla="val 288889"/>
            </a:avLst>
          </a:prstGeom>
          <a:solidFill>
            <a:srgbClr val="800080"/>
          </a:solidFill>
          <a:ln w="9525">
            <a:solidFill>
              <a:schemeClr val="tx1"/>
            </a:solidFill>
            <a:miter lim="800000"/>
            <a:headEnd/>
            <a:tailEnd/>
          </a:ln>
        </p:spPr>
        <p:txBody>
          <a:bodyPr wrap="none" anchor="ctr"/>
          <a:lstStyle/>
          <a:p>
            <a:pPr algn="ctr"/>
            <a:endParaRPr lang="en-GB" b="0" smtClean="0">
              <a:solidFill>
                <a:srgbClr val="FF00FF"/>
              </a:solidFill>
              <a:latin typeface="Verdana" pitchFamily="-107" charset="0"/>
              <a:ea typeface="ＭＳ Ｐゴシック" pitchFamily="-107" charset="-128"/>
            </a:endParaRPr>
          </a:p>
        </p:txBody>
      </p:sp>
      <p:sp>
        <p:nvSpPr>
          <p:cNvPr id="53" name="Text Box 24"/>
          <p:cNvSpPr txBox="1">
            <a:spLocks noChangeArrowheads="1"/>
          </p:cNvSpPr>
          <p:nvPr/>
        </p:nvSpPr>
        <p:spPr bwMode="auto">
          <a:xfrm>
            <a:off x="4572000" y="1992313"/>
            <a:ext cx="1090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2000" b="0" smtClean="0">
                <a:solidFill>
                  <a:prstClr val="black"/>
                </a:solidFill>
                <a:latin typeface="Verdana" pitchFamily="-107" charset="0"/>
              </a:rPr>
              <a:t>F</a:t>
            </a:r>
            <a:r>
              <a:rPr lang="en-US" sz="2000" b="0" baseline="-25000" smtClean="0">
                <a:solidFill>
                  <a:prstClr val="black"/>
                </a:solidFill>
                <a:latin typeface="Verdana" pitchFamily="-107" charset="0"/>
              </a:rPr>
              <a:t>w (ruler)</a:t>
            </a:r>
            <a:endParaRPr lang="en-US" sz="2000" b="0" smtClean="0">
              <a:solidFill>
                <a:prstClr val="black"/>
              </a:solidFill>
              <a:latin typeface="Verdana" pitchFamily="-107" charset="0"/>
            </a:endParaRPr>
          </a:p>
        </p:txBody>
      </p:sp>
      <p:sp>
        <p:nvSpPr>
          <p:cNvPr id="60" name="WordArt 405"/>
          <p:cNvSpPr>
            <a:spLocks noChangeArrowheads="1" noChangeShapeType="1" noTextEdit="1"/>
          </p:cNvSpPr>
          <p:nvPr/>
        </p:nvSpPr>
        <p:spPr bwMode="auto">
          <a:xfrm>
            <a:off x="6400800" y="4267200"/>
            <a:ext cx="25908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NZ" sz="3600" b="0" kern="10" smtClean="0">
                <a:solidFill>
                  <a:srgbClr val="E51313"/>
                </a:solidFill>
                <a:effectLst>
                  <a:outerShdw dist="35921" dir="2700000" algn="ctr" rotWithShape="0">
                    <a:srgbClr val="C0C0C0"/>
                  </a:outerShdw>
                </a:effectLst>
                <a:latin typeface="Impact"/>
                <a:ea typeface="ＭＳ Ｐゴシック" pitchFamily="-107" charset="-128"/>
              </a:rPr>
              <a:t>Excellence</a:t>
            </a:r>
          </a:p>
        </p:txBody>
      </p:sp>
      <p:sp>
        <p:nvSpPr>
          <p:cNvPr id="62" name="Rectangle 61"/>
          <p:cNvSpPr/>
          <p:nvPr/>
        </p:nvSpPr>
        <p:spPr bwMode="auto">
          <a:xfrm>
            <a:off x="4724399" y="4952999"/>
            <a:ext cx="646515" cy="924404"/>
          </a:xfrm>
          <a:prstGeom prst="rect">
            <a:avLst/>
          </a:prstGeom>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CA" sz="5400" dirty="0">
                <a:ln w="1905"/>
                <a:solidFill>
                  <a:srgbClr val="FF0000"/>
                </a:solidFill>
                <a:effectLst>
                  <a:innerShdw blurRad="69850" dist="43180" dir="5400000">
                    <a:srgbClr val="000000">
                      <a:alpha val="65000"/>
                    </a:srgbClr>
                  </a:innerShdw>
                </a:effectLst>
              </a:rPr>
              <a:t>E</a:t>
            </a:r>
          </a:p>
        </p:txBody>
      </p:sp>
      <p:cxnSp>
        <p:nvCxnSpPr>
          <p:cNvPr id="65" name="Straight Arrow Connector 64"/>
          <p:cNvCxnSpPr>
            <a:cxnSpLocks noChangeShapeType="1"/>
          </p:cNvCxnSpPr>
          <p:nvPr/>
        </p:nvCxnSpPr>
        <p:spPr bwMode="auto">
          <a:xfrm rot="10800000">
            <a:off x="1905000" y="1828800"/>
            <a:ext cx="2743200" cy="116205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87479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slide(fromTop)">
                                      <p:cBhvr>
                                        <p:cTn id="7" dur="2000"/>
                                        <p:tgtEl>
                                          <p:spTgt spid="52"/>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2000"/>
                                        <p:tgtEl>
                                          <p:spTgt spid="53"/>
                                        </p:tgtEl>
                                      </p:cBhvr>
                                    </p:animEffect>
                                  </p:childTnLst>
                                </p:cTn>
                              </p:par>
                            </p:childTnLst>
                          </p:cTn>
                        </p:par>
                        <p:par>
                          <p:cTn id="12" fill="hold" nodeType="afterGroup">
                            <p:stCondLst>
                              <p:cond delay="4000"/>
                            </p:stCondLst>
                            <p:childTnLst>
                              <p:par>
                                <p:cTn id="13" presetID="22" presetClass="entr" presetSubtype="8"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2000"/>
                                        <p:tgtEl>
                                          <p:spTgt spid="28"/>
                                        </p:tgtEl>
                                      </p:cBhvr>
                                    </p:animEffect>
                                  </p:childTnLst>
                                </p:cTn>
                              </p:par>
                            </p:childTnLst>
                          </p:cTn>
                        </p:par>
                        <p:par>
                          <p:cTn id="16" fill="hold" nodeType="afterGroup">
                            <p:stCondLst>
                              <p:cond delay="6000"/>
                            </p:stCondLst>
                            <p:childTnLst>
                              <p:par>
                                <p:cTn id="17" presetID="22" presetClass="entr" presetSubtype="4"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2000"/>
                                        <p:tgtEl>
                                          <p:spTgt spid="65"/>
                                        </p:tgtEl>
                                      </p:cBhvr>
                                    </p:animEffect>
                                  </p:childTnLst>
                                </p:cTn>
                              </p:par>
                            </p:childTnLst>
                          </p:cTn>
                        </p:par>
                        <p:par>
                          <p:cTn id="20" fill="hold" nodeType="afterGroup">
                            <p:stCondLst>
                              <p:cond delay="8000"/>
                            </p:stCondLst>
                            <p:childTnLst>
                              <p:par>
                                <p:cTn id="21" presetID="13" presetClass="entr" presetSubtype="16"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plus(in)">
                                      <p:cBhvr>
                                        <p:cTn id="23" dur="2000"/>
                                        <p:tgtEl>
                                          <p:spTgt spid="54"/>
                                        </p:tgtEl>
                                      </p:cBhvr>
                                    </p:animEffect>
                                  </p:childTnLst>
                                </p:cTn>
                              </p:par>
                            </p:childTnLst>
                          </p:cTn>
                        </p:par>
                        <p:par>
                          <p:cTn id="24" fill="hold" nodeType="afterGroup">
                            <p:stCondLst>
                              <p:cond delay="10000"/>
                            </p:stCondLst>
                            <p:childTnLst>
                              <p:par>
                                <p:cTn id="25" presetID="10" presetClass="exit" presetSubtype="0" fill="hold" nodeType="afterEffect">
                                  <p:stCondLst>
                                    <p:cond delay="0"/>
                                  </p:stCondLst>
                                  <p:childTnLst>
                                    <p:animEffect transition="out" filter="fade">
                                      <p:cBhvr>
                                        <p:cTn id="26" dur="2000"/>
                                        <p:tgtEl>
                                          <p:spTgt spid="65"/>
                                        </p:tgtEl>
                                      </p:cBhvr>
                                    </p:animEffect>
                                    <p:set>
                                      <p:cBhvr>
                                        <p:cTn id="27" dur="1" fill="hold">
                                          <p:stCondLst>
                                            <p:cond delay="1999"/>
                                          </p:stCondLst>
                                        </p:cTn>
                                        <p:tgtEl>
                                          <p:spTgt spid="65"/>
                                        </p:tgtEl>
                                        <p:attrNameLst>
                                          <p:attrName>style.visibility</p:attrName>
                                        </p:attrNameLst>
                                      </p:cBhvr>
                                      <p:to>
                                        <p:strVal val="hidden"/>
                                      </p:to>
                                    </p:set>
                                  </p:childTnLst>
                                </p:cTn>
                              </p:par>
                            </p:childTnLst>
                          </p:cTn>
                        </p:par>
                        <p:par>
                          <p:cTn id="28" fill="hold" nodeType="afterGroup">
                            <p:stCondLst>
                              <p:cond delay="12000"/>
                            </p:stCondLst>
                            <p:childTnLst>
                              <p:par>
                                <p:cTn id="29" presetID="22" presetClass="entr" presetSubtype="1"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3000"/>
                                        <p:tgtEl>
                                          <p:spTgt spid="3"/>
                                        </p:tgtEl>
                                      </p:cBhvr>
                                    </p:animEffect>
                                  </p:childTnLst>
                                </p:cTn>
                              </p:par>
                            </p:childTnLst>
                          </p:cTn>
                        </p:par>
                        <p:par>
                          <p:cTn id="32" fill="hold" nodeType="afterGroup">
                            <p:stCondLst>
                              <p:cond delay="15000"/>
                            </p:stCondLst>
                            <p:childTnLst>
                              <p:par>
                                <p:cTn id="33" presetID="35" presetClass="entr" presetSubtype="0"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2000"/>
                                        <p:tgtEl>
                                          <p:spTgt spid="60"/>
                                        </p:tgtEl>
                                      </p:cBhvr>
                                    </p:animEffect>
                                    <p:anim calcmode="lin" valueType="num">
                                      <p:cBhvr>
                                        <p:cTn id="36" dur="2000" fill="hold"/>
                                        <p:tgtEl>
                                          <p:spTgt spid="60"/>
                                        </p:tgtEl>
                                        <p:attrNameLst>
                                          <p:attrName>style.rotation</p:attrName>
                                        </p:attrNameLst>
                                      </p:cBhvr>
                                      <p:tavLst>
                                        <p:tav tm="0">
                                          <p:val>
                                            <p:fltVal val="720"/>
                                          </p:val>
                                        </p:tav>
                                        <p:tav tm="100000">
                                          <p:val>
                                            <p:fltVal val="0"/>
                                          </p:val>
                                        </p:tav>
                                      </p:tavLst>
                                    </p:anim>
                                    <p:anim calcmode="lin" valueType="num">
                                      <p:cBhvr>
                                        <p:cTn id="37" dur="2000" fill="hold"/>
                                        <p:tgtEl>
                                          <p:spTgt spid="60"/>
                                        </p:tgtEl>
                                        <p:attrNameLst>
                                          <p:attrName>ppt_h</p:attrName>
                                        </p:attrNameLst>
                                      </p:cBhvr>
                                      <p:tavLst>
                                        <p:tav tm="0">
                                          <p:val>
                                            <p:fltVal val="0"/>
                                          </p:val>
                                        </p:tav>
                                        <p:tav tm="100000">
                                          <p:val>
                                            <p:strVal val="#ppt_h"/>
                                          </p:val>
                                        </p:tav>
                                      </p:tavLst>
                                    </p:anim>
                                    <p:anim calcmode="lin" valueType="num">
                                      <p:cBhvr>
                                        <p:cTn id="38" dur="2000" fill="hold"/>
                                        <p:tgtEl>
                                          <p:spTgt spid="6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9" name="Text Box 25"/>
          <p:cNvSpPr txBox="1">
            <a:spLocks noChangeArrowheads="1"/>
          </p:cNvSpPr>
          <p:nvPr/>
        </p:nvSpPr>
        <p:spPr bwMode="auto">
          <a:xfrm>
            <a:off x="2466185" y="685006"/>
            <a:ext cx="6781800" cy="1277937"/>
          </a:xfrm>
          <a:prstGeom prst="rect">
            <a:avLst/>
          </a:prstGeom>
          <a:gradFill rotWithShape="1">
            <a:gsLst>
              <a:gs pos="0">
                <a:srgbClr val="FFF2DD"/>
              </a:gs>
              <a:gs pos="64999">
                <a:srgbClr val="FFE0AC"/>
              </a:gs>
              <a:gs pos="100000">
                <a:srgbClr val="FFD588"/>
              </a:gs>
            </a:gsLst>
            <a:lin ang="5400000" scaled="1"/>
          </a:gradFill>
          <a:ln w="9525">
            <a:solidFill>
              <a:srgbClr val="E29D17"/>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1800" b="0" dirty="0" smtClean="0">
                <a:solidFill>
                  <a:srgbClr val="000000"/>
                </a:solidFill>
                <a:latin typeface="Verdana" pitchFamily="-107" charset="0"/>
              </a:rPr>
              <a:t>The plank has a weight of 98 N. </a:t>
            </a:r>
          </a:p>
          <a:p>
            <a:pPr>
              <a:spcAft>
                <a:spcPts val="600"/>
              </a:spcAft>
            </a:pPr>
            <a:r>
              <a:rPr lang="en-US" sz="1800" b="0" dirty="0" smtClean="0">
                <a:solidFill>
                  <a:srgbClr val="000000"/>
                </a:solidFill>
                <a:latin typeface="Verdana" pitchFamily="-107" charset="0"/>
              </a:rPr>
              <a:t>The boy and tray have a weight of 637 N.</a:t>
            </a:r>
          </a:p>
          <a:p>
            <a:r>
              <a:rPr lang="en-US" sz="1800" b="0" dirty="0" smtClean="0">
                <a:solidFill>
                  <a:srgbClr val="000000"/>
                </a:solidFill>
                <a:latin typeface="Verdana" pitchFamily="-107" charset="0"/>
              </a:rPr>
              <a:t>How far to the left (d) of the fulcrum (F</a:t>
            </a:r>
            <a:r>
              <a:rPr lang="en-US" sz="1800" b="0" baseline="-25000" dirty="0" smtClean="0">
                <a:solidFill>
                  <a:srgbClr val="000000"/>
                </a:solidFill>
                <a:latin typeface="Verdana" pitchFamily="-107" charset="0"/>
              </a:rPr>
              <a:t>LS</a:t>
            </a:r>
            <a:r>
              <a:rPr lang="en-US" sz="1800" b="0" dirty="0" smtClean="0">
                <a:solidFill>
                  <a:srgbClr val="000000"/>
                </a:solidFill>
                <a:latin typeface="Verdana" pitchFamily="-107" charset="0"/>
              </a:rPr>
              <a:t>) can the boy stand without the plank tipping?  </a:t>
            </a:r>
          </a:p>
        </p:txBody>
      </p:sp>
      <p:sp>
        <p:nvSpPr>
          <p:cNvPr id="15391" name="Text Box 27"/>
          <p:cNvSpPr txBox="1">
            <a:spLocks noChangeArrowheads="1"/>
          </p:cNvSpPr>
          <p:nvPr/>
        </p:nvSpPr>
        <p:spPr bwMode="auto">
          <a:xfrm>
            <a:off x="7596188" y="2133600"/>
            <a:ext cx="1090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2000" b="0" smtClean="0">
                <a:solidFill>
                  <a:srgbClr val="FF0000"/>
                </a:solidFill>
                <a:latin typeface="Verdana" pitchFamily="-107" charset="0"/>
              </a:rPr>
              <a:t>F</a:t>
            </a:r>
            <a:r>
              <a:rPr lang="en-US" sz="2000" b="0" baseline="-25000" smtClean="0">
                <a:solidFill>
                  <a:srgbClr val="FF0000"/>
                </a:solidFill>
                <a:latin typeface="Verdana" pitchFamily="-107" charset="0"/>
              </a:rPr>
              <a:t>RS </a:t>
            </a:r>
            <a:r>
              <a:rPr lang="en-US" sz="2000" b="0" smtClean="0">
                <a:solidFill>
                  <a:srgbClr val="FF0000"/>
                </a:solidFill>
                <a:latin typeface="Verdana" pitchFamily="-107" charset="0"/>
              </a:rPr>
              <a:t>= 0</a:t>
            </a:r>
            <a:endParaRPr lang="en-US" sz="2000" b="0" baseline="-25000" smtClean="0">
              <a:solidFill>
                <a:srgbClr val="FF0000"/>
              </a:solidFill>
              <a:latin typeface="Verdana" pitchFamily="-107" charset="0"/>
            </a:endParaRPr>
          </a:p>
        </p:txBody>
      </p:sp>
      <p:grpSp>
        <p:nvGrpSpPr>
          <p:cNvPr id="15367" name="Group 43"/>
          <p:cNvGrpSpPr>
            <a:grpSpLocks/>
          </p:cNvGrpSpPr>
          <p:nvPr/>
        </p:nvGrpSpPr>
        <p:grpSpPr bwMode="auto">
          <a:xfrm>
            <a:off x="389505" y="881795"/>
            <a:ext cx="7944870" cy="3995005"/>
            <a:chOff x="389496" y="881795"/>
            <a:chExt cx="7944430" cy="3995005"/>
          </a:xfrm>
        </p:grpSpPr>
        <p:sp>
          <p:nvSpPr>
            <p:cNvPr id="15375" name="Rectangle 4"/>
            <p:cNvSpPr>
              <a:spLocks noChangeArrowheads="1"/>
            </p:cNvSpPr>
            <p:nvPr/>
          </p:nvSpPr>
          <p:spPr bwMode="auto">
            <a:xfrm>
              <a:off x="456965" y="2590800"/>
              <a:ext cx="7695991" cy="76200"/>
            </a:xfrm>
            <a:prstGeom prst="rect">
              <a:avLst/>
            </a:prstGeom>
            <a:solidFill>
              <a:schemeClr val="accent1"/>
            </a:solidFill>
            <a:ln w="9525">
              <a:solidFill>
                <a:schemeClr val="tx1"/>
              </a:solidFill>
              <a:miter lim="800000"/>
              <a:headEnd/>
              <a:tailEnd/>
            </a:ln>
          </p:spPr>
          <p:txBody>
            <a:bodyPr wrap="none" anchor="ctr"/>
            <a:lstStyle/>
            <a:p>
              <a:endParaRPr lang="en-GB" b="0" smtClean="0">
                <a:solidFill>
                  <a:prstClr val="black"/>
                </a:solidFill>
                <a:latin typeface="Verdana" pitchFamily="-107" charset="0"/>
                <a:ea typeface="ＭＳ Ｐゴシック" pitchFamily="-107" charset="-128"/>
              </a:endParaRPr>
            </a:p>
          </p:txBody>
        </p:sp>
        <p:sp>
          <p:nvSpPr>
            <p:cNvPr id="15376" name="Line 11"/>
            <p:cNvSpPr>
              <a:spLocks noChangeShapeType="1"/>
            </p:cNvSpPr>
            <p:nvPr/>
          </p:nvSpPr>
          <p:spPr bwMode="auto">
            <a:xfrm>
              <a:off x="8148194" y="2286000"/>
              <a:ext cx="0" cy="2514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pic>
          <p:nvPicPr>
            <p:cNvPr id="15377"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400" y="1281905"/>
              <a:ext cx="764100" cy="13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8" name="Group 43"/>
            <p:cNvGrpSpPr>
              <a:grpSpLocks/>
            </p:cNvGrpSpPr>
            <p:nvPr/>
          </p:nvGrpSpPr>
          <p:grpSpPr bwMode="auto">
            <a:xfrm>
              <a:off x="456965" y="4267200"/>
              <a:ext cx="7672179" cy="400050"/>
              <a:chOff x="480" y="3408"/>
              <a:chExt cx="4833" cy="252"/>
            </a:xfrm>
          </p:grpSpPr>
          <p:sp>
            <p:nvSpPr>
              <p:cNvPr id="15397" name="Line 7"/>
              <p:cNvSpPr>
                <a:spLocks noChangeShapeType="1"/>
              </p:cNvSpPr>
              <p:nvPr/>
            </p:nvSpPr>
            <p:spPr bwMode="auto">
              <a:xfrm>
                <a:off x="480" y="3648"/>
                <a:ext cx="4833"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5398" name="Text Box 13"/>
              <p:cNvSpPr txBox="1">
                <a:spLocks noChangeArrowheads="1"/>
              </p:cNvSpPr>
              <p:nvPr/>
            </p:nvSpPr>
            <p:spPr bwMode="auto">
              <a:xfrm>
                <a:off x="2558" y="3408"/>
                <a:ext cx="64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a:spcBef>
                    <a:spcPct val="50000"/>
                  </a:spcBef>
                </a:pPr>
                <a:r>
                  <a:rPr lang="en-US" sz="2000" b="0" smtClean="0">
                    <a:solidFill>
                      <a:prstClr val="black"/>
                    </a:solidFill>
                    <a:latin typeface="Verdana" pitchFamily="-107" charset="0"/>
                  </a:rPr>
                  <a:t>5.0 m</a:t>
                </a:r>
              </a:p>
            </p:txBody>
          </p:sp>
        </p:grpSp>
        <p:sp>
          <p:nvSpPr>
            <p:cNvPr id="15379" name="Line 15"/>
            <p:cNvSpPr>
              <a:spLocks noChangeShapeType="1"/>
            </p:cNvSpPr>
            <p:nvPr/>
          </p:nvSpPr>
          <p:spPr bwMode="auto">
            <a:xfrm>
              <a:off x="471252" y="2209800"/>
              <a:ext cx="0" cy="2667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5380" name="AutoShape 5"/>
            <p:cNvSpPr>
              <a:spLocks noChangeArrowheads="1"/>
            </p:cNvSpPr>
            <p:nvPr/>
          </p:nvSpPr>
          <p:spPr bwMode="auto">
            <a:xfrm>
              <a:off x="7952936" y="2667000"/>
              <a:ext cx="380990" cy="990600"/>
            </a:xfrm>
            <a:prstGeom prst="triangle">
              <a:avLst>
                <a:gd name="adj" fmla="val 50000"/>
              </a:avLst>
            </a:prstGeom>
            <a:solidFill>
              <a:srgbClr val="800000"/>
            </a:solidFill>
            <a:ln w="9525">
              <a:solidFill>
                <a:schemeClr val="tx1"/>
              </a:solidFill>
              <a:miter lim="800000"/>
              <a:headEnd/>
              <a:tailEnd/>
            </a:ln>
          </p:spPr>
          <p:txBody>
            <a:bodyPr wrap="none" anchor="ctr"/>
            <a:lstStyle/>
            <a:p>
              <a:pPr algn="ctr"/>
              <a:endParaRPr lang="en-AU" b="0" smtClean="0">
                <a:solidFill>
                  <a:prstClr val="black"/>
                </a:solidFill>
                <a:latin typeface="Times New Roman" pitchFamily="-107" charset="0"/>
                <a:ea typeface="ＭＳ Ｐゴシック" pitchFamily="-107" charset="-128"/>
              </a:endParaRPr>
            </a:p>
            <a:p>
              <a:pPr algn="ctr"/>
              <a:endParaRPr lang="en-AU" b="0" smtClean="0">
                <a:solidFill>
                  <a:prstClr val="black"/>
                </a:solidFill>
                <a:latin typeface="Times New Roman" pitchFamily="-107" charset="0"/>
                <a:ea typeface="ＭＳ Ｐゴシック" pitchFamily="-107" charset="-128"/>
              </a:endParaRPr>
            </a:p>
            <a:p>
              <a:pPr algn="ctr"/>
              <a:endParaRPr lang="en-AU" b="0" smtClean="0">
                <a:solidFill>
                  <a:prstClr val="black"/>
                </a:solidFill>
                <a:latin typeface="Times New Roman" pitchFamily="-107" charset="0"/>
                <a:ea typeface="ＭＳ Ｐゴシック" pitchFamily="-107" charset="-128"/>
              </a:endParaRPr>
            </a:p>
            <a:p>
              <a:pPr algn="ctr"/>
              <a:endParaRPr lang="en-AU" b="0" smtClean="0">
                <a:solidFill>
                  <a:prstClr val="black"/>
                </a:solidFill>
                <a:latin typeface="Times New Roman" pitchFamily="-107" charset="0"/>
                <a:ea typeface="ＭＳ Ｐゴシック" pitchFamily="-107" charset="-128"/>
              </a:endParaRPr>
            </a:p>
            <a:p>
              <a:pPr algn="ctr"/>
              <a:endParaRPr lang="en-US" b="0" smtClean="0">
                <a:solidFill>
                  <a:prstClr val="black"/>
                </a:solidFill>
                <a:latin typeface="Verdana" pitchFamily="-107" charset="0"/>
                <a:ea typeface="ＭＳ Ｐゴシック" pitchFamily="-107" charset="-128"/>
              </a:endParaRPr>
            </a:p>
          </p:txBody>
        </p:sp>
        <p:sp>
          <p:nvSpPr>
            <p:cNvPr id="15381" name="AutoShape 28"/>
            <p:cNvSpPr>
              <a:spLocks noChangeArrowheads="1"/>
            </p:cNvSpPr>
            <p:nvPr/>
          </p:nvSpPr>
          <p:spPr bwMode="auto">
            <a:xfrm>
              <a:off x="1371340" y="2667000"/>
              <a:ext cx="380990" cy="990600"/>
            </a:xfrm>
            <a:prstGeom prst="triangle">
              <a:avLst>
                <a:gd name="adj" fmla="val 50000"/>
              </a:avLst>
            </a:prstGeom>
            <a:solidFill>
              <a:srgbClr val="800000"/>
            </a:solidFill>
            <a:ln w="9525">
              <a:solidFill>
                <a:schemeClr val="tx1"/>
              </a:solidFill>
              <a:miter lim="800000"/>
              <a:headEnd/>
              <a:tailEnd/>
            </a:ln>
          </p:spPr>
          <p:txBody>
            <a:bodyPr wrap="none" anchor="ctr"/>
            <a:lstStyle/>
            <a:p>
              <a:pPr algn="ctr"/>
              <a:endParaRPr lang="en-AU" b="0" smtClean="0">
                <a:solidFill>
                  <a:prstClr val="black"/>
                </a:solidFill>
                <a:latin typeface="Times New Roman" pitchFamily="-107" charset="0"/>
                <a:ea typeface="ＭＳ Ｐゴシック" pitchFamily="-107" charset="-128"/>
              </a:endParaRPr>
            </a:p>
            <a:p>
              <a:pPr algn="ctr"/>
              <a:endParaRPr lang="en-AU" b="0" smtClean="0">
                <a:solidFill>
                  <a:prstClr val="black"/>
                </a:solidFill>
                <a:latin typeface="Times New Roman" pitchFamily="-107" charset="0"/>
                <a:ea typeface="ＭＳ Ｐゴシック" pitchFamily="-107" charset="-128"/>
              </a:endParaRPr>
            </a:p>
            <a:p>
              <a:pPr algn="ctr"/>
              <a:endParaRPr lang="en-AU" b="0" smtClean="0">
                <a:solidFill>
                  <a:prstClr val="black"/>
                </a:solidFill>
                <a:latin typeface="Times New Roman" pitchFamily="-107" charset="0"/>
                <a:ea typeface="ＭＳ Ｐゴシック" pitchFamily="-107" charset="-128"/>
              </a:endParaRPr>
            </a:p>
            <a:p>
              <a:pPr algn="ctr"/>
              <a:endParaRPr lang="en-AU" b="0" smtClean="0">
                <a:solidFill>
                  <a:prstClr val="black"/>
                </a:solidFill>
                <a:latin typeface="Times New Roman" pitchFamily="-107" charset="0"/>
                <a:ea typeface="ＭＳ Ｐゴシック" pitchFamily="-107" charset="-128"/>
              </a:endParaRPr>
            </a:p>
            <a:p>
              <a:pPr algn="ctr"/>
              <a:endParaRPr lang="en-US" b="0" smtClean="0">
                <a:solidFill>
                  <a:prstClr val="black"/>
                </a:solidFill>
                <a:latin typeface="Verdana" pitchFamily="-107" charset="0"/>
                <a:ea typeface="ＭＳ Ｐゴシック" pitchFamily="-107" charset="-128"/>
              </a:endParaRPr>
            </a:p>
          </p:txBody>
        </p:sp>
        <p:sp>
          <p:nvSpPr>
            <p:cNvPr id="15382" name="Line 33"/>
            <p:cNvSpPr>
              <a:spLocks noChangeShapeType="1"/>
            </p:cNvSpPr>
            <p:nvPr/>
          </p:nvSpPr>
          <p:spPr bwMode="auto">
            <a:xfrm>
              <a:off x="456965" y="4267200"/>
              <a:ext cx="1142969"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5383" name="Text Box 34"/>
            <p:cNvSpPr txBox="1">
              <a:spLocks noChangeArrowheads="1"/>
            </p:cNvSpPr>
            <p:nvPr/>
          </p:nvSpPr>
          <p:spPr bwMode="auto">
            <a:xfrm>
              <a:off x="509350" y="4248090"/>
              <a:ext cx="110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2000" b="0" smtClean="0">
                  <a:solidFill>
                    <a:prstClr val="black"/>
                  </a:solidFill>
                  <a:latin typeface="Verdana" pitchFamily="-107" charset="0"/>
                </a:rPr>
                <a:t>0.40 m</a:t>
              </a:r>
            </a:p>
          </p:txBody>
        </p:sp>
        <p:sp>
          <p:nvSpPr>
            <p:cNvPr id="15384" name="Line 35"/>
            <p:cNvSpPr>
              <a:spLocks noChangeShapeType="1"/>
            </p:cNvSpPr>
            <p:nvPr/>
          </p:nvSpPr>
          <p:spPr bwMode="auto">
            <a:xfrm>
              <a:off x="1552310" y="2362200"/>
              <a:ext cx="0" cy="2057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grpSp>
          <p:nvGrpSpPr>
            <p:cNvPr id="15385" name="Group 44"/>
            <p:cNvGrpSpPr>
              <a:grpSpLocks/>
            </p:cNvGrpSpPr>
            <p:nvPr/>
          </p:nvGrpSpPr>
          <p:grpSpPr bwMode="auto">
            <a:xfrm>
              <a:off x="914152" y="3657605"/>
              <a:ext cx="657207" cy="461963"/>
              <a:chOff x="768" y="3024"/>
              <a:chExt cx="414" cy="291"/>
            </a:xfrm>
          </p:grpSpPr>
          <p:sp>
            <p:nvSpPr>
              <p:cNvPr id="15395" name="Line 40"/>
              <p:cNvSpPr>
                <a:spLocks noChangeShapeType="1"/>
              </p:cNvSpPr>
              <p:nvPr/>
            </p:nvSpPr>
            <p:spPr bwMode="auto">
              <a:xfrm>
                <a:off x="768" y="3264"/>
                <a:ext cx="41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5396" name="Text Box 41"/>
              <p:cNvSpPr txBox="1">
                <a:spLocks noChangeArrowheads="1"/>
              </p:cNvSpPr>
              <p:nvPr/>
            </p:nvSpPr>
            <p:spPr bwMode="auto">
              <a:xfrm>
                <a:off x="813" y="3024"/>
                <a:ext cx="3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b="0" smtClean="0">
                    <a:solidFill>
                      <a:prstClr val="black"/>
                    </a:solidFill>
                    <a:latin typeface="Verdana" pitchFamily="-107" charset="0"/>
                  </a:rPr>
                  <a:t> d</a:t>
                </a:r>
              </a:p>
            </p:txBody>
          </p:sp>
        </p:grpSp>
        <p:sp>
          <p:nvSpPr>
            <p:cNvPr id="15386" name="Line 42"/>
            <p:cNvSpPr>
              <a:spLocks noChangeShapeType="1"/>
            </p:cNvSpPr>
            <p:nvPr/>
          </p:nvSpPr>
          <p:spPr bwMode="auto">
            <a:xfrm>
              <a:off x="914152" y="2667000"/>
              <a:ext cx="0" cy="914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cxnSp>
          <p:nvCxnSpPr>
            <p:cNvPr id="15387" name="Straight Arrow Connector 22"/>
            <p:cNvCxnSpPr>
              <a:cxnSpLocks noChangeShapeType="1"/>
            </p:cNvCxnSpPr>
            <p:nvPr/>
          </p:nvCxnSpPr>
          <p:spPr bwMode="auto">
            <a:xfrm rot="16200000" flipH="1">
              <a:off x="3862045" y="3193256"/>
              <a:ext cx="1066800" cy="14287"/>
            </a:xfrm>
            <a:prstGeom prst="straightConnector1">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5388" name="TextBox 23"/>
            <p:cNvSpPr txBox="1">
              <a:spLocks noChangeArrowheads="1"/>
            </p:cNvSpPr>
            <p:nvPr/>
          </p:nvSpPr>
          <p:spPr bwMode="auto">
            <a:xfrm>
              <a:off x="4473922" y="3352800"/>
              <a:ext cx="14636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GB" sz="2000" b="0" smtClean="0">
                  <a:solidFill>
                    <a:prstClr val="black"/>
                  </a:solidFill>
                  <a:latin typeface="Verdana" pitchFamily="-107" charset="0"/>
                </a:rPr>
                <a:t>F</a:t>
              </a:r>
              <a:r>
                <a:rPr lang="en-GB" sz="2000" b="0" baseline="-25000" smtClean="0">
                  <a:solidFill>
                    <a:prstClr val="black"/>
                  </a:solidFill>
                  <a:latin typeface="Verdana" pitchFamily="-107" charset="0"/>
                </a:rPr>
                <a:t>w</a:t>
              </a:r>
              <a:r>
                <a:rPr lang="en-GB" sz="2000" b="0" smtClean="0">
                  <a:solidFill>
                    <a:prstClr val="black"/>
                  </a:solidFill>
                  <a:latin typeface="Verdana" pitchFamily="-107" charset="0"/>
                </a:rPr>
                <a:t> = 98 N</a:t>
              </a:r>
            </a:p>
          </p:txBody>
        </p:sp>
        <p:cxnSp>
          <p:nvCxnSpPr>
            <p:cNvPr id="15389" name="Straight Arrow Connector 24"/>
            <p:cNvCxnSpPr>
              <a:cxnSpLocks noChangeShapeType="1"/>
            </p:cNvCxnSpPr>
            <p:nvPr/>
          </p:nvCxnSpPr>
          <p:spPr bwMode="auto">
            <a:xfrm rot="16200000" flipH="1">
              <a:off x="216446" y="3340893"/>
              <a:ext cx="1371600" cy="23812"/>
            </a:xfrm>
            <a:prstGeom prst="straightConnector1">
              <a:avLst/>
            </a:prstGeom>
            <a:noFill/>
            <a:ln w="762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5390" name="Rectangle 30"/>
            <p:cNvSpPr>
              <a:spLocks noChangeArrowheads="1"/>
            </p:cNvSpPr>
            <p:nvPr/>
          </p:nvSpPr>
          <p:spPr bwMode="auto">
            <a:xfrm>
              <a:off x="389496" y="881795"/>
              <a:ext cx="16763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0" dirty="0" smtClean="0">
                  <a:solidFill>
                    <a:prstClr val="black"/>
                  </a:solidFill>
                  <a:latin typeface="Verdana" pitchFamily="-107" charset="0"/>
                  <a:ea typeface="ＭＳ Ｐゴシック" pitchFamily="-107" charset="-128"/>
                </a:rPr>
                <a:t>F</a:t>
              </a:r>
              <a:r>
                <a:rPr lang="en-US" sz="2000" b="0" baseline="-25000" dirty="0" smtClean="0">
                  <a:solidFill>
                    <a:prstClr val="black"/>
                  </a:solidFill>
                  <a:latin typeface="Verdana" pitchFamily="-107" charset="0"/>
                  <a:ea typeface="ＭＳ Ｐゴシック" pitchFamily="-107" charset="-128"/>
                </a:rPr>
                <a:t>B</a:t>
              </a:r>
              <a:r>
                <a:rPr lang="en-US" sz="2000" b="0" dirty="0" smtClean="0">
                  <a:solidFill>
                    <a:prstClr val="black"/>
                  </a:solidFill>
                  <a:latin typeface="Verdana" pitchFamily="-107" charset="0"/>
                  <a:ea typeface="ＭＳ Ｐゴシック" pitchFamily="-107" charset="-128"/>
                </a:rPr>
                <a:t> = 637 N</a:t>
              </a:r>
            </a:p>
          </p:txBody>
        </p:sp>
        <p:sp>
          <p:nvSpPr>
            <p:cNvPr id="2" name="Text Box 25"/>
            <p:cNvSpPr txBox="1">
              <a:spLocks noChangeArrowheads="1"/>
            </p:cNvSpPr>
            <p:nvPr/>
          </p:nvSpPr>
          <p:spPr bwMode="auto">
            <a:xfrm>
              <a:off x="1347528" y="2133600"/>
              <a:ext cx="553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2000" b="0" smtClean="0">
                  <a:solidFill>
                    <a:srgbClr val="FF0000"/>
                  </a:solidFill>
                  <a:latin typeface="Verdana" pitchFamily="-107" charset="0"/>
                </a:rPr>
                <a:t>F</a:t>
              </a:r>
              <a:r>
                <a:rPr lang="en-US" sz="2000" b="0" baseline="-25000" smtClean="0">
                  <a:solidFill>
                    <a:srgbClr val="FF0000"/>
                  </a:solidFill>
                  <a:latin typeface="Verdana" pitchFamily="-107" charset="0"/>
                </a:rPr>
                <a:t>LS</a:t>
              </a:r>
              <a:endParaRPr lang="en-US" sz="2000" b="0" smtClean="0">
                <a:solidFill>
                  <a:srgbClr val="FF0000"/>
                </a:solidFill>
                <a:latin typeface="Verdana" pitchFamily="-107" charset="0"/>
              </a:endParaRPr>
            </a:p>
          </p:txBody>
        </p:sp>
        <p:sp>
          <p:nvSpPr>
            <p:cNvPr id="15392" name="Line 9"/>
            <p:cNvSpPr>
              <a:spLocks noChangeShapeType="1"/>
            </p:cNvSpPr>
            <p:nvPr/>
          </p:nvSpPr>
          <p:spPr bwMode="auto">
            <a:xfrm>
              <a:off x="4407424" y="4038600"/>
              <a:ext cx="3733698"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sp>
          <p:nvSpPr>
            <p:cNvPr id="15393" name="Text Box 10"/>
            <p:cNvSpPr txBox="1">
              <a:spLocks noChangeArrowheads="1"/>
            </p:cNvSpPr>
            <p:nvPr/>
          </p:nvSpPr>
          <p:spPr bwMode="auto">
            <a:xfrm>
              <a:off x="5856773" y="3692525"/>
              <a:ext cx="8535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2000" b="0" smtClean="0">
                  <a:solidFill>
                    <a:prstClr val="black"/>
                  </a:solidFill>
                  <a:latin typeface="Verdana" pitchFamily="-107" charset="0"/>
                </a:rPr>
                <a:t>2.5m</a:t>
              </a:r>
            </a:p>
          </p:txBody>
        </p:sp>
        <p:sp>
          <p:nvSpPr>
            <p:cNvPr id="15394" name="Line 15"/>
            <p:cNvSpPr>
              <a:spLocks noChangeShapeType="1"/>
            </p:cNvSpPr>
            <p:nvPr/>
          </p:nvSpPr>
          <p:spPr bwMode="auto">
            <a:xfrm>
              <a:off x="4383465" y="2438400"/>
              <a:ext cx="0" cy="1752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NZ" b="0" smtClean="0">
                <a:solidFill>
                  <a:prstClr val="black"/>
                </a:solidFill>
                <a:latin typeface="Arial" charset="0"/>
                <a:ea typeface="ＭＳ Ｐゴシック" pitchFamily="-107" charset="-128"/>
              </a:endParaRPr>
            </a:p>
          </p:txBody>
        </p:sp>
      </p:grpSp>
      <p:sp>
        <p:nvSpPr>
          <p:cNvPr id="36" name="Text Box 35"/>
          <p:cNvSpPr txBox="1">
            <a:spLocks noChangeArrowheads="1"/>
          </p:cNvSpPr>
          <p:nvPr/>
        </p:nvSpPr>
        <p:spPr bwMode="auto">
          <a:xfrm>
            <a:off x="152400" y="4702175"/>
            <a:ext cx="3341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2000" b="0" smtClean="0">
                <a:solidFill>
                  <a:prstClr val="black"/>
                </a:solidFill>
                <a:latin typeface="Verdana" pitchFamily="-107" charset="0"/>
              </a:rPr>
              <a:t>Take moments about </a:t>
            </a:r>
            <a:r>
              <a:rPr lang="en-US" sz="2000" b="0" smtClean="0">
                <a:solidFill>
                  <a:srgbClr val="FF0000"/>
                </a:solidFill>
                <a:latin typeface="Verdana" pitchFamily="-107" charset="0"/>
              </a:rPr>
              <a:t>F</a:t>
            </a:r>
            <a:r>
              <a:rPr lang="en-US" sz="2000" b="0" baseline="-25000" smtClean="0">
                <a:solidFill>
                  <a:srgbClr val="FF0000"/>
                </a:solidFill>
                <a:latin typeface="Verdana" pitchFamily="-107" charset="0"/>
              </a:rPr>
              <a:t>LS</a:t>
            </a:r>
            <a:r>
              <a:rPr lang="en-US" sz="2000" b="0" smtClean="0">
                <a:solidFill>
                  <a:prstClr val="black"/>
                </a:solidFill>
                <a:latin typeface="Verdana" pitchFamily="-107" charset="0"/>
              </a:rPr>
              <a:t> </a:t>
            </a:r>
          </a:p>
        </p:txBody>
      </p:sp>
      <p:graphicFrame>
        <p:nvGraphicFramePr>
          <p:cNvPr id="37" name="Object 2"/>
          <p:cNvGraphicFramePr>
            <a:graphicFrameLocks noChangeAspect="1"/>
          </p:cNvGraphicFramePr>
          <p:nvPr/>
        </p:nvGraphicFramePr>
        <p:xfrm>
          <a:off x="682625" y="5257800"/>
          <a:ext cx="7104063" cy="1358900"/>
        </p:xfrm>
        <a:graphic>
          <a:graphicData uri="http://schemas.openxmlformats.org/presentationml/2006/ole">
            <mc:AlternateContent xmlns:mc="http://schemas.openxmlformats.org/markup-compatibility/2006">
              <mc:Choice xmlns:v="urn:schemas-microsoft-com:vml" Requires="v">
                <p:oleObj spid="_x0000_s9236" name="Equation" r:id="rId5" imgW="4648200" imgH="889000" progId="Equation.3">
                  <p:embed/>
                </p:oleObj>
              </mc:Choice>
              <mc:Fallback>
                <p:oleObj name="Equation" r:id="rId5" imgW="46482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625" y="5257800"/>
                        <a:ext cx="7104063"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8" name="Picture 3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752600"/>
            <a:ext cx="1752600" cy="17272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bwMode="auto">
          <a:xfrm>
            <a:off x="914399" y="5638799"/>
            <a:ext cx="646515" cy="924404"/>
          </a:xfrm>
          <a:prstGeom prst="rect">
            <a:avLst/>
          </a:prstGeom>
          <a:ln>
            <a:no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CA" sz="5400" dirty="0">
                <a:ln w="1905"/>
                <a:solidFill>
                  <a:srgbClr val="FF0000"/>
                </a:solidFill>
                <a:effectLst>
                  <a:innerShdw blurRad="69850" dist="43180" dir="5400000">
                    <a:srgbClr val="000000">
                      <a:alpha val="65000"/>
                    </a:srgbClr>
                  </a:innerShdw>
                </a:effectLst>
              </a:rPr>
              <a:t>E</a:t>
            </a:r>
          </a:p>
        </p:txBody>
      </p:sp>
      <p:sp>
        <p:nvSpPr>
          <p:cNvPr id="43" name="WordArt 405"/>
          <p:cNvSpPr>
            <a:spLocks noChangeAspect="1" noChangeArrowheads="1" noChangeShapeType="1" noTextEdit="1"/>
          </p:cNvSpPr>
          <p:nvPr/>
        </p:nvSpPr>
        <p:spPr bwMode="auto">
          <a:xfrm>
            <a:off x="6705600" y="4953000"/>
            <a:ext cx="205105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NZ" sz="3600" b="0" kern="10" smtClean="0">
                <a:solidFill>
                  <a:srgbClr val="FF0000"/>
                </a:solidFill>
                <a:effectLst>
                  <a:outerShdw dist="35921" dir="2700000" algn="ctr" rotWithShape="0">
                    <a:srgbClr val="C0C0C0"/>
                  </a:outerShdw>
                </a:effectLst>
                <a:latin typeface="Impact"/>
                <a:ea typeface="ＭＳ Ｐゴシック" pitchFamily="-107" charset="-128"/>
              </a:rPr>
              <a:t>Excellence</a:t>
            </a:r>
          </a:p>
        </p:txBody>
      </p:sp>
    </p:spTree>
    <p:extLst>
      <p:ext uri="{BB962C8B-B14F-4D97-AF65-F5344CB8AC3E}">
        <p14:creationId xmlns:p14="http://schemas.microsoft.com/office/powerpoint/2010/main" val="3348399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91"/>
                                        </p:tgtEl>
                                        <p:attrNameLst>
                                          <p:attrName>style.visibility</p:attrName>
                                        </p:attrNameLst>
                                      </p:cBhvr>
                                      <p:to>
                                        <p:strVal val="visible"/>
                                      </p:to>
                                    </p:set>
                                    <p:animEffect transition="in" filter="wipe(left)">
                                      <p:cBhvr>
                                        <p:cTn id="7" dur="2000"/>
                                        <p:tgtEl>
                                          <p:spTgt spid="15391"/>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2000"/>
                                        <p:tgtEl>
                                          <p:spTgt spid="36"/>
                                        </p:tgtEl>
                                      </p:cBhvr>
                                    </p:animEffect>
                                  </p:childTnLst>
                                </p:cTn>
                              </p:par>
                            </p:childTnLst>
                          </p:cTn>
                        </p:par>
                        <p:par>
                          <p:cTn id="12" fill="hold" nodeType="afterGroup">
                            <p:stCondLst>
                              <p:cond delay="4000"/>
                            </p:stCondLst>
                            <p:childTnLst>
                              <p:par>
                                <p:cTn id="13" presetID="13" presetClass="entr" presetSubtype="16"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plus(in)">
                                      <p:cBhvr>
                                        <p:cTn id="15" dur="2000"/>
                                        <p:tgtEl>
                                          <p:spTgt spid="38"/>
                                        </p:tgtEl>
                                      </p:cBhvr>
                                    </p:animEffect>
                                  </p:childTnLst>
                                </p:cTn>
                              </p:par>
                            </p:childTnLst>
                          </p:cTn>
                        </p:par>
                        <p:par>
                          <p:cTn id="16" fill="hold" nodeType="afterGroup">
                            <p:stCondLst>
                              <p:cond delay="6000"/>
                            </p:stCondLst>
                            <p:childTnLst>
                              <p:par>
                                <p:cTn id="17" presetID="22" presetClass="entr" presetSubtype="1"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3000"/>
                                        <p:tgtEl>
                                          <p:spTgt spid="37"/>
                                        </p:tgtEl>
                                      </p:cBhvr>
                                    </p:animEffect>
                                  </p:childTnLst>
                                </p:cTn>
                              </p:par>
                            </p:childTnLst>
                          </p:cTn>
                        </p:par>
                        <p:par>
                          <p:cTn id="20" fill="hold" nodeType="afterGroup">
                            <p:stCondLst>
                              <p:cond delay="9000"/>
                            </p:stCondLst>
                            <p:childTnLst>
                              <p:par>
                                <p:cTn id="21" presetID="35"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2000"/>
                                        <p:tgtEl>
                                          <p:spTgt spid="43"/>
                                        </p:tgtEl>
                                      </p:cBhvr>
                                    </p:animEffect>
                                    <p:anim calcmode="lin" valueType="num">
                                      <p:cBhvr>
                                        <p:cTn id="24" dur="2000" fill="hold"/>
                                        <p:tgtEl>
                                          <p:spTgt spid="43"/>
                                        </p:tgtEl>
                                        <p:attrNameLst>
                                          <p:attrName>style.rotation</p:attrName>
                                        </p:attrNameLst>
                                      </p:cBhvr>
                                      <p:tavLst>
                                        <p:tav tm="0">
                                          <p:val>
                                            <p:fltVal val="720"/>
                                          </p:val>
                                        </p:tav>
                                        <p:tav tm="100000">
                                          <p:val>
                                            <p:fltVal val="0"/>
                                          </p:val>
                                        </p:tav>
                                      </p:tavLst>
                                    </p:anim>
                                    <p:anim calcmode="lin" valueType="num">
                                      <p:cBhvr>
                                        <p:cTn id="25" dur="2000" fill="hold"/>
                                        <p:tgtEl>
                                          <p:spTgt spid="43"/>
                                        </p:tgtEl>
                                        <p:attrNameLst>
                                          <p:attrName>ppt_h</p:attrName>
                                        </p:attrNameLst>
                                      </p:cBhvr>
                                      <p:tavLst>
                                        <p:tav tm="0">
                                          <p:val>
                                            <p:fltVal val="0"/>
                                          </p:val>
                                        </p:tav>
                                        <p:tav tm="100000">
                                          <p:val>
                                            <p:strVal val="#ppt_h"/>
                                          </p:val>
                                        </p:tav>
                                      </p:tavLst>
                                    </p:anim>
                                    <p:anim calcmode="lin" valueType="num">
                                      <p:cBhvr>
                                        <p:cTn id="26" dur="2000" fill="hold"/>
                                        <p:tgtEl>
                                          <p:spTgt spid="4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1" grpId="0"/>
      <p:bldP spid="36"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228600"/>
            <a:ext cx="7772400" cy="762000"/>
          </a:xfrm>
        </p:spPr>
        <p:txBody>
          <a:bodyPr/>
          <a:lstStyle/>
          <a:p>
            <a:r>
              <a:rPr lang="en-NZ" smtClean="0"/>
              <a:t>Torques in the Arm</a:t>
            </a:r>
          </a:p>
        </p:txBody>
      </p:sp>
      <p:pic>
        <p:nvPicPr>
          <p:cNvPr id="6147" name="Picture 4" descr="MUSFOR1"/>
          <p:cNvPicPr>
            <a:picLocks noGrp="1" noChangeAspect="1" noChangeArrowheads="1"/>
          </p:cNvPicPr>
          <p:nvPr>
            <p:ph sz="half" idx="4294967295"/>
          </p:nvPr>
        </p:nvPicPr>
        <p:blipFill>
          <a:blip r:embed="rId3" cstate="print"/>
          <a:srcRect/>
          <a:stretch>
            <a:fillRect/>
          </a:stretch>
        </p:blipFill>
        <p:spPr>
          <a:xfrm>
            <a:off x="495300" y="1828800"/>
            <a:ext cx="4535488" cy="3994150"/>
          </a:xfrm>
          <a:noFill/>
        </p:spPr>
      </p:pic>
      <p:pic>
        <p:nvPicPr>
          <p:cNvPr id="6148" name="Picture 6"/>
          <p:cNvPicPr>
            <a:picLocks noChangeAspect="1" noChangeArrowheads="1"/>
          </p:cNvPicPr>
          <p:nvPr/>
        </p:nvPicPr>
        <p:blipFill>
          <a:blip r:embed="rId4" cstate="print"/>
          <a:srcRect/>
          <a:stretch>
            <a:fillRect/>
          </a:stretch>
        </p:blipFill>
        <p:spPr bwMode="auto">
          <a:xfrm>
            <a:off x="4038600" y="1295400"/>
            <a:ext cx="4495800" cy="3940175"/>
          </a:xfrm>
          <a:prstGeom prst="rect">
            <a:avLst/>
          </a:prstGeom>
          <a:noFill/>
          <a:ln w="9525">
            <a:noFill/>
            <a:miter lim="800000"/>
            <a:headEnd/>
            <a:tailEnd/>
          </a:ln>
        </p:spPr>
      </p:pic>
    </p:spTree>
    <p:extLst>
      <p:ext uri="{BB962C8B-B14F-4D97-AF65-F5344CB8AC3E}">
        <p14:creationId xmlns:p14="http://schemas.microsoft.com/office/powerpoint/2010/main" val="2011912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333375" y="838200"/>
            <a:ext cx="5153025" cy="1373188"/>
          </a:xfrm>
          <a:prstGeom prst="rect">
            <a:avLst/>
          </a:prstGeom>
          <a:noFill/>
          <a:ln w="9525">
            <a:noFill/>
            <a:miter lim="800000"/>
            <a:headEnd/>
            <a:tailEnd/>
          </a:ln>
        </p:spPr>
        <p:txBody>
          <a:bodyPr wrap="none">
            <a:spAutoFit/>
          </a:bodyPr>
          <a:lstStyle/>
          <a:p>
            <a:r>
              <a:rPr lang="en-US"/>
              <a:t>Given: W=50 N, L=0.35 m, </a:t>
            </a:r>
            <a:br>
              <a:rPr lang="en-US"/>
            </a:br>
            <a:r>
              <a:rPr lang="en-US"/>
              <a:t>	  x=0.03 m</a:t>
            </a:r>
          </a:p>
          <a:p>
            <a:r>
              <a:rPr lang="en-US"/>
              <a:t>Find the tension in the muscle</a:t>
            </a:r>
          </a:p>
        </p:txBody>
      </p:sp>
      <p:graphicFrame>
        <p:nvGraphicFramePr>
          <p:cNvPr id="3074" name="Object 2"/>
          <p:cNvGraphicFramePr>
            <a:graphicFrameLocks noChangeAspect="1"/>
          </p:cNvGraphicFramePr>
          <p:nvPr/>
        </p:nvGraphicFramePr>
        <p:xfrm>
          <a:off x="5962650" y="76200"/>
          <a:ext cx="3028950" cy="6705600"/>
        </p:xfrm>
        <a:graphic>
          <a:graphicData uri="http://schemas.openxmlformats.org/presentationml/2006/ole">
            <mc:AlternateContent xmlns:mc="http://schemas.openxmlformats.org/markup-compatibility/2006">
              <mc:Choice xmlns:v="urn:schemas-microsoft-com:vml" Requires="v">
                <p:oleObj spid="_x0000_s3112" name="Photo Editor Photo" r:id="rId4" imgW="3304762" imgH="7314286" progId="">
                  <p:embed/>
                </p:oleObj>
              </mc:Choice>
              <mc:Fallback>
                <p:oleObj name="Photo Editor Photo" r:id="rId4" imgW="3304762" imgH="7314286"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650" y="76200"/>
                        <a:ext cx="302895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6" name="Text Box 11"/>
          <p:cNvSpPr txBox="1">
            <a:spLocks noChangeArrowheads="1"/>
          </p:cNvSpPr>
          <p:nvPr/>
        </p:nvSpPr>
        <p:spPr bwMode="auto">
          <a:xfrm>
            <a:off x="6235700" y="2452688"/>
            <a:ext cx="393700" cy="519112"/>
          </a:xfrm>
          <a:prstGeom prst="rect">
            <a:avLst/>
          </a:prstGeom>
          <a:noFill/>
          <a:ln w="9525">
            <a:noFill/>
            <a:miter lim="800000"/>
            <a:headEnd/>
            <a:tailEnd/>
          </a:ln>
        </p:spPr>
        <p:txBody>
          <a:bodyPr wrap="none">
            <a:spAutoFit/>
          </a:bodyPr>
          <a:lstStyle/>
          <a:p>
            <a:r>
              <a:rPr lang="en-US">
                <a:solidFill>
                  <a:schemeClr val="bg2"/>
                </a:solidFill>
              </a:rPr>
              <a:t>x</a:t>
            </a:r>
          </a:p>
        </p:txBody>
      </p:sp>
      <p:sp>
        <p:nvSpPr>
          <p:cNvPr id="3077" name="Text Box 12"/>
          <p:cNvSpPr txBox="1">
            <a:spLocks noChangeArrowheads="1"/>
          </p:cNvSpPr>
          <p:nvPr/>
        </p:nvSpPr>
        <p:spPr bwMode="auto">
          <a:xfrm>
            <a:off x="7604125" y="2968625"/>
            <a:ext cx="379413" cy="519113"/>
          </a:xfrm>
          <a:prstGeom prst="rect">
            <a:avLst/>
          </a:prstGeom>
          <a:noFill/>
          <a:ln w="9525">
            <a:noFill/>
            <a:miter lim="800000"/>
            <a:headEnd/>
            <a:tailEnd/>
          </a:ln>
        </p:spPr>
        <p:txBody>
          <a:bodyPr wrap="none">
            <a:spAutoFit/>
          </a:bodyPr>
          <a:lstStyle/>
          <a:p>
            <a:r>
              <a:rPr lang="en-US">
                <a:solidFill>
                  <a:schemeClr val="bg2"/>
                </a:solidFill>
              </a:rPr>
              <a:t>L</a:t>
            </a:r>
          </a:p>
        </p:txBody>
      </p:sp>
      <p:sp>
        <p:nvSpPr>
          <p:cNvPr id="3078" name="Text Box 13"/>
          <p:cNvSpPr txBox="1">
            <a:spLocks noChangeArrowheads="1"/>
          </p:cNvSpPr>
          <p:nvPr/>
        </p:nvSpPr>
        <p:spPr bwMode="auto">
          <a:xfrm>
            <a:off x="7985125" y="1444625"/>
            <a:ext cx="554038" cy="519113"/>
          </a:xfrm>
          <a:prstGeom prst="rect">
            <a:avLst/>
          </a:prstGeom>
          <a:noFill/>
          <a:ln w="9525">
            <a:noFill/>
            <a:miter lim="800000"/>
            <a:headEnd/>
            <a:tailEnd/>
          </a:ln>
        </p:spPr>
        <p:txBody>
          <a:bodyPr wrap="none">
            <a:spAutoFit/>
          </a:bodyPr>
          <a:lstStyle/>
          <a:p>
            <a:r>
              <a:rPr lang="en-US">
                <a:solidFill>
                  <a:schemeClr val="tx1"/>
                </a:solidFill>
              </a:rPr>
              <a:t>W</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oaded_wheelbarrow"/>
          <p:cNvPicPr>
            <a:picLocks noChangeAspect="1" noChangeArrowheads="1"/>
          </p:cNvPicPr>
          <p:nvPr/>
        </p:nvPicPr>
        <p:blipFill>
          <a:blip r:embed="rId3">
            <a:extLst>
              <a:ext uri="{28A0092B-C50C-407E-A947-70E740481C1C}">
                <a14:useLocalDpi xmlns:a14="http://schemas.microsoft.com/office/drawing/2010/main" val="0"/>
              </a:ext>
            </a:extLst>
          </a:blip>
          <a:srcRect t="19276" r="3636" b="8434"/>
          <a:stretch>
            <a:fillRect/>
          </a:stretch>
        </p:blipFill>
        <p:spPr bwMode="auto">
          <a:xfrm>
            <a:off x="0" y="1594985"/>
            <a:ext cx="91440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2286000" y="272598"/>
            <a:ext cx="6781800" cy="1631950"/>
          </a:xfrm>
          <a:prstGeom prst="rect">
            <a:avLst/>
          </a:prstGeom>
          <a:gradFill rotWithShape="1">
            <a:gsLst>
              <a:gs pos="0">
                <a:srgbClr val="EFFDE6"/>
              </a:gs>
              <a:gs pos="64999">
                <a:srgbClr val="D7F8BF"/>
              </a:gs>
              <a:gs pos="100000">
                <a:srgbClr val="C6F7A2"/>
              </a:gs>
            </a:gsLst>
            <a:lin ang="5400000" scaled="1"/>
          </a:gradFill>
          <a:ln w="9525">
            <a:solidFill>
              <a:srgbClr val="76AB31"/>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spcAft>
                <a:spcPts val="600"/>
              </a:spcAft>
            </a:pPr>
            <a:r>
              <a:rPr lang="en-US" sz="1800" b="0" smtClean="0">
                <a:solidFill>
                  <a:srgbClr val="000000"/>
                </a:solidFill>
                <a:latin typeface="Verdana" pitchFamily="-107" charset="0"/>
              </a:rPr>
              <a:t>This is a picture of a loaded wheelbarrow.  </a:t>
            </a:r>
          </a:p>
          <a:p>
            <a:pPr>
              <a:spcAft>
                <a:spcPts val="600"/>
              </a:spcAft>
              <a:buFont typeface="Verdana" pitchFamily="-107" charset="0"/>
              <a:buAutoNum type="arabicPeriod"/>
            </a:pPr>
            <a:r>
              <a:rPr lang="en-US" sz="1800" b="0" smtClean="0">
                <a:solidFill>
                  <a:srgbClr val="000000"/>
                </a:solidFill>
                <a:latin typeface="Verdana" pitchFamily="-107" charset="0"/>
              </a:rPr>
              <a:t>Draw a free body diagram when Mutu lifts the handles and holds the wheelbarrow steady.</a:t>
            </a:r>
          </a:p>
          <a:p>
            <a:pPr>
              <a:spcAft>
                <a:spcPts val="600"/>
              </a:spcAft>
              <a:buFont typeface="Verdana" pitchFamily="-107" charset="0"/>
              <a:buAutoNum type="arabicPeriod"/>
            </a:pPr>
            <a:r>
              <a:rPr lang="en-US" sz="1800" b="0" smtClean="0">
                <a:solidFill>
                  <a:srgbClr val="000000"/>
                </a:solidFill>
                <a:latin typeface="Verdana" pitchFamily="-107" charset="0"/>
              </a:rPr>
              <a:t>Label the reaction/support force at the pivot, the load force and the effort force.</a:t>
            </a:r>
          </a:p>
        </p:txBody>
      </p:sp>
    </p:spTree>
    <p:extLst>
      <p:ext uri="{BB962C8B-B14F-4D97-AF65-F5344CB8AC3E}">
        <p14:creationId xmlns:p14="http://schemas.microsoft.com/office/powerpoint/2010/main" val="7547683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5" descr="Loaded_wheelbarrow"/>
          <p:cNvPicPr>
            <a:picLocks noChangeAspect="1" noChangeArrowheads="1"/>
          </p:cNvPicPr>
          <p:nvPr/>
        </p:nvPicPr>
        <p:blipFill>
          <a:blip r:embed="rId3">
            <a:extLst>
              <a:ext uri="{28A0092B-C50C-407E-A947-70E740481C1C}">
                <a14:useLocalDpi xmlns:a14="http://schemas.microsoft.com/office/drawing/2010/main" val="0"/>
              </a:ext>
            </a:extLst>
          </a:blip>
          <a:srcRect t="19275" r="3636" b="8438"/>
          <a:stretch>
            <a:fillRect/>
          </a:stretch>
        </p:blipFill>
        <p:spPr bwMode="auto">
          <a:xfrm>
            <a:off x="0" y="1371600"/>
            <a:ext cx="9144000" cy="5175250"/>
          </a:xfrm>
          <a:prstGeom prst="rect">
            <a:avLst/>
          </a:prstGeom>
          <a:noFill/>
          <a:ln>
            <a:noFill/>
          </a:ln>
          <a:extLst>
            <a:ext uri="{909E8E84-426E-40dd-AFC4-6F175D3DCCD1}">
              <a14:hiddenFill xmlns:a14="http://schemas.microsoft.com/office/drawing/2010/main">
                <a:solidFill>
                  <a:srgbClr val="FFFFFF">
                    <a:alpha val="490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AutoShape 3"/>
          <p:cNvSpPr>
            <a:spLocks noChangeArrowheads="1"/>
          </p:cNvSpPr>
          <p:nvPr/>
        </p:nvSpPr>
        <p:spPr bwMode="auto">
          <a:xfrm rot="10800000">
            <a:off x="381000" y="2438400"/>
            <a:ext cx="228600" cy="1504950"/>
          </a:xfrm>
          <a:prstGeom prst="downArrow">
            <a:avLst>
              <a:gd name="adj1" fmla="val 50000"/>
              <a:gd name="adj2" fmla="val 246875"/>
            </a:avLst>
          </a:prstGeom>
          <a:solidFill>
            <a:schemeClr val="tx1"/>
          </a:solidFill>
          <a:ln w="9525">
            <a:solidFill>
              <a:schemeClr val="tx1"/>
            </a:solidFill>
            <a:miter lim="800000"/>
            <a:headEnd/>
            <a:tailEnd/>
          </a:ln>
        </p:spPr>
        <p:txBody>
          <a:bodyPr rot="10800000" wrap="none" anchor="ctr"/>
          <a:lstStyle/>
          <a:p>
            <a:pPr algn="ctr"/>
            <a:endParaRPr lang="en-GB" b="0" smtClean="0">
              <a:solidFill>
                <a:prstClr val="black"/>
              </a:solidFill>
              <a:latin typeface="Verdana" pitchFamily="-107" charset="0"/>
              <a:ea typeface="ＭＳ Ｐゴシック" pitchFamily="-107" charset="-128"/>
            </a:endParaRPr>
          </a:p>
        </p:txBody>
      </p:sp>
      <p:sp>
        <p:nvSpPr>
          <p:cNvPr id="37894" name="Text Box 6"/>
          <p:cNvSpPr txBox="1">
            <a:spLocks noChangeArrowheads="1"/>
          </p:cNvSpPr>
          <p:nvPr/>
        </p:nvSpPr>
        <p:spPr bwMode="auto">
          <a:xfrm>
            <a:off x="3962400" y="4572000"/>
            <a:ext cx="1752600" cy="400050"/>
          </a:xfrm>
          <a:prstGeom prst="rect">
            <a:avLst/>
          </a:prstGeom>
          <a:gradFill rotWithShape="1">
            <a:gsLst>
              <a:gs pos="0">
                <a:srgbClr val="EFFDE6"/>
              </a:gs>
              <a:gs pos="64999">
                <a:srgbClr val="D7F8BF"/>
              </a:gs>
              <a:gs pos="100000">
                <a:srgbClr val="C6F7A2"/>
              </a:gs>
            </a:gsLst>
            <a:lin ang="5400000" scaled="1"/>
          </a:gradFill>
          <a:ln w="9525">
            <a:solidFill>
              <a:srgbClr val="76AB31"/>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a:r>
              <a:rPr lang="en-NZ" sz="2000" b="0" smtClean="0">
                <a:solidFill>
                  <a:srgbClr val="000000"/>
                </a:solidFill>
                <a:latin typeface="Verdana" pitchFamily="-107" charset="0"/>
              </a:rPr>
              <a:t>Load force</a:t>
            </a:r>
            <a:endParaRPr lang="en-NZ" sz="1800" b="0" smtClean="0">
              <a:solidFill>
                <a:srgbClr val="000000"/>
              </a:solidFill>
              <a:latin typeface="Verdana" pitchFamily="-107" charset="0"/>
            </a:endParaRPr>
          </a:p>
        </p:txBody>
      </p:sp>
      <p:sp>
        <p:nvSpPr>
          <p:cNvPr id="37896" name="AutoShape 8"/>
          <p:cNvSpPr>
            <a:spLocks noChangeArrowheads="1"/>
          </p:cNvSpPr>
          <p:nvPr/>
        </p:nvSpPr>
        <p:spPr bwMode="auto">
          <a:xfrm>
            <a:off x="5562600" y="3962400"/>
            <a:ext cx="212725" cy="2514600"/>
          </a:xfrm>
          <a:prstGeom prst="downArrow">
            <a:avLst>
              <a:gd name="adj1" fmla="val 50000"/>
              <a:gd name="adj2" fmla="val 295522"/>
            </a:avLst>
          </a:prstGeom>
          <a:solidFill>
            <a:schemeClr val="tx1"/>
          </a:solidFill>
          <a:ln w="9525">
            <a:solidFill>
              <a:schemeClr val="tx1"/>
            </a:solidFill>
            <a:miter lim="800000"/>
            <a:headEnd/>
            <a:tailEnd/>
          </a:ln>
        </p:spPr>
        <p:txBody>
          <a:bodyPr wrap="none" anchor="ctr"/>
          <a:lstStyle/>
          <a:p>
            <a:pPr algn="ctr"/>
            <a:endParaRPr lang="en-GB" b="0" smtClean="0">
              <a:solidFill>
                <a:prstClr val="black"/>
              </a:solidFill>
              <a:latin typeface="Verdana" pitchFamily="-107" charset="0"/>
              <a:ea typeface="ＭＳ Ｐゴシック" pitchFamily="-107" charset="-128"/>
            </a:endParaRPr>
          </a:p>
        </p:txBody>
      </p:sp>
      <p:sp>
        <p:nvSpPr>
          <p:cNvPr id="37903" name="Line 15"/>
          <p:cNvSpPr>
            <a:spLocks noChangeShapeType="1"/>
          </p:cNvSpPr>
          <p:nvPr/>
        </p:nvSpPr>
        <p:spPr bwMode="auto">
          <a:xfrm flipH="1">
            <a:off x="457200" y="3962400"/>
            <a:ext cx="7010400" cy="0"/>
          </a:xfrm>
          <a:prstGeom prst="line">
            <a:avLst/>
          </a:prstGeom>
          <a:noFill/>
          <a:ln w="38100">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b="0" smtClean="0">
              <a:solidFill>
                <a:prstClr val="black"/>
              </a:solidFill>
              <a:latin typeface="Arial" charset="0"/>
              <a:ea typeface="ＭＳ Ｐゴシック" pitchFamily="-107" charset="-128"/>
            </a:endParaRPr>
          </a:p>
        </p:txBody>
      </p:sp>
      <p:sp>
        <p:nvSpPr>
          <p:cNvPr id="37906" name="AutoShape 18"/>
          <p:cNvSpPr>
            <a:spLocks noChangeArrowheads="1"/>
          </p:cNvSpPr>
          <p:nvPr/>
        </p:nvSpPr>
        <p:spPr bwMode="auto">
          <a:xfrm>
            <a:off x="7315200" y="3962400"/>
            <a:ext cx="228600" cy="1981200"/>
          </a:xfrm>
          <a:prstGeom prst="upArrow">
            <a:avLst>
              <a:gd name="adj1" fmla="val 50000"/>
              <a:gd name="adj2" fmla="val 250009"/>
            </a:avLst>
          </a:prstGeom>
          <a:solidFill>
            <a:schemeClr val="tx1"/>
          </a:solidFill>
          <a:ln w="9525">
            <a:solidFill>
              <a:schemeClr val="tx1"/>
            </a:solidFill>
            <a:miter lim="800000"/>
            <a:headEnd/>
            <a:tailEnd/>
          </a:ln>
        </p:spPr>
        <p:txBody>
          <a:bodyPr wrap="none" anchor="ctr"/>
          <a:lstStyle/>
          <a:p>
            <a:endParaRPr lang="en-GB" b="0" smtClean="0">
              <a:solidFill>
                <a:prstClr val="black"/>
              </a:solidFill>
              <a:latin typeface="Verdana" pitchFamily="-107" charset="0"/>
              <a:ea typeface="ＭＳ Ｐゴシック" pitchFamily="-107" charset="-128"/>
            </a:endParaRPr>
          </a:p>
        </p:txBody>
      </p:sp>
      <p:sp>
        <p:nvSpPr>
          <p:cNvPr id="37907" name="Text Box 19"/>
          <p:cNvSpPr txBox="1">
            <a:spLocks noChangeArrowheads="1"/>
          </p:cNvSpPr>
          <p:nvPr/>
        </p:nvSpPr>
        <p:spPr bwMode="auto">
          <a:xfrm>
            <a:off x="7556500" y="4572000"/>
            <a:ext cx="1358900" cy="708025"/>
          </a:xfrm>
          <a:prstGeom prst="rect">
            <a:avLst/>
          </a:prstGeom>
          <a:gradFill rotWithShape="1">
            <a:gsLst>
              <a:gs pos="0">
                <a:srgbClr val="E6FDFA"/>
              </a:gs>
              <a:gs pos="64999">
                <a:srgbClr val="BFF8F1"/>
              </a:gs>
              <a:gs pos="100000">
                <a:srgbClr val="A2F7EC"/>
              </a:gs>
            </a:gsLst>
            <a:lin ang="5400000" scaled="1"/>
          </a:gradFill>
          <a:ln w="9525">
            <a:solidFill>
              <a:srgbClr val="31ABA1"/>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a:r>
              <a:rPr lang="en-US" sz="2000" b="0" smtClean="0">
                <a:solidFill>
                  <a:srgbClr val="000000"/>
                </a:solidFill>
                <a:latin typeface="Verdana" pitchFamily="-107" charset="0"/>
              </a:rPr>
              <a:t>Support force</a:t>
            </a:r>
            <a:endParaRPr lang="en-US" b="0" smtClean="0">
              <a:solidFill>
                <a:srgbClr val="000000"/>
              </a:solidFill>
              <a:latin typeface="Verdana" pitchFamily="-107" charset="0"/>
            </a:endParaRPr>
          </a:p>
        </p:txBody>
      </p:sp>
      <p:sp>
        <p:nvSpPr>
          <p:cNvPr id="37909" name="Text Box 21"/>
          <p:cNvSpPr txBox="1">
            <a:spLocks noChangeArrowheads="1"/>
          </p:cNvSpPr>
          <p:nvPr/>
        </p:nvSpPr>
        <p:spPr bwMode="auto">
          <a:xfrm>
            <a:off x="609600" y="3105150"/>
            <a:ext cx="1752600" cy="400050"/>
          </a:xfrm>
          <a:prstGeom prst="rect">
            <a:avLst/>
          </a:prstGeom>
          <a:gradFill rotWithShape="1">
            <a:gsLst>
              <a:gs pos="0">
                <a:srgbClr val="FFF4DB"/>
              </a:gs>
              <a:gs pos="64999">
                <a:srgbClr val="FFE4A7"/>
              </a:gs>
              <a:gs pos="100000">
                <a:srgbClr val="FFDC81"/>
              </a:gs>
            </a:gsLst>
            <a:lin ang="5400000" scaled="1"/>
          </a:gradFill>
          <a:ln w="9525">
            <a:solidFill>
              <a:srgbClr val="EFA910"/>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a:r>
              <a:rPr lang="en-US" sz="2000" b="0" smtClean="0">
                <a:solidFill>
                  <a:srgbClr val="000000"/>
                </a:solidFill>
                <a:latin typeface="Verdana" pitchFamily="-107" charset="0"/>
              </a:rPr>
              <a:t>Effort force</a:t>
            </a:r>
            <a:endParaRPr lang="en-US" b="0" smtClean="0">
              <a:solidFill>
                <a:srgbClr val="000000"/>
              </a:solidFill>
              <a:latin typeface="Verdana" pitchFamily="-107" charset="0"/>
            </a:endParaRPr>
          </a:p>
        </p:txBody>
      </p:sp>
      <p:sp>
        <p:nvSpPr>
          <p:cNvPr id="37915" name="Text Box 27"/>
          <p:cNvSpPr txBox="1">
            <a:spLocks noChangeArrowheads="1"/>
          </p:cNvSpPr>
          <p:nvPr/>
        </p:nvSpPr>
        <p:spPr bwMode="auto">
          <a:xfrm>
            <a:off x="3048000" y="1676400"/>
            <a:ext cx="3200400" cy="461963"/>
          </a:xfrm>
          <a:prstGeom prst="rect">
            <a:avLst/>
          </a:prstGeom>
          <a:gradFill rotWithShape="1">
            <a:gsLst>
              <a:gs pos="0">
                <a:srgbClr val="FAE6E6"/>
              </a:gs>
              <a:gs pos="64999">
                <a:srgbClr val="F1BFBF"/>
              </a:gs>
              <a:gs pos="100000">
                <a:srgbClr val="EDA3A3"/>
              </a:gs>
            </a:gsLst>
            <a:lin ang="5400000" scaled="1"/>
          </a:gradFill>
          <a:ln w="9525">
            <a:solidFill>
              <a:srgbClr val="990000"/>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a:r>
              <a:rPr lang="en-US" b="0" smtClean="0">
                <a:solidFill>
                  <a:srgbClr val="000000"/>
                </a:solidFill>
                <a:latin typeface="Verdana" pitchFamily="-107" charset="0"/>
              </a:rPr>
              <a:t>Free body diagram</a:t>
            </a:r>
          </a:p>
        </p:txBody>
      </p:sp>
      <p:sp>
        <p:nvSpPr>
          <p:cNvPr id="16" name="Rectangle 15"/>
          <p:cNvSpPr/>
          <p:nvPr/>
        </p:nvSpPr>
        <p:spPr bwMode="auto">
          <a:xfrm>
            <a:off x="3581401" y="5334000"/>
            <a:ext cx="858841" cy="923331"/>
          </a:xfrm>
          <a:prstGeom prst="rect">
            <a:avLst/>
          </a:prstGeom>
          <a:ln>
            <a:noFill/>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CA" sz="5400" dirty="0">
                <a:ln w="1905"/>
                <a:solidFill>
                  <a:srgbClr val="000090"/>
                </a:solidFill>
                <a:effectLst>
                  <a:innerShdw blurRad="69850" dist="43180" dir="5400000">
                    <a:srgbClr val="000000">
                      <a:alpha val="65000"/>
                    </a:srgbClr>
                  </a:innerShdw>
                </a:effectLst>
              </a:rPr>
              <a:t>M</a:t>
            </a:r>
          </a:p>
        </p:txBody>
      </p:sp>
      <p:sp>
        <p:nvSpPr>
          <p:cNvPr id="18" name="WordArt 405"/>
          <p:cNvSpPr>
            <a:spLocks noChangeArrowheads="1" noChangeShapeType="1" noTextEdit="1"/>
          </p:cNvSpPr>
          <p:nvPr/>
        </p:nvSpPr>
        <p:spPr bwMode="auto">
          <a:xfrm>
            <a:off x="381000" y="4876800"/>
            <a:ext cx="2260600" cy="596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NZ" sz="3600" b="0" kern="10" smtClean="0">
                <a:solidFill>
                  <a:srgbClr val="000090"/>
                </a:solidFill>
                <a:effectLst>
                  <a:outerShdw dist="35921" dir="2700000" algn="ctr" rotWithShape="0">
                    <a:srgbClr val="C0C0C0"/>
                  </a:outerShdw>
                </a:effectLst>
                <a:latin typeface="Impact"/>
                <a:ea typeface="ＭＳ Ｐゴシック" pitchFamily="-107" charset="-128"/>
              </a:rPr>
              <a:t>Merit</a:t>
            </a:r>
          </a:p>
        </p:txBody>
      </p:sp>
      <p:sp>
        <p:nvSpPr>
          <p:cNvPr id="20" name="Text Box 3"/>
          <p:cNvSpPr txBox="1">
            <a:spLocks noChangeArrowheads="1"/>
          </p:cNvSpPr>
          <p:nvPr/>
        </p:nvSpPr>
        <p:spPr bwMode="auto">
          <a:xfrm>
            <a:off x="228600" y="49213"/>
            <a:ext cx="8763000" cy="1631950"/>
          </a:xfrm>
          <a:prstGeom prst="rect">
            <a:avLst/>
          </a:prstGeom>
          <a:gradFill rotWithShape="1">
            <a:gsLst>
              <a:gs pos="0">
                <a:srgbClr val="EFFDE6"/>
              </a:gs>
              <a:gs pos="64999">
                <a:srgbClr val="D7F8BF"/>
              </a:gs>
              <a:gs pos="100000">
                <a:srgbClr val="C6F7A2"/>
              </a:gs>
            </a:gsLst>
            <a:lin ang="5400000" scaled="1"/>
          </a:gradFill>
          <a:ln w="9525">
            <a:solidFill>
              <a:srgbClr val="76AB31"/>
            </a:solidFill>
            <a:miter lim="800000"/>
            <a:headEnd/>
            <a:tailEnd/>
          </a:ln>
          <a:effectLst>
            <a:outerShdw blurRad="40000" dist="20000" dir="5400000" rotWithShape="0">
              <a:srgbClr val="808080">
                <a:alpha val="37999"/>
              </a:srgbClr>
            </a:outerShdw>
          </a:effectLst>
        </p:spPr>
        <p:txBody>
          <a:bodyPr>
            <a:spAutoFit/>
          </a:bodyPr>
          <a:lstStyle>
            <a:lvl1pPr marL="457200" indent="-457200">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spcAft>
                <a:spcPts val="600"/>
              </a:spcAft>
            </a:pPr>
            <a:r>
              <a:rPr lang="en-US" sz="1800" b="0" smtClean="0">
                <a:solidFill>
                  <a:srgbClr val="000000"/>
                </a:solidFill>
                <a:latin typeface="Verdana" pitchFamily="-107" charset="0"/>
              </a:rPr>
              <a:t>This is a picture of a loaded wheelbarrow.  </a:t>
            </a:r>
          </a:p>
          <a:p>
            <a:pPr>
              <a:spcAft>
                <a:spcPts val="600"/>
              </a:spcAft>
              <a:buFont typeface="Verdana" pitchFamily="-107" charset="0"/>
              <a:buAutoNum type="arabicPeriod"/>
            </a:pPr>
            <a:r>
              <a:rPr lang="en-US" sz="1800" b="0" smtClean="0">
                <a:solidFill>
                  <a:srgbClr val="000000"/>
                </a:solidFill>
                <a:latin typeface="Verdana" pitchFamily="-107" charset="0"/>
              </a:rPr>
              <a:t>Draw a free body diagram when Mutu lifts the handles and holds the wheelbarrow steady.</a:t>
            </a:r>
          </a:p>
          <a:p>
            <a:pPr>
              <a:spcAft>
                <a:spcPts val="600"/>
              </a:spcAft>
              <a:buFont typeface="Verdana" pitchFamily="-107" charset="0"/>
              <a:buAutoNum type="arabicPeriod"/>
            </a:pPr>
            <a:r>
              <a:rPr lang="en-US" sz="1800" b="0" smtClean="0">
                <a:solidFill>
                  <a:srgbClr val="000000"/>
                </a:solidFill>
                <a:latin typeface="Verdana" pitchFamily="-107" charset="0"/>
              </a:rPr>
              <a:t>Label the reaction/support force at the pivot, the load force and the effort force.</a:t>
            </a:r>
          </a:p>
        </p:txBody>
      </p:sp>
    </p:spTree>
    <p:extLst>
      <p:ext uri="{BB962C8B-B14F-4D97-AF65-F5344CB8AC3E}">
        <p14:creationId xmlns:p14="http://schemas.microsoft.com/office/powerpoint/2010/main" val="7371288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3000"/>
                            </p:stCondLst>
                            <p:childTnLst>
                              <p:par>
                                <p:cTn id="5" presetID="22" presetClass="entr" presetSubtype="8" fill="hold" grpId="0" nodeType="afterEffect">
                                  <p:stCondLst>
                                    <p:cond delay="0"/>
                                  </p:stCondLst>
                                  <p:childTnLst>
                                    <p:set>
                                      <p:cBhvr>
                                        <p:cTn id="6" dur="1" fill="hold">
                                          <p:stCondLst>
                                            <p:cond delay="0"/>
                                          </p:stCondLst>
                                        </p:cTn>
                                        <p:tgtEl>
                                          <p:spTgt spid="37915"/>
                                        </p:tgtEl>
                                        <p:attrNameLst>
                                          <p:attrName>style.visibility</p:attrName>
                                        </p:attrNameLst>
                                      </p:cBhvr>
                                      <p:to>
                                        <p:strVal val="visible"/>
                                      </p:to>
                                    </p:set>
                                    <p:animEffect transition="in" filter="wipe(left)">
                                      <p:cBhvr>
                                        <p:cTn id="7" dur="2000"/>
                                        <p:tgtEl>
                                          <p:spTgt spid="37915"/>
                                        </p:tgtEl>
                                      </p:cBhvr>
                                    </p:animEffect>
                                  </p:childTnLst>
                                </p:cTn>
                              </p:par>
                            </p:childTnLst>
                          </p:cTn>
                        </p:par>
                        <p:par>
                          <p:cTn id="8" fill="hold" nodeType="afterGroup">
                            <p:stCondLst>
                              <p:cond delay="5000"/>
                            </p:stCondLst>
                            <p:childTnLst>
                              <p:par>
                                <p:cTn id="9" presetID="22" presetClass="entr" presetSubtype="8" fill="hold" grpId="0" nodeType="afterEffect">
                                  <p:stCondLst>
                                    <p:cond delay="0"/>
                                  </p:stCondLst>
                                  <p:childTnLst>
                                    <p:set>
                                      <p:cBhvr>
                                        <p:cTn id="10" dur="1" fill="hold">
                                          <p:stCondLst>
                                            <p:cond delay="0"/>
                                          </p:stCondLst>
                                        </p:cTn>
                                        <p:tgtEl>
                                          <p:spTgt spid="37903"/>
                                        </p:tgtEl>
                                        <p:attrNameLst>
                                          <p:attrName>style.visibility</p:attrName>
                                        </p:attrNameLst>
                                      </p:cBhvr>
                                      <p:to>
                                        <p:strVal val="visible"/>
                                      </p:to>
                                    </p:set>
                                    <p:animEffect transition="in" filter="wipe(left)">
                                      <p:cBhvr>
                                        <p:cTn id="11" dur="2000"/>
                                        <p:tgtEl>
                                          <p:spTgt spid="37903"/>
                                        </p:tgtEl>
                                      </p:cBhvr>
                                    </p:animEffect>
                                  </p:childTnLst>
                                </p:cTn>
                              </p:par>
                            </p:childTnLst>
                          </p:cTn>
                        </p:par>
                        <p:par>
                          <p:cTn id="12" fill="hold" nodeType="afterGroup">
                            <p:stCondLst>
                              <p:cond delay="7000"/>
                            </p:stCondLst>
                            <p:childTnLst>
                              <p:par>
                                <p:cTn id="13" presetID="22" presetClass="entr" presetSubtype="4" fill="hold" grpId="0" nodeType="afterEffect">
                                  <p:stCondLst>
                                    <p:cond delay="0"/>
                                  </p:stCondLst>
                                  <p:childTnLst>
                                    <p:set>
                                      <p:cBhvr>
                                        <p:cTn id="14" dur="1" fill="hold">
                                          <p:stCondLst>
                                            <p:cond delay="0"/>
                                          </p:stCondLst>
                                        </p:cTn>
                                        <p:tgtEl>
                                          <p:spTgt spid="37891"/>
                                        </p:tgtEl>
                                        <p:attrNameLst>
                                          <p:attrName>style.visibility</p:attrName>
                                        </p:attrNameLst>
                                      </p:cBhvr>
                                      <p:to>
                                        <p:strVal val="visible"/>
                                      </p:to>
                                    </p:set>
                                    <p:animEffect transition="in" filter="wipe(down)">
                                      <p:cBhvr>
                                        <p:cTn id="15" dur="2000"/>
                                        <p:tgtEl>
                                          <p:spTgt spid="37891"/>
                                        </p:tgtEl>
                                      </p:cBhvr>
                                    </p:animEffect>
                                  </p:childTnLst>
                                </p:cTn>
                              </p:par>
                            </p:childTnLst>
                          </p:cTn>
                        </p:par>
                        <p:par>
                          <p:cTn id="16" fill="hold" nodeType="afterGroup">
                            <p:stCondLst>
                              <p:cond delay="9000"/>
                            </p:stCondLst>
                            <p:childTnLst>
                              <p:par>
                                <p:cTn id="17" presetID="22" presetClass="entr" presetSubtype="8" fill="hold" grpId="0" nodeType="afterEffect">
                                  <p:stCondLst>
                                    <p:cond delay="0"/>
                                  </p:stCondLst>
                                  <p:childTnLst>
                                    <p:set>
                                      <p:cBhvr>
                                        <p:cTn id="18" dur="1" fill="hold">
                                          <p:stCondLst>
                                            <p:cond delay="0"/>
                                          </p:stCondLst>
                                        </p:cTn>
                                        <p:tgtEl>
                                          <p:spTgt spid="37909"/>
                                        </p:tgtEl>
                                        <p:attrNameLst>
                                          <p:attrName>style.visibility</p:attrName>
                                        </p:attrNameLst>
                                      </p:cBhvr>
                                      <p:to>
                                        <p:strVal val="visible"/>
                                      </p:to>
                                    </p:set>
                                    <p:animEffect transition="in" filter="wipe(left)">
                                      <p:cBhvr>
                                        <p:cTn id="19" dur="2000"/>
                                        <p:tgtEl>
                                          <p:spTgt spid="37909"/>
                                        </p:tgtEl>
                                      </p:cBhvr>
                                    </p:animEffect>
                                  </p:childTnLst>
                                </p:cTn>
                              </p:par>
                            </p:childTnLst>
                          </p:cTn>
                        </p:par>
                        <p:par>
                          <p:cTn id="20" fill="hold" nodeType="afterGroup">
                            <p:stCondLst>
                              <p:cond delay="11000"/>
                            </p:stCondLst>
                            <p:childTnLst>
                              <p:par>
                                <p:cTn id="21" presetID="22" presetClass="entr" presetSubtype="1" fill="hold" grpId="0" nodeType="afterEffect">
                                  <p:stCondLst>
                                    <p:cond delay="0"/>
                                  </p:stCondLst>
                                  <p:childTnLst>
                                    <p:set>
                                      <p:cBhvr>
                                        <p:cTn id="22" dur="1" fill="hold">
                                          <p:stCondLst>
                                            <p:cond delay="0"/>
                                          </p:stCondLst>
                                        </p:cTn>
                                        <p:tgtEl>
                                          <p:spTgt spid="37896"/>
                                        </p:tgtEl>
                                        <p:attrNameLst>
                                          <p:attrName>style.visibility</p:attrName>
                                        </p:attrNameLst>
                                      </p:cBhvr>
                                      <p:to>
                                        <p:strVal val="visible"/>
                                      </p:to>
                                    </p:set>
                                    <p:animEffect transition="in" filter="wipe(up)">
                                      <p:cBhvr>
                                        <p:cTn id="23" dur="2000"/>
                                        <p:tgtEl>
                                          <p:spTgt spid="37896"/>
                                        </p:tgtEl>
                                      </p:cBhvr>
                                    </p:animEffect>
                                  </p:childTnLst>
                                </p:cTn>
                              </p:par>
                            </p:childTnLst>
                          </p:cTn>
                        </p:par>
                        <p:par>
                          <p:cTn id="24" fill="hold" nodeType="afterGroup">
                            <p:stCondLst>
                              <p:cond delay="13000"/>
                            </p:stCondLst>
                            <p:childTnLst>
                              <p:par>
                                <p:cTn id="25" presetID="22" presetClass="entr" presetSubtype="8" fill="hold" grpId="0" nodeType="afterEffect">
                                  <p:stCondLst>
                                    <p:cond delay="0"/>
                                  </p:stCondLst>
                                  <p:childTnLst>
                                    <p:set>
                                      <p:cBhvr>
                                        <p:cTn id="26" dur="1" fill="hold">
                                          <p:stCondLst>
                                            <p:cond delay="0"/>
                                          </p:stCondLst>
                                        </p:cTn>
                                        <p:tgtEl>
                                          <p:spTgt spid="37894"/>
                                        </p:tgtEl>
                                        <p:attrNameLst>
                                          <p:attrName>style.visibility</p:attrName>
                                        </p:attrNameLst>
                                      </p:cBhvr>
                                      <p:to>
                                        <p:strVal val="visible"/>
                                      </p:to>
                                    </p:set>
                                    <p:animEffect transition="in" filter="wipe(left)">
                                      <p:cBhvr>
                                        <p:cTn id="27" dur="2000"/>
                                        <p:tgtEl>
                                          <p:spTgt spid="37894"/>
                                        </p:tgtEl>
                                      </p:cBhvr>
                                    </p:animEffect>
                                  </p:childTnLst>
                                </p:cTn>
                              </p:par>
                            </p:childTnLst>
                          </p:cTn>
                        </p:par>
                        <p:par>
                          <p:cTn id="28" fill="hold" nodeType="afterGroup">
                            <p:stCondLst>
                              <p:cond delay="15000"/>
                            </p:stCondLst>
                            <p:childTnLst>
                              <p:par>
                                <p:cTn id="29" presetID="22" presetClass="entr" presetSubtype="4" fill="hold" grpId="0" nodeType="afterEffect">
                                  <p:stCondLst>
                                    <p:cond delay="0"/>
                                  </p:stCondLst>
                                  <p:childTnLst>
                                    <p:set>
                                      <p:cBhvr>
                                        <p:cTn id="30" dur="1" fill="hold">
                                          <p:stCondLst>
                                            <p:cond delay="0"/>
                                          </p:stCondLst>
                                        </p:cTn>
                                        <p:tgtEl>
                                          <p:spTgt spid="37906"/>
                                        </p:tgtEl>
                                        <p:attrNameLst>
                                          <p:attrName>style.visibility</p:attrName>
                                        </p:attrNameLst>
                                      </p:cBhvr>
                                      <p:to>
                                        <p:strVal val="visible"/>
                                      </p:to>
                                    </p:set>
                                    <p:animEffect transition="in" filter="wipe(down)">
                                      <p:cBhvr>
                                        <p:cTn id="31" dur="2000"/>
                                        <p:tgtEl>
                                          <p:spTgt spid="37906"/>
                                        </p:tgtEl>
                                      </p:cBhvr>
                                    </p:animEffect>
                                  </p:childTnLst>
                                </p:cTn>
                              </p:par>
                            </p:childTnLst>
                          </p:cTn>
                        </p:par>
                        <p:par>
                          <p:cTn id="32" fill="hold" nodeType="afterGroup">
                            <p:stCondLst>
                              <p:cond delay="17000"/>
                            </p:stCondLst>
                            <p:childTnLst>
                              <p:par>
                                <p:cTn id="33" presetID="22" presetClass="entr" presetSubtype="8" fill="hold" grpId="0" nodeType="afterEffect">
                                  <p:stCondLst>
                                    <p:cond delay="0"/>
                                  </p:stCondLst>
                                  <p:childTnLst>
                                    <p:set>
                                      <p:cBhvr>
                                        <p:cTn id="34" dur="1" fill="hold">
                                          <p:stCondLst>
                                            <p:cond delay="0"/>
                                          </p:stCondLst>
                                        </p:cTn>
                                        <p:tgtEl>
                                          <p:spTgt spid="37907"/>
                                        </p:tgtEl>
                                        <p:attrNameLst>
                                          <p:attrName>style.visibility</p:attrName>
                                        </p:attrNameLst>
                                      </p:cBhvr>
                                      <p:to>
                                        <p:strVal val="visible"/>
                                      </p:to>
                                    </p:set>
                                    <p:animEffect transition="in" filter="wipe(left)">
                                      <p:cBhvr>
                                        <p:cTn id="35" dur="2000"/>
                                        <p:tgtEl>
                                          <p:spTgt spid="37907"/>
                                        </p:tgtEl>
                                      </p:cBhvr>
                                    </p:animEffect>
                                  </p:childTnLst>
                                </p:cTn>
                              </p:par>
                            </p:childTnLst>
                          </p:cTn>
                        </p:par>
                        <p:par>
                          <p:cTn id="36" fill="hold" nodeType="afterGroup">
                            <p:stCondLst>
                              <p:cond delay="19000"/>
                            </p:stCondLst>
                            <p:childTnLst>
                              <p:par>
                                <p:cTn id="37" presetID="35"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000"/>
                                        <p:tgtEl>
                                          <p:spTgt spid="18"/>
                                        </p:tgtEl>
                                      </p:cBhvr>
                                    </p:animEffect>
                                    <p:anim calcmode="lin" valueType="num">
                                      <p:cBhvr>
                                        <p:cTn id="40" dur="2000" fill="hold"/>
                                        <p:tgtEl>
                                          <p:spTgt spid="18"/>
                                        </p:tgtEl>
                                        <p:attrNameLst>
                                          <p:attrName>style.rotation</p:attrName>
                                        </p:attrNameLst>
                                      </p:cBhvr>
                                      <p:tavLst>
                                        <p:tav tm="0">
                                          <p:val>
                                            <p:fltVal val="720"/>
                                          </p:val>
                                        </p:tav>
                                        <p:tav tm="100000">
                                          <p:val>
                                            <p:fltVal val="0"/>
                                          </p:val>
                                        </p:tav>
                                      </p:tavLst>
                                    </p:anim>
                                    <p:anim calcmode="lin" valueType="num">
                                      <p:cBhvr>
                                        <p:cTn id="41" dur="2000" fill="hold"/>
                                        <p:tgtEl>
                                          <p:spTgt spid="18"/>
                                        </p:tgtEl>
                                        <p:attrNameLst>
                                          <p:attrName>ppt_h</p:attrName>
                                        </p:attrNameLst>
                                      </p:cBhvr>
                                      <p:tavLst>
                                        <p:tav tm="0">
                                          <p:val>
                                            <p:fltVal val="0"/>
                                          </p:val>
                                        </p:tav>
                                        <p:tav tm="100000">
                                          <p:val>
                                            <p:strVal val="#ppt_h"/>
                                          </p:val>
                                        </p:tav>
                                      </p:tavLst>
                                    </p:anim>
                                    <p:anim calcmode="lin" valueType="num">
                                      <p:cBhvr>
                                        <p:cTn id="42" dur="2000" fill="hold"/>
                                        <p:tgtEl>
                                          <p:spTgt spid="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4" grpId="0" animBg="1"/>
      <p:bldP spid="37896" grpId="0" animBg="1"/>
      <p:bldP spid="37903" grpId="0" animBg="1"/>
      <p:bldP spid="37906" grpId="0" animBg="1"/>
      <p:bldP spid="37907" grpId="0" animBg="1"/>
      <p:bldP spid="37909" grpId="0" animBg="1"/>
      <p:bldP spid="37915"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7788" y="3352800"/>
            <a:ext cx="1754187" cy="172720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3"/>
          <p:cNvSpPr txBox="1">
            <a:spLocks noChangeArrowheads="1"/>
          </p:cNvSpPr>
          <p:nvPr/>
        </p:nvSpPr>
        <p:spPr bwMode="auto">
          <a:xfrm>
            <a:off x="381000" y="76200"/>
            <a:ext cx="8382000" cy="1000125"/>
          </a:xfrm>
          <a:prstGeom prst="rect">
            <a:avLst/>
          </a:prstGeom>
          <a:gradFill rotWithShape="1">
            <a:gsLst>
              <a:gs pos="0">
                <a:srgbClr val="ECF6EA"/>
              </a:gs>
              <a:gs pos="64999">
                <a:srgbClr val="CDE5C9"/>
              </a:gs>
              <a:gs pos="100000">
                <a:srgbClr val="B7DCB2"/>
              </a:gs>
            </a:gsLst>
            <a:lin ang="5400000" scaled="1"/>
          </a:gradFill>
          <a:ln w="9525">
            <a:solidFill>
              <a:srgbClr val="4B843F"/>
            </a:solidFill>
            <a:miter lim="800000"/>
            <a:headEnd/>
            <a:tailEnd/>
          </a:ln>
          <a:effectLst>
            <a:outerShdw blurRad="40000" dist="20000" dir="5400000" rotWithShape="0">
              <a:srgbClr val="808080">
                <a:alpha val="37999"/>
              </a:srgbClr>
            </a:outerShdw>
          </a:effec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spcAft>
                <a:spcPts val="600"/>
              </a:spcAft>
            </a:pPr>
            <a:r>
              <a:rPr lang="en-US" sz="1800" b="0" smtClean="0">
                <a:solidFill>
                  <a:srgbClr val="000000"/>
                </a:solidFill>
                <a:latin typeface="Verdana" pitchFamily="-107" charset="0"/>
              </a:rPr>
              <a:t>This is a picture of a loaded wheelbarrow with a superimposed free body diagram. </a:t>
            </a:r>
          </a:p>
          <a:p>
            <a:pPr>
              <a:spcAft>
                <a:spcPts val="600"/>
              </a:spcAft>
            </a:pPr>
            <a:r>
              <a:rPr lang="en-US" sz="1800" b="0" smtClean="0">
                <a:solidFill>
                  <a:srgbClr val="000000"/>
                </a:solidFill>
                <a:latin typeface="Verdana" pitchFamily="-107" charset="0"/>
              </a:rPr>
              <a:t>Show the effort force required to lift the legs off the ground is 240 N.</a:t>
            </a:r>
          </a:p>
        </p:txBody>
      </p:sp>
      <p:grpSp>
        <p:nvGrpSpPr>
          <p:cNvPr id="2" name="Group 18"/>
          <p:cNvGrpSpPr>
            <a:grpSpLocks/>
          </p:cNvGrpSpPr>
          <p:nvPr/>
        </p:nvGrpSpPr>
        <p:grpSpPr bwMode="auto">
          <a:xfrm>
            <a:off x="1485900" y="838200"/>
            <a:ext cx="6172200" cy="2667000"/>
            <a:chOff x="1676400" y="1066800"/>
            <a:chExt cx="6172200" cy="2667000"/>
          </a:xfrm>
        </p:grpSpPr>
        <p:sp>
          <p:nvSpPr>
            <p:cNvPr id="20" name="Rectangle 19"/>
            <p:cNvSpPr/>
            <p:nvPr/>
          </p:nvSpPr>
          <p:spPr bwMode="auto">
            <a:xfrm>
              <a:off x="1676400" y="1066800"/>
              <a:ext cx="6172200" cy="2667000"/>
            </a:xfrm>
            <a:prstGeom prst="rect">
              <a:avLst/>
            </a:prstGeom>
            <a:solidFill>
              <a:schemeClr val="accent1">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endParaRPr lang="en-GB" b="0" smtClean="0">
                <a:solidFill>
                  <a:prstClr val="black"/>
                </a:solidFill>
                <a:latin typeface="Verdana" pitchFamily="-107" charset="0"/>
              </a:endParaRPr>
            </a:p>
          </p:txBody>
        </p:sp>
        <p:graphicFrame>
          <p:nvGraphicFramePr>
            <p:cNvPr id="15362" name="Object 2"/>
            <p:cNvGraphicFramePr>
              <a:graphicFrameLocks noChangeAspect="1"/>
            </p:cNvGraphicFramePr>
            <p:nvPr/>
          </p:nvGraphicFramePr>
          <p:xfrm>
            <a:off x="1762125" y="1122363"/>
            <a:ext cx="6010275" cy="2513012"/>
          </p:xfrm>
          <a:graphic>
            <a:graphicData uri="http://schemas.openxmlformats.org/presentationml/2006/ole">
              <mc:AlternateContent xmlns:mc="http://schemas.openxmlformats.org/markup-compatibility/2006">
                <mc:Choice xmlns:v="urn:schemas-microsoft-com:vml" Requires="v">
                  <p:oleObj spid="_x0000_s10259" name="Equation" r:id="rId5" imgW="3644900" imgH="1524000" progId="Equation.3">
                    <p:embed/>
                  </p:oleObj>
                </mc:Choice>
                <mc:Fallback>
                  <p:oleObj name="Equation" r:id="rId5" imgW="3644900" imgH="152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125" y="1122363"/>
                          <a:ext cx="6010275" cy="2513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 name="Text Box 6"/>
          <p:cNvSpPr txBox="1">
            <a:spLocks noChangeArrowheads="1"/>
          </p:cNvSpPr>
          <p:nvPr/>
        </p:nvSpPr>
        <p:spPr bwMode="auto">
          <a:xfrm>
            <a:off x="3581400" y="5410200"/>
            <a:ext cx="2122488" cy="646113"/>
          </a:xfrm>
          <a:prstGeom prst="rect">
            <a:avLst/>
          </a:prstGeom>
          <a:gradFill rotWithShape="1">
            <a:gsLst>
              <a:gs pos="0">
                <a:srgbClr val="FFE8DA"/>
              </a:gs>
              <a:gs pos="64999">
                <a:srgbClr val="FFC7A6"/>
              </a:gs>
              <a:gs pos="100000">
                <a:srgbClr val="FFB280"/>
              </a:gs>
            </a:gsLst>
            <a:lin ang="5400000" scaled="1"/>
          </a:gra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a:r>
              <a:rPr lang="en-NZ" sz="1800" b="0" smtClean="0">
                <a:solidFill>
                  <a:srgbClr val="000000"/>
                </a:solidFill>
                <a:latin typeface="Verdana" pitchFamily="-107" charset="0"/>
              </a:rPr>
              <a:t>Load force</a:t>
            </a:r>
          </a:p>
          <a:p>
            <a:pPr algn="ctr"/>
            <a:r>
              <a:rPr lang="en-NZ" sz="1800" b="0" smtClean="0">
                <a:solidFill>
                  <a:srgbClr val="000000"/>
                </a:solidFill>
                <a:latin typeface="Verdana" pitchFamily="-107" charset="0"/>
              </a:rPr>
              <a:t>F</a:t>
            </a:r>
            <a:r>
              <a:rPr lang="en-NZ" sz="1800" b="0" baseline="-25000" smtClean="0">
                <a:solidFill>
                  <a:srgbClr val="000000"/>
                </a:solidFill>
                <a:latin typeface="Verdana" pitchFamily="-107" charset="0"/>
              </a:rPr>
              <a:t>L </a:t>
            </a:r>
            <a:r>
              <a:rPr lang="en-NZ" sz="1800" b="0" smtClean="0">
                <a:solidFill>
                  <a:srgbClr val="000000"/>
                </a:solidFill>
                <a:latin typeface="Verdana" pitchFamily="-107" charset="0"/>
              </a:rPr>
              <a:t>=  1000 N</a:t>
            </a:r>
          </a:p>
        </p:txBody>
      </p:sp>
      <p:sp>
        <p:nvSpPr>
          <p:cNvPr id="8" name="AutoShape 8"/>
          <p:cNvSpPr>
            <a:spLocks noChangeArrowheads="1"/>
          </p:cNvSpPr>
          <p:nvPr/>
        </p:nvSpPr>
        <p:spPr bwMode="auto">
          <a:xfrm>
            <a:off x="5578475" y="4197350"/>
            <a:ext cx="228600" cy="1981200"/>
          </a:xfrm>
          <a:prstGeom prst="downArrow">
            <a:avLst>
              <a:gd name="adj1" fmla="val 50000"/>
              <a:gd name="adj2" fmla="val 216667"/>
            </a:avLst>
          </a:prstGeom>
          <a:gradFill rotWithShape="1">
            <a:gsLst>
              <a:gs pos="0">
                <a:srgbClr val="FFE8DA"/>
              </a:gs>
              <a:gs pos="64999">
                <a:srgbClr val="FFC7A6"/>
              </a:gs>
              <a:gs pos="100000">
                <a:srgbClr val="FFB280"/>
              </a:gs>
            </a:gsLst>
            <a:lin ang="5400000" scaled="1"/>
          </a:gradFill>
          <a:ln w="9525">
            <a:solidFill>
              <a:srgbClr val="F07C03"/>
            </a:solidFill>
            <a:miter lim="800000"/>
            <a:headEnd/>
            <a:tailEnd/>
          </a:ln>
          <a:effectLst>
            <a:outerShdw blurRad="40000" dist="20000" dir="5400000" rotWithShape="0">
              <a:srgbClr val="808080">
                <a:alpha val="37999"/>
              </a:srgbClr>
            </a:outerShdw>
          </a:effectLst>
        </p:spPr>
        <p:txBody>
          <a:bodyPr wrap="none" anchor="ctr"/>
          <a:lstStyle/>
          <a:p>
            <a:endParaRPr lang="en-GB" b="0" smtClean="0">
              <a:solidFill>
                <a:srgbClr val="000000"/>
              </a:solidFill>
              <a:latin typeface="Verdana" pitchFamily="-107" charset="0"/>
              <a:ea typeface="ＭＳ Ｐゴシック" pitchFamily="-107" charset="-128"/>
            </a:endParaRPr>
          </a:p>
        </p:txBody>
      </p:sp>
      <p:sp>
        <p:nvSpPr>
          <p:cNvPr id="10" name="Text Box 19"/>
          <p:cNvSpPr txBox="1">
            <a:spLocks noChangeArrowheads="1"/>
          </p:cNvSpPr>
          <p:nvPr/>
        </p:nvSpPr>
        <p:spPr bwMode="auto">
          <a:xfrm>
            <a:off x="7262813" y="4687888"/>
            <a:ext cx="1455737" cy="646112"/>
          </a:xfrm>
          <a:prstGeom prst="rect">
            <a:avLst/>
          </a:prstGeom>
          <a:gradFill rotWithShape="1">
            <a:gsLst>
              <a:gs pos="0">
                <a:srgbClr val="FBE6E7"/>
              </a:gs>
              <a:gs pos="64999">
                <a:srgbClr val="F2C0C3"/>
              </a:gs>
              <a:gs pos="100000">
                <a:srgbClr val="EFA5A8"/>
              </a:gs>
            </a:gsLst>
            <a:lin ang="5400000" scaled="1"/>
          </a:gra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a:r>
              <a:rPr lang="en-US" sz="1800" b="0" smtClean="0">
                <a:solidFill>
                  <a:srgbClr val="000000"/>
                </a:solidFill>
                <a:latin typeface="Verdana" pitchFamily="-107" charset="0"/>
              </a:rPr>
              <a:t>Support force</a:t>
            </a:r>
          </a:p>
        </p:txBody>
      </p:sp>
      <p:sp>
        <p:nvSpPr>
          <p:cNvPr id="11" name="Text Box 21"/>
          <p:cNvSpPr txBox="1">
            <a:spLocks noChangeArrowheads="1"/>
          </p:cNvSpPr>
          <p:nvPr/>
        </p:nvSpPr>
        <p:spPr bwMode="auto">
          <a:xfrm>
            <a:off x="530225" y="2901950"/>
            <a:ext cx="1527175" cy="369888"/>
          </a:xfrm>
          <a:prstGeom prst="rect">
            <a:avLst/>
          </a:prstGeom>
          <a:gradFill rotWithShape="1">
            <a:gsLst>
              <a:gs pos="0">
                <a:srgbClr val="E9EFF5"/>
              </a:gs>
              <a:gs pos="64999">
                <a:srgbClr val="C6D4E4"/>
              </a:gs>
              <a:gs pos="100000">
                <a:srgbClr val="ADC2DB"/>
              </a:gs>
            </a:gsLst>
            <a:lin ang="5400000" scaled="1"/>
          </a:gra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a:r>
              <a:rPr lang="en-US" sz="1800" b="0" smtClean="0">
                <a:solidFill>
                  <a:srgbClr val="000000"/>
                </a:solidFill>
                <a:latin typeface="Verdana" pitchFamily="-107" charset="0"/>
              </a:rPr>
              <a:t>Effort force</a:t>
            </a:r>
          </a:p>
        </p:txBody>
      </p:sp>
      <p:sp>
        <p:nvSpPr>
          <p:cNvPr id="12" name="Text Box 27"/>
          <p:cNvSpPr txBox="1">
            <a:spLocks noChangeArrowheads="1"/>
          </p:cNvSpPr>
          <p:nvPr/>
        </p:nvSpPr>
        <p:spPr bwMode="auto">
          <a:xfrm>
            <a:off x="76200" y="4343400"/>
            <a:ext cx="2971800" cy="400050"/>
          </a:xfrm>
          <a:prstGeom prst="rect">
            <a:avLst/>
          </a:prstGeom>
          <a:gradFill rotWithShape="1">
            <a:gsLst>
              <a:gs pos="0">
                <a:srgbClr val="ECF6EA"/>
              </a:gs>
              <a:gs pos="64999">
                <a:srgbClr val="CDE5C9"/>
              </a:gs>
              <a:gs pos="100000">
                <a:srgbClr val="B7DCB2"/>
              </a:gs>
            </a:gsLst>
            <a:lin ang="5400000" scaled="1"/>
          </a:gra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a:r>
              <a:rPr lang="en-US" sz="2000" b="0" smtClean="0">
                <a:solidFill>
                  <a:srgbClr val="000000"/>
                </a:solidFill>
                <a:latin typeface="Verdana" pitchFamily="-107" charset="0"/>
              </a:rPr>
              <a:t>Free body diagram</a:t>
            </a:r>
          </a:p>
        </p:txBody>
      </p:sp>
      <p:sp>
        <p:nvSpPr>
          <p:cNvPr id="13" name="Text Box 5"/>
          <p:cNvSpPr txBox="1">
            <a:spLocks noChangeArrowheads="1"/>
          </p:cNvSpPr>
          <p:nvPr/>
        </p:nvSpPr>
        <p:spPr bwMode="auto">
          <a:xfrm>
            <a:off x="1752600" y="3740150"/>
            <a:ext cx="2895600" cy="400050"/>
          </a:xfrm>
          <a:prstGeom prst="rect">
            <a:avLst/>
          </a:prstGeom>
          <a:gradFill rotWithShape="1">
            <a:gsLst>
              <a:gs pos="0">
                <a:srgbClr val="FBE6E7"/>
              </a:gs>
              <a:gs pos="64999">
                <a:srgbClr val="F2C0C3"/>
              </a:gs>
              <a:gs pos="100000">
                <a:srgbClr val="EFA5A8"/>
              </a:gs>
            </a:gsLst>
            <a:lin ang="5400000" scaled="1"/>
          </a:gra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a:r>
              <a:rPr lang="en-NZ" sz="2000" b="0" smtClean="0">
                <a:solidFill>
                  <a:srgbClr val="000000"/>
                </a:solidFill>
                <a:latin typeface="Verdana" pitchFamily="-107" charset="0"/>
              </a:rPr>
              <a:t>distance d</a:t>
            </a:r>
            <a:r>
              <a:rPr lang="en-NZ" sz="2000" b="0" baseline="-25000" smtClean="0">
                <a:solidFill>
                  <a:srgbClr val="000000"/>
                </a:solidFill>
                <a:latin typeface="Verdana" pitchFamily="-107" charset="0"/>
              </a:rPr>
              <a:t>e</a:t>
            </a:r>
            <a:r>
              <a:rPr lang="en-NZ" sz="2000" b="0" smtClean="0">
                <a:solidFill>
                  <a:srgbClr val="000000"/>
                </a:solidFill>
                <a:latin typeface="Verdana" pitchFamily="-107" charset="0"/>
              </a:rPr>
              <a:t> = 1.7 m</a:t>
            </a:r>
          </a:p>
        </p:txBody>
      </p:sp>
      <p:sp>
        <p:nvSpPr>
          <p:cNvPr id="14" name="Text Box 13"/>
          <p:cNvSpPr txBox="1">
            <a:spLocks noChangeArrowheads="1"/>
          </p:cNvSpPr>
          <p:nvPr/>
        </p:nvSpPr>
        <p:spPr bwMode="auto">
          <a:xfrm>
            <a:off x="5867400" y="5726113"/>
            <a:ext cx="1600200" cy="338137"/>
          </a:xfrm>
          <a:prstGeom prst="rect">
            <a:avLst/>
          </a:prstGeom>
          <a:gradFill rotWithShape="1">
            <a:gsLst>
              <a:gs pos="0">
                <a:srgbClr val="ECF6EA"/>
              </a:gs>
              <a:gs pos="64999">
                <a:srgbClr val="CDE5C9"/>
              </a:gs>
              <a:gs pos="100000">
                <a:srgbClr val="B7DCB2"/>
              </a:gs>
            </a:gsLst>
            <a:lin ang="5400000" scaled="1"/>
          </a:gra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algn="ctr">
              <a:spcBef>
                <a:spcPct val="50000"/>
              </a:spcBef>
            </a:pPr>
            <a:r>
              <a:rPr lang="en-US" sz="1600" b="0" smtClean="0">
                <a:solidFill>
                  <a:srgbClr val="000000"/>
                </a:solidFill>
                <a:latin typeface="Verdana" pitchFamily="-107" charset="0"/>
              </a:rPr>
              <a:t>d</a:t>
            </a:r>
            <a:r>
              <a:rPr lang="en-US" sz="1600" b="0" baseline="-25000" smtClean="0">
                <a:solidFill>
                  <a:srgbClr val="000000"/>
                </a:solidFill>
                <a:latin typeface="Verdana" pitchFamily="-107" charset="0"/>
              </a:rPr>
              <a:t>L</a:t>
            </a:r>
            <a:r>
              <a:rPr lang="en-US" sz="1600" b="0" smtClean="0">
                <a:solidFill>
                  <a:srgbClr val="000000"/>
                </a:solidFill>
                <a:latin typeface="Verdana" pitchFamily="-107" charset="0"/>
              </a:rPr>
              <a:t> = 0.40 m</a:t>
            </a:r>
          </a:p>
        </p:txBody>
      </p:sp>
      <p:sp>
        <p:nvSpPr>
          <p:cNvPr id="15" name="AutoShape 18"/>
          <p:cNvSpPr>
            <a:spLocks noChangeArrowheads="1"/>
          </p:cNvSpPr>
          <p:nvPr/>
        </p:nvSpPr>
        <p:spPr bwMode="auto">
          <a:xfrm>
            <a:off x="7178675" y="4197350"/>
            <a:ext cx="228600" cy="1371600"/>
          </a:xfrm>
          <a:prstGeom prst="upArrow">
            <a:avLst>
              <a:gd name="adj1" fmla="val 50000"/>
              <a:gd name="adj2" fmla="val 150000"/>
            </a:avLst>
          </a:prstGeom>
          <a:gradFill rotWithShape="1">
            <a:gsLst>
              <a:gs pos="0">
                <a:srgbClr val="FBE6E7"/>
              </a:gs>
              <a:gs pos="64999">
                <a:srgbClr val="F2C0C3"/>
              </a:gs>
              <a:gs pos="100000">
                <a:srgbClr val="EFA5A8"/>
              </a:gs>
            </a:gsLst>
            <a:lin ang="5400000" scaled="1"/>
          </a:gradFill>
          <a:ln w="9525">
            <a:solidFill>
              <a:srgbClr val="9E2532"/>
            </a:solidFill>
            <a:miter lim="800000"/>
            <a:headEnd/>
            <a:tailEnd/>
          </a:ln>
          <a:effectLst>
            <a:outerShdw blurRad="40000" dist="20000" dir="5400000" rotWithShape="0">
              <a:srgbClr val="808080">
                <a:alpha val="37999"/>
              </a:srgbClr>
            </a:outerShdw>
          </a:effectLst>
        </p:spPr>
        <p:txBody>
          <a:bodyPr wrap="none" anchor="ctr"/>
          <a:lstStyle/>
          <a:p>
            <a:endParaRPr lang="en-GB" b="0" smtClean="0">
              <a:solidFill>
                <a:srgbClr val="000000"/>
              </a:solidFill>
              <a:latin typeface="Verdana" pitchFamily="-107" charset="0"/>
              <a:ea typeface="ＭＳ Ｐゴシック" pitchFamily="-107" charset="-128"/>
            </a:endParaRPr>
          </a:p>
        </p:txBody>
      </p:sp>
      <p:sp>
        <p:nvSpPr>
          <p:cNvPr id="16" name="AutoShape 3"/>
          <p:cNvSpPr>
            <a:spLocks noChangeArrowheads="1"/>
          </p:cNvSpPr>
          <p:nvPr/>
        </p:nvSpPr>
        <p:spPr bwMode="auto">
          <a:xfrm rot="10800000">
            <a:off x="377825" y="2749550"/>
            <a:ext cx="250825" cy="1419225"/>
          </a:xfrm>
          <a:prstGeom prst="downArrow">
            <a:avLst>
              <a:gd name="adj1" fmla="val 50000"/>
              <a:gd name="adj2" fmla="val 141456"/>
            </a:avLst>
          </a:prstGeom>
          <a:gradFill rotWithShape="1">
            <a:gsLst>
              <a:gs pos="0">
                <a:srgbClr val="E9EFF5"/>
              </a:gs>
              <a:gs pos="64999">
                <a:srgbClr val="C6D4E4"/>
              </a:gs>
              <a:gs pos="100000">
                <a:srgbClr val="ADC2DB"/>
              </a:gs>
            </a:gsLst>
            <a:lin ang="5400000" scaled="1"/>
          </a:gradFill>
          <a:ln w="9525">
            <a:solidFill>
              <a:srgbClr val="18567B"/>
            </a:solidFill>
            <a:miter lim="800000"/>
            <a:headEnd/>
            <a:tailEnd/>
          </a:ln>
          <a:effectLst>
            <a:outerShdw blurRad="40000" dist="20000" dir="5400000" rotWithShape="0">
              <a:srgbClr val="808080">
                <a:alpha val="37999"/>
              </a:srgbClr>
            </a:outerShdw>
          </a:effectLst>
        </p:spPr>
        <p:txBody>
          <a:bodyPr wrap="none" anchor="ctr"/>
          <a:lstStyle/>
          <a:p>
            <a:endParaRPr lang="en-GB" b="0" smtClean="0">
              <a:solidFill>
                <a:srgbClr val="000000"/>
              </a:solidFill>
              <a:latin typeface="Verdana" pitchFamily="-107" charset="0"/>
              <a:ea typeface="ＭＳ Ｐゴシック" pitchFamily="-107" charset="-128"/>
            </a:endParaRPr>
          </a:p>
        </p:txBody>
      </p:sp>
      <p:cxnSp>
        <p:nvCxnSpPr>
          <p:cNvPr id="15376" name="Straight Arrow Connector 16"/>
          <p:cNvCxnSpPr>
            <a:cxnSpLocks noChangeShapeType="1"/>
          </p:cNvCxnSpPr>
          <p:nvPr/>
        </p:nvCxnSpPr>
        <p:spPr bwMode="auto">
          <a:xfrm>
            <a:off x="5661025" y="5562600"/>
            <a:ext cx="1654175" cy="6350"/>
          </a:xfrm>
          <a:prstGeom prst="straightConnector1">
            <a:avLst/>
          </a:prstGeom>
          <a:noFill/>
          <a:ln w="38100">
            <a:solidFill>
              <a:schemeClr val="accent2"/>
            </a:solidFill>
            <a:round/>
            <a:headEnd type="arrow" w="med" len="med"/>
            <a:tailEnd type="arrow" w="med" len="med"/>
          </a:ln>
          <a:extLst>
            <a:ext uri="{909E8E84-426E-40dd-AFC4-6F175D3DCCD1}">
              <a14:hiddenFill xmlns:a14="http://schemas.microsoft.com/office/drawing/2010/main">
                <a:noFill/>
              </a14:hiddenFill>
            </a:ext>
          </a:extLst>
        </p:spPr>
      </p:cxnSp>
      <p:sp>
        <p:nvSpPr>
          <p:cNvPr id="15377" name="Line 15"/>
          <p:cNvSpPr>
            <a:spLocks noChangeShapeType="1"/>
          </p:cNvSpPr>
          <p:nvPr/>
        </p:nvSpPr>
        <p:spPr bwMode="auto">
          <a:xfrm flipH="1">
            <a:off x="457200" y="4197350"/>
            <a:ext cx="6858000" cy="0"/>
          </a:xfrm>
          <a:prstGeom prst="line">
            <a:avLst/>
          </a:prstGeom>
          <a:noFill/>
          <a:ln w="38100">
            <a:solidFill>
              <a:srgbClr val="9F2936"/>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NZ" b="0" smtClean="0">
              <a:solidFill>
                <a:prstClr val="black"/>
              </a:solidFill>
              <a:latin typeface="Arial" charset="0"/>
              <a:ea typeface="ＭＳ Ｐゴシック" pitchFamily="-107" charset="-128"/>
            </a:endParaRPr>
          </a:p>
        </p:txBody>
      </p:sp>
      <p:sp>
        <p:nvSpPr>
          <p:cNvPr id="23" name="Text Box 20"/>
          <p:cNvSpPr txBox="1">
            <a:spLocks noChangeArrowheads="1"/>
          </p:cNvSpPr>
          <p:nvPr/>
        </p:nvSpPr>
        <p:spPr bwMode="auto">
          <a:xfrm>
            <a:off x="1752600" y="4933950"/>
            <a:ext cx="5480050" cy="400050"/>
          </a:xfrm>
          <a:prstGeom prst="rect">
            <a:avLst/>
          </a:prstGeom>
          <a:gradFill rotWithShape="1">
            <a:gsLst>
              <a:gs pos="0">
                <a:srgbClr val="FFAB71"/>
              </a:gs>
              <a:gs pos="100000">
                <a:srgbClr val="FF8000"/>
              </a:gs>
            </a:gsLst>
            <a:lin ang="5400000"/>
          </a:gradFill>
          <a:ln w="9525">
            <a:solidFill>
              <a:srgbClr val="F07C03"/>
            </a:solidFill>
            <a:miter lim="800000"/>
            <a:headEnd/>
            <a:tailEnd/>
          </a:ln>
          <a:effectLst>
            <a:outerShdw blurRad="40000" dist="23000" dir="5400000" rotWithShape="0">
              <a:srgbClr val="808080">
                <a:alpha val="34999"/>
              </a:srgbClr>
            </a:outerShdw>
          </a:effectLst>
        </p:spPr>
        <p:txBody>
          <a:bodyPr wrap="none">
            <a:spAutoFit/>
          </a:bodyPr>
          <a:lstStyle>
            <a:lvl1pPr>
              <a:defRPr sz="2400">
                <a:solidFill>
                  <a:schemeClr val="tx1"/>
                </a:solidFill>
                <a:latin typeface="Arial" charset="0"/>
                <a:ea typeface="ＭＳ Ｐゴシック" pitchFamily="-107" charset="-128"/>
              </a:defRPr>
            </a:lvl1pPr>
            <a:lvl2pPr marL="37931725" indent="-37474525">
              <a:defRPr sz="2400">
                <a:solidFill>
                  <a:schemeClr val="tx1"/>
                </a:solidFill>
                <a:latin typeface="Arial" charset="0"/>
                <a:ea typeface="ＭＳ Ｐゴシック" pitchFamily="-107" charset="-128"/>
              </a:defRPr>
            </a:lvl2pPr>
            <a:lvl3pPr>
              <a:defRPr sz="2400">
                <a:solidFill>
                  <a:schemeClr val="tx1"/>
                </a:solidFill>
                <a:latin typeface="Arial" charset="0"/>
                <a:ea typeface="ＭＳ Ｐゴシック" pitchFamily="-107" charset="-128"/>
              </a:defRPr>
            </a:lvl3pPr>
            <a:lvl4pPr>
              <a:defRPr sz="2400">
                <a:solidFill>
                  <a:schemeClr val="tx1"/>
                </a:solidFill>
                <a:latin typeface="Arial" charset="0"/>
                <a:ea typeface="ＭＳ Ｐゴシック" pitchFamily="-107" charset="-128"/>
              </a:defRPr>
            </a:lvl4pPr>
            <a:lvl5pPr>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r>
              <a:rPr lang="en-US" sz="2000" b="0" smtClean="0">
                <a:solidFill>
                  <a:prstClr val="black"/>
                </a:solidFill>
                <a:latin typeface="Verdana" pitchFamily="-107" charset="0"/>
              </a:rPr>
              <a:t>Taking moments about the Support force</a:t>
            </a:r>
          </a:p>
        </p:txBody>
      </p:sp>
      <p:sp>
        <p:nvSpPr>
          <p:cNvPr id="25" name="Rectangle 24"/>
          <p:cNvSpPr/>
          <p:nvPr/>
        </p:nvSpPr>
        <p:spPr bwMode="auto">
          <a:xfrm>
            <a:off x="490101" y="5440198"/>
            <a:ext cx="858841" cy="923331"/>
          </a:xfrm>
          <a:prstGeom prst="rect">
            <a:avLst/>
          </a:prstGeom>
          <a:ln>
            <a:noFill/>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CA" sz="5400" dirty="0">
                <a:ln w="1905"/>
                <a:solidFill>
                  <a:srgbClr val="000090"/>
                </a:solidFill>
                <a:effectLst>
                  <a:innerShdw blurRad="69850" dist="43180" dir="5400000">
                    <a:srgbClr val="000000">
                      <a:alpha val="65000"/>
                    </a:srgbClr>
                  </a:innerShdw>
                </a:effectLst>
              </a:rPr>
              <a:t>M</a:t>
            </a:r>
          </a:p>
        </p:txBody>
      </p:sp>
    </p:spTree>
    <p:extLst>
      <p:ext uri="{BB962C8B-B14F-4D97-AF65-F5344CB8AC3E}">
        <p14:creationId xmlns:p14="http://schemas.microsoft.com/office/powerpoint/2010/main" val="4255011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2000"/>
                                        <p:tgtEl>
                                          <p:spTgt spid="23"/>
                                        </p:tgtEl>
                                      </p:cBhvr>
                                    </p:animEffect>
                                  </p:childTnLst>
                                </p:cTn>
                              </p:par>
                            </p:childTnLst>
                          </p:cTn>
                        </p:par>
                        <p:par>
                          <p:cTn id="8" fill="hold" nodeType="afterGroup">
                            <p:stCondLst>
                              <p:cond delay="2000"/>
                            </p:stCondLst>
                            <p:childTnLst>
                              <p:par>
                                <p:cTn id="9" presetID="1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plus(in)">
                                      <p:cBhvr>
                                        <p:cTn id="11" dur="2000"/>
                                        <p:tgtEl>
                                          <p:spTgt spid="22"/>
                                        </p:tgtEl>
                                      </p:cBhvr>
                                    </p:animEffect>
                                  </p:childTnLst>
                                </p:cTn>
                              </p:par>
                            </p:childTnLst>
                          </p:cTn>
                        </p:par>
                        <p:par>
                          <p:cTn id="12" fill="hold" nodeType="afterGroup">
                            <p:stCondLst>
                              <p:cond delay="4000"/>
                            </p:stCondLst>
                            <p:childTnLst>
                              <p:par>
                                <p:cTn id="13" presetID="2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edg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424260" y="2395110"/>
            <a:ext cx="3582988" cy="1800225"/>
          </a:xfrm>
          <a:prstGeom prst="rect">
            <a:avLst/>
          </a:prstGeom>
          <a:noFill/>
          <a:ln w="9525">
            <a:noFill/>
            <a:miter lim="800000"/>
            <a:headEnd/>
            <a:tailEnd/>
          </a:ln>
        </p:spPr>
        <p:txBody>
          <a:bodyPr wrap="none">
            <a:spAutoFit/>
          </a:bodyPr>
          <a:lstStyle/>
          <a:p>
            <a:r>
              <a:rPr lang="en-US" dirty="0"/>
              <a:t>Consider the 400-kg</a:t>
            </a:r>
            <a:br>
              <a:rPr lang="en-US" dirty="0"/>
            </a:br>
            <a:r>
              <a:rPr lang="en-US" dirty="0"/>
              <a:t>beam shown below.</a:t>
            </a:r>
            <a:br>
              <a:rPr lang="en-US" dirty="0"/>
            </a:br>
            <a:r>
              <a:rPr lang="en-US" dirty="0"/>
              <a:t>Find T</a:t>
            </a:r>
            <a:r>
              <a:rPr lang="en-US" baseline="-25000" dirty="0"/>
              <a:t>R</a:t>
            </a:r>
          </a:p>
          <a:p>
            <a:endParaRPr lang="en-US" dirty="0"/>
          </a:p>
        </p:txBody>
      </p:sp>
      <p:pic>
        <p:nvPicPr>
          <p:cNvPr id="13315" name="Picture 9" descr="twocables"/>
          <p:cNvPicPr>
            <a:picLocks noChangeAspect="1" noChangeArrowheads="1"/>
          </p:cNvPicPr>
          <p:nvPr/>
        </p:nvPicPr>
        <p:blipFill>
          <a:blip r:embed="rId3" cstate="print"/>
          <a:srcRect/>
          <a:stretch>
            <a:fillRect/>
          </a:stretch>
        </p:blipFill>
        <p:spPr bwMode="auto">
          <a:xfrm>
            <a:off x="3429000" y="1171012"/>
            <a:ext cx="5486400" cy="3986213"/>
          </a:xfrm>
          <a:prstGeom prst="rect">
            <a:avLst/>
          </a:prstGeom>
          <a:noFill/>
          <a:ln w="9525">
            <a:noFill/>
            <a:miter lim="800000"/>
            <a:headEnd/>
            <a:tailEnd/>
          </a:ln>
        </p:spPr>
      </p:pic>
      <p:sp>
        <p:nvSpPr>
          <p:cNvPr id="4" name="Text Box 3"/>
          <p:cNvSpPr txBox="1">
            <a:spLocks noChangeArrowheads="1"/>
          </p:cNvSpPr>
          <p:nvPr/>
        </p:nvSpPr>
        <p:spPr bwMode="auto">
          <a:xfrm>
            <a:off x="217708" y="663840"/>
            <a:ext cx="3816622" cy="1077218"/>
          </a:xfrm>
          <a:prstGeom prst="rect">
            <a:avLst/>
          </a:prstGeom>
          <a:noFill/>
          <a:ln w="9525">
            <a:noFill/>
            <a:miter lim="800000"/>
            <a:headEnd/>
            <a:tailEnd/>
          </a:ln>
        </p:spPr>
        <p:txBody>
          <a:bodyPr wrap="none">
            <a:spAutoFit/>
          </a:bodyPr>
          <a:lstStyle/>
          <a:p>
            <a:pPr algn="ctr"/>
            <a:r>
              <a:rPr lang="en-US" sz="3200" dirty="0" smtClean="0">
                <a:solidFill>
                  <a:schemeClr val="tx1"/>
                </a:solidFill>
              </a:rPr>
              <a:t>Problems with TWO</a:t>
            </a:r>
          </a:p>
          <a:p>
            <a:pPr algn="ctr"/>
            <a:r>
              <a:rPr lang="en-US" sz="3200" dirty="0" smtClean="0">
                <a:solidFill>
                  <a:schemeClr val="tx1"/>
                </a:solidFill>
              </a:rPr>
              <a:t>Pivot points</a:t>
            </a:r>
            <a:endParaRPr lang="en-US" sz="3200" baseline="-250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mtClean="0">
                <a:latin typeface="Arial" pitchFamily="34" charset="0"/>
                <a:cs typeface="Arial" pitchFamily="34" charset="0"/>
              </a:rPr>
              <a:t>SS Holden Commodore</a:t>
            </a:r>
          </a:p>
        </p:txBody>
      </p:sp>
      <p:sp>
        <p:nvSpPr>
          <p:cNvPr id="17411" name="Rectangle 3"/>
          <p:cNvSpPr>
            <a:spLocks noGrp="1" noChangeArrowheads="1"/>
          </p:cNvSpPr>
          <p:nvPr>
            <p:ph type="body" idx="1"/>
          </p:nvPr>
        </p:nvSpPr>
        <p:spPr/>
        <p:txBody>
          <a:bodyPr/>
          <a:lstStyle/>
          <a:p>
            <a:pPr eaLnBrk="1" hangingPunct="1"/>
            <a:r>
              <a:rPr lang="en-GB" dirty="0" smtClean="0">
                <a:latin typeface="Arial" pitchFamily="34" charset="0"/>
                <a:cs typeface="Arial" pitchFamily="34" charset="0"/>
              </a:rPr>
              <a:t>Power = 270 kW @ 5700 rpm</a:t>
            </a:r>
          </a:p>
          <a:p>
            <a:pPr eaLnBrk="1" hangingPunct="1"/>
            <a:r>
              <a:rPr lang="en-GB" dirty="0" smtClean="0">
                <a:solidFill>
                  <a:srgbClr val="FF0000"/>
                </a:solidFill>
                <a:latin typeface="Arial" pitchFamily="34" charset="0"/>
                <a:cs typeface="Arial" pitchFamily="34" charset="0"/>
              </a:rPr>
              <a:t>Torque</a:t>
            </a:r>
            <a:r>
              <a:rPr lang="en-GB" dirty="0" smtClean="0">
                <a:latin typeface="Arial" pitchFamily="34" charset="0"/>
                <a:cs typeface="Arial" pitchFamily="34" charset="0"/>
              </a:rPr>
              <a:t> = 530 Nm @ 4400 rpm</a:t>
            </a:r>
          </a:p>
          <a:p>
            <a:pPr eaLnBrk="1" hangingPunct="1"/>
            <a:r>
              <a:rPr lang="en-GB" dirty="0" smtClean="0">
                <a:latin typeface="Arial" pitchFamily="34" charset="0"/>
                <a:cs typeface="Arial" pitchFamily="34" charset="0"/>
              </a:rPr>
              <a:t>Engine capacity: V8, 6L</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08450"/>
            <a:ext cx="914400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7077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423863" y="279400"/>
            <a:ext cx="8334375" cy="2677656"/>
          </a:xfrm>
          <a:prstGeom prst="rect">
            <a:avLst/>
          </a:prstGeom>
          <a:noFill/>
          <a:ln w="9525">
            <a:noFill/>
            <a:miter lim="800000"/>
            <a:headEnd/>
            <a:tailEnd/>
          </a:ln>
        </p:spPr>
        <p:txBody>
          <a:bodyPr>
            <a:spAutoFit/>
          </a:bodyPr>
          <a:lstStyle/>
          <a:p>
            <a:r>
              <a:rPr lang="en-GB" dirty="0" smtClean="0">
                <a:solidFill>
                  <a:schemeClr val="tx1"/>
                </a:solidFill>
              </a:rPr>
              <a:t>An man walks across a shark infested creek. </a:t>
            </a:r>
            <a:r>
              <a:rPr lang="en-GB" dirty="0">
                <a:solidFill>
                  <a:schemeClr val="tx1"/>
                </a:solidFill>
              </a:rPr>
              <a:t>The mass of the bridge is 45 kg and </a:t>
            </a:r>
            <a:r>
              <a:rPr lang="en-GB" dirty="0" smtClean="0">
                <a:solidFill>
                  <a:schemeClr val="tx1"/>
                </a:solidFill>
              </a:rPr>
              <a:t>is 5.2 m long. </a:t>
            </a:r>
            <a:r>
              <a:rPr lang="en-GB" dirty="0">
                <a:solidFill>
                  <a:schemeClr val="tx1"/>
                </a:solidFill>
              </a:rPr>
              <a:t>A </a:t>
            </a:r>
            <a:r>
              <a:rPr lang="en-GB" dirty="0" smtClean="0">
                <a:solidFill>
                  <a:schemeClr val="tx1"/>
                </a:solidFill>
              </a:rPr>
              <a:t>man of </a:t>
            </a:r>
            <a:r>
              <a:rPr lang="en-GB" dirty="0">
                <a:solidFill>
                  <a:schemeClr val="tx1"/>
                </a:solidFill>
              </a:rPr>
              <a:t>mass 85 kg </a:t>
            </a:r>
            <a:r>
              <a:rPr lang="en-GB" dirty="0" smtClean="0">
                <a:solidFill>
                  <a:schemeClr val="tx1"/>
                </a:solidFill>
              </a:rPr>
              <a:t>tentatively walks to a point 1.3 </a:t>
            </a:r>
            <a:r>
              <a:rPr lang="en-GB" dirty="0">
                <a:solidFill>
                  <a:schemeClr val="tx1"/>
                </a:solidFill>
              </a:rPr>
              <a:t>m from </a:t>
            </a:r>
            <a:r>
              <a:rPr lang="en-GB" dirty="0" smtClean="0">
                <a:solidFill>
                  <a:schemeClr val="tx1"/>
                </a:solidFill>
              </a:rPr>
              <a:t>end </a:t>
            </a:r>
            <a:r>
              <a:rPr lang="en-GB" dirty="0">
                <a:solidFill>
                  <a:schemeClr val="tx1"/>
                </a:solidFill>
              </a:rPr>
              <a:t>A </a:t>
            </a:r>
            <a:r>
              <a:rPr lang="en-GB" dirty="0" smtClean="0">
                <a:solidFill>
                  <a:schemeClr val="tx1"/>
                </a:solidFill>
              </a:rPr>
              <a:t>to get a better view of the sharks below. The man is unaware that termites have weaken support B so that it will support only 500 N. Does the man get wet?  </a:t>
            </a:r>
            <a:endParaRPr lang="en-NZ" dirty="0">
              <a:solidFill>
                <a:schemeClr val="tx1"/>
              </a:solidFill>
            </a:endParaRPr>
          </a:p>
          <a:p>
            <a:endParaRPr lang="en-NZ" dirty="0">
              <a:solidFill>
                <a:schemeClr val="tx1"/>
              </a:solidFill>
            </a:endParaRPr>
          </a:p>
        </p:txBody>
      </p:sp>
      <p:grpSp>
        <p:nvGrpSpPr>
          <p:cNvPr id="14339" name="Group 2"/>
          <p:cNvGrpSpPr>
            <a:grpSpLocks/>
          </p:cNvGrpSpPr>
          <p:nvPr/>
        </p:nvGrpSpPr>
        <p:grpSpPr bwMode="auto">
          <a:xfrm>
            <a:off x="1344200" y="2398016"/>
            <a:ext cx="5722937" cy="3341680"/>
            <a:chOff x="3102" y="8916"/>
            <a:chExt cx="5613" cy="2986"/>
          </a:xfrm>
        </p:grpSpPr>
        <p:grpSp>
          <p:nvGrpSpPr>
            <p:cNvPr id="14341" name="Group 3"/>
            <p:cNvGrpSpPr>
              <a:grpSpLocks/>
            </p:cNvGrpSpPr>
            <p:nvPr/>
          </p:nvGrpSpPr>
          <p:grpSpPr bwMode="auto">
            <a:xfrm>
              <a:off x="3102" y="8916"/>
              <a:ext cx="5613" cy="2986"/>
              <a:chOff x="3012" y="8998"/>
              <a:chExt cx="5613" cy="2986"/>
            </a:xfrm>
          </p:grpSpPr>
          <p:sp>
            <p:nvSpPr>
              <p:cNvPr id="14346" name="Text Box 4"/>
              <p:cNvSpPr txBox="1">
                <a:spLocks noChangeArrowheads="1"/>
              </p:cNvSpPr>
              <p:nvPr/>
            </p:nvSpPr>
            <p:spPr bwMode="auto">
              <a:xfrm>
                <a:off x="8113" y="10132"/>
                <a:ext cx="512" cy="505"/>
              </a:xfrm>
              <a:prstGeom prst="rect">
                <a:avLst/>
              </a:prstGeom>
              <a:solidFill>
                <a:srgbClr val="FFFFFF"/>
              </a:solidFill>
              <a:ln w="9525">
                <a:noFill/>
                <a:miter lim="800000"/>
                <a:headEnd/>
                <a:tailEnd/>
              </a:ln>
            </p:spPr>
            <p:txBody>
              <a:bodyPr>
                <a:spAutoFit/>
              </a:bodyPr>
              <a:lstStyle/>
              <a:p>
                <a:pPr>
                  <a:spcAft>
                    <a:spcPts val="1000"/>
                  </a:spcAft>
                </a:pPr>
                <a:r>
                  <a:rPr lang="en-NZ" sz="3200">
                    <a:latin typeface="Calibri" pitchFamily="34" charset="0"/>
                  </a:rPr>
                  <a:t>B</a:t>
                </a:r>
                <a:endParaRPr lang="en-US" sz="6000"/>
              </a:p>
            </p:txBody>
          </p:sp>
          <p:sp>
            <p:nvSpPr>
              <p:cNvPr id="14347" name="Text Box 5"/>
              <p:cNvSpPr txBox="1">
                <a:spLocks noChangeArrowheads="1"/>
              </p:cNvSpPr>
              <p:nvPr/>
            </p:nvSpPr>
            <p:spPr bwMode="auto">
              <a:xfrm>
                <a:off x="3012" y="10132"/>
                <a:ext cx="512" cy="505"/>
              </a:xfrm>
              <a:prstGeom prst="rect">
                <a:avLst/>
              </a:prstGeom>
              <a:solidFill>
                <a:srgbClr val="FFFFFF"/>
              </a:solidFill>
              <a:ln w="9525">
                <a:noFill/>
                <a:miter lim="800000"/>
                <a:headEnd/>
                <a:tailEnd/>
              </a:ln>
            </p:spPr>
            <p:txBody>
              <a:bodyPr>
                <a:spAutoFit/>
              </a:bodyPr>
              <a:lstStyle/>
              <a:p>
                <a:pPr>
                  <a:spcAft>
                    <a:spcPts val="1000"/>
                  </a:spcAft>
                </a:pPr>
                <a:r>
                  <a:rPr lang="en-NZ" sz="3200">
                    <a:latin typeface="Calibri" pitchFamily="34" charset="0"/>
                  </a:rPr>
                  <a:t>A</a:t>
                </a:r>
                <a:endParaRPr lang="en-US" sz="6000"/>
              </a:p>
            </p:txBody>
          </p:sp>
          <p:grpSp>
            <p:nvGrpSpPr>
              <p:cNvPr id="14348" name="Group 6"/>
              <p:cNvGrpSpPr>
                <a:grpSpLocks/>
              </p:cNvGrpSpPr>
              <p:nvPr/>
            </p:nvGrpSpPr>
            <p:grpSpPr bwMode="auto">
              <a:xfrm>
                <a:off x="3371" y="8998"/>
                <a:ext cx="4834" cy="2986"/>
                <a:chOff x="3371" y="8998"/>
                <a:chExt cx="4834" cy="2986"/>
              </a:xfrm>
            </p:grpSpPr>
            <p:sp>
              <p:nvSpPr>
                <p:cNvPr id="14349" name="Freeform 7"/>
                <p:cNvSpPr>
                  <a:spLocks/>
                </p:cNvSpPr>
                <p:nvPr/>
              </p:nvSpPr>
              <p:spPr bwMode="auto">
                <a:xfrm>
                  <a:off x="4426" y="8998"/>
                  <a:ext cx="601" cy="1025"/>
                </a:xfrm>
                <a:custGeom>
                  <a:avLst/>
                  <a:gdLst>
                    <a:gd name="T0" fmla="*/ 430 w 964173"/>
                    <a:gd name="T1" fmla="*/ 989 h 1930352"/>
                    <a:gd name="T2" fmla="*/ 393 w 964173"/>
                    <a:gd name="T3" fmla="*/ 688 h 1930352"/>
                    <a:gd name="T4" fmla="*/ 370 w 964173"/>
                    <a:gd name="T5" fmla="*/ 526 h 1930352"/>
                    <a:gd name="T6" fmla="*/ 370 w 964173"/>
                    <a:gd name="T7" fmla="*/ 449 h 1930352"/>
                    <a:gd name="T8" fmla="*/ 482 w 964173"/>
                    <a:gd name="T9" fmla="*/ 497 h 1930352"/>
                    <a:gd name="T10" fmla="*/ 549 w 964173"/>
                    <a:gd name="T11" fmla="*/ 544 h 1930352"/>
                    <a:gd name="T12" fmla="*/ 601 w 964173"/>
                    <a:gd name="T13" fmla="*/ 482 h 1930352"/>
                    <a:gd name="T14" fmla="*/ 546 w 964173"/>
                    <a:gd name="T15" fmla="*/ 461 h 1930352"/>
                    <a:gd name="T16" fmla="*/ 426 w 964173"/>
                    <a:gd name="T17" fmla="*/ 306 h 1930352"/>
                    <a:gd name="T18" fmla="*/ 423 w 964173"/>
                    <a:gd name="T19" fmla="*/ 140 h 1930352"/>
                    <a:gd name="T20" fmla="*/ 356 w 964173"/>
                    <a:gd name="T21" fmla="*/ 134 h 1930352"/>
                    <a:gd name="T22" fmla="*/ 438 w 964173"/>
                    <a:gd name="T23" fmla="*/ 105 h 1930352"/>
                    <a:gd name="T24" fmla="*/ 438 w 964173"/>
                    <a:gd name="T25" fmla="*/ 76 h 1930352"/>
                    <a:gd name="T26" fmla="*/ 426 w 964173"/>
                    <a:gd name="T27" fmla="*/ 19 h 1930352"/>
                    <a:gd name="T28" fmla="*/ 303 w 964173"/>
                    <a:gd name="T29" fmla="*/ 10 h 1930352"/>
                    <a:gd name="T30" fmla="*/ 284 w 964173"/>
                    <a:gd name="T31" fmla="*/ 98 h 1930352"/>
                    <a:gd name="T32" fmla="*/ 304 w 964173"/>
                    <a:gd name="T33" fmla="*/ 124 h 1930352"/>
                    <a:gd name="T34" fmla="*/ 202 w 964173"/>
                    <a:gd name="T35" fmla="*/ 182 h 1930352"/>
                    <a:gd name="T36" fmla="*/ 146 w 964173"/>
                    <a:gd name="T37" fmla="*/ 459 h 1930352"/>
                    <a:gd name="T38" fmla="*/ 236 w 964173"/>
                    <a:gd name="T39" fmla="*/ 688 h 1930352"/>
                    <a:gd name="T40" fmla="*/ 213 w 964173"/>
                    <a:gd name="T41" fmla="*/ 698 h 1930352"/>
                    <a:gd name="T42" fmla="*/ 213 w 964173"/>
                    <a:gd name="T43" fmla="*/ 698 h 1930352"/>
                    <a:gd name="T44" fmla="*/ 90 w 964173"/>
                    <a:gd name="T45" fmla="*/ 879 h 1930352"/>
                    <a:gd name="T46" fmla="*/ 45 w 964173"/>
                    <a:gd name="T47" fmla="*/ 918 h 1930352"/>
                    <a:gd name="T48" fmla="*/ 11 w 964173"/>
                    <a:gd name="T49" fmla="*/ 946 h 1930352"/>
                    <a:gd name="T50" fmla="*/ 9 w 964173"/>
                    <a:gd name="T51" fmla="*/ 983 h 1930352"/>
                    <a:gd name="T52" fmla="*/ 167 w 964173"/>
                    <a:gd name="T53" fmla="*/ 1025 h 1930352"/>
                    <a:gd name="T54" fmla="*/ 180 w 964173"/>
                    <a:gd name="T55" fmla="*/ 984 h 1930352"/>
                    <a:gd name="T56" fmla="*/ 258 w 964173"/>
                    <a:gd name="T57" fmla="*/ 822 h 1930352"/>
                    <a:gd name="T58" fmla="*/ 361 w 964173"/>
                    <a:gd name="T59" fmla="*/ 605 h 1930352"/>
                    <a:gd name="T60" fmla="*/ 258 w 964173"/>
                    <a:gd name="T61" fmla="*/ 822 h 1930352"/>
                    <a:gd name="T62" fmla="*/ 236 w 964173"/>
                    <a:gd name="T63" fmla="*/ 1004 h 1930352"/>
                    <a:gd name="T64" fmla="*/ 269 w 964173"/>
                    <a:gd name="T65" fmla="*/ 1017 h 1930352"/>
                    <a:gd name="T66" fmla="*/ 440 w 964173"/>
                    <a:gd name="T67" fmla="*/ 1008 h 1930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4173"/>
                    <a:gd name="T103" fmla="*/ 0 h 1930352"/>
                    <a:gd name="T104" fmla="*/ 964173 w 964173"/>
                    <a:gd name="T105" fmla="*/ 1930352 h 1930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4173" h="1930352">
                      <a:moveTo>
                        <a:pt x="705756" y="1898547"/>
                      </a:moveTo>
                      <a:cubicBezTo>
                        <a:pt x="702343" y="1900254"/>
                        <a:pt x="711479" y="1873191"/>
                        <a:pt x="689853" y="1862766"/>
                      </a:cubicBezTo>
                      <a:lnTo>
                        <a:pt x="576000" y="1836000"/>
                      </a:lnTo>
                      <a:lnTo>
                        <a:pt x="630000" y="1296000"/>
                      </a:lnTo>
                      <a:lnTo>
                        <a:pt x="576000" y="1134000"/>
                      </a:lnTo>
                      <a:lnTo>
                        <a:pt x="594000" y="990000"/>
                      </a:lnTo>
                      <a:lnTo>
                        <a:pt x="576000" y="936000"/>
                      </a:lnTo>
                      <a:lnTo>
                        <a:pt x="594000" y="846000"/>
                      </a:lnTo>
                      <a:lnTo>
                        <a:pt x="594000" y="702000"/>
                      </a:lnTo>
                      <a:lnTo>
                        <a:pt x="774000" y="936000"/>
                      </a:lnTo>
                      <a:lnTo>
                        <a:pt x="797196" y="1035830"/>
                      </a:lnTo>
                      <a:lnTo>
                        <a:pt x="880685" y="1023903"/>
                      </a:lnTo>
                      <a:lnTo>
                        <a:pt x="896587" y="916560"/>
                      </a:lnTo>
                      <a:lnTo>
                        <a:pt x="964173" y="908609"/>
                      </a:lnTo>
                      <a:lnTo>
                        <a:pt x="964173" y="880780"/>
                      </a:lnTo>
                      <a:lnTo>
                        <a:pt x="876709" y="868853"/>
                      </a:lnTo>
                      <a:lnTo>
                        <a:pt x="827390" y="846194"/>
                      </a:lnTo>
                      <a:lnTo>
                        <a:pt x="684000" y="576000"/>
                      </a:lnTo>
                      <a:lnTo>
                        <a:pt x="666000" y="378000"/>
                      </a:lnTo>
                      <a:lnTo>
                        <a:pt x="677926" y="264554"/>
                      </a:lnTo>
                      <a:lnTo>
                        <a:pt x="642146" y="232748"/>
                      </a:lnTo>
                      <a:lnTo>
                        <a:pt x="570584" y="252627"/>
                      </a:lnTo>
                      <a:lnTo>
                        <a:pt x="666000" y="234000"/>
                      </a:lnTo>
                      <a:lnTo>
                        <a:pt x="702000" y="198000"/>
                      </a:lnTo>
                      <a:lnTo>
                        <a:pt x="720000" y="198000"/>
                      </a:lnTo>
                      <a:lnTo>
                        <a:pt x="702000" y="144000"/>
                      </a:lnTo>
                      <a:lnTo>
                        <a:pt x="720000" y="108000"/>
                      </a:lnTo>
                      <a:lnTo>
                        <a:pt x="684000" y="36000"/>
                      </a:lnTo>
                      <a:lnTo>
                        <a:pt x="576000" y="0"/>
                      </a:lnTo>
                      <a:lnTo>
                        <a:pt x="486000" y="18000"/>
                      </a:lnTo>
                      <a:lnTo>
                        <a:pt x="468000" y="108000"/>
                      </a:lnTo>
                      <a:lnTo>
                        <a:pt x="455290" y="185040"/>
                      </a:lnTo>
                      <a:lnTo>
                        <a:pt x="522876" y="248651"/>
                      </a:lnTo>
                      <a:lnTo>
                        <a:pt x="487095" y="232748"/>
                      </a:lnTo>
                      <a:lnTo>
                        <a:pt x="419509" y="260578"/>
                      </a:lnTo>
                      <a:lnTo>
                        <a:pt x="324000" y="342000"/>
                      </a:lnTo>
                      <a:lnTo>
                        <a:pt x="252000" y="558000"/>
                      </a:lnTo>
                      <a:lnTo>
                        <a:pt x="234000" y="864000"/>
                      </a:lnTo>
                      <a:lnTo>
                        <a:pt x="360000" y="1206000"/>
                      </a:lnTo>
                      <a:lnTo>
                        <a:pt x="378000" y="1296000"/>
                      </a:lnTo>
                      <a:lnTo>
                        <a:pt x="360000" y="1278000"/>
                      </a:lnTo>
                      <a:lnTo>
                        <a:pt x="342000" y="1314000"/>
                      </a:lnTo>
                      <a:lnTo>
                        <a:pt x="378000" y="1332000"/>
                      </a:lnTo>
                      <a:lnTo>
                        <a:pt x="342000" y="1314000"/>
                      </a:lnTo>
                      <a:lnTo>
                        <a:pt x="144000" y="1620000"/>
                      </a:lnTo>
                      <a:lnTo>
                        <a:pt x="144000" y="1656000"/>
                      </a:lnTo>
                      <a:lnTo>
                        <a:pt x="126000" y="1656000"/>
                      </a:lnTo>
                      <a:lnTo>
                        <a:pt x="72000" y="1728000"/>
                      </a:lnTo>
                      <a:lnTo>
                        <a:pt x="36000" y="1764000"/>
                      </a:lnTo>
                      <a:lnTo>
                        <a:pt x="18000" y="1782000"/>
                      </a:lnTo>
                      <a:lnTo>
                        <a:pt x="0" y="1818000"/>
                      </a:lnTo>
                      <a:lnTo>
                        <a:pt x="13993" y="1850839"/>
                      </a:lnTo>
                      <a:lnTo>
                        <a:pt x="126000" y="1908000"/>
                      </a:lnTo>
                      <a:lnTo>
                        <a:pt x="268434" y="1930352"/>
                      </a:lnTo>
                      <a:lnTo>
                        <a:pt x="339996" y="1894571"/>
                      </a:lnTo>
                      <a:lnTo>
                        <a:pt x="288000" y="1854000"/>
                      </a:lnTo>
                      <a:lnTo>
                        <a:pt x="216000" y="1800000"/>
                      </a:lnTo>
                      <a:lnTo>
                        <a:pt x="414000" y="1548000"/>
                      </a:lnTo>
                      <a:lnTo>
                        <a:pt x="538779" y="1393639"/>
                      </a:lnTo>
                      <a:lnTo>
                        <a:pt x="578535" y="1139197"/>
                      </a:lnTo>
                      <a:lnTo>
                        <a:pt x="538779" y="1397614"/>
                      </a:lnTo>
                      <a:lnTo>
                        <a:pt x="414000" y="1548000"/>
                      </a:lnTo>
                      <a:lnTo>
                        <a:pt x="396000" y="1800000"/>
                      </a:lnTo>
                      <a:lnTo>
                        <a:pt x="378000" y="1890000"/>
                      </a:lnTo>
                      <a:lnTo>
                        <a:pt x="396000" y="1908000"/>
                      </a:lnTo>
                      <a:lnTo>
                        <a:pt x="431436" y="1914449"/>
                      </a:lnTo>
                      <a:lnTo>
                        <a:pt x="702000" y="1908000"/>
                      </a:lnTo>
                      <a:cubicBezTo>
                        <a:pt x="702000" y="1908000"/>
                        <a:pt x="705756" y="1898547"/>
                        <a:pt x="705756" y="1898547"/>
                      </a:cubicBezTo>
                      <a:close/>
                    </a:path>
                  </a:pathLst>
                </a:custGeom>
                <a:solidFill>
                  <a:srgbClr val="979797"/>
                </a:solidFill>
                <a:ln w="9525">
                  <a:solidFill>
                    <a:srgbClr val="000000"/>
                  </a:solidFill>
                  <a:round/>
                  <a:headEnd/>
                  <a:tailEnd/>
                </a:ln>
              </p:spPr>
              <p:txBody>
                <a:bodyPr/>
                <a:lstStyle/>
                <a:p>
                  <a:endParaRPr lang="en-NZ"/>
                </a:p>
              </p:txBody>
            </p:sp>
            <p:grpSp>
              <p:nvGrpSpPr>
                <p:cNvPr id="14350" name="Group 8"/>
                <p:cNvGrpSpPr>
                  <a:grpSpLocks/>
                </p:cNvGrpSpPr>
                <p:nvPr/>
              </p:nvGrpSpPr>
              <p:grpSpPr bwMode="auto">
                <a:xfrm>
                  <a:off x="3371" y="9876"/>
                  <a:ext cx="4834" cy="2108"/>
                  <a:chOff x="3371" y="9876"/>
                  <a:chExt cx="4834" cy="2108"/>
                </a:xfrm>
              </p:grpSpPr>
              <p:sp>
                <p:nvSpPr>
                  <p:cNvPr id="14351" name="Freeform 9"/>
                  <p:cNvSpPr>
                    <a:spLocks/>
                  </p:cNvSpPr>
                  <p:nvPr/>
                </p:nvSpPr>
                <p:spPr bwMode="auto">
                  <a:xfrm>
                    <a:off x="3374" y="11852"/>
                    <a:ext cx="4831" cy="132"/>
                  </a:xfrm>
                  <a:custGeom>
                    <a:avLst/>
                    <a:gdLst>
                      <a:gd name="T0" fmla="*/ 0 w 2052000"/>
                      <a:gd name="T1" fmla="*/ 0 h 399825"/>
                      <a:gd name="T2" fmla="*/ 85 w 2052000"/>
                      <a:gd name="T3" fmla="*/ 48 h 399825"/>
                      <a:gd name="T4" fmla="*/ 0 w 2052000"/>
                      <a:gd name="T5" fmla="*/ 95 h 399825"/>
                      <a:gd name="T6" fmla="*/ 64 w 2052000"/>
                      <a:gd name="T7" fmla="*/ 132 h 399825"/>
                      <a:gd name="T8" fmla="*/ 4746 w 2052000"/>
                      <a:gd name="T9" fmla="*/ 131 h 399825"/>
                      <a:gd name="T10" fmla="*/ 4831 w 2052000"/>
                      <a:gd name="T11" fmla="*/ 95 h 399825"/>
                      <a:gd name="T12" fmla="*/ 4661 w 2052000"/>
                      <a:gd name="T13" fmla="*/ 71 h 399825"/>
                      <a:gd name="T14" fmla="*/ 4746 w 2052000"/>
                      <a:gd name="T15" fmla="*/ 48 h 399825"/>
                      <a:gd name="T16" fmla="*/ 4746 w 2052000"/>
                      <a:gd name="T17" fmla="*/ 24 h 399825"/>
                      <a:gd name="T18" fmla="*/ 4492 w 2052000"/>
                      <a:gd name="T19" fmla="*/ 24 h 399825"/>
                      <a:gd name="T20" fmla="*/ 4322 w 2052000"/>
                      <a:gd name="T21" fmla="*/ 12 h 399825"/>
                      <a:gd name="T22" fmla="*/ 4153 w 2052000"/>
                      <a:gd name="T23" fmla="*/ 36 h 399825"/>
                      <a:gd name="T24" fmla="*/ 3814 w 2052000"/>
                      <a:gd name="T25" fmla="*/ 24 h 399825"/>
                      <a:gd name="T26" fmla="*/ 3560 w 2052000"/>
                      <a:gd name="T27" fmla="*/ 36 h 399825"/>
                      <a:gd name="T28" fmla="*/ 3390 w 2052000"/>
                      <a:gd name="T29" fmla="*/ 24 h 399825"/>
                      <a:gd name="T30" fmla="*/ 3051 w 2052000"/>
                      <a:gd name="T31" fmla="*/ 36 h 399825"/>
                      <a:gd name="T32" fmla="*/ 2712 w 2052000"/>
                      <a:gd name="T33" fmla="*/ 24 h 399825"/>
                      <a:gd name="T34" fmla="*/ 2543 w 2052000"/>
                      <a:gd name="T35" fmla="*/ 24 h 399825"/>
                      <a:gd name="T36" fmla="*/ 2204 w 2052000"/>
                      <a:gd name="T37" fmla="*/ 36 h 399825"/>
                      <a:gd name="T38" fmla="*/ 1865 w 2052000"/>
                      <a:gd name="T39" fmla="*/ 24 h 399825"/>
                      <a:gd name="T40" fmla="*/ 1657 w 2052000"/>
                      <a:gd name="T41" fmla="*/ 22 h 399825"/>
                      <a:gd name="T42" fmla="*/ 1432 w 2052000"/>
                      <a:gd name="T43" fmla="*/ 28 h 399825"/>
                      <a:gd name="T44" fmla="*/ 1271 w 2052000"/>
                      <a:gd name="T45" fmla="*/ 24 h 399825"/>
                      <a:gd name="T46" fmla="*/ 1051 w 2052000"/>
                      <a:gd name="T47" fmla="*/ 38 h 399825"/>
                      <a:gd name="T48" fmla="*/ 763 w 2052000"/>
                      <a:gd name="T49" fmla="*/ 24 h 399825"/>
                      <a:gd name="T50" fmla="*/ 513 w 2052000"/>
                      <a:gd name="T51" fmla="*/ 35 h 399825"/>
                      <a:gd name="T52" fmla="*/ 339 w 2052000"/>
                      <a:gd name="T53" fmla="*/ 24 h 399825"/>
                      <a:gd name="T54" fmla="*/ 0 w 2052000"/>
                      <a:gd name="T55" fmla="*/ 0 h 3998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52000"/>
                      <a:gd name="T85" fmla="*/ 0 h 399825"/>
                      <a:gd name="T86" fmla="*/ 2052000 w 2052000"/>
                      <a:gd name="T87" fmla="*/ 399825 h 3998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52000" h="399825">
                        <a:moveTo>
                          <a:pt x="0" y="0"/>
                        </a:moveTo>
                        <a:lnTo>
                          <a:pt x="36000" y="144000"/>
                        </a:lnTo>
                        <a:lnTo>
                          <a:pt x="0" y="288000"/>
                        </a:lnTo>
                        <a:lnTo>
                          <a:pt x="27375" y="399825"/>
                        </a:lnTo>
                        <a:lnTo>
                          <a:pt x="2016000" y="396000"/>
                        </a:lnTo>
                        <a:lnTo>
                          <a:pt x="2052000" y="288000"/>
                        </a:lnTo>
                        <a:lnTo>
                          <a:pt x="1980000" y="216000"/>
                        </a:lnTo>
                        <a:lnTo>
                          <a:pt x="2016000" y="144000"/>
                        </a:lnTo>
                        <a:lnTo>
                          <a:pt x="2016000" y="72000"/>
                        </a:lnTo>
                        <a:lnTo>
                          <a:pt x="1908000" y="72000"/>
                        </a:lnTo>
                        <a:lnTo>
                          <a:pt x="1836000" y="36000"/>
                        </a:lnTo>
                        <a:lnTo>
                          <a:pt x="1764000" y="108000"/>
                        </a:lnTo>
                        <a:lnTo>
                          <a:pt x="1620000" y="72000"/>
                        </a:lnTo>
                        <a:lnTo>
                          <a:pt x="1512000" y="108000"/>
                        </a:lnTo>
                        <a:lnTo>
                          <a:pt x="1440000" y="72000"/>
                        </a:lnTo>
                        <a:lnTo>
                          <a:pt x="1296000" y="108000"/>
                        </a:lnTo>
                        <a:lnTo>
                          <a:pt x="1152000" y="72000"/>
                        </a:lnTo>
                        <a:lnTo>
                          <a:pt x="1080000" y="72000"/>
                        </a:lnTo>
                        <a:lnTo>
                          <a:pt x="936000" y="108000"/>
                        </a:lnTo>
                        <a:lnTo>
                          <a:pt x="792000" y="72000"/>
                        </a:lnTo>
                        <a:lnTo>
                          <a:pt x="703650" y="66450"/>
                        </a:lnTo>
                        <a:lnTo>
                          <a:pt x="608400" y="85500"/>
                        </a:lnTo>
                        <a:lnTo>
                          <a:pt x="540000" y="72000"/>
                        </a:lnTo>
                        <a:lnTo>
                          <a:pt x="446475" y="114075"/>
                        </a:lnTo>
                        <a:lnTo>
                          <a:pt x="324000" y="72000"/>
                        </a:lnTo>
                        <a:lnTo>
                          <a:pt x="217875" y="104550"/>
                        </a:lnTo>
                        <a:lnTo>
                          <a:pt x="144000" y="72000"/>
                        </a:lnTo>
                        <a:lnTo>
                          <a:pt x="0" y="0"/>
                        </a:lnTo>
                        <a:close/>
                      </a:path>
                    </a:pathLst>
                  </a:custGeom>
                  <a:gradFill rotWithShape="1">
                    <a:gsLst>
                      <a:gs pos="0">
                        <a:srgbClr val="99CCFF"/>
                      </a:gs>
                      <a:gs pos="100000">
                        <a:srgbClr val="475E76"/>
                      </a:gs>
                    </a:gsLst>
                    <a:lin ang="5400000" scaled="1"/>
                  </a:gradFill>
                  <a:ln w="9525">
                    <a:solidFill>
                      <a:srgbClr val="000000"/>
                    </a:solidFill>
                    <a:round/>
                    <a:headEnd/>
                    <a:tailEnd/>
                  </a:ln>
                </p:spPr>
                <p:txBody>
                  <a:bodyPr/>
                  <a:lstStyle/>
                  <a:p>
                    <a:endParaRPr lang="en-NZ"/>
                  </a:p>
                </p:txBody>
              </p:sp>
              <p:sp>
                <p:nvSpPr>
                  <p:cNvPr id="14352" name="Freeform 10" descr="Newsprint"/>
                  <p:cNvSpPr>
                    <a:spLocks/>
                  </p:cNvSpPr>
                  <p:nvPr/>
                </p:nvSpPr>
                <p:spPr bwMode="auto">
                  <a:xfrm>
                    <a:off x="3374" y="10132"/>
                    <a:ext cx="241" cy="1852"/>
                  </a:xfrm>
                  <a:custGeom>
                    <a:avLst/>
                    <a:gdLst>
                      <a:gd name="T0" fmla="*/ 86 w 1233000"/>
                      <a:gd name="T1" fmla="*/ 0 h 1512000"/>
                      <a:gd name="T2" fmla="*/ 157 w 1233000"/>
                      <a:gd name="T3" fmla="*/ 0 h 1512000"/>
                      <a:gd name="T4" fmla="*/ 157 w 1233000"/>
                      <a:gd name="T5" fmla="*/ 794 h 1512000"/>
                      <a:gd name="T6" fmla="*/ 171 w 1233000"/>
                      <a:gd name="T7" fmla="*/ 1146 h 1512000"/>
                      <a:gd name="T8" fmla="*/ 213 w 1233000"/>
                      <a:gd name="T9" fmla="*/ 1323 h 1512000"/>
                      <a:gd name="T10" fmla="*/ 241 w 1233000"/>
                      <a:gd name="T11" fmla="*/ 1587 h 1512000"/>
                      <a:gd name="T12" fmla="*/ 227 w 1233000"/>
                      <a:gd name="T13" fmla="*/ 1852 h 1512000"/>
                      <a:gd name="T14" fmla="*/ 2 w 1233000"/>
                      <a:gd name="T15" fmla="*/ 1852 h 1512000"/>
                      <a:gd name="T16" fmla="*/ 0 w 1233000"/>
                      <a:gd name="T17" fmla="*/ 2 h 1512000"/>
                      <a:gd name="T18" fmla="*/ 86 w 1233000"/>
                      <a:gd name="T19" fmla="*/ 0 h 1512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3000"/>
                      <a:gd name="T31" fmla="*/ 0 h 1512000"/>
                      <a:gd name="T32" fmla="*/ 1233000 w 1233000"/>
                      <a:gd name="T33" fmla="*/ 1512000 h 1512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3000" h="1512000">
                        <a:moveTo>
                          <a:pt x="441000" y="0"/>
                        </a:moveTo>
                        <a:lnTo>
                          <a:pt x="801000" y="0"/>
                        </a:lnTo>
                        <a:lnTo>
                          <a:pt x="801000" y="648000"/>
                        </a:lnTo>
                        <a:lnTo>
                          <a:pt x="873000" y="936000"/>
                        </a:lnTo>
                        <a:lnTo>
                          <a:pt x="1089000" y="1080000"/>
                        </a:lnTo>
                        <a:lnTo>
                          <a:pt x="1233000" y="1296000"/>
                        </a:lnTo>
                        <a:lnTo>
                          <a:pt x="1161000" y="1512000"/>
                        </a:lnTo>
                        <a:lnTo>
                          <a:pt x="9000" y="1512000"/>
                        </a:lnTo>
                        <a:lnTo>
                          <a:pt x="0" y="1350"/>
                        </a:lnTo>
                        <a:lnTo>
                          <a:pt x="441000" y="0"/>
                        </a:lnTo>
                        <a:close/>
                      </a:path>
                    </a:pathLst>
                  </a:custGeom>
                  <a:blipFill dpi="0" rotWithShape="1">
                    <a:blip r:embed="rId2" cstate="print"/>
                    <a:srcRect/>
                    <a:tile tx="0" ty="0" sx="100000" sy="100000" flip="none" algn="tl"/>
                  </a:blipFill>
                  <a:ln w="9525">
                    <a:solidFill>
                      <a:srgbClr val="000000"/>
                    </a:solidFill>
                    <a:round/>
                    <a:headEnd/>
                    <a:tailEnd/>
                  </a:ln>
                </p:spPr>
                <p:txBody>
                  <a:bodyPr/>
                  <a:lstStyle/>
                  <a:p>
                    <a:endParaRPr lang="en-NZ"/>
                  </a:p>
                </p:txBody>
              </p:sp>
              <p:sp>
                <p:nvSpPr>
                  <p:cNvPr id="14353" name="Freeform 11" descr="Newsprint"/>
                  <p:cNvSpPr>
                    <a:spLocks/>
                  </p:cNvSpPr>
                  <p:nvPr/>
                </p:nvSpPr>
                <p:spPr bwMode="auto">
                  <a:xfrm flipH="1">
                    <a:off x="8012" y="10213"/>
                    <a:ext cx="193" cy="1771"/>
                  </a:xfrm>
                  <a:custGeom>
                    <a:avLst/>
                    <a:gdLst>
                      <a:gd name="T0" fmla="*/ 69 w 1233000"/>
                      <a:gd name="T1" fmla="*/ 0 h 1512000"/>
                      <a:gd name="T2" fmla="*/ 125 w 1233000"/>
                      <a:gd name="T3" fmla="*/ 0 h 1512000"/>
                      <a:gd name="T4" fmla="*/ 125 w 1233000"/>
                      <a:gd name="T5" fmla="*/ 759 h 1512000"/>
                      <a:gd name="T6" fmla="*/ 137 w 1233000"/>
                      <a:gd name="T7" fmla="*/ 1096 h 1512000"/>
                      <a:gd name="T8" fmla="*/ 170 w 1233000"/>
                      <a:gd name="T9" fmla="*/ 1265 h 1512000"/>
                      <a:gd name="T10" fmla="*/ 193 w 1233000"/>
                      <a:gd name="T11" fmla="*/ 1518 h 1512000"/>
                      <a:gd name="T12" fmla="*/ 182 w 1233000"/>
                      <a:gd name="T13" fmla="*/ 1771 h 1512000"/>
                      <a:gd name="T14" fmla="*/ 1 w 1233000"/>
                      <a:gd name="T15" fmla="*/ 1771 h 1512000"/>
                      <a:gd name="T16" fmla="*/ 0 w 1233000"/>
                      <a:gd name="T17" fmla="*/ 2 h 1512000"/>
                      <a:gd name="T18" fmla="*/ 69 w 1233000"/>
                      <a:gd name="T19" fmla="*/ 0 h 1512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3000"/>
                      <a:gd name="T31" fmla="*/ 0 h 1512000"/>
                      <a:gd name="T32" fmla="*/ 1233000 w 1233000"/>
                      <a:gd name="T33" fmla="*/ 1512000 h 1512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3000" h="1512000">
                        <a:moveTo>
                          <a:pt x="441000" y="0"/>
                        </a:moveTo>
                        <a:lnTo>
                          <a:pt x="801000" y="0"/>
                        </a:lnTo>
                        <a:lnTo>
                          <a:pt x="801000" y="648000"/>
                        </a:lnTo>
                        <a:lnTo>
                          <a:pt x="873000" y="936000"/>
                        </a:lnTo>
                        <a:lnTo>
                          <a:pt x="1089000" y="1080000"/>
                        </a:lnTo>
                        <a:lnTo>
                          <a:pt x="1233000" y="1296000"/>
                        </a:lnTo>
                        <a:lnTo>
                          <a:pt x="1161000" y="1512000"/>
                        </a:lnTo>
                        <a:lnTo>
                          <a:pt x="9000" y="1512000"/>
                        </a:lnTo>
                        <a:lnTo>
                          <a:pt x="0" y="1350"/>
                        </a:lnTo>
                        <a:lnTo>
                          <a:pt x="441000" y="0"/>
                        </a:lnTo>
                        <a:close/>
                      </a:path>
                    </a:pathLst>
                  </a:custGeom>
                  <a:blipFill dpi="0" rotWithShape="1">
                    <a:blip r:embed="rId2" cstate="print"/>
                    <a:srcRect/>
                    <a:tile tx="0" ty="0" sx="100000" sy="100000" flip="none" algn="tl"/>
                  </a:blipFill>
                  <a:ln w="9525">
                    <a:solidFill>
                      <a:srgbClr val="000000"/>
                    </a:solidFill>
                    <a:round/>
                    <a:headEnd/>
                    <a:tailEnd/>
                  </a:ln>
                </p:spPr>
                <p:txBody>
                  <a:bodyPr/>
                  <a:lstStyle/>
                  <a:p>
                    <a:endParaRPr lang="en-NZ"/>
                  </a:p>
                </p:txBody>
              </p:sp>
              <p:sp>
                <p:nvSpPr>
                  <p:cNvPr id="14354" name="Rectangle 12"/>
                  <p:cNvSpPr>
                    <a:spLocks noChangeArrowheads="1"/>
                  </p:cNvSpPr>
                  <p:nvPr/>
                </p:nvSpPr>
                <p:spPr bwMode="auto">
                  <a:xfrm>
                    <a:off x="3371" y="9876"/>
                    <a:ext cx="4834" cy="337"/>
                  </a:xfrm>
                  <a:prstGeom prst="rect">
                    <a:avLst/>
                  </a:prstGeom>
                  <a:solidFill>
                    <a:srgbClr val="A6A6A6"/>
                  </a:solidFill>
                  <a:ln w="9525">
                    <a:solidFill>
                      <a:srgbClr val="000000"/>
                    </a:solidFill>
                    <a:miter lim="800000"/>
                    <a:headEnd/>
                    <a:tailEnd/>
                  </a:ln>
                </p:spPr>
                <p:txBody>
                  <a:bodyPr/>
                  <a:lstStyle/>
                  <a:p>
                    <a:endParaRPr lang="en-NZ" sz="6000"/>
                  </a:p>
                </p:txBody>
              </p:sp>
            </p:grpSp>
          </p:grpSp>
        </p:grpSp>
        <p:cxnSp>
          <p:nvCxnSpPr>
            <p:cNvPr id="14342" name="AutoShape 13"/>
            <p:cNvCxnSpPr>
              <a:cxnSpLocks noChangeShapeType="1"/>
            </p:cNvCxnSpPr>
            <p:nvPr/>
          </p:nvCxnSpPr>
          <p:spPr bwMode="auto">
            <a:xfrm>
              <a:off x="3461" y="9648"/>
              <a:ext cx="1309" cy="0"/>
            </a:xfrm>
            <a:prstGeom prst="straightConnector1">
              <a:avLst/>
            </a:prstGeom>
            <a:noFill/>
            <a:ln w="9525">
              <a:solidFill>
                <a:srgbClr val="000000"/>
              </a:solidFill>
              <a:prstDash val="dash"/>
              <a:round/>
              <a:headEnd type="triangle" w="med" len="med"/>
              <a:tailEnd type="triangle" w="med" len="med"/>
            </a:ln>
          </p:spPr>
        </p:cxnSp>
        <p:cxnSp>
          <p:nvCxnSpPr>
            <p:cNvPr id="14343" name="AutoShape 14"/>
            <p:cNvCxnSpPr>
              <a:cxnSpLocks noChangeShapeType="1"/>
            </p:cNvCxnSpPr>
            <p:nvPr/>
          </p:nvCxnSpPr>
          <p:spPr bwMode="auto">
            <a:xfrm>
              <a:off x="3464" y="10548"/>
              <a:ext cx="4831" cy="0"/>
            </a:xfrm>
            <a:prstGeom prst="straightConnector1">
              <a:avLst/>
            </a:prstGeom>
            <a:noFill/>
            <a:ln w="9525">
              <a:solidFill>
                <a:srgbClr val="000000"/>
              </a:solidFill>
              <a:prstDash val="dash"/>
              <a:round/>
              <a:headEnd type="triangle" w="med" len="med"/>
              <a:tailEnd type="triangle" w="med" len="med"/>
            </a:ln>
          </p:spPr>
        </p:cxnSp>
        <p:sp>
          <p:nvSpPr>
            <p:cNvPr id="14344" name="Text Box 15"/>
            <p:cNvSpPr txBox="1">
              <a:spLocks noChangeArrowheads="1"/>
            </p:cNvSpPr>
            <p:nvPr/>
          </p:nvSpPr>
          <p:spPr bwMode="auto">
            <a:xfrm>
              <a:off x="3705" y="9297"/>
              <a:ext cx="826" cy="346"/>
            </a:xfrm>
            <a:prstGeom prst="rect">
              <a:avLst/>
            </a:prstGeom>
            <a:solidFill>
              <a:srgbClr val="FFFFFF"/>
            </a:solidFill>
            <a:ln w="9525">
              <a:noFill/>
              <a:miter lim="800000"/>
              <a:headEnd/>
              <a:tailEnd/>
            </a:ln>
          </p:spPr>
          <p:txBody>
            <a:bodyPr>
              <a:spAutoFit/>
            </a:bodyPr>
            <a:lstStyle/>
            <a:p>
              <a:pPr>
                <a:spcAft>
                  <a:spcPts val="1000"/>
                </a:spcAft>
              </a:pPr>
              <a:r>
                <a:rPr lang="en-NZ" sz="2000">
                  <a:latin typeface="Calibri" pitchFamily="34" charset="0"/>
                </a:rPr>
                <a:t>1.3 m</a:t>
              </a:r>
              <a:endParaRPr lang="en-US" sz="6000"/>
            </a:p>
          </p:txBody>
        </p:sp>
        <p:sp>
          <p:nvSpPr>
            <p:cNvPr id="14345" name="Text Box 16"/>
            <p:cNvSpPr txBox="1">
              <a:spLocks noChangeArrowheads="1"/>
            </p:cNvSpPr>
            <p:nvPr/>
          </p:nvSpPr>
          <p:spPr bwMode="auto">
            <a:xfrm>
              <a:off x="5117" y="10353"/>
              <a:ext cx="826" cy="346"/>
            </a:xfrm>
            <a:prstGeom prst="rect">
              <a:avLst/>
            </a:prstGeom>
            <a:solidFill>
              <a:srgbClr val="FFFFFF"/>
            </a:solidFill>
            <a:ln w="9525">
              <a:noFill/>
              <a:miter lim="800000"/>
              <a:headEnd/>
              <a:tailEnd/>
            </a:ln>
          </p:spPr>
          <p:txBody>
            <a:bodyPr>
              <a:spAutoFit/>
            </a:bodyPr>
            <a:lstStyle/>
            <a:p>
              <a:pPr>
                <a:spcAft>
                  <a:spcPts val="1000"/>
                </a:spcAft>
              </a:pPr>
              <a:r>
                <a:rPr lang="en-NZ" sz="2000">
                  <a:latin typeface="Calibri" pitchFamily="34" charset="0"/>
                </a:rPr>
                <a:t>5.2 m</a:t>
              </a:r>
              <a:endParaRPr lang="en-US" sz="6000"/>
            </a:p>
          </p:txBody>
        </p:sp>
      </p:grpSp>
      <p:sp>
        <p:nvSpPr>
          <p:cNvPr id="2" name="TextBox 1"/>
          <p:cNvSpPr txBox="1"/>
          <p:nvPr/>
        </p:nvSpPr>
        <p:spPr>
          <a:xfrm>
            <a:off x="654690" y="5886920"/>
            <a:ext cx="6912900" cy="461665"/>
          </a:xfrm>
          <a:prstGeom prst="rect">
            <a:avLst/>
          </a:prstGeom>
          <a:noFill/>
        </p:spPr>
        <p:txBody>
          <a:bodyPr wrap="square" rtlCol="0">
            <a:spAutoFit/>
          </a:bodyPr>
          <a:lstStyle/>
          <a:p>
            <a:r>
              <a:rPr lang="en-NZ" dirty="0" smtClean="0"/>
              <a:t>At what point does he get wet?</a:t>
            </a:r>
            <a:endParaRPr lang="en-NZ"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dirty="0" smtClean="0"/>
              <a:t>Mack Truck</a:t>
            </a:r>
          </a:p>
        </p:txBody>
      </p:sp>
      <p:sp>
        <p:nvSpPr>
          <p:cNvPr id="14339" name="Rectangle 3"/>
          <p:cNvSpPr>
            <a:spLocks noGrp="1" noChangeArrowheads="1"/>
          </p:cNvSpPr>
          <p:nvPr>
            <p:ph type="body" idx="1"/>
          </p:nvPr>
        </p:nvSpPr>
        <p:spPr/>
        <p:txBody>
          <a:bodyPr/>
          <a:lstStyle/>
          <a:p>
            <a:pPr eaLnBrk="1" hangingPunct="1"/>
            <a:r>
              <a:rPr lang="en-GB" altLang="en-US" dirty="0" smtClean="0"/>
              <a:t>Power = 373kW @ 1900 rpm</a:t>
            </a:r>
          </a:p>
          <a:p>
            <a:pPr eaLnBrk="1" hangingPunct="1"/>
            <a:r>
              <a:rPr lang="en-GB" altLang="en-US" dirty="0" smtClean="0"/>
              <a:t>Max </a:t>
            </a:r>
            <a:r>
              <a:rPr lang="en-GB" altLang="en-US" dirty="0" smtClean="0">
                <a:solidFill>
                  <a:srgbClr val="FF0000"/>
                </a:solidFill>
              </a:rPr>
              <a:t>Torque</a:t>
            </a:r>
            <a:r>
              <a:rPr lang="en-GB" altLang="en-US" dirty="0" smtClean="0"/>
              <a:t> = 2,508 Nm @ 1,900 rpm</a:t>
            </a:r>
          </a:p>
          <a:p>
            <a:pPr eaLnBrk="1" hangingPunct="1"/>
            <a:r>
              <a:rPr lang="en-GB" altLang="en-US" dirty="0" smtClean="0"/>
              <a:t>Engine Capacity: 6 cylinder, 15L</a:t>
            </a:r>
          </a:p>
          <a:p>
            <a:pPr eaLnBrk="1" hangingPunct="1"/>
            <a:endParaRPr lang="en-GB" altLang="en-US" dirty="0" smtClean="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l="4309" t="6403" r="4004" b="10670"/>
          <a:stretch>
            <a:fillRect/>
          </a:stretch>
        </p:blipFill>
        <p:spPr bwMode="auto">
          <a:xfrm>
            <a:off x="4572000" y="3716338"/>
            <a:ext cx="4500563"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675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09045" y="262249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GB" sz="7200" b="1" dirty="0" smtClean="0">
                <a:solidFill>
                  <a:srgbClr val="FF0000"/>
                </a:solidFill>
                <a:latin typeface="Arial" pitchFamily="34" charset="0"/>
                <a:cs typeface="Arial" pitchFamily="34" charset="0"/>
              </a:rPr>
              <a:t>Torque</a:t>
            </a:r>
            <a:endParaRPr lang="en-GB" sz="7200" b="1" dirty="0" smtClean="0">
              <a:solidFill>
                <a:srgbClr val="FF0000"/>
              </a:solidFill>
              <a:latin typeface="Arial" pitchFamily="34" charset="0"/>
              <a:cs typeface="Arial" pitchFamily="34" charset="0"/>
            </a:endParaRPr>
          </a:p>
        </p:txBody>
      </p:sp>
      <p:sp>
        <p:nvSpPr>
          <p:cNvPr id="5" name="Right Arrow 4"/>
          <p:cNvSpPr/>
          <p:nvPr/>
        </p:nvSpPr>
        <p:spPr>
          <a:xfrm rot="18959295">
            <a:off x="3852222" y="1930817"/>
            <a:ext cx="1651415" cy="8065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956050" y="510220"/>
            <a:ext cx="3338098" cy="923330"/>
          </a:xfrm>
          <a:prstGeom prst="rect">
            <a:avLst/>
          </a:prstGeom>
          <a:noFill/>
        </p:spPr>
        <p:txBody>
          <a:bodyPr wrap="non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Movement</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l="4309" t="6403" r="4004" b="10670"/>
          <a:stretch>
            <a:fillRect/>
          </a:stretch>
        </p:blipFill>
        <p:spPr bwMode="auto">
          <a:xfrm>
            <a:off x="232235" y="18348"/>
            <a:ext cx="3663954" cy="248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rot="7541396">
            <a:off x="2136010" y="4200468"/>
            <a:ext cx="1651415" cy="8065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04455" y="5387655"/>
            <a:ext cx="3300904" cy="923330"/>
          </a:xfrm>
          <a:prstGeom prst="rect">
            <a:avLst/>
          </a:prstGeom>
          <a:noFill/>
        </p:spPr>
        <p:txBody>
          <a:bodyPr wrap="non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Stationary</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Picture 14" descr="j0284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53845" y="3006545"/>
            <a:ext cx="2342705" cy="211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706968" y="5541275"/>
            <a:ext cx="4437032" cy="923330"/>
          </a:xfrm>
          <a:prstGeom prst="rect">
            <a:avLst/>
          </a:prstGeom>
          <a:noFill/>
        </p:spPr>
        <p:txBody>
          <a:bodyPr wrap="none" lIns="91440" tIns="45720" rIns="91440" bIns="45720">
            <a:spAutoFit/>
          </a:bodyPr>
          <a:lstStyle/>
          <a:p>
            <a:pPr algn="ctr"/>
            <a:r>
              <a:rPr lang="en-AU"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a:t>
            </a: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 equilibrium</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23839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ChangeArrowheads="1"/>
          </p:cNvSpPr>
          <p:nvPr/>
        </p:nvSpPr>
        <p:spPr bwMode="auto">
          <a:xfrm>
            <a:off x="1295400" y="2286000"/>
            <a:ext cx="6705600" cy="304800"/>
          </a:xfrm>
          <a:prstGeom prst="rect">
            <a:avLst/>
          </a:prstGeom>
          <a:solidFill>
            <a:schemeClr val="accent2"/>
          </a:solidFill>
          <a:ln w="19050">
            <a:solidFill>
              <a:schemeClr val="tx1"/>
            </a:solidFill>
            <a:miter lim="800000"/>
            <a:headEnd/>
            <a:tailEnd/>
          </a:ln>
        </p:spPr>
        <p:txBody>
          <a:bodyPr wrap="none"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grpSp>
        <p:nvGrpSpPr>
          <p:cNvPr id="203780" name="Group 4"/>
          <p:cNvGrpSpPr>
            <a:grpSpLocks/>
          </p:cNvGrpSpPr>
          <p:nvPr/>
        </p:nvGrpSpPr>
        <p:grpSpPr bwMode="auto">
          <a:xfrm>
            <a:off x="7391400" y="2590800"/>
            <a:ext cx="609600" cy="2590800"/>
            <a:chOff x="1056" y="1344"/>
            <a:chExt cx="768" cy="2160"/>
          </a:xfrm>
        </p:grpSpPr>
        <p:grpSp>
          <p:nvGrpSpPr>
            <p:cNvPr id="203821" name="Group 5"/>
            <p:cNvGrpSpPr>
              <a:grpSpLocks/>
            </p:cNvGrpSpPr>
            <p:nvPr/>
          </p:nvGrpSpPr>
          <p:grpSpPr bwMode="auto">
            <a:xfrm>
              <a:off x="1056" y="1344"/>
              <a:ext cx="768" cy="2160"/>
              <a:chOff x="1056" y="1344"/>
              <a:chExt cx="768" cy="2160"/>
            </a:xfrm>
          </p:grpSpPr>
          <p:sp>
            <p:nvSpPr>
              <p:cNvPr id="203825" name="Line 6"/>
              <p:cNvSpPr>
                <a:spLocks noChangeShapeType="1"/>
              </p:cNvSpPr>
              <p:nvPr/>
            </p:nvSpPr>
            <p:spPr bwMode="auto">
              <a:xfrm>
                <a:off x="1056" y="1344"/>
                <a:ext cx="309" cy="993"/>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826" name="Line 7"/>
              <p:cNvSpPr>
                <a:spLocks noChangeShapeType="1"/>
              </p:cNvSpPr>
              <p:nvPr/>
            </p:nvSpPr>
            <p:spPr bwMode="auto">
              <a:xfrm flipV="1">
                <a:off x="1440" y="1344"/>
                <a:ext cx="384" cy="993"/>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827" name="Oval 8"/>
              <p:cNvSpPr>
                <a:spLocks noChangeArrowheads="1"/>
              </p:cNvSpPr>
              <p:nvPr/>
            </p:nvSpPr>
            <p:spPr bwMode="auto">
              <a:xfrm>
                <a:off x="1138" y="1948"/>
                <a:ext cx="528" cy="389"/>
              </a:xfrm>
              <a:prstGeom prst="ellipse">
                <a:avLst/>
              </a:prstGeom>
              <a:solidFill>
                <a:schemeClr val="bg1"/>
              </a:solidFill>
              <a:ln w="28575">
                <a:solidFill>
                  <a:srgbClr val="008000"/>
                </a:solidFill>
                <a:round/>
                <a:headEnd/>
                <a:tailEnd/>
              </a:ln>
            </p:spPr>
            <p:txBody>
              <a:bodyPr wrap="none"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sp>
            <p:nvSpPr>
              <p:cNvPr id="203828" name="Line 9"/>
              <p:cNvSpPr>
                <a:spLocks noChangeShapeType="1"/>
              </p:cNvSpPr>
              <p:nvPr/>
            </p:nvSpPr>
            <p:spPr bwMode="auto">
              <a:xfrm>
                <a:off x="1365" y="2337"/>
                <a:ext cx="0" cy="611"/>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829" name="Line 10"/>
              <p:cNvSpPr>
                <a:spLocks noChangeShapeType="1"/>
              </p:cNvSpPr>
              <p:nvPr/>
            </p:nvSpPr>
            <p:spPr bwMode="auto">
              <a:xfrm flipH="1">
                <a:off x="1063" y="2893"/>
                <a:ext cx="302" cy="611"/>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830" name="Line 11"/>
              <p:cNvSpPr>
                <a:spLocks noChangeShapeType="1"/>
              </p:cNvSpPr>
              <p:nvPr/>
            </p:nvSpPr>
            <p:spPr bwMode="auto">
              <a:xfrm>
                <a:off x="1365" y="2893"/>
                <a:ext cx="226" cy="611"/>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grpSp>
        <p:sp>
          <p:nvSpPr>
            <p:cNvPr id="203822" name="Arc 12"/>
            <p:cNvSpPr>
              <a:spLocks/>
            </p:cNvSpPr>
            <p:nvPr/>
          </p:nvSpPr>
          <p:spPr bwMode="auto">
            <a:xfrm flipV="1">
              <a:off x="1248" y="2160"/>
              <a:ext cx="336" cy="96"/>
            </a:xfrm>
            <a:custGeom>
              <a:avLst/>
              <a:gdLst>
                <a:gd name="T0" fmla="*/ 0 w 43187"/>
                <a:gd name="T1" fmla="*/ 0 h 21600"/>
                <a:gd name="T2" fmla="*/ 0 w 43187"/>
                <a:gd name="T3" fmla="*/ 0 h 21600"/>
                <a:gd name="T4" fmla="*/ 0 w 43187"/>
                <a:gd name="T5" fmla="*/ 0 h 21600"/>
                <a:gd name="T6" fmla="*/ 0 60000 65536"/>
                <a:gd name="T7" fmla="*/ 0 60000 65536"/>
                <a:gd name="T8" fmla="*/ 0 60000 65536"/>
                <a:gd name="T9" fmla="*/ 0 w 43187"/>
                <a:gd name="T10" fmla="*/ 0 h 21600"/>
                <a:gd name="T11" fmla="*/ 43187 w 43187"/>
                <a:gd name="T12" fmla="*/ 21600 h 21600"/>
              </a:gdLst>
              <a:ahLst/>
              <a:cxnLst>
                <a:cxn ang="T6">
                  <a:pos x="T0" y="T1"/>
                </a:cxn>
                <a:cxn ang="T7">
                  <a:pos x="T2" y="T3"/>
                </a:cxn>
                <a:cxn ang="T8">
                  <a:pos x="T4" y="T5"/>
                </a:cxn>
              </a:cxnLst>
              <a:rect l="T9" t="T10" r="T11" b="T12"/>
              <a:pathLst>
                <a:path w="43187" h="21600" fill="none" extrusionOk="0">
                  <a:moveTo>
                    <a:pt x="0" y="20846"/>
                  </a:moveTo>
                  <a:cubicBezTo>
                    <a:pt x="406" y="9217"/>
                    <a:pt x="9951" y="-1"/>
                    <a:pt x="21587" y="0"/>
                  </a:cubicBezTo>
                  <a:cubicBezTo>
                    <a:pt x="33516" y="0"/>
                    <a:pt x="43187" y="9670"/>
                    <a:pt x="43187" y="21600"/>
                  </a:cubicBezTo>
                </a:path>
                <a:path w="43187" h="21600" stroke="0" extrusionOk="0">
                  <a:moveTo>
                    <a:pt x="0" y="20846"/>
                  </a:moveTo>
                  <a:cubicBezTo>
                    <a:pt x="406" y="9217"/>
                    <a:pt x="9951" y="-1"/>
                    <a:pt x="21587" y="0"/>
                  </a:cubicBezTo>
                  <a:cubicBezTo>
                    <a:pt x="33516" y="0"/>
                    <a:pt x="43187" y="9670"/>
                    <a:pt x="43187" y="21600"/>
                  </a:cubicBezTo>
                  <a:lnTo>
                    <a:pt x="21587" y="21600"/>
                  </a:lnTo>
                  <a:lnTo>
                    <a:pt x="0" y="20846"/>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823" name="Oval 13"/>
            <p:cNvSpPr>
              <a:spLocks noChangeArrowheads="1"/>
            </p:cNvSpPr>
            <p:nvPr/>
          </p:nvSpPr>
          <p:spPr bwMode="auto">
            <a:xfrm>
              <a:off x="1296" y="2016"/>
              <a:ext cx="96" cy="96"/>
            </a:xfrm>
            <a:prstGeom prst="ellipse">
              <a:avLst/>
            </a:prstGeom>
            <a:solidFill>
              <a:schemeClr val="accent1"/>
            </a:solidFill>
            <a:ln w="28575">
              <a:solidFill>
                <a:schemeClr val="tx1"/>
              </a:solidFill>
              <a:round/>
              <a:headEnd/>
              <a:tailEnd/>
            </a:ln>
          </p:spPr>
          <p:txBody>
            <a:bodyPr wrap="none"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sp>
          <p:nvSpPr>
            <p:cNvPr id="203824" name="Oval 14"/>
            <p:cNvSpPr>
              <a:spLocks noChangeArrowheads="1"/>
            </p:cNvSpPr>
            <p:nvPr/>
          </p:nvSpPr>
          <p:spPr bwMode="auto">
            <a:xfrm>
              <a:off x="1440" y="2016"/>
              <a:ext cx="96" cy="96"/>
            </a:xfrm>
            <a:prstGeom prst="ellipse">
              <a:avLst/>
            </a:prstGeom>
            <a:solidFill>
              <a:schemeClr val="accent1"/>
            </a:solidFill>
            <a:ln w="28575">
              <a:solidFill>
                <a:schemeClr val="tx1"/>
              </a:solidFill>
              <a:round/>
              <a:headEnd/>
              <a:tailEnd/>
            </a:ln>
          </p:spPr>
          <p:txBody>
            <a:bodyPr wrap="none"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grpSp>
      <p:grpSp>
        <p:nvGrpSpPr>
          <p:cNvPr id="203781" name="Group 15"/>
          <p:cNvGrpSpPr>
            <a:grpSpLocks/>
          </p:cNvGrpSpPr>
          <p:nvPr/>
        </p:nvGrpSpPr>
        <p:grpSpPr bwMode="auto">
          <a:xfrm>
            <a:off x="1295400" y="2590800"/>
            <a:ext cx="609600" cy="2667000"/>
            <a:chOff x="1056" y="1344"/>
            <a:chExt cx="768" cy="2160"/>
          </a:xfrm>
        </p:grpSpPr>
        <p:grpSp>
          <p:nvGrpSpPr>
            <p:cNvPr id="203811" name="Group 16"/>
            <p:cNvGrpSpPr>
              <a:grpSpLocks/>
            </p:cNvGrpSpPr>
            <p:nvPr/>
          </p:nvGrpSpPr>
          <p:grpSpPr bwMode="auto">
            <a:xfrm>
              <a:off x="1056" y="1344"/>
              <a:ext cx="768" cy="2160"/>
              <a:chOff x="1056" y="1344"/>
              <a:chExt cx="768" cy="2160"/>
            </a:xfrm>
          </p:grpSpPr>
          <p:sp>
            <p:nvSpPr>
              <p:cNvPr id="203815" name="Line 17"/>
              <p:cNvSpPr>
                <a:spLocks noChangeShapeType="1"/>
              </p:cNvSpPr>
              <p:nvPr/>
            </p:nvSpPr>
            <p:spPr bwMode="auto">
              <a:xfrm>
                <a:off x="1056" y="1344"/>
                <a:ext cx="309" cy="993"/>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816" name="Line 18"/>
              <p:cNvSpPr>
                <a:spLocks noChangeShapeType="1"/>
              </p:cNvSpPr>
              <p:nvPr/>
            </p:nvSpPr>
            <p:spPr bwMode="auto">
              <a:xfrm flipV="1">
                <a:off x="1440" y="1344"/>
                <a:ext cx="384" cy="993"/>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817" name="Oval 19"/>
              <p:cNvSpPr>
                <a:spLocks noChangeArrowheads="1"/>
              </p:cNvSpPr>
              <p:nvPr/>
            </p:nvSpPr>
            <p:spPr bwMode="auto">
              <a:xfrm>
                <a:off x="1138" y="1948"/>
                <a:ext cx="528" cy="389"/>
              </a:xfrm>
              <a:prstGeom prst="ellipse">
                <a:avLst/>
              </a:prstGeom>
              <a:solidFill>
                <a:schemeClr val="bg1"/>
              </a:solidFill>
              <a:ln w="28575">
                <a:solidFill>
                  <a:srgbClr val="800080"/>
                </a:solidFill>
                <a:round/>
                <a:headEnd/>
                <a:tailEnd/>
              </a:ln>
            </p:spPr>
            <p:txBody>
              <a:bodyPr wrap="none"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sp>
            <p:nvSpPr>
              <p:cNvPr id="203818" name="Line 20"/>
              <p:cNvSpPr>
                <a:spLocks noChangeShapeType="1"/>
              </p:cNvSpPr>
              <p:nvPr/>
            </p:nvSpPr>
            <p:spPr bwMode="auto">
              <a:xfrm>
                <a:off x="1365" y="2337"/>
                <a:ext cx="0" cy="61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819" name="Line 21"/>
              <p:cNvSpPr>
                <a:spLocks noChangeShapeType="1"/>
              </p:cNvSpPr>
              <p:nvPr/>
            </p:nvSpPr>
            <p:spPr bwMode="auto">
              <a:xfrm flipH="1">
                <a:off x="1063" y="2893"/>
                <a:ext cx="302" cy="61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820" name="Line 22"/>
              <p:cNvSpPr>
                <a:spLocks noChangeShapeType="1"/>
              </p:cNvSpPr>
              <p:nvPr/>
            </p:nvSpPr>
            <p:spPr bwMode="auto">
              <a:xfrm>
                <a:off x="1365" y="2893"/>
                <a:ext cx="226" cy="61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grpSp>
        <p:sp>
          <p:nvSpPr>
            <p:cNvPr id="203812" name="Arc 23"/>
            <p:cNvSpPr>
              <a:spLocks/>
            </p:cNvSpPr>
            <p:nvPr/>
          </p:nvSpPr>
          <p:spPr bwMode="auto">
            <a:xfrm flipV="1">
              <a:off x="1248" y="2160"/>
              <a:ext cx="336" cy="96"/>
            </a:xfrm>
            <a:custGeom>
              <a:avLst/>
              <a:gdLst>
                <a:gd name="T0" fmla="*/ 0 w 43187"/>
                <a:gd name="T1" fmla="*/ 0 h 21600"/>
                <a:gd name="T2" fmla="*/ 0 w 43187"/>
                <a:gd name="T3" fmla="*/ 0 h 21600"/>
                <a:gd name="T4" fmla="*/ 0 w 43187"/>
                <a:gd name="T5" fmla="*/ 0 h 21600"/>
                <a:gd name="T6" fmla="*/ 0 60000 65536"/>
                <a:gd name="T7" fmla="*/ 0 60000 65536"/>
                <a:gd name="T8" fmla="*/ 0 60000 65536"/>
                <a:gd name="T9" fmla="*/ 0 w 43187"/>
                <a:gd name="T10" fmla="*/ 0 h 21600"/>
                <a:gd name="T11" fmla="*/ 43187 w 43187"/>
                <a:gd name="T12" fmla="*/ 21600 h 21600"/>
              </a:gdLst>
              <a:ahLst/>
              <a:cxnLst>
                <a:cxn ang="T6">
                  <a:pos x="T0" y="T1"/>
                </a:cxn>
                <a:cxn ang="T7">
                  <a:pos x="T2" y="T3"/>
                </a:cxn>
                <a:cxn ang="T8">
                  <a:pos x="T4" y="T5"/>
                </a:cxn>
              </a:cxnLst>
              <a:rect l="T9" t="T10" r="T11" b="T12"/>
              <a:pathLst>
                <a:path w="43187" h="21600" fill="none" extrusionOk="0">
                  <a:moveTo>
                    <a:pt x="0" y="20846"/>
                  </a:moveTo>
                  <a:cubicBezTo>
                    <a:pt x="406" y="9217"/>
                    <a:pt x="9951" y="-1"/>
                    <a:pt x="21587" y="0"/>
                  </a:cubicBezTo>
                  <a:cubicBezTo>
                    <a:pt x="33516" y="0"/>
                    <a:pt x="43187" y="9670"/>
                    <a:pt x="43187" y="21600"/>
                  </a:cubicBezTo>
                </a:path>
                <a:path w="43187" h="21600" stroke="0" extrusionOk="0">
                  <a:moveTo>
                    <a:pt x="0" y="20846"/>
                  </a:moveTo>
                  <a:cubicBezTo>
                    <a:pt x="406" y="9217"/>
                    <a:pt x="9951" y="-1"/>
                    <a:pt x="21587" y="0"/>
                  </a:cubicBezTo>
                  <a:cubicBezTo>
                    <a:pt x="33516" y="0"/>
                    <a:pt x="43187" y="9670"/>
                    <a:pt x="43187" y="21600"/>
                  </a:cubicBezTo>
                  <a:lnTo>
                    <a:pt x="21587" y="21600"/>
                  </a:lnTo>
                  <a:lnTo>
                    <a:pt x="0" y="20846"/>
                  </a:lnTo>
                  <a:close/>
                </a:path>
              </a:pathLst>
            </a:custGeom>
            <a:noFill/>
            <a:ln w="28575">
              <a:solidFill>
                <a:srgbClr val="8000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813" name="Oval 24"/>
            <p:cNvSpPr>
              <a:spLocks noChangeArrowheads="1"/>
            </p:cNvSpPr>
            <p:nvPr/>
          </p:nvSpPr>
          <p:spPr bwMode="auto">
            <a:xfrm>
              <a:off x="1296" y="2016"/>
              <a:ext cx="96" cy="96"/>
            </a:xfrm>
            <a:prstGeom prst="ellipse">
              <a:avLst/>
            </a:prstGeom>
            <a:solidFill>
              <a:schemeClr val="accent1"/>
            </a:solidFill>
            <a:ln w="28575">
              <a:solidFill>
                <a:srgbClr val="800080"/>
              </a:solidFill>
              <a:round/>
              <a:headEnd/>
              <a:tailEnd/>
            </a:ln>
          </p:spPr>
          <p:txBody>
            <a:bodyPr wrap="none"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sp>
          <p:nvSpPr>
            <p:cNvPr id="203814" name="Oval 25"/>
            <p:cNvSpPr>
              <a:spLocks noChangeArrowheads="1"/>
            </p:cNvSpPr>
            <p:nvPr/>
          </p:nvSpPr>
          <p:spPr bwMode="auto">
            <a:xfrm>
              <a:off x="1440" y="2016"/>
              <a:ext cx="96" cy="96"/>
            </a:xfrm>
            <a:prstGeom prst="ellipse">
              <a:avLst/>
            </a:prstGeom>
            <a:solidFill>
              <a:schemeClr val="accent1"/>
            </a:solidFill>
            <a:ln w="28575">
              <a:solidFill>
                <a:srgbClr val="800080"/>
              </a:solidFill>
              <a:round/>
              <a:headEnd/>
              <a:tailEnd/>
            </a:ln>
          </p:spPr>
          <p:txBody>
            <a:bodyPr wrap="none"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grpSp>
      <p:sp>
        <p:nvSpPr>
          <p:cNvPr id="203782" name="Line 26"/>
          <p:cNvSpPr>
            <a:spLocks noChangeShapeType="1"/>
          </p:cNvSpPr>
          <p:nvPr/>
        </p:nvSpPr>
        <p:spPr bwMode="auto">
          <a:xfrm flipV="1">
            <a:off x="1295400" y="1600200"/>
            <a:ext cx="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783" name="Line 27"/>
          <p:cNvSpPr>
            <a:spLocks noChangeShapeType="1"/>
          </p:cNvSpPr>
          <p:nvPr/>
        </p:nvSpPr>
        <p:spPr bwMode="auto">
          <a:xfrm flipV="1">
            <a:off x="8001000" y="1600200"/>
            <a:ext cx="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784" name="Text Box 28"/>
          <p:cNvSpPr txBox="1">
            <a:spLocks noChangeArrowheads="1"/>
          </p:cNvSpPr>
          <p:nvPr/>
        </p:nvSpPr>
        <p:spPr bwMode="auto">
          <a:xfrm>
            <a:off x="685800" y="1295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algn="ctr" eaLnBrk="1" fontAlgn="auto" hangingPunct="1">
              <a:spcBef>
                <a:spcPct val="50000"/>
              </a:spcBef>
              <a:spcAft>
                <a:spcPts val="0"/>
              </a:spcAft>
              <a:buClrTx/>
              <a:buSzTx/>
              <a:buFontTx/>
              <a:buNone/>
            </a:pPr>
            <a:r>
              <a:rPr lang="en-US" altLang="en-US" sz="2400" b="0">
                <a:solidFill>
                  <a:prstClr val="black"/>
                </a:solidFill>
                <a:latin typeface="Verdana" pitchFamily="34" charset="0"/>
                <a:sym typeface="Symbol" pitchFamily="18" charset="2"/>
              </a:rPr>
              <a:t>F</a:t>
            </a:r>
            <a:r>
              <a:rPr lang="en-US" altLang="en-US" sz="2400" b="0" baseline="-25000">
                <a:solidFill>
                  <a:prstClr val="black"/>
                </a:solidFill>
                <a:latin typeface="Verdana" pitchFamily="34" charset="0"/>
                <a:sym typeface="Symbol" pitchFamily="18" charset="2"/>
              </a:rPr>
              <a:t>1</a:t>
            </a:r>
          </a:p>
        </p:txBody>
      </p:sp>
      <p:sp>
        <p:nvSpPr>
          <p:cNvPr id="203785" name="Text Box 29"/>
          <p:cNvSpPr txBox="1">
            <a:spLocks noChangeArrowheads="1"/>
          </p:cNvSpPr>
          <p:nvPr/>
        </p:nvSpPr>
        <p:spPr bwMode="auto">
          <a:xfrm>
            <a:off x="6781800" y="1295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algn="ctr" eaLnBrk="1" fontAlgn="auto" hangingPunct="1">
              <a:spcBef>
                <a:spcPct val="50000"/>
              </a:spcBef>
              <a:spcAft>
                <a:spcPts val="0"/>
              </a:spcAft>
              <a:buClrTx/>
              <a:buSzTx/>
              <a:buFontTx/>
              <a:buNone/>
            </a:pPr>
            <a:r>
              <a:rPr lang="en-US" altLang="en-US" sz="2400" b="0">
                <a:solidFill>
                  <a:prstClr val="black"/>
                </a:solidFill>
                <a:latin typeface="Verdana" pitchFamily="34" charset="0"/>
                <a:sym typeface="Symbol" pitchFamily="18" charset="2"/>
              </a:rPr>
              <a:t>F</a:t>
            </a:r>
            <a:r>
              <a:rPr lang="en-US" altLang="en-US" sz="2400" b="0" baseline="-25000">
                <a:solidFill>
                  <a:prstClr val="black"/>
                </a:solidFill>
                <a:latin typeface="Verdana" pitchFamily="34" charset="0"/>
                <a:sym typeface="Symbol" pitchFamily="18" charset="2"/>
              </a:rPr>
              <a:t>2</a:t>
            </a:r>
          </a:p>
        </p:txBody>
      </p:sp>
      <p:sp>
        <p:nvSpPr>
          <p:cNvPr id="203786" name="Oval 30"/>
          <p:cNvSpPr>
            <a:spLocks noChangeArrowheads="1"/>
          </p:cNvSpPr>
          <p:nvPr/>
        </p:nvSpPr>
        <p:spPr bwMode="auto">
          <a:xfrm>
            <a:off x="4572000" y="2362200"/>
            <a:ext cx="152400" cy="152400"/>
          </a:xfrm>
          <a:prstGeom prst="ellipse">
            <a:avLst/>
          </a:prstGeom>
          <a:solidFill>
            <a:schemeClr val="tx1"/>
          </a:solidFill>
          <a:ln w="28575">
            <a:solidFill>
              <a:schemeClr val="tx1"/>
            </a:solidFill>
            <a:round/>
            <a:headEnd/>
            <a:tailEnd/>
          </a:ln>
        </p:spPr>
        <p:txBody>
          <a:bodyPr wrap="none"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sp>
        <p:nvSpPr>
          <p:cNvPr id="203787" name="Line 31"/>
          <p:cNvSpPr>
            <a:spLocks noChangeShapeType="1"/>
          </p:cNvSpPr>
          <p:nvPr/>
        </p:nvSpPr>
        <p:spPr bwMode="auto">
          <a:xfrm>
            <a:off x="4648200" y="2514600"/>
            <a:ext cx="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788" name="Text Box 32"/>
          <p:cNvSpPr txBox="1">
            <a:spLocks noChangeArrowheads="1"/>
          </p:cNvSpPr>
          <p:nvPr/>
        </p:nvSpPr>
        <p:spPr bwMode="auto">
          <a:xfrm>
            <a:off x="4038600" y="2971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algn="ctr" eaLnBrk="1" fontAlgn="auto" hangingPunct="1">
              <a:spcBef>
                <a:spcPct val="50000"/>
              </a:spcBef>
              <a:spcAft>
                <a:spcPts val="0"/>
              </a:spcAft>
              <a:buClrTx/>
              <a:buSzTx/>
              <a:buFontTx/>
              <a:buNone/>
            </a:pPr>
            <a:r>
              <a:rPr lang="en-US" altLang="en-US" sz="2400" b="0">
                <a:solidFill>
                  <a:prstClr val="black"/>
                </a:solidFill>
                <a:latin typeface="Verdana" pitchFamily="34" charset="0"/>
                <a:sym typeface="Symbol" pitchFamily="18" charset="2"/>
              </a:rPr>
              <a:t>100 N</a:t>
            </a:r>
          </a:p>
        </p:txBody>
      </p:sp>
      <p:sp>
        <p:nvSpPr>
          <p:cNvPr id="203789" name="Rectangle 33"/>
          <p:cNvSpPr>
            <a:spLocks noChangeArrowheads="1"/>
          </p:cNvSpPr>
          <p:nvPr/>
        </p:nvSpPr>
        <p:spPr bwMode="auto">
          <a:xfrm>
            <a:off x="2590800" y="1600200"/>
            <a:ext cx="838200" cy="685800"/>
          </a:xfrm>
          <a:prstGeom prst="rect">
            <a:avLst/>
          </a:prstGeom>
          <a:solidFill>
            <a:srgbClr val="99CCFF"/>
          </a:solidFill>
          <a:ln w="19050">
            <a:solidFill>
              <a:schemeClr val="tx1"/>
            </a:solidFill>
            <a:miter lim="800000"/>
            <a:headEnd/>
            <a:tailEnd/>
          </a:ln>
        </p:spPr>
        <p:txBody>
          <a:bodyPr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sp>
        <p:nvSpPr>
          <p:cNvPr id="203790" name="Oval 34"/>
          <p:cNvSpPr>
            <a:spLocks noChangeArrowheads="1"/>
          </p:cNvSpPr>
          <p:nvPr/>
        </p:nvSpPr>
        <p:spPr bwMode="auto">
          <a:xfrm>
            <a:off x="2895600" y="1905000"/>
            <a:ext cx="152400" cy="152400"/>
          </a:xfrm>
          <a:prstGeom prst="ellipse">
            <a:avLst/>
          </a:prstGeom>
          <a:solidFill>
            <a:schemeClr val="tx1"/>
          </a:solidFill>
          <a:ln w="28575">
            <a:solidFill>
              <a:schemeClr val="tx1"/>
            </a:solidFill>
            <a:round/>
            <a:headEnd/>
            <a:tailEnd/>
          </a:ln>
        </p:spPr>
        <p:txBody>
          <a:bodyPr wrap="none"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sp>
        <p:nvSpPr>
          <p:cNvPr id="203791" name="Line 35"/>
          <p:cNvSpPr>
            <a:spLocks noChangeShapeType="1"/>
          </p:cNvSpPr>
          <p:nvPr/>
        </p:nvSpPr>
        <p:spPr bwMode="auto">
          <a:xfrm>
            <a:off x="2971800" y="1981200"/>
            <a:ext cx="0" cy="1295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792" name="Text Box 36"/>
          <p:cNvSpPr txBox="1">
            <a:spLocks noChangeArrowheads="1"/>
          </p:cNvSpPr>
          <p:nvPr/>
        </p:nvSpPr>
        <p:spPr bwMode="auto">
          <a:xfrm>
            <a:off x="2438400" y="3200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algn="ctr" eaLnBrk="1" fontAlgn="auto" hangingPunct="1">
              <a:spcBef>
                <a:spcPct val="50000"/>
              </a:spcBef>
              <a:spcAft>
                <a:spcPts val="0"/>
              </a:spcAft>
              <a:buClrTx/>
              <a:buSzTx/>
              <a:buFontTx/>
              <a:buNone/>
            </a:pPr>
            <a:r>
              <a:rPr lang="en-US" altLang="en-US" sz="2400" b="0" dirty="0" smtClean="0">
                <a:solidFill>
                  <a:prstClr val="black"/>
                </a:solidFill>
                <a:latin typeface="Verdana" pitchFamily="34" charset="0"/>
                <a:sym typeface="Symbol" pitchFamily="18" charset="2"/>
              </a:rPr>
              <a:t>800 </a:t>
            </a:r>
            <a:r>
              <a:rPr lang="en-US" altLang="en-US" sz="2400" b="0" dirty="0">
                <a:solidFill>
                  <a:prstClr val="black"/>
                </a:solidFill>
                <a:latin typeface="Verdana" pitchFamily="34" charset="0"/>
                <a:sym typeface="Symbol" pitchFamily="18" charset="2"/>
              </a:rPr>
              <a:t>N</a:t>
            </a:r>
          </a:p>
        </p:txBody>
      </p:sp>
      <p:sp>
        <p:nvSpPr>
          <p:cNvPr id="203793" name="AutoShape 37"/>
          <p:cNvSpPr>
            <a:spLocks/>
          </p:cNvSpPr>
          <p:nvPr/>
        </p:nvSpPr>
        <p:spPr bwMode="auto">
          <a:xfrm rot="5400000">
            <a:off x="4457700" y="-2781300"/>
            <a:ext cx="381000" cy="6705600"/>
          </a:xfrm>
          <a:prstGeom prst="leftBrace">
            <a:avLst>
              <a:gd name="adj1" fmla="val 146667"/>
              <a:gd name="adj2" fmla="val 50023"/>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sp>
        <p:nvSpPr>
          <p:cNvPr id="203794" name="AutoShape 38"/>
          <p:cNvSpPr>
            <a:spLocks/>
          </p:cNvSpPr>
          <p:nvPr/>
        </p:nvSpPr>
        <p:spPr bwMode="auto">
          <a:xfrm rot="5400000">
            <a:off x="6134100" y="-495300"/>
            <a:ext cx="228600" cy="3352800"/>
          </a:xfrm>
          <a:prstGeom prst="leftBrace">
            <a:avLst>
              <a:gd name="adj1" fmla="val 122222"/>
              <a:gd name="adj2" fmla="val 50023"/>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sp>
        <p:nvSpPr>
          <p:cNvPr id="203795" name="AutoShape 39"/>
          <p:cNvSpPr>
            <a:spLocks/>
          </p:cNvSpPr>
          <p:nvPr/>
        </p:nvSpPr>
        <p:spPr bwMode="auto">
          <a:xfrm rot="5400000">
            <a:off x="2019300" y="266700"/>
            <a:ext cx="228600" cy="1676400"/>
          </a:xfrm>
          <a:prstGeom prst="leftBrace">
            <a:avLst>
              <a:gd name="adj1" fmla="val 61111"/>
              <a:gd name="adj2" fmla="val 50023"/>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sp>
        <p:nvSpPr>
          <p:cNvPr id="203796" name="Text Box 40"/>
          <p:cNvSpPr txBox="1">
            <a:spLocks noChangeArrowheads="1"/>
          </p:cNvSpPr>
          <p:nvPr/>
        </p:nvSpPr>
        <p:spPr bwMode="auto">
          <a:xfrm>
            <a:off x="3505200" y="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algn="ctr" eaLnBrk="1" fontAlgn="auto" hangingPunct="1">
              <a:spcBef>
                <a:spcPct val="50000"/>
              </a:spcBef>
              <a:spcAft>
                <a:spcPts val="0"/>
              </a:spcAft>
              <a:buClrTx/>
              <a:buSzTx/>
              <a:buFontTx/>
              <a:buNone/>
            </a:pPr>
            <a:r>
              <a:rPr lang="en-US" altLang="en-US" sz="2400" b="0">
                <a:solidFill>
                  <a:prstClr val="black"/>
                </a:solidFill>
                <a:latin typeface="Verdana" pitchFamily="34" charset="0"/>
                <a:sym typeface="Symbol" pitchFamily="18" charset="2"/>
              </a:rPr>
              <a:t>4 m</a:t>
            </a:r>
          </a:p>
        </p:txBody>
      </p:sp>
      <p:sp>
        <p:nvSpPr>
          <p:cNvPr id="203797" name="Text Box 41"/>
          <p:cNvSpPr txBox="1">
            <a:spLocks noChangeArrowheads="1"/>
          </p:cNvSpPr>
          <p:nvPr/>
        </p:nvSpPr>
        <p:spPr bwMode="auto">
          <a:xfrm>
            <a:off x="1295400" y="609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algn="ctr" eaLnBrk="1" fontAlgn="auto" hangingPunct="1">
              <a:spcBef>
                <a:spcPct val="50000"/>
              </a:spcBef>
              <a:spcAft>
                <a:spcPts val="0"/>
              </a:spcAft>
              <a:buClrTx/>
              <a:buSzTx/>
              <a:buFontTx/>
              <a:buNone/>
            </a:pPr>
            <a:r>
              <a:rPr lang="en-US" altLang="en-US" sz="2400" b="0">
                <a:solidFill>
                  <a:prstClr val="black"/>
                </a:solidFill>
                <a:latin typeface="Verdana" pitchFamily="34" charset="0"/>
                <a:sym typeface="Symbol" pitchFamily="18" charset="2"/>
              </a:rPr>
              <a:t>1 m</a:t>
            </a:r>
          </a:p>
        </p:txBody>
      </p:sp>
      <p:sp>
        <p:nvSpPr>
          <p:cNvPr id="203798" name="Text Box 42"/>
          <p:cNvSpPr txBox="1">
            <a:spLocks noChangeArrowheads="1"/>
          </p:cNvSpPr>
          <p:nvPr/>
        </p:nvSpPr>
        <p:spPr bwMode="auto">
          <a:xfrm>
            <a:off x="5410200" y="685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algn="ctr" eaLnBrk="1" fontAlgn="auto" hangingPunct="1">
              <a:spcBef>
                <a:spcPct val="50000"/>
              </a:spcBef>
              <a:spcAft>
                <a:spcPts val="0"/>
              </a:spcAft>
              <a:buClrTx/>
              <a:buSzTx/>
              <a:buFontTx/>
              <a:buNone/>
            </a:pPr>
            <a:r>
              <a:rPr lang="en-US" altLang="en-US" sz="2400" b="0">
                <a:solidFill>
                  <a:prstClr val="black"/>
                </a:solidFill>
                <a:latin typeface="Verdana" pitchFamily="34" charset="0"/>
                <a:sym typeface="Symbol" pitchFamily="18" charset="2"/>
              </a:rPr>
              <a:t>2 m</a:t>
            </a:r>
          </a:p>
        </p:txBody>
      </p:sp>
      <p:sp>
        <p:nvSpPr>
          <p:cNvPr id="203799" name="Text Box 43"/>
          <p:cNvSpPr txBox="1">
            <a:spLocks noChangeArrowheads="1"/>
          </p:cNvSpPr>
          <p:nvPr/>
        </p:nvSpPr>
        <p:spPr bwMode="auto">
          <a:xfrm>
            <a:off x="838200" y="5486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algn="ctr" eaLnBrk="1" fontAlgn="auto" hangingPunct="1">
              <a:spcBef>
                <a:spcPct val="50000"/>
              </a:spcBef>
              <a:spcAft>
                <a:spcPts val="0"/>
              </a:spcAft>
              <a:buClrTx/>
              <a:buSzTx/>
              <a:buFontTx/>
              <a:buNone/>
            </a:pPr>
            <a:r>
              <a:rPr lang="en-US" altLang="en-US" sz="2800" b="0" dirty="0">
                <a:solidFill>
                  <a:prstClr val="black"/>
                </a:solidFill>
                <a:latin typeface="Verdana" pitchFamily="34" charset="0"/>
                <a:sym typeface="Symbol" pitchFamily="18" charset="2"/>
              </a:rPr>
              <a:t>Find F</a:t>
            </a:r>
            <a:r>
              <a:rPr lang="en-US" altLang="en-US" sz="2800" b="0" baseline="-25000" dirty="0">
                <a:solidFill>
                  <a:prstClr val="black"/>
                </a:solidFill>
                <a:latin typeface="Verdana" pitchFamily="34" charset="0"/>
                <a:sym typeface="Symbol" pitchFamily="18" charset="2"/>
              </a:rPr>
              <a:t>1</a:t>
            </a:r>
            <a:r>
              <a:rPr lang="en-US" altLang="en-US" sz="2800" b="0" dirty="0">
                <a:solidFill>
                  <a:prstClr val="black"/>
                </a:solidFill>
                <a:latin typeface="Verdana" pitchFamily="34" charset="0"/>
                <a:sym typeface="Symbol" pitchFamily="18" charset="2"/>
              </a:rPr>
              <a:t> and </a:t>
            </a:r>
            <a:r>
              <a:rPr lang="en-US" altLang="en-US" sz="2800" b="0" dirty="0" smtClean="0">
                <a:solidFill>
                  <a:prstClr val="black"/>
                </a:solidFill>
                <a:latin typeface="Verdana" pitchFamily="34" charset="0"/>
                <a:sym typeface="Symbol" pitchFamily="18" charset="2"/>
              </a:rPr>
              <a:t>F</a:t>
            </a:r>
            <a:r>
              <a:rPr lang="en-US" altLang="en-US" sz="2800" b="0" baseline="-25000" dirty="0" smtClean="0">
                <a:solidFill>
                  <a:prstClr val="black"/>
                </a:solidFill>
                <a:latin typeface="Verdana" pitchFamily="34" charset="0"/>
                <a:sym typeface="Symbol" pitchFamily="18" charset="2"/>
              </a:rPr>
              <a:t>2  </a:t>
            </a:r>
            <a:endParaRPr lang="en-US" altLang="en-US" sz="2800" b="0" baseline="-25000" dirty="0">
              <a:solidFill>
                <a:prstClr val="black"/>
              </a:solidFill>
              <a:latin typeface="Verdana" pitchFamily="34" charset="0"/>
              <a:sym typeface="Symbol" pitchFamily="18" charset="2"/>
            </a:endParaRPr>
          </a:p>
        </p:txBody>
      </p:sp>
      <p:grpSp>
        <p:nvGrpSpPr>
          <p:cNvPr id="6" name="Group 44"/>
          <p:cNvGrpSpPr>
            <a:grpSpLocks/>
          </p:cNvGrpSpPr>
          <p:nvPr/>
        </p:nvGrpSpPr>
        <p:grpSpPr bwMode="auto">
          <a:xfrm>
            <a:off x="1295403" y="2590800"/>
            <a:ext cx="609601" cy="2667000"/>
            <a:chOff x="1344" y="2448"/>
            <a:chExt cx="384" cy="1680"/>
          </a:xfrm>
        </p:grpSpPr>
        <p:grpSp>
          <p:nvGrpSpPr>
            <p:cNvPr id="203801" name="Group 45"/>
            <p:cNvGrpSpPr>
              <a:grpSpLocks/>
            </p:cNvGrpSpPr>
            <p:nvPr/>
          </p:nvGrpSpPr>
          <p:grpSpPr bwMode="auto">
            <a:xfrm>
              <a:off x="1344" y="2448"/>
              <a:ext cx="384" cy="1680"/>
              <a:chOff x="1056" y="1344"/>
              <a:chExt cx="768" cy="2160"/>
            </a:xfrm>
          </p:grpSpPr>
          <p:sp>
            <p:nvSpPr>
              <p:cNvPr id="203805" name="Line 46"/>
              <p:cNvSpPr>
                <a:spLocks noChangeShapeType="1"/>
              </p:cNvSpPr>
              <p:nvPr/>
            </p:nvSpPr>
            <p:spPr bwMode="auto">
              <a:xfrm>
                <a:off x="1056" y="1344"/>
                <a:ext cx="309" cy="993"/>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806" name="Line 47"/>
              <p:cNvSpPr>
                <a:spLocks noChangeShapeType="1"/>
              </p:cNvSpPr>
              <p:nvPr/>
            </p:nvSpPr>
            <p:spPr bwMode="auto">
              <a:xfrm flipV="1">
                <a:off x="1440" y="1344"/>
                <a:ext cx="384" cy="993"/>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807" name="Oval 48"/>
              <p:cNvSpPr>
                <a:spLocks noChangeArrowheads="1"/>
              </p:cNvSpPr>
              <p:nvPr/>
            </p:nvSpPr>
            <p:spPr bwMode="auto">
              <a:xfrm>
                <a:off x="1138" y="1948"/>
                <a:ext cx="528" cy="389"/>
              </a:xfrm>
              <a:prstGeom prst="ellipse">
                <a:avLst/>
              </a:prstGeom>
              <a:solidFill>
                <a:schemeClr val="bg1"/>
              </a:solidFill>
              <a:ln w="28575">
                <a:solidFill>
                  <a:srgbClr val="800080"/>
                </a:solidFill>
                <a:round/>
                <a:headEnd/>
                <a:tailEnd/>
              </a:ln>
            </p:spPr>
            <p:txBody>
              <a:bodyPr wrap="none"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sp>
            <p:nvSpPr>
              <p:cNvPr id="203808" name="Line 49"/>
              <p:cNvSpPr>
                <a:spLocks noChangeShapeType="1"/>
              </p:cNvSpPr>
              <p:nvPr/>
            </p:nvSpPr>
            <p:spPr bwMode="auto">
              <a:xfrm>
                <a:off x="1365" y="2337"/>
                <a:ext cx="0" cy="61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809" name="Line 50"/>
              <p:cNvSpPr>
                <a:spLocks noChangeShapeType="1"/>
              </p:cNvSpPr>
              <p:nvPr/>
            </p:nvSpPr>
            <p:spPr bwMode="auto">
              <a:xfrm flipH="1">
                <a:off x="1063" y="2893"/>
                <a:ext cx="302" cy="61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810" name="Line 51"/>
              <p:cNvSpPr>
                <a:spLocks noChangeShapeType="1"/>
              </p:cNvSpPr>
              <p:nvPr/>
            </p:nvSpPr>
            <p:spPr bwMode="auto">
              <a:xfrm>
                <a:off x="1365" y="2893"/>
                <a:ext cx="226" cy="611"/>
              </a:xfrm>
              <a:prstGeom prst="line">
                <a:avLst/>
              </a:prstGeom>
              <a:noFill/>
              <a:ln w="28575">
                <a:solidFill>
                  <a:srgbClr val="800080"/>
                </a:solidFill>
                <a:round/>
                <a:headEnd/>
                <a:tailEnd/>
              </a:ln>
              <a:extLst>
                <a:ext uri="{909E8E84-426E-40dd-AFC4-6F175D3DCCD1}">
                  <a14:hiddenFill xmlns:a14="http://schemas.microsoft.com/office/drawing/2010/main">
                    <a:noFill/>
                  </a14:hiddenFill>
                </a:ext>
              </a:extLst>
            </p:spPr>
            <p:txBody>
              <a:bodyPr>
                <a:spAutoFit/>
              </a:bodyPr>
              <a:lstStyle/>
              <a:p>
                <a:pPr eaLnBrk="1" fontAlgn="auto" hangingPunct="1">
                  <a:spcBef>
                    <a:spcPts val="0"/>
                  </a:spcBef>
                  <a:spcAft>
                    <a:spcPts val="0"/>
                  </a:spcAft>
                </a:pPr>
                <a:endParaRPr lang="en-NZ" sz="1800" b="0">
                  <a:solidFill>
                    <a:prstClr val="black"/>
                  </a:solidFill>
                  <a:latin typeface="Calibri"/>
                </a:endParaRPr>
              </a:p>
            </p:txBody>
          </p:sp>
        </p:grpSp>
        <p:sp>
          <p:nvSpPr>
            <p:cNvPr id="203802" name="Arc 52"/>
            <p:cNvSpPr>
              <a:spLocks/>
            </p:cNvSpPr>
            <p:nvPr/>
          </p:nvSpPr>
          <p:spPr bwMode="auto">
            <a:xfrm>
              <a:off x="1440" y="3083"/>
              <a:ext cx="168" cy="74"/>
            </a:xfrm>
            <a:custGeom>
              <a:avLst/>
              <a:gdLst>
                <a:gd name="T0" fmla="*/ 0 w 43187"/>
                <a:gd name="T1" fmla="*/ 0 h 21600"/>
                <a:gd name="T2" fmla="*/ 0 w 43187"/>
                <a:gd name="T3" fmla="*/ 0 h 21600"/>
                <a:gd name="T4" fmla="*/ 0 w 43187"/>
                <a:gd name="T5" fmla="*/ 0 h 21600"/>
                <a:gd name="T6" fmla="*/ 0 60000 65536"/>
                <a:gd name="T7" fmla="*/ 0 60000 65536"/>
                <a:gd name="T8" fmla="*/ 0 60000 65536"/>
                <a:gd name="T9" fmla="*/ 0 w 43187"/>
                <a:gd name="T10" fmla="*/ 0 h 21600"/>
                <a:gd name="T11" fmla="*/ 43187 w 43187"/>
                <a:gd name="T12" fmla="*/ 21600 h 21600"/>
              </a:gdLst>
              <a:ahLst/>
              <a:cxnLst>
                <a:cxn ang="T6">
                  <a:pos x="T0" y="T1"/>
                </a:cxn>
                <a:cxn ang="T7">
                  <a:pos x="T2" y="T3"/>
                </a:cxn>
                <a:cxn ang="T8">
                  <a:pos x="T4" y="T5"/>
                </a:cxn>
              </a:cxnLst>
              <a:rect l="T9" t="T10" r="T11" b="T12"/>
              <a:pathLst>
                <a:path w="43187" h="21600" fill="none" extrusionOk="0">
                  <a:moveTo>
                    <a:pt x="0" y="20846"/>
                  </a:moveTo>
                  <a:cubicBezTo>
                    <a:pt x="406" y="9217"/>
                    <a:pt x="9951" y="-1"/>
                    <a:pt x="21587" y="0"/>
                  </a:cubicBezTo>
                  <a:cubicBezTo>
                    <a:pt x="33516" y="0"/>
                    <a:pt x="43187" y="9670"/>
                    <a:pt x="43187" y="21600"/>
                  </a:cubicBezTo>
                </a:path>
                <a:path w="43187" h="21600" stroke="0" extrusionOk="0">
                  <a:moveTo>
                    <a:pt x="0" y="20846"/>
                  </a:moveTo>
                  <a:cubicBezTo>
                    <a:pt x="406" y="9217"/>
                    <a:pt x="9951" y="-1"/>
                    <a:pt x="21587" y="0"/>
                  </a:cubicBezTo>
                  <a:cubicBezTo>
                    <a:pt x="33516" y="0"/>
                    <a:pt x="43187" y="9670"/>
                    <a:pt x="43187" y="21600"/>
                  </a:cubicBezTo>
                  <a:lnTo>
                    <a:pt x="21587" y="21600"/>
                  </a:lnTo>
                  <a:lnTo>
                    <a:pt x="0" y="20846"/>
                  </a:lnTo>
                  <a:close/>
                </a:path>
              </a:pathLst>
            </a:custGeom>
            <a:noFill/>
            <a:ln w="28575">
              <a:solidFill>
                <a:srgbClr val="8000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1" fontAlgn="auto" hangingPunct="1">
                <a:spcBef>
                  <a:spcPts val="0"/>
                </a:spcBef>
                <a:spcAft>
                  <a:spcPts val="0"/>
                </a:spcAft>
              </a:pPr>
              <a:endParaRPr lang="en-NZ" sz="1800" b="0">
                <a:solidFill>
                  <a:prstClr val="black"/>
                </a:solidFill>
                <a:latin typeface="Calibri"/>
              </a:endParaRPr>
            </a:p>
          </p:txBody>
        </p:sp>
        <p:sp>
          <p:nvSpPr>
            <p:cNvPr id="203803" name="Oval 53"/>
            <p:cNvSpPr>
              <a:spLocks noChangeArrowheads="1"/>
            </p:cNvSpPr>
            <p:nvPr/>
          </p:nvSpPr>
          <p:spPr bwMode="auto">
            <a:xfrm>
              <a:off x="1464" y="2971"/>
              <a:ext cx="48" cy="74"/>
            </a:xfrm>
            <a:prstGeom prst="ellipse">
              <a:avLst/>
            </a:prstGeom>
            <a:solidFill>
              <a:schemeClr val="accent1"/>
            </a:solidFill>
            <a:ln w="28575">
              <a:solidFill>
                <a:srgbClr val="800080"/>
              </a:solidFill>
              <a:round/>
              <a:headEnd/>
              <a:tailEnd/>
            </a:ln>
          </p:spPr>
          <p:txBody>
            <a:bodyPr wrap="none"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sp>
          <p:nvSpPr>
            <p:cNvPr id="203804" name="Oval 54"/>
            <p:cNvSpPr>
              <a:spLocks noChangeArrowheads="1"/>
            </p:cNvSpPr>
            <p:nvPr/>
          </p:nvSpPr>
          <p:spPr bwMode="auto">
            <a:xfrm>
              <a:off x="1536" y="2971"/>
              <a:ext cx="48" cy="74"/>
            </a:xfrm>
            <a:prstGeom prst="ellipse">
              <a:avLst/>
            </a:prstGeom>
            <a:solidFill>
              <a:schemeClr val="accent1"/>
            </a:solidFill>
            <a:ln w="28575">
              <a:solidFill>
                <a:srgbClr val="800080"/>
              </a:solidFill>
              <a:round/>
              <a:headEnd/>
              <a:tailEnd/>
            </a:ln>
          </p:spPr>
          <p:txBody>
            <a:bodyPr wrap="none" anchor="ctr">
              <a:spAutoFit/>
            </a:bodyPr>
            <a:lstStyle>
              <a:lvl1pPr eaLnBrk="0" hangingPunct="0">
                <a:spcBef>
                  <a:spcPct val="20000"/>
                </a:spcBef>
                <a:buClr>
                  <a:schemeClr val="bg2"/>
                </a:buClr>
                <a:buSzPct val="65000"/>
                <a:buFont typeface="Wingdings" pitchFamily="2" charset="2"/>
                <a:buChar char="­"/>
                <a:defRPr sz="3200">
                  <a:solidFill>
                    <a:schemeClr val="tx1"/>
                  </a:solidFill>
                  <a:latin typeface="Arial" charset="0"/>
                </a:defRPr>
              </a:lvl1pPr>
              <a:lvl2pPr marL="742950" indent="-285750" eaLnBrk="0" hangingPunct="0">
                <a:spcBef>
                  <a:spcPct val="20000"/>
                </a:spcBef>
                <a:buClr>
                  <a:schemeClr val="bg2"/>
                </a:buClr>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
                <a:defRPr sz="2400">
                  <a:solidFill>
                    <a:schemeClr val="tx1"/>
                  </a:solidFill>
                  <a:latin typeface="Arial" charset="0"/>
                </a:defRPr>
              </a:lvl3pPr>
              <a:lvl4pPr marL="1600200" indent="-228600" eaLnBrk="0" hangingPunct="0">
                <a:spcBef>
                  <a:spcPct val="20000"/>
                </a:spcBef>
                <a:buClr>
                  <a:schemeClr val="bg2"/>
                </a:buClr>
                <a:buChar char="–"/>
                <a:defRPr sz="2000">
                  <a:solidFill>
                    <a:schemeClr val="tx1"/>
                  </a:solidFill>
                  <a:latin typeface="Arial" charset="0"/>
                </a:defRPr>
              </a:lvl4pPr>
              <a:lvl5pPr marL="2057400" indent="-228600" eaLnBrk="0" hangingPunct="0">
                <a:spcBef>
                  <a:spcPct val="20000"/>
                </a:spcBef>
                <a:buClr>
                  <a:schemeClr val="bg2"/>
                </a:buClr>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Char char="•"/>
                <a:defRPr sz="2000">
                  <a:solidFill>
                    <a:schemeClr val="tx1"/>
                  </a:solidFill>
                  <a:latin typeface="Arial" charset="0"/>
                </a:defRPr>
              </a:lvl9pPr>
            </a:lstStyle>
            <a:p>
              <a:pPr eaLnBrk="1" fontAlgn="auto" hangingPunct="1">
                <a:spcBef>
                  <a:spcPct val="50000"/>
                </a:spcBef>
                <a:spcAft>
                  <a:spcPts val="0"/>
                </a:spcAft>
                <a:buClrTx/>
                <a:buSzTx/>
                <a:buFontTx/>
                <a:buNone/>
              </a:pPr>
              <a:endParaRPr lang="en-US" altLang="en-US" sz="2800" b="0">
                <a:solidFill>
                  <a:prstClr val="black"/>
                </a:solidFill>
                <a:latin typeface="Verdana" pitchFamily="34" charset="0"/>
              </a:endParaRPr>
            </a:p>
          </p:txBody>
        </p:sp>
      </p:grpSp>
    </p:spTree>
    <p:extLst>
      <p:ext uri="{BB962C8B-B14F-4D97-AF65-F5344CB8AC3E}">
        <p14:creationId xmlns:p14="http://schemas.microsoft.com/office/powerpoint/2010/main" val="2938996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232235" y="279400"/>
            <a:ext cx="8720137" cy="3108543"/>
          </a:xfrm>
          <a:prstGeom prst="rect">
            <a:avLst/>
          </a:prstGeom>
          <a:noFill/>
          <a:ln w="9525">
            <a:noFill/>
            <a:miter lim="800000"/>
            <a:headEnd/>
            <a:tailEnd/>
          </a:ln>
        </p:spPr>
        <p:txBody>
          <a:bodyPr wrap="square">
            <a:spAutoFit/>
          </a:bodyPr>
          <a:lstStyle/>
          <a:p>
            <a:r>
              <a:rPr lang="en-GB" sz="2800" b="0" dirty="0" smtClean="0">
                <a:solidFill>
                  <a:schemeClr val="tx1"/>
                </a:solidFill>
                <a:latin typeface="Calibri" panose="020F0502020204030204" pitchFamily="34" charset="0"/>
                <a:cs typeface="Calibri" panose="020F0502020204030204" pitchFamily="34" charset="0"/>
              </a:rPr>
              <a:t>A man walks across a shark infested creek. </a:t>
            </a:r>
            <a:r>
              <a:rPr lang="en-GB" sz="2800" b="0" dirty="0">
                <a:solidFill>
                  <a:schemeClr val="tx1"/>
                </a:solidFill>
                <a:latin typeface="Calibri" panose="020F0502020204030204" pitchFamily="34" charset="0"/>
                <a:cs typeface="Calibri" panose="020F0502020204030204" pitchFamily="34" charset="0"/>
              </a:rPr>
              <a:t>The mass of the bridge is 45 kg and </a:t>
            </a:r>
            <a:r>
              <a:rPr lang="en-GB" sz="2800" b="0" dirty="0" smtClean="0">
                <a:solidFill>
                  <a:schemeClr val="tx1"/>
                </a:solidFill>
                <a:latin typeface="Calibri" panose="020F0502020204030204" pitchFamily="34" charset="0"/>
                <a:cs typeface="Calibri" panose="020F0502020204030204" pitchFamily="34" charset="0"/>
              </a:rPr>
              <a:t>is 5.2 m long. </a:t>
            </a:r>
            <a:r>
              <a:rPr lang="en-GB" sz="2800" b="0" dirty="0">
                <a:solidFill>
                  <a:schemeClr val="tx1"/>
                </a:solidFill>
                <a:latin typeface="Calibri" panose="020F0502020204030204" pitchFamily="34" charset="0"/>
                <a:cs typeface="Calibri" panose="020F0502020204030204" pitchFamily="34" charset="0"/>
              </a:rPr>
              <a:t>A </a:t>
            </a:r>
            <a:r>
              <a:rPr lang="en-GB" sz="2800" b="0" dirty="0" smtClean="0">
                <a:solidFill>
                  <a:schemeClr val="tx1"/>
                </a:solidFill>
                <a:latin typeface="Calibri" panose="020F0502020204030204" pitchFamily="34" charset="0"/>
                <a:cs typeface="Calibri" panose="020F0502020204030204" pitchFamily="34" charset="0"/>
              </a:rPr>
              <a:t>man of </a:t>
            </a:r>
            <a:r>
              <a:rPr lang="en-GB" sz="2800" b="0" dirty="0">
                <a:solidFill>
                  <a:schemeClr val="tx1"/>
                </a:solidFill>
                <a:latin typeface="Calibri" panose="020F0502020204030204" pitchFamily="34" charset="0"/>
                <a:cs typeface="Calibri" panose="020F0502020204030204" pitchFamily="34" charset="0"/>
              </a:rPr>
              <a:t>mass 85 kg </a:t>
            </a:r>
            <a:r>
              <a:rPr lang="en-GB" sz="2800" b="0" dirty="0" smtClean="0">
                <a:solidFill>
                  <a:schemeClr val="tx1"/>
                </a:solidFill>
                <a:latin typeface="Calibri" panose="020F0502020204030204" pitchFamily="34" charset="0"/>
                <a:cs typeface="Calibri" panose="020F0502020204030204" pitchFamily="34" charset="0"/>
              </a:rPr>
              <a:t>tentatively walks to a point 1.3 </a:t>
            </a:r>
            <a:r>
              <a:rPr lang="en-GB" sz="2800" b="0" dirty="0">
                <a:solidFill>
                  <a:schemeClr val="tx1"/>
                </a:solidFill>
                <a:latin typeface="Calibri" panose="020F0502020204030204" pitchFamily="34" charset="0"/>
                <a:cs typeface="Calibri" panose="020F0502020204030204" pitchFamily="34" charset="0"/>
              </a:rPr>
              <a:t>m from </a:t>
            </a:r>
            <a:r>
              <a:rPr lang="en-GB" sz="2800" b="0" dirty="0" smtClean="0">
                <a:solidFill>
                  <a:schemeClr val="tx1"/>
                </a:solidFill>
                <a:latin typeface="Calibri" panose="020F0502020204030204" pitchFamily="34" charset="0"/>
                <a:cs typeface="Calibri" panose="020F0502020204030204" pitchFamily="34" charset="0"/>
              </a:rPr>
              <a:t>end </a:t>
            </a:r>
            <a:r>
              <a:rPr lang="en-GB" sz="2800" b="0" dirty="0">
                <a:solidFill>
                  <a:schemeClr val="tx1"/>
                </a:solidFill>
                <a:latin typeface="Calibri" panose="020F0502020204030204" pitchFamily="34" charset="0"/>
                <a:cs typeface="Calibri" panose="020F0502020204030204" pitchFamily="34" charset="0"/>
              </a:rPr>
              <a:t>A </a:t>
            </a:r>
            <a:r>
              <a:rPr lang="en-GB" sz="2800" b="0" dirty="0" smtClean="0">
                <a:solidFill>
                  <a:schemeClr val="tx1"/>
                </a:solidFill>
                <a:latin typeface="Calibri" panose="020F0502020204030204" pitchFamily="34" charset="0"/>
                <a:cs typeface="Calibri" panose="020F0502020204030204" pitchFamily="34" charset="0"/>
              </a:rPr>
              <a:t>to get a better view of the sharks below. The man is unaware that termites have weaken support B so that it will support only 500 N. Does the man get </a:t>
            </a:r>
            <a:r>
              <a:rPr lang="en-GB" sz="2800" b="0" dirty="0" smtClean="0">
                <a:solidFill>
                  <a:srgbClr val="FF0000"/>
                </a:solidFill>
                <a:latin typeface="Calibri" panose="020F0502020204030204" pitchFamily="34" charset="0"/>
                <a:cs typeface="Calibri" panose="020F0502020204030204" pitchFamily="34" charset="0"/>
              </a:rPr>
              <a:t>wet</a:t>
            </a:r>
            <a:r>
              <a:rPr lang="en-GB" sz="2800" b="0" dirty="0" smtClean="0">
                <a:solidFill>
                  <a:schemeClr val="tx1"/>
                </a:solidFill>
                <a:latin typeface="Calibri" panose="020F0502020204030204" pitchFamily="34" charset="0"/>
                <a:cs typeface="Calibri" panose="020F0502020204030204" pitchFamily="34" charset="0"/>
              </a:rPr>
              <a:t>? </a:t>
            </a:r>
            <a:endParaRPr lang="en-NZ" sz="2800" b="0" dirty="0">
              <a:solidFill>
                <a:schemeClr val="tx1"/>
              </a:solidFill>
              <a:latin typeface="Calibri" panose="020F0502020204030204" pitchFamily="34" charset="0"/>
              <a:cs typeface="Calibri" panose="020F0502020204030204" pitchFamily="34" charset="0"/>
            </a:endParaRPr>
          </a:p>
          <a:p>
            <a:endParaRPr lang="en-NZ" sz="2800" b="0" dirty="0">
              <a:solidFill>
                <a:schemeClr val="tx1"/>
              </a:solidFill>
              <a:latin typeface="Calibri" panose="020F0502020204030204" pitchFamily="34" charset="0"/>
              <a:cs typeface="Calibri" panose="020F0502020204030204" pitchFamily="34" charset="0"/>
            </a:endParaRPr>
          </a:p>
        </p:txBody>
      </p:sp>
      <p:grpSp>
        <p:nvGrpSpPr>
          <p:cNvPr id="14339" name="Group 2"/>
          <p:cNvGrpSpPr>
            <a:grpSpLocks/>
          </p:cNvGrpSpPr>
          <p:nvPr/>
        </p:nvGrpSpPr>
        <p:grpSpPr bwMode="auto">
          <a:xfrm>
            <a:off x="1386333" y="3094228"/>
            <a:ext cx="5722937" cy="3341680"/>
            <a:chOff x="3102" y="8916"/>
            <a:chExt cx="5613" cy="2986"/>
          </a:xfrm>
        </p:grpSpPr>
        <p:grpSp>
          <p:nvGrpSpPr>
            <p:cNvPr id="14341" name="Group 3"/>
            <p:cNvGrpSpPr>
              <a:grpSpLocks/>
            </p:cNvGrpSpPr>
            <p:nvPr/>
          </p:nvGrpSpPr>
          <p:grpSpPr bwMode="auto">
            <a:xfrm>
              <a:off x="3102" y="8916"/>
              <a:ext cx="5613" cy="2986"/>
              <a:chOff x="3012" y="8998"/>
              <a:chExt cx="5613" cy="2986"/>
            </a:xfrm>
          </p:grpSpPr>
          <p:sp>
            <p:nvSpPr>
              <p:cNvPr id="14346" name="Text Box 4"/>
              <p:cNvSpPr txBox="1">
                <a:spLocks noChangeArrowheads="1"/>
              </p:cNvSpPr>
              <p:nvPr/>
            </p:nvSpPr>
            <p:spPr bwMode="auto">
              <a:xfrm>
                <a:off x="8113" y="10132"/>
                <a:ext cx="512" cy="505"/>
              </a:xfrm>
              <a:prstGeom prst="rect">
                <a:avLst/>
              </a:prstGeom>
              <a:solidFill>
                <a:srgbClr val="FFFFFF"/>
              </a:solidFill>
              <a:ln w="9525">
                <a:noFill/>
                <a:miter lim="800000"/>
                <a:headEnd/>
                <a:tailEnd/>
              </a:ln>
            </p:spPr>
            <p:txBody>
              <a:bodyPr>
                <a:spAutoFit/>
              </a:bodyPr>
              <a:lstStyle/>
              <a:p>
                <a:pPr>
                  <a:spcAft>
                    <a:spcPts val="1000"/>
                  </a:spcAft>
                </a:pPr>
                <a:r>
                  <a:rPr lang="en-NZ" sz="3200">
                    <a:latin typeface="Calibri" pitchFamily="34" charset="0"/>
                  </a:rPr>
                  <a:t>B</a:t>
                </a:r>
                <a:endParaRPr lang="en-US" sz="6000"/>
              </a:p>
            </p:txBody>
          </p:sp>
          <p:sp>
            <p:nvSpPr>
              <p:cNvPr id="14347" name="Text Box 5"/>
              <p:cNvSpPr txBox="1">
                <a:spLocks noChangeArrowheads="1"/>
              </p:cNvSpPr>
              <p:nvPr/>
            </p:nvSpPr>
            <p:spPr bwMode="auto">
              <a:xfrm>
                <a:off x="3012" y="10132"/>
                <a:ext cx="512" cy="505"/>
              </a:xfrm>
              <a:prstGeom prst="rect">
                <a:avLst/>
              </a:prstGeom>
              <a:solidFill>
                <a:srgbClr val="FFFFFF"/>
              </a:solidFill>
              <a:ln w="9525">
                <a:noFill/>
                <a:miter lim="800000"/>
                <a:headEnd/>
                <a:tailEnd/>
              </a:ln>
            </p:spPr>
            <p:txBody>
              <a:bodyPr>
                <a:spAutoFit/>
              </a:bodyPr>
              <a:lstStyle/>
              <a:p>
                <a:pPr>
                  <a:spcAft>
                    <a:spcPts val="1000"/>
                  </a:spcAft>
                </a:pPr>
                <a:r>
                  <a:rPr lang="en-NZ" sz="3200">
                    <a:latin typeface="Calibri" pitchFamily="34" charset="0"/>
                  </a:rPr>
                  <a:t>A</a:t>
                </a:r>
                <a:endParaRPr lang="en-US" sz="6000"/>
              </a:p>
            </p:txBody>
          </p:sp>
          <p:grpSp>
            <p:nvGrpSpPr>
              <p:cNvPr id="14348" name="Group 6"/>
              <p:cNvGrpSpPr>
                <a:grpSpLocks/>
              </p:cNvGrpSpPr>
              <p:nvPr/>
            </p:nvGrpSpPr>
            <p:grpSpPr bwMode="auto">
              <a:xfrm>
                <a:off x="3371" y="8998"/>
                <a:ext cx="4834" cy="2986"/>
                <a:chOff x="3371" y="8998"/>
                <a:chExt cx="4834" cy="2986"/>
              </a:xfrm>
            </p:grpSpPr>
            <p:sp>
              <p:nvSpPr>
                <p:cNvPr id="14349" name="Freeform 7"/>
                <p:cNvSpPr>
                  <a:spLocks/>
                </p:cNvSpPr>
                <p:nvPr/>
              </p:nvSpPr>
              <p:spPr bwMode="auto">
                <a:xfrm>
                  <a:off x="4426" y="8998"/>
                  <a:ext cx="601" cy="1025"/>
                </a:xfrm>
                <a:custGeom>
                  <a:avLst/>
                  <a:gdLst>
                    <a:gd name="T0" fmla="*/ 430 w 964173"/>
                    <a:gd name="T1" fmla="*/ 989 h 1930352"/>
                    <a:gd name="T2" fmla="*/ 393 w 964173"/>
                    <a:gd name="T3" fmla="*/ 688 h 1930352"/>
                    <a:gd name="T4" fmla="*/ 370 w 964173"/>
                    <a:gd name="T5" fmla="*/ 526 h 1930352"/>
                    <a:gd name="T6" fmla="*/ 370 w 964173"/>
                    <a:gd name="T7" fmla="*/ 449 h 1930352"/>
                    <a:gd name="T8" fmla="*/ 482 w 964173"/>
                    <a:gd name="T9" fmla="*/ 497 h 1930352"/>
                    <a:gd name="T10" fmla="*/ 549 w 964173"/>
                    <a:gd name="T11" fmla="*/ 544 h 1930352"/>
                    <a:gd name="T12" fmla="*/ 601 w 964173"/>
                    <a:gd name="T13" fmla="*/ 482 h 1930352"/>
                    <a:gd name="T14" fmla="*/ 546 w 964173"/>
                    <a:gd name="T15" fmla="*/ 461 h 1930352"/>
                    <a:gd name="T16" fmla="*/ 426 w 964173"/>
                    <a:gd name="T17" fmla="*/ 306 h 1930352"/>
                    <a:gd name="T18" fmla="*/ 423 w 964173"/>
                    <a:gd name="T19" fmla="*/ 140 h 1930352"/>
                    <a:gd name="T20" fmla="*/ 356 w 964173"/>
                    <a:gd name="T21" fmla="*/ 134 h 1930352"/>
                    <a:gd name="T22" fmla="*/ 438 w 964173"/>
                    <a:gd name="T23" fmla="*/ 105 h 1930352"/>
                    <a:gd name="T24" fmla="*/ 438 w 964173"/>
                    <a:gd name="T25" fmla="*/ 76 h 1930352"/>
                    <a:gd name="T26" fmla="*/ 426 w 964173"/>
                    <a:gd name="T27" fmla="*/ 19 h 1930352"/>
                    <a:gd name="T28" fmla="*/ 303 w 964173"/>
                    <a:gd name="T29" fmla="*/ 10 h 1930352"/>
                    <a:gd name="T30" fmla="*/ 284 w 964173"/>
                    <a:gd name="T31" fmla="*/ 98 h 1930352"/>
                    <a:gd name="T32" fmla="*/ 304 w 964173"/>
                    <a:gd name="T33" fmla="*/ 124 h 1930352"/>
                    <a:gd name="T34" fmla="*/ 202 w 964173"/>
                    <a:gd name="T35" fmla="*/ 182 h 1930352"/>
                    <a:gd name="T36" fmla="*/ 146 w 964173"/>
                    <a:gd name="T37" fmla="*/ 459 h 1930352"/>
                    <a:gd name="T38" fmla="*/ 236 w 964173"/>
                    <a:gd name="T39" fmla="*/ 688 h 1930352"/>
                    <a:gd name="T40" fmla="*/ 213 w 964173"/>
                    <a:gd name="T41" fmla="*/ 698 h 1930352"/>
                    <a:gd name="T42" fmla="*/ 213 w 964173"/>
                    <a:gd name="T43" fmla="*/ 698 h 1930352"/>
                    <a:gd name="T44" fmla="*/ 90 w 964173"/>
                    <a:gd name="T45" fmla="*/ 879 h 1930352"/>
                    <a:gd name="T46" fmla="*/ 45 w 964173"/>
                    <a:gd name="T47" fmla="*/ 918 h 1930352"/>
                    <a:gd name="T48" fmla="*/ 11 w 964173"/>
                    <a:gd name="T49" fmla="*/ 946 h 1930352"/>
                    <a:gd name="T50" fmla="*/ 9 w 964173"/>
                    <a:gd name="T51" fmla="*/ 983 h 1930352"/>
                    <a:gd name="T52" fmla="*/ 167 w 964173"/>
                    <a:gd name="T53" fmla="*/ 1025 h 1930352"/>
                    <a:gd name="T54" fmla="*/ 180 w 964173"/>
                    <a:gd name="T55" fmla="*/ 984 h 1930352"/>
                    <a:gd name="T56" fmla="*/ 258 w 964173"/>
                    <a:gd name="T57" fmla="*/ 822 h 1930352"/>
                    <a:gd name="T58" fmla="*/ 361 w 964173"/>
                    <a:gd name="T59" fmla="*/ 605 h 1930352"/>
                    <a:gd name="T60" fmla="*/ 258 w 964173"/>
                    <a:gd name="T61" fmla="*/ 822 h 1930352"/>
                    <a:gd name="T62" fmla="*/ 236 w 964173"/>
                    <a:gd name="T63" fmla="*/ 1004 h 1930352"/>
                    <a:gd name="T64" fmla="*/ 269 w 964173"/>
                    <a:gd name="T65" fmla="*/ 1017 h 1930352"/>
                    <a:gd name="T66" fmla="*/ 440 w 964173"/>
                    <a:gd name="T67" fmla="*/ 1008 h 1930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4173"/>
                    <a:gd name="T103" fmla="*/ 0 h 1930352"/>
                    <a:gd name="T104" fmla="*/ 964173 w 964173"/>
                    <a:gd name="T105" fmla="*/ 1930352 h 1930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4173" h="1930352">
                      <a:moveTo>
                        <a:pt x="705756" y="1898547"/>
                      </a:moveTo>
                      <a:cubicBezTo>
                        <a:pt x="702343" y="1900254"/>
                        <a:pt x="711479" y="1873191"/>
                        <a:pt x="689853" y="1862766"/>
                      </a:cubicBezTo>
                      <a:lnTo>
                        <a:pt x="576000" y="1836000"/>
                      </a:lnTo>
                      <a:lnTo>
                        <a:pt x="630000" y="1296000"/>
                      </a:lnTo>
                      <a:lnTo>
                        <a:pt x="576000" y="1134000"/>
                      </a:lnTo>
                      <a:lnTo>
                        <a:pt x="594000" y="990000"/>
                      </a:lnTo>
                      <a:lnTo>
                        <a:pt x="576000" y="936000"/>
                      </a:lnTo>
                      <a:lnTo>
                        <a:pt x="594000" y="846000"/>
                      </a:lnTo>
                      <a:lnTo>
                        <a:pt x="594000" y="702000"/>
                      </a:lnTo>
                      <a:lnTo>
                        <a:pt x="774000" y="936000"/>
                      </a:lnTo>
                      <a:lnTo>
                        <a:pt x="797196" y="1035830"/>
                      </a:lnTo>
                      <a:lnTo>
                        <a:pt x="880685" y="1023903"/>
                      </a:lnTo>
                      <a:lnTo>
                        <a:pt x="896587" y="916560"/>
                      </a:lnTo>
                      <a:lnTo>
                        <a:pt x="964173" y="908609"/>
                      </a:lnTo>
                      <a:lnTo>
                        <a:pt x="964173" y="880780"/>
                      </a:lnTo>
                      <a:lnTo>
                        <a:pt x="876709" y="868853"/>
                      </a:lnTo>
                      <a:lnTo>
                        <a:pt x="827390" y="846194"/>
                      </a:lnTo>
                      <a:lnTo>
                        <a:pt x="684000" y="576000"/>
                      </a:lnTo>
                      <a:lnTo>
                        <a:pt x="666000" y="378000"/>
                      </a:lnTo>
                      <a:lnTo>
                        <a:pt x="677926" y="264554"/>
                      </a:lnTo>
                      <a:lnTo>
                        <a:pt x="642146" y="232748"/>
                      </a:lnTo>
                      <a:lnTo>
                        <a:pt x="570584" y="252627"/>
                      </a:lnTo>
                      <a:lnTo>
                        <a:pt x="666000" y="234000"/>
                      </a:lnTo>
                      <a:lnTo>
                        <a:pt x="702000" y="198000"/>
                      </a:lnTo>
                      <a:lnTo>
                        <a:pt x="720000" y="198000"/>
                      </a:lnTo>
                      <a:lnTo>
                        <a:pt x="702000" y="144000"/>
                      </a:lnTo>
                      <a:lnTo>
                        <a:pt x="720000" y="108000"/>
                      </a:lnTo>
                      <a:lnTo>
                        <a:pt x="684000" y="36000"/>
                      </a:lnTo>
                      <a:lnTo>
                        <a:pt x="576000" y="0"/>
                      </a:lnTo>
                      <a:lnTo>
                        <a:pt x="486000" y="18000"/>
                      </a:lnTo>
                      <a:lnTo>
                        <a:pt x="468000" y="108000"/>
                      </a:lnTo>
                      <a:lnTo>
                        <a:pt x="455290" y="185040"/>
                      </a:lnTo>
                      <a:lnTo>
                        <a:pt x="522876" y="248651"/>
                      </a:lnTo>
                      <a:lnTo>
                        <a:pt x="487095" y="232748"/>
                      </a:lnTo>
                      <a:lnTo>
                        <a:pt x="419509" y="260578"/>
                      </a:lnTo>
                      <a:lnTo>
                        <a:pt x="324000" y="342000"/>
                      </a:lnTo>
                      <a:lnTo>
                        <a:pt x="252000" y="558000"/>
                      </a:lnTo>
                      <a:lnTo>
                        <a:pt x="234000" y="864000"/>
                      </a:lnTo>
                      <a:lnTo>
                        <a:pt x="360000" y="1206000"/>
                      </a:lnTo>
                      <a:lnTo>
                        <a:pt x="378000" y="1296000"/>
                      </a:lnTo>
                      <a:lnTo>
                        <a:pt x="360000" y="1278000"/>
                      </a:lnTo>
                      <a:lnTo>
                        <a:pt x="342000" y="1314000"/>
                      </a:lnTo>
                      <a:lnTo>
                        <a:pt x="378000" y="1332000"/>
                      </a:lnTo>
                      <a:lnTo>
                        <a:pt x="342000" y="1314000"/>
                      </a:lnTo>
                      <a:lnTo>
                        <a:pt x="144000" y="1620000"/>
                      </a:lnTo>
                      <a:lnTo>
                        <a:pt x="144000" y="1656000"/>
                      </a:lnTo>
                      <a:lnTo>
                        <a:pt x="126000" y="1656000"/>
                      </a:lnTo>
                      <a:lnTo>
                        <a:pt x="72000" y="1728000"/>
                      </a:lnTo>
                      <a:lnTo>
                        <a:pt x="36000" y="1764000"/>
                      </a:lnTo>
                      <a:lnTo>
                        <a:pt x="18000" y="1782000"/>
                      </a:lnTo>
                      <a:lnTo>
                        <a:pt x="0" y="1818000"/>
                      </a:lnTo>
                      <a:lnTo>
                        <a:pt x="13993" y="1850839"/>
                      </a:lnTo>
                      <a:lnTo>
                        <a:pt x="126000" y="1908000"/>
                      </a:lnTo>
                      <a:lnTo>
                        <a:pt x="268434" y="1930352"/>
                      </a:lnTo>
                      <a:lnTo>
                        <a:pt x="339996" y="1894571"/>
                      </a:lnTo>
                      <a:lnTo>
                        <a:pt x="288000" y="1854000"/>
                      </a:lnTo>
                      <a:lnTo>
                        <a:pt x="216000" y="1800000"/>
                      </a:lnTo>
                      <a:lnTo>
                        <a:pt x="414000" y="1548000"/>
                      </a:lnTo>
                      <a:lnTo>
                        <a:pt x="538779" y="1393639"/>
                      </a:lnTo>
                      <a:lnTo>
                        <a:pt x="578535" y="1139197"/>
                      </a:lnTo>
                      <a:lnTo>
                        <a:pt x="538779" y="1397614"/>
                      </a:lnTo>
                      <a:lnTo>
                        <a:pt x="414000" y="1548000"/>
                      </a:lnTo>
                      <a:lnTo>
                        <a:pt x="396000" y="1800000"/>
                      </a:lnTo>
                      <a:lnTo>
                        <a:pt x="378000" y="1890000"/>
                      </a:lnTo>
                      <a:lnTo>
                        <a:pt x="396000" y="1908000"/>
                      </a:lnTo>
                      <a:lnTo>
                        <a:pt x="431436" y="1914449"/>
                      </a:lnTo>
                      <a:lnTo>
                        <a:pt x="702000" y="1908000"/>
                      </a:lnTo>
                      <a:cubicBezTo>
                        <a:pt x="702000" y="1908000"/>
                        <a:pt x="705756" y="1898547"/>
                        <a:pt x="705756" y="1898547"/>
                      </a:cubicBezTo>
                      <a:close/>
                    </a:path>
                  </a:pathLst>
                </a:custGeom>
                <a:solidFill>
                  <a:srgbClr val="979797"/>
                </a:solidFill>
                <a:ln w="9525">
                  <a:solidFill>
                    <a:srgbClr val="000000"/>
                  </a:solidFill>
                  <a:round/>
                  <a:headEnd/>
                  <a:tailEnd/>
                </a:ln>
              </p:spPr>
              <p:txBody>
                <a:bodyPr/>
                <a:lstStyle/>
                <a:p>
                  <a:endParaRPr lang="en-NZ"/>
                </a:p>
              </p:txBody>
            </p:sp>
            <p:grpSp>
              <p:nvGrpSpPr>
                <p:cNvPr id="14350" name="Group 8"/>
                <p:cNvGrpSpPr>
                  <a:grpSpLocks/>
                </p:cNvGrpSpPr>
                <p:nvPr/>
              </p:nvGrpSpPr>
              <p:grpSpPr bwMode="auto">
                <a:xfrm>
                  <a:off x="3371" y="9876"/>
                  <a:ext cx="4834" cy="2108"/>
                  <a:chOff x="3371" y="9876"/>
                  <a:chExt cx="4834" cy="2108"/>
                </a:xfrm>
              </p:grpSpPr>
              <p:sp>
                <p:nvSpPr>
                  <p:cNvPr id="14351" name="Freeform 9"/>
                  <p:cNvSpPr>
                    <a:spLocks/>
                  </p:cNvSpPr>
                  <p:nvPr/>
                </p:nvSpPr>
                <p:spPr bwMode="auto">
                  <a:xfrm>
                    <a:off x="3374" y="11852"/>
                    <a:ext cx="4831" cy="132"/>
                  </a:xfrm>
                  <a:custGeom>
                    <a:avLst/>
                    <a:gdLst>
                      <a:gd name="T0" fmla="*/ 0 w 2052000"/>
                      <a:gd name="T1" fmla="*/ 0 h 399825"/>
                      <a:gd name="T2" fmla="*/ 85 w 2052000"/>
                      <a:gd name="T3" fmla="*/ 48 h 399825"/>
                      <a:gd name="T4" fmla="*/ 0 w 2052000"/>
                      <a:gd name="T5" fmla="*/ 95 h 399825"/>
                      <a:gd name="T6" fmla="*/ 64 w 2052000"/>
                      <a:gd name="T7" fmla="*/ 132 h 399825"/>
                      <a:gd name="T8" fmla="*/ 4746 w 2052000"/>
                      <a:gd name="T9" fmla="*/ 131 h 399825"/>
                      <a:gd name="T10" fmla="*/ 4831 w 2052000"/>
                      <a:gd name="T11" fmla="*/ 95 h 399825"/>
                      <a:gd name="T12" fmla="*/ 4661 w 2052000"/>
                      <a:gd name="T13" fmla="*/ 71 h 399825"/>
                      <a:gd name="T14" fmla="*/ 4746 w 2052000"/>
                      <a:gd name="T15" fmla="*/ 48 h 399825"/>
                      <a:gd name="T16" fmla="*/ 4746 w 2052000"/>
                      <a:gd name="T17" fmla="*/ 24 h 399825"/>
                      <a:gd name="T18" fmla="*/ 4492 w 2052000"/>
                      <a:gd name="T19" fmla="*/ 24 h 399825"/>
                      <a:gd name="T20" fmla="*/ 4322 w 2052000"/>
                      <a:gd name="T21" fmla="*/ 12 h 399825"/>
                      <a:gd name="T22" fmla="*/ 4153 w 2052000"/>
                      <a:gd name="T23" fmla="*/ 36 h 399825"/>
                      <a:gd name="T24" fmla="*/ 3814 w 2052000"/>
                      <a:gd name="T25" fmla="*/ 24 h 399825"/>
                      <a:gd name="T26" fmla="*/ 3560 w 2052000"/>
                      <a:gd name="T27" fmla="*/ 36 h 399825"/>
                      <a:gd name="T28" fmla="*/ 3390 w 2052000"/>
                      <a:gd name="T29" fmla="*/ 24 h 399825"/>
                      <a:gd name="T30" fmla="*/ 3051 w 2052000"/>
                      <a:gd name="T31" fmla="*/ 36 h 399825"/>
                      <a:gd name="T32" fmla="*/ 2712 w 2052000"/>
                      <a:gd name="T33" fmla="*/ 24 h 399825"/>
                      <a:gd name="T34" fmla="*/ 2543 w 2052000"/>
                      <a:gd name="T35" fmla="*/ 24 h 399825"/>
                      <a:gd name="T36" fmla="*/ 2204 w 2052000"/>
                      <a:gd name="T37" fmla="*/ 36 h 399825"/>
                      <a:gd name="T38" fmla="*/ 1865 w 2052000"/>
                      <a:gd name="T39" fmla="*/ 24 h 399825"/>
                      <a:gd name="T40" fmla="*/ 1657 w 2052000"/>
                      <a:gd name="T41" fmla="*/ 22 h 399825"/>
                      <a:gd name="T42" fmla="*/ 1432 w 2052000"/>
                      <a:gd name="T43" fmla="*/ 28 h 399825"/>
                      <a:gd name="T44" fmla="*/ 1271 w 2052000"/>
                      <a:gd name="T45" fmla="*/ 24 h 399825"/>
                      <a:gd name="T46" fmla="*/ 1051 w 2052000"/>
                      <a:gd name="T47" fmla="*/ 38 h 399825"/>
                      <a:gd name="T48" fmla="*/ 763 w 2052000"/>
                      <a:gd name="T49" fmla="*/ 24 h 399825"/>
                      <a:gd name="T50" fmla="*/ 513 w 2052000"/>
                      <a:gd name="T51" fmla="*/ 35 h 399825"/>
                      <a:gd name="T52" fmla="*/ 339 w 2052000"/>
                      <a:gd name="T53" fmla="*/ 24 h 399825"/>
                      <a:gd name="T54" fmla="*/ 0 w 2052000"/>
                      <a:gd name="T55" fmla="*/ 0 h 3998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52000"/>
                      <a:gd name="T85" fmla="*/ 0 h 399825"/>
                      <a:gd name="T86" fmla="*/ 2052000 w 2052000"/>
                      <a:gd name="T87" fmla="*/ 399825 h 3998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52000" h="399825">
                        <a:moveTo>
                          <a:pt x="0" y="0"/>
                        </a:moveTo>
                        <a:lnTo>
                          <a:pt x="36000" y="144000"/>
                        </a:lnTo>
                        <a:lnTo>
                          <a:pt x="0" y="288000"/>
                        </a:lnTo>
                        <a:lnTo>
                          <a:pt x="27375" y="399825"/>
                        </a:lnTo>
                        <a:lnTo>
                          <a:pt x="2016000" y="396000"/>
                        </a:lnTo>
                        <a:lnTo>
                          <a:pt x="2052000" y="288000"/>
                        </a:lnTo>
                        <a:lnTo>
                          <a:pt x="1980000" y="216000"/>
                        </a:lnTo>
                        <a:lnTo>
                          <a:pt x="2016000" y="144000"/>
                        </a:lnTo>
                        <a:lnTo>
                          <a:pt x="2016000" y="72000"/>
                        </a:lnTo>
                        <a:lnTo>
                          <a:pt x="1908000" y="72000"/>
                        </a:lnTo>
                        <a:lnTo>
                          <a:pt x="1836000" y="36000"/>
                        </a:lnTo>
                        <a:lnTo>
                          <a:pt x="1764000" y="108000"/>
                        </a:lnTo>
                        <a:lnTo>
                          <a:pt x="1620000" y="72000"/>
                        </a:lnTo>
                        <a:lnTo>
                          <a:pt x="1512000" y="108000"/>
                        </a:lnTo>
                        <a:lnTo>
                          <a:pt x="1440000" y="72000"/>
                        </a:lnTo>
                        <a:lnTo>
                          <a:pt x="1296000" y="108000"/>
                        </a:lnTo>
                        <a:lnTo>
                          <a:pt x="1152000" y="72000"/>
                        </a:lnTo>
                        <a:lnTo>
                          <a:pt x="1080000" y="72000"/>
                        </a:lnTo>
                        <a:lnTo>
                          <a:pt x="936000" y="108000"/>
                        </a:lnTo>
                        <a:lnTo>
                          <a:pt x="792000" y="72000"/>
                        </a:lnTo>
                        <a:lnTo>
                          <a:pt x="703650" y="66450"/>
                        </a:lnTo>
                        <a:lnTo>
                          <a:pt x="608400" y="85500"/>
                        </a:lnTo>
                        <a:lnTo>
                          <a:pt x="540000" y="72000"/>
                        </a:lnTo>
                        <a:lnTo>
                          <a:pt x="446475" y="114075"/>
                        </a:lnTo>
                        <a:lnTo>
                          <a:pt x="324000" y="72000"/>
                        </a:lnTo>
                        <a:lnTo>
                          <a:pt x="217875" y="104550"/>
                        </a:lnTo>
                        <a:lnTo>
                          <a:pt x="144000" y="72000"/>
                        </a:lnTo>
                        <a:lnTo>
                          <a:pt x="0" y="0"/>
                        </a:lnTo>
                        <a:close/>
                      </a:path>
                    </a:pathLst>
                  </a:custGeom>
                  <a:gradFill rotWithShape="1">
                    <a:gsLst>
                      <a:gs pos="0">
                        <a:srgbClr val="99CCFF"/>
                      </a:gs>
                      <a:gs pos="100000">
                        <a:srgbClr val="475E76"/>
                      </a:gs>
                    </a:gsLst>
                    <a:lin ang="5400000" scaled="1"/>
                  </a:gradFill>
                  <a:ln w="9525">
                    <a:solidFill>
                      <a:srgbClr val="000000"/>
                    </a:solidFill>
                    <a:round/>
                    <a:headEnd/>
                    <a:tailEnd/>
                  </a:ln>
                </p:spPr>
                <p:txBody>
                  <a:bodyPr/>
                  <a:lstStyle/>
                  <a:p>
                    <a:endParaRPr lang="en-NZ"/>
                  </a:p>
                </p:txBody>
              </p:sp>
              <p:sp>
                <p:nvSpPr>
                  <p:cNvPr id="14352" name="Freeform 10" descr="Newsprint"/>
                  <p:cNvSpPr>
                    <a:spLocks/>
                  </p:cNvSpPr>
                  <p:nvPr/>
                </p:nvSpPr>
                <p:spPr bwMode="auto">
                  <a:xfrm>
                    <a:off x="3374" y="10132"/>
                    <a:ext cx="241" cy="1852"/>
                  </a:xfrm>
                  <a:custGeom>
                    <a:avLst/>
                    <a:gdLst>
                      <a:gd name="T0" fmla="*/ 86 w 1233000"/>
                      <a:gd name="T1" fmla="*/ 0 h 1512000"/>
                      <a:gd name="T2" fmla="*/ 157 w 1233000"/>
                      <a:gd name="T3" fmla="*/ 0 h 1512000"/>
                      <a:gd name="T4" fmla="*/ 157 w 1233000"/>
                      <a:gd name="T5" fmla="*/ 794 h 1512000"/>
                      <a:gd name="T6" fmla="*/ 171 w 1233000"/>
                      <a:gd name="T7" fmla="*/ 1146 h 1512000"/>
                      <a:gd name="T8" fmla="*/ 213 w 1233000"/>
                      <a:gd name="T9" fmla="*/ 1323 h 1512000"/>
                      <a:gd name="T10" fmla="*/ 241 w 1233000"/>
                      <a:gd name="T11" fmla="*/ 1587 h 1512000"/>
                      <a:gd name="T12" fmla="*/ 227 w 1233000"/>
                      <a:gd name="T13" fmla="*/ 1852 h 1512000"/>
                      <a:gd name="T14" fmla="*/ 2 w 1233000"/>
                      <a:gd name="T15" fmla="*/ 1852 h 1512000"/>
                      <a:gd name="T16" fmla="*/ 0 w 1233000"/>
                      <a:gd name="T17" fmla="*/ 2 h 1512000"/>
                      <a:gd name="T18" fmla="*/ 86 w 1233000"/>
                      <a:gd name="T19" fmla="*/ 0 h 1512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3000"/>
                      <a:gd name="T31" fmla="*/ 0 h 1512000"/>
                      <a:gd name="T32" fmla="*/ 1233000 w 1233000"/>
                      <a:gd name="T33" fmla="*/ 1512000 h 1512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3000" h="1512000">
                        <a:moveTo>
                          <a:pt x="441000" y="0"/>
                        </a:moveTo>
                        <a:lnTo>
                          <a:pt x="801000" y="0"/>
                        </a:lnTo>
                        <a:lnTo>
                          <a:pt x="801000" y="648000"/>
                        </a:lnTo>
                        <a:lnTo>
                          <a:pt x="873000" y="936000"/>
                        </a:lnTo>
                        <a:lnTo>
                          <a:pt x="1089000" y="1080000"/>
                        </a:lnTo>
                        <a:lnTo>
                          <a:pt x="1233000" y="1296000"/>
                        </a:lnTo>
                        <a:lnTo>
                          <a:pt x="1161000" y="1512000"/>
                        </a:lnTo>
                        <a:lnTo>
                          <a:pt x="9000" y="1512000"/>
                        </a:lnTo>
                        <a:lnTo>
                          <a:pt x="0" y="1350"/>
                        </a:lnTo>
                        <a:lnTo>
                          <a:pt x="441000" y="0"/>
                        </a:lnTo>
                        <a:close/>
                      </a:path>
                    </a:pathLst>
                  </a:custGeom>
                  <a:blipFill dpi="0" rotWithShape="1">
                    <a:blip r:embed="rId2" cstate="print"/>
                    <a:srcRect/>
                    <a:tile tx="0" ty="0" sx="100000" sy="100000" flip="none" algn="tl"/>
                  </a:blipFill>
                  <a:ln w="9525">
                    <a:solidFill>
                      <a:srgbClr val="000000"/>
                    </a:solidFill>
                    <a:round/>
                    <a:headEnd/>
                    <a:tailEnd/>
                  </a:ln>
                </p:spPr>
                <p:txBody>
                  <a:bodyPr/>
                  <a:lstStyle/>
                  <a:p>
                    <a:endParaRPr lang="en-NZ"/>
                  </a:p>
                </p:txBody>
              </p:sp>
              <p:sp>
                <p:nvSpPr>
                  <p:cNvPr id="14353" name="Freeform 11" descr="Newsprint"/>
                  <p:cNvSpPr>
                    <a:spLocks/>
                  </p:cNvSpPr>
                  <p:nvPr/>
                </p:nvSpPr>
                <p:spPr bwMode="auto">
                  <a:xfrm flipH="1">
                    <a:off x="8012" y="10213"/>
                    <a:ext cx="193" cy="1771"/>
                  </a:xfrm>
                  <a:custGeom>
                    <a:avLst/>
                    <a:gdLst>
                      <a:gd name="T0" fmla="*/ 69 w 1233000"/>
                      <a:gd name="T1" fmla="*/ 0 h 1512000"/>
                      <a:gd name="T2" fmla="*/ 125 w 1233000"/>
                      <a:gd name="T3" fmla="*/ 0 h 1512000"/>
                      <a:gd name="T4" fmla="*/ 125 w 1233000"/>
                      <a:gd name="T5" fmla="*/ 759 h 1512000"/>
                      <a:gd name="T6" fmla="*/ 137 w 1233000"/>
                      <a:gd name="T7" fmla="*/ 1096 h 1512000"/>
                      <a:gd name="T8" fmla="*/ 170 w 1233000"/>
                      <a:gd name="T9" fmla="*/ 1265 h 1512000"/>
                      <a:gd name="T10" fmla="*/ 193 w 1233000"/>
                      <a:gd name="T11" fmla="*/ 1518 h 1512000"/>
                      <a:gd name="T12" fmla="*/ 182 w 1233000"/>
                      <a:gd name="T13" fmla="*/ 1771 h 1512000"/>
                      <a:gd name="T14" fmla="*/ 1 w 1233000"/>
                      <a:gd name="T15" fmla="*/ 1771 h 1512000"/>
                      <a:gd name="T16" fmla="*/ 0 w 1233000"/>
                      <a:gd name="T17" fmla="*/ 2 h 1512000"/>
                      <a:gd name="T18" fmla="*/ 69 w 1233000"/>
                      <a:gd name="T19" fmla="*/ 0 h 1512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3000"/>
                      <a:gd name="T31" fmla="*/ 0 h 1512000"/>
                      <a:gd name="T32" fmla="*/ 1233000 w 1233000"/>
                      <a:gd name="T33" fmla="*/ 1512000 h 1512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3000" h="1512000">
                        <a:moveTo>
                          <a:pt x="441000" y="0"/>
                        </a:moveTo>
                        <a:lnTo>
                          <a:pt x="801000" y="0"/>
                        </a:lnTo>
                        <a:lnTo>
                          <a:pt x="801000" y="648000"/>
                        </a:lnTo>
                        <a:lnTo>
                          <a:pt x="873000" y="936000"/>
                        </a:lnTo>
                        <a:lnTo>
                          <a:pt x="1089000" y="1080000"/>
                        </a:lnTo>
                        <a:lnTo>
                          <a:pt x="1233000" y="1296000"/>
                        </a:lnTo>
                        <a:lnTo>
                          <a:pt x="1161000" y="1512000"/>
                        </a:lnTo>
                        <a:lnTo>
                          <a:pt x="9000" y="1512000"/>
                        </a:lnTo>
                        <a:lnTo>
                          <a:pt x="0" y="1350"/>
                        </a:lnTo>
                        <a:lnTo>
                          <a:pt x="441000" y="0"/>
                        </a:lnTo>
                        <a:close/>
                      </a:path>
                    </a:pathLst>
                  </a:custGeom>
                  <a:blipFill dpi="0" rotWithShape="1">
                    <a:blip r:embed="rId2" cstate="print"/>
                    <a:srcRect/>
                    <a:tile tx="0" ty="0" sx="100000" sy="100000" flip="none" algn="tl"/>
                  </a:blipFill>
                  <a:ln w="9525">
                    <a:solidFill>
                      <a:srgbClr val="000000"/>
                    </a:solidFill>
                    <a:round/>
                    <a:headEnd/>
                    <a:tailEnd/>
                  </a:ln>
                </p:spPr>
                <p:txBody>
                  <a:bodyPr/>
                  <a:lstStyle/>
                  <a:p>
                    <a:endParaRPr lang="en-NZ"/>
                  </a:p>
                </p:txBody>
              </p:sp>
              <p:sp>
                <p:nvSpPr>
                  <p:cNvPr id="14354" name="Rectangle 12"/>
                  <p:cNvSpPr>
                    <a:spLocks noChangeArrowheads="1"/>
                  </p:cNvSpPr>
                  <p:nvPr/>
                </p:nvSpPr>
                <p:spPr bwMode="auto">
                  <a:xfrm>
                    <a:off x="3371" y="9876"/>
                    <a:ext cx="4834" cy="337"/>
                  </a:xfrm>
                  <a:prstGeom prst="rect">
                    <a:avLst/>
                  </a:prstGeom>
                  <a:solidFill>
                    <a:srgbClr val="A6A6A6"/>
                  </a:solidFill>
                  <a:ln w="9525">
                    <a:solidFill>
                      <a:srgbClr val="000000"/>
                    </a:solidFill>
                    <a:miter lim="800000"/>
                    <a:headEnd/>
                    <a:tailEnd/>
                  </a:ln>
                </p:spPr>
                <p:txBody>
                  <a:bodyPr/>
                  <a:lstStyle/>
                  <a:p>
                    <a:endParaRPr lang="en-NZ" sz="6000"/>
                  </a:p>
                </p:txBody>
              </p:sp>
            </p:grpSp>
          </p:grpSp>
        </p:grpSp>
        <p:cxnSp>
          <p:nvCxnSpPr>
            <p:cNvPr id="14342" name="AutoShape 13"/>
            <p:cNvCxnSpPr>
              <a:cxnSpLocks noChangeShapeType="1"/>
            </p:cNvCxnSpPr>
            <p:nvPr/>
          </p:nvCxnSpPr>
          <p:spPr bwMode="auto">
            <a:xfrm>
              <a:off x="3461" y="9648"/>
              <a:ext cx="1309" cy="0"/>
            </a:xfrm>
            <a:prstGeom prst="straightConnector1">
              <a:avLst/>
            </a:prstGeom>
            <a:noFill/>
            <a:ln w="9525">
              <a:solidFill>
                <a:srgbClr val="000000"/>
              </a:solidFill>
              <a:prstDash val="dash"/>
              <a:round/>
              <a:headEnd type="triangle" w="med" len="med"/>
              <a:tailEnd type="triangle" w="med" len="med"/>
            </a:ln>
          </p:spPr>
        </p:cxnSp>
        <p:cxnSp>
          <p:nvCxnSpPr>
            <p:cNvPr id="14343" name="AutoShape 14"/>
            <p:cNvCxnSpPr>
              <a:cxnSpLocks noChangeShapeType="1"/>
            </p:cNvCxnSpPr>
            <p:nvPr/>
          </p:nvCxnSpPr>
          <p:spPr bwMode="auto">
            <a:xfrm>
              <a:off x="3464" y="10548"/>
              <a:ext cx="4831" cy="0"/>
            </a:xfrm>
            <a:prstGeom prst="straightConnector1">
              <a:avLst/>
            </a:prstGeom>
            <a:noFill/>
            <a:ln w="9525">
              <a:solidFill>
                <a:srgbClr val="000000"/>
              </a:solidFill>
              <a:prstDash val="dash"/>
              <a:round/>
              <a:headEnd type="triangle" w="med" len="med"/>
              <a:tailEnd type="triangle" w="med" len="med"/>
            </a:ln>
          </p:spPr>
        </p:cxnSp>
        <p:sp>
          <p:nvSpPr>
            <p:cNvPr id="14344" name="Text Box 15"/>
            <p:cNvSpPr txBox="1">
              <a:spLocks noChangeArrowheads="1"/>
            </p:cNvSpPr>
            <p:nvPr/>
          </p:nvSpPr>
          <p:spPr bwMode="auto">
            <a:xfrm>
              <a:off x="3705" y="9297"/>
              <a:ext cx="826" cy="346"/>
            </a:xfrm>
            <a:prstGeom prst="rect">
              <a:avLst/>
            </a:prstGeom>
            <a:solidFill>
              <a:srgbClr val="FFFFFF"/>
            </a:solidFill>
            <a:ln w="9525">
              <a:noFill/>
              <a:miter lim="800000"/>
              <a:headEnd/>
              <a:tailEnd/>
            </a:ln>
          </p:spPr>
          <p:txBody>
            <a:bodyPr>
              <a:spAutoFit/>
            </a:bodyPr>
            <a:lstStyle/>
            <a:p>
              <a:pPr>
                <a:spcAft>
                  <a:spcPts val="1000"/>
                </a:spcAft>
              </a:pPr>
              <a:r>
                <a:rPr lang="en-NZ" sz="2000">
                  <a:latin typeface="Calibri" pitchFamily="34" charset="0"/>
                </a:rPr>
                <a:t>1.3 m</a:t>
              </a:r>
              <a:endParaRPr lang="en-US" sz="6000"/>
            </a:p>
          </p:txBody>
        </p:sp>
        <p:sp>
          <p:nvSpPr>
            <p:cNvPr id="14345" name="Text Box 16"/>
            <p:cNvSpPr txBox="1">
              <a:spLocks noChangeArrowheads="1"/>
            </p:cNvSpPr>
            <p:nvPr/>
          </p:nvSpPr>
          <p:spPr bwMode="auto">
            <a:xfrm>
              <a:off x="5117" y="10353"/>
              <a:ext cx="826" cy="346"/>
            </a:xfrm>
            <a:prstGeom prst="rect">
              <a:avLst/>
            </a:prstGeom>
            <a:solidFill>
              <a:srgbClr val="FFFFFF"/>
            </a:solidFill>
            <a:ln w="9525">
              <a:noFill/>
              <a:miter lim="800000"/>
              <a:headEnd/>
              <a:tailEnd/>
            </a:ln>
          </p:spPr>
          <p:txBody>
            <a:bodyPr>
              <a:spAutoFit/>
            </a:bodyPr>
            <a:lstStyle/>
            <a:p>
              <a:pPr>
                <a:spcAft>
                  <a:spcPts val="1000"/>
                </a:spcAft>
              </a:pPr>
              <a:r>
                <a:rPr lang="en-NZ" sz="2000">
                  <a:latin typeface="Calibri" pitchFamily="34" charset="0"/>
                </a:rPr>
                <a:t>5.2 m</a:t>
              </a:r>
              <a:endParaRPr lang="en-US" sz="6000"/>
            </a:p>
          </p:txBody>
        </p:sp>
      </p:grpSp>
    </p:spTree>
    <p:extLst>
      <p:ext uri="{BB962C8B-B14F-4D97-AF65-F5344CB8AC3E}">
        <p14:creationId xmlns:p14="http://schemas.microsoft.com/office/powerpoint/2010/main" val="27841331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8" name="Object 4"/>
          <p:cNvGraphicFramePr>
            <a:graphicFrameLocks noChangeAspect="1"/>
          </p:cNvGraphicFramePr>
          <p:nvPr>
            <p:extLst>
              <p:ext uri="{D42A27DB-BD31-4B8C-83A1-F6EECF244321}">
                <p14:modId xmlns:p14="http://schemas.microsoft.com/office/powerpoint/2010/main" val="434075211"/>
              </p:ext>
            </p:extLst>
          </p:nvPr>
        </p:nvGraphicFramePr>
        <p:xfrm>
          <a:off x="5883311" y="356600"/>
          <a:ext cx="2940543" cy="1113745"/>
        </p:xfrm>
        <a:graphic>
          <a:graphicData uri="http://schemas.openxmlformats.org/presentationml/2006/ole">
            <mc:AlternateContent xmlns:mc="http://schemas.openxmlformats.org/markup-compatibility/2006">
              <mc:Choice xmlns:v="urn:schemas-microsoft-com:vml" Requires="v">
                <p:oleObj spid="_x0000_s1065" name="Equation" r:id="rId3" imgW="469800" imgH="177480" progId="Equation.3">
                  <p:embed/>
                </p:oleObj>
              </mc:Choice>
              <mc:Fallback>
                <p:oleObj name="Equation" r:id="rId3" imgW="469800" imgH="177480" progId="Equation.3">
                  <p:embed/>
                  <p:pic>
                    <p:nvPicPr>
                      <p:cNvPr id="0" name="Object 4"/>
                      <p:cNvPicPr>
                        <a:picLocks noChangeAspect="1" noChangeArrowheads="1"/>
                      </p:cNvPicPr>
                      <p:nvPr/>
                    </p:nvPicPr>
                    <p:blipFill>
                      <a:blip r:embed="rId4"/>
                      <a:srcRect/>
                      <a:stretch>
                        <a:fillRect/>
                      </a:stretch>
                    </p:blipFill>
                    <p:spPr bwMode="auto">
                      <a:xfrm>
                        <a:off x="5883311" y="356600"/>
                        <a:ext cx="2940543" cy="1113745"/>
                      </a:xfrm>
                      <a:prstGeom prst="rect">
                        <a:avLst/>
                      </a:prstGeom>
                      <a:noFill/>
                    </p:spPr>
                  </p:pic>
                </p:oleObj>
              </mc:Fallback>
            </mc:AlternateContent>
          </a:graphicData>
        </a:graphic>
      </p:graphicFrame>
      <p:sp>
        <p:nvSpPr>
          <p:cNvPr id="1027" name="Rectangle 5"/>
          <p:cNvSpPr>
            <a:spLocks noChangeArrowheads="1"/>
          </p:cNvSpPr>
          <p:nvPr/>
        </p:nvSpPr>
        <p:spPr bwMode="auto">
          <a:xfrm>
            <a:off x="2857500" y="2971800"/>
            <a:ext cx="3505200" cy="150813"/>
          </a:xfrm>
          <a:prstGeom prst="rect">
            <a:avLst/>
          </a:prstGeom>
          <a:solidFill>
            <a:srgbClr val="660033"/>
          </a:solidFill>
          <a:ln w="9525">
            <a:solidFill>
              <a:schemeClr val="tx1"/>
            </a:solidFill>
            <a:miter lim="800000"/>
            <a:headEnd/>
            <a:tailEnd/>
          </a:ln>
        </p:spPr>
        <p:txBody>
          <a:bodyPr wrap="none" anchor="ctr"/>
          <a:lstStyle/>
          <a:p>
            <a:endParaRPr lang="en-NZ"/>
          </a:p>
        </p:txBody>
      </p:sp>
      <p:sp>
        <p:nvSpPr>
          <p:cNvPr id="1028" name="Oval 6"/>
          <p:cNvSpPr>
            <a:spLocks noChangeArrowheads="1"/>
          </p:cNvSpPr>
          <p:nvPr/>
        </p:nvSpPr>
        <p:spPr bwMode="auto">
          <a:xfrm>
            <a:off x="2587625" y="2889250"/>
            <a:ext cx="304800" cy="304800"/>
          </a:xfrm>
          <a:prstGeom prst="ellipse">
            <a:avLst/>
          </a:prstGeom>
          <a:solidFill>
            <a:schemeClr val="folHlink"/>
          </a:solidFill>
          <a:ln w="9525">
            <a:solidFill>
              <a:schemeClr val="tx1"/>
            </a:solidFill>
            <a:round/>
            <a:headEnd/>
            <a:tailEnd/>
          </a:ln>
        </p:spPr>
        <p:txBody>
          <a:bodyPr wrap="none" anchor="ctr"/>
          <a:lstStyle/>
          <a:p>
            <a:endParaRPr lang="en-NZ"/>
          </a:p>
        </p:txBody>
      </p:sp>
      <p:sp>
        <p:nvSpPr>
          <p:cNvPr id="1029" name="Line 7"/>
          <p:cNvSpPr>
            <a:spLocks noChangeShapeType="1"/>
          </p:cNvSpPr>
          <p:nvPr/>
        </p:nvSpPr>
        <p:spPr bwMode="auto">
          <a:xfrm flipV="1">
            <a:off x="2762250" y="3000375"/>
            <a:ext cx="457200" cy="0"/>
          </a:xfrm>
          <a:prstGeom prst="line">
            <a:avLst/>
          </a:prstGeom>
          <a:noFill/>
          <a:ln w="76200">
            <a:solidFill>
              <a:schemeClr val="folHlink"/>
            </a:solidFill>
            <a:round/>
            <a:headEnd/>
            <a:tailEnd/>
          </a:ln>
        </p:spPr>
        <p:txBody>
          <a:bodyPr wrap="none" anchor="ctr"/>
          <a:lstStyle/>
          <a:p>
            <a:endParaRPr lang="en-NZ"/>
          </a:p>
        </p:txBody>
      </p:sp>
      <p:sp>
        <p:nvSpPr>
          <p:cNvPr id="1030" name="Rectangle 8"/>
          <p:cNvSpPr>
            <a:spLocks noChangeArrowheads="1"/>
          </p:cNvSpPr>
          <p:nvPr/>
        </p:nvSpPr>
        <p:spPr bwMode="auto">
          <a:xfrm>
            <a:off x="2019300" y="2895600"/>
            <a:ext cx="533400" cy="304800"/>
          </a:xfrm>
          <a:prstGeom prst="rect">
            <a:avLst/>
          </a:prstGeom>
          <a:solidFill>
            <a:srgbClr val="660033"/>
          </a:solidFill>
          <a:ln w="9525">
            <a:solidFill>
              <a:schemeClr val="tx1"/>
            </a:solidFill>
            <a:miter lim="800000"/>
            <a:headEnd/>
            <a:tailEnd/>
          </a:ln>
        </p:spPr>
        <p:txBody>
          <a:bodyPr wrap="none" anchor="ctr"/>
          <a:lstStyle/>
          <a:p>
            <a:endParaRPr lang="en-NZ"/>
          </a:p>
        </p:txBody>
      </p:sp>
      <p:sp>
        <p:nvSpPr>
          <p:cNvPr id="1031" name="Rectangle 9"/>
          <p:cNvSpPr>
            <a:spLocks noChangeArrowheads="1"/>
          </p:cNvSpPr>
          <p:nvPr/>
        </p:nvSpPr>
        <p:spPr bwMode="auto">
          <a:xfrm>
            <a:off x="6418263" y="2889250"/>
            <a:ext cx="533400" cy="304800"/>
          </a:xfrm>
          <a:prstGeom prst="rect">
            <a:avLst/>
          </a:prstGeom>
          <a:solidFill>
            <a:srgbClr val="660033"/>
          </a:solidFill>
          <a:ln w="9525">
            <a:solidFill>
              <a:schemeClr val="tx1"/>
            </a:solidFill>
            <a:miter lim="800000"/>
            <a:headEnd/>
            <a:tailEnd/>
          </a:ln>
        </p:spPr>
        <p:txBody>
          <a:bodyPr wrap="none" anchor="ctr"/>
          <a:lstStyle/>
          <a:p>
            <a:endParaRPr lang="en-NZ"/>
          </a:p>
        </p:txBody>
      </p:sp>
      <p:grpSp>
        <p:nvGrpSpPr>
          <p:cNvPr id="1032" name="Group 10"/>
          <p:cNvGrpSpPr>
            <a:grpSpLocks/>
          </p:cNvGrpSpPr>
          <p:nvPr/>
        </p:nvGrpSpPr>
        <p:grpSpPr bwMode="auto">
          <a:xfrm>
            <a:off x="6134100" y="3124200"/>
            <a:ext cx="369888" cy="1066800"/>
            <a:chOff x="3744" y="2112"/>
            <a:chExt cx="233" cy="672"/>
          </a:xfrm>
        </p:grpSpPr>
        <p:sp>
          <p:nvSpPr>
            <p:cNvPr id="1039" name="Line 11"/>
            <p:cNvSpPr>
              <a:spLocks noChangeShapeType="1"/>
            </p:cNvSpPr>
            <p:nvPr/>
          </p:nvSpPr>
          <p:spPr bwMode="auto">
            <a:xfrm flipV="1">
              <a:off x="3744" y="2112"/>
              <a:ext cx="0" cy="576"/>
            </a:xfrm>
            <a:prstGeom prst="line">
              <a:avLst/>
            </a:prstGeom>
            <a:noFill/>
            <a:ln w="76200">
              <a:solidFill>
                <a:srgbClr val="CC3300"/>
              </a:solidFill>
              <a:round/>
              <a:headEnd/>
              <a:tailEnd type="triangle" w="med" len="med"/>
            </a:ln>
          </p:spPr>
          <p:txBody>
            <a:bodyPr wrap="none" anchor="ctr"/>
            <a:lstStyle/>
            <a:p>
              <a:endParaRPr lang="en-NZ"/>
            </a:p>
          </p:txBody>
        </p:sp>
        <p:sp>
          <p:nvSpPr>
            <p:cNvPr id="1040" name="Text Box 12"/>
            <p:cNvSpPr txBox="1">
              <a:spLocks noChangeArrowheads="1"/>
            </p:cNvSpPr>
            <p:nvPr/>
          </p:nvSpPr>
          <p:spPr bwMode="auto">
            <a:xfrm>
              <a:off x="3744" y="2496"/>
              <a:ext cx="233" cy="288"/>
            </a:xfrm>
            <a:prstGeom prst="rect">
              <a:avLst/>
            </a:prstGeom>
            <a:noFill/>
            <a:ln w="9525">
              <a:noFill/>
              <a:miter lim="800000"/>
              <a:headEnd/>
              <a:tailEnd/>
            </a:ln>
          </p:spPr>
          <p:txBody>
            <a:bodyPr wrap="none">
              <a:spAutoFit/>
            </a:bodyPr>
            <a:lstStyle/>
            <a:p>
              <a:r>
                <a:rPr lang="en-US"/>
                <a:t>F</a:t>
              </a:r>
            </a:p>
          </p:txBody>
        </p:sp>
      </p:grpSp>
      <p:grpSp>
        <p:nvGrpSpPr>
          <p:cNvPr id="1033" name="Group 13"/>
          <p:cNvGrpSpPr>
            <a:grpSpLocks/>
          </p:cNvGrpSpPr>
          <p:nvPr/>
        </p:nvGrpSpPr>
        <p:grpSpPr bwMode="auto">
          <a:xfrm>
            <a:off x="2705100" y="2241550"/>
            <a:ext cx="3429000" cy="501650"/>
            <a:chOff x="1584" y="1556"/>
            <a:chExt cx="2160" cy="316"/>
          </a:xfrm>
        </p:grpSpPr>
        <p:sp>
          <p:nvSpPr>
            <p:cNvPr id="1035" name="Line 14"/>
            <p:cNvSpPr>
              <a:spLocks noChangeShapeType="1"/>
            </p:cNvSpPr>
            <p:nvPr/>
          </p:nvSpPr>
          <p:spPr bwMode="auto">
            <a:xfrm flipV="1">
              <a:off x="1584" y="1584"/>
              <a:ext cx="0" cy="288"/>
            </a:xfrm>
            <a:prstGeom prst="line">
              <a:avLst/>
            </a:prstGeom>
            <a:noFill/>
            <a:ln w="9525">
              <a:solidFill>
                <a:schemeClr val="tx1"/>
              </a:solidFill>
              <a:round/>
              <a:headEnd/>
              <a:tailEnd/>
            </a:ln>
          </p:spPr>
          <p:txBody>
            <a:bodyPr wrap="none" anchor="ctr"/>
            <a:lstStyle/>
            <a:p>
              <a:endParaRPr lang="en-NZ"/>
            </a:p>
          </p:txBody>
        </p:sp>
        <p:sp>
          <p:nvSpPr>
            <p:cNvPr id="1036" name="Line 15"/>
            <p:cNvSpPr>
              <a:spLocks noChangeShapeType="1"/>
            </p:cNvSpPr>
            <p:nvPr/>
          </p:nvSpPr>
          <p:spPr bwMode="auto">
            <a:xfrm flipV="1">
              <a:off x="3744" y="1584"/>
              <a:ext cx="0" cy="288"/>
            </a:xfrm>
            <a:prstGeom prst="line">
              <a:avLst/>
            </a:prstGeom>
            <a:noFill/>
            <a:ln w="9525">
              <a:solidFill>
                <a:schemeClr val="tx1"/>
              </a:solidFill>
              <a:round/>
              <a:headEnd/>
              <a:tailEnd/>
            </a:ln>
          </p:spPr>
          <p:txBody>
            <a:bodyPr wrap="none" anchor="ctr"/>
            <a:lstStyle/>
            <a:p>
              <a:endParaRPr lang="en-NZ"/>
            </a:p>
          </p:txBody>
        </p:sp>
        <p:sp>
          <p:nvSpPr>
            <p:cNvPr id="1037" name="Line 16"/>
            <p:cNvSpPr>
              <a:spLocks noChangeShapeType="1"/>
            </p:cNvSpPr>
            <p:nvPr/>
          </p:nvSpPr>
          <p:spPr bwMode="auto">
            <a:xfrm>
              <a:off x="1584" y="1728"/>
              <a:ext cx="2160" cy="0"/>
            </a:xfrm>
            <a:prstGeom prst="line">
              <a:avLst/>
            </a:prstGeom>
            <a:noFill/>
            <a:ln w="9525">
              <a:solidFill>
                <a:schemeClr val="tx1"/>
              </a:solidFill>
              <a:round/>
              <a:headEnd type="triangle" w="med" len="med"/>
              <a:tailEnd type="triangle" w="med" len="med"/>
            </a:ln>
          </p:spPr>
          <p:txBody>
            <a:bodyPr wrap="none" anchor="ctr"/>
            <a:lstStyle/>
            <a:p>
              <a:endParaRPr lang="en-NZ"/>
            </a:p>
          </p:txBody>
        </p:sp>
        <p:sp>
          <p:nvSpPr>
            <p:cNvPr id="1038" name="Text Box 17"/>
            <p:cNvSpPr txBox="1">
              <a:spLocks noChangeArrowheads="1"/>
            </p:cNvSpPr>
            <p:nvPr/>
          </p:nvSpPr>
          <p:spPr bwMode="auto">
            <a:xfrm>
              <a:off x="2463" y="1556"/>
              <a:ext cx="224" cy="291"/>
            </a:xfrm>
            <a:prstGeom prst="rect">
              <a:avLst/>
            </a:prstGeom>
            <a:solidFill>
              <a:schemeClr val="bg1"/>
            </a:solidFill>
            <a:ln w="9525">
              <a:noFill/>
              <a:miter lim="800000"/>
              <a:headEnd/>
              <a:tailEnd/>
            </a:ln>
          </p:spPr>
          <p:txBody>
            <a:bodyPr wrap="none">
              <a:spAutoFit/>
            </a:bodyPr>
            <a:lstStyle/>
            <a:p>
              <a:r>
                <a:rPr lang="en-US"/>
                <a:t>d</a:t>
              </a:r>
            </a:p>
          </p:txBody>
        </p:sp>
      </p:grpSp>
      <p:sp>
        <p:nvSpPr>
          <p:cNvPr id="1034" name="Text Box 18"/>
          <p:cNvSpPr txBox="1">
            <a:spLocks noChangeArrowheads="1"/>
          </p:cNvSpPr>
          <p:nvPr/>
        </p:nvSpPr>
        <p:spPr bwMode="auto">
          <a:xfrm>
            <a:off x="284495" y="702245"/>
            <a:ext cx="9028113" cy="1200329"/>
          </a:xfrm>
          <a:prstGeom prst="rect">
            <a:avLst/>
          </a:prstGeom>
          <a:noFill/>
          <a:ln w="9525">
            <a:noFill/>
            <a:miter lim="800000"/>
            <a:headEnd/>
            <a:tailEnd/>
          </a:ln>
        </p:spPr>
        <p:txBody>
          <a:bodyPr>
            <a:spAutoFit/>
          </a:bodyPr>
          <a:lstStyle/>
          <a:p>
            <a:r>
              <a:rPr lang="en-US" sz="4400" dirty="0">
                <a:solidFill>
                  <a:srgbClr val="FF0000"/>
                </a:solidFill>
                <a:latin typeface="Calibri" panose="020F0502020204030204" pitchFamily="34" charset="0"/>
                <a:cs typeface="Calibri" panose="020F0502020204030204" pitchFamily="34" charset="0"/>
              </a:rPr>
              <a:t>Torque</a:t>
            </a:r>
            <a:r>
              <a:rPr lang="en-US" sz="4400" dirty="0">
                <a:solidFill>
                  <a:schemeClr val="tx1"/>
                </a:solidFill>
                <a:latin typeface="Calibri" panose="020F0502020204030204" pitchFamily="34" charset="0"/>
                <a:cs typeface="Calibri" panose="020F0502020204030204" pitchFamily="34" charset="0"/>
              </a:rPr>
              <a:t> </a:t>
            </a:r>
            <a:r>
              <a:rPr lang="en-US" sz="2800" dirty="0">
                <a:solidFill>
                  <a:schemeClr val="tx1"/>
                </a:solidFill>
                <a:latin typeface="Calibri" panose="020F0502020204030204" pitchFamily="34" charset="0"/>
                <a:cs typeface="Calibri" panose="020F0502020204030204" pitchFamily="34" charset="0"/>
              </a:rPr>
              <a:t>~ Turning Force </a:t>
            </a:r>
            <a:endParaRPr lang="en-US" sz="2800" dirty="0" smtClean="0">
              <a:solidFill>
                <a:schemeClr val="tx1"/>
              </a:solidFill>
              <a:latin typeface="Calibri" panose="020F0502020204030204" pitchFamily="34" charset="0"/>
              <a:cs typeface="Calibri" panose="020F0502020204030204" pitchFamily="34" charset="0"/>
            </a:endParaRPr>
          </a:p>
          <a:p>
            <a:r>
              <a:rPr lang="en-US" sz="2800" dirty="0" smtClean="0">
                <a:solidFill>
                  <a:schemeClr val="tx1"/>
                </a:solidFill>
                <a:latin typeface="Calibri" panose="020F0502020204030204" pitchFamily="34" charset="0"/>
                <a:cs typeface="Calibri" panose="020F0502020204030204" pitchFamily="34" charset="0"/>
              </a:rPr>
              <a:t>e.g</a:t>
            </a:r>
            <a:r>
              <a:rPr lang="en-US" sz="2800" dirty="0">
                <a:solidFill>
                  <a:schemeClr val="tx1"/>
                </a:solidFill>
                <a:latin typeface="Calibri" panose="020F0502020204030204" pitchFamily="34" charset="0"/>
                <a:cs typeface="Calibri" panose="020F0502020204030204" pitchFamily="34" charset="0"/>
              </a:rPr>
              <a:t>. the force used to open a door</a:t>
            </a:r>
          </a:p>
        </p:txBody>
      </p:sp>
      <p:sp>
        <p:nvSpPr>
          <p:cNvPr id="2" name="Rectangle 1"/>
          <p:cNvSpPr/>
          <p:nvPr/>
        </p:nvSpPr>
        <p:spPr>
          <a:xfrm>
            <a:off x="394470" y="4025462"/>
            <a:ext cx="8431260" cy="3194721"/>
          </a:xfrm>
          <a:prstGeom prst="rect">
            <a:avLst/>
          </a:prstGeom>
        </p:spPr>
        <p:txBody>
          <a:bodyPr wrap="square">
            <a:spAutoFit/>
          </a:bodyPr>
          <a:lstStyle/>
          <a:p>
            <a:pPr eaLnBrk="1" hangingPunct="1">
              <a:lnSpc>
                <a:spcPct val="80000"/>
              </a:lnSpc>
            </a:pPr>
            <a:r>
              <a:rPr lang="en-GB" sz="2800" b="0" dirty="0">
                <a:solidFill>
                  <a:schemeClr val="tx1"/>
                </a:solidFill>
                <a:latin typeface="Calibri" panose="020F0502020204030204" pitchFamily="34" charset="0"/>
                <a:cs typeface="Calibri" panose="020F0502020204030204" pitchFamily="34" charset="0"/>
              </a:rPr>
              <a:t>Torque is a </a:t>
            </a:r>
            <a:r>
              <a:rPr lang="en-GB" sz="2800" b="0" dirty="0" smtClean="0">
                <a:solidFill>
                  <a:srgbClr val="FF0000"/>
                </a:solidFill>
                <a:latin typeface="Calibri" panose="020F0502020204030204" pitchFamily="34" charset="0"/>
                <a:cs typeface="Calibri" panose="020F0502020204030204" pitchFamily="34" charset="0"/>
              </a:rPr>
              <a:t>vector</a:t>
            </a:r>
            <a:r>
              <a:rPr lang="en-GB" sz="2800" b="0" dirty="0" smtClean="0">
                <a:solidFill>
                  <a:schemeClr val="tx1"/>
                </a:solidFill>
                <a:latin typeface="Calibri" panose="020F0502020204030204" pitchFamily="34" charset="0"/>
                <a:cs typeface="Calibri" panose="020F0502020204030204" pitchFamily="34" charset="0"/>
              </a:rPr>
              <a:t>: </a:t>
            </a:r>
          </a:p>
          <a:p>
            <a:pPr eaLnBrk="1" hangingPunct="1">
              <a:lnSpc>
                <a:spcPct val="80000"/>
              </a:lnSpc>
            </a:pPr>
            <a:r>
              <a:rPr lang="en-GB" sz="2800" b="0" dirty="0" smtClean="0">
                <a:solidFill>
                  <a:schemeClr val="tx1"/>
                </a:solidFill>
                <a:latin typeface="Calibri" panose="020F0502020204030204" pitchFamily="34" charset="0"/>
                <a:cs typeface="Calibri" panose="020F0502020204030204" pitchFamily="34" charset="0"/>
              </a:rPr>
              <a:t>direction </a:t>
            </a:r>
            <a:r>
              <a:rPr lang="en-GB" sz="2800" b="0" dirty="0">
                <a:solidFill>
                  <a:schemeClr val="tx1"/>
                </a:solidFill>
                <a:latin typeface="Calibri" panose="020F0502020204030204" pitchFamily="34" charset="0"/>
                <a:cs typeface="Calibri" panose="020F0502020204030204" pitchFamily="34" charset="0"/>
              </a:rPr>
              <a:t>of either </a:t>
            </a:r>
            <a:r>
              <a:rPr lang="en-GB" sz="2800" b="0" dirty="0">
                <a:solidFill>
                  <a:srgbClr val="FF0000"/>
                </a:solidFill>
                <a:latin typeface="Calibri" panose="020F0502020204030204" pitchFamily="34" charset="0"/>
                <a:cs typeface="Calibri" panose="020F0502020204030204" pitchFamily="34" charset="0"/>
              </a:rPr>
              <a:t>clockwise</a:t>
            </a:r>
            <a:r>
              <a:rPr lang="en-GB" sz="2800" b="0" dirty="0">
                <a:solidFill>
                  <a:schemeClr val="tx1"/>
                </a:solidFill>
                <a:latin typeface="Calibri" panose="020F0502020204030204" pitchFamily="34" charset="0"/>
                <a:cs typeface="Calibri" panose="020F0502020204030204" pitchFamily="34" charset="0"/>
              </a:rPr>
              <a:t> or </a:t>
            </a:r>
            <a:r>
              <a:rPr lang="en-GB" sz="2800" b="0" dirty="0" smtClean="0">
                <a:solidFill>
                  <a:srgbClr val="FF0000"/>
                </a:solidFill>
                <a:latin typeface="Calibri" panose="020F0502020204030204" pitchFamily="34" charset="0"/>
                <a:cs typeface="Calibri" panose="020F0502020204030204" pitchFamily="34" charset="0"/>
              </a:rPr>
              <a:t>anti-clockwise</a:t>
            </a:r>
            <a:endParaRPr lang="en-GB" sz="2800" b="0" dirty="0">
              <a:solidFill>
                <a:schemeClr val="tx1"/>
              </a:solidFill>
              <a:latin typeface="Calibri" panose="020F0502020204030204" pitchFamily="34" charset="0"/>
              <a:cs typeface="Calibri" panose="020F0502020204030204" pitchFamily="34" charset="0"/>
            </a:endParaRPr>
          </a:p>
          <a:p>
            <a:pPr eaLnBrk="1" hangingPunct="1">
              <a:lnSpc>
                <a:spcPct val="80000"/>
              </a:lnSpc>
            </a:pPr>
            <a:endParaRPr lang="en-GB" sz="2800" b="0" dirty="0" smtClean="0">
              <a:solidFill>
                <a:schemeClr val="tx1"/>
              </a:solidFill>
              <a:latin typeface="Calibri" panose="020F0502020204030204" pitchFamily="34" charset="0"/>
              <a:cs typeface="Calibri" panose="020F0502020204030204" pitchFamily="34" charset="0"/>
            </a:endParaRPr>
          </a:p>
          <a:p>
            <a:pPr eaLnBrk="1" hangingPunct="1">
              <a:lnSpc>
                <a:spcPct val="80000"/>
              </a:lnSpc>
            </a:pPr>
            <a:r>
              <a:rPr lang="en-GB" sz="2800" b="0" dirty="0" smtClean="0">
                <a:solidFill>
                  <a:schemeClr val="tx1"/>
                </a:solidFill>
                <a:latin typeface="Calibri" panose="020F0502020204030204" pitchFamily="34" charset="0"/>
                <a:cs typeface="Calibri" panose="020F0502020204030204" pitchFamily="34" charset="0"/>
              </a:rPr>
              <a:t>Units </a:t>
            </a:r>
            <a:r>
              <a:rPr lang="en-GB" sz="2800" b="0" dirty="0">
                <a:solidFill>
                  <a:schemeClr val="tx1"/>
                </a:solidFill>
                <a:latin typeface="Calibri" panose="020F0502020204030204" pitchFamily="34" charset="0"/>
                <a:cs typeface="Calibri" panose="020F0502020204030204" pitchFamily="34" charset="0"/>
              </a:rPr>
              <a:t>for torque are </a:t>
            </a:r>
            <a:r>
              <a:rPr lang="en-GB" sz="2800" b="0" dirty="0" smtClean="0">
                <a:solidFill>
                  <a:schemeClr val="tx1"/>
                </a:solidFill>
                <a:latin typeface="Calibri" panose="020F0502020204030204" pitchFamily="34" charset="0"/>
                <a:cs typeface="Calibri" panose="020F0502020204030204" pitchFamily="34" charset="0"/>
              </a:rPr>
              <a:t> Nm</a:t>
            </a:r>
          </a:p>
          <a:p>
            <a:pPr eaLnBrk="1" hangingPunct="1">
              <a:lnSpc>
                <a:spcPct val="80000"/>
              </a:lnSpc>
            </a:pPr>
            <a:endParaRPr lang="en-GB" sz="2800" b="0" dirty="0" smtClean="0">
              <a:solidFill>
                <a:schemeClr val="tx1"/>
              </a:solidFill>
              <a:latin typeface="Calibri" panose="020F0502020204030204" pitchFamily="34" charset="0"/>
              <a:cs typeface="Calibri" panose="020F0502020204030204" pitchFamily="34" charset="0"/>
            </a:endParaRPr>
          </a:p>
          <a:p>
            <a:pPr eaLnBrk="1" hangingPunct="1">
              <a:lnSpc>
                <a:spcPct val="80000"/>
              </a:lnSpc>
            </a:pPr>
            <a:r>
              <a:rPr lang="en-GB" sz="2800" b="0" dirty="0" smtClean="0">
                <a:solidFill>
                  <a:schemeClr val="tx1"/>
                </a:solidFill>
                <a:latin typeface="Calibri" panose="020F0502020204030204" pitchFamily="34" charset="0"/>
                <a:cs typeface="Calibri" panose="020F0502020204030204" pitchFamily="34" charset="0"/>
              </a:rPr>
              <a:t>The </a:t>
            </a:r>
            <a:r>
              <a:rPr lang="en-GB" sz="2800" b="0" dirty="0">
                <a:solidFill>
                  <a:srgbClr val="FF0000"/>
                </a:solidFill>
                <a:latin typeface="Calibri" panose="020F0502020204030204" pitchFamily="34" charset="0"/>
                <a:cs typeface="Calibri" panose="020F0502020204030204" pitchFamily="34" charset="0"/>
              </a:rPr>
              <a:t>Pivot</a:t>
            </a:r>
            <a:r>
              <a:rPr lang="en-GB" sz="2800" b="0" dirty="0">
                <a:solidFill>
                  <a:schemeClr val="tx1"/>
                </a:solidFill>
                <a:latin typeface="Calibri" panose="020F0502020204030204" pitchFamily="34" charset="0"/>
                <a:cs typeface="Calibri" panose="020F0502020204030204" pitchFamily="34" charset="0"/>
              </a:rPr>
              <a:t> (or fulcrum) is the point around which the object rotates. </a:t>
            </a:r>
          </a:p>
          <a:p>
            <a:pPr eaLnBrk="1" hangingPunct="1">
              <a:lnSpc>
                <a:spcPct val="80000"/>
              </a:lnSpc>
            </a:pPr>
            <a:endParaRPr lang="en-GB" sz="2800" b="0" dirty="0" smtClean="0">
              <a:solidFill>
                <a:schemeClr val="tx1"/>
              </a:solidFill>
              <a:latin typeface="Calibri" panose="020F0502020204030204" pitchFamily="34" charset="0"/>
              <a:cs typeface="Calibri" panose="020F0502020204030204" pitchFamily="34" charset="0"/>
            </a:endParaRPr>
          </a:p>
          <a:p>
            <a:pPr eaLnBrk="1" hangingPunct="1">
              <a:lnSpc>
                <a:spcPct val="80000"/>
              </a:lnSpc>
            </a:pPr>
            <a:endParaRPr lang="en-GB" sz="2800" b="0"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wipe(left)">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676400" y="304800"/>
            <a:ext cx="4991100" cy="65325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CC33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CC3300"/>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on's red title template">
  <a:themeElements>
    <a:clrScheme name="Don's red title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on's red title template">
      <a:majorFont>
        <a:latin typeface="Arial"/>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Don's red title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on's red title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n's red title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n's red title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n's red titl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n's red titl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on's red titl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1686</TotalTime>
  <Words>1160</Words>
  <Application>Microsoft Macintosh PowerPoint</Application>
  <PresentationFormat>On-screen Show (4:3)</PresentationFormat>
  <Paragraphs>226</Paragraphs>
  <Slides>30</Slides>
  <Notes>15</Notes>
  <HiddenSlides>0</HiddenSlides>
  <MMClips>0</MMClips>
  <ScaleCrop>false</ScaleCrop>
  <HeadingPairs>
    <vt:vector size="6" baseType="variant">
      <vt:variant>
        <vt:lpstr>Theme</vt:lpstr>
      </vt:variant>
      <vt:variant>
        <vt:i4>10</vt:i4>
      </vt:variant>
      <vt:variant>
        <vt:lpstr>Embedded OLE Servers</vt:lpstr>
      </vt:variant>
      <vt:variant>
        <vt:i4>2</vt:i4>
      </vt:variant>
      <vt:variant>
        <vt:lpstr>Slide Titles</vt:lpstr>
      </vt:variant>
      <vt:variant>
        <vt:i4>30</vt:i4>
      </vt:variant>
    </vt:vector>
  </HeadingPairs>
  <TitlesOfParts>
    <vt:vector size="42" baseType="lpstr">
      <vt:lpstr>Default Design</vt:lpstr>
      <vt:lpstr>Blank Presentation</vt:lpstr>
      <vt:lpstr>2_Blank Presentation</vt:lpstr>
      <vt:lpstr>4_Blank Presentation</vt:lpstr>
      <vt:lpstr>1_Default Design</vt:lpstr>
      <vt:lpstr>Don's red title template</vt:lpstr>
      <vt:lpstr>Office Theme</vt:lpstr>
      <vt:lpstr>3_Default Design</vt:lpstr>
      <vt:lpstr>1_Office Theme</vt:lpstr>
      <vt:lpstr>2_Default Design</vt:lpstr>
      <vt:lpstr>Equation</vt:lpstr>
      <vt:lpstr>Photo Editor Photo</vt:lpstr>
      <vt:lpstr>Torque</vt:lpstr>
      <vt:lpstr>Toyota Corolla Hatch GX </vt:lpstr>
      <vt:lpstr>SS Holden Commodore</vt:lpstr>
      <vt:lpstr>Mack Truck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Centre of mass</vt:lpstr>
      <vt:lpstr>Centre of mass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Torques in the Arm</vt:lpstr>
      <vt:lpstr>PowerPoint Presentation</vt:lpstr>
      <vt:lpstr>PowerPoint Presentation</vt:lpstr>
      <vt:lpstr>PowerPoint Presentation</vt:lpstr>
      <vt:lpstr>PowerPoint Presentation</vt:lpstr>
      <vt:lpstr>PowerPoint Presentation</vt:lpstr>
      <vt:lpstr>PowerPoint Presentation</vt:lpstr>
    </vt:vector>
  </TitlesOfParts>
  <Company>Ted Vittitoe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Ted Vittitoe</dc:creator>
  <cp:lastModifiedBy>Stephen Anderson</cp:lastModifiedBy>
  <cp:revision>121</cp:revision>
  <dcterms:created xsi:type="dcterms:W3CDTF">2002-10-23T01:11:47Z</dcterms:created>
  <dcterms:modified xsi:type="dcterms:W3CDTF">2015-08-01T08:59:53Z</dcterms:modified>
</cp:coreProperties>
</file>