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6" r:id="rId3"/>
    <p:sldId id="278" r:id="rId4"/>
    <p:sldId id="303" r:id="rId5"/>
    <p:sldId id="304" r:id="rId6"/>
    <p:sldId id="305" r:id="rId7"/>
    <p:sldId id="306" r:id="rId8"/>
    <p:sldId id="298" r:id="rId9"/>
    <p:sldId id="299" r:id="rId10"/>
    <p:sldId id="300" r:id="rId11"/>
    <p:sldId id="301" r:id="rId12"/>
    <p:sldId id="302" r:id="rId13"/>
    <p:sldId id="307" r:id="rId14"/>
    <p:sldId id="308" r:id="rId15"/>
    <p:sldId id="292" r:id="rId16"/>
    <p:sldId id="309" r:id="rId17"/>
    <p:sldId id="310" r:id="rId18"/>
    <p:sldId id="31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>
      <p:cViewPr varScale="1">
        <p:scale>
          <a:sx n="71" d="100"/>
          <a:sy n="71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5500DB-9CE0-46D2-8372-F4DA96E9668A}" type="datetimeFigureOut">
              <a:rPr lang="en-US"/>
              <a:pPr>
                <a:defRPr/>
              </a:pPr>
              <a:t>6/21/2014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7442D1-E267-4A00-B242-EB09F97F69C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174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2BE8C-05EA-454D-A9E2-F0BF62FB0C68}" type="slidenum">
              <a:rPr lang="en-AU" smtClean="0"/>
              <a:pPr/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9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89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C6677852-F0AA-4FEB-99C6-F53A1E35D1D0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13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A269C-9A0C-443A-9061-5BDCBCF9F0FB}" type="slidenum">
              <a:rPr lang="en-AU" smtClean="0">
                <a:latin typeface="Arial" pitchFamily="34" charset="0"/>
              </a:rPr>
              <a:pPr/>
              <a:t>14</a:t>
            </a:fld>
            <a:endParaRPr lang="en-A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0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90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80DAB31A-A856-4C99-95CE-C305B0C47870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15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1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91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8D848061-9247-4F00-BDC8-FC53338AE6E0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16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2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92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FDA74413-3944-47EA-8153-84B49FEF13DE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17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7DFA5B-02E0-4A68-88EA-58E39F7C4FC8}" type="slidenum">
              <a:rPr lang="en-AU" smtClean="0"/>
              <a:pPr/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5DB3F8E-5F8B-4EBA-AE4A-3D82F96833E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9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79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6B06C0A0-30EE-4608-B622-9A3116F5C1BB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7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80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C473CA72-5136-4B59-8947-8D5D202FC388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8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1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81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0B3A1C55-C656-4B4E-954A-714E1A84C10C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9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2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82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77C225E8-B86F-4AEF-BBF8-A4E349245108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10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83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69247E04-0001-4FB5-AD42-FF2B46A168A6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11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7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87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>
                <a:srgbClr val="EEECE1"/>
              </a:buClr>
            </a:pPr>
            <a:fld id="{67D0BDC0-31F8-481F-B697-6ACE3510E79A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algn="r" eaLnBrk="1" hangingPunct="1">
                <a:spcBef>
                  <a:spcPct val="50000"/>
                </a:spcBef>
                <a:buClr>
                  <a:srgbClr val="EEECE1"/>
                </a:buClr>
              </a:pPr>
              <a:t>12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CC8F-686B-43C2-9837-1AFA019E7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F733-335F-45F5-ACC9-F4B0C9E2F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04A2-9DFC-4E43-BB7A-A990F8F3A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AD3D-1FEC-4558-ABDA-2BB266ED0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25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82B48-A30E-420E-B37F-7A4D5AD90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4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1DAB-F6C3-4EF3-8397-EEAD73DD3A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38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C2F59-C0DF-47D1-85A3-2013EF3BFE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31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E8B9C-614C-44FE-82A3-037420632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8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8F613-8393-47D9-B9F4-17EB0C0824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73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95211-3BDD-4E6C-BE3E-0AD8485DF0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396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74BC2-25A6-4508-8494-F29724E11C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67CE-0AA4-4163-986E-B28FFBEFC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54EA-82C5-4E93-9DCC-E2A655A58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47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F7297-7D0D-4159-8D23-65D4E40B7C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9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9564-B5CE-4EEE-986C-A864704727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4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EC821-74C4-4A4A-80FA-5266D509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623EB-1FFC-4297-9AE0-9E3FB058E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FD3A7-E735-4E4E-8998-8AEAD2D60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80588-A618-4DAC-A54C-2F4F1971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E503-6399-41B5-81C1-B885DD5FB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A6E0-3A03-412D-8920-ED4C5EE0E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8F215-0E2B-4B5B-A6A6-9FFDFD087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0E1FF94-5CB7-451F-8E7C-4288C3926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</a:defRPr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574C7A7A-E239-431A-A3E5-37FCF012FC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3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urendranath.tripod.com/Applets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sir.netfirms.com/index.ht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What happens when two waves are present at the same place at the same time?</a:t>
            </a:r>
          </a:p>
        </p:txBody>
      </p:sp>
      <p:pic>
        <p:nvPicPr>
          <p:cNvPr id="4100" name="Picture 4" descr="F16_14"/>
          <p:cNvPicPr>
            <a:picLocks noChangeAspect="1" noChangeArrowheads="1"/>
          </p:cNvPicPr>
          <p:nvPr/>
        </p:nvPicPr>
        <p:blipFill>
          <a:blip r:embed="rId3" cstate="print"/>
          <a:srcRect b="81563"/>
          <a:stretch>
            <a:fillRect/>
          </a:stretch>
        </p:blipFill>
        <p:spPr bwMode="auto">
          <a:xfrm>
            <a:off x="609600" y="13716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F16_14"/>
          <p:cNvPicPr>
            <a:picLocks noChangeAspect="1" noChangeArrowheads="1"/>
          </p:cNvPicPr>
          <p:nvPr/>
        </p:nvPicPr>
        <p:blipFill>
          <a:blip r:embed="rId3" cstate="print"/>
          <a:srcRect b="65759"/>
          <a:stretch>
            <a:fillRect/>
          </a:stretch>
        </p:blipFill>
        <p:spPr bwMode="auto">
          <a:xfrm>
            <a:off x="609600" y="1371600"/>
            <a:ext cx="647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F16_14"/>
          <p:cNvPicPr>
            <a:picLocks noChangeAspect="1" noChangeArrowheads="1"/>
          </p:cNvPicPr>
          <p:nvPr/>
        </p:nvPicPr>
        <p:blipFill>
          <a:blip r:embed="rId3" cstate="print"/>
          <a:srcRect b="47322"/>
          <a:stretch>
            <a:fillRect/>
          </a:stretch>
        </p:blipFill>
        <p:spPr bwMode="auto">
          <a:xfrm>
            <a:off x="609600" y="13716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F16_14"/>
          <p:cNvPicPr>
            <a:picLocks noChangeAspect="1" noChangeArrowheads="1"/>
          </p:cNvPicPr>
          <p:nvPr/>
        </p:nvPicPr>
        <p:blipFill>
          <a:blip r:embed="rId3" cstate="print"/>
          <a:srcRect b="28885"/>
          <a:stretch>
            <a:fillRect/>
          </a:stretch>
        </p:blipFill>
        <p:spPr bwMode="auto">
          <a:xfrm>
            <a:off x="609600" y="1371600"/>
            <a:ext cx="6477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F16_14"/>
          <p:cNvPicPr>
            <a:picLocks noChangeAspect="1" noChangeArrowheads="1"/>
          </p:cNvPicPr>
          <p:nvPr/>
        </p:nvPicPr>
        <p:blipFill>
          <a:blip r:embed="rId3" cstate="print"/>
          <a:srcRect b="10448"/>
          <a:stretch>
            <a:fillRect/>
          </a:stretch>
        </p:blipFill>
        <p:spPr bwMode="auto">
          <a:xfrm>
            <a:off x="609600" y="1371600"/>
            <a:ext cx="6477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0"/>
            <a:ext cx="785182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Combining waves of the same f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39000" y="1371600"/>
            <a:ext cx="141577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594" name="Picture 2" descr="sp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7"/>
          <a:stretch>
            <a:fillRect/>
          </a:stretch>
        </p:blipFill>
        <p:spPr bwMode="auto">
          <a:xfrm>
            <a:off x="6629400" y="4495800"/>
            <a:ext cx="8255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595" name="Picture 3" descr="j0230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62"/>
          <a:stretch>
            <a:fillRect/>
          </a:stretch>
        </p:blipFill>
        <p:spPr bwMode="auto">
          <a:xfrm>
            <a:off x="2133600" y="1001713"/>
            <a:ext cx="63023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596" name="Picture 4" descr="j0230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1"/>
          <a:stretch>
            <a:fillRect/>
          </a:stretch>
        </p:blipFill>
        <p:spPr bwMode="auto">
          <a:xfrm>
            <a:off x="6019800" y="849313"/>
            <a:ext cx="6794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7" name="AutoShape 5"/>
          <p:cNvSpPr>
            <a:spLocks/>
          </p:cNvSpPr>
          <p:nvPr/>
        </p:nvSpPr>
        <p:spPr bwMode="auto">
          <a:xfrm rot="20575066" flipH="1">
            <a:off x="6858000" y="1676400"/>
            <a:ext cx="234950" cy="3124200"/>
          </a:xfrm>
          <a:prstGeom prst="leftBrace">
            <a:avLst>
              <a:gd name="adj1" fmla="val 110811"/>
              <a:gd name="adj2" fmla="val 50000"/>
            </a:avLst>
          </a:prstGeom>
          <a:noFill/>
          <a:ln w="254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US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7086600" y="2971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3.5 m</a:t>
            </a:r>
          </a:p>
        </p:txBody>
      </p:sp>
      <p:sp>
        <p:nvSpPr>
          <p:cNvPr id="238599" name="AutoShape 7"/>
          <p:cNvSpPr>
            <a:spLocks/>
          </p:cNvSpPr>
          <p:nvPr/>
        </p:nvSpPr>
        <p:spPr bwMode="auto">
          <a:xfrm rot="-3420567">
            <a:off x="4405312" y="852488"/>
            <a:ext cx="333375" cy="5181600"/>
          </a:xfrm>
          <a:prstGeom prst="leftBrace">
            <a:avLst>
              <a:gd name="adj1" fmla="val 129524"/>
              <a:gd name="adj2" fmla="val 50000"/>
            </a:avLst>
          </a:prstGeom>
          <a:noFill/>
          <a:ln w="254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US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3886200" y="3581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6 m</a:t>
            </a: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457200" y="152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6600"/>
                </a:solidFill>
                <a:latin typeface="Verdana" pitchFamily="34" charset="0"/>
              </a:rPr>
              <a:t>He moves again:</a:t>
            </a:r>
          </a:p>
        </p:txBody>
      </p:sp>
      <p:sp>
        <p:nvSpPr>
          <p:cNvPr id="470026" name="Text Box 10"/>
          <p:cNvSpPr txBox="1">
            <a:spLocks noChangeArrowheads="1"/>
          </p:cNvSpPr>
          <p:nvPr/>
        </p:nvSpPr>
        <p:spPr bwMode="auto">
          <a:xfrm>
            <a:off x="381000" y="4572000"/>
            <a:ext cx="381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Path length difference = 2.5 m = 2.5 </a:t>
            </a:r>
            <a:r>
              <a:rPr lang="en-US" altLang="en-US" sz="2400" b="1">
                <a:solidFill>
                  <a:srgbClr val="000099"/>
                </a:solidFill>
                <a:latin typeface="Verdana" pitchFamily="34" charset="0"/>
                <a:sym typeface="Symbol" pitchFamily="18" charset="2"/>
              </a:rPr>
              <a:t></a:t>
            </a: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5334000"/>
            <a:ext cx="3429000" cy="838200"/>
            <a:chOff x="1248" y="3360"/>
            <a:chExt cx="2160" cy="528"/>
          </a:xfrm>
        </p:grpSpPr>
        <p:sp>
          <p:nvSpPr>
            <p:cNvPr id="238606" name="Line 12"/>
            <p:cNvSpPr>
              <a:spLocks noChangeShapeType="1"/>
            </p:cNvSpPr>
            <p:nvPr/>
          </p:nvSpPr>
          <p:spPr bwMode="auto">
            <a:xfrm flipV="1">
              <a:off x="1968" y="3360"/>
              <a:ext cx="0" cy="24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8607" name="Text Box 13"/>
            <p:cNvSpPr txBox="1">
              <a:spLocks noChangeArrowheads="1"/>
            </p:cNvSpPr>
            <p:nvPr/>
          </p:nvSpPr>
          <p:spPr bwMode="auto">
            <a:xfrm>
              <a:off x="1248" y="3600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>
                  <a:solidFill>
                    <a:srgbClr val="990000"/>
                  </a:solidFill>
                  <a:latin typeface="Verdana" pitchFamily="34" charset="0"/>
                </a:rPr>
                <a:t>off by ½ wavelength</a:t>
              </a:r>
            </a:p>
          </p:txBody>
        </p:sp>
      </p:grpSp>
      <p:sp>
        <p:nvSpPr>
          <p:cNvPr id="470030" name="AutoShape 14"/>
          <p:cNvSpPr>
            <a:spLocks noChangeArrowheads="1"/>
          </p:cNvSpPr>
          <p:nvPr/>
        </p:nvSpPr>
        <p:spPr bwMode="auto">
          <a:xfrm>
            <a:off x="5029200" y="63246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US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470031" name="Picture 15" descr="proble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68"/>
          <a:stretch>
            <a:fillRect/>
          </a:stretch>
        </p:blipFill>
        <p:spPr bwMode="auto">
          <a:xfrm>
            <a:off x="6629400" y="4343400"/>
            <a:ext cx="835025" cy="1406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65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7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7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6" grpId="0" autoUpdateAnimBg="0"/>
      <p:bldP spid="4700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6600"/>
                </a:solidFill>
                <a:latin typeface="Verdana" pitchFamily="34" charset="0"/>
              </a:rPr>
              <a:t>This is called  </a:t>
            </a:r>
            <a:r>
              <a:rPr lang="en-US" altLang="en-US" sz="2800" b="1" u="sng">
                <a:solidFill>
                  <a:srgbClr val="006600"/>
                </a:solidFill>
                <a:latin typeface="Verdana" pitchFamily="34" charset="0"/>
              </a:rPr>
              <a:t>Destructive Interference</a:t>
            </a:r>
          </a:p>
        </p:txBody>
      </p:sp>
      <p:pic>
        <p:nvPicPr>
          <p:cNvPr id="239619" name="Picture 3" descr="F17.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83" t="30008"/>
          <a:stretch>
            <a:fillRect/>
          </a:stretch>
        </p:blipFill>
        <p:spPr bwMode="auto">
          <a:xfrm>
            <a:off x="1295400" y="1600200"/>
            <a:ext cx="71628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600200"/>
            <a:ext cx="914400" cy="4267200"/>
            <a:chOff x="192" y="1008"/>
            <a:chExt cx="576" cy="2688"/>
          </a:xfrm>
        </p:grpSpPr>
        <p:sp>
          <p:nvSpPr>
            <p:cNvPr id="239622" name="Line 5"/>
            <p:cNvSpPr>
              <a:spLocks noChangeShapeType="1"/>
            </p:cNvSpPr>
            <p:nvPr/>
          </p:nvSpPr>
          <p:spPr bwMode="auto">
            <a:xfrm flipH="1">
              <a:off x="192" y="2160"/>
              <a:ext cx="240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grpSp>
          <p:nvGrpSpPr>
            <p:cNvPr id="239623" name="Group 6"/>
            <p:cNvGrpSpPr>
              <a:grpSpLocks/>
            </p:cNvGrpSpPr>
            <p:nvPr/>
          </p:nvGrpSpPr>
          <p:grpSpPr bwMode="auto">
            <a:xfrm>
              <a:off x="192" y="1008"/>
              <a:ext cx="576" cy="2688"/>
              <a:chOff x="192" y="1104"/>
              <a:chExt cx="576" cy="2592"/>
            </a:xfrm>
          </p:grpSpPr>
          <p:sp>
            <p:nvSpPr>
              <p:cNvPr id="239624" name="AutoShape 7"/>
              <p:cNvSpPr>
                <a:spLocks/>
              </p:cNvSpPr>
              <p:nvPr/>
            </p:nvSpPr>
            <p:spPr bwMode="auto">
              <a:xfrm>
                <a:off x="432" y="1104"/>
                <a:ext cx="192" cy="2208"/>
              </a:xfrm>
              <a:prstGeom prst="leftBrace">
                <a:avLst>
                  <a:gd name="adj1" fmla="val 95833"/>
                  <a:gd name="adj2" fmla="val 50000"/>
                </a:avLst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US" altLang="en-US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9625" name="Line 8"/>
              <p:cNvSpPr>
                <a:spLocks noChangeShapeType="1"/>
              </p:cNvSpPr>
              <p:nvPr/>
            </p:nvSpPr>
            <p:spPr bwMode="auto">
              <a:xfrm>
                <a:off x="192" y="2208"/>
                <a:ext cx="0" cy="1488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9626" name="Line 9"/>
              <p:cNvSpPr>
                <a:spLocks noChangeShapeType="1"/>
              </p:cNvSpPr>
              <p:nvPr/>
            </p:nvSpPr>
            <p:spPr bwMode="auto">
              <a:xfrm>
                <a:off x="192" y="3696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471050" name="Text Box 10"/>
          <p:cNvSpPr txBox="1">
            <a:spLocks noChangeArrowheads="1"/>
          </p:cNvSpPr>
          <p:nvPr/>
        </p:nvSpPr>
        <p:spPr bwMode="auto">
          <a:xfrm>
            <a:off x="1447800" y="5638800"/>
            <a:ext cx="609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We also say that these two waves are </a:t>
            </a:r>
            <a:r>
              <a:rPr lang="en-US" altLang="en-US" sz="2400" b="1" u="sng">
                <a:solidFill>
                  <a:srgbClr val="660066"/>
                </a:solidFill>
                <a:latin typeface="Verdana" pitchFamily="34" charset="0"/>
              </a:rPr>
              <a:t>Exactly Out of Phase</a:t>
            </a:r>
          </a:p>
        </p:txBody>
      </p:sp>
    </p:spTree>
    <p:extLst>
      <p:ext uri="{BB962C8B-B14F-4D97-AF65-F5344CB8AC3E}">
        <p14:creationId xmlns:p14="http://schemas.microsoft.com/office/powerpoint/2010/main" val="40966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2590800" y="2286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 u="sng">
                <a:solidFill>
                  <a:srgbClr val="006600"/>
                </a:solidFill>
                <a:latin typeface="Verdana" pitchFamily="34" charset="0"/>
              </a:rPr>
              <a:t>Interference Summary</a:t>
            </a:r>
          </a:p>
        </p:txBody>
      </p:sp>
      <p:pic>
        <p:nvPicPr>
          <p:cNvPr id="243715" name="Picture 4" descr="j02303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62"/>
          <a:stretch>
            <a:fillRect/>
          </a:stretch>
        </p:blipFill>
        <p:spPr bwMode="auto">
          <a:xfrm>
            <a:off x="2057400" y="1066800"/>
            <a:ext cx="630238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716" name="Picture 5" descr="j02303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1"/>
          <a:stretch>
            <a:fillRect/>
          </a:stretch>
        </p:blipFill>
        <p:spPr bwMode="auto">
          <a:xfrm>
            <a:off x="5943600" y="914400"/>
            <a:ext cx="6794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717" name="Picture 7" descr="hi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0" r="35196"/>
          <a:stretch>
            <a:fillRect/>
          </a:stretch>
        </p:blipFill>
        <p:spPr bwMode="auto">
          <a:xfrm>
            <a:off x="3657600" y="2808288"/>
            <a:ext cx="1152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8" name="Line 10"/>
          <p:cNvSpPr>
            <a:spLocks noChangeShapeType="1"/>
          </p:cNvSpPr>
          <p:nvPr/>
        </p:nvSpPr>
        <p:spPr bwMode="auto">
          <a:xfrm>
            <a:off x="2438400" y="1741488"/>
            <a:ext cx="1752600" cy="137160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NZ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43719" name="Line 11"/>
          <p:cNvSpPr>
            <a:spLocks noChangeShapeType="1"/>
          </p:cNvSpPr>
          <p:nvPr/>
        </p:nvSpPr>
        <p:spPr bwMode="auto">
          <a:xfrm flipH="1">
            <a:off x="4419600" y="1752600"/>
            <a:ext cx="1752600" cy="1252538"/>
          </a:xfrm>
          <a:prstGeom prst="line">
            <a:avLst/>
          </a:prstGeom>
          <a:noFill/>
          <a:ln w="317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NZ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43720" name="Text Box 12"/>
          <p:cNvSpPr txBox="1">
            <a:spLocks noChangeArrowheads="1"/>
          </p:cNvSpPr>
          <p:nvPr/>
        </p:nvSpPr>
        <p:spPr bwMode="auto">
          <a:xfrm>
            <a:off x="2209800" y="235108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990000"/>
                </a:solidFill>
                <a:latin typeface="Verdana" pitchFamily="34" charset="0"/>
              </a:rPr>
              <a:t>path 1</a:t>
            </a:r>
          </a:p>
        </p:txBody>
      </p:sp>
      <p:sp>
        <p:nvSpPr>
          <p:cNvPr id="243721" name="Text Box 13"/>
          <p:cNvSpPr txBox="1">
            <a:spLocks noChangeArrowheads="1"/>
          </p:cNvSpPr>
          <p:nvPr/>
        </p:nvSpPr>
        <p:spPr bwMode="auto">
          <a:xfrm>
            <a:off x="5105400" y="235108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path 2</a:t>
            </a:r>
          </a:p>
        </p:txBody>
      </p:sp>
      <p:sp>
        <p:nvSpPr>
          <p:cNvPr id="474126" name="Text Box 14"/>
          <p:cNvSpPr txBox="1">
            <a:spLocks noChangeArrowheads="1"/>
          </p:cNvSpPr>
          <p:nvPr/>
        </p:nvSpPr>
        <p:spPr bwMode="auto">
          <a:xfrm>
            <a:off x="381000" y="48006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If the difference in path lengths is………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38200" y="5410200"/>
            <a:ext cx="7620000" cy="457200"/>
            <a:chOff x="528" y="3408"/>
            <a:chExt cx="4800" cy="288"/>
          </a:xfrm>
        </p:grpSpPr>
        <p:sp>
          <p:nvSpPr>
            <p:cNvPr id="243727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48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0, 1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, 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2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, 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3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, etc……             </a:t>
              </a:r>
              <a:r>
                <a:rPr lang="en-US" altLang="en-US" sz="2400" b="1">
                  <a:solidFill>
                    <a:srgbClr val="660066"/>
                  </a:solidFill>
                  <a:latin typeface="Verdana" pitchFamily="34" charset="0"/>
                  <a:sym typeface="Symbol" pitchFamily="18" charset="2"/>
                </a:rPr>
                <a:t>Constructive</a:t>
              </a:r>
            </a:p>
          </p:txBody>
        </p:sp>
        <p:sp>
          <p:nvSpPr>
            <p:cNvPr id="243728" name="AutoShape 17"/>
            <p:cNvSpPr>
              <a:spLocks noChangeArrowheads="1"/>
            </p:cNvSpPr>
            <p:nvPr/>
          </p:nvSpPr>
          <p:spPr bwMode="auto">
            <a:xfrm>
              <a:off x="2688" y="3504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US" altLang="en-US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38200" y="5943600"/>
            <a:ext cx="7620000" cy="457200"/>
            <a:chOff x="528" y="3744"/>
            <a:chExt cx="4800" cy="288"/>
          </a:xfrm>
        </p:grpSpPr>
        <p:sp>
          <p:nvSpPr>
            <p:cNvPr id="243725" name="Text Box 19"/>
            <p:cNvSpPr txBox="1">
              <a:spLocks noChangeArrowheads="1"/>
            </p:cNvSpPr>
            <p:nvPr/>
          </p:nvSpPr>
          <p:spPr bwMode="auto">
            <a:xfrm>
              <a:off x="528" y="3744"/>
              <a:ext cx="48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½ 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, 1½ 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, 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2½ 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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, etc……             </a:t>
              </a:r>
              <a:r>
                <a:rPr lang="en-US" altLang="en-US" sz="2400" b="1">
                  <a:solidFill>
                    <a:srgbClr val="660066"/>
                  </a:solidFill>
                  <a:latin typeface="Verdana" pitchFamily="34" charset="0"/>
                  <a:sym typeface="Symbol" pitchFamily="18" charset="2"/>
                </a:rPr>
                <a:t>Destructive</a:t>
              </a:r>
            </a:p>
          </p:txBody>
        </p:sp>
        <p:sp>
          <p:nvSpPr>
            <p:cNvPr id="243726" name="AutoShape 20"/>
            <p:cNvSpPr>
              <a:spLocks noChangeArrowheads="1"/>
            </p:cNvSpPr>
            <p:nvPr/>
          </p:nvSpPr>
          <p:spPr bwMode="auto">
            <a:xfrm>
              <a:off x="3072" y="3840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US" altLang="en-US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23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Ex:</a:t>
            </a:r>
          </a:p>
        </p:txBody>
      </p:sp>
      <p:pic>
        <p:nvPicPr>
          <p:cNvPr id="245763" name="Picture 3" descr="hi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72"/>
          <a:stretch>
            <a:fillRect/>
          </a:stretch>
        </p:blipFill>
        <p:spPr bwMode="auto">
          <a:xfrm>
            <a:off x="4583113" y="1143000"/>
            <a:ext cx="523875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64" name="Picture 4" descr="j033679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457200"/>
            <a:ext cx="2643188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914400" y="2957513"/>
            <a:ext cx="75438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  <a:defRPr/>
            </a:pPr>
            <a:r>
              <a:rPr lang="en-US" altLang="en-US" sz="2400" dirty="0" smtClean="0">
                <a:solidFill>
                  <a:srgbClr val="000099"/>
                </a:solidFill>
                <a:latin typeface="Verdana" pitchFamily="34" charset="0"/>
              </a:rPr>
              <a:t>If these two speakers are each playing a 412 Hz tone, and the listener is standing 3.75 m away from one and 5.00 m away from the other, what does he hear?</a:t>
            </a:r>
          </a:p>
          <a:p>
            <a:pPr marL="457200" indent="-457200" eaLnBrk="1" hangingPunct="1">
              <a:spcBef>
                <a:spcPts val="3600"/>
              </a:spcBef>
              <a:buClr>
                <a:srgbClr val="000000"/>
              </a:buClr>
              <a:buFont typeface="Wingdings" pitchFamily="2" charset="2"/>
              <a:buAutoNum type="alphaUcPeriod"/>
              <a:defRPr/>
            </a:pPr>
            <a:r>
              <a:rPr lang="en-US" altLang="en-US" sz="2400" dirty="0" smtClean="0">
                <a:solidFill>
                  <a:srgbClr val="000099"/>
                </a:solidFill>
                <a:latin typeface="Verdana" pitchFamily="34" charset="0"/>
              </a:rPr>
              <a:t>Constructive Interference (loud sound)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lphaUcPeriod"/>
              <a:defRPr/>
            </a:pPr>
            <a:r>
              <a:rPr lang="en-US" altLang="en-US" sz="2400" dirty="0" smtClean="0">
                <a:solidFill>
                  <a:srgbClr val="000099"/>
                </a:solidFill>
                <a:latin typeface="Verdana" pitchFamily="34" charset="0"/>
              </a:rPr>
              <a:t>Destructive Interference (little or no sound)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lphaUcPeriod"/>
              <a:defRPr/>
            </a:pPr>
            <a:r>
              <a:rPr lang="en-US" altLang="en-US" sz="2400" dirty="0" smtClean="0">
                <a:solidFill>
                  <a:srgbClr val="000099"/>
                </a:solidFill>
                <a:latin typeface="Verdana" pitchFamily="34" charset="0"/>
              </a:rPr>
              <a:t>Neither (something in-between)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  <a:defRPr/>
            </a:pPr>
            <a:endParaRPr lang="en-US" altLang="en-US" sz="2400" dirty="0" smtClean="0">
              <a:solidFill>
                <a:srgbClr val="0000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6353175" cy="3609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590800" y="4724400"/>
            <a:ext cx="3962400" cy="101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ja-JP" sz="2000" dirty="0">
                <a:ea typeface="ＭＳ Ｐゴシック"/>
                <a:cs typeface="ＭＳ Ｐゴシック"/>
                <a:hlinkClick r:id="rId4"/>
              </a:rPr>
              <a:t>B. </a:t>
            </a:r>
            <a:r>
              <a:rPr lang="en-AU" altLang="ja-JP" sz="2000" dirty="0" err="1">
                <a:ea typeface="ＭＳ Ｐゴシック"/>
                <a:cs typeface="ＭＳ Ｐゴシック"/>
                <a:hlinkClick r:id="rId4"/>
              </a:rPr>
              <a:t>Surendranath</a:t>
            </a:r>
            <a:r>
              <a:rPr lang="en-AU" altLang="ja-JP" sz="2000" dirty="0">
                <a:ea typeface="ＭＳ Ｐゴシック"/>
                <a:cs typeface="ＭＳ Ｐゴシック"/>
                <a:hlinkClick r:id="rId4"/>
              </a:rPr>
              <a:t> Reddy Applets</a:t>
            </a:r>
            <a:r>
              <a:rPr lang="en-AU" altLang="ja-JP" sz="2000" dirty="0">
                <a:ea typeface="ＭＳ Ｐゴシック"/>
                <a:cs typeface="ＭＳ Ｐゴシック"/>
              </a:rPr>
              <a:t> (select Transverse Waves – Adding transverse waves) </a:t>
            </a:r>
            <a:endParaRPr lang="ja-JP" altLang="en-US" sz="200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1295400" y="334888"/>
            <a:ext cx="69342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 b="1" u="sng">
                <a:solidFill>
                  <a:srgbClr val="990000"/>
                </a:solidFill>
                <a:latin typeface="Verdana" pitchFamily="34" charset="0"/>
              </a:rPr>
              <a:t>Diffraction </a:t>
            </a:r>
            <a:r>
              <a:rPr lang="en-US" altLang="en-US" sz="2400">
                <a:solidFill>
                  <a:srgbClr val="990000"/>
                </a:solidFill>
                <a:latin typeface="Verdana" pitchFamily="34" charset="0"/>
              </a:rPr>
              <a:t>–</a:t>
            </a: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990000"/>
                </a:solidFill>
                <a:latin typeface="Verdana" pitchFamily="34" charset="0"/>
              </a:rPr>
              <a:t>The bending of a wave around an obstacle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249288"/>
            <a:ext cx="8153400" cy="2971800"/>
            <a:chOff x="336" y="576"/>
            <a:chExt cx="5136" cy="1872"/>
          </a:xfrm>
        </p:grpSpPr>
        <p:pic>
          <p:nvPicPr>
            <p:cNvPr id="246792" name="Picture 4" descr="F17.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293"/>
            <a:stretch>
              <a:fillRect/>
            </a:stretch>
          </p:blipFill>
          <p:spPr bwMode="auto">
            <a:xfrm>
              <a:off x="468" y="695"/>
              <a:ext cx="4960" cy="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793" name="Rectangle 5"/>
            <p:cNvSpPr>
              <a:spLocks noChangeArrowheads="1"/>
            </p:cNvSpPr>
            <p:nvPr/>
          </p:nvSpPr>
          <p:spPr bwMode="auto">
            <a:xfrm>
              <a:off x="336" y="576"/>
              <a:ext cx="5136" cy="18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US" altLang="en-US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46794" name="Line 6"/>
            <p:cNvSpPr>
              <a:spLocks noChangeShapeType="1"/>
            </p:cNvSpPr>
            <p:nvPr/>
          </p:nvSpPr>
          <p:spPr bwMode="auto">
            <a:xfrm>
              <a:off x="2880" y="576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46795" name="Text Box 7"/>
            <p:cNvSpPr txBox="1">
              <a:spLocks noChangeArrowheads="1"/>
            </p:cNvSpPr>
            <p:nvPr/>
          </p:nvSpPr>
          <p:spPr bwMode="auto">
            <a:xfrm>
              <a:off x="468" y="656"/>
              <a:ext cx="17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 u="sng">
                  <a:solidFill>
                    <a:srgbClr val="000000"/>
                  </a:solidFill>
                  <a:latin typeface="Verdana" pitchFamily="34" charset="0"/>
                </a:rPr>
                <a:t>with diffraction</a:t>
              </a:r>
            </a:p>
          </p:txBody>
        </p:sp>
        <p:sp>
          <p:nvSpPr>
            <p:cNvPr id="246796" name="Text Box 8"/>
            <p:cNvSpPr txBox="1">
              <a:spLocks noChangeArrowheads="1"/>
            </p:cNvSpPr>
            <p:nvPr/>
          </p:nvSpPr>
          <p:spPr bwMode="auto">
            <a:xfrm>
              <a:off x="3024" y="624"/>
              <a:ext cx="2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 u="sng">
                  <a:solidFill>
                    <a:srgbClr val="000000"/>
                  </a:solidFill>
                  <a:latin typeface="Verdana" pitchFamily="34" charset="0"/>
                </a:rPr>
                <a:t>without diffraction</a:t>
              </a:r>
            </a:p>
          </p:txBody>
        </p:sp>
      </p:grpSp>
      <p:sp>
        <p:nvSpPr>
          <p:cNvPr id="476170" name="Text Box 10"/>
          <p:cNvSpPr txBox="1">
            <a:spLocks noChangeArrowheads="1"/>
          </p:cNvSpPr>
          <p:nvPr/>
        </p:nvSpPr>
        <p:spPr bwMode="auto">
          <a:xfrm>
            <a:off x="381000" y="45720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Why does a wave bend??</a:t>
            </a:r>
          </a:p>
        </p:txBody>
      </p:sp>
      <p:sp>
        <p:nvSpPr>
          <p:cNvPr id="476171" name="Text Box 11"/>
          <p:cNvSpPr txBox="1">
            <a:spLocks noChangeArrowheads="1"/>
          </p:cNvSpPr>
          <p:nvPr/>
        </p:nvSpPr>
        <p:spPr bwMode="auto">
          <a:xfrm>
            <a:off x="990600" y="5105400"/>
            <a:ext cx="6934200" cy="854075"/>
          </a:xfrm>
          <a:prstGeom prst="rect">
            <a:avLst/>
          </a:prstGeom>
          <a:solidFill>
            <a:srgbClr val="CC99FF">
              <a:alpha val="50195"/>
            </a:srgbClr>
          </a:solidFill>
          <a:ln w="31750">
            <a:solidFill>
              <a:srgbClr val="66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 b="1" u="sng">
                <a:solidFill>
                  <a:srgbClr val="000000"/>
                </a:solidFill>
                <a:latin typeface="Verdana" pitchFamily="34" charset="0"/>
              </a:rPr>
              <a:t>Huygen’s Principle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– Every point on a wavefront acts as a new spherical source</a:t>
            </a:r>
          </a:p>
        </p:txBody>
      </p:sp>
    </p:spTree>
    <p:extLst>
      <p:ext uri="{BB962C8B-B14F-4D97-AF65-F5344CB8AC3E}">
        <p14:creationId xmlns:p14="http://schemas.microsoft.com/office/powerpoint/2010/main" val="55899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0" grpId="0" autoUpdateAnimBg="0"/>
      <p:bldP spid="47617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All waves exhibit diffraction, including light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990600"/>
            <a:ext cx="5638800" cy="1262063"/>
            <a:chOff x="96" y="624"/>
            <a:chExt cx="3552" cy="795"/>
          </a:xfrm>
        </p:grpSpPr>
        <p:sp>
          <p:nvSpPr>
            <p:cNvPr id="247830" name="Text Box 4"/>
            <p:cNvSpPr txBox="1">
              <a:spLocks noChangeArrowheads="1"/>
            </p:cNvSpPr>
            <p:nvPr/>
          </p:nvSpPr>
          <p:spPr bwMode="auto">
            <a:xfrm>
              <a:off x="96" y="672"/>
              <a:ext cx="268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990000"/>
                </a:buClr>
                <a:buFont typeface="Wingdings" pitchFamily="2" charset="2"/>
                <a:buChar char="Ø"/>
              </a:pP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altLang="en-US" sz="2400">
                  <a:solidFill>
                    <a:srgbClr val="990000"/>
                  </a:solidFill>
                  <a:latin typeface="Verdana" pitchFamily="34" charset="0"/>
                </a:rPr>
                <a:t>So why can’t you see 	around corners?</a:t>
              </a:r>
            </a:p>
          </p:txBody>
        </p:sp>
        <p:grpSp>
          <p:nvGrpSpPr>
            <p:cNvPr id="247831" name="Group 5"/>
            <p:cNvGrpSpPr>
              <a:grpSpLocks/>
            </p:cNvGrpSpPr>
            <p:nvPr/>
          </p:nvGrpSpPr>
          <p:grpSpPr bwMode="auto">
            <a:xfrm>
              <a:off x="2592" y="624"/>
              <a:ext cx="1056" cy="795"/>
              <a:chOff x="3648" y="1584"/>
              <a:chExt cx="1008" cy="843"/>
            </a:xfrm>
          </p:grpSpPr>
          <p:grpSp>
            <p:nvGrpSpPr>
              <p:cNvPr id="247832" name="Group 6"/>
              <p:cNvGrpSpPr>
                <a:grpSpLocks/>
              </p:cNvGrpSpPr>
              <p:nvPr/>
            </p:nvGrpSpPr>
            <p:grpSpPr bwMode="auto">
              <a:xfrm>
                <a:off x="3648" y="1584"/>
                <a:ext cx="1008" cy="843"/>
                <a:chOff x="2496" y="2592"/>
                <a:chExt cx="1008" cy="843"/>
              </a:xfrm>
            </p:grpSpPr>
            <p:pic>
              <p:nvPicPr>
                <p:cNvPr id="247834" name="Picture 7" descr="j0139135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335" r="30000"/>
                <a:stretch>
                  <a:fillRect/>
                </a:stretch>
              </p:blipFill>
              <p:spPr bwMode="auto">
                <a:xfrm>
                  <a:off x="2496" y="2640"/>
                  <a:ext cx="1008" cy="7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7835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2592" y="2592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7836" name="Line 9"/>
                <p:cNvSpPr>
                  <a:spLocks noChangeShapeType="1"/>
                </p:cNvSpPr>
                <p:nvPr/>
              </p:nvSpPr>
              <p:spPr bwMode="auto">
                <a:xfrm>
                  <a:off x="2592" y="259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pic>
            <p:nvPicPr>
              <p:cNvPr id="247833" name="Picture 10" descr="PE02765_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1920"/>
                <a:ext cx="38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77195" name="Text Box 11"/>
          <p:cNvSpPr txBox="1">
            <a:spLocks noChangeArrowheads="1"/>
          </p:cNvSpPr>
          <p:nvPr/>
        </p:nvSpPr>
        <p:spPr bwMode="auto">
          <a:xfrm>
            <a:off x="152400" y="25146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>
                <a:solidFill>
                  <a:srgbClr val="006600"/>
                </a:solidFill>
                <a:latin typeface="Verdana" pitchFamily="34" charset="0"/>
              </a:rPr>
              <a:t>The extent of diffraction is determined by this ratio:</a:t>
            </a:r>
          </a:p>
        </p:txBody>
      </p:sp>
      <p:graphicFrame>
        <p:nvGraphicFramePr>
          <p:cNvPr id="635904" name="Object 1024"/>
          <p:cNvGraphicFramePr>
            <a:graphicFrameLocks noChangeAspect="1"/>
          </p:cNvGraphicFramePr>
          <p:nvPr/>
        </p:nvGraphicFramePr>
        <p:xfrm>
          <a:off x="2971800" y="3200400"/>
          <a:ext cx="10477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6" imgW="330057" imgH="431613" progId="Equation.COEE2">
                  <p:embed/>
                </p:oleObj>
              </mc:Choice>
              <mc:Fallback>
                <p:oleObj name="Equation" r:id="rId6" imgW="330057" imgH="431613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00400"/>
                        <a:ext cx="10477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733800" y="3276600"/>
            <a:ext cx="4038600" cy="457200"/>
            <a:chOff x="2352" y="2064"/>
            <a:chExt cx="2544" cy="288"/>
          </a:xfrm>
        </p:grpSpPr>
        <p:sp>
          <p:nvSpPr>
            <p:cNvPr id="247828" name="AutoShape 14"/>
            <p:cNvSpPr>
              <a:spLocks noChangeArrowheads="1"/>
            </p:cNvSpPr>
            <p:nvPr/>
          </p:nvSpPr>
          <p:spPr bwMode="auto">
            <a:xfrm>
              <a:off x="2352" y="2160"/>
              <a:ext cx="672" cy="144"/>
            </a:xfrm>
            <a:prstGeom prst="leftArrow">
              <a:avLst>
                <a:gd name="adj1" fmla="val 50000"/>
                <a:gd name="adj2" fmla="val 116667"/>
              </a:avLst>
            </a:prstGeom>
            <a:solidFill>
              <a:srgbClr val="99CCFF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US" altLang="en-US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47829" name="Text Box 15"/>
            <p:cNvSpPr txBox="1">
              <a:spLocks noChangeArrowheads="1"/>
            </p:cNvSpPr>
            <p:nvPr/>
          </p:nvSpPr>
          <p:spPr bwMode="auto">
            <a:xfrm>
              <a:off x="3024" y="2064"/>
              <a:ext cx="18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>
                  <a:solidFill>
                    <a:srgbClr val="000099"/>
                  </a:solidFill>
                  <a:latin typeface="Verdana" pitchFamily="34" charset="0"/>
                </a:rPr>
                <a:t>wavelength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733800" y="3886200"/>
            <a:ext cx="4038600" cy="457200"/>
            <a:chOff x="2352" y="2448"/>
            <a:chExt cx="2544" cy="288"/>
          </a:xfrm>
        </p:grpSpPr>
        <p:sp>
          <p:nvSpPr>
            <p:cNvPr id="247826" name="Text Box 17"/>
            <p:cNvSpPr txBox="1">
              <a:spLocks noChangeArrowheads="1"/>
            </p:cNvSpPr>
            <p:nvPr/>
          </p:nvSpPr>
          <p:spPr bwMode="auto">
            <a:xfrm>
              <a:off x="3024" y="2448"/>
              <a:ext cx="18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>
                  <a:solidFill>
                    <a:srgbClr val="000099"/>
                  </a:solidFill>
                  <a:latin typeface="Verdana" pitchFamily="34" charset="0"/>
                </a:rPr>
                <a:t>size of obstacle</a:t>
              </a:r>
            </a:p>
          </p:txBody>
        </p:sp>
        <p:sp>
          <p:nvSpPr>
            <p:cNvPr id="247827" name="AutoShape 18"/>
            <p:cNvSpPr>
              <a:spLocks noChangeArrowheads="1"/>
            </p:cNvSpPr>
            <p:nvPr/>
          </p:nvSpPr>
          <p:spPr bwMode="auto">
            <a:xfrm>
              <a:off x="2352" y="2544"/>
              <a:ext cx="672" cy="144"/>
            </a:xfrm>
            <a:prstGeom prst="leftArrow">
              <a:avLst>
                <a:gd name="adj1" fmla="val 50000"/>
                <a:gd name="adj2" fmla="val 116667"/>
              </a:avLst>
            </a:prstGeom>
            <a:solidFill>
              <a:srgbClr val="99CCFF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US" altLang="en-US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295400" y="3276600"/>
            <a:ext cx="6934200" cy="2757488"/>
            <a:chOff x="816" y="2064"/>
            <a:chExt cx="4368" cy="1737"/>
          </a:xfrm>
        </p:grpSpPr>
        <p:sp>
          <p:nvSpPr>
            <p:cNvPr id="247817" name="Line 20"/>
            <p:cNvSpPr>
              <a:spLocks noChangeShapeType="1"/>
            </p:cNvSpPr>
            <p:nvPr/>
          </p:nvSpPr>
          <p:spPr bwMode="auto">
            <a:xfrm>
              <a:off x="816" y="3264"/>
              <a:ext cx="0" cy="384"/>
            </a:xfrm>
            <a:prstGeom prst="line">
              <a:avLst/>
            </a:prstGeom>
            <a:noFill/>
            <a:ln w="317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grpSp>
          <p:nvGrpSpPr>
            <p:cNvPr id="247818" name="Group 21"/>
            <p:cNvGrpSpPr>
              <a:grpSpLocks/>
            </p:cNvGrpSpPr>
            <p:nvPr/>
          </p:nvGrpSpPr>
          <p:grpSpPr bwMode="auto">
            <a:xfrm>
              <a:off x="816" y="2064"/>
              <a:ext cx="4368" cy="1737"/>
              <a:chOff x="816" y="2064"/>
              <a:chExt cx="4368" cy="1737"/>
            </a:xfrm>
          </p:grpSpPr>
          <p:sp>
            <p:nvSpPr>
              <p:cNvPr id="247819" name="Text Box 22"/>
              <p:cNvSpPr txBox="1">
                <a:spLocks noChangeArrowheads="1"/>
              </p:cNvSpPr>
              <p:nvPr/>
            </p:nvSpPr>
            <p:spPr bwMode="auto">
              <a:xfrm>
                <a:off x="1296" y="3168"/>
                <a:ext cx="3888" cy="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>
                    <a:srgbClr val="000000"/>
                  </a:buClr>
                  <a:buFont typeface="Wingdings" pitchFamily="2" charset="2"/>
                  <a:buNone/>
                </a:pPr>
                <a:r>
                  <a:rPr lang="en-US" altLang="en-US" sz="2400">
                    <a:solidFill>
                      <a:srgbClr val="660066"/>
                    </a:solidFill>
                    <a:latin typeface="Verdana" pitchFamily="34" charset="0"/>
                  </a:rPr>
                  <a:t>tiny for light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000000"/>
                  </a:buClr>
                  <a:buFont typeface="Wingdings" pitchFamily="2" charset="2"/>
                  <a:buNone/>
                </a:pPr>
                <a:r>
                  <a:rPr lang="en-US" altLang="en-US" sz="2400">
                    <a:solidFill>
                      <a:srgbClr val="660066"/>
                    </a:solidFill>
                    <a:latin typeface="Verdana" pitchFamily="34" charset="0"/>
                  </a:rPr>
                  <a:t>larger for sound (better </a:t>
                </a:r>
                <a:r>
                  <a:rPr lang="en-US" altLang="en-US" sz="2400" i="1">
                    <a:solidFill>
                      <a:srgbClr val="660066"/>
                    </a:solidFill>
                    <a:latin typeface="Verdana" pitchFamily="34" charset="0"/>
                  </a:rPr>
                  <a:t>dispersion</a:t>
                </a:r>
                <a:r>
                  <a:rPr lang="en-US" altLang="en-US" sz="2400">
                    <a:solidFill>
                      <a:srgbClr val="660066"/>
                    </a:solidFill>
                    <a:latin typeface="Verdana" pitchFamily="34" charset="0"/>
                  </a:rPr>
                  <a:t>)</a:t>
                </a:r>
              </a:p>
            </p:txBody>
          </p:sp>
          <p:grpSp>
            <p:nvGrpSpPr>
              <p:cNvPr id="247820" name="Group 23"/>
              <p:cNvGrpSpPr>
                <a:grpSpLocks/>
              </p:cNvGrpSpPr>
              <p:nvPr/>
            </p:nvGrpSpPr>
            <p:grpSpPr bwMode="auto">
              <a:xfrm>
                <a:off x="816" y="2064"/>
                <a:ext cx="960" cy="1584"/>
                <a:chOff x="816" y="2064"/>
                <a:chExt cx="960" cy="1584"/>
              </a:xfrm>
            </p:grpSpPr>
            <p:sp>
              <p:nvSpPr>
                <p:cNvPr id="247821" name="AutoShape 24"/>
                <p:cNvSpPr>
                  <a:spLocks/>
                </p:cNvSpPr>
                <p:nvPr/>
              </p:nvSpPr>
              <p:spPr bwMode="auto">
                <a:xfrm>
                  <a:off x="1632" y="2064"/>
                  <a:ext cx="144" cy="768"/>
                </a:xfrm>
                <a:prstGeom prst="leftBrace">
                  <a:avLst>
                    <a:gd name="adj1" fmla="val 44444"/>
                    <a:gd name="adj2" fmla="val 50000"/>
                  </a:avLst>
                </a:prstGeom>
                <a:noFill/>
                <a:ln w="31750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­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­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7822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816" y="2448"/>
                  <a:ext cx="811" cy="0"/>
                </a:xfrm>
                <a:prstGeom prst="line">
                  <a:avLst/>
                </a:prstGeom>
                <a:noFill/>
                <a:ln w="31750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7823" name="Line 26"/>
                <p:cNvSpPr>
                  <a:spLocks noChangeShapeType="1"/>
                </p:cNvSpPr>
                <p:nvPr/>
              </p:nvSpPr>
              <p:spPr bwMode="auto">
                <a:xfrm>
                  <a:off x="816" y="2448"/>
                  <a:ext cx="0" cy="816"/>
                </a:xfrm>
                <a:prstGeom prst="line">
                  <a:avLst/>
                </a:prstGeom>
                <a:noFill/>
                <a:ln w="31750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7824" name="Line 27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432" cy="0"/>
                </a:xfrm>
                <a:prstGeom prst="line">
                  <a:avLst/>
                </a:prstGeom>
                <a:noFill/>
                <a:ln w="31750">
                  <a:solidFill>
                    <a:srgbClr val="80008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47825" name="Line 28"/>
                <p:cNvSpPr>
                  <a:spLocks noChangeShapeType="1"/>
                </p:cNvSpPr>
                <p:nvPr/>
              </p:nvSpPr>
              <p:spPr bwMode="auto">
                <a:xfrm>
                  <a:off x="816" y="3648"/>
                  <a:ext cx="432" cy="0"/>
                </a:xfrm>
                <a:prstGeom prst="line">
                  <a:avLst/>
                </a:prstGeom>
                <a:noFill/>
                <a:ln w="31750">
                  <a:solidFill>
                    <a:srgbClr val="80008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8973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2" descr="http://www.visualphotos.com/photo/2x4543879/doorway_between_rooms_in_empty_apartment_lds1_20091213_1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6" b="4102"/>
          <a:stretch>
            <a:fillRect/>
          </a:stretch>
        </p:blipFill>
        <p:spPr bwMode="auto">
          <a:xfrm>
            <a:off x="2851150" y="228600"/>
            <a:ext cx="32004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5" name="TextBox 2"/>
          <p:cNvSpPr txBox="1">
            <a:spLocks noChangeArrowheads="1"/>
          </p:cNvSpPr>
          <p:nvPr/>
        </p:nvSpPr>
        <p:spPr bwMode="auto">
          <a:xfrm>
            <a:off x="609600" y="4648200"/>
            <a:ext cx="8077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Which experiences better diffraction through an open doorway?</a:t>
            </a:r>
          </a:p>
          <a:p>
            <a:pPr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A. High frequency sound</a:t>
            </a:r>
          </a:p>
          <a:p>
            <a:pPr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B. Low frequency sound?</a:t>
            </a:r>
          </a:p>
        </p:txBody>
      </p:sp>
    </p:spTree>
    <p:extLst>
      <p:ext uri="{BB962C8B-B14F-4D97-AF65-F5344CB8AC3E}">
        <p14:creationId xmlns:p14="http://schemas.microsoft.com/office/powerpoint/2010/main" val="3448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>
                <a:solidFill>
                  <a:srgbClr val="990000"/>
                </a:solidFill>
                <a:latin typeface="Verdana" pitchFamily="34" charset="0"/>
              </a:rPr>
              <a:t>For waves: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solidFill>
                  <a:srgbClr val="990000"/>
                </a:solidFill>
                <a:latin typeface="Verdana" pitchFamily="34" charset="0"/>
              </a:rPr>
              <a:t>The resulting wave = the sum of the individual waves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3048000"/>
            <a:ext cx="3886200" cy="2833688"/>
            <a:chOff x="144" y="2247"/>
            <a:chExt cx="2640" cy="1968"/>
          </a:xfrm>
        </p:grpSpPr>
        <p:pic>
          <p:nvPicPr>
            <p:cNvPr id="4" name="Picture 5" descr="F17.01"/>
            <p:cNvPicPr>
              <a:picLocks noChangeAspect="1" noChangeArrowheads="1"/>
            </p:cNvPicPr>
            <p:nvPr/>
          </p:nvPicPr>
          <p:blipFill>
            <a:blip r:embed="rId3" cstate="print"/>
            <a:srcRect b="87643"/>
            <a:stretch>
              <a:fillRect/>
            </a:stretch>
          </p:blipFill>
          <p:spPr bwMode="auto">
            <a:xfrm>
              <a:off x="336" y="2343"/>
              <a:ext cx="2304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6" descr="F17.01"/>
            <p:cNvPicPr>
              <a:picLocks noChangeAspect="1" noChangeArrowheads="1"/>
            </p:cNvPicPr>
            <p:nvPr/>
          </p:nvPicPr>
          <p:blipFill>
            <a:blip r:embed="rId3" cstate="print"/>
            <a:srcRect t="20522" r="-1216" b="59352"/>
            <a:stretch>
              <a:fillRect/>
            </a:stretch>
          </p:blipFill>
          <p:spPr bwMode="auto">
            <a:xfrm>
              <a:off x="336" y="3168"/>
              <a:ext cx="2321" cy="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4" name="Rectangle 7"/>
            <p:cNvSpPr>
              <a:spLocks noChangeArrowheads="1"/>
            </p:cNvSpPr>
            <p:nvPr/>
          </p:nvSpPr>
          <p:spPr bwMode="auto">
            <a:xfrm>
              <a:off x="144" y="2247"/>
              <a:ext cx="2640" cy="19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NZ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648200" y="3048000"/>
            <a:ext cx="3810000" cy="2819400"/>
            <a:chOff x="2928" y="2256"/>
            <a:chExt cx="2400" cy="1776"/>
          </a:xfrm>
        </p:grpSpPr>
        <p:pic>
          <p:nvPicPr>
            <p:cNvPr id="5129" name="Picture 9" descr="F17.02"/>
            <p:cNvPicPr>
              <a:picLocks noChangeAspect="1" noChangeArrowheads="1"/>
            </p:cNvPicPr>
            <p:nvPr/>
          </p:nvPicPr>
          <p:blipFill>
            <a:blip r:embed="rId4" cstate="print"/>
            <a:srcRect b="81081"/>
            <a:stretch>
              <a:fillRect/>
            </a:stretch>
          </p:blipFill>
          <p:spPr bwMode="auto">
            <a:xfrm>
              <a:off x="3024" y="2400"/>
              <a:ext cx="2147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0" descr="F17.02"/>
            <p:cNvPicPr>
              <a:picLocks noChangeAspect="1" noChangeArrowheads="1"/>
            </p:cNvPicPr>
            <p:nvPr/>
          </p:nvPicPr>
          <p:blipFill>
            <a:blip r:embed="rId4" cstate="print"/>
            <a:srcRect t="32433" b="41891"/>
            <a:stretch>
              <a:fillRect/>
            </a:stretch>
          </p:blipFill>
          <p:spPr bwMode="auto">
            <a:xfrm>
              <a:off x="3072" y="3072"/>
              <a:ext cx="2139" cy="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2928" y="2256"/>
              <a:ext cx="2400" cy="17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NZ"/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6019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This applies to </a:t>
            </a:r>
            <a:r>
              <a:rPr lang="en-US" sz="2400" i="1">
                <a:solidFill>
                  <a:srgbClr val="000099"/>
                </a:solidFill>
                <a:latin typeface="Verdana" pitchFamily="34" charset="0"/>
              </a:rPr>
              <a:t>all</a:t>
            </a: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 waves: water, light, sound, etc.</a:t>
            </a:r>
          </a:p>
        </p:txBody>
      </p:sp>
      <p:sp>
        <p:nvSpPr>
          <p:cNvPr id="5126" name="Rectangle 13"/>
          <p:cNvSpPr>
            <a:spLocks noChangeArrowheads="1"/>
          </p:cNvSpPr>
          <p:nvPr/>
        </p:nvSpPr>
        <p:spPr bwMode="auto">
          <a:xfrm>
            <a:off x="838200" y="2438400"/>
            <a:ext cx="339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Arial" charset="0"/>
              </a:rPr>
              <a:t>Constructively</a:t>
            </a:r>
            <a:endParaRPr lang="en-NZ"/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5181600" y="2438400"/>
            <a:ext cx="269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Arial" charset="0"/>
              </a:rPr>
              <a:t>Destructive</a:t>
            </a:r>
            <a:endParaRPr lang="en-NZ"/>
          </a:p>
        </p:txBody>
      </p:sp>
      <p:sp>
        <p:nvSpPr>
          <p:cNvPr id="5128" name="Rectangle 15"/>
          <p:cNvSpPr>
            <a:spLocks noChangeArrowheads="1"/>
          </p:cNvSpPr>
          <p:nvPr/>
        </p:nvSpPr>
        <p:spPr bwMode="auto">
          <a:xfrm>
            <a:off x="1600200" y="381000"/>
            <a:ext cx="601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u="sng">
                <a:solidFill>
                  <a:srgbClr val="660066"/>
                </a:solidFill>
                <a:latin typeface="Verdana" pitchFamily="34" charset="0"/>
              </a:rPr>
              <a:t>The Principle of Interference / Superpositioning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229600" cy="4525963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sz="2000" dirty="0" smtClean="0">
                <a:latin typeface="Arial" charset="0"/>
                <a:cs typeface="Arial" charset="0"/>
              </a:rPr>
              <a:t>Two quantities are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 phase </a:t>
            </a:r>
            <a:r>
              <a:rPr lang="en-US" sz="2000" dirty="0" smtClean="0">
                <a:latin typeface="Arial" charset="0"/>
                <a:cs typeface="Arial" charset="0"/>
              </a:rPr>
              <a:t>if they are simultaneously increasing or decreasing, </a:t>
            </a:r>
            <a:r>
              <a:rPr lang="en-US" sz="2000" dirty="0" err="1" smtClean="0">
                <a:latin typeface="Arial" charset="0"/>
                <a:cs typeface="Arial" charset="0"/>
              </a:rPr>
              <a:t>eg</a:t>
            </a:r>
            <a:r>
              <a:rPr lang="en-US" sz="2000" dirty="0" smtClean="0">
                <a:latin typeface="Arial" charset="0"/>
                <a:cs typeface="Arial" charset="0"/>
              </a:rPr>
              <a:t> V &amp; I are in phase in an AC circuit</a:t>
            </a:r>
          </a:p>
          <a:p>
            <a:pPr eaLnBrk="1" hangingPunct="1">
              <a:spcBef>
                <a:spcPct val="0"/>
              </a:spcBef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4343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80808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Phase</a:t>
            </a:r>
            <a:endParaRPr lang="en-US" sz="36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808080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32NE0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19395"/>
            <a:ext cx="7010400" cy="513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3"/>
          <p:cNvSpPr txBox="1">
            <a:spLocks noChangeArrowheads="1"/>
          </p:cNvSpPr>
          <p:nvPr/>
        </p:nvSpPr>
        <p:spPr bwMode="auto">
          <a:xfrm>
            <a:off x="1295400" y="5638800"/>
            <a:ext cx="368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NZ" sz="2800" dirty="0">
                <a:solidFill>
                  <a:srgbClr val="FFFFFF"/>
                </a:solidFill>
                <a:cs typeface="Arial" charset="0"/>
              </a:rPr>
              <a:t>Waves </a:t>
            </a:r>
            <a:r>
              <a:rPr lang="en-NZ" sz="2800" b="1" dirty="0">
                <a:solidFill>
                  <a:srgbClr val="FFFFFF"/>
                </a:solidFill>
                <a:cs typeface="Arial" charset="0"/>
              </a:rPr>
              <a:t>in</a:t>
            </a:r>
            <a:r>
              <a:rPr lang="en-NZ" sz="2800" dirty="0">
                <a:solidFill>
                  <a:srgbClr val="FFFFFF"/>
                </a:solidFill>
                <a:cs typeface="Arial" charset="0"/>
              </a:rPr>
              <a:t> phase</a:t>
            </a:r>
            <a:endParaRPr lang="en-GB" sz="28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3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1600200"/>
            <a:ext cx="3505200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NZ" sz="2800" dirty="0" smtClean="0">
                <a:latin typeface="Verdana" pitchFamily="34" charset="0"/>
              </a:rPr>
              <a:t>2 waves </a:t>
            </a:r>
            <a:r>
              <a:rPr lang="en-NZ" sz="2800" dirty="0" smtClean="0">
                <a:solidFill>
                  <a:srgbClr val="FF0000"/>
                </a:solidFill>
                <a:latin typeface="Verdana" pitchFamily="34" charset="0"/>
              </a:rPr>
              <a:t>out of phase </a:t>
            </a:r>
            <a:r>
              <a:rPr lang="en-NZ" sz="2800" dirty="0" smtClean="0">
                <a:latin typeface="Verdana" pitchFamily="34" charset="0"/>
              </a:rPr>
              <a:t>by ½ a cycle or 180</a:t>
            </a:r>
            <a:r>
              <a:rPr lang="en-NZ" sz="2800" baseline="30000" dirty="0" smtClean="0">
                <a:latin typeface="Verdana" pitchFamily="34" charset="0"/>
              </a:rPr>
              <a:t>o</a:t>
            </a:r>
            <a:r>
              <a:rPr lang="en-NZ" sz="2800" dirty="0" smtClean="0">
                <a:latin typeface="Verdana" pitchFamily="34" charset="0"/>
              </a:rPr>
              <a:t>.</a:t>
            </a:r>
            <a:endParaRPr lang="en-GB" sz="2800" dirty="0" smtClean="0">
              <a:latin typeface="Verdana" pitchFamily="34" charset="0"/>
            </a:endParaRPr>
          </a:p>
        </p:txBody>
      </p:sp>
      <p:pic>
        <p:nvPicPr>
          <p:cNvPr id="4099" name="Picture 4" descr="32NE01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4495800" cy="425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116013" y="5084763"/>
            <a:ext cx="7127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NZ" sz="3200">
                <a:solidFill>
                  <a:srgbClr val="000000"/>
                </a:solidFill>
                <a:latin typeface="Calibri" pitchFamily="34" charset="0"/>
              </a:rPr>
              <a:t>Crest of one wave coincide with the trough of the other wave.</a:t>
            </a:r>
            <a:endParaRPr lang="en-GB" sz="3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57200"/>
            <a:ext cx="769620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If there is a period of time where one quantity is increasing while the other is decreasing they are 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out of phase. 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The two quantities need to have the same frequency (f) but not necessarily the same amplitude to stay in phase.</a:t>
            </a:r>
            <a:endParaRPr lang="en-US" sz="2000" baseline="-2500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5" descr="32NE0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086600" cy="430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47800" y="57912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NZ" sz="2400" dirty="0">
                <a:solidFill>
                  <a:srgbClr val="FFFFFF"/>
                </a:solidFill>
                <a:cs typeface="Arial" charset="0"/>
              </a:rPr>
              <a:t>Waves </a:t>
            </a:r>
            <a:r>
              <a:rPr lang="en-NZ" sz="2400" b="1" dirty="0">
                <a:solidFill>
                  <a:srgbClr val="FFFFFF"/>
                </a:solidFill>
                <a:cs typeface="Arial" charset="0"/>
              </a:rPr>
              <a:t>out</a:t>
            </a:r>
            <a:r>
              <a:rPr lang="en-NZ" sz="2400" dirty="0">
                <a:solidFill>
                  <a:srgbClr val="FFFFFF"/>
                </a:solidFill>
                <a:cs typeface="Arial" charset="0"/>
              </a:rPr>
              <a:t> of phase by 90</a:t>
            </a:r>
            <a:r>
              <a:rPr lang="en-NZ" sz="2400" baseline="30000" dirty="0">
                <a:solidFill>
                  <a:srgbClr val="FFFFFF"/>
                </a:solidFill>
                <a:cs typeface="Arial" charset="0"/>
              </a:rPr>
              <a:t>o</a:t>
            </a:r>
            <a:r>
              <a:rPr lang="en-NZ" sz="2400" dirty="0">
                <a:solidFill>
                  <a:srgbClr val="FFFFFF"/>
                </a:solidFill>
                <a:cs typeface="Arial" charset="0"/>
              </a:rPr>
              <a:t> or a ¼ cycle</a:t>
            </a:r>
            <a:endParaRPr lang="en-GB" sz="2400" baseline="300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8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58483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219200" y="5638800"/>
            <a:ext cx="42500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 smtClean="0">
                <a:solidFill>
                  <a:srgbClr val="000000"/>
                </a:solidFill>
                <a:hlinkClick r:id="rId3"/>
              </a:rPr>
              <a:t>http://www.ngsir.netfirms.com/index.htm</a:t>
            </a:r>
            <a:endParaRPr lang="en-NZ" dirty="0" smtClean="0">
              <a:solidFill>
                <a:srgbClr val="000000"/>
              </a:solidFill>
            </a:endParaRPr>
          </a:p>
          <a:p>
            <a:endParaRPr lang="en-N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1295400" y="2286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 b="1" u="sng">
                <a:solidFill>
                  <a:srgbClr val="006600"/>
                </a:solidFill>
                <a:latin typeface="Verdana" pitchFamily="34" charset="0"/>
              </a:rPr>
              <a:t>Interference of Sound Waves</a:t>
            </a:r>
          </a:p>
        </p:txBody>
      </p:sp>
      <p:pic>
        <p:nvPicPr>
          <p:cNvPr id="466947" name="Picture 3" descr="sp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7"/>
          <a:stretch>
            <a:fillRect/>
          </a:stretch>
        </p:blipFill>
        <p:spPr bwMode="auto">
          <a:xfrm>
            <a:off x="3886200" y="5334000"/>
            <a:ext cx="8255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3300"/>
                </a:solidFill>
                <a:latin typeface="Verdana" pitchFamily="34" charset="0"/>
              </a:rPr>
              <a:t>Imagine two speakers, each playing a pure tone of </a:t>
            </a:r>
            <a:r>
              <a:rPr lang="en-US" altLang="en-US" sz="2400" b="1">
                <a:solidFill>
                  <a:srgbClr val="003300"/>
                </a:solidFill>
                <a:latin typeface="Verdana" pitchFamily="34" charset="0"/>
              </a:rPr>
              <a:t>wavelength</a:t>
            </a:r>
            <a:r>
              <a:rPr lang="en-US" altLang="en-US" sz="2400">
                <a:solidFill>
                  <a:srgbClr val="003300"/>
                </a:solidFill>
                <a:latin typeface="Verdana" pitchFamily="34" charset="0"/>
              </a:rPr>
              <a:t> </a:t>
            </a:r>
            <a:r>
              <a:rPr lang="en-US" altLang="en-US" sz="2400" b="1">
                <a:solidFill>
                  <a:srgbClr val="003300"/>
                </a:solidFill>
                <a:latin typeface="Verdana" pitchFamily="34" charset="0"/>
              </a:rPr>
              <a:t>1 meter</a:t>
            </a:r>
            <a:r>
              <a:rPr lang="en-US" altLang="en-US" sz="2400">
                <a:solidFill>
                  <a:srgbClr val="003300"/>
                </a:solidFill>
                <a:latin typeface="Verdana" pitchFamily="34" charset="0"/>
              </a:rPr>
              <a:t>:</a:t>
            </a:r>
          </a:p>
        </p:txBody>
      </p:sp>
      <p:pic>
        <p:nvPicPr>
          <p:cNvPr id="466949" name="Picture 5" descr="j0230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62"/>
          <a:stretch>
            <a:fillRect/>
          </a:stretch>
        </p:blipFill>
        <p:spPr bwMode="auto">
          <a:xfrm>
            <a:off x="1981200" y="2362200"/>
            <a:ext cx="630238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6950" name="Picture 6" descr="j0230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1"/>
          <a:stretch>
            <a:fillRect/>
          </a:stretch>
        </p:blipFill>
        <p:spPr bwMode="auto">
          <a:xfrm>
            <a:off x="5867400" y="2209800"/>
            <a:ext cx="6794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09800" y="3036888"/>
            <a:ext cx="1028700" cy="2871787"/>
            <a:chOff x="1392" y="1913"/>
            <a:chExt cx="648" cy="1809"/>
          </a:xfrm>
        </p:grpSpPr>
        <p:sp>
          <p:nvSpPr>
            <p:cNvPr id="235601" name="AutoShape 8"/>
            <p:cNvSpPr>
              <a:spLocks/>
            </p:cNvSpPr>
            <p:nvPr/>
          </p:nvSpPr>
          <p:spPr bwMode="auto">
            <a:xfrm rot="-2259918">
              <a:off x="1892" y="1913"/>
              <a:ext cx="148" cy="1809"/>
            </a:xfrm>
            <a:prstGeom prst="leftBrace">
              <a:avLst>
                <a:gd name="adj1" fmla="val 101858"/>
                <a:gd name="adj2" fmla="val 50000"/>
              </a:avLst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US" altLang="en-US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5602" name="Text Box 9"/>
            <p:cNvSpPr txBox="1">
              <a:spLocks noChangeArrowheads="1"/>
            </p:cNvSpPr>
            <p:nvPr/>
          </p:nvSpPr>
          <p:spPr bwMode="auto">
            <a:xfrm>
              <a:off x="1392" y="278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>
                  <a:solidFill>
                    <a:srgbClr val="660066"/>
                  </a:solidFill>
                  <a:latin typeface="Verdana" pitchFamily="34" charset="0"/>
                </a:rPr>
                <a:t>3 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62575" y="3030538"/>
            <a:ext cx="1266825" cy="2895600"/>
            <a:chOff x="3378" y="1909"/>
            <a:chExt cx="798" cy="1824"/>
          </a:xfrm>
        </p:grpSpPr>
        <p:sp>
          <p:nvSpPr>
            <p:cNvPr id="235599" name="AutoShape 11"/>
            <p:cNvSpPr>
              <a:spLocks/>
            </p:cNvSpPr>
            <p:nvPr/>
          </p:nvSpPr>
          <p:spPr bwMode="auto">
            <a:xfrm rot="2259918" flipH="1">
              <a:off x="3378" y="1909"/>
              <a:ext cx="192" cy="1824"/>
            </a:xfrm>
            <a:prstGeom prst="leftBrace">
              <a:avLst>
                <a:gd name="adj1" fmla="val 79167"/>
                <a:gd name="adj2" fmla="val 50000"/>
              </a:avLst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US" altLang="en-US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5600" name="Text Box 12"/>
            <p:cNvSpPr txBox="1">
              <a:spLocks noChangeArrowheads="1"/>
            </p:cNvSpPr>
            <p:nvPr/>
          </p:nvSpPr>
          <p:spPr bwMode="auto">
            <a:xfrm>
              <a:off x="3552" y="278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2400">
                  <a:solidFill>
                    <a:srgbClr val="660066"/>
                  </a:solidFill>
                  <a:latin typeface="Verdana" pitchFamily="34" charset="0"/>
                </a:rPr>
                <a:t>3 m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98738" y="3103563"/>
            <a:ext cx="1582737" cy="2487612"/>
            <a:chOff x="1637" y="1955"/>
            <a:chExt cx="997" cy="1567"/>
          </a:xfrm>
        </p:grpSpPr>
        <p:grpSp>
          <p:nvGrpSpPr>
            <p:cNvPr id="235569" name="Group 14"/>
            <p:cNvGrpSpPr>
              <a:grpSpLocks/>
            </p:cNvGrpSpPr>
            <p:nvPr/>
          </p:nvGrpSpPr>
          <p:grpSpPr bwMode="auto">
            <a:xfrm rot="3097858" flipV="1">
              <a:off x="1452" y="2140"/>
              <a:ext cx="610" cy="240"/>
              <a:chOff x="1104" y="624"/>
              <a:chExt cx="4128" cy="3408"/>
            </a:xfrm>
          </p:grpSpPr>
          <p:grpSp>
            <p:nvGrpSpPr>
              <p:cNvPr id="235590" name="Group 15"/>
              <p:cNvGrpSpPr>
                <a:grpSpLocks/>
              </p:cNvGrpSpPr>
              <p:nvPr/>
            </p:nvGrpSpPr>
            <p:grpSpPr bwMode="auto">
              <a:xfrm flipH="1">
                <a:off x="2160" y="1680"/>
                <a:ext cx="1296" cy="2352"/>
                <a:chOff x="1200" y="2592"/>
                <a:chExt cx="940" cy="1440"/>
              </a:xfrm>
            </p:grpSpPr>
            <p:sp>
              <p:nvSpPr>
                <p:cNvPr id="235597" name="Arc 16"/>
                <p:cNvSpPr>
                  <a:spLocks/>
                </p:cNvSpPr>
                <p:nvPr/>
              </p:nvSpPr>
              <p:spPr bwMode="auto">
                <a:xfrm flipH="1" flipV="1">
                  <a:off x="1775" y="2784"/>
                  <a:ext cx="365" cy="124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98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1200" y="2592"/>
                  <a:ext cx="576" cy="120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235591" name="Arc 18"/>
              <p:cNvSpPr>
                <a:spLocks/>
              </p:cNvSpPr>
              <p:nvPr/>
            </p:nvSpPr>
            <p:spPr bwMode="auto">
              <a:xfrm flipH="1" flipV="1">
                <a:off x="1657" y="199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92" name="Line 19"/>
              <p:cNvSpPr>
                <a:spLocks noChangeShapeType="1"/>
              </p:cNvSpPr>
              <p:nvPr/>
            </p:nvSpPr>
            <p:spPr bwMode="auto">
              <a:xfrm flipH="1" flipV="1">
                <a:off x="1104" y="2304"/>
                <a:ext cx="554" cy="133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93" name="Arc 20"/>
              <p:cNvSpPr>
                <a:spLocks/>
              </p:cNvSpPr>
              <p:nvPr/>
            </p:nvSpPr>
            <p:spPr bwMode="auto">
              <a:xfrm>
                <a:off x="4224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94" name="Line 21"/>
              <p:cNvSpPr>
                <a:spLocks noChangeShapeType="1"/>
              </p:cNvSpPr>
              <p:nvPr/>
            </p:nvSpPr>
            <p:spPr bwMode="auto">
              <a:xfrm>
                <a:off x="4726" y="1016"/>
                <a:ext cx="506" cy="1288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95" name="Arc 22"/>
              <p:cNvSpPr>
                <a:spLocks/>
              </p:cNvSpPr>
              <p:nvPr/>
            </p:nvSpPr>
            <p:spPr bwMode="auto">
              <a:xfrm flipH="1">
                <a:off x="3721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96" name="Line 23"/>
              <p:cNvSpPr>
                <a:spLocks noChangeShapeType="1"/>
              </p:cNvSpPr>
              <p:nvPr/>
            </p:nvSpPr>
            <p:spPr bwMode="auto">
              <a:xfrm flipH="1">
                <a:off x="3456" y="1016"/>
                <a:ext cx="266" cy="664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235570" name="Group 24"/>
            <p:cNvGrpSpPr>
              <a:grpSpLocks/>
            </p:cNvGrpSpPr>
            <p:nvPr/>
          </p:nvGrpSpPr>
          <p:grpSpPr bwMode="auto">
            <a:xfrm rot="3097858" flipV="1">
              <a:off x="1830" y="2618"/>
              <a:ext cx="610" cy="240"/>
              <a:chOff x="1104" y="624"/>
              <a:chExt cx="4128" cy="3408"/>
            </a:xfrm>
          </p:grpSpPr>
          <p:grpSp>
            <p:nvGrpSpPr>
              <p:cNvPr id="235581" name="Group 25"/>
              <p:cNvGrpSpPr>
                <a:grpSpLocks/>
              </p:cNvGrpSpPr>
              <p:nvPr/>
            </p:nvGrpSpPr>
            <p:grpSpPr bwMode="auto">
              <a:xfrm flipH="1">
                <a:off x="2160" y="1680"/>
                <a:ext cx="1296" cy="2352"/>
                <a:chOff x="1200" y="2592"/>
                <a:chExt cx="940" cy="1440"/>
              </a:xfrm>
            </p:grpSpPr>
            <p:sp>
              <p:nvSpPr>
                <p:cNvPr id="235588" name="Arc 26"/>
                <p:cNvSpPr>
                  <a:spLocks/>
                </p:cNvSpPr>
                <p:nvPr/>
              </p:nvSpPr>
              <p:spPr bwMode="auto">
                <a:xfrm flipH="1" flipV="1">
                  <a:off x="1775" y="2784"/>
                  <a:ext cx="365" cy="124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89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1200" y="2592"/>
                  <a:ext cx="576" cy="120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235582" name="Arc 28"/>
              <p:cNvSpPr>
                <a:spLocks/>
              </p:cNvSpPr>
              <p:nvPr/>
            </p:nvSpPr>
            <p:spPr bwMode="auto">
              <a:xfrm flipH="1" flipV="1">
                <a:off x="1657" y="199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83" name="Line 29"/>
              <p:cNvSpPr>
                <a:spLocks noChangeShapeType="1"/>
              </p:cNvSpPr>
              <p:nvPr/>
            </p:nvSpPr>
            <p:spPr bwMode="auto">
              <a:xfrm flipH="1" flipV="1">
                <a:off x="1104" y="2304"/>
                <a:ext cx="554" cy="133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84" name="Arc 30"/>
              <p:cNvSpPr>
                <a:spLocks/>
              </p:cNvSpPr>
              <p:nvPr/>
            </p:nvSpPr>
            <p:spPr bwMode="auto">
              <a:xfrm>
                <a:off x="4224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85" name="Line 31"/>
              <p:cNvSpPr>
                <a:spLocks noChangeShapeType="1"/>
              </p:cNvSpPr>
              <p:nvPr/>
            </p:nvSpPr>
            <p:spPr bwMode="auto">
              <a:xfrm>
                <a:off x="4726" y="1016"/>
                <a:ext cx="506" cy="1288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86" name="Arc 32"/>
              <p:cNvSpPr>
                <a:spLocks/>
              </p:cNvSpPr>
              <p:nvPr/>
            </p:nvSpPr>
            <p:spPr bwMode="auto">
              <a:xfrm flipH="1">
                <a:off x="3721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87" name="Line 33"/>
              <p:cNvSpPr>
                <a:spLocks noChangeShapeType="1"/>
              </p:cNvSpPr>
              <p:nvPr/>
            </p:nvSpPr>
            <p:spPr bwMode="auto">
              <a:xfrm flipH="1">
                <a:off x="3456" y="1016"/>
                <a:ext cx="266" cy="664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235571" name="Group 34"/>
            <p:cNvGrpSpPr>
              <a:grpSpLocks/>
            </p:cNvGrpSpPr>
            <p:nvPr/>
          </p:nvGrpSpPr>
          <p:grpSpPr bwMode="auto">
            <a:xfrm rot="3097858" flipV="1">
              <a:off x="2209" y="3097"/>
              <a:ext cx="610" cy="240"/>
              <a:chOff x="1104" y="624"/>
              <a:chExt cx="4128" cy="3408"/>
            </a:xfrm>
          </p:grpSpPr>
          <p:grpSp>
            <p:nvGrpSpPr>
              <p:cNvPr id="235572" name="Group 35"/>
              <p:cNvGrpSpPr>
                <a:grpSpLocks/>
              </p:cNvGrpSpPr>
              <p:nvPr/>
            </p:nvGrpSpPr>
            <p:grpSpPr bwMode="auto">
              <a:xfrm flipH="1">
                <a:off x="2160" y="1680"/>
                <a:ext cx="1296" cy="2352"/>
                <a:chOff x="1200" y="2592"/>
                <a:chExt cx="940" cy="1440"/>
              </a:xfrm>
            </p:grpSpPr>
            <p:sp>
              <p:nvSpPr>
                <p:cNvPr id="235579" name="Arc 36"/>
                <p:cNvSpPr>
                  <a:spLocks/>
                </p:cNvSpPr>
                <p:nvPr/>
              </p:nvSpPr>
              <p:spPr bwMode="auto">
                <a:xfrm flipH="1" flipV="1">
                  <a:off x="1775" y="2784"/>
                  <a:ext cx="365" cy="124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80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1200" y="2592"/>
                  <a:ext cx="576" cy="120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235573" name="Arc 38"/>
              <p:cNvSpPr>
                <a:spLocks/>
              </p:cNvSpPr>
              <p:nvPr/>
            </p:nvSpPr>
            <p:spPr bwMode="auto">
              <a:xfrm flipH="1" flipV="1">
                <a:off x="1657" y="199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74" name="Line 39"/>
              <p:cNvSpPr>
                <a:spLocks noChangeShapeType="1"/>
              </p:cNvSpPr>
              <p:nvPr/>
            </p:nvSpPr>
            <p:spPr bwMode="auto">
              <a:xfrm flipH="1" flipV="1">
                <a:off x="1104" y="2304"/>
                <a:ext cx="554" cy="133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75" name="Arc 40"/>
              <p:cNvSpPr>
                <a:spLocks/>
              </p:cNvSpPr>
              <p:nvPr/>
            </p:nvSpPr>
            <p:spPr bwMode="auto">
              <a:xfrm>
                <a:off x="4224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76" name="Line 41"/>
              <p:cNvSpPr>
                <a:spLocks noChangeShapeType="1"/>
              </p:cNvSpPr>
              <p:nvPr/>
            </p:nvSpPr>
            <p:spPr bwMode="auto">
              <a:xfrm>
                <a:off x="4726" y="1016"/>
                <a:ext cx="506" cy="1288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77" name="Arc 42"/>
              <p:cNvSpPr>
                <a:spLocks/>
              </p:cNvSpPr>
              <p:nvPr/>
            </p:nvSpPr>
            <p:spPr bwMode="auto">
              <a:xfrm flipH="1">
                <a:off x="3721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78" name="Line 43"/>
              <p:cNvSpPr>
                <a:spLocks noChangeShapeType="1"/>
              </p:cNvSpPr>
              <p:nvPr/>
            </p:nvSpPr>
            <p:spPr bwMode="auto">
              <a:xfrm flipH="1">
                <a:off x="3456" y="1016"/>
                <a:ext cx="266" cy="664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</p:grpSp>
      <p:grpSp>
        <p:nvGrpSpPr>
          <p:cNvPr id="11" name="Group 44"/>
          <p:cNvGrpSpPr>
            <a:grpSpLocks/>
          </p:cNvGrpSpPr>
          <p:nvPr/>
        </p:nvGrpSpPr>
        <p:grpSpPr bwMode="auto">
          <a:xfrm rot="18502142" flipH="1">
            <a:off x="3843337" y="4157663"/>
            <a:ext cx="2905125" cy="381000"/>
            <a:chOff x="516" y="2976"/>
            <a:chExt cx="2844" cy="864"/>
          </a:xfrm>
        </p:grpSpPr>
        <p:grpSp>
          <p:nvGrpSpPr>
            <p:cNvPr id="235538" name="Group 45"/>
            <p:cNvGrpSpPr>
              <a:grpSpLocks/>
            </p:cNvGrpSpPr>
            <p:nvPr/>
          </p:nvGrpSpPr>
          <p:grpSpPr bwMode="auto">
            <a:xfrm flipV="1">
              <a:off x="516" y="2976"/>
              <a:ext cx="948" cy="864"/>
              <a:chOff x="1104" y="624"/>
              <a:chExt cx="4128" cy="3408"/>
            </a:xfrm>
          </p:grpSpPr>
          <p:grpSp>
            <p:nvGrpSpPr>
              <p:cNvPr id="235560" name="Group 46"/>
              <p:cNvGrpSpPr>
                <a:grpSpLocks/>
              </p:cNvGrpSpPr>
              <p:nvPr/>
            </p:nvGrpSpPr>
            <p:grpSpPr bwMode="auto">
              <a:xfrm flipH="1">
                <a:off x="2160" y="1680"/>
                <a:ext cx="1296" cy="2352"/>
                <a:chOff x="1200" y="2592"/>
                <a:chExt cx="940" cy="1440"/>
              </a:xfrm>
            </p:grpSpPr>
            <p:sp>
              <p:nvSpPr>
                <p:cNvPr id="235567" name="Arc 47"/>
                <p:cNvSpPr>
                  <a:spLocks/>
                </p:cNvSpPr>
                <p:nvPr/>
              </p:nvSpPr>
              <p:spPr bwMode="auto">
                <a:xfrm flipH="1" flipV="1">
                  <a:off x="1775" y="2784"/>
                  <a:ext cx="365" cy="124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68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1200" y="2592"/>
                  <a:ext cx="576" cy="120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sp>
            <p:nvSpPr>
              <p:cNvPr id="235561" name="Arc 49"/>
              <p:cNvSpPr>
                <a:spLocks/>
              </p:cNvSpPr>
              <p:nvPr/>
            </p:nvSpPr>
            <p:spPr bwMode="auto">
              <a:xfrm flipH="1" flipV="1">
                <a:off x="1657" y="199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62" name="Line 50"/>
              <p:cNvSpPr>
                <a:spLocks noChangeShapeType="1"/>
              </p:cNvSpPr>
              <p:nvPr/>
            </p:nvSpPr>
            <p:spPr bwMode="auto">
              <a:xfrm flipH="1" flipV="1">
                <a:off x="1104" y="2304"/>
                <a:ext cx="554" cy="133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63" name="Arc 51"/>
              <p:cNvSpPr>
                <a:spLocks/>
              </p:cNvSpPr>
              <p:nvPr/>
            </p:nvSpPr>
            <p:spPr bwMode="auto">
              <a:xfrm>
                <a:off x="4224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64" name="Line 52"/>
              <p:cNvSpPr>
                <a:spLocks noChangeShapeType="1"/>
              </p:cNvSpPr>
              <p:nvPr/>
            </p:nvSpPr>
            <p:spPr bwMode="auto">
              <a:xfrm>
                <a:off x="4726" y="1016"/>
                <a:ext cx="506" cy="1288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65" name="Arc 53"/>
              <p:cNvSpPr>
                <a:spLocks/>
              </p:cNvSpPr>
              <p:nvPr/>
            </p:nvSpPr>
            <p:spPr bwMode="auto">
              <a:xfrm flipH="1">
                <a:off x="3721" y="624"/>
                <a:ext cx="503" cy="2038"/>
              </a:xfrm>
              <a:custGeom>
                <a:avLst/>
                <a:gdLst>
                  <a:gd name="T0" fmla="*/ 0 w 12796"/>
                  <a:gd name="T1" fmla="*/ 0 h 21600"/>
                  <a:gd name="T2" fmla="*/ 0 w 12796"/>
                  <a:gd name="T3" fmla="*/ 0 h 21600"/>
                  <a:gd name="T4" fmla="*/ 0 w 127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2796"/>
                  <a:gd name="T10" fmla="*/ 0 h 21600"/>
                  <a:gd name="T11" fmla="*/ 12796 w 127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796" h="21600" fill="none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</a:path>
                  <a:path w="12796" h="21600" stroke="0" extrusionOk="0">
                    <a:moveTo>
                      <a:pt x="0" y="0"/>
                    </a:moveTo>
                    <a:cubicBezTo>
                      <a:pt x="37" y="0"/>
                      <a:pt x="75" y="-1"/>
                      <a:pt x="113" y="0"/>
                    </a:cubicBezTo>
                    <a:cubicBezTo>
                      <a:pt x="4668" y="0"/>
                      <a:pt x="9107" y="1440"/>
                      <a:pt x="12795" y="4115"/>
                    </a:cubicBezTo>
                    <a:lnTo>
                      <a:pt x="1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5566" name="Line 54"/>
              <p:cNvSpPr>
                <a:spLocks noChangeShapeType="1"/>
              </p:cNvSpPr>
              <p:nvPr/>
            </p:nvSpPr>
            <p:spPr bwMode="auto">
              <a:xfrm flipH="1">
                <a:off x="3456" y="1016"/>
                <a:ext cx="266" cy="664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235539" name="Group 55"/>
            <p:cNvGrpSpPr>
              <a:grpSpLocks/>
            </p:cNvGrpSpPr>
            <p:nvPr/>
          </p:nvGrpSpPr>
          <p:grpSpPr bwMode="auto">
            <a:xfrm>
              <a:off x="1464" y="2976"/>
              <a:ext cx="1896" cy="864"/>
              <a:chOff x="-672" y="1104"/>
              <a:chExt cx="3616" cy="1056"/>
            </a:xfrm>
          </p:grpSpPr>
          <p:grpSp>
            <p:nvGrpSpPr>
              <p:cNvPr id="235540" name="Group 56"/>
              <p:cNvGrpSpPr>
                <a:grpSpLocks/>
              </p:cNvGrpSpPr>
              <p:nvPr/>
            </p:nvGrpSpPr>
            <p:grpSpPr bwMode="auto">
              <a:xfrm flipV="1">
                <a:off x="-672" y="1104"/>
                <a:ext cx="1808" cy="1056"/>
                <a:chOff x="1104" y="624"/>
                <a:chExt cx="4128" cy="3408"/>
              </a:xfrm>
            </p:grpSpPr>
            <p:grpSp>
              <p:nvGrpSpPr>
                <p:cNvPr id="235551" name="Group 57"/>
                <p:cNvGrpSpPr>
                  <a:grpSpLocks/>
                </p:cNvGrpSpPr>
                <p:nvPr/>
              </p:nvGrpSpPr>
              <p:grpSpPr bwMode="auto">
                <a:xfrm flipH="1">
                  <a:off x="2160" y="1680"/>
                  <a:ext cx="1296" cy="2352"/>
                  <a:chOff x="1200" y="2592"/>
                  <a:chExt cx="940" cy="1440"/>
                </a:xfrm>
              </p:grpSpPr>
              <p:sp>
                <p:nvSpPr>
                  <p:cNvPr id="235558" name="Arc 58"/>
                  <p:cNvSpPr>
                    <a:spLocks/>
                  </p:cNvSpPr>
                  <p:nvPr/>
                </p:nvSpPr>
                <p:spPr bwMode="auto">
                  <a:xfrm flipH="1" flipV="1">
                    <a:off x="1775" y="2784"/>
                    <a:ext cx="365" cy="1248"/>
                  </a:xfrm>
                  <a:custGeom>
                    <a:avLst/>
                    <a:gdLst>
                      <a:gd name="T0" fmla="*/ 0 w 12796"/>
                      <a:gd name="T1" fmla="*/ 0 h 21600"/>
                      <a:gd name="T2" fmla="*/ 0 w 12796"/>
                      <a:gd name="T3" fmla="*/ 0 h 21600"/>
                      <a:gd name="T4" fmla="*/ 0 w 12796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2796"/>
                      <a:gd name="T10" fmla="*/ 0 h 21600"/>
                      <a:gd name="T11" fmla="*/ 12796 w 12796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796" h="21600" fill="none" extrusionOk="0">
                        <a:moveTo>
                          <a:pt x="0" y="0"/>
                        </a:moveTo>
                        <a:cubicBezTo>
                          <a:pt x="37" y="0"/>
                          <a:pt x="75" y="-1"/>
                          <a:pt x="113" y="0"/>
                        </a:cubicBezTo>
                        <a:cubicBezTo>
                          <a:pt x="4668" y="0"/>
                          <a:pt x="9107" y="1440"/>
                          <a:pt x="12795" y="4115"/>
                        </a:cubicBezTo>
                      </a:path>
                      <a:path w="12796" h="21600" stroke="0" extrusionOk="0">
                        <a:moveTo>
                          <a:pt x="0" y="0"/>
                        </a:moveTo>
                        <a:cubicBezTo>
                          <a:pt x="37" y="0"/>
                          <a:pt x="75" y="-1"/>
                          <a:pt x="113" y="0"/>
                        </a:cubicBezTo>
                        <a:cubicBezTo>
                          <a:pt x="4668" y="0"/>
                          <a:pt x="9107" y="1440"/>
                          <a:pt x="12795" y="4115"/>
                        </a:cubicBezTo>
                        <a:lnTo>
                          <a:pt x="113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>
                        <a:srgbClr val="5F5F5F"/>
                      </a:buClr>
                      <a:buSzPct val="65000"/>
                      <a:buFont typeface="Wingdings" pitchFamily="2" charset="2"/>
                      <a:buNone/>
                    </a:pPr>
                    <a:endParaRPr lang="en-NZ" sz="2400">
                      <a:solidFill>
                        <a:srgbClr val="000000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35559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00" y="2592"/>
                    <a:ext cx="576" cy="120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>
                        <a:srgbClr val="5F5F5F"/>
                      </a:buClr>
                      <a:buSzPct val="65000"/>
                      <a:buFont typeface="Wingdings" pitchFamily="2" charset="2"/>
                      <a:buNone/>
                    </a:pPr>
                    <a:endParaRPr lang="en-NZ" sz="2400">
                      <a:solidFill>
                        <a:srgbClr val="000000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235552" name="Arc 60"/>
                <p:cNvSpPr>
                  <a:spLocks/>
                </p:cNvSpPr>
                <p:nvPr/>
              </p:nvSpPr>
              <p:spPr bwMode="auto">
                <a:xfrm flipH="1" flipV="1">
                  <a:off x="1657" y="1994"/>
                  <a:ext cx="503" cy="203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53" name="Line 61"/>
                <p:cNvSpPr>
                  <a:spLocks noChangeShapeType="1"/>
                </p:cNvSpPr>
                <p:nvPr/>
              </p:nvSpPr>
              <p:spPr bwMode="auto">
                <a:xfrm flipH="1" flipV="1">
                  <a:off x="1104" y="2304"/>
                  <a:ext cx="554" cy="1336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54" name="Arc 62"/>
                <p:cNvSpPr>
                  <a:spLocks/>
                </p:cNvSpPr>
                <p:nvPr/>
              </p:nvSpPr>
              <p:spPr bwMode="auto">
                <a:xfrm>
                  <a:off x="4224" y="624"/>
                  <a:ext cx="503" cy="203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55" name="Line 63"/>
                <p:cNvSpPr>
                  <a:spLocks noChangeShapeType="1"/>
                </p:cNvSpPr>
                <p:nvPr/>
              </p:nvSpPr>
              <p:spPr bwMode="auto">
                <a:xfrm>
                  <a:off x="4726" y="1016"/>
                  <a:ext cx="506" cy="1288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56" name="Arc 64"/>
                <p:cNvSpPr>
                  <a:spLocks/>
                </p:cNvSpPr>
                <p:nvPr/>
              </p:nvSpPr>
              <p:spPr bwMode="auto">
                <a:xfrm flipH="1">
                  <a:off x="3721" y="624"/>
                  <a:ext cx="503" cy="203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57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456" y="1016"/>
                  <a:ext cx="266" cy="664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grpSp>
            <p:nvGrpSpPr>
              <p:cNvPr id="235541" name="Group 66"/>
              <p:cNvGrpSpPr>
                <a:grpSpLocks/>
              </p:cNvGrpSpPr>
              <p:nvPr/>
            </p:nvGrpSpPr>
            <p:grpSpPr bwMode="auto">
              <a:xfrm flipV="1">
                <a:off x="1136" y="1104"/>
                <a:ext cx="1808" cy="1056"/>
                <a:chOff x="1104" y="624"/>
                <a:chExt cx="4128" cy="3408"/>
              </a:xfrm>
            </p:grpSpPr>
            <p:grpSp>
              <p:nvGrpSpPr>
                <p:cNvPr id="235542" name="Group 67"/>
                <p:cNvGrpSpPr>
                  <a:grpSpLocks/>
                </p:cNvGrpSpPr>
                <p:nvPr/>
              </p:nvGrpSpPr>
              <p:grpSpPr bwMode="auto">
                <a:xfrm flipH="1">
                  <a:off x="2160" y="1680"/>
                  <a:ext cx="1296" cy="2352"/>
                  <a:chOff x="1200" y="2592"/>
                  <a:chExt cx="940" cy="1440"/>
                </a:xfrm>
              </p:grpSpPr>
              <p:sp>
                <p:nvSpPr>
                  <p:cNvPr id="235549" name="Arc 68"/>
                  <p:cNvSpPr>
                    <a:spLocks/>
                  </p:cNvSpPr>
                  <p:nvPr/>
                </p:nvSpPr>
                <p:spPr bwMode="auto">
                  <a:xfrm flipH="1" flipV="1">
                    <a:off x="1775" y="2784"/>
                    <a:ext cx="365" cy="1248"/>
                  </a:xfrm>
                  <a:custGeom>
                    <a:avLst/>
                    <a:gdLst>
                      <a:gd name="T0" fmla="*/ 0 w 12796"/>
                      <a:gd name="T1" fmla="*/ 0 h 21600"/>
                      <a:gd name="T2" fmla="*/ 0 w 12796"/>
                      <a:gd name="T3" fmla="*/ 0 h 21600"/>
                      <a:gd name="T4" fmla="*/ 0 w 12796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2796"/>
                      <a:gd name="T10" fmla="*/ 0 h 21600"/>
                      <a:gd name="T11" fmla="*/ 12796 w 12796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796" h="21600" fill="none" extrusionOk="0">
                        <a:moveTo>
                          <a:pt x="0" y="0"/>
                        </a:moveTo>
                        <a:cubicBezTo>
                          <a:pt x="37" y="0"/>
                          <a:pt x="75" y="-1"/>
                          <a:pt x="113" y="0"/>
                        </a:cubicBezTo>
                        <a:cubicBezTo>
                          <a:pt x="4668" y="0"/>
                          <a:pt x="9107" y="1440"/>
                          <a:pt x="12795" y="4115"/>
                        </a:cubicBezTo>
                      </a:path>
                      <a:path w="12796" h="21600" stroke="0" extrusionOk="0">
                        <a:moveTo>
                          <a:pt x="0" y="0"/>
                        </a:moveTo>
                        <a:cubicBezTo>
                          <a:pt x="37" y="0"/>
                          <a:pt x="75" y="-1"/>
                          <a:pt x="113" y="0"/>
                        </a:cubicBezTo>
                        <a:cubicBezTo>
                          <a:pt x="4668" y="0"/>
                          <a:pt x="9107" y="1440"/>
                          <a:pt x="12795" y="4115"/>
                        </a:cubicBezTo>
                        <a:lnTo>
                          <a:pt x="113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>
                        <a:srgbClr val="5F5F5F"/>
                      </a:buClr>
                      <a:buSzPct val="65000"/>
                      <a:buFont typeface="Wingdings" pitchFamily="2" charset="2"/>
                      <a:buNone/>
                    </a:pPr>
                    <a:endParaRPr lang="en-NZ" sz="2400">
                      <a:solidFill>
                        <a:srgbClr val="000000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235550" name="Line 6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00" y="2592"/>
                    <a:ext cx="576" cy="120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>
                        <a:srgbClr val="5F5F5F"/>
                      </a:buClr>
                      <a:buSzPct val="65000"/>
                      <a:buFont typeface="Wingdings" pitchFamily="2" charset="2"/>
                      <a:buNone/>
                    </a:pPr>
                    <a:endParaRPr lang="en-NZ" sz="2400">
                      <a:solidFill>
                        <a:srgbClr val="000000"/>
                      </a:solidFill>
                      <a:latin typeface="Verdana" pitchFamily="34" charset="0"/>
                    </a:endParaRPr>
                  </a:p>
                </p:txBody>
              </p:sp>
            </p:grpSp>
            <p:sp>
              <p:nvSpPr>
                <p:cNvPr id="235543" name="Arc 70"/>
                <p:cNvSpPr>
                  <a:spLocks/>
                </p:cNvSpPr>
                <p:nvPr/>
              </p:nvSpPr>
              <p:spPr bwMode="auto">
                <a:xfrm flipH="1" flipV="1">
                  <a:off x="1657" y="1994"/>
                  <a:ext cx="503" cy="203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44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1104" y="2304"/>
                  <a:ext cx="554" cy="1336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45" name="Arc 72"/>
                <p:cNvSpPr>
                  <a:spLocks/>
                </p:cNvSpPr>
                <p:nvPr/>
              </p:nvSpPr>
              <p:spPr bwMode="auto">
                <a:xfrm>
                  <a:off x="4224" y="624"/>
                  <a:ext cx="503" cy="203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46" name="Line 73"/>
                <p:cNvSpPr>
                  <a:spLocks noChangeShapeType="1"/>
                </p:cNvSpPr>
                <p:nvPr/>
              </p:nvSpPr>
              <p:spPr bwMode="auto">
                <a:xfrm>
                  <a:off x="4726" y="1016"/>
                  <a:ext cx="506" cy="1288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47" name="Arc 74"/>
                <p:cNvSpPr>
                  <a:spLocks/>
                </p:cNvSpPr>
                <p:nvPr/>
              </p:nvSpPr>
              <p:spPr bwMode="auto">
                <a:xfrm flipH="1">
                  <a:off x="3721" y="624"/>
                  <a:ext cx="503" cy="2038"/>
                </a:xfrm>
                <a:custGeom>
                  <a:avLst/>
                  <a:gdLst>
                    <a:gd name="T0" fmla="*/ 0 w 12796"/>
                    <a:gd name="T1" fmla="*/ 0 h 21600"/>
                    <a:gd name="T2" fmla="*/ 0 w 12796"/>
                    <a:gd name="T3" fmla="*/ 0 h 21600"/>
                    <a:gd name="T4" fmla="*/ 0 w 12796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2796"/>
                    <a:gd name="T10" fmla="*/ 0 h 21600"/>
                    <a:gd name="T11" fmla="*/ 12796 w 12796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796" h="21600" fill="none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</a:path>
                    <a:path w="12796" h="21600" stroke="0" extrusionOk="0">
                      <a:moveTo>
                        <a:pt x="0" y="0"/>
                      </a:moveTo>
                      <a:cubicBezTo>
                        <a:pt x="37" y="0"/>
                        <a:pt x="75" y="-1"/>
                        <a:pt x="113" y="0"/>
                      </a:cubicBezTo>
                      <a:cubicBezTo>
                        <a:pt x="4668" y="0"/>
                        <a:pt x="9107" y="1440"/>
                        <a:pt x="12795" y="4115"/>
                      </a:cubicBezTo>
                      <a:lnTo>
                        <a:pt x="113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5548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3456" y="1016"/>
                  <a:ext cx="266" cy="664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rgbClr val="5F5F5F"/>
                    </a:buClr>
                    <a:buSzPct val="65000"/>
                    <a:buFont typeface="Wingdings" pitchFamily="2" charset="2"/>
                    <a:buNone/>
                  </a:pPr>
                  <a:endParaRPr lang="en-NZ" sz="240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</p:grp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2895600" y="3810000"/>
            <a:ext cx="914400" cy="1066800"/>
            <a:chOff x="1824" y="2400"/>
            <a:chExt cx="576" cy="672"/>
          </a:xfrm>
        </p:grpSpPr>
        <p:sp>
          <p:nvSpPr>
            <p:cNvPr id="235536" name="Line 77"/>
            <p:cNvSpPr>
              <a:spLocks noChangeShapeType="1"/>
            </p:cNvSpPr>
            <p:nvPr/>
          </p:nvSpPr>
          <p:spPr bwMode="auto">
            <a:xfrm flipV="1">
              <a:off x="1824" y="2400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5537" name="Line 78"/>
            <p:cNvSpPr>
              <a:spLocks noChangeShapeType="1"/>
            </p:cNvSpPr>
            <p:nvPr/>
          </p:nvSpPr>
          <p:spPr bwMode="auto">
            <a:xfrm flipV="1">
              <a:off x="2208" y="2880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0" name="Group 79"/>
          <p:cNvGrpSpPr>
            <a:grpSpLocks/>
          </p:cNvGrpSpPr>
          <p:nvPr/>
        </p:nvGrpSpPr>
        <p:grpSpPr bwMode="auto">
          <a:xfrm>
            <a:off x="4800600" y="3810000"/>
            <a:ext cx="914400" cy="1066800"/>
            <a:chOff x="3024" y="2400"/>
            <a:chExt cx="576" cy="672"/>
          </a:xfrm>
        </p:grpSpPr>
        <p:sp>
          <p:nvSpPr>
            <p:cNvPr id="235534" name="Line 80"/>
            <p:cNvSpPr>
              <a:spLocks noChangeShapeType="1"/>
            </p:cNvSpPr>
            <p:nvPr/>
          </p:nvSpPr>
          <p:spPr bwMode="auto">
            <a:xfrm flipH="1" flipV="1">
              <a:off x="3408" y="2400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5535" name="Line 81"/>
            <p:cNvSpPr>
              <a:spLocks noChangeShapeType="1"/>
            </p:cNvSpPr>
            <p:nvPr/>
          </p:nvSpPr>
          <p:spPr bwMode="auto">
            <a:xfrm flipH="1" flipV="1">
              <a:off x="3024" y="2880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467026" name="AutoShape 82"/>
          <p:cNvSpPr>
            <a:spLocks noChangeArrowheads="1"/>
          </p:cNvSpPr>
          <p:nvPr/>
        </p:nvSpPr>
        <p:spPr bwMode="auto">
          <a:xfrm>
            <a:off x="7620000" y="63246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US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autoUpdateAnimBg="0"/>
      <p:bldP spid="4670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F17.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01" t="31732"/>
          <a:stretch>
            <a:fillRect/>
          </a:stretch>
        </p:blipFill>
        <p:spPr bwMode="auto">
          <a:xfrm>
            <a:off x="1143000" y="1447800"/>
            <a:ext cx="67818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6600"/>
                </a:solidFill>
                <a:latin typeface="Verdana" pitchFamily="34" charset="0"/>
              </a:rPr>
              <a:t>This is called  </a:t>
            </a:r>
            <a:r>
              <a:rPr lang="en-US" altLang="en-US" sz="2800" b="1" u="sng">
                <a:solidFill>
                  <a:srgbClr val="006600"/>
                </a:solidFill>
                <a:latin typeface="Verdana" pitchFamily="34" charset="0"/>
              </a:rPr>
              <a:t>Constructive Interference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600200"/>
            <a:ext cx="914400" cy="4267200"/>
            <a:chOff x="192" y="1008"/>
            <a:chExt cx="576" cy="2688"/>
          </a:xfrm>
        </p:grpSpPr>
        <p:sp>
          <p:nvSpPr>
            <p:cNvPr id="236550" name="Line 5"/>
            <p:cNvSpPr>
              <a:spLocks noChangeShapeType="1"/>
            </p:cNvSpPr>
            <p:nvPr/>
          </p:nvSpPr>
          <p:spPr bwMode="auto">
            <a:xfrm flipH="1">
              <a:off x="192" y="2160"/>
              <a:ext cx="240" cy="0"/>
            </a:xfrm>
            <a:prstGeom prst="line">
              <a:avLst/>
            </a:prstGeom>
            <a:noFill/>
            <a:ln w="28575">
              <a:solidFill>
                <a:srgbClr val="00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5F5F5F"/>
                </a:buClr>
                <a:buSzPct val="65000"/>
                <a:buFont typeface="Wingdings" pitchFamily="2" charset="2"/>
                <a:buNone/>
              </a:pPr>
              <a:endParaRPr lang="en-NZ" sz="24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grpSp>
          <p:nvGrpSpPr>
            <p:cNvPr id="236551" name="Group 6"/>
            <p:cNvGrpSpPr>
              <a:grpSpLocks/>
            </p:cNvGrpSpPr>
            <p:nvPr/>
          </p:nvGrpSpPr>
          <p:grpSpPr bwMode="auto">
            <a:xfrm>
              <a:off x="192" y="1008"/>
              <a:ext cx="576" cy="2688"/>
              <a:chOff x="192" y="1104"/>
              <a:chExt cx="576" cy="2592"/>
            </a:xfrm>
          </p:grpSpPr>
          <p:sp>
            <p:nvSpPr>
              <p:cNvPr id="236552" name="AutoShape 7"/>
              <p:cNvSpPr>
                <a:spLocks/>
              </p:cNvSpPr>
              <p:nvPr/>
            </p:nvSpPr>
            <p:spPr bwMode="auto">
              <a:xfrm>
                <a:off x="432" y="1104"/>
                <a:ext cx="192" cy="2208"/>
              </a:xfrm>
              <a:prstGeom prst="leftBrace">
                <a:avLst>
                  <a:gd name="adj1" fmla="val 95833"/>
                  <a:gd name="adj2" fmla="val 50000"/>
                </a:avLst>
              </a:prstGeom>
              <a:noFill/>
              <a:ln w="28575">
                <a:solidFill>
                  <a:srgbClr val="0099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US" altLang="en-US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6553" name="Line 8"/>
              <p:cNvSpPr>
                <a:spLocks noChangeShapeType="1"/>
              </p:cNvSpPr>
              <p:nvPr/>
            </p:nvSpPr>
            <p:spPr bwMode="auto">
              <a:xfrm>
                <a:off x="192" y="2208"/>
                <a:ext cx="0" cy="1488"/>
              </a:xfrm>
              <a:prstGeom prst="line">
                <a:avLst/>
              </a:prstGeom>
              <a:noFill/>
              <a:ln w="28575">
                <a:solidFill>
                  <a:srgbClr val="0099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36554" name="Line 9"/>
              <p:cNvSpPr>
                <a:spLocks noChangeShapeType="1"/>
              </p:cNvSpPr>
              <p:nvPr/>
            </p:nvSpPr>
            <p:spPr bwMode="auto">
              <a:xfrm>
                <a:off x="192" y="3696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0099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rgbClr val="5F5F5F"/>
                  </a:buClr>
                  <a:buSzPct val="65000"/>
                  <a:buFont typeface="Wingdings" pitchFamily="2" charset="2"/>
                  <a:buNone/>
                </a:pPr>
                <a:endParaRPr lang="en-NZ" sz="24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1447800" y="5638800"/>
            <a:ext cx="609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0099"/>
                </a:solidFill>
                <a:latin typeface="Verdana" pitchFamily="34" charset="0"/>
              </a:rPr>
              <a:t>We also say that these two waves are </a:t>
            </a:r>
            <a:r>
              <a:rPr lang="en-US" altLang="en-US" sz="2400" b="1" u="sng">
                <a:solidFill>
                  <a:srgbClr val="000099"/>
                </a:solidFill>
                <a:latin typeface="Verdana" pitchFamily="34" charset="0"/>
              </a:rPr>
              <a:t>In Phase</a:t>
            </a:r>
          </a:p>
        </p:txBody>
      </p:sp>
    </p:spTree>
    <p:extLst>
      <p:ext uri="{BB962C8B-B14F-4D97-AF65-F5344CB8AC3E}">
        <p14:creationId xmlns:p14="http://schemas.microsoft.com/office/powerpoint/2010/main" val="56398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006600"/>
                </a:solidFill>
                <a:latin typeface="Verdana" pitchFamily="34" charset="0"/>
              </a:rPr>
              <a:t>Now suppose the listener moves:</a:t>
            </a:r>
          </a:p>
        </p:txBody>
      </p:sp>
      <p:pic>
        <p:nvPicPr>
          <p:cNvPr id="237571" name="Picture 3" descr="sp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7"/>
          <a:stretch>
            <a:fillRect/>
          </a:stretch>
        </p:blipFill>
        <p:spPr bwMode="auto">
          <a:xfrm>
            <a:off x="2438400" y="4876800"/>
            <a:ext cx="8255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7572" name="Picture 4" descr="j0230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62"/>
          <a:stretch>
            <a:fillRect/>
          </a:stretch>
        </p:blipFill>
        <p:spPr bwMode="auto">
          <a:xfrm>
            <a:off x="2209800" y="1458913"/>
            <a:ext cx="63023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7573" name="Picture 5" descr="j0230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1"/>
          <a:stretch>
            <a:fillRect/>
          </a:stretch>
        </p:blipFill>
        <p:spPr bwMode="auto">
          <a:xfrm>
            <a:off x="6096000" y="1306513"/>
            <a:ext cx="6794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7574" name="AutoShape 6"/>
          <p:cNvSpPr>
            <a:spLocks/>
          </p:cNvSpPr>
          <p:nvPr/>
        </p:nvSpPr>
        <p:spPr bwMode="auto">
          <a:xfrm rot="-627339">
            <a:off x="2209800" y="2209800"/>
            <a:ext cx="234950" cy="2871788"/>
          </a:xfrm>
          <a:prstGeom prst="leftBrace">
            <a:avLst>
              <a:gd name="adj1" fmla="val 101858"/>
              <a:gd name="adj2" fmla="val 50000"/>
            </a:avLst>
          </a:prstGeom>
          <a:noFill/>
          <a:ln w="254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US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914400" y="3363913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3 m</a:t>
            </a:r>
          </a:p>
        </p:txBody>
      </p:sp>
      <p:sp>
        <p:nvSpPr>
          <p:cNvPr id="237576" name="AutoShape 8"/>
          <p:cNvSpPr>
            <a:spLocks/>
          </p:cNvSpPr>
          <p:nvPr/>
        </p:nvSpPr>
        <p:spPr bwMode="auto">
          <a:xfrm rot="3071626" flipH="1">
            <a:off x="4746625" y="1606550"/>
            <a:ext cx="333375" cy="4479925"/>
          </a:xfrm>
          <a:prstGeom prst="leftBrace">
            <a:avLst>
              <a:gd name="adj1" fmla="val 111984"/>
              <a:gd name="adj2" fmla="val 50000"/>
            </a:avLst>
          </a:prstGeom>
          <a:noFill/>
          <a:ln w="254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5F5F5F"/>
              </a:buClr>
              <a:buSzPct val="65000"/>
              <a:buFont typeface="Wingdings" pitchFamily="2" charset="2"/>
              <a:buNone/>
            </a:pPr>
            <a:endParaRPr lang="en-US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5029200" y="3886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sz="2400">
                <a:solidFill>
                  <a:srgbClr val="660066"/>
                </a:solidFill>
                <a:latin typeface="Verdana" pitchFamily="34" charset="0"/>
              </a:rPr>
              <a:t>5 m</a:t>
            </a:r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5353050" y="4687888"/>
            <a:ext cx="28194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  <a:defRPr/>
            </a:pPr>
            <a:r>
              <a:rPr lang="en-US" altLang="en-US" sz="2400" dirty="0" smtClean="0">
                <a:solidFill>
                  <a:srgbClr val="006600"/>
                </a:solidFill>
                <a:latin typeface="Verdana" pitchFamily="34" charset="0"/>
              </a:rPr>
              <a:t>Now the sound waves are: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lphaUcPeriod"/>
              <a:defRPr/>
            </a:pPr>
            <a:r>
              <a:rPr lang="en-US" altLang="en-US" sz="2400" dirty="0" smtClean="0">
                <a:solidFill>
                  <a:srgbClr val="006600"/>
                </a:solidFill>
                <a:latin typeface="Verdana" pitchFamily="34" charset="0"/>
              </a:rPr>
              <a:t>Still in phase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AutoNum type="alphaUcPeriod"/>
              <a:defRPr/>
            </a:pPr>
            <a:r>
              <a:rPr lang="en-US" altLang="en-US" sz="2400" dirty="0" smtClean="0">
                <a:solidFill>
                  <a:srgbClr val="006600"/>
                </a:solidFill>
                <a:latin typeface="Verdana" pitchFamily="34" charset="0"/>
              </a:rPr>
              <a:t>Out of phase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  <a:defRPr/>
            </a:pPr>
            <a:endParaRPr lang="en-US" altLang="en-US" sz="2400" dirty="0" smtClean="0">
              <a:solidFill>
                <a:srgbClr val="0066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1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6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6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486</Words>
  <Application>Microsoft Office PowerPoint</Application>
  <PresentationFormat>On-screen Show (4:3)</PresentationFormat>
  <Paragraphs>80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Bamboo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Woodstock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creator>ICT</dc:creator>
  <cp:lastModifiedBy>Stephen Anderson</cp:lastModifiedBy>
  <cp:revision>26</cp:revision>
  <dcterms:created xsi:type="dcterms:W3CDTF">2006-02-15T11:50:33Z</dcterms:created>
  <dcterms:modified xsi:type="dcterms:W3CDTF">2014-06-21T05:16:19Z</dcterms:modified>
</cp:coreProperties>
</file>