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17" r:id="rId3"/>
    <p:sldId id="321" r:id="rId4"/>
    <p:sldId id="309" r:id="rId5"/>
    <p:sldId id="310" r:id="rId6"/>
    <p:sldId id="302" r:id="rId7"/>
    <p:sldId id="320" r:id="rId8"/>
    <p:sldId id="304" r:id="rId9"/>
    <p:sldId id="322" r:id="rId10"/>
    <p:sldId id="311" r:id="rId11"/>
    <p:sldId id="281" r:id="rId12"/>
    <p:sldId id="294" r:id="rId13"/>
    <p:sldId id="319" r:id="rId14"/>
    <p:sldId id="312" r:id="rId15"/>
    <p:sldId id="295" r:id="rId16"/>
    <p:sldId id="296" r:id="rId17"/>
    <p:sldId id="323" r:id="rId18"/>
    <p:sldId id="324" r:id="rId19"/>
    <p:sldId id="299" r:id="rId20"/>
    <p:sldId id="315" r:id="rId21"/>
    <p:sldId id="325" r:id="rId22"/>
    <p:sldId id="316" r:id="rId23"/>
    <p:sldId id="308" r:id="rId24"/>
    <p:sldId id="314" r:id="rId25"/>
    <p:sldId id="30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>
      <p:cViewPr varScale="1">
        <p:scale>
          <a:sx n="71" d="100"/>
          <a:sy n="71" d="100"/>
        </p:scale>
        <p:origin x="-7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A1AFDC-2646-4B65-9E4B-BF44BC6FB57F}" type="datetimeFigureOut">
              <a:rPr lang="en-US"/>
              <a:pPr>
                <a:defRPr/>
              </a:pPr>
              <a:t>6/26/2014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C818BA-0F32-457C-8DEC-9B0CB255450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7191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F8029-D8C0-4266-8AD4-446D152A3A09}" type="slidenum">
              <a:rPr lang="en-AU" smtClean="0"/>
              <a:pPr/>
              <a:t>3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32C8E-4A2C-4FC7-B5E1-A03FA1BC4738}" type="slidenum">
              <a:rPr lang="en-AU" smtClean="0"/>
              <a:pPr/>
              <a:t>4</a:t>
            </a:fld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5889E3-C26A-4A91-9002-C099CEDE0055}" type="slidenum">
              <a:rPr lang="en-AU" smtClean="0"/>
              <a:pPr/>
              <a:t>7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8BEA2-BB1A-4981-BC6C-01B754E51837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8BEA2-BB1A-4981-BC6C-01B754E51837}" type="slidenum">
              <a:rPr lang="en-NZ" smtClean="0"/>
              <a:pPr/>
              <a:t>21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8BEA2-BB1A-4981-BC6C-01B754E51837}" type="slidenum">
              <a:rPr lang="en-NZ" smtClean="0"/>
              <a:pPr/>
              <a:t>23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9391-061F-438B-819C-53319A5F7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0837-4D9C-4C13-B0AA-4CC524EF5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4B596-4248-4272-8801-DD2FE3C4D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1D1D-A739-4BEB-82C0-850088AF97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41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1336-DCD5-4B70-BD05-2DB40C139E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6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9934-35AB-4944-A6C4-E4E4645EE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4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9F0B-6255-458F-85CC-498166C83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6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02ED-7154-46CB-9E7A-491747937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7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5F888-DF86-487C-9DC8-592DB48E3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0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9BB64-426F-4301-86DD-B357658212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19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90987-A278-431D-8D9B-6ABBA2FC5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212E-DDE9-4839-B7CA-954BA6EB8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A765-7D68-460A-B52A-70D85BDD4B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14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2B3FA-B02B-4466-9E97-FE8A61339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5422-A9AE-47A5-9A98-2F79CAD306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CD06-E32B-495C-A39F-E8F1713F5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A6375-FB2D-4D70-8FA0-8E418499D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5B2F-45E9-4DE7-BA25-08C3C093C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01C7-A7D5-4C77-92B6-D4546A6E5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ACC2E-044E-4E71-9547-94F20F604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C227-949F-4060-93FD-CAAD86B51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DEB6F-CDF8-4D26-9C9F-9C28DE78E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A378589-6C10-4F56-9B8F-8A5C12130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fld id="{96D0F4EE-8F74-48DB-BDFE-BFDF4BB03E8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6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31.emf"/><Relationship Id="rId26" Type="http://schemas.openxmlformats.org/officeDocument/2006/relationships/image" Target="../media/image35.png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8.png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emf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4.e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36.emf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9.emf"/><Relationship Id="rId22" Type="http://schemas.openxmlformats.org/officeDocument/2006/relationships/image" Target="../media/image33.emf"/><Relationship Id="rId27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gsir.netfirms.com/englishhtm/StatWave.ht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533400" y="21717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sz="240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352800" y="3124200"/>
          <a:ext cx="12604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3" imgW="952200" imgH="825480" progId="Equation.3">
                  <p:embed/>
                </p:oleObj>
              </mc:Choice>
              <mc:Fallback>
                <p:oleObj name="Equation" r:id="rId3" imgW="952200" imgH="825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124200"/>
                        <a:ext cx="126047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7" name="AutoShape 5"/>
          <p:cNvSpPr>
            <a:spLocks noChangeArrowheads="1"/>
          </p:cNvSpPr>
          <p:nvPr/>
        </p:nvSpPr>
        <p:spPr bwMode="auto">
          <a:xfrm>
            <a:off x="1066800" y="2933700"/>
            <a:ext cx="1600200" cy="1371600"/>
          </a:xfrm>
          <a:prstGeom prst="wedgeRoundRectCallout">
            <a:avLst>
              <a:gd name="adj1" fmla="val 96231"/>
              <a:gd name="adj2" fmla="val 729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ea typeface="ＭＳ Ｐゴシック" charset="-128"/>
              </a:rPr>
              <a:t>Speed of </a:t>
            </a:r>
          </a:p>
          <a:p>
            <a:pPr algn="ctr"/>
            <a:r>
              <a:rPr lang="en-US" altLang="ja-JP" sz="2400">
                <a:ea typeface="ＭＳ Ｐゴシック" charset="-128"/>
              </a:rPr>
              <a:t>the Wave</a:t>
            </a:r>
          </a:p>
          <a:p>
            <a:pPr algn="ctr"/>
            <a:r>
              <a:rPr lang="en-US" altLang="ja-JP" sz="2400">
                <a:ea typeface="ＭＳ Ｐゴシック" charset="-128"/>
              </a:rPr>
              <a:t>(m/s)</a:t>
            </a:r>
          </a:p>
        </p:txBody>
      </p:sp>
      <p:sp>
        <p:nvSpPr>
          <p:cNvPr id="166918" name="AutoShape 6"/>
          <p:cNvSpPr>
            <a:spLocks noChangeArrowheads="1"/>
          </p:cNvSpPr>
          <p:nvPr/>
        </p:nvSpPr>
        <p:spPr bwMode="auto">
          <a:xfrm>
            <a:off x="5638800" y="2171700"/>
            <a:ext cx="1600200" cy="1371600"/>
          </a:xfrm>
          <a:prstGeom prst="wedgeRoundRectCallout">
            <a:avLst>
              <a:gd name="adj1" fmla="val -110514"/>
              <a:gd name="adj2" fmla="val 4502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ea typeface="ＭＳ Ｐゴシック" charset="-128"/>
              </a:rPr>
              <a:t>Tension in</a:t>
            </a:r>
          </a:p>
          <a:p>
            <a:pPr algn="ctr"/>
            <a:r>
              <a:rPr lang="en-US" altLang="ja-JP" sz="2400">
                <a:ea typeface="ＭＳ Ｐゴシック" charset="-128"/>
              </a:rPr>
              <a:t>the String</a:t>
            </a:r>
          </a:p>
          <a:p>
            <a:pPr algn="ctr"/>
            <a:r>
              <a:rPr lang="en-US" altLang="ja-JP" sz="2400">
                <a:ea typeface="ＭＳ Ｐゴシック" charset="-128"/>
              </a:rPr>
              <a:t>(N)</a:t>
            </a:r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>
            <a:off x="6172200" y="3771900"/>
            <a:ext cx="2209800" cy="1371600"/>
          </a:xfrm>
          <a:prstGeom prst="wedgeRoundRectCallout">
            <a:avLst>
              <a:gd name="adj1" fmla="val -124495"/>
              <a:gd name="adj2" fmla="val -35995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ea typeface="ＭＳ Ｐゴシック" charset="-128"/>
              </a:rPr>
              <a:t>Linear Density</a:t>
            </a:r>
          </a:p>
          <a:p>
            <a:pPr algn="ctr"/>
            <a:r>
              <a:rPr lang="en-US" altLang="ja-JP" sz="2400">
                <a:ea typeface="ＭＳ Ｐゴシック" charset="-128"/>
              </a:rPr>
              <a:t>of the String</a:t>
            </a:r>
          </a:p>
          <a:p>
            <a:pPr algn="ctr"/>
            <a:r>
              <a:rPr lang="en-US" altLang="ja-JP" sz="2400">
                <a:ea typeface="ＭＳ Ｐゴシック" charset="-128"/>
              </a:rPr>
              <a:t>(kg/m)</a:t>
            </a:r>
          </a:p>
        </p:txBody>
      </p:sp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685800" y="4686300"/>
          <a:ext cx="1485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Equation" r:id="rId5" imgW="1485720" imgH="1028520" progId="Equation.3">
                  <p:embed/>
                </p:oleObj>
              </mc:Choice>
              <mc:Fallback>
                <p:oleObj name="Equation" r:id="rId5" imgW="1485720" imgH="1028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86300"/>
                        <a:ext cx="14859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1" name="Object 9"/>
          <p:cNvGraphicFramePr>
            <a:graphicFrameLocks noChangeAspect="1"/>
          </p:cNvGraphicFramePr>
          <p:nvPr/>
        </p:nvGraphicFramePr>
        <p:xfrm>
          <a:off x="2501900" y="4419600"/>
          <a:ext cx="1562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Equation" r:id="rId7" imgW="1562040" imgH="1257120" progId="Equation.3">
                  <p:embed/>
                </p:oleObj>
              </mc:Choice>
              <mc:Fallback>
                <p:oleObj name="Equation" r:id="rId7" imgW="1562040" imgH="1257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4419600"/>
                        <a:ext cx="15621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2" name="Object 10"/>
          <p:cNvGraphicFramePr>
            <a:graphicFrameLocks noChangeAspect="1"/>
          </p:cNvGraphicFramePr>
          <p:nvPr/>
        </p:nvGraphicFramePr>
        <p:xfrm>
          <a:off x="3949700" y="4608513"/>
          <a:ext cx="95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Equation" r:id="rId9" imgW="952200" imgH="838080" progId="Equation.3">
                  <p:embed/>
                </p:oleObj>
              </mc:Choice>
              <mc:Fallback>
                <p:oleObj name="Equation" r:id="rId9" imgW="952200" imgH="8380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4608513"/>
                        <a:ext cx="952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3" name="Object 11"/>
          <p:cNvGraphicFramePr>
            <a:graphicFrameLocks noChangeAspect="1"/>
          </p:cNvGraphicFramePr>
          <p:nvPr/>
        </p:nvGraphicFramePr>
        <p:xfrm>
          <a:off x="5351463" y="4808538"/>
          <a:ext cx="7366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11" imgW="736560" imgH="545760" progId="Equation.3">
                  <p:embed/>
                </p:oleObj>
              </mc:Choice>
              <mc:Fallback>
                <p:oleObj name="Equation" r:id="rId11" imgW="736560" imgH="5457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4808538"/>
                        <a:ext cx="736600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14" descr="Hiking"/>
          <p:cNvPicPr>
            <a:picLocks noChangeAspect="1" noChangeArrowheads="1"/>
          </p:cNvPicPr>
          <p:nvPr/>
        </p:nvPicPr>
        <p:blipFill>
          <a:blip r:embed="rId13" cstate="print"/>
          <a:srcRect l="24789" r="38025"/>
          <a:stretch>
            <a:fillRect/>
          </a:stretch>
        </p:blipFill>
        <p:spPr bwMode="auto">
          <a:xfrm>
            <a:off x="1600200" y="762000"/>
            <a:ext cx="914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Line 15"/>
          <p:cNvSpPr>
            <a:spLocks noChangeShapeType="1"/>
          </p:cNvSpPr>
          <p:nvPr/>
        </p:nvSpPr>
        <p:spPr bwMode="auto">
          <a:xfrm>
            <a:off x="2438400" y="1752600"/>
            <a:ext cx="50292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NZ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14600" y="1447800"/>
            <a:ext cx="5029200" cy="533400"/>
            <a:chOff x="1872" y="1152"/>
            <a:chExt cx="3168" cy="336"/>
          </a:xfrm>
        </p:grpSpPr>
        <p:sp>
          <p:nvSpPr>
            <p:cNvPr id="2068" name="Rectangle 17"/>
            <p:cNvSpPr>
              <a:spLocks noChangeArrowheads="1"/>
            </p:cNvSpPr>
            <p:nvPr/>
          </p:nvSpPr>
          <p:spPr bwMode="auto">
            <a:xfrm>
              <a:off x="1872" y="1152"/>
              <a:ext cx="312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NZ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872" y="1247"/>
              <a:ext cx="3168" cy="144"/>
              <a:chOff x="516" y="2974"/>
              <a:chExt cx="2844" cy="865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 flipV="1">
                <a:off x="516" y="2974"/>
                <a:ext cx="948" cy="864"/>
                <a:chOff x="1104" y="630"/>
                <a:chExt cx="4128" cy="3408"/>
              </a:xfrm>
            </p:grpSpPr>
            <p:grpSp>
              <p:nvGrpSpPr>
                <p:cNvPr id="5" name="Group 20"/>
                <p:cNvGrpSpPr>
                  <a:grpSpLocks/>
                </p:cNvGrpSpPr>
                <p:nvPr/>
              </p:nvGrpSpPr>
              <p:grpSpPr bwMode="auto">
                <a:xfrm flipH="1">
                  <a:off x="2160" y="1681"/>
                  <a:ext cx="1296" cy="2357"/>
                  <a:chOff x="1200" y="2592"/>
                  <a:chExt cx="940" cy="1443"/>
                </a:xfrm>
              </p:grpSpPr>
              <p:sp>
                <p:nvSpPr>
                  <p:cNvPr id="2099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1775" y="2787"/>
                    <a:ext cx="365" cy="124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100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00" y="2592"/>
                    <a:ext cx="576" cy="1200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  <p:sp>
              <p:nvSpPr>
                <p:cNvPr id="2093" name="Arc 23"/>
                <p:cNvSpPr>
                  <a:spLocks/>
                </p:cNvSpPr>
                <p:nvPr/>
              </p:nvSpPr>
              <p:spPr bwMode="auto">
                <a:xfrm flipH="1" flipV="1">
                  <a:off x="1657" y="1999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2094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1104" y="2304"/>
                  <a:ext cx="554" cy="1336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2095" name="Arc 25"/>
                <p:cNvSpPr>
                  <a:spLocks/>
                </p:cNvSpPr>
                <p:nvPr/>
              </p:nvSpPr>
              <p:spPr bwMode="auto">
                <a:xfrm>
                  <a:off x="4224" y="630"/>
                  <a:ext cx="503" cy="2037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2096" name="Line 26"/>
                <p:cNvSpPr>
                  <a:spLocks noChangeShapeType="1"/>
                </p:cNvSpPr>
                <p:nvPr/>
              </p:nvSpPr>
              <p:spPr bwMode="auto">
                <a:xfrm>
                  <a:off x="4726" y="1016"/>
                  <a:ext cx="506" cy="1288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2097" name="Arc 27"/>
                <p:cNvSpPr>
                  <a:spLocks/>
                </p:cNvSpPr>
                <p:nvPr/>
              </p:nvSpPr>
              <p:spPr bwMode="auto">
                <a:xfrm flipH="1">
                  <a:off x="3721" y="630"/>
                  <a:ext cx="503" cy="2037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209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456" y="1016"/>
                  <a:ext cx="266" cy="664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1464" y="2975"/>
                <a:ext cx="1896" cy="864"/>
                <a:chOff x="-672" y="1103"/>
                <a:chExt cx="3616" cy="1056"/>
              </a:xfrm>
            </p:grpSpPr>
            <p:grpSp>
              <p:nvGrpSpPr>
                <p:cNvPr id="7" name="Group 30"/>
                <p:cNvGrpSpPr>
                  <a:grpSpLocks/>
                </p:cNvGrpSpPr>
                <p:nvPr/>
              </p:nvGrpSpPr>
              <p:grpSpPr bwMode="auto">
                <a:xfrm flipV="1">
                  <a:off x="-672" y="1103"/>
                  <a:ext cx="1808" cy="1055"/>
                  <a:chOff x="1104" y="628"/>
                  <a:chExt cx="4128" cy="3404"/>
                </a:xfrm>
              </p:grpSpPr>
              <p:grpSp>
                <p:nvGrpSpPr>
                  <p:cNvPr id="8" name="Group 31"/>
                  <p:cNvGrpSpPr>
                    <a:grpSpLocks/>
                  </p:cNvGrpSpPr>
                  <p:nvPr/>
                </p:nvGrpSpPr>
                <p:grpSpPr bwMode="auto">
                  <a:xfrm flipH="1">
                    <a:off x="2160" y="1679"/>
                    <a:ext cx="1296" cy="2352"/>
                    <a:chOff x="1200" y="2592"/>
                    <a:chExt cx="940" cy="1440"/>
                  </a:xfrm>
                </p:grpSpPr>
                <p:sp>
                  <p:nvSpPr>
                    <p:cNvPr id="2090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775" y="2786"/>
                      <a:ext cx="365" cy="1246"/>
                    </a:xfrm>
                    <a:custGeom>
                      <a:avLst/>
                      <a:gdLst>
                        <a:gd name="T0" fmla="*/ 0 w 12796"/>
                        <a:gd name="T1" fmla="*/ 0 h 21600"/>
                        <a:gd name="T2" fmla="*/ 0 w 12796"/>
                        <a:gd name="T3" fmla="*/ 0 h 21600"/>
                        <a:gd name="T4" fmla="*/ 0 w 1279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2796"/>
                        <a:gd name="T10" fmla="*/ 0 h 21600"/>
                        <a:gd name="T11" fmla="*/ 12796 w 1279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796" h="21600" fill="none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</a:path>
                        <a:path w="12796" h="21600" stroke="0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  <a:lnTo>
                            <a:pt x="113" y="21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8100">
                      <a:solidFill>
                        <a:srgbClr val="990000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NZ"/>
                    </a:p>
                  </p:txBody>
                </p:sp>
                <p:sp>
                  <p:nvSpPr>
                    <p:cNvPr id="2091" name="Line 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0" y="2592"/>
                      <a:ext cx="576" cy="12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NZ"/>
                    </a:p>
                  </p:txBody>
                </p:sp>
              </p:grpSp>
              <p:sp>
                <p:nvSpPr>
                  <p:cNvPr id="2084" name="Arc 34"/>
                  <p:cNvSpPr>
                    <a:spLocks/>
                  </p:cNvSpPr>
                  <p:nvPr/>
                </p:nvSpPr>
                <p:spPr bwMode="auto">
                  <a:xfrm flipH="1" flipV="1">
                    <a:off x="1657" y="1996"/>
                    <a:ext cx="503" cy="2036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85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2304"/>
                    <a:ext cx="554" cy="1336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86" name="Arc 36"/>
                  <p:cNvSpPr>
                    <a:spLocks/>
                  </p:cNvSpPr>
                  <p:nvPr/>
                </p:nvSpPr>
                <p:spPr bwMode="auto">
                  <a:xfrm>
                    <a:off x="4224" y="628"/>
                    <a:ext cx="503" cy="2036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8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4726" y="1016"/>
                    <a:ext cx="506" cy="1288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88" name="Arc 38"/>
                  <p:cNvSpPr>
                    <a:spLocks/>
                  </p:cNvSpPr>
                  <p:nvPr/>
                </p:nvSpPr>
                <p:spPr bwMode="auto">
                  <a:xfrm flipH="1">
                    <a:off x="3721" y="628"/>
                    <a:ext cx="503" cy="2036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89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6" y="1016"/>
                    <a:ext cx="266" cy="664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  <p:grpSp>
              <p:nvGrpSpPr>
                <p:cNvPr id="9" name="Group 40"/>
                <p:cNvGrpSpPr>
                  <a:grpSpLocks/>
                </p:cNvGrpSpPr>
                <p:nvPr/>
              </p:nvGrpSpPr>
              <p:grpSpPr bwMode="auto">
                <a:xfrm flipV="1">
                  <a:off x="1136" y="1104"/>
                  <a:ext cx="1808" cy="1055"/>
                  <a:chOff x="1104" y="627"/>
                  <a:chExt cx="4128" cy="3405"/>
                </a:xfrm>
              </p:grpSpPr>
              <p:grpSp>
                <p:nvGrpSpPr>
                  <p:cNvPr id="10" name="Group 41"/>
                  <p:cNvGrpSpPr>
                    <a:grpSpLocks/>
                  </p:cNvGrpSpPr>
                  <p:nvPr/>
                </p:nvGrpSpPr>
                <p:grpSpPr bwMode="auto">
                  <a:xfrm flipH="1">
                    <a:off x="2160" y="1679"/>
                    <a:ext cx="1296" cy="2352"/>
                    <a:chOff x="1200" y="2592"/>
                    <a:chExt cx="940" cy="1440"/>
                  </a:xfrm>
                </p:grpSpPr>
                <p:sp>
                  <p:nvSpPr>
                    <p:cNvPr id="2081" name="Arc 4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775" y="2786"/>
                      <a:ext cx="365" cy="1246"/>
                    </a:xfrm>
                    <a:custGeom>
                      <a:avLst/>
                      <a:gdLst>
                        <a:gd name="T0" fmla="*/ 0 w 12796"/>
                        <a:gd name="T1" fmla="*/ 0 h 21600"/>
                        <a:gd name="T2" fmla="*/ 0 w 12796"/>
                        <a:gd name="T3" fmla="*/ 0 h 21600"/>
                        <a:gd name="T4" fmla="*/ 0 w 1279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2796"/>
                        <a:gd name="T10" fmla="*/ 0 h 21600"/>
                        <a:gd name="T11" fmla="*/ 12796 w 1279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796" h="21600" fill="none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</a:path>
                        <a:path w="12796" h="21600" stroke="0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  <a:lnTo>
                            <a:pt x="113" y="21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8100">
                      <a:solidFill>
                        <a:srgbClr val="990000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NZ"/>
                    </a:p>
                  </p:txBody>
                </p:sp>
                <p:sp>
                  <p:nvSpPr>
                    <p:cNvPr id="2082" name="Line 4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0" y="2592"/>
                      <a:ext cx="576" cy="12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NZ"/>
                    </a:p>
                  </p:txBody>
                </p:sp>
              </p:grpSp>
              <p:sp>
                <p:nvSpPr>
                  <p:cNvPr id="2075" name="Arc 44"/>
                  <p:cNvSpPr>
                    <a:spLocks/>
                  </p:cNvSpPr>
                  <p:nvPr/>
                </p:nvSpPr>
                <p:spPr bwMode="auto">
                  <a:xfrm flipH="1" flipV="1">
                    <a:off x="1657" y="1996"/>
                    <a:ext cx="503" cy="2036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76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2304"/>
                    <a:ext cx="554" cy="1336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77" name="Arc 46"/>
                  <p:cNvSpPr>
                    <a:spLocks/>
                  </p:cNvSpPr>
                  <p:nvPr/>
                </p:nvSpPr>
                <p:spPr bwMode="auto">
                  <a:xfrm>
                    <a:off x="4224" y="628"/>
                    <a:ext cx="503" cy="2036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7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726" y="1016"/>
                    <a:ext cx="506" cy="1288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79" name="Arc 48"/>
                  <p:cNvSpPr>
                    <a:spLocks/>
                  </p:cNvSpPr>
                  <p:nvPr/>
                </p:nvSpPr>
                <p:spPr bwMode="auto">
                  <a:xfrm flipH="1">
                    <a:off x="3721" y="627"/>
                    <a:ext cx="503" cy="2036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2080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6" y="1016"/>
                    <a:ext cx="266" cy="664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</p:grpSp>
        </p:grpSp>
      </p:grpSp>
      <p:sp>
        <p:nvSpPr>
          <p:cNvPr id="2062" name="Rectangle 50"/>
          <p:cNvSpPr>
            <a:spLocks noChangeArrowheads="1"/>
          </p:cNvSpPr>
          <p:nvPr/>
        </p:nvSpPr>
        <p:spPr bwMode="auto">
          <a:xfrm>
            <a:off x="7467600" y="1447800"/>
            <a:ext cx="304800" cy="12192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NZ"/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3276600" y="1143000"/>
            <a:ext cx="685800" cy="457200"/>
            <a:chOff x="1968" y="960"/>
            <a:chExt cx="432" cy="288"/>
          </a:xfrm>
        </p:grpSpPr>
        <p:sp>
          <p:nvSpPr>
            <p:cNvPr id="2066" name="Text Box 52"/>
            <p:cNvSpPr txBox="1">
              <a:spLocks noChangeArrowheads="1"/>
            </p:cNvSpPr>
            <p:nvPr/>
          </p:nvSpPr>
          <p:spPr bwMode="auto">
            <a:xfrm>
              <a:off x="1968" y="96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ja-JP">
                  <a:solidFill>
                    <a:srgbClr val="000099"/>
                  </a:solidFill>
                  <a:latin typeface="Verdana" pitchFamily="34" charset="0"/>
                  <a:ea typeface="ＭＳ Ｐゴシック" charset="-128"/>
                </a:rPr>
                <a:t>v</a:t>
              </a:r>
            </a:p>
          </p:txBody>
        </p:sp>
        <p:sp>
          <p:nvSpPr>
            <p:cNvPr id="2067" name="Line 53"/>
            <p:cNvSpPr>
              <a:spLocks noChangeShapeType="1"/>
            </p:cNvSpPr>
            <p:nvPr/>
          </p:nvSpPr>
          <p:spPr bwMode="auto">
            <a:xfrm>
              <a:off x="1968" y="1248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0" y="0"/>
            <a:ext cx="63401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String wave Speed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34200" y="533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>
                <a:solidFill>
                  <a:srgbClr val="0070C0"/>
                </a:solidFill>
              </a:rPr>
              <a:t>v = f</a:t>
            </a:r>
            <a:r>
              <a:rPr lang="el-GR" sz="3200" b="1" dirty="0" smtClean="0">
                <a:solidFill>
                  <a:srgbClr val="0070C0"/>
                </a:solidFill>
              </a:rPr>
              <a:t>λ</a:t>
            </a:r>
            <a:endParaRPr lang="en-NZ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nimBg="1" autoUpdateAnimBg="0"/>
      <p:bldP spid="166918" grpId="0" animBg="1" autoUpdateAnimBg="0"/>
      <p:bldP spid="166919" grpId="0" animBg="1" autoUpdateAnimBg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16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4400">
                <a:solidFill>
                  <a:srgbClr val="000099"/>
                </a:solidFill>
                <a:latin typeface="Verdana" pitchFamily="34" charset="0"/>
              </a:rPr>
              <a:t>String instruments and </a:t>
            </a:r>
            <a:r>
              <a:rPr lang="en-US" sz="4400" b="1">
                <a:solidFill>
                  <a:srgbClr val="000099"/>
                </a:solidFill>
                <a:latin typeface="Verdana" pitchFamily="34" charset="0"/>
              </a:rPr>
              <a:t>harmonic frequencies </a:t>
            </a:r>
            <a:endParaRPr lang="en-US" sz="4400">
              <a:solidFill>
                <a:srgbClr val="000099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2133600"/>
            <a:ext cx="6884988" cy="3546475"/>
            <a:chOff x="768" y="1392"/>
            <a:chExt cx="4337" cy="2234"/>
          </a:xfrm>
        </p:grpSpPr>
        <p:pic>
          <p:nvPicPr>
            <p:cNvPr id="7172" name="Picture 4" descr="EN00299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2688"/>
              <a:ext cx="1169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5" descr="EN0037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8" y="2496"/>
              <a:ext cx="793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6" descr="j02251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1488"/>
              <a:ext cx="960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7" descr="j03053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4" y="1392"/>
              <a:ext cx="1296" cy="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8" descr="j03127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2592"/>
              <a:ext cx="1149" cy="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572000" y="1143000"/>
            <a:ext cx="411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accent2"/>
                </a:solidFill>
                <a:ea typeface="ＭＳ Ｐゴシック" charset="-128"/>
                <a:cs typeface="Arial" charset="0"/>
              </a:rPr>
              <a:t>The length of string that vibrates is determined by finger placement. The placement determines the wavelength and  </a:t>
            </a:r>
            <a:r>
              <a:rPr lang="en-US" altLang="ja-JP" sz="2400" b="1">
                <a:solidFill>
                  <a:srgbClr val="FF0000"/>
                </a:solidFill>
                <a:ea typeface="ＭＳ Ｐゴシック" charset="-128"/>
                <a:cs typeface="Arial" charset="0"/>
              </a:rPr>
              <a:t>pitch (frequency) </a:t>
            </a:r>
            <a:r>
              <a:rPr lang="en-US" altLang="ja-JP" sz="2400">
                <a:solidFill>
                  <a:srgbClr val="7030A0"/>
                </a:solidFill>
                <a:ea typeface="ＭＳ Ｐゴシック" charset="-128"/>
                <a:cs typeface="Arial" charset="0"/>
              </a:rPr>
              <a:t>of the sound formed. </a:t>
            </a:r>
          </a:p>
        </p:txBody>
      </p:sp>
      <p:pic>
        <p:nvPicPr>
          <p:cNvPr id="2" name="Picture 6" descr="Chapter 12 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7338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572000" y="3705225"/>
            <a:ext cx="403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accent2"/>
                </a:solidFill>
                <a:ea typeface="ＭＳ Ｐゴシック" charset="-128"/>
                <a:cs typeface="Arial" charset="0"/>
              </a:rPr>
              <a:t>The pitch of a string of a given length can also be altered by changing the string </a:t>
            </a:r>
            <a:r>
              <a:rPr lang="en-US" altLang="ja-JP" sz="2400" b="1">
                <a:solidFill>
                  <a:srgbClr val="FF0000"/>
                </a:solidFill>
                <a:ea typeface="ＭＳ Ｐゴシック" charset="-128"/>
                <a:cs typeface="Arial" charset="0"/>
              </a:rPr>
              <a:t>density </a:t>
            </a:r>
            <a:r>
              <a:rPr lang="en-US" altLang="ja-JP" sz="2400">
                <a:solidFill>
                  <a:schemeClr val="accent2"/>
                </a:solidFill>
                <a:ea typeface="ＭＳ Ｐゴシック" charset="-128"/>
                <a:cs typeface="Arial" charset="0"/>
              </a:rPr>
              <a:t>or </a:t>
            </a:r>
            <a:r>
              <a:rPr lang="en-US" altLang="ja-JP" sz="2400" b="1">
                <a:solidFill>
                  <a:srgbClr val="FF0000"/>
                </a:solidFill>
                <a:ea typeface="ＭＳ Ｐゴシック" charset="-128"/>
                <a:cs typeface="Arial" charset="0"/>
              </a:rPr>
              <a:t>tension</a:t>
            </a:r>
            <a:r>
              <a:rPr lang="en-US" altLang="ja-JP" sz="2400">
                <a:solidFill>
                  <a:schemeClr val="accent2"/>
                </a:solidFill>
                <a:ea typeface="ＭＳ Ｐゴシック" charset="-128"/>
                <a:cs typeface="Arial" charset="0"/>
              </a:rPr>
              <a:t> that the string is under.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292" y="228600"/>
            <a:ext cx="81272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Sources of Sound: Vibrating Strings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934670"/>
            <a:ext cx="580158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Physics Guitar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59055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1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ysics.uci.edu/~demos/images/Demos/3d20.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875038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~AUT0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5563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685800"/>
            <a:ext cx="3886200" cy="990600"/>
            <a:chOff x="2736" y="432"/>
            <a:chExt cx="2448" cy="624"/>
          </a:xfrm>
        </p:grpSpPr>
        <p:graphicFrame>
          <p:nvGraphicFramePr>
            <p:cNvPr id="3086" name="Object 14"/>
            <p:cNvGraphicFramePr>
              <a:graphicFrameLocks noChangeAspect="1"/>
            </p:cNvGraphicFramePr>
            <p:nvPr/>
          </p:nvGraphicFramePr>
          <p:xfrm>
            <a:off x="2928" y="480"/>
            <a:ext cx="1976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" name="Equation" r:id="rId3" imgW="3136680" imgH="723600" progId="Equation.3">
                    <p:embed/>
                  </p:oleObj>
                </mc:Choice>
                <mc:Fallback>
                  <p:oleObj name="Equation" r:id="rId3" imgW="3136680" imgH="723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480"/>
                          <a:ext cx="1976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1" name="Rectangle 16"/>
            <p:cNvSpPr>
              <a:spLocks noChangeArrowheads="1"/>
            </p:cNvSpPr>
            <p:nvPr/>
          </p:nvSpPr>
          <p:spPr bwMode="auto">
            <a:xfrm>
              <a:off x="2736" y="432"/>
              <a:ext cx="2448" cy="624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NZ">
                <a:latin typeface="+mj-lt"/>
              </a:endParaRPr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4800" y="381000"/>
          <a:ext cx="34575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Bitmap Image" r:id="rId5" imgW="3457143" imgH="1571844" progId="PBrush">
                  <p:embed/>
                </p:oleObj>
              </mc:Choice>
              <mc:Fallback>
                <p:oleObj name="Bitmap Image" r:id="rId5" imgW="3457143" imgH="1571844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345757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90513" y="2514600"/>
            <a:ext cx="8081962" cy="1314450"/>
            <a:chOff x="183" y="1584"/>
            <a:chExt cx="5091" cy="828"/>
          </a:xfrm>
        </p:grpSpPr>
        <p:sp>
          <p:nvSpPr>
            <p:cNvPr id="2070" name="Text Box 5"/>
            <p:cNvSpPr txBox="1">
              <a:spLocks noChangeArrowheads="1"/>
            </p:cNvSpPr>
            <p:nvPr/>
          </p:nvSpPr>
          <p:spPr bwMode="auto">
            <a:xfrm>
              <a:off x="2592" y="1584"/>
              <a:ext cx="26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400">
                  <a:latin typeface="+mj-lt"/>
                  <a:ea typeface="ＭＳ Ｐゴシック" charset="-128"/>
                </a:rPr>
                <a:t>First Harmonic - Fundamental</a:t>
              </a:r>
            </a:p>
          </p:txBody>
        </p:sp>
        <p:graphicFrame>
          <p:nvGraphicFramePr>
            <p:cNvPr id="3083" name="Object 11"/>
            <p:cNvGraphicFramePr>
              <a:graphicFrameLocks noChangeAspect="1"/>
            </p:cNvGraphicFramePr>
            <p:nvPr/>
          </p:nvGraphicFramePr>
          <p:xfrm>
            <a:off x="2592" y="1968"/>
            <a:ext cx="648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2" name="Equation" r:id="rId7" imgW="1028520" imgH="533160" progId="Equation.3">
                    <p:embed/>
                  </p:oleObj>
                </mc:Choice>
                <mc:Fallback>
                  <p:oleObj name="Equation" r:id="rId7" imgW="1028520" imgH="53316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968"/>
                          <a:ext cx="648" cy="3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" name="Object 12"/>
            <p:cNvGraphicFramePr>
              <a:graphicFrameLocks noChangeAspect="1"/>
            </p:cNvGraphicFramePr>
            <p:nvPr/>
          </p:nvGraphicFramePr>
          <p:xfrm>
            <a:off x="3416" y="1909"/>
            <a:ext cx="1080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3" name="Equation" r:id="rId9" imgW="1714320" imgH="723600" progId="Equation.3">
                    <p:embed/>
                  </p:oleObj>
                </mc:Choice>
                <mc:Fallback>
                  <p:oleObj name="Equation" r:id="rId9" imgW="1714320" imgH="723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6" y="1909"/>
                          <a:ext cx="1080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" name="Object 13"/>
            <p:cNvGraphicFramePr>
              <a:graphicFrameLocks noChangeAspect="1"/>
            </p:cNvGraphicFramePr>
            <p:nvPr/>
          </p:nvGraphicFramePr>
          <p:xfrm>
            <a:off x="183" y="1698"/>
            <a:ext cx="2172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4" name="Bitmap Image" r:id="rId11" imgW="3448531" imgH="1133633" progId="PBrush">
                    <p:embed/>
                  </p:oleObj>
                </mc:Choice>
                <mc:Fallback>
                  <p:oleObj name="Bitmap Image" r:id="rId11" imgW="3448531" imgH="1133633" progId="PBrush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" y="1698"/>
                          <a:ext cx="2172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80988" y="3886200"/>
            <a:ext cx="7553325" cy="1185863"/>
            <a:chOff x="177" y="2448"/>
            <a:chExt cx="4758" cy="747"/>
          </a:xfrm>
        </p:grpSpPr>
        <p:sp>
          <p:nvSpPr>
            <p:cNvPr id="2069" name="Text Box 8"/>
            <p:cNvSpPr txBox="1">
              <a:spLocks noChangeArrowheads="1"/>
            </p:cNvSpPr>
            <p:nvPr/>
          </p:nvSpPr>
          <p:spPr bwMode="auto">
            <a:xfrm>
              <a:off x="2592" y="2448"/>
              <a:ext cx="16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400">
                  <a:latin typeface="+mj-lt"/>
                  <a:ea typeface="ＭＳ Ｐゴシック" charset="-128"/>
                </a:rPr>
                <a:t>Second Harmonic</a:t>
              </a:r>
            </a:p>
          </p:txBody>
        </p:sp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2592" y="2832"/>
            <a:ext cx="543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5" name="Equation" r:id="rId13" imgW="863280" imgH="393480" progId="Equation.3">
                    <p:embed/>
                  </p:oleObj>
                </mc:Choice>
                <mc:Fallback>
                  <p:oleObj name="Equation" r:id="rId13" imgW="86328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832"/>
                          <a:ext cx="543" cy="2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3456" y="2688"/>
            <a:ext cx="992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6" name="Equation" r:id="rId15" imgW="1574640" imgH="723600" progId="Equation.3">
                    <p:embed/>
                  </p:oleObj>
                </mc:Choice>
                <mc:Fallback>
                  <p:oleObj name="Equation" r:id="rId15" imgW="1574640" imgH="723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688"/>
                          <a:ext cx="992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4512" y="2688"/>
            <a:ext cx="423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7" name="Equation" r:id="rId17" imgW="672840" imgH="723600" progId="Equation.3">
                    <p:embed/>
                  </p:oleObj>
                </mc:Choice>
                <mc:Fallback>
                  <p:oleObj name="Equation" r:id="rId17" imgW="672840" imgH="723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688"/>
                          <a:ext cx="423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177" y="2457"/>
            <a:ext cx="2178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8" name="Bitmap Image" r:id="rId19" imgW="3457143" imgH="1171429" progId="PBrush">
                    <p:embed/>
                  </p:oleObj>
                </mc:Choice>
                <mc:Fallback>
                  <p:oleObj name="Bitmap Image" r:id="rId19" imgW="3457143" imgH="1171429" progId="PBrush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" y="2457"/>
                          <a:ext cx="2178" cy="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85750" y="5257800"/>
            <a:ext cx="6940550" cy="1179513"/>
            <a:chOff x="180" y="3312"/>
            <a:chExt cx="4372" cy="743"/>
          </a:xfrm>
        </p:grpSpPr>
        <p:sp>
          <p:nvSpPr>
            <p:cNvPr id="2068" name="Text Box 11"/>
            <p:cNvSpPr txBox="1">
              <a:spLocks noChangeArrowheads="1"/>
            </p:cNvSpPr>
            <p:nvPr/>
          </p:nvSpPr>
          <p:spPr bwMode="auto">
            <a:xfrm>
              <a:off x="2592" y="3312"/>
              <a:ext cx="14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400">
                  <a:latin typeface="+mj-lt"/>
                  <a:ea typeface="ＭＳ Ｐゴシック" charset="-128"/>
                </a:rPr>
                <a:t>Third Harmonic</a:t>
              </a: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2592" y="3696"/>
            <a:ext cx="66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9" name="Equation" r:id="rId21" imgW="1054080" imgH="533160" progId="Equation.3">
                    <p:embed/>
                  </p:oleObj>
                </mc:Choice>
                <mc:Fallback>
                  <p:oleObj name="Equation" r:id="rId21" imgW="1054080" imgH="53316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696"/>
                          <a:ext cx="664" cy="3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456" y="3600"/>
            <a:ext cx="1096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" name="Equation" r:id="rId23" imgW="1739880" imgH="723600" progId="Equation.3">
                    <p:embed/>
                  </p:oleObj>
                </mc:Choice>
                <mc:Fallback>
                  <p:oleObj name="Equation" r:id="rId23" imgW="1739880" imgH="723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600"/>
                          <a:ext cx="1096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180" y="3324"/>
            <a:ext cx="2178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1" name="Bitmap Image" r:id="rId25" imgW="3457143" imgH="1057423" progId="PBrush">
                    <p:embed/>
                  </p:oleObj>
                </mc:Choice>
                <mc:Fallback>
                  <p:oleObj name="Bitmap Image" r:id="rId25" imgW="3457143" imgH="1057423" progId="PBrush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" y="3324"/>
                          <a:ext cx="2178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389" name="Object 3"/>
          <p:cNvGraphicFramePr>
            <a:graphicFrameLocks noChangeAspect="1"/>
          </p:cNvGraphicFramePr>
          <p:nvPr/>
        </p:nvGraphicFramePr>
        <p:xfrm>
          <a:off x="4495800" y="1752600"/>
          <a:ext cx="25908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27" imgW="2590560" imgH="723600" progId="Equation.3">
                  <p:embed/>
                </p:oleObj>
              </mc:Choice>
              <mc:Fallback>
                <p:oleObj name="Equation" r:id="rId27" imgW="2590560" imgH="72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52600"/>
                        <a:ext cx="25908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6136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82000" cy="45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80010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800" dirty="0">
                <a:ea typeface="ＭＳ Ｐゴシック" charset="-128"/>
                <a:hlinkClick r:id="rId3" action="ppaction://hlinkfile"/>
              </a:rPr>
              <a:t>Resonance on a vibrating string</a:t>
            </a:r>
            <a:r>
              <a:rPr lang="en-AU" altLang="ja-JP" sz="2800" dirty="0">
                <a:ea typeface="ＭＳ Ｐゴシック" charset="-128"/>
              </a:rPr>
              <a:t> Applet 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362200" y="15240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6357982" cy="57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7221"/>
            <a:ext cx="8839200" cy="368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434340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Standing </a:t>
            </a:r>
            <a:r>
              <a:rPr lang="en-NZ" dirty="0" err="1" smtClean="0"/>
              <a:t>waves_tension</a:t>
            </a:r>
            <a:r>
              <a:rPr lang="en-NZ" dirty="0" smtClean="0"/>
              <a:t> plus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57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0" y="-8966"/>
            <a:ext cx="9179859" cy="68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9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333375"/>
            <a:ext cx="76771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788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784343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75382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Closed End Transverse waves</a:t>
            </a:r>
          </a:p>
        </p:txBody>
      </p:sp>
      <p:pic>
        <p:nvPicPr>
          <p:cNvPr id="12291" name="Picture 2" descr="C:\sharedArea\Physics\Year 13\3.3 Wave Systems 90520\C5 Standing waves &amp; music\Video &amp; Applets\chai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1295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sharedArea\Physics\Year 13\3.3 Wave Systems 90520\C5 Standing waves &amp; music\Video &amp; Applets\chai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700" y="1676400"/>
            <a:ext cx="1003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1524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b="1"/>
              <a:t>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54700" y="4724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b="1"/>
              <a:t>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4648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b="1"/>
              <a:t>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26100" y="2590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b="1"/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02300" y="3657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b="1"/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78500" y="1524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b="1"/>
              <a:t>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6800" y="5791200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# of Rugby balls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5105400"/>
            <a:ext cx="39292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Meter ruler demo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 dirty="0"/>
              <a:t>Reflection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 l="48914"/>
          <a:stretch>
            <a:fillRect/>
          </a:stretch>
        </p:blipFill>
        <p:spPr bwMode="auto">
          <a:xfrm>
            <a:off x="3962400" y="1600200"/>
            <a:ext cx="45958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5800" y="29718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dirty="0"/>
              <a:t>The </a:t>
            </a:r>
            <a:r>
              <a:rPr lang="en-AU" sz="3200" dirty="0" smtClean="0"/>
              <a:t>pulse reflects </a:t>
            </a:r>
            <a:r>
              <a:rPr lang="en-AU" sz="3200" dirty="0"/>
              <a:t>upside down from a fixed end.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600200" y="381000"/>
            <a:ext cx="6324600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dirty="0"/>
              <a:t>Properties of </a:t>
            </a:r>
            <a:r>
              <a:rPr lang="en-AU" sz="3200" dirty="0" smtClean="0"/>
              <a:t>Pulse Waves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 autoUpdateAnimBg="0"/>
      <p:bldP spid="8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Stephen\My Documents\Work files\Physics\Year 12\2.3 Light &amp; Waves 90254\C5 Reflection\Reflection Videos &amp; applets\reflection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470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38200" y="4267200"/>
            <a:ext cx="739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dirty="0"/>
              <a:t>The </a:t>
            </a:r>
            <a:r>
              <a:rPr lang="en-AU" sz="3200" dirty="0" smtClean="0"/>
              <a:t>pulse reflects </a:t>
            </a:r>
            <a:r>
              <a:rPr lang="en-AU" sz="3200" dirty="0"/>
              <a:t>upside down from a fixed 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/>
          <p:cNvSpPr>
            <a:spLocks noChangeShapeType="1"/>
          </p:cNvSpPr>
          <p:nvPr/>
        </p:nvSpPr>
        <p:spPr bwMode="auto">
          <a:xfrm>
            <a:off x="1524000" y="2133600"/>
            <a:ext cx="4953000" cy="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NZ"/>
          </a:p>
        </p:txBody>
      </p:sp>
      <p:pic>
        <p:nvPicPr>
          <p:cNvPr id="6147" name="Picture 4" descr="Hiking"/>
          <p:cNvPicPr>
            <a:picLocks noChangeAspect="1" noChangeArrowheads="1"/>
          </p:cNvPicPr>
          <p:nvPr/>
        </p:nvPicPr>
        <p:blipFill>
          <a:blip r:embed="rId2" cstate="print"/>
          <a:srcRect l="24789" r="38025"/>
          <a:stretch>
            <a:fillRect/>
          </a:stretch>
        </p:blipFill>
        <p:spPr bwMode="auto">
          <a:xfrm>
            <a:off x="609600" y="1143000"/>
            <a:ext cx="914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1828800"/>
            <a:ext cx="5029200" cy="533400"/>
            <a:chOff x="1488" y="1152"/>
            <a:chExt cx="3168" cy="336"/>
          </a:xfrm>
        </p:grpSpPr>
        <p:sp>
          <p:nvSpPr>
            <p:cNvPr id="6198" name="Rectangle 6"/>
            <p:cNvSpPr>
              <a:spLocks noChangeArrowheads="1"/>
            </p:cNvSpPr>
            <p:nvPr/>
          </p:nvSpPr>
          <p:spPr bwMode="auto">
            <a:xfrm>
              <a:off x="1488" y="1152"/>
              <a:ext cx="312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NZ"/>
            </a:p>
          </p:txBody>
        </p:sp>
        <p:grpSp>
          <p:nvGrpSpPr>
            <p:cNvPr id="6199" name="Group 7"/>
            <p:cNvGrpSpPr>
              <a:grpSpLocks/>
            </p:cNvGrpSpPr>
            <p:nvPr/>
          </p:nvGrpSpPr>
          <p:grpSpPr bwMode="auto">
            <a:xfrm>
              <a:off x="1488" y="1248"/>
              <a:ext cx="3168" cy="144"/>
              <a:chOff x="1488" y="1248"/>
              <a:chExt cx="3168" cy="144"/>
            </a:xfrm>
          </p:grpSpPr>
          <p:grpSp>
            <p:nvGrpSpPr>
              <p:cNvPr id="6200" name="Group 8"/>
              <p:cNvGrpSpPr>
                <a:grpSpLocks/>
              </p:cNvGrpSpPr>
              <p:nvPr/>
            </p:nvGrpSpPr>
            <p:grpSpPr bwMode="auto">
              <a:xfrm flipV="1">
                <a:off x="1488" y="1248"/>
                <a:ext cx="1056" cy="144"/>
                <a:chOff x="1104" y="624"/>
                <a:chExt cx="4128" cy="3408"/>
              </a:xfrm>
            </p:grpSpPr>
            <p:grpSp>
              <p:nvGrpSpPr>
                <p:cNvPr id="6222" name="Group 9"/>
                <p:cNvGrpSpPr>
                  <a:grpSpLocks/>
                </p:cNvGrpSpPr>
                <p:nvPr/>
              </p:nvGrpSpPr>
              <p:grpSpPr bwMode="auto">
                <a:xfrm flipH="1">
                  <a:off x="2160" y="1680"/>
                  <a:ext cx="1296" cy="2352"/>
                  <a:chOff x="1200" y="2592"/>
                  <a:chExt cx="940" cy="1440"/>
                </a:xfrm>
              </p:grpSpPr>
              <p:sp>
                <p:nvSpPr>
                  <p:cNvPr id="6229" name="Arc 10"/>
                  <p:cNvSpPr>
                    <a:spLocks/>
                  </p:cNvSpPr>
                  <p:nvPr/>
                </p:nvSpPr>
                <p:spPr bwMode="auto">
                  <a:xfrm flipH="1" flipV="1">
                    <a:off x="1775" y="2784"/>
                    <a:ext cx="365" cy="124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30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00" y="2592"/>
                    <a:ext cx="576" cy="120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  <p:sp>
              <p:nvSpPr>
                <p:cNvPr id="6223" name="Arc 12"/>
                <p:cNvSpPr>
                  <a:spLocks/>
                </p:cNvSpPr>
                <p:nvPr/>
              </p:nvSpPr>
              <p:spPr bwMode="auto">
                <a:xfrm flipH="1" flipV="1">
                  <a:off x="1657" y="199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224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1104" y="2304"/>
                  <a:ext cx="554" cy="133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225" name="Arc 14"/>
                <p:cNvSpPr>
                  <a:spLocks/>
                </p:cNvSpPr>
                <p:nvPr/>
              </p:nvSpPr>
              <p:spPr bwMode="auto">
                <a:xfrm>
                  <a:off x="4224" y="62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226" name="Line 15"/>
                <p:cNvSpPr>
                  <a:spLocks noChangeShapeType="1"/>
                </p:cNvSpPr>
                <p:nvPr/>
              </p:nvSpPr>
              <p:spPr bwMode="auto">
                <a:xfrm>
                  <a:off x="4726" y="1016"/>
                  <a:ext cx="506" cy="1288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227" name="Arc 16"/>
                <p:cNvSpPr>
                  <a:spLocks/>
                </p:cNvSpPr>
                <p:nvPr/>
              </p:nvSpPr>
              <p:spPr bwMode="auto">
                <a:xfrm flipH="1">
                  <a:off x="3721" y="62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22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456" y="1016"/>
                  <a:ext cx="266" cy="66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6201" name="Group 18"/>
              <p:cNvGrpSpPr>
                <a:grpSpLocks/>
              </p:cNvGrpSpPr>
              <p:nvPr/>
            </p:nvGrpSpPr>
            <p:grpSpPr bwMode="auto">
              <a:xfrm>
                <a:off x="2544" y="1248"/>
                <a:ext cx="2112" cy="144"/>
                <a:chOff x="-672" y="1104"/>
                <a:chExt cx="3616" cy="1056"/>
              </a:xfrm>
            </p:grpSpPr>
            <p:grpSp>
              <p:nvGrpSpPr>
                <p:cNvPr id="6202" name="Group 19"/>
                <p:cNvGrpSpPr>
                  <a:grpSpLocks/>
                </p:cNvGrpSpPr>
                <p:nvPr/>
              </p:nvGrpSpPr>
              <p:grpSpPr bwMode="auto">
                <a:xfrm flipV="1">
                  <a:off x="-672" y="1104"/>
                  <a:ext cx="1808" cy="1056"/>
                  <a:chOff x="1104" y="624"/>
                  <a:chExt cx="4128" cy="3408"/>
                </a:xfrm>
              </p:grpSpPr>
              <p:grpSp>
                <p:nvGrpSpPr>
                  <p:cNvPr id="6213" name="Group 20"/>
                  <p:cNvGrpSpPr>
                    <a:grpSpLocks/>
                  </p:cNvGrpSpPr>
                  <p:nvPr/>
                </p:nvGrpSpPr>
                <p:grpSpPr bwMode="auto">
                  <a:xfrm flipH="1">
                    <a:off x="2160" y="1680"/>
                    <a:ext cx="1296" cy="2352"/>
                    <a:chOff x="1200" y="2592"/>
                    <a:chExt cx="940" cy="1440"/>
                  </a:xfrm>
                </p:grpSpPr>
                <p:sp>
                  <p:nvSpPr>
                    <p:cNvPr id="6220" name="Arc 2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775" y="2784"/>
                      <a:ext cx="365" cy="1248"/>
                    </a:xfrm>
                    <a:custGeom>
                      <a:avLst/>
                      <a:gdLst>
                        <a:gd name="T0" fmla="*/ 0 w 12796"/>
                        <a:gd name="T1" fmla="*/ 0 h 21600"/>
                        <a:gd name="T2" fmla="*/ 0 w 12796"/>
                        <a:gd name="T3" fmla="*/ 0 h 21600"/>
                        <a:gd name="T4" fmla="*/ 0 w 1279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2796"/>
                        <a:gd name="T10" fmla="*/ 0 h 21600"/>
                        <a:gd name="T11" fmla="*/ 12796 w 1279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796" h="21600" fill="none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</a:path>
                        <a:path w="12796" h="21600" stroke="0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  <a:lnTo>
                            <a:pt x="113" y="21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NZ"/>
                    </a:p>
                  </p:txBody>
                </p:sp>
                <p:sp>
                  <p:nvSpPr>
                    <p:cNvPr id="6221" name="Line 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0" y="2592"/>
                      <a:ext cx="576" cy="12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NZ"/>
                    </a:p>
                  </p:txBody>
                </p:sp>
              </p:grpSp>
              <p:sp>
                <p:nvSpPr>
                  <p:cNvPr id="6214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1657" y="199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15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2304"/>
                    <a:ext cx="554" cy="133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16" name="Arc 25"/>
                  <p:cNvSpPr>
                    <a:spLocks/>
                  </p:cNvSpPr>
                  <p:nvPr/>
                </p:nvSpPr>
                <p:spPr bwMode="auto">
                  <a:xfrm>
                    <a:off x="4224" y="62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1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726" y="1016"/>
                    <a:ext cx="506" cy="1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18" name="Arc 27"/>
                  <p:cNvSpPr>
                    <a:spLocks/>
                  </p:cNvSpPr>
                  <p:nvPr/>
                </p:nvSpPr>
                <p:spPr bwMode="auto">
                  <a:xfrm flipH="1">
                    <a:off x="3721" y="62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19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6" y="1016"/>
                    <a:ext cx="266" cy="66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  <p:grpSp>
              <p:nvGrpSpPr>
                <p:cNvPr id="6203" name="Group 29"/>
                <p:cNvGrpSpPr>
                  <a:grpSpLocks/>
                </p:cNvGrpSpPr>
                <p:nvPr/>
              </p:nvGrpSpPr>
              <p:grpSpPr bwMode="auto">
                <a:xfrm flipV="1">
                  <a:off x="1136" y="1104"/>
                  <a:ext cx="1808" cy="1056"/>
                  <a:chOff x="1104" y="624"/>
                  <a:chExt cx="4128" cy="3408"/>
                </a:xfrm>
              </p:grpSpPr>
              <p:grpSp>
                <p:nvGrpSpPr>
                  <p:cNvPr id="6204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160" y="1680"/>
                    <a:ext cx="1296" cy="2352"/>
                    <a:chOff x="1200" y="2592"/>
                    <a:chExt cx="940" cy="1440"/>
                  </a:xfrm>
                </p:grpSpPr>
                <p:sp>
                  <p:nvSpPr>
                    <p:cNvPr id="6211" name="Arc 3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775" y="2784"/>
                      <a:ext cx="365" cy="1248"/>
                    </a:xfrm>
                    <a:custGeom>
                      <a:avLst/>
                      <a:gdLst>
                        <a:gd name="T0" fmla="*/ 0 w 12796"/>
                        <a:gd name="T1" fmla="*/ 0 h 21600"/>
                        <a:gd name="T2" fmla="*/ 0 w 12796"/>
                        <a:gd name="T3" fmla="*/ 0 h 21600"/>
                        <a:gd name="T4" fmla="*/ 0 w 1279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2796"/>
                        <a:gd name="T10" fmla="*/ 0 h 21600"/>
                        <a:gd name="T11" fmla="*/ 12796 w 1279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796" h="21600" fill="none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</a:path>
                        <a:path w="12796" h="21600" stroke="0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  <a:lnTo>
                            <a:pt x="113" y="21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NZ"/>
                    </a:p>
                  </p:txBody>
                </p:sp>
                <p:sp>
                  <p:nvSpPr>
                    <p:cNvPr id="6212" name="Line 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0" y="2592"/>
                      <a:ext cx="576" cy="12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NZ"/>
                    </a:p>
                  </p:txBody>
                </p:sp>
              </p:grpSp>
              <p:sp>
                <p:nvSpPr>
                  <p:cNvPr id="6205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1657" y="199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06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2304"/>
                    <a:ext cx="554" cy="133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07" name="Arc 35"/>
                  <p:cNvSpPr>
                    <a:spLocks/>
                  </p:cNvSpPr>
                  <p:nvPr/>
                </p:nvSpPr>
                <p:spPr bwMode="auto">
                  <a:xfrm>
                    <a:off x="4224" y="62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0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726" y="1016"/>
                    <a:ext cx="506" cy="1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09" name="Arc 37"/>
                  <p:cNvSpPr>
                    <a:spLocks/>
                  </p:cNvSpPr>
                  <p:nvPr/>
                </p:nvSpPr>
                <p:spPr bwMode="auto">
                  <a:xfrm flipH="1">
                    <a:off x="3721" y="62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210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6" y="1016"/>
                    <a:ext cx="266" cy="66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</p:grpSp>
        </p:grpSp>
      </p:grpSp>
      <p:sp>
        <p:nvSpPr>
          <p:cNvPr id="6149" name="Rectangle 39"/>
          <p:cNvSpPr>
            <a:spLocks noChangeArrowheads="1"/>
          </p:cNvSpPr>
          <p:nvPr/>
        </p:nvSpPr>
        <p:spPr bwMode="auto">
          <a:xfrm>
            <a:off x="6477000" y="1828800"/>
            <a:ext cx="304800" cy="1219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NZ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 flipH="1">
            <a:off x="1447800" y="1828800"/>
            <a:ext cx="5029200" cy="533400"/>
            <a:chOff x="1488" y="1152"/>
            <a:chExt cx="3168" cy="336"/>
          </a:xfrm>
        </p:grpSpPr>
        <p:sp>
          <p:nvSpPr>
            <p:cNvPr id="6165" name="Rectangle 41"/>
            <p:cNvSpPr>
              <a:spLocks noChangeArrowheads="1"/>
            </p:cNvSpPr>
            <p:nvPr/>
          </p:nvSpPr>
          <p:spPr bwMode="auto">
            <a:xfrm>
              <a:off x="1488" y="1152"/>
              <a:ext cx="31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NZ"/>
            </a:p>
          </p:txBody>
        </p:sp>
        <p:grpSp>
          <p:nvGrpSpPr>
            <p:cNvPr id="6166" name="Group 42"/>
            <p:cNvGrpSpPr>
              <a:grpSpLocks/>
            </p:cNvGrpSpPr>
            <p:nvPr/>
          </p:nvGrpSpPr>
          <p:grpSpPr bwMode="auto">
            <a:xfrm>
              <a:off x="1488" y="1248"/>
              <a:ext cx="3168" cy="144"/>
              <a:chOff x="1488" y="1248"/>
              <a:chExt cx="3168" cy="144"/>
            </a:xfrm>
          </p:grpSpPr>
          <p:grpSp>
            <p:nvGrpSpPr>
              <p:cNvPr id="6167" name="Group 43"/>
              <p:cNvGrpSpPr>
                <a:grpSpLocks/>
              </p:cNvGrpSpPr>
              <p:nvPr/>
            </p:nvGrpSpPr>
            <p:grpSpPr bwMode="auto">
              <a:xfrm flipV="1">
                <a:off x="1488" y="1248"/>
                <a:ext cx="1056" cy="144"/>
                <a:chOff x="1104" y="624"/>
                <a:chExt cx="4128" cy="3408"/>
              </a:xfrm>
            </p:grpSpPr>
            <p:grpSp>
              <p:nvGrpSpPr>
                <p:cNvPr id="6189" name="Group 44"/>
                <p:cNvGrpSpPr>
                  <a:grpSpLocks/>
                </p:cNvGrpSpPr>
                <p:nvPr/>
              </p:nvGrpSpPr>
              <p:grpSpPr bwMode="auto">
                <a:xfrm flipH="1">
                  <a:off x="2160" y="1680"/>
                  <a:ext cx="1296" cy="2352"/>
                  <a:chOff x="1200" y="2592"/>
                  <a:chExt cx="940" cy="1440"/>
                </a:xfrm>
              </p:grpSpPr>
              <p:sp>
                <p:nvSpPr>
                  <p:cNvPr id="6196" name="Arc 45"/>
                  <p:cNvSpPr>
                    <a:spLocks/>
                  </p:cNvSpPr>
                  <p:nvPr/>
                </p:nvSpPr>
                <p:spPr bwMode="auto">
                  <a:xfrm flipH="1" flipV="1">
                    <a:off x="1775" y="2784"/>
                    <a:ext cx="365" cy="124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97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00" y="2592"/>
                    <a:ext cx="576" cy="120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  <p:sp>
              <p:nvSpPr>
                <p:cNvPr id="6190" name="Arc 47"/>
                <p:cNvSpPr>
                  <a:spLocks/>
                </p:cNvSpPr>
                <p:nvPr/>
              </p:nvSpPr>
              <p:spPr bwMode="auto">
                <a:xfrm flipH="1" flipV="1">
                  <a:off x="1657" y="199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191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1104" y="2304"/>
                  <a:ext cx="554" cy="133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192" name="Arc 49"/>
                <p:cNvSpPr>
                  <a:spLocks/>
                </p:cNvSpPr>
                <p:nvPr/>
              </p:nvSpPr>
              <p:spPr bwMode="auto">
                <a:xfrm>
                  <a:off x="4224" y="62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193" name="Line 50"/>
                <p:cNvSpPr>
                  <a:spLocks noChangeShapeType="1"/>
                </p:cNvSpPr>
                <p:nvPr/>
              </p:nvSpPr>
              <p:spPr bwMode="auto">
                <a:xfrm>
                  <a:off x="4726" y="1016"/>
                  <a:ext cx="506" cy="1288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194" name="Arc 51"/>
                <p:cNvSpPr>
                  <a:spLocks/>
                </p:cNvSpPr>
                <p:nvPr/>
              </p:nvSpPr>
              <p:spPr bwMode="auto">
                <a:xfrm flipH="1">
                  <a:off x="3721" y="62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195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456" y="1016"/>
                  <a:ext cx="266" cy="66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6168" name="Group 53"/>
              <p:cNvGrpSpPr>
                <a:grpSpLocks/>
              </p:cNvGrpSpPr>
              <p:nvPr/>
            </p:nvGrpSpPr>
            <p:grpSpPr bwMode="auto">
              <a:xfrm>
                <a:off x="2544" y="1248"/>
                <a:ext cx="2112" cy="144"/>
                <a:chOff x="-672" y="1104"/>
                <a:chExt cx="3616" cy="1056"/>
              </a:xfrm>
            </p:grpSpPr>
            <p:grpSp>
              <p:nvGrpSpPr>
                <p:cNvPr id="6169" name="Group 54"/>
                <p:cNvGrpSpPr>
                  <a:grpSpLocks/>
                </p:cNvGrpSpPr>
                <p:nvPr/>
              </p:nvGrpSpPr>
              <p:grpSpPr bwMode="auto">
                <a:xfrm flipV="1">
                  <a:off x="-672" y="1104"/>
                  <a:ext cx="1808" cy="1056"/>
                  <a:chOff x="1104" y="624"/>
                  <a:chExt cx="4128" cy="3408"/>
                </a:xfrm>
              </p:grpSpPr>
              <p:grpSp>
                <p:nvGrpSpPr>
                  <p:cNvPr id="6180" name="Group 55"/>
                  <p:cNvGrpSpPr>
                    <a:grpSpLocks/>
                  </p:cNvGrpSpPr>
                  <p:nvPr/>
                </p:nvGrpSpPr>
                <p:grpSpPr bwMode="auto">
                  <a:xfrm flipH="1">
                    <a:off x="2160" y="1680"/>
                    <a:ext cx="1296" cy="2352"/>
                    <a:chOff x="1200" y="2592"/>
                    <a:chExt cx="940" cy="1440"/>
                  </a:xfrm>
                </p:grpSpPr>
                <p:sp>
                  <p:nvSpPr>
                    <p:cNvPr id="6187" name="Arc 5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775" y="2784"/>
                      <a:ext cx="365" cy="1248"/>
                    </a:xfrm>
                    <a:custGeom>
                      <a:avLst/>
                      <a:gdLst>
                        <a:gd name="T0" fmla="*/ 0 w 12796"/>
                        <a:gd name="T1" fmla="*/ 0 h 21600"/>
                        <a:gd name="T2" fmla="*/ 0 w 12796"/>
                        <a:gd name="T3" fmla="*/ 0 h 21600"/>
                        <a:gd name="T4" fmla="*/ 0 w 1279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2796"/>
                        <a:gd name="T10" fmla="*/ 0 h 21600"/>
                        <a:gd name="T11" fmla="*/ 12796 w 1279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796" h="21600" fill="none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</a:path>
                        <a:path w="12796" h="21600" stroke="0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  <a:lnTo>
                            <a:pt x="113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NZ"/>
                    </a:p>
                  </p:txBody>
                </p:sp>
                <p:sp>
                  <p:nvSpPr>
                    <p:cNvPr id="6188" name="Line 5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0" y="2592"/>
                      <a:ext cx="576" cy="12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NZ"/>
                    </a:p>
                  </p:txBody>
                </p:sp>
              </p:grpSp>
              <p:sp>
                <p:nvSpPr>
                  <p:cNvPr id="6181" name="Arc 58"/>
                  <p:cNvSpPr>
                    <a:spLocks/>
                  </p:cNvSpPr>
                  <p:nvPr/>
                </p:nvSpPr>
                <p:spPr bwMode="auto">
                  <a:xfrm flipH="1" flipV="1">
                    <a:off x="1657" y="199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82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2304"/>
                    <a:ext cx="554" cy="133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83" name="Arc 60"/>
                  <p:cNvSpPr>
                    <a:spLocks/>
                  </p:cNvSpPr>
                  <p:nvPr/>
                </p:nvSpPr>
                <p:spPr bwMode="auto">
                  <a:xfrm>
                    <a:off x="4224" y="62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8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726" y="1016"/>
                    <a:ext cx="506" cy="1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85" name="Arc 62"/>
                  <p:cNvSpPr>
                    <a:spLocks/>
                  </p:cNvSpPr>
                  <p:nvPr/>
                </p:nvSpPr>
                <p:spPr bwMode="auto">
                  <a:xfrm flipH="1">
                    <a:off x="3721" y="62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86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6" y="1016"/>
                    <a:ext cx="266" cy="66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  <p:grpSp>
              <p:nvGrpSpPr>
                <p:cNvPr id="6170" name="Group 64"/>
                <p:cNvGrpSpPr>
                  <a:grpSpLocks/>
                </p:cNvGrpSpPr>
                <p:nvPr/>
              </p:nvGrpSpPr>
              <p:grpSpPr bwMode="auto">
                <a:xfrm flipV="1">
                  <a:off x="1136" y="1104"/>
                  <a:ext cx="1808" cy="1056"/>
                  <a:chOff x="1104" y="624"/>
                  <a:chExt cx="4128" cy="3408"/>
                </a:xfrm>
              </p:grpSpPr>
              <p:grpSp>
                <p:nvGrpSpPr>
                  <p:cNvPr id="6171" name="Group 65"/>
                  <p:cNvGrpSpPr>
                    <a:grpSpLocks/>
                  </p:cNvGrpSpPr>
                  <p:nvPr/>
                </p:nvGrpSpPr>
                <p:grpSpPr bwMode="auto">
                  <a:xfrm flipH="1">
                    <a:off x="2160" y="1680"/>
                    <a:ext cx="1296" cy="2352"/>
                    <a:chOff x="1200" y="2592"/>
                    <a:chExt cx="940" cy="1440"/>
                  </a:xfrm>
                </p:grpSpPr>
                <p:sp>
                  <p:nvSpPr>
                    <p:cNvPr id="6178" name="Arc 6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775" y="2784"/>
                      <a:ext cx="365" cy="1248"/>
                    </a:xfrm>
                    <a:custGeom>
                      <a:avLst/>
                      <a:gdLst>
                        <a:gd name="T0" fmla="*/ 0 w 12796"/>
                        <a:gd name="T1" fmla="*/ 0 h 21600"/>
                        <a:gd name="T2" fmla="*/ 0 w 12796"/>
                        <a:gd name="T3" fmla="*/ 0 h 21600"/>
                        <a:gd name="T4" fmla="*/ 0 w 1279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2796"/>
                        <a:gd name="T10" fmla="*/ 0 h 21600"/>
                        <a:gd name="T11" fmla="*/ 12796 w 1279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796" h="21600" fill="none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</a:path>
                        <a:path w="12796" h="21600" stroke="0" extrusionOk="0">
                          <a:moveTo>
                            <a:pt x="0" y="0"/>
                          </a:moveTo>
                          <a:cubicBezTo>
                            <a:pt x="37" y="0"/>
                            <a:pt x="75" y="-1"/>
                            <a:pt x="113" y="0"/>
                          </a:cubicBezTo>
                          <a:cubicBezTo>
                            <a:pt x="4668" y="0"/>
                            <a:pt x="9107" y="1440"/>
                            <a:pt x="12795" y="4115"/>
                          </a:cubicBezTo>
                          <a:lnTo>
                            <a:pt x="113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NZ"/>
                    </a:p>
                  </p:txBody>
                </p:sp>
                <p:sp>
                  <p:nvSpPr>
                    <p:cNvPr id="6179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0" y="2592"/>
                      <a:ext cx="576" cy="12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NZ"/>
                    </a:p>
                  </p:txBody>
                </p:sp>
              </p:grpSp>
              <p:sp>
                <p:nvSpPr>
                  <p:cNvPr id="6172" name="Arc 68"/>
                  <p:cNvSpPr>
                    <a:spLocks/>
                  </p:cNvSpPr>
                  <p:nvPr/>
                </p:nvSpPr>
                <p:spPr bwMode="auto">
                  <a:xfrm flipH="1" flipV="1">
                    <a:off x="1657" y="199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73" name="Line 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2304"/>
                    <a:ext cx="554" cy="133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74" name="Arc 70"/>
                  <p:cNvSpPr>
                    <a:spLocks/>
                  </p:cNvSpPr>
                  <p:nvPr/>
                </p:nvSpPr>
                <p:spPr bwMode="auto">
                  <a:xfrm>
                    <a:off x="4224" y="62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7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726" y="1016"/>
                    <a:ext cx="506" cy="1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76" name="Arc 72"/>
                  <p:cNvSpPr>
                    <a:spLocks/>
                  </p:cNvSpPr>
                  <p:nvPr/>
                </p:nvSpPr>
                <p:spPr bwMode="auto">
                  <a:xfrm flipH="1">
                    <a:off x="3721" y="624"/>
                    <a:ext cx="503" cy="203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6177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6" y="1016"/>
                    <a:ext cx="266" cy="66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</p:grpSp>
        </p:grp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6477000" y="1219200"/>
            <a:ext cx="2438400" cy="1938338"/>
            <a:chOff x="4080" y="768"/>
            <a:chExt cx="1536" cy="1221"/>
          </a:xfrm>
        </p:grpSpPr>
        <p:sp>
          <p:nvSpPr>
            <p:cNvPr id="6163" name="Line 75"/>
            <p:cNvSpPr>
              <a:spLocks noChangeShapeType="1"/>
            </p:cNvSpPr>
            <p:nvPr/>
          </p:nvSpPr>
          <p:spPr bwMode="auto">
            <a:xfrm flipH="1">
              <a:off x="4080" y="912"/>
              <a:ext cx="432" cy="38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6164" name="Text Box 76"/>
            <p:cNvSpPr txBox="1">
              <a:spLocks noChangeArrowheads="1"/>
            </p:cNvSpPr>
            <p:nvPr/>
          </p:nvSpPr>
          <p:spPr bwMode="auto">
            <a:xfrm>
              <a:off x="4512" y="768"/>
              <a:ext cx="1104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990000"/>
                  </a:solidFill>
                  <a:latin typeface="Verdana" pitchFamily="34" charset="0"/>
                </a:rPr>
                <a:t>Wave hits the wall and reflects back</a:t>
              </a: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762000" y="2133600"/>
            <a:ext cx="5486400" cy="2408238"/>
            <a:chOff x="480" y="1344"/>
            <a:chExt cx="3456" cy="1517"/>
          </a:xfrm>
        </p:grpSpPr>
        <p:grpSp>
          <p:nvGrpSpPr>
            <p:cNvPr id="6154" name="Group 82"/>
            <p:cNvGrpSpPr>
              <a:grpSpLocks/>
            </p:cNvGrpSpPr>
            <p:nvPr/>
          </p:nvGrpSpPr>
          <p:grpSpPr bwMode="auto">
            <a:xfrm>
              <a:off x="480" y="1344"/>
              <a:ext cx="3408" cy="1517"/>
              <a:chOff x="480" y="1344"/>
              <a:chExt cx="3408" cy="1517"/>
            </a:xfrm>
          </p:grpSpPr>
          <p:sp>
            <p:nvSpPr>
              <p:cNvPr id="6161" name="Line 83"/>
              <p:cNvSpPr>
                <a:spLocks noChangeShapeType="1"/>
              </p:cNvSpPr>
              <p:nvPr/>
            </p:nvSpPr>
            <p:spPr bwMode="auto">
              <a:xfrm flipH="1" flipV="1">
                <a:off x="960" y="1344"/>
                <a:ext cx="1056" cy="528"/>
              </a:xfrm>
              <a:prstGeom prst="line">
                <a:avLst/>
              </a:prstGeom>
              <a:noFill/>
              <a:ln w="34925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6162" name="Text Box 84"/>
              <p:cNvSpPr txBox="1">
                <a:spLocks noChangeArrowheads="1"/>
              </p:cNvSpPr>
              <p:nvPr/>
            </p:nvSpPr>
            <p:spPr bwMode="auto">
              <a:xfrm>
                <a:off x="480" y="1872"/>
                <a:ext cx="3408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chemeClr val="tx1"/>
                  </a:buClr>
                  <a:buFont typeface="Wingdings" pitchFamily="2" charset="2"/>
                  <a:buNone/>
                </a:pPr>
                <a:r>
                  <a:rPr lang="en-US" sz="2400" dirty="0">
                    <a:solidFill>
                      <a:srgbClr val="660066"/>
                    </a:solidFill>
                    <a:latin typeface="Verdana" pitchFamily="34" charset="0"/>
                  </a:rPr>
                  <a:t>If the frequency is just right, an </a:t>
                </a:r>
                <a:r>
                  <a:rPr lang="en-US" sz="2400" dirty="0" smtClean="0">
                    <a:solidFill>
                      <a:srgbClr val="660066"/>
                    </a:solidFill>
                    <a:latin typeface="Verdana" pitchFamily="34" charset="0"/>
                  </a:rPr>
                  <a:t>exact /stable </a:t>
                </a:r>
                <a:r>
                  <a:rPr lang="en-US" sz="2400" dirty="0">
                    <a:solidFill>
                      <a:srgbClr val="660066"/>
                    </a:solidFill>
                    <a:latin typeface="Verdana" pitchFamily="34" charset="0"/>
                  </a:rPr>
                  <a:t>number of </a:t>
                </a:r>
                <a:r>
                  <a:rPr lang="en-US" sz="2400" dirty="0" smtClean="0">
                    <a:solidFill>
                      <a:srgbClr val="660066"/>
                    </a:solidFill>
                    <a:latin typeface="Verdana" pitchFamily="34" charset="0"/>
                  </a:rPr>
                  <a:t>these (?) can be seen on </a:t>
                </a:r>
                <a:r>
                  <a:rPr lang="en-US" sz="2400" dirty="0">
                    <a:solidFill>
                      <a:srgbClr val="660066"/>
                    </a:solidFill>
                    <a:latin typeface="Verdana" pitchFamily="34" charset="0"/>
                  </a:rPr>
                  <a:t>the </a:t>
                </a:r>
                <a:r>
                  <a:rPr lang="en-US" sz="2400" dirty="0" smtClean="0">
                    <a:solidFill>
                      <a:srgbClr val="660066"/>
                    </a:solidFill>
                    <a:latin typeface="Verdana" pitchFamily="34" charset="0"/>
                  </a:rPr>
                  <a:t>string:          a </a:t>
                </a:r>
                <a:r>
                  <a:rPr lang="en-US" sz="2400" dirty="0">
                    <a:solidFill>
                      <a:srgbClr val="660066"/>
                    </a:solidFill>
                    <a:latin typeface="Verdana" pitchFamily="34" charset="0"/>
                  </a:rPr>
                  <a:t>standing wave formed. </a:t>
                </a:r>
                <a:endParaRPr lang="en-US" sz="2400" b="1" dirty="0">
                  <a:solidFill>
                    <a:srgbClr val="660066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6155" name="Group 85"/>
            <p:cNvGrpSpPr>
              <a:grpSpLocks/>
            </p:cNvGrpSpPr>
            <p:nvPr/>
          </p:nvGrpSpPr>
          <p:grpSpPr bwMode="auto">
            <a:xfrm>
              <a:off x="2016" y="1344"/>
              <a:ext cx="1920" cy="816"/>
              <a:chOff x="2016" y="1344"/>
              <a:chExt cx="1920" cy="816"/>
            </a:xfrm>
          </p:grpSpPr>
          <p:sp>
            <p:nvSpPr>
              <p:cNvPr id="6156" name="AutoShape 86"/>
              <p:cNvSpPr>
                <a:spLocks/>
              </p:cNvSpPr>
              <p:nvPr/>
            </p:nvSpPr>
            <p:spPr bwMode="auto">
              <a:xfrm rot="-5400000">
                <a:off x="2136" y="1224"/>
                <a:ext cx="240" cy="480"/>
              </a:xfrm>
              <a:prstGeom prst="leftBrace">
                <a:avLst>
                  <a:gd name="adj1" fmla="val 16667"/>
                  <a:gd name="adj2" fmla="val 50000"/>
                </a:avLst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grpSp>
            <p:nvGrpSpPr>
              <p:cNvPr id="6157" name="Group 87"/>
              <p:cNvGrpSpPr>
                <a:grpSpLocks/>
              </p:cNvGrpSpPr>
              <p:nvPr/>
            </p:nvGrpSpPr>
            <p:grpSpPr bwMode="auto">
              <a:xfrm>
                <a:off x="2256" y="1584"/>
                <a:ext cx="1680" cy="576"/>
                <a:chOff x="2256" y="1584"/>
                <a:chExt cx="1680" cy="576"/>
              </a:xfrm>
            </p:grpSpPr>
            <p:sp>
              <p:nvSpPr>
                <p:cNvPr id="6158" name="Line 88"/>
                <p:cNvSpPr>
                  <a:spLocks noChangeShapeType="1"/>
                </p:cNvSpPr>
                <p:nvPr/>
              </p:nvSpPr>
              <p:spPr bwMode="auto">
                <a:xfrm>
                  <a:off x="3792" y="216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15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936" y="1584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616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256" y="1584"/>
                  <a:ext cx="1680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</p:grpSp>
      </p:grpSp>
      <p:sp>
        <p:nvSpPr>
          <p:cNvPr id="87" name="Rectangle 86"/>
          <p:cNvSpPr/>
          <p:nvPr/>
        </p:nvSpPr>
        <p:spPr>
          <a:xfrm>
            <a:off x="609600" y="5029200"/>
            <a:ext cx="82638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Rugby balls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or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Lemons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1816" y="219670"/>
            <a:ext cx="5359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2012  ~ Lemons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3505200"/>
            <a:ext cx="3905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400" dirty="0" smtClean="0"/>
              <a:t>1</a:t>
            </a:r>
            <a:r>
              <a:rPr lang="el-GR" sz="4400" dirty="0" smtClean="0">
                <a:cs typeface="Arial" charset="0"/>
              </a:rPr>
              <a:t>λ</a:t>
            </a:r>
            <a:r>
              <a:rPr lang="en-NZ" sz="4400" dirty="0" smtClean="0">
                <a:cs typeface="Arial" charset="0"/>
              </a:rPr>
              <a:t> </a:t>
            </a:r>
            <a:r>
              <a:rPr lang="en-NZ" sz="4400" dirty="0">
                <a:cs typeface="Arial" charset="0"/>
              </a:rPr>
              <a:t>= 2 </a:t>
            </a:r>
            <a:r>
              <a:rPr lang="en-NZ" sz="4400" dirty="0" smtClean="0">
                <a:cs typeface="Arial" charset="0"/>
              </a:rPr>
              <a:t>Lemons</a:t>
            </a:r>
            <a:endParaRPr lang="en-NZ" sz="4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6" y="4419600"/>
            <a:ext cx="6591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4419" y="1328057"/>
            <a:ext cx="662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2013  ~ Rugby balls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5636" y="2400550"/>
            <a:ext cx="555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2014  ~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Lemons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4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75914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Transverse Standing waves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183832"/>
              </p:ext>
            </p:extLst>
          </p:nvPr>
        </p:nvGraphicFramePr>
        <p:xfrm>
          <a:off x="3095172" y="2142322"/>
          <a:ext cx="5505790" cy="316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imgW="6780952" imgH="4715533" progId="">
                  <p:embed/>
                </p:oleObj>
              </mc:Choice>
              <mc:Fallback>
                <p:oleObj r:id="rId4" imgW="6780952" imgH="471553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172" y="2142322"/>
                        <a:ext cx="5505790" cy="31607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381000" y="51816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Antinode: </a:t>
            </a:r>
            <a:r>
              <a:rPr lang="en-US">
                <a:cs typeface="Arial" charset="0"/>
              </a:rPr>
              <a:t>point of maximum displacement on a standing wave </a:t>
            </a:r>
          </a:p>
          <a:p>
            <a:r>
              <a:rPr lang="en-US">
                <a:cs typeface="Arial" charset="0"/>
              </a:rPr>
              <a:t>	(all particles moving up &amp; down).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228600" y="2660650"/>
            <a:ext cx="2590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cs typeface="Arial" charset="0"/>
              </a:rPr>
              <a:t>Node</a:t>
            </a:r>
            <a:r>
              <a:rPr lang="en-US" dirty="0">
                <a:cs typeface="Arial" charset="0"/>
              </a:rPr>
              <a:t>: point of zero displacement on a standing wave (all particles are at rest at all  times).</a:t>
            </a:r>
          </a:p>
          <a:p>
            <a:endParaRPr lang="en-US" dirty="0">
              <a:cs typeface="Arial" charset="0"/>
            </a:endParaRPr>
          </a:p>
        </p:txBody>
      </p:sp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228600" y="685800"/>
            <a:ext cx="853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When a traveling wave reflects back on </a:t>
            </a:r>
            <a:r>
              <a:rPr lang="en-US" dirty="0" smtClean="0">
                <a:cs typeface="Arial" charset="0"/>
              </a:rPr>
              <a:t>itself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(undergoes a Phase Change)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>
                <a:cs typeface="Arial" charset="0"/>
              </a:rPr>
              <a:t>it creates traveling waves in both directions. The wave and its reflected wave interfere.</a:t>
            </a:r>
          </a:p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With exactly the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right frequency</a:t>
            </a:r>
            <a:r>
              <a:rPr lang="en-US" dirty="0">
                <a:cs typeface="Arial" charset="0"/>
              </a:rPr>
              <a:t>, the wave will appear to stand still, this is called a </a:t>
            </a:r>
            <a:r>
              <a:rPr lang="en-US" b="1" i="1" dirty="0">
                <a:solidFill>
                  <a:srgbClr val="FF0000"/>
                </a:solidFill>
                <a:cs typeface="Arial" charset="0"/>
              </a:rPr>
              <a:t>standing wave </a:t>
            </a:r>
            <a:r>
              <a:rPr lang="en-US" i="1" dirty="0">
                <a:cs typeface="Arial" charset="0"/>
              </a:rPr>
              <a:t>and the frequency is the </a:t>
            </a:r>
            <a:r>
              <a:rPr lang="en-US" b="1" i="1" dirty="0">
                <a:solidFill>
                  <a:srgbClr val="FF0000"/>
                </a:solidFill>
                <a:cs typeface="Arial" charset="0"/>
              </a:rPr>
              <a:t>Resonance</a:t>
            </a:r>
            <a:r>
              <a:rPr lang="en-US" i="1" dirty="0">
                <a:cs typeface="Arial" charset="0"/>
              </a:rPr>
              <a:t> frequency</a:t>
            </a:r>
            <a:r>
              <a:rPr lang="en-US" i="1" dirty="0" smtClean="0">
                <a:cs typeface="Arial" charset="0"/>
              </a:rPr>
              <a:t>. Note at Resonance wave energy is </a:t>
            </a:r>
            <a:r>
              <a:rPr lang="en-US" b="1" i="1" dirty="0" smtClean="0">
                <a:solidFill>
                  <a:srgbClr val="FF0000"/>
                </a:solidFill>
                <a:cs typeface="Arial" charset="0"/>
              </a:rPr>
              <a:t>amplified!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57912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For a standing wave </a:t>
            </a:r>
            <a:r>
              <a:rPr lang="el-GR">
                <a:cs typeface="Arial" charset="0"/>
              </a:rPr>
              <a:t>λ</a:t>
            </a:r>
            <a:r>
              <a:rPr lang="en-NZ">
                <a:cs typeface="Arial" charset="0"/>
              </a:rPr>
              <a:t> = 2 x (distance between adjacent nodes) or…</a:t>
            </a:r>
            <a:endParaRPr lang="en-NZ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3429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b="1"/>
              <a:t>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05200" y="33528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b="1"/>
              <a:t>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83563" y="34290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b="1"/>
              <a:t>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0" y="35814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b="1"/>
              <a:t>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81800" y="35814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b="1"/>
              <a:t>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6167438"/>
            <a:ext cx="838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 dirty="0" smtClean="0"/>
              <a:t>			1 </a:t>
            </a:r>
            <a:r>
              <a:rPr lang="el-GR" sz="2400" dirty="0">
                <a:cs typeface="Arial" charset="0"/>
              </a:rPr>
              <a:t>λ</a:t>
            </a:r>
            <a:r>
              <a:rPr lang="en-NZ" sz="2400" dirty="0">
                <a:cs typeface="Arial" charset="0"/>
              </a:rPr>
              <a:t> = 2 </a:t>
            </a:r>
            <a:r>
              <a:rPr lang="en-NZ" sz="2400" b="1" dirty="0">
                <a:solidFill>
                  <a:srgbClr val="FF0000"/>
                </a:solidFill>
                <a:cs typeface="Arial" charset="0"/>
              </a:rPr>
              <a:t>lemons</a:t>
            </a:r>
            <a:endParaRPr lang="en-N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  <p:bldP spid="1028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71563" y="252413"/>
            <a:ext cx="757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003300"/>
                </a:solidFill>
                <a:cs typeface="Arial" charset="0"/>
              </a:rPr>
              <a:t>Resonance ~Driven or Forced Harmonic Motion</a:t>
            </a:r>
          </a:p>
        </p:txBody>
      </p:sp>
      <p:pic>
        <p:nvPicPr>
          <p:cNvPr id="28675" name="Picture 3" descr="j02836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6275" y="3232150"/>
            <a:ext cx="1371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j0155921"/>
          <p:cNvPicPr>
            <a:picLocks noChangeAspect="1" noChangeArrowheads="1"/>
          </p:cNvPicPr>
          <p:nvPr/>
        </p:nvPicPr>
        <p:blipFill>
          <a:blip r:embed="rId4" cstate="email"/>
          <a:srcRect r="55464"/>
          <a:stretch>
            <a:fillRect/>
          </a:stretch>
        </p:blipFill>
        <p:spPr bwMode="auto">
          <a:xfrm>
            <a:off x="3824288" y="3013075"/>
            <a:ext cx="6858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6"/>
          <p:cNvSpPr>
            <a:spLocks noChangeArrowheads="1"/>
          </p:cNvSpPr>
          <p:nvPr/>
        </p:nvSpPr>
        <p:spPr bwMode="auto">
          <a:xfrm rot="5400000">
            <a:off x="3262313" y="3919538"/>
            <a:ext cx="228600" cy="533400"/>
          </a:xfrm>
          <a:prstGeom prst="upArrow">
            <a:avLst>
              <a:gd name="adj1" fmla="val 50000"/>
              <a:gd name="adj2" fmla="val 651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NZ" sz="2400" b="1">
              <a:solidFill>
                <a:srgbClr val="CC3300"/>
              </a:solidFill>
              <a:cs typeface="Arial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285750" y="4010025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cs typeface="Arial" charset="0"/>
              </a:rPr>
              <a:t>Driving Force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85750" y="24288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cs typeface="Arial" charset="0"/>
              </a:rPr>
              <a:t>If the </a:t>
            </a:r>
            <a:r>
              <a:rPr lang="en-US" sz="2400" b="1" u="sng" dirty="0">
                <a:solidFill>
                  <a:srgbClr val="000099"/>
                </a:solidFill>
                <a:cs typeface="Arial" charset="0"/>
              </a:rPr>
              <a:t>driving force</a:t>
            </a:r>
            <a:r>
              <a:rPr lang="en-US" sz="2400" b="1" dirty="0">
                <a:solidFill>
                  <a:srgbClr val="000099"/>
                </a:solidFill>
                <a:cs typeface="Arial" charset="0"/>
              </a:rPr>
              <a:t> frequency matches the </a:t>
            </a:r>
            <a:r>
              <a:rPr lang="en-US" sz="2400" b="1" u="sng" dirty="0">
                <a:solidFill>
                  <a:srgbClr val="000099"/>
                </a:solidFill>
                <a:cs typeface="Arial" charset="0"/>
              </a:rPr>
              <a:t>natural frequency</a:t>
            </a:r>
            <a:r>
              <a:rPr lang="en-US" sz="2400" b="1" dirty="0">
                <a:solidFill>
                  <a:srgbClr val="000099"/>
                </a:solidFill>
                <a:cs typeface="Arial" charset="0"/>
              </a:rPr>
              <a:t>…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85750" y="4714875"/>
            <a:ext cx="8858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cs typeface="Arial" charset="0"/>
              </a:rPr>
              <a:t>then the amplitude can becoming large (and potentially dangerous).  This is called </a:t>
            </a:r>
            <a:r>
              <a:rPr lang="en-US" sz="2400" b="1" u="sng" dirty="0">
                <a:solidFill>
                  <a:srgbClr val="000099"/>
                </a:solidFill>
                <a:cs typeface="Arial" charset="0"/>
              </a:rPr>
              <a:t>Resonance.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85750" y="857250"/>
            <a:ext cx="8858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When a system is disturbed by a 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periodic driving force</a:t>
            </a:r>
            <a:r>
              <a:rPr lang="en-US" altLang="zh-TW" sz="2400" b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 and then oscillates, this is called 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forced oscillation</a:t>
            </a:r>
            <a:r>
              <a:rPr lang="en-US" altLang="zh-TW" sz="2400" b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. A system is said to have a ‘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natural’ or resonance frequency ( </a:t>
            </a:r>
            <a:r>
              <a:rPr lang="en-US" altLang="zh-TW" sz="2400" b="1" i="1" dirty="0" err="1">
                <a:solidFill>
                  <a:srgbClr val="000000"/>
                </a:solidFill>
                <a:ea typeface="PMingLiU" pitchFamily="18" charset="-120"/>
                <a:cs typeface="Arial" charset="0"/>
              </a:rPr>
              <a:t>f</a:t>
            </a:r>
            <a:r>
              <a:rPr lang="en-US" altLang="zh-TW" sz="2400" b="1" i="1" baseline="-25000" dirty="0" err="1">
                <a:solidFill>
                  <a:srgbClr val="000000"/>
                </a:solidFill>
                <a:ea typeface="PMingLiU" pitchFamily="18" charset="-120"/>
                <a:cs typeface="Arial" charset="0"/>
              </a:rPr>
              <a:t>o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 ) which </a:t>
            </a:r>
            <a:r>
              <a:rPr lang="en-US" altLang="zh-TW" sz="2400" b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is 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independent of</a:t>
            </a:r>
            <a:r>
              <a:rPr lang="en-US" altLang="zh-TW" sz="2400" b="1" dirty="0">
                <a:solidFill>
                  <a:srgbClr val="000000"/>
                </a:solidFill>
                <a:ea typeface="PMingLiU" pitchFamily="18" charset="-120"/>
                <a:cs typeface="Arial" charset="0"/>
              </a:rPr>
              <a:t>  the frequency of the driving force.</a:t>
            </a:r>
          </a:p>
          <a:p>
            <a:pPr eaLnBrk="0" hangingPunct="0"/>
            <a:endParaRPr lang="en-US" altLang="zh-TW" sz="2400" b="1" dirty="0">
              <a:solidFill>
                <a:srgbClr val="000000"/>
              </a:solidFill>
              <a:ea typeface="PMingLiU" pitchFamily="18" charset="-120"/>
              <a:cs typeface="Arial" charset="0"/>
            </a:endParaRPr>
          </a:p>
          <a:p>
            <a:pPr eaLnBrk="0" hangingPunct="0"/>
            <a:endParaRPr lang="en-US" altLang="zh-TW" sz="2400" b="1" dirty="0">
              <a:solidFill>
                <a:srgbClr val="000000"/>
              </a:solidFill>
              <a:ea typeface="PMingLiU" pitchFamily="18" charset="-120"/>
              <a:cs typeface="Arial" charset="0"/>
            </a:endParaRPr>
          </a:p>
          <a:p>
            <a:pPr eaLnBrk="0" hangingPunct="0"/>
            <a:endParaRPr lang="en-US" altLang="zh-TW" sz="2400" b="1" dirty="0">
              <a:solidFill>
                <a:srgbClr val="000000"/>
              </a:solidFill>
              <a:ea typeface="PMingLiU" pitchFamily="18" charset="-120"/>
              <a:cs typeface="Arial" charset="0"/>
            </a:endParaRPr>
          </a:p>
          <a:p>
            <a:pPr eaLnBrk="0" hangingPunct="0"/>
            <a:endParaRPr lang="en-US" altLang="zh-TW" sz="2400" b="1" dirty="0">
              <a:solidFill>
                <a:srgbClr val="000000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5600700"/>
            <a:ext cx="8786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99"/>
                </a:solidFill>
                <a:cs typeface="Arial" charset="0"/>
              </a:rPr>
              <a:t>Resonance frequencies will be explored in Waves (standing waves / harmonics) &amp; AC Circuits (tuning radios).</a:t>
            </a:r>
            <a:endParaRPr lang="en-NZ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7176" grpId="0"/>
      <p:bldP spid="28689" grpId="0" autoUpdateAnimBg="0"/>
      <p:bldP spid="20" grpId="0" autoUpdateAnimBg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599"/>
            <a:ext cx="7010400" cy="500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5867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/>
              <a:t>http://ngsir.netfirms.com/englishhtm/TwaveStatA.htm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442</Words>
  <Application>Microsoft Office PowerPoint</Application>
  <PresentationFormat>On-screen Show (4:3)</PresentationFormat>
  <Paragraphs>70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1_Default Design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Woodstock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ICT</dc:creator>
  <cp:lastModifiedBy>Stephen Anderson</cp:lastModifiedBy>
  <cp:revision>48</cp:revision>
  <dcterms:created xsi:type="dcterms:W3CDTF">2006-02-15T11:50:33Z</dcterms:created>
  <dcterms:modified xsi:type="dcterms:W3CDTF">2014-06-25T22:06:35Z</dcterms:modified>
</cp:coreProperties>
</file>