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70" r:id="rId4"/>
    <p:sldId id="258" r:id="rId5"/>
    <p:sldId id="259" r:id="rId6"/>
    <p:sldId id="260" r:id="rId7"/>
    <p:sldId id="267" r:id="rId8"/>
    <p:sldId id="268" r:id="rId9"/>
    <p:sldId id="261" r:id="rId10"/>
    <p:sldId id="262" r:id="rId11"/>
    <p:sldId id="271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D2A0-EAC3-40F3-909B-717E6F569B33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5547-BA80-48DA-843F-73C4AD9A43A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4E69-9546-4D96-BC25-DC33F61C7A5D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6392-B086-4A77-A4F7-EE836C0328B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7321-F31D-49FC-ABE6-F6775B228FAD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70DA-2B83-4C61-8674-732CD783AE1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1206-D7F9-47F9-AB0E-AC3E9B2D1E1C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6512-040E-4341-9AF3-BB400E96823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C87E-B31D-4905-9CF9-A10C0814E8FC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1158-AC59-4803-A30E-DAB4E58B15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A63C-06EF-475C-B887-8CAF56D07F5B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D581-82CC-4CFD-8BF1-E0F750E329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1616-C105-48EB-B916-6306F93CB646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A462-BDBE-4F73-9F5B-44073924738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8CE5-9F23-42ED-8F6D-EAE26A42DDBC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3E54-7707-4500-9CA7-20640F6031C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A949-ADD0-4620-9281-4391FDF7EBED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0D25-C44F-4348-97F9-159D4E97F1A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47EF-A23E-44EA-AD87-7ABEC4F93636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C5F9-86E0-4E91-A593-3F50DC24CF3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8BA2-5CD2-407C-8923-3479B08328BF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E876-627F-4C01-A149-EF91C51161F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0892F4-531F-45F3-B6C5-6276DD474EE5}" type="datetimeFigureOut">
              <a:rPr lang="en-US"/>
              <a:pPr>
                <a:defRPr/>
              </a:pPr>
              <a:t>29/07/15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9699B4-371B-4537-AD6C-77FCD11354C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image" Target="../media/image11.jpeg"/><Relationship Id="rId6" Type="http://schemas.openxmlformats.org/officeDocument/2006/relationships/hyperlink" Target="http://id.mind.net/~zona/mstm/physics/waves/standingWaves/standingWaves2/StandingWaves2.html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5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16.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3"/>
            <a:ext cx="64198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0" y="3429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u="sng">
                <a:solidFill>
                  <a:srgbClr val="006600"/>
                </a:solidFill>
                <a:latin typeface="Verdana" pitchFamily="34" charset="0"/>
              </a:rPr>
              <a:t>Longitudinal Standing Waves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1447800" y="3719513"/>
            <a:ext cx="7162800" cy="2311400"/>
            <a:chOff x="720" y="864"/>
            <a:chExt cx="4512" cy="1456"/>
          </a:xfrm>
        </p:grpSpPr>
        <p:pic>
          <p:nvPicPr>
            <p:cNvPr id="4110" name="Picture 4" descr="F17.22"/>
            <p:cNvPicPr>
              <a:picLocks noChangeAspect="1" noChangeArrowheads="1"/>
            </p:cNvPicPr>
            <p:nvPr/>
          </p:nvPicPr>
          <p:blipFill>
            <a:blip r:embed="rId3" cstate="print"/>
            <a:srcRect t="15910"/>
            <a:stretch>
              <a:fillRect/>
            </a:stretch>
          </p:blipFill>
          <p:spPr bwMode="auto">
            <a:xfrm>
              <a:off x="720" y="1152"/>
              <a:ext cx="4512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5" descr="F17.22"/>
            <p:cNvPicPr>
              <a:picLocks noChangeAspect="1" noChangeArrowheads="1"/>
            </p:cNvPicPr>
            <p:nvPr/>
          </p:nvPicPr>
          <p:blipFill>
            <a:blip r:embed="rId3" cstate="print"/>
            <a:srcRect l="87234" t="-4825"/>
            <a:stretch>
              <a:fillRect/>
            </a:stretch>
          </p:blipFill>
          <p:spPr bwMode="auto">
            <a:xfrm>
              <a:off x="4656" y="864"/>
              <a:ext cx="576" cy="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6" descr="Hiking"/>
          <p:cNvPicPr>
            <a:picLocks noChangeAspect="1" noChangeArrowheads="1"/>
          </p:cNvPicPr>
          <p:nvPr/>
        </p:nvPicPr>
        <p:blipFill>
          <a:blip r:embed="rId4" cstate="print"/>
          <a:srcRect l="24789" r="38025"/>
          <a:stretch>
            <a:fillRect/>
          </a:stretch>
        </p:blipFill>
        <p:spPr bwMode="auto">
          <a:xfrm>
            <a:off x="609600" y="3490913"/>
            <a:ext cx="9144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52600" y="4557713"/>
            <a:ext cx="2895600" cy="1736725"/>
            <a:chOff x="1104" y="1296"/>
            <a:chExt cx="1824" cy="1094"/>
          </a:xfrm>
        </p:grpSpPr>
        <p:sp>
          <p:nvSpPr>
            <p:cNvPr id="4107" name="Text Box 8"/>
            <p:cNvSpPr txBox="1">
              <a:spLocks noChangeArrowheads="1"/>
            </p:cNvSpPr>
            <p:nvPr/>
          </p:nvSpPr>
          <p:spPr bwMode="auto">
            <a:xfrm>
              <a:off x="1104" y="1872"/>
              <a:ext cx="18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 b="1">
                  <a:solidFill>
                    <a:srgbClr val="990000"/>
                  </a:solidFill>
                  <a:latin typeface="Verdana" pitchFamily="34" charset="0"/>
                </a:rPr>
                <a:t>antinodes</a:t>
              </a:r>
              <a:r>
                <a:rPr lang="en-US" sz="2400">
                  <a:solidFill>
                    <a:srgbClr val="990000"/>
                  </a:solidFill>
                  <a:latin typeface="Verdana" pitchFamily="34" charset="0"/>
                </a:rPr>
                <a:t>    (max. vibration)</a:t>
              </a:r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H="1" flipV="1">
              <a:off x="1536" y="1344"/>
              <a:ext cx="432" cy="52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V="1">
              <a:off x="1968" y="1296"/>
              <a:ext cx="576" cy="57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00600" y="4481513"/>
            <a:ext cx="2819400" cy="1812925"/>
            <a:chOff x="3024" y="1248"/>
            <a:chExt cx="1776" cy="1142"/>
          </a:xfrm>
        </p:grpSpPr>
        <p:sp>
          <p:nvSpPr>
            <p:cNvPr id="4104" name="Text Box 12"/>
            <p:cNvSpPr txBox="1">
              <a:spLocks noChangeArrowheads="1"/>
            </p:cNvSpPr>
            <p:nvPr/>
          </p:nvSpPr>
          <p:spPr bwMode="auto">
            <a:xfrm>
              <a:off x="3264" y="1872"/>
              <a:ext cx="15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 b="1">
                  <a:solidFill>
                    <a:srgbClr val="000099"/>
                  </a:solidFill>
                  <a:latin typeface="Verdana" pitchFamily="34" charset="0"/>
                </a:rPr>
                <a:t>nodes</a:t>
              </a: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        (no vibration)</a:t>
              </a:r>
            </a:p>
          </p:txBody>
        </p:sp>
        <p:sp>
          <p:nvSpPr>
            <p:cNvPr id="4105" name="Line 13"/>
            <p:cNvSpPr>
              <a:spLocks noChangeShapeType="1"/>
            </p:cNvSpPr>
            <p:nvPr/>
          </p:nvSpPr>
          <p:spPr bwMode="auto">
            <a:xfrm flipV="1">
              <a:off x="4032" y="129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4106" name="Line 14"/>
            <p:cNvSpPr>
              <a:spLocks noChangeShapeType="1"/>
            </p:cNvSpPr>
            <p:nvPr/>
          </p:nvSpPr>
          <p:spPr bwMode="auto">
            <a:xfrm flipH="1" flipV="1">
              <a:off x="3024" y="1248"/>
              <a:ext cx="1008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29250" y="2757488"/>
          <a:ext cx="206375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774360" imgH="431640" progId="">
                  <p:embed/>
                </p:oleObj>
              </mc:Choice>
              <mc:Fallback>
                <p:oleObj name="Equation" r:id="rId3" imgW="774360" imgH="431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757488"/>
                        <a:ext cx="2063750" cy="11509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929188" y="382905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n = 1,2,3,4,…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00563" y="18288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Harmonic Frequencies for a tube open at </a:t>
            </a:r>
            <a:r>
              <a:rPr lang="en-US" sz="2400" b="1">
                <a:solidFill>
                  <a:srgbClr val="006600"/>
                </a:solidFill>
                <a:latin typeface="Verdana" pitchFamily="34" charset="0"/>
              </a:rPr>
              <a:t>both</a:t>
            </a: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 ends</a:t>
            </a:r>
          </a:p>
        </p:txBody>
      </p:sp>
      <p:pic>
        <p:nvPicPr>
          <p:cNvPr id="33797" name="Picture 5" descr="F17_15"/>
          <p:cNvPicPr>
            <a:picLocks noChangeAspect="1" noChangeArrowheads="1"/>
          </p:cNvPicPr>
          <p:nvPr/>
        </p:nvPicPr>
        <p:blipFill>
          <a:blip r:embed="rId5" cstate="print"/>
          <a:srcRect t="3580" r="36884" b="65996"/>
          <a:stretch>
            <a:fillRect/>
          </a:stretch>
        </p:blipFill>
        <p:spPr bwMode="auto">
          <a:xfrm>
            <a:off x="0" y="2000250"/>
            <a:ext cx="44323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NZ">
              <a:latin typeface="Calibri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495800" y="5791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Web Link: </a:t>
            </a:r>
            <a:r>
              <a:rPr lang="en-US" sz="2400" dirty="0">
                <a:latin typeface="Verdana" pitchFamily="34" charset="0"/>
                <a:hlinkClick r:id="rId6"/>
              </a:rPr>
              <a:t>Flute</a:t>
            </a:r>
            <a:r>
              <a:rPr lang="en-US" sz="2400" dirty="0">
                <a:latin typeface="Verdana" pitchFamily="34" charset="0"/>
              </a:rPr>
              <a:t> </a:t>
            </a:r>
          </a:p>
        </p:txBody>
      </p:sp>
      <p:sp>
        <p:nvSpPr>
          <p:cNvPr id="2056" name="WordArt 3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9718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OPEN PIPE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214313" y="785813"/>
            <a:ext cx="5857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cs typeface="Arial" charset="0"/>
              </a:rPr>
              <a:t>A tube open at both ends has displacement antinodes, at the ends.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849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6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42938" y="500063"/>
            <a:ext cx="778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Algerian" pitchFamily="82" charset="0"/>
              </a:rPr>
              <a:t>Resonance Lab – 3.1 pRACTISE</a:t>
            </a:r>
            <a:endParaRPr lang="en-NZ" sz="3600">
              <a:latin typeface="Algerian" pitchFamily="82" charset="0"/>
            </a:endParaRPr>
          </a:p>
          <a:p>
            <a:endParaRPr lang="en-NZ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71500" y="15716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AIM	</a:t>
            </a:r>
            <a:r>
              <a:rPr lang="en-US"/>
              <a:t>To determine the speed of sound by means of a resonance tube.</a:t>
            </a:r>
            <a:endParaRPr lang="en-NZ"/>
          </a:p>
          <a:p>
            <a:endParaRPr lang="en-N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2310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physics.uci.edu/~demos/images/Demos/3d32.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0946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57188" y="214313"/>
            <a:ext cx="8358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1">
                <a:solidFill>
                  <a:srgbClr val="FF0000"/>
                </a:solidFill>
                <a:cs typeface="Arial" charset="0"/>
              </a:rPr>
              <a:t>Wind instruments create sound through standing waves in a column of air.</a:t>
            </a:r>
          </a:p>
        </p:txBody>
      </p:sp>
      <p:pic>
        <p:nvPicPr>
          <p:cNvPr id="6147" name="Picture 6" descr="Chapter 12 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7912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C:\3 Stephen Documents\Physics\Y13 Physics\3.3 Wave Systems 91523\L3phy waves\church_pipe_organ-ladyhea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8464" cy="58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3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3400" y="2176463"/>
            <a:ext cx="609600" cy="3644900"/>
            <a:chOff x="2736" y="1371"/>
            <a:chExt cx="384" cy="2296"/>
          </a:xfrm>
        </p:grpSpPr>
        <p:grpSp>
          <p:nvGrpSpPr>
            <p:cNvPr id="7198" name="Group 3"/>
            <p:cNvGrpSpPr>
              <a:grpSpLocks/>
            </p:cNvGrpSpPr>
            <p:nvPr/>
          </p:nvGrpSpPr>
          <p:grpSpPr bwMode="auto">
            <a:xfrm rot="-5400000">
              <a:off x="2644" y="3191"/>
              <a:ext cx="568" cy="384"/>
              <a:chOff x="1046" y="3024"/>
              <a:chExt cx="943" cy="385"/>
            </a:xfrm>
          </p:grpSpPr>
          <p:sp>
            <p:nvSpPr>
              <p:cNvPr id="7217" name="Arc 4"/>
              <p:cNvSpPr>
                <a:spLocks/>
              </p:cNvSpPr>
              <p:nvPr/>
            </p:nvSpPr>
            <p:spPr bwMode="auto">
              <a:xfrm flipH="1">
                <a:off x="1046" y="3024"/>
                <a:ext cx="472" cy="240"/>
              </a:xfrm>
              <a:custGeom>
                <a:avLst/>
                <a:gdLst>
                  <a:gd name="T0" fmla="*/ 0 w 21261"/>
                  <a:gd name="T1" fmla="*/ 0 h 21600"/>
                  <a:gd name="T2" fmla="*/ 0 w 21261"/>
                  <a:gd name="T3" fmla="*/ 0 h 21600"/>
                  <a:gd name="T4" fmla="*/ 0 w 212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61"/>
                  <a:gd name="T10" fmla="*/ 0 h 21600"/>
                  <a:gd name="T11" fmla="*/ 21261 w 212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61" h="21600" fill="none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</a:path>
                  <a:path w="21261" h="21600" stroke="0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sp>
            <p:nvSpPr>
              <p:cNvPr id="7218" name="Arc 5"/>
              <p:cNvSpPr>
                <a:spLocks/>
              </p:cNvSpPr>
              <p:nvPr/>
            </p:nvSpPr>
            <p:spPr bwMode="auto">
              <a:xfrm>
                <a:off x="1518" y="3025"/>
                <a:ext cx="471" cy="240"/>
              </a:xfrm>
              <a:custGeom>
                <a:avLst/>
                <a:gdLst>
                  <a:gd name="T0" fmla="*/ 0 w 21212"/>
                  <a:gd name="T1" fmla="*/ 0 h 21600"/>
                  <a:gd name="T2" fmla="*/ 0 w 21212"/>
                  <a:gd name="T3" fmla="*/ 0 h 21600"/>
                  <a:gd name="T4" fmla="*/ 0 w 2121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12"/>
                  <a:gd name="T10" fmla="*/ 0 h 21600"/>
                  <a:gd name="T11" fmla="*/ 21212 w 2121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12" h="21600" fill="none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</a:path>
                  <a:path w="21212" h="21600" stroke="0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grpSp>
            <p:nvGrpSpPr>
              <p:cNvPr id="7219" name="Group 6"/>
              <p:cNvGrpSpPr>
                <a:grpSpLocks/>
              </p:cNvGrpSpPr>
              <p:nvPr/>
            </p:nvGrpSpPr>
            <p:grpSpPr bwMode="auto">
              <a:xfrm flipV="1">
                <a:off x="1056" y="3168"/>
                <a:ext cx="933" cy="241"/>
                <a:chOff x="1074" y="3024"/>
                <a:chExt cx="933" cy="241"/>
              </a:xfrm>
            </p:grpSpPr>
            <p:sp>
              <p:nvSpPr>
                <p:cNvPr id="7220" name="Arc 7"/>
                <p:cNvSpPr>
                  <a:spLocks/>
                </p:cNvSpPr>
                <p:nvPr/>
              </p:nvSpPr>
              <p:spPr bwMode="auto">
                <a:xfrm flipH="1">
                  <a:off x="1074" y="3024"/>
                  <a:ext cx="461" cy="240"/>
                </a:xfrm>
                <a:custGeom>
                  <a:avLst/>
                  <a:gdLst>
                    <a:gd name="T0" fmla="*/ 0 w 20765"/>
                    <a:gd name="T1" fmla="*/ 0 h 21600"/>
                    <a:gd name="T2" fmla="*/ 0 w 20765"/>
                    <a:gd name="T3" fmla="*/ 0 h 21600"/>
                    <a:gd name="T4" fmla="*/ 0 w 207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765"/>
                    <a:gd name="T10" fmla="*/ 0 h 21600"/>
                    <a:gd name="T11" fmla="*/ 20765 w 207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65" h="21600" fill="none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</a:path>
                    <a:path w="20765" h="21600" stroke="0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  <p:sp>
              <p:nvSpPr>
                <p:cNvPr id="7221" name="Arc 8"/>
                <p:cNvSpPr>
                  <a:spLocks/>
                </p:cNvSpPr>
                <p:nvPr/>
              </p:nvSpPr>
              <p:spPr bwMode="auto">
                <a:xfrm>
                  <a:off x="1536" y="3025"/>
                  <a:ext cx="471" cy="240"/>
                </a:xfrm>
                <a:custGeom>
                  <a:avLst/>
                  <a:gdLst>
                    <a:gd name="T0" fmla="*/ 0 w 21212"/>
                    <a:gd name="T1" fmla="*/ 0 h 21600"/>
                    <a:gd name="T2" fmla="*/ 0 w 21212"/>
                    <a:gd name="T3" fmla="*/ 0 h 21600"/>
                    <a:gd name="T4" fmla="*/ 0 w 212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212"/>
                    <a:gd name="T10" fmla="*/ 0 h 21600"/>
                    <a:gd name="T11" fmla="*/ 21212 w 212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12" h="21600" fill="none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</a:path>
                    <a:path w="21212" h="21600" stroke="0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199" name="Group 9"/>
            <p:cNvGrpSpPr>
              <a:grpSpLocks/>
            </p:cNvGrpSpPr>
            <p:nvPr/>
          </p:nvGrpSpPr>
          <p:grpSpPr bwMode="auto">
            <a:xfrm rot="-5400000">
              <a:off x="2640" y="2619"/>
              <a:ext cx="576" cy="384"/>
              <a:chOff x="1046" y="3024"/>
              <a:chExt cx="943" cy="385"/>
            </a:xfrm>
          </p:grpSpPr>
          <p:sp>
            <p:nvSpPr>
              <p:cNvPr id="7212" name="Arc 10"/>
              <p:cNvSpPr>
                <a:spLocks/>
              </p:cNvSpPr>
              <p:nvPr/>
            </p:nvSpPr>
            <p:spPr bwMode="auto">
              <a:xfrm flipH="1">
                <a:off x="1046" y="3024"/>
                <a:ext cx="472" cy="240"/>
              </a:xfrm>
              <a:custGeom>
                <a:avLst/>
                <a:gdLst>
                  <a:gd name="T0" fmla="*/ 0 w 21261"/>
                  <a:gd name="T1" fmla="*/ 0 h 21600"/>
                  <a:gd name="T2" fmla="*/ 0 w 21261"/>
                  <a:gd name="T3" fmla="*/ 0 h 21600"/>
                  <a:gd name="T4" fmla="*/ 0 w 212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61"/>
                  <a:gd name="T10" fmla="*/ 0 h 21600"/>
                  <a:gd name="T11" fmla="*/ 21261 w 212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61" h="21600" fill="none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</a:path>
                  <a:path w="21261" h="21600" stroke="0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sp>
            <p:nvSpPr>
              <p:cNvPr id="7213" name="Arc 11"/>
              <p:cNvSpPr>
                <a:spLocks/>
              </p:cNvSpPr>
              <p:nvPr/>
            </p:nvSpPr>
            <p:spPr bwMode="auto">
              <a:xfrm>
                <a:off x="1518" y="3025"/>
                <a:ext cx="471" cy="240"/>
              </a:xfrm>
              <a:custGeom>
                <a:avLst/>
                <a:gdLst>
                  <a:gd name="T0" fmla="*/ 0 w 21212"/>
                  <a:gd name="T1" fmla="*/ 0 h 21600"/>
                  <a:gd name="T2" fmla="*/ 0 w 21212"/>
                  <a:gd name="T3" fmla="*/ 0 h 21600"/>
                  <a:gd name="T4" fmla="*/ 0 w 2121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12"/>
                  <a:gd name="T10" fmla="*/ 0 h 21600"/>
                  <a:gd name="T11" fmla="*/ 21212 w 2121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12" h="21600" fill="none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</a:path>
                  <a:path w="21212" h="21600" stroke="0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grpSp>
            <p:nvGrpSpPr>
              <p:cNvPr id="7214" name="Group 12"/>
              <p:cNvGrpSpPr>
                <a:grpSpLocks/>
              </p:cNvGrpSpPr>
              <p:nvPr/>
            </p:nvGrpSpPr>
            <p:grpSpPr bwMode="auto">
              <a:xfrm flipV="1">
                <a:off x="1056" y="3168"/>
                <a:ext cx="933" cy="241"/>
                <a:chOff x="1074" y="3024"/>
                <a:chExt cx="933" cy="241"/>
              </a:xfrm>
            </p:grpSpPr>
            <p:sp>
              <p:nvSpPr>
                <p:cNvPr id="7215" name="Arc 13"/>
                <p:cNvSpPr>
                  <a:spLocks/>
                </p:cNvSpPr>
                <p:nvPr/>
              </p:nvSpPr>
              <p:spPr bwMode="auto">
                <a:xfrm flipH="1">
                  <a:off x="1074" y="3024"/>
                  <a:ext cx="461" cy="240"/>
                </a:xfrm>
                <a:custGeom>
                  <a:avLst/>
                  <a:gdLst>
                    <a:gd name="T0" fmla="*/ 0 w 20765"/>
                    <a:gd name="T1" fmla="*/ 0 h 21600"/>
                    <a:gd name="T2" fmla="*/ 0 w 20765"/>
                    <a:gd name="T3" fmla="*/ 0 h 21600"/>
                    <a:gd name="T4" fmla="*/ 0 w 207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765"/>
                    <a:gd name="T10" fmla="*/ 0 h 21600"/>
                    <a:gd name="T11" fmla="*/ 20765 w 207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65" h="21600" fill="none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</a:path>
                    <a:path w="20765" h="21600" stroke="0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  <p:sp>
              <p:nvSpPr>
                <p:cNvPr id="7216" name="Arc 14"/>
                <p:cNvSpPr>
                  <a:spLocks/>
                </p:cNvSpPr>
                <p:nvPr/>
              </p:nvSpPr>
              <p:spPr bwMode="auto">
                <a:xfrm>
                  <a:off x="1536" y="3025"/>
                  <a:ext cx="471" cy="240"/>
                </a:xfrm>
                <a:custGeom>
                  <a:avLst/>
                  <a:gdLst>
                    <a:gd name="T0" fmla="*/ 0 w 21212"/>
                    <a:gd name="T1" fmla="*/ 0 h 21600"/>
                    <a:gd name="T2" fmla="*/ 0 w 21212"/>
                    <a:gd name="T3" fmla="*/ 0 h 21600"/>
                    <a:gd name="T4" fmla="*/ 0 w 212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212"/>
                    <a:gd name="T10" fmla="*/ 0 h 21600"/>
                    <a:gd name="T11" fmla="*/ 21212 w 212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12" h="21600" fill="none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</a:path>
                    <a:path w="21212" h="21600" stroke="0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200" name="Group 15"/>
            <p:cNvGrpSpPr>
              <a:grpSpLocks/>
            </p:cNvGrpSpPr>
            <p:nvPr/>
          </p:nvGrpSpPr>
          <p:grpSpPr bwMode="auto">
            <a:xfrm rot="-5400000">
              <a:off x="2640" y="2043"/>
              <a:ext cx="576" cy="384"/>
              <a:chOff x="1046" y="3024"/>
              <a:chExt cx="943" cy="385"/>
            </a:xfrm>
          </p:grpSpPr>
          <p:sp>
            <p:nvSpPr>
              <p:cNvPr id="7207" name="Arc 16"/>
              <p:cNvSpPr>
                <a:spLocks/>
              </p:cNvSpPr>
              <p:nvPr/>
            </p:nvSpPr>
            <p:spPr bwMode="auto">
              <a:xfrm flipH="1">
                <a:off x="1046" y="3024"/>
                <a:ext cx="472" cy="240"/>
              </a:xfrm>
              <a:custGeom>
                <a:avLst/>
                <a:gdLst>
                  <a:gd name="T0" fmla="*/ 0 w 21261"/>
                  <a:gd name="T1" fmla="*/ 0 h 21600"/>
                  <a:gd name="T2" fmla="*/ 0 w 21261"/>
                  <a:gd name="T3" fmla="*/ 0 h 21600"/>
                  <a:gd name="T4" fmla="*/ 0 w 212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61"/>
                  <a:gd name="T10" fmla="*/ 0 h 21600"/>
                  <a:gd name="T11" fmla="*/ 21261 w 212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61" h="21600" fill="none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</a:path>
                  <a:path w="21261" h="21600" stroke="0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sp>
            <p:nvSpPr>
              <p:cNvPr id="7208" name="Arc 17"/>
              <p:cNvSpPr>
                <a:spLocks/>
              </p:cNvSpPr>
              <p:nvPr/>
            </p:nvSpPr>
            <p:spPr bwMode="auto">
              <a:xfrm>
                <a:off x="1518" y="3025"/>
                <a:ext cx="471" cy="240"/>
              </a:xfrm>
              <a:custGeom>
                <a:avLst/>
                <a:gdLst>
                  <a:gd name="T0" fmla="*/ 0 w 21212"/>
                  <a:gd name="T1" fmla="*/ 0 h 21600"/>
                  <a:gd name="T2" fmla="*/ 0 w 21212"/>
                  <a:gd name="T3" fmla="*/ 0 h 21600"/>
                  <a:gd name="T4" fmla="*/ 0 w 2121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12"/>
                  <a:gd name="T10" fmla="*/ 0 h 21600"/>
                  <a:gd name="T11" fmla="*/ 21212 w 2121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12" h="21600" fill="none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</a:path>
                  <a:path w="21212" h="21600" stroke="0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grpSp>
            <p:nvGrpSpPr>
              <p:cNvPr id="7209" name="Group 18"/>
              <p:cNvGrpSpPr>
                <a:grpSpLocks/>
              </p:cNvGrpSpPr>
              <p:nvPr/>
            </p:nvGrpSpPr>
            <p:grpSpPr bwMode="auto">
              <a:xfrm flipV="1">
                <a:off x="1056" y="3168"/>
                <a:ext cx="933" cy="241"/>
                <a:chOff x="1074" y="3024"/>
                <a:chExt cx="933" cy="241"/>
              </a:xfrm>
            </p:grpSpPr>
            <p:sp>
              <p:nvSpPr>
                <p:cNvPr id="7210" name="Arc 19"/>
                <p:cNvSpPr>
                  <a:spLocks/>
                </p:cNvSpPr>
                <p:nvPr/>
              </p:nvSpPr>
              <p:spPr bwMode="auto">
                <a:xfrm flipH="1">
                  <a:off x="1074" y="3024"/>
                  <a:ext cx="461" cy="240"/>
                </a:xfrm>
                <a:custGeom>
                  <a:avLst/>
                  <a:gdLst>
                    <a:gd name="T0" fmla="*/ 0 w 20765"/>
                    <a:gd name="T1" fmla="*/ 0 h 21600"/>
                    <a:gd name="T2" fmla="*/ 0 w 20765"/>
                    <a:gd name="T3" fmla="*/ 0 h 21600"/>
                    <a:gd name="T4" fmla="*/ 0 w 207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765"/>
                    <a:gd name="T10" fmla="*/ 0 h 21600"/>
                    <a:gd name="T11" fmla="*/ 20765 w 207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65" h="21600" fill="none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</a:path>
                    <a:path w="20765" h="21600" stroke="0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  <p:sp>
              <p:nvSpPr>
                <p:cNvPr id="7211" name="Arc 20"/>
                <p:cNvSpPr>
                  <a:spLocks/>
                </p:cNvSpPr>
                <p:nvPr/>
              </p:nvSpPr>
              <p:spPr bwMode="auto">
                <a:xfrm>
                  <a:off x="1536" y="3025"/>
                  <a:ext cx="471" cy="240"/>
                </a:xfrm>
                <a:custGeom>
                  <a:avLst/>
                  <a:gdLst>
                    <a:gd name="T0" fmla="*/ 0 w 21212"/>
                    <a:gd name="T1" fmla="*/ 0 h 21600"/>
                    <a:gd name="T2" fmla="*/ 0 w 21212"/>
                    <a:gd name="T3" fmla="*/ 0 h 21600"/>
                    <a:gd name="T4" fmla="*/ 0 w 212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212"/>
                    <a:gd name="T10" fmla="*/ 0 h 21600"/>
                    <a:gd name="T11" fmla="*/ 21212 w 212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12" h="21600" fill="none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</a:path>
                    <a:path w="21212" h="21600" stroke="0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201" name="Group 21"/>
            <p:cNvGrpSpPr>
              <a:grpSpLocks/>
            </p:cNvGrpSpPr>
            <p:nvPr/>
          </p:nvGrpSpPr>
          <p:grpSpPr bwMode="auto">
            <a:xfrm rot="-5400000">
              <a:off x="2640" y="1467"/>
              <a:ext cx="576" cy="384"/>
              <a:chOff x="1046" y="3024"/>
              <a:chExt cx="943" cy="385"/>
            </a:xfrm>
          </p:grpSpPr>
          <p:sp>
            <p:nvSpPr>
              <p:cNvPr id="7202" name="Arc 22"/>
              <p:cNvSpPr>
                <a:spLocks/>
              </p:cNvSpPr>
              <p:nvPr/>
            </p:nvSpPr>
            <p:spPr bwMode="auto">
              <a:xfrm flipH="1">
                <a:off x="1046" y="3024"/>
                <a:ext cx="472" cy="240"/>
              </a:xfrm>
              <a:custGeom>
                <a:avLst/>
                <a:gdLst>
                  <a:gd name="T0" fmla="*/ 0 w 21261"/>
                  <a:gd name="T1" fmla="*/ 0 h 21600"/>
                  <a:gd name="T2" fmla="*/ 0 w 21261"/>
                  <a:gd name="T3" fmla="*/ 0 h 21600"/>
                  <a:gd name="T4" fmla="*/ 0 w 2126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61"/>
                  <a:gd name="T10" fmla="*/ 0 h 21600"/>
                  <a:gd name="T11" fmla="*/ 21261 w 2126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61" h="21600" fill="none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</a:path>
                  <a:path w="21261" h="21600" stroke="0" extrusionOk="0">
                    <a:moveTo>
                      <a:pt x="-1" y="0"/>
                    </a:moveTo>
                    <a:cubicBezTo>
                      <a:pt x="10458" y="0"/>
                      <a:pt x="19414" y="7492"/>
                      <a:pt x="21260" y="1778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sp>
            <p:nvSpPr>
              <p:cNvPr id="7203" name="Arc 23"/>
              <p:cNvSpPr>
                <a:spLocks/>
              </p:cNvSpPr>
              <p:nvPr/>
            </p:nvSpPr>
            <p:spPr bwMode="auto">
              <a:xfrm>
                <a:off x="1518" y="3025"/>
                <a:ext cx="471" cy="240"/>
              </a:xfrm>
              <a:custGeom>
                <a:avLst/>
                <a:gdLst>
                  <a:gd name="T0" fmla="*/ 0 w 21212"/>
                  <a:gd name="T1" fmla="*/ 0 h 21600"/>
                  <a:gd name="T2" fmla="*/ 0 w 21212"/>
                  <a:gd name="T3" fmla="*/ 0 h 21600"/>
                  <a:gd name="T4" fmla="*/ 0 w 2121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212"/>
                  <a:gd name="T10" fmla="*/ 0 h 21600"/>
                  <a:gd name="T11" fmla="*/ 21212 w 2121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12" h="21600" fill="none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</a:path>
                  <a:path w="21212" h="21600" stroke="0" extrusionOk="0">
                    <a:moveTo>
                      <a:pt x="-1" y="0"/>
                    </a:moveTo>
                    <a:cubicBezTo>
                      <a:pt x="10357" y="0"/>
                      <a:pt x="19256" y="7351"/>
                      <a:pt x="21211" y="175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CFF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>
                  <a:latin typeface="Calibri" pitchFamily="34" charset="0"/>
                </a:endParaRPr>
              </a:p>
            </p:txBody>
          </p:sp>
          <p:grpSp>
            <p:nvGrpSpPr>
              <p:cNvPr id="7204" name="Group 24"/>
              <p:cNvGrpSpPr>
                <a:grpSpLocks/>
              </p:cNvGrpSpPr>
              <p:nvPr/>
            </p:nvGrpSpPr>
            <p:grpSpPr bwMode="auto">
              <a:xfrm flipV="1">
                <a:off x="1056" y="3168"/>
                <a:ext cx="933" cy="241"/>
                <a:chOff x="1074" y="3024"/>
                <a:chExt cx="933" cy="241"/>
              </a:xfrm>
            </p:grpSpPr>
            <p:sp>
              <p:nvSpPr>
                <p:cNvPr id="7205" name="Arc 25"/>
                <p:cNvSpPr>
                  <a:spLocks/>
                </p:cNvSpPr>
                <p:nvPr/>
              </p:nvSpPr>
              <p:spPr bwMode="auto">
                <a:xfrm flipH="1">
                  <a:off x="1074" y="3024"/>
                  <a:ext cx="461" cy="240"/>
                </a:xfrm>
                <a:custGeom>
                  <a:avLst/>
                  <a:gdLst>
                    <a:gd name="T0" fmla="*/ 0 w 20765"/>
                    <a:gd name="T1" fmla="*/ 0 h 21600"/>
                    <a:gd name="T2" fmla="*/ 0 w 20765"/>
                    <a:gd name="T3" fmla="*/ 0 h 21600"/>
                    <a:gd name="T4" fmla="*/ 0 w 207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765"/>
                    <a:gd name="T10" fmla="*/ 0 h 21600"/>
                    <a:gd name="T11" fmla="*/ 20765 w 207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65" h="21600" fill="none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</a:path>
                    <a:path w="20765" h="21600" stroke="0" extrusionOk="0">
                      <a:moveTo>
                        <a:pt x="-1" y="0"/>
                      </a:moveTo>
                      <a:cubicBezTo>
                        <a:pt x="9638" y="0"/>
                        <a:pt x="18111" y="6386"/>
                        <a:pt x="20765" y="156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  <p:sp>
              <p:nvSpPr>
                <p:cNvPr id="7206" name="Arc 26"/>
                <p:cNvSpPr>
                  <a:spLocks/>
                </p:cNvSpPr>
                <p:nvPr/>
              </p:nvSpPr>
              <p:spPr bwMode="auto">
                <a:xfrm>
                  <a:off x="1536" y="3025"/>
                  <a:ext cx="471" cy="240"/>
                </a:xfrm>
                <a:custGeom>
                  <a:avLst/>
                  <a:gdLst>
                    <a:gd name="T0" fmla="*/ 0 w 21212"/>
                    <a:gd name="T1" fmla="*/ 0 h 21600"/>
                    <a:gd name="T2" fmla="*/ 0 w 21212"/>
                    <a:gd name="T3" fmla="*/ 0 h 21600"/>
                    <a:gd name="T4" fmla="*/ 0 w 212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212"/>
                    <a:gd name="T10" fmla="*/ 0 h 21600"/>
                    <a:gd name="T11" fmla="*/ 21212 w 212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12" h="21600" fill="none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</a:path>
                    <a:path w="21212" h="21600" stroke="0" extrusionOk="0">
                      <a:moveTo>
                        <a:pt x="-1" y="0"/>
                      </a:moveTo>
                      <a:cubicBezTo>
                        <a:pt x="10357" y="0"/>
                        <a:pt x="19256" y="7351"/>
                        <a:pt x="21211" y="1752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NZ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7171" name="Rectangle 27"/>
          <p:cNvSpPr>
            <a:spLocks noChangeArrowheads="1"/>
          </p:cNvSpPr>
          <p:nvPr/>
        </p:nvSpPr>
        <p:spPr bwMode="auto">
          <a:xfrm>
            <a:off x="2395538" y="25781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NZ">
              <a:latin typeface="Calibri" pitchFamily="34" charset="0"/>
            </a:endParaRPr>
          </a:p>
        </p:txBody>
      </p:sp>
      <p:grpSp>
        <p:nvGrpSpPr>
          <p:cNvPr id="7172" name="Group 28"/>
          <p:cNvGrpSpPr>
            <a:grpSpLocks/>
          </p:cNvGrpSpPr>
          <p:nvPr/>
        </p:nvGrpSpPr>
        <p:grpSpPr bwMode="auto">
          <a:xfrm>
            <a:off x="457200" y="0"/>
            <a:ext cx="3581400" cy="1654175"/>
            <a:chOff x="1728" y="768"/>
            <a:chExt cx="2016" cy="1269"/>
          </a:xfrm>
        </p:grpSpPr>
        <p:pic>
          <p:nvPicPr>
            <p:cNvPr id="7196" name="Picture 29" descr="sound3a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1248"/>
              <a:ext cx="2016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Picture 30" descr="AG00435_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768"/>
              <a:ext cx="886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Rectangle 31"/>
          <p:cNvSpPr>
            <a:spLocks noChangeArrowheads="1"/>
          </p:cNvSpPr>
          <p:nvPr/>
        </p:nvSpPr>
        <p:spPr bwMode="auto">
          <a:xfrm>
            <a:off x="152400" y="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NZ">
              <a:latin typeface="Calibri" pitchFamily="34" charset="0"/>
            </a:endParaRPr>
          </a:p>
        </p:txBody>
      </p:sp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4343400" y="2100263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>
              <a:latin typeface="Calibri" pitchFamily="34" charset="0"/>
            </a:endParaRP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52400" y="2252663"/>
            <a:ext cx="3733800" cy="4495800"/>
            <a:chOff x="96" y="1419"/>
            <a:chExt cx="2352" cy="2832"/>
          </a:xfrm>
        </p:grpSpPr>
        <p:sp>
          <p:nvSpPr>
            <p:cNvPr id="7194" name="AutoShape 34"/>
            <p:cNvSpPr>
              <a:spLocks/>
            </p:cNvSpPr>
            <p:nvPr/>
          </p:nvSpPr>
          <p:spPr bwMode="auto">
            <a:xfrm>
              <a:off x="2160" y="1419"/>
              <a:ext cx="288" cy="2832"/>
            </a:xfrm>
            <a:prstGeom prst="leftBrace">
              <a:avLst>
                <a:gd name="adj1" fmla="val 81944"/>
                <a:gd name="adj2" fmla="val 25037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>
                <a:latin typeface="Calibri" pitchFamily="34" charset="0"/>
              </a:endParaRPr>
            </a:p>
          </p:txBody>
        </p:sp>
        <p:sp>
          <p:nvSpPr>
            <p:cNvPr id="7195" name="Text Box 35"/>
            <p:cNvSpPr txBox="1">
              <a:spLocks noChangeArrowheads="1"/>
            </p:cNvSpPr>
            <p:nvPr/>
          </p:nvSpPr>
          <p:spPr bwMode="auto">
            <a:xfrm>
              <a:off x="96" y="1776"/>
              <a:ext cx="2112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Remember, this is a </a:t>
              </a:r>
              <a:r>
                <a:rPr lang="en-US" sz="2400" b="1">
                  <a:solidFill>
                    <a:srgbClr val="000099"/>
                  </a:solidFill>
                  <a:latin typeface="Verdana" pitchFamily="34" charset="0"/>
                </a:rPr>
                <a:t>longitudinal wave</a:t>
              </a: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 even though we draw it like this to visualize the shape.</a:t>
              </a:r>
              <a:endParaRPr lang="en-US" sz="2400" b="1">
                <a:solidFill>
                  <a:srgbClr val="000099"/>
                </a:solidFill>
                <a:latin typeface="Verdana" pitchFamily="34" charset="0"/>
              </a:endParaRP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4191000" y="457200"/>
            <a:ext cx="5181600" cy="1371600"/>
            <a:chOff x="2640" y="288"/>
            <a:chExt cx="3264" cy="864"/>
          </a:xfrm>
        </p:grpSpPr>
        <p:sp>
          <p:nvSpPr>
            <p:cNvPr id="7192" name="Text Box 37"/>
            <p:cNvSpPr txBox="1">
              <a:spLocks noChangeArrowheads="1"/>
            </p:cNvSpPr>
            <p:nvPr/>
          </p:nvSpPr>
          <p:spPr bwMode="auto">
            <a:xfrm>
              <a:off x="2880" y="336"/>
              <a:ext cx="302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660066"/>
                  </a:solidFill>
                  <a:latin typeface="Verdana" pitchFamily="34" charset="0"/>
                </a:rPr>
                <a:t>When air is blown over a bottle, it creates a standing longitudinal (sound) wave</a:t>
              </a:r>
            </a:p>
          </p:txBody>
        </p:sp>
        <p:sp>
          <p:nvSpPr>
            <p:cNvPr id="7193" name="AutoShape 38"/>
            <p:cNvSpPr>
              <a:spLocks/>
            </p:cNvSpPr>
            <p:nvPr/>
          </p:nvSpPr>
          <p:spPr bwMode="auto">
            <a:xfrm>
              <a:off x="2640" y="288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>
                <a:latin typeface="Calibri" pitchFamily="34" charset="0"/>
              </a:endParaRPr>
            </a:p>
          </p:txBody>
        </p:sp>
      </p:grpSp>
      <p:pic>
        <p:nvPicPr>
          <p:cNvPr id="29735" name="Picture 39" descr="sound3as"/>
          <p:cNvPicPr>
            <a:picLocks noChangeAspect="1" noChangeArrowheads="1"/>
          </p:cNvPicPr>
          <p:nvPr/>
        </p:nvPicPr>
        <p:blipFill>
          <a:blip r:embed="rId2" cstate="print"/>
          <a:srcRect r="83333"/>
          <a:stretch>
            <a:fillRect/>
          </a:stretch>
        </p:blipFill>
        <p:spPr bwMode="auto">
          <a:xfrm>
            <a:off x="3886200" y="2252663"/>
            <a:ext cx="1960563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4953000" y="2405063"/>
            <a:ext cx="3200400" cy="898525"/>
            <a:chOff x="3120" y="1515"/>
            <a:chExt cx="2016" cy="566"/>
          </a:xfrm>
        </p:grpSpPr>
        <p:sp>
          <p:nvSpPr>
            <p:cNvPr id="7190" name="Line 41"/>
            <p:cNvSpPr>
              <a:spLocks noChangeShapeType="1"/>
            </p:cNvSpPr>
            <p:nvPr/>
          </p:nvSpPr>
          <p:spPr bwMode="auto">
            <a:xfrm>
              <a:off x="3120" y="1515"/>
              <a:ext cx="672" cy="144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7191" name="Text Box 42"/>
            <p:cNvSpPr txBox="1">
              <a:spLocks noChangeArrowheads="1"/>
            </p:cNvSpPr>
            <p:nvPr/>
          </p:nvSpPr>
          <p:spPr bwMode="auto">
            <a:xfrm>
              <a:off x="3456" y="1563"/>
              <a:ext cx="16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006600"/>
                  </a:solidFill>
                  <a:latin typeface="Verdana" pitchFamily="34" charset="0"/>
                </a:rPr>
                <a:t>open end: </a:t>
              </a:r>
              <a:r>
                <a:rPr lang="en-US" sz="2400" b="1">
                  <a:solidFill>
                    <a:srgbClr val="006600"/>
                  </a:solidFill>
                  <a:latin typeface="Verdana" pitchFamily="34" charset="0"/>
                </a:rPr>
                <a:t>antinode</a:t>
              </a: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4648200" y="2557463"/>
            <a:ext cx="3581400" cy="3200400"/>
            <a:chOff x="2928" y="1611"/>
            <a:chExt cx="2256" cy="2016"/>
          </a:xfrm>
        </p:grpSpPr>
        <p:sp>
          <p:nvSpPr>
            <p:cNvPr id="7183" name="Line 44"/>
            <p:cNvSpPr>
              <a:spLocks noChangeShapeType="1"/>
            </p:cNvSpPr>
            <p:nvPr/>
          </p:nvSpPr>
          <p:spPr bwMode="auto">
            <a:xfrm>
              <a:off x="2928" y="3195"/>
              <a:ext cx="0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7184" name="Line 45"/>
            <p:cNvSpPr>
              <a:spLocks noChangeShapeType="1"/>
            </p:cNvSpPr>
            <p:nvPr/>
          </p:nvSpPr>
          <p:spPr bwMode="auto">
            <a:xfrm>
              <a:off x="2928" y="2571"/>
              <a:ext cx="0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7185" name="Line 46"/>
            <p:cNvSpPr>
              <a:spLocks noChangeShapeType="1"/>
            </p:cNvSpPr>
            <p:nvPr/>
          </p:nvSpPr>
          <p:spPr bwMode="auto">
            <a:xfrm>
              <a:off x="2928" y="1995"/>
              <a:ext cx="0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7186" name="Line 47"/>
            <p:cNvSpPr>
              <a:spLocks noChangeShapeType="1"/>
            </p:cNvSpPr>
            <p:nvPr/>
          </p:nvSpPr>
          <p:spPr bwMode="auto">
            <a:xfrm>
              <a:off x="2928" y="1611"/>
              <a:ext cx="0" cy="24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7187" name="Text Box 48"/>
            <p:cNvSpPr txBox="1">
              <a:spLocks noChangeArrowheads="1"/>
            </p:cNvSpPr>
            <p:nvPr/>
          </p:nvSpPr>
          <p:spPr bwMode="auto">
            <a:xfrm>
              <a:off x="3696" y="2331"/>
              <a:ext cx="1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990000"/>
                  </a:solidFill>
                  <a:latin typeface="Verdana" pitchFamily="34" charset="0"/>
                </a:rPr>
                <a:t>vibrating air molecules</a:t>
              </a:r>
            </a:p>
          </p:txBody>
        </p:sp>
        <p:sp>
          <p:nvSpPr>
            <p:cNvPr id="7188" name="Line 49"/>
            <p:cNvSpPr>
              <a:spLocks noChangeShapeType="1"/>
            </p:cNvSpPr>
            <p:nvPr/>
          </p:nvSpPr>
          <p:spPr bwMode="auto">
            <a:xfrm flipH="1">
              <a:off x="2928" y="2475"/>
              <a:ext cx="864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7189" name="Line 50"/>
            <p:cNvSpPr>
              <a:spLocks noChangeShapeType="1"/>
            </p:cNvSpPr>
            <p:nvPr/>
          </p:nvSpPr>
          <p:spPr bwMode="auto">
            <a:xfrm flipH="1" flipV="1">
              <a:off x="2928" y="2187"/>
              <a:ext cx="86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4724400" y="5224463"/>
            <a:ext cx="3733800" cy="822325"/>
            <a:chOff x="2976" y="3291"/>
            <a:chExt cx="2352" cy="518"/>
          </a:xfrm>
        </p:grpSpPr>
        <p:sp>
          <p:nvSpPr>
            <p:cNvPr id="7181" name="Text Box 52"/>
            <p:cNvSpPr txBox="1">
              <a:spLocks noChangeArrowheads="1"/>
            </p:cNvSpPr>
            <p:nvPr/>
          </p:nvSpPr>
          <p:spPr bwMode="auto">
            <a:xfrm>
              <a:off x="3648" y="3291"/>
              <a:ext cx="16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006600"/>
                  </a:solidFill>
                  <a:latin typeface="Verdana" pitchFamily="34" charset="0"/>
                </a:rPr>
                <a:t>closed end: </a:t>
              </a:r>
              <a:r>
                <a:rPr lang="en-US" sz="2400" b="1">
                  <a:solidFill>
                    <a:srgbClr val="006600"/>
                  </a:solidFill>
                  <a:latin typeface="Verdana" pitchFamily="34" charset="0"/>
                </a:rPr>
                <a:t>node</a:t>
              </a:r>
            </a:p>
          </p:txBody>
        </p:sp>
        <p:sp>
          <p:nvSpPr>
            <p:cNvPr id="7182" name="Line 53"/>
            <p:cNvSpPr>
              <a:spLocks noChangeShapeType="1"/>
            </p:cNvSpPr>
            <p:nvPr/>
          </p:nvSpPr>
          <p:spPr bwMode="auto">
            <a:xfrm flipV="1">
              <a:off x="2976" y="3483"/>
              <a:ext cx="864" cy="144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17.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3673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0" y="2286000"/>
            <a:ext cx="2743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You can also ring a tuning fork over a bottle or tube, and if it creates wavelengths of just the right length, you’ll get a standing wave (loud sound).</a:t>
            </a:r>
          </a:p>
        </p:txBody>
      </p:sp>
      <p:pic>
        <p:nvPicPr>
          <p:cNvPr id="8196" name="Picture 4" descr="tf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25034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/>
          </p:cNvSpPr>
          <p:nvPr/>
        </p:nvSpPr>
        <p:spPr bwMode="auto">
          <a:xfrm>
            <a:off x="5562600" y="0"/>
            <a:ext cx="457200" cy="6858000"/>
          </a:xfrm>
          <a:prstGeom prst="rightBrace">
            <a:avLst>
              <a:gd name="adj1" fmla="val 125000"/>
              <a:gd name="adj2" fmla="val 36481"/>
            </a:avLst>
          </a:prstGeom>
          <a:noFill/>
          <a:ln w="317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643438" y="1571625"/>
            <a:ext cx="4500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Verdana" pitchFamily="34" charset="0"/>
              </a:rPr>
              <a:t>Just like we did for strings, we can also derive a formula to calculate……</a:t>
            </a:r>
            <a:endParaRPr lang="en-US" sz="24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86188" y="2852738"/>
            <a:ext cx="5216524" cy="3276600"/>
            <a:chOff x="1968" y="672"/>
            <a:chExt cx="3286" cy="2064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2283" y="1680"/>
            <a:ext cx="1343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3" imgW="799920" imgH="431640" progId="">
                    <p:embed/>
                  </p:oleObj>
                </mc:Choice>
                <mc:Fallback>
                  <p:oleObj name="Equation" r:id="rId3" imgW="799920" imgH="43164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3" y="1680"/>
                          <a:ext cx="1343" cy="725"/>
                        </a:xfrm>
                        <a:prstGeom prst="rect">
                          <a:avLst/>
                        </a:prstGeom>
                        <a:solidFill>
                          <a:srgbClr val="FFCCCC"/>
                        </a:solidFill>
                        <a:ln w="25400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Text Box 5"/>
            <p:cNvSpPr txBox="1">
              <a:spLocks noChangeArrowheads="1"/>
            </p:cNvSpPr>
            <p:nvPr/>
          </p:nvSpPr>
          <p:spPr bwMode="auto">
            <a:xfrm>
              <a:off x="1968" y="2448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latin typeface="Verdana" pitchFamily="34" charset="0"/>
                </a:rPr>
                <a:t>n = 1,3,5,…</a:t>
              </a:r>
            </a:p>
          </p:txBody>
        </p:sp>
        <p:sp>
          <p:nvSpPr>
            <p:cNvPr id="1038" name="Text Box 6"/>
            <p:cNvSpPr txBox="1">
              <a:spLocks noChangeArrowheads="1"/>
            </p:cNvSpPr>
            <p:nvPr/>
          </p:nvSpPr>
          <p:spPr bwMode="auto">
            <a:xfrm>
              <a:off x="2599" y="672"/>
              <a:ext cx="265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 dirty="0">
                  <a:solidFill>
                    <a:srgbClr val="990000"/>
                  </a:solidFill>
                  <a:latin typeface="Verdana" pitchFamily="34" charset="0"/>
                </a:rPr>
                <a:t>The Harmonic Frequencies for a tube open at </a:t>
              </a:r>
              <a:r>
                <a:rPr lang="en-US" sz="2400" b="1" dirty="0">
                  <a:solidFill>
                    <a:srgbClr val="990000"/>
                  </a:solidFill>
                  <a:latin typeface="Verdana" pitchFamily="34" charset="0"/>
                </a:rPr>
                <a:t>one</a:t>
              </a:r>
              <a:r>
                <a:rPr lang="en-US" sz="2400" dirty="0">
                  <a:solidFill>
                    <a:srgbClr val="990000"/>
                  </a:solidFill>
                  <a:latin typeface="Verdana" pitchFamily="34" charset="0"/>
                </a:rPr>
                <a:t> end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00750" y="4500563"/>
            <a:ext cx="3352800" cy="457200"/>
            <a:chOff x="3648" y="1584"/>
            <a:chExt cx="2112" cy="288"/>
          </a:xfrm>
        </p:grpSpPr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3648" y="1680"/>
              <a:ext cx="480" cy="144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rgbClr val="CC99FF"/>
            </a:solidFill>
            <a:ln w="254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>
                <a:latin typeface="Calibri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4080" y="1584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660066"/>
                  </a:solidFill>
                  <a:latin typeface="Verdana" pitchFamily="34" charset="0"/>
                </a:rPr>
                <a:t>speed of sound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72213" y="5357813"/>
            <a:ext cx="2871787" cy="822325"/>
            <a:chOff x="3951" y="3159"/>
            <a:chExt cx="1809" cy="518"/>
          </a:xfrm>
        </p:grpSpPr>
        <p:sp>
          <p:nvSpPr>
            <p:cNvPr id="1033" name="Text Box 14"/>
            <p:cNvSpPr txBox="1">
              <a:spLocks noChangeArrowheads="1"/>
            </p:cNvSpPr>
            <p:nvPr/>
          </p:nvSpPr>
          <p:spPr bwMode="auto">
            <a:xfrm>
              <a:off x="4128" y="3159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660066"/>
                  </a:solidFill>
                  <a:latin typeface="Verdana" pitchFamily="34" charset="0"/>
                </a:rPr>
                <a:t>odd harmonics only</a:t>
              </a:r>
            </a:p>
          </p:txBody>
        </p:sp>
        <p:sp>
          <p:nvSpPr>
            <p:cNvPr id="1034" name="AutoShape 15"/>
            <p:cNvSpPr>
              <a:spLocks noChangeArrowheads="1"/>
            </p:cNvSpPr>
            <p:nvPr/>
          </p:nvSpPr>
          <p:spPr bwMode="auto">
            <a:xfrm>
              <a:off x="3951" y="3425"/>
              <a:ext cx="480" cy="144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rgbClr val="CC99FF"/>
            </a:solidFill>
            <a:ln w="254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>
                <a:latin typeface="Calibri" pitchFamily="34" charset="0"/>
              </a:endParaRPr>
            </a:p>
          </p:txBody>
        </p:sp>
      </p:grpSp>
      <p:pic>
        <p:nvPicPr>
          <p:cNvPr id="31760" name="Picture 16" descr="F17_15"/>
          <p:cNvPicPr>
            <a:picLocks noChangeAspect="1" noChangeArrowheads="1"/>
          </p:cNvPicPr>
          <p:nvPr/>
        </p:nvPicPr>
        <p:blipFill>
          <a:blip r:embed="rId5" cstate="print"/>
          <a:srcRect t="41164" r="36884" b="14095"/>
          <a:stretch>
            <a:fillRect/>
          </a:stretch>
        </p:blipFill>
        <p:spPr bwMode="auto">
          <a:xfrm>
            <a:off x="214313" y="0"/>
            <a:ext cx="38687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WordArt 29"/>
          <p:cNvSpPr>
            <a:spLocks noChangeArrowheads="1" noChangeShapeType="1" noTextEdit="1"/>
          </p:cNvSpPr>
          <p:nvPr/>
        </p:nvSpPr>
        <p:spPr bwMode="auto">
          <a:xfrm>
            <a:off x="4429125" y="428625"/>
            <a:ext cx="4071938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CLOSED PIPE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41203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714375"/>
            <a:ext cx="6215063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~lwf0019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71500" y="642938"/>
            <a:ext cx="3000375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714893" cy="634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17.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51879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/>
          </p:cNvSpPr>
          <p:nvPr/>
        </p:nvSpPr>
        <p:spPr bwMode="auto">
          <a:xfrm>
            <a:off x="2971800" y="533400"/>
            <a:ext cx="304800" cy="6096000"/>
          </a:xfrm>
          <a:prstGeom prst="leftBrace">
            <a:avLst>
              <a:gd name="adj1" fmla="val 166667"/>
              <a:gd name="adj2" fmla="val 61796"/>
            </a:avLst>
          </a:prstGeom>
          <a:noFill/>
          <a:ln w="2540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Calibri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27432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Standing waves can also occur in a tube that is </a:t>
            </a:r>
            <a:r>
              <a:rPr lang="en-US" sz="4000" b="1">
                <a:solidFill>
                  <a:srgbClr val="660066"/>
                </a:solidFill>
                <a:latin typeface="Verdana" pitchFamily="34" charset="0"/>
              </a:rPr>
              <a:t>open</a:t>
            </a: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 at both ends</a:t>
            </a:r>
          </a:p>
        </p:txBody>
      </p:sp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114300" y="228600"/>
            <a:ext cx="29718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OPEN PIPE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204</Words>
  <Application>Microsoft Macintosh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</dc:creator>
  <cp:lastModifiedBy>Stephen Anderson</cp:lastModifiedBy>
  <cp:revision>24</cp:revision>
  <dcterms:created xsi:type="dcterms:W3CDTF">2008-07-31T22:35:17Z</dcterms:created>
  <dcterms:modified xsi:type="dcterms:W3CDTF">2015-07-29T08:48:52Z</dcterms:modified>
</cp:coreProperties>
</file>