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Microsoft_Equation1.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Microsoft_Equation2.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Microsoft_Equation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72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 Id="rId3"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 Id="rId3"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1" Type="http://schemas.openxmlformats.org/officeDocument/2006/relationships/image" Target="../media/image7.wmf"/><Relationship Id="rId2"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FB631FCD-2E99-4546-9174-2AFA888755DF}" type="datetimeFigureOut">
              <a:rPr lang="en-US" smtClean="0"/>
              <a:t>17/04/15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7E4ED-027A-264F-94A6-B0F3E59E7A01}" type="slidenum">
              <a:rPr lang="en-US" smtClean="0"/>
              <a:t>‹#›</a:t>
            </a:fld>
            <a:endParaRPr lang="en-US"/>
          </a:p>
        </p:txBody>
      </p:sp>
    </p:spTree>
    <p:extLst>
      <p:ext uri="{BB962C8B-B14F-4D97-AF65-F5344CB8AC3E}">
        <p14:creationId xmlns:p14="http://schemas.microsoft.com/office/powerpoint/2010/main" val="68831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FB631FCD-2E99-4546-9174-2AFA888755DF}" type="datetimeFigureOut">
              <a:rPr lang="en-US" smtClean="0"/>
              <a:t>17/04/15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7E4ED-027A-264F-94A6-B0F3E59E7A01}" type="slidenum">
              <a:rPr lang="en-US" smtClean="0"/>
              <a:t>‹#›</a:t>
            </a:fld>
            <a:endParaRPr lang="en-US"/>
          </a:p>
        </p:txBody>
      </p:sp>
    </p:spTree>
    <p:extLst>
      <p:ext uri="{BB962C8B-B14F-4D97-AF65-F5344CB8AC3E}">
        <p14:creationId xmlns:p14="http://schemas.microsoft.com/office/powerpoint/2010/main" val="2030571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FB631FCD-2E99-4546-9174-2AFA888755DF}" type="datetimeFigureOut">
              <a:rPr lang="en-US" smtClean="0"/>
              <a:t>17/04/15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7E4ED-027A-264F-94A6-B0F3E59E7A01}" type="slidenum">
              <a:rPr lang="en-US" smtClean="0"/>
              <a:t>‹#›</a:t>
            </a:fld>
            <a:endParaRPr lang="en-US"/>
          </a:p>
        </p:txBody>
      </p:sp>
    </p:spTree>
    <p:extLst>
      <p:ext uri="{BB962C8B-B14F-4D97-AF65-F5344CB8AC3E}">
        <p14:creationId xmlns:p14="http://schemas.microsoft.com/office/powerpoint/2010/main" val="3474617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FB631FCD-2E99-4546-9174-2AFA888755DF}" type="datetimeFigureOut">
              <a:rPr lang="en-US" smtClean="0"/>
              <a:t>17/04/15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7E4ED-027A-264F-94A6-B0F3E59E7A01}" type="slidenum">
              <a:rPr lang="en-US" smtClean="0"/>
              <a:t>‹#›</a:t>
            </a:fld>
            <a:endParaRPr lang="en-US"/>
          </a:p>
        </p:txBody>
      </p:sp>
    </p:spTree>
    <p:extLst>
      <p:ext uri="{BB962C8B-B14F-4D97-AF65-F5344CB8AC3E}">
        <p14:creationId xmlns:p14="http://schemas.microsoft.com/office/powerpoint/2010/main" val="146531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FB631FCD-2E99-4546-9174-2AFA888755DF}" type="datetimeFigureOut">
              <a:rPr lang="en-US" smtClean="0"/>
              <a:t>17/04/15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7E4ED-027A-264F-94A6-B0F3E59E7A01}" type="slidenum">
              <a:rPr lang="en-US" smtClean="0"/>
              <a:t>‹#›</a:t>
            </a:fld>
            <a:endParaRPr lang="en-US"/>
          </a:p>
        </p:txBody>
      </p:sp>
    </p:spTree>
    <p:extLst>
      <p:ext uri="{BB962C8B-B14F-4D97-AF65-F5344CB8AC3E}">
        <p14:creationId xmlns:p14="http://schemas.microsoft.com/office/powerpoint/2010/main" val="2284107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FB631FCD-2E99-4546-9174-2AFA888755DF}" type="datetimeFigureOut">
              <a:rPr lang="en-US" smtClean="0"/>
              <a:t>17/04/15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7E4ED-027A-264F-94A6-B0F3E59E7A01}" type="slidenum">
              <a:rPr lang="en-US" smtClean="0"/>
              <a:t>‹#›</a:t>
            </a:fld>
            <a:endParaRPr lang="en-US"/>
          </a:p>
        </p:txBody>
      </p:sp>
    </p:spTree>
    <p:extLst>
      <p:ext uri="{BB962C8B-B14F-4D97-AF65-F5344CB8AC3E}">
        <p14:creationId xmlns:p14="http://schemas.microsoft.com/office/powerpoint/2010/main" val="2957297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FB631FCD-2E99-4546-9174-2AFA888755DF}" type="datetimeFigureOut">
              <a:rPr lang="en-US" smtClean="0"/>
              <a:t>17/04/15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67E4ED-027A-264F-94A6-B0F3E59E7A01}" type="slidenum">
              <a:rPr lang="en-US" smtClean="0"/>
              <a:t>‹#›</a:t>
            </a:fld>
            <a:endParaRPr lang="en-US"/>
          </a:p>
        </p:txBody>
      </p:sp>
    </p:spTree>
    <p:extLst>
      <p:ext uri="{BB962C8B-B14F-4D97-AF65-F5344CB8AC3E}">
        <p14:creationId xmlns:p14="http://schemas.microsoft.com/office/powerpoint/2010/main" val="2928853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FB631FCD-2E99-4546-9174-2AFA888755DF}" type="datetimeFigureOut">
              <a:rPr lang="en-US" smtClean="0"/>
              <a:t>17/04/15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67E4ED-027A-264F-94A6-B0F3E59E7A01}" type="slidenum">
              <a:rPr lang="en-US" smtClean="0"/>
              <a:t>‹#›</a:t>
            </a:fld>
            <a:endParaRPr lang="en-US"/>
          </a:p>
        </p:txBody>
      </p:sp>
    </p:spTree>
    <p:extLst>
      <p:ext uri="{BB962C8B-B14F-4D97-AF65-F5344CB8AC3E}">
        <p14:creationId xmlns:p14="http://schemas.microsoft.com/office/powerpoint/2010/main" val="419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31FCD-2E99-4546-9174-2AFA888755DF}" type="datetimeFigureOut">
              <a:rPr lang="en-US" smtClean="0"/>
              <a:t>17/04/15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67E4ED-027A-264F-94A6-B0F3E59E7A01}" type="slidenum">
              <a:rPr lang="en-US" smtClean="0"/>
              <a:t>‹#›</a:t>
            </a:fld>
            <a:endParaRPr lang="en-US"/>
          </a:p>
        </p:txBody>
      </p:sp>
    </p:spTree>
    <p:extLst>
      <p:ext uri="{BB962C8B-B14F-4D97-AF65-F5344CB8AC3E}">
        <p14:creationId xmlns:p14="http://schemas.microsoft.com/office/powerpoint/2010/main" val="369805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FB631FCD-2E99-4546-9174-2AFA888755DF}" type="datetimeFigureOut">
              <a:rPr lang="en-US" smtClean="0"/>
              <a:t>17/04/15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7E4ED-027A-264F-94A6-B0F3E59E7A01}" type="slidenum">
              <a:rPr lang="en-US" smtClean="0"/>
              <a:t>‹#›</a:t>
            </a:fld>
            <a:endParaRPr lang="en-US"/>
          </a:p>
        </p:txBody>
      </p:sp>
    </p:spTree>
    <p:extLst>
      <p:ext uri="{BB962C8B-B14F-4D97-AF65-F5344CB8AC3E}">
        <p14:creationId xmlns:p14="http://schemas.microsoft.com/office/powerpoint/2010/main" val="3044266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FB631FCD-2E99-4546-9174-2AFA888755DF}" type="datetimeFigureOut">
              <a:rPr lang="en-US" smtClean="0"/>
              <a:t>17/04/15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7E4ED-027A-264F-94A6-B0F3E59E7A01}" type="slidenum">
              <a:rPr lang="en-US" smtClean="0"/>
              <a:t>‹#›</a:t>
            </a:fld>
            <a:endParaRPr lang="en-US"/>
          </a:p>
        </p:txBody>
      </p:sp>
    </p:spTree>
    <p:extLst>
      <p:ext uri="{BB962C8B-B14F-4D97-AF65-F5344CB8AC3E}">
        <p14:creationId xmlns:p14="http://schemas.microsoft.com/office/powerpoint/2010/main" val="3390064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31FCD-2E99-4546-9174-2AFA888755DF}" type="datetimeFigureOut">
              <a:rPr lang="en-US" smtClean="0"/>
              <a:t>17/04/15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67E4ED-027A-264F-94A6-B0F3E59E7A01}" type="slidenum">
              <a:rPr lang="en-US" smtClean="0"/>
              <a:t>‹#›</a:t>
            </a:fld>
            <a:endParaRPr lang="en-US"/>
          </a:p>
        </p:txBody>
      </p:sp>
    </p:spTree>
    <p:extLst>
      <p:ext uri="{BB962C8B-B14F-4D97-AF65-F5344CB8AC3E}">
        <p14:creationId xmlns:p14="http://schemas.microsoft.com/office/powerpoint/2010/main" val="367741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5" Type="http://schemas.openxmlformats.org/officeDocument/2006/relationships/oleObject" Target="../embeddings/oleObject2.bin"/><Relationship Id="rId6" Type="http://schemas.openxmlformats.org/officeDocument/2006/relationships/image" Target="../media/image2.wmf"/><Relationship Id="rId7" Type="http://schemas.openxmlformats.org/officeDocument/2006/relationships/oleObject" Target="../embeddings/Microsoft_Equation1.bin"/><Relationship Id="rId8" Type="http://schemas.openxmlformats.org/officeDocument/2006/relationships/image" Target="../media/image3.wmf"/><Relationship Id="rId9" Type="http://schemas.openxmlformats.org/officeDocument/2006/relationships/slide" Target="slide2.xml"/><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wmf"/><Relationship Id="rId5" Type="http://schemas.openxmlformats.org/officeDocument/2006/relationships/oleObject" Target="../embeddings/oleObject4.bin"/><Relationship Id="rId6" Type="http://schemas.openxmlformats.org/officeDocument/2006/relationships/image" Target="../media/image5.wmf"/><Relationship Id="rId7" Type="http://schemas.openxmlformats.org/officeDocument/2006/relationships/oleObject" Target="../embeddings/Microsoft_Equation2.bin"/><Relationship Id="rId8" Type="http://schemas.openxmlformats.org/officeDocument/2006/relationships/image" Target="../media/image6.wmf"/><Relationship Id="rId9" Type="http://schemas.openxmlformats.org/officeDocument/2006/relationships/slide" Target="slide2.xml"/><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7.wmf"/><Relationship Id="rId5" Type="http://schemas.openxmlformats.org/officeDocument/2006/relationships/oleObject" Target="../embeddings/oleObject6.bin"/><Relationship Id="rId6" Type="http://schemas.openxmlformats.org/officeDocument/2006/relationships/image" Target="../media/image8.wmf"/><Relationship Id="rId7" Type="http://schemas.openxmlformats.org/officeDocument/2006/relationships/oleObject" Target="../embeddings/oleObject7.bin"/><Relationship Id="rId8" Type="http://schemas.openxmlformats.org/officeDocument/2006/relationships/image" Target="../media/image9.wmf"/><Relationship Id="rId9" Type="http://schemas.openxmlformats.org/officeDocument/2006/relationships/oleObject" Target="../embeddings/Microsoft_Equation3.bin"/><Relationship Id="rId10" Type="http://schemas.openxmlformats.org/officeDocument/2006/relationships/image" Target="../media/image10.wmf"/><Relationship Id="rId11" Type="http://schemas.openxmlformats.org/officeDocument/2006/relationships/slide" Target="slide2.xml"/><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png"/><Relationship Id="rId3" Type="http://schemas.openxmlformats.org/officeDocument/2006/relationships/slide" Target="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png"/><Relationship Id="rId3"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Text Box 2"/>
          <p:cNvSpPr txBox="1">
            <a:spLocks noChangeArrowheads="1"/>
          </p:cNvSpPr>
          <p:nvPr/>
        </p:nvSpPr>
        <p:spPr bwMode="auto">
          <a:xfrm>
            <a:off x="381000" y="258763"/>
            <a:ext cx="7924800" cy="357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63500" rIns="63500" bIns="63500">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dirty="0" smtClean="0"/>
              <a:t>An </a:t>
            </a:r>
            <a:r>
              <a:rPr lang="en-US" dirty="0"/>
              <a:t>explorer plans a mission to place a satellite into a circular orbit around the planet Jupiter, which has mass </a:t>
            </a:r>
          </a:p>
          <a:p>
            <a:r>
              <a:rPr lang="en-US" dirty="0"/>
              <a:t>M</a:t>
            </a:r>
            <a:r>
              <a:rPr lang="en-US" sz="3200" baseline="-25000" dirty="0"/>
              <a:t>J</a:t>
            </a:r>
            <a:r>
              <a:rPr lang="en-US" sz="3200" dirty="0"/>
              <a:t> = </a:t>
            </a:r>
            <a:r>
              <a:rPr lang="en-US" dirty="0"/>
              <a:t> 1.90 x 10</a:t>
            </a:r>
            <a:r>
              <a:rPr lang="en-US" sz="3200" baseline="30000" dirty="0">
                <a:latin typeface="Symbol" charset="0"/>
              </a:rPr>
              <a:t>-</a:t>
            </a:r>
            <a:r>
              <a:rPr lang="en-US" sz="3200" baseline="30000" dirty="0"/>
              <a:t>27</a:t>
            </a:r>
            <a:r>
              <a:rPr lang="en-US" dirty="0"/>
              <a:t> kg and radius R</a:t>
            </a:r>
            <a:r>
              <a:rPr lang="en-US" sz="3200" baseline="-25000" dirty="0"/>
              <a:t>J</a:t>
            </a:r>
            <a:r>
              <a:rPr lang="en-US" dirty="0"/>
              <a:t> = 7.14 x 10</a:t>
            </a:r>
            <a:r>
              <a:rPr lang="en-US" sz="3200" baseline="30000" dirty="0"/>
              <a:t>7</a:t>
            </a:r>
            <a:r>
              <a:rPr lang="en-US" dirty="0"/>
              <a:t> </a:t>
            </a:r>
            <a:r>
              <a:rPr lang="en-US" dirty="0" err="1"/>
              <a:t>rn</a:t>
            </a:r>
            <a:r>
              <a:rPr lang="en-US" dirty="0"/>
              <a:t>. </a:t>
            </a:r>
          </a:p>
          <a:p>
            <a:endParaRPr lang="en-US" dirty="0"/>
          </a:p>
          <a:p>
            <a:r>
              <a:rPr lang="en-US" dirty="0"/>
              <a:t>(a) If the radius of the planned orbit is R, use Newton's laws to show each of the following.</a:t>
            </a:r>
          </a:p>
          <a:p>
            <a:endParaRPr lang="en-US" dirty="0"/>
          </a:p>
          <a:p>
            <a:r>
              <a:rPr lang="en-US" dirty="0"/>
              <a:t> </a:t>
            </a:r>
            <a:r>
              <a:rPr lang="en-US" dirty="0" err="1"/>
              <a:t>i</a:t>
            </a:r>
            <a:r>
              <a:rPr lang="en-US" dirty="0"/>
              <a:t>. The orbital speed of the planned </a:t>
            </a:r>
          </a:p>
          <a:p>
            <a:r>
              <a:rPr lang="en-US" dirty="0"/>
              <a:t>satellite is given by </a:t>
            </a:r>
          </a:p>
        </p:txBody>
      </p:sp>
      <p:graphicFrame>
        <p:nvGraphicFramePr>
          <p:cNvPr id="18434" name="Object 2"/>
          <p:cNvGraphicFramePr>
            <a:graphicFrameLocks noChangeAspect="1"/>
          </p:cNvGraphicFramePr>
          <p:nvPr/>
        </p:nvGraphicFramePr>
        <p:xfrm>
          <a:off x="5562600" y="2971800"/>
          <a:ext cx="1473200" cy="773113"/>
        </p:xfrm>
        <a:graphic>
          <a:graphicData uri="http://schemas.openxmlformats.org/presentationml/2006/ole">
            <mc:AlternateContent xmlns:mc="http://schemas.openxmlformats.org/markup-compatibility/2006">
              <mc:Choice xmlns:v="urn:schemas-microsoft-com:vml" Requires="v">
                <p:oleObj spid="_x0000_s1025" name="Equation" r:id="rId3" imgW="1473120" imgH="774360" progId="Equation.3">
                  <p:embed/>
                </p:oleObj>
              </mc:Choice>
              <mc:Fallback>
                <p:oleObj name="Equation" r:id="rId3" imgW="1473120" imgH="7743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2971800"/>
                        <a:ext cx="1473200" cy="773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8196" name="Object 3"/>
          <p:cNvGraphicFramePr>
            <a:graphicFrameLocks noChangeAspect="1"/>
          </p:cNvGraphicFramePr>
          <p:nvPr/>
        </p:nvGraphicFramePr>
        <p:xfrm>
          <a:off x="1447800" y="3962400"/>
          <a:ext cx="2413000" cy="889000"/>
        </p:xfrm>
        <a:graphic>
          <a:graphicData uri="http://schemas.openxmlformats.org/presentationml/2006/ole">
            <mc:AlternateContent xmlns:mc="http://schemas.openxmlformats.org/markup-compatibility/2006">
              <mc:Choice xmlns:v="urn:schemas-microsoft-com:vml" Requires="v">
                <p:oleObj spid="_x0000_s1026" name="Equation" r:id="rId5" imgW="2412720" imgH="888840" progId="Equation.3">
                  <p:embed/>
                </p:oleObj>
              </mc:Choice>
              <mc:Fallback>
                <p:oleObj name="Equation" r:id="rId5" imgW="2412720" imgH="888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3962400"/>
                        <a:ext cx="2413000"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8197" name="Object 4"/>
          <p:cNvGraphicFramePr>
            <a:graphicFrameLocks noChangeAspect="1"/>
          </p:cNvGraphicFramePr>
          <p:nvPr/>
        </p:nvGraphicFramePr>
        <p:xfrm>
          <a:off x="1828800" y="5410200"/>
          <a:ext cx="990600" cy="773113"/>
        </p:xfrm>
        <a:graphic>
          <a:graphicData uri="http://schemas.openxmlformats.org/presentationml/2006/ole">
            <mc:AlternateContent xmlns:mc="http://schemas.openxmlformats.org/markup-compatibility/2006">
              <mc:Choice xmlns:v="urn:schemas-microsoft-com:vml" Requires="v">
                <p:oleObj spid="_x0000_s1027" name="Equation" r:id="rId7" imgW="990360" imgH="774360" progId="Equation.3">
                  <p:embed/>
                </p:oleObj>
              </mc:Choice>
              <mc:Fallback>
                <p:oleObj name="Equation" r:id="rId7" imgW="990360" imgH="774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5410200"/>
                        <a:ext cx="990600" cy="773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2" name="Group 13"/>
          <p:cNvGrpSpPr>
            <a:grpSpLocks/>
          </p:cNvGrpSpPr>
          <p:nvPr/>
        </p:nvGrpSpPr>
        <p:grpSpPr bwMode="auto">
          <a:xfrm>
            <a:off x="533400" y="1676400"/>
            <a:ext cx="8167688" cy="4229100"/>
            <a:chOff x="336" y="1056"/>
            <a:chExt cx="5145" cy="2664"/>
          </a:xfrm>
        </p:grpSpPr>
        <p:sp>
          <p:nvSpPr>
            <p:cNvPr id="18441" name="Text Box 9"/>
            <p:cNvSpPr txBox="1">
              <a:spLocks noChangeArrowheads="1"/>
            </p:cNvSpPr>
            <p:nvPr/>
          </p:nvSpPr>
          <p:spPr bwMode="auto">
            <a:xfrm>
              <a:off x="480" y="1536"/>
              <a:ext cx="5001" cy="312"/>
            </a:xfrm>
            <a:prstGeom prst="rect">
              <a:avLst/>
            </a:prstGeom>
            <a:solidFill>
              <a:schemeClr val="bg1"/>
            </a:solidFill>
            <a:ln w="38100">
              <a:solidFill>
                <a:schemeClr val="accent2"/>
              </a:solidFill>
              <a:miter lim="800000"/>
              <a:headEnd/>
              <a:tailEnd/>
            </a:ln>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solidFill>
                    <a:schemeClr val="accent2"/>
                  </a:solidFill>
                </a:rPr>
                <a:t>1 point - Equating gravitational force with centripetal force</a:t>
              </a:r>
            </a:p>
          </p:txBody>
        </p:sp>
        <p:sp>
          <p:nvSpPr>
            <p:cNvPr id="18442" name="Text Box 10"/>
            <p:cNvSpPr txBox="1">
              <a:spLocks noChangeArrowheads="1"/>
            </p:cNvSpPr>
            <p:nvPr/>
          </p:nvSpPr>
          <p:spPr bwMode="auto">
            <a:xfrm>
              <a:off x="2208" y="3408"/>
              <a:ext cx="2501" cy="312"/>
            </a:xfrm>
            <a:prstGeom prst="rect">
              <a:avLst/>
            </a:prstGeom>
            <a:solidFill>
              <a:schemeClr val="bg1"/>
            </a:solidFill>
            <a:ln w="38100">
              <a:solidFill>
                <a:schemeClr val="accent2"/>
              </a:solidFill>
              <a:miter lim="800000"/>
              <a:headEnd/>
              <a:tailEnd/>
            </a:ln>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solidFill>
                    <a:schemeClr val="accent2"/>
                  </a:solidFill>
                </a:rPr>
                <a:t>1 point - For correct solution</a:t>
              </a:r>
            </a:p>
          </p:txBody>
        </p:sp>
        <p:sp>
          <p:nvSpPr>
            <p:cNvPr id="18443" name="Text Box 11"/>
            <p:cNvSpPr txBox="1">
              <a:spLocks noChangeArrowheads="1"/>
            </p:cNvSpPr>
            <p:nvPr/>
          </p:nvSpPr>
          <p:spPr bwMode="auto">
            <a:xfrm>
              <a:off x="336" y="1056"/>
              <a:ext cx="3849" cy="312"/>
            </a:xfrm>
            <a:prstGeom prst="rect">
              <a:avLst/>
            </a:prstGeom>
            <a:solidFill>
              <a:schemeClr val="bg1"/>
            </a:solidFill>
            <a:ln w="38100">
              <a:solidFill>
                <a:schemeClr val="accent2"/>
              </a:solidFill>
              <a:miter lim="800000"/>
              <a:headEnd/>
              <a:tailEnd/>
            </a:ln>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solidFill>
                    <a:schemeClr val="accent2"/>
                  </a:solidFill>
                </a:rPr>
                <a:t>1 point - For a statement for centripetal force</a:t>
              </a:r>
            </a:p>
          </p:txBody>
        </p:sp>
      </p:grpSp>
      <p:sp>
        <p:nvSpPr>
          <p:cNvPr id="8204" name="AutoShape 12"/>
          <p:cNvSpPr>
            <a:spLocks noChangeArrowheads="1"/>
          </p:cNvSpPr>
          <p:nvPr/>
        </p:nvSpPr>
        <p:spPr bwMode="auto">
          <a:xfrm>
            <a:off x="8153400" y="6172200"/>
            <a:ext cx="381000" cy="457200"/>
          </a:xfrm>
          <a:prstGeom prst="upArrow">
            <a:avLst>
              <a:gd name="adj1" fmla="val 50000"/>
              <a:gd name="adj2" fmla="val 30000"/>
            </a:avLst>
          </a:prstGeom>
          <a:solidFill>
            <a:schemeClr val="bg1"/>
          </a:solidFill>
          <a:ln w="3175">
            <a:solidFill>
              <a:schemeClr val="tx1"/>
            </a:solidFill>
            <a:miter lim="800000"/>
            <a:headEnd/>
            <a:tailEnd/>
          </a:ln>
        </p:spPr>
        <p:txBody>
          <a:bodyPr wrap="none" anchor="ctr">
            <a:spAutoFit/>
          </a:bodyPr>
          <a:lstStyle/>
          <a:p>
            <a:endParaRPr lang="en-NZ"/>
          </a:p>
        </p:txBody>
      </p:sp>
      <p:sp>
        <p:nvSpPr>
          <p:cNvPr id="18440" name="AutoShape 14">
            <a:hlinkClick r:id="rId9" action="ppaction://hlinksldjump" highlightClick="1"/>
          </p:cNvPr>
          <p:cNvSpPr>
            <a:spLocks noChangeArrowheads="1"/>
          </p:cNvSpPr>
          <p:nvPr/>
        </p:nvSpPr>
        <p:spPr bwMode="auto">
          <a:xfrm>
            <a:off x="8686800" y="6400800"/>
            <a:ext cx="457200" cy="457200"/>
          </a:xfrm>
          <a:prstGeom prst="actionButtonBlank">
            <a:avLst/>
          </a:prstGeom>
          <a:solidFill>
            <a:srgbClr val="FF9900"/>
          </a:solidFill>
          <a:ln w="9525">
            <a:solidFill>
              <a:schemeClr val="tx1"/>
            </a:solidFill>
            <a:miter lim="800000"/>
            <a:headEnd/>
            <a:tailEnd/>
          </a:ln>
        </p:spPr>
        <p:txBody>
          <a:bodyPr wrap="none" anchor="ctr"/>
          <a:lstStyle/>
          <a:p>
            <a:endParaRPr lang="en-NZ"/>
          </a:p>
        </p:txBody>
      </p:sp>
    </p:spTree>
    <p:extLst>
      <p:ext uri="{BB962C8B-B14F-4D97-AF65-F5344CB8AC3E}">
        <p14:creationId xmlns:p14="http://schemas.microsoft.com/office/powerpoint/2010/main" val="1106679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wipe(left)">
                                      <p:cBhvr>
                                        <p:cTn id="7" dur="5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197"/>
                                        </p:tgtEl>
                                        <p:attrNameLst>
                                          <p:attrName>style.visibility</p:attrName>
                                        </p:attrNameLst>
                                      </p:cBhvr>
                                      <p:to>
                                        <p:strVal val="visible"/>
                                      </p:to>
                                    </p:set>
                                    <p:animEffect transition="in" filter="wipe(left)">
                                      <p:cBhvr>
                                        <p:cTn id="12" dur="500"/>
                                        <p:tgtEl>
                                          <p:spTgt spid="81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820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6"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1+#ppt_w/2"/>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Text Box 2"/>
          <p:cNvSpPr txBox="1">
            <a:spLocks noChangeArrowheads="1"/>
          </p:cNvSpPr>
          <p:nvPr/>
        </p:nvSpPr>
        <p:spPr bwMode="auto">
          <a:xfrm>
            <a:off x="685800" y="381000"/>
            <a:ext cx="79248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63500" rIns="63500" bIns="63500">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endParaRPr lang="en-US"/>
          </a:p>
          <a:p>
            <a:r>
              <a:rPr lang="en-US"/>
              <a:t>(a) If the radius of the planned orbit is R, use Newton's laws to show each of the following.</a:t>
            </a:r>
          </a:p>
          <a:p>
            <a:endParaRPr lang="en-US"/>
          </a:p>
          <a:p>
            <a:r>
              <a:rPr lang="en-US"/>
              <a:t>ii. The period of the orbit is given by </a:t>
            </a:r>
          </a:p>
        </p:txBody>
      </p:sp>
      <p:graphicFrame>
        <p:nvGraphicFramePr>
          <p:cNvPr id="19458" name="Object 2"/>
          <p:cNvGraphicFramePr>
            <a:graphicFrameLocks noChangeAspect="1"/>
          </p:cNvGraphicFramePr>
          <p:nvPr/>
        </p:nvGraphicFramePr>
        <p:xfrm>
          <a:off x="5499100" y="1651000"/>
          <a:ext cx="1663700" cy="927100"/>
        </p:xfrm>
        <a:graphic>
          <a:graphicData uri="http://schemas.openxmlformats.org/presentationml/2006/ole">
            <mc:AlternateContent xmlns:mc="http://schemas.openxmlformats.org/markup-compatibility/2006">
              <mc:Choice xmlns:v="urn:schemas-microsoft-com:vml" Requires="v">
                <p:oleObj spid="_x0000_s2049" name="Equation" r:id="rId3" imgW="1663560" imgH="927000" progId="Equation.3">
                  <p:embed/>
                </p:oleObj>
              </mc:Choice>
              <mc:Fallback>
                <p:oleObj name="Equation" r:id="rId3" imgW="1663560" imgH="927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9100" y="1651000"/>
                        <a:ext cx="1663700" cy="927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9220" name="Object 3"/>
          <p:cNvGraphicFramePr>
            <a:graphicFrameLocks noChangeAspect="1"/>
          </p:cNvGraphicFramePr>
          <p:nvPr/>
        </p:nvGraphicFramePr>
        <p:xfrm>
          <a:off x="1219200" y="3505200"/>
          <a:ext cx="2870200" cy="773113"/>
        </p:xfrm>
        <a:graphic>
          <a:graphicData uri="http://schemas.openxmlformats.org/presentationml/2006/ole">
            <mc:AlternateContent xmlns:mc="http://schemas.openxmlformats.org/markup-compatibility/2006">
              <mc:Choice xmlns:v="urn:schemas-microsoft-com:vml" Requires="v">
                <p:oleObj spid="_x0000_s2050" name="Equation" r:id="rId5" imgW="2869920" imgH="774360" progId="Equation.3">
                  <p:embed/>
                </p:oleObj>
              </mc:Choice>
              <mc:Fallback>
                <p:oleObj name="Equation" r:id="rId5" imgW="2869920" imgH="7743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3505200"/>
                        <a:ext cx="2870200" cy="773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9221" name="Object 4"/>
          <p:cNvGraphicFramePr>
            <a:graphicFrameLocks noChangeAspect="1"/>
          </p:cNvGraphicFramePr>
          <p:nvPr/>
        </p:nvGraphicFramePr>
        <p:xfrm>
          <a:off x="1219200" y="5181600"/>
          <a:ext cx="4000500" cy="939800"/>
        </p:xfrm>
        <a:graphic>
          <a:graphicData uri="http://schemas.openxmlformats.org/presentationml/2006/ole">
            <mc:AlternateContent xmlns:mc="http://schemas.openxmlformats.org/markup-compatibility/2006">
              <mc:Choice xmlns:v="urn:schemas-microsoft-com:vml" Requires="v">
                <p:oleObj spid="_x0000_s2051" name="Equation" r:id="rId7" imgW="4000320" imgH="939600" progId="Equation.3">
                  <p:embed/>
                </p:oleObj>
              </mc:Choice>
              <mc:Fallback>
                <p:oleObj name="Equation" r:id="rId7" imgW="4000320" imgH="939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5181600"/>
                        <a:ext cx="4000500"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2" name="Group 10"/>
          <p:cNvGrpSpPr>
            <a:grpSpLocks/>
          </p:cNvGrpSpPr>
          <p:nvPr/>
        </p:nvGrpSpPr>
        <p:grpSpPr bwMode="auto">
          <a:xfrm>
            <a:off x="381000" y="990600"/>
            <a:ext cx="7285038" cy="3924300"/>
            <a:chOff x="240" y="624"/>
            <a:chExt cx="4589" cy="2472"/>
          </a:xfrm>
        </p:grpSpPr>
        <p:sp>
          <p:nvSpPr>
            <p:cNvPr id="19465" name="Text Box 6"/>
            <p:cNvSpPr txBox="1">
              <a:spLocks noChangeArrowheads="1"/>
            </p:cNvSpPr>
            <p:nvPr/>
          </p:nvSpPr>
          <p:spPr bwMode="auto">
            <a:xfrm>
              <a:off x="240" y="624"/>
              <a:ext cx="4150" cy="312"/>
            </a:xfrm>
            <a:prstGeom prst="rect">
              <a:avLst/>
            </a:prstGeom>
            <a:solidFill>
              <a:schemeClr val="bg1"/>
            </a:solidFill>
            <a:ln w="38100">
              <a:solidFill>
                <a:schemeClr val="accent2"/>
              </a:solidFill>
              <a:miter lim="800000"/>
              <a:headEnd/>
              <a:tailEnd/>
            </a:ln>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solidFill>
                    <a:schemeClr val="accent2"/>
                  </a:solidFill>
                </a:rPr>
                <a:t>1 point - Substitution of 2</a:t>
              </a:r>
              <a:r>
                <a:rPr lang="en-US">
                  <a:solidFill>
                    <a:schemeClr val="accent2"/>
                  </a:solidFill>
                  <a:latin typeface="Symbol" charset="0"/>
                </a:rPr>
                <a:t>p</a:t>
              </a:r>
              <a:r>
                <a:rPr lang="en-US">
                  <a:solidFill>
                    <a:schemeClr val="accent2"/>
                  </a:solidFill>
                </a:rPr>
                <a:t>r for distance traveled</a:t>
              </a:r>
            </a:p>
          </p:txBody>
        </p:sp>
        <p:sp>
          <p:nvSpPr>
            <p:cNvPr id="19466" name="Text Box 7"/>
            <p:cNvSpPr txBox="1">
              <a:spLocks noChangeArrowheads="1"/>
            </p:cNvSpPr>
            <p:nvPr/>
          </p:nvSpPr>
          <p:spPr bwMode="auto">
            <a:xfrm>
              <a:off x="1440" y="1680"/>
              <a:ext cx="3367" cy="312"/>
            </a:xfrm>
            <a:prstGeom prst="rect">
              <a:avLst/>
            </a:prstGeom>
            <a:solidFill>
              <a:schemeClr val="bg1"/>
            </a:solidFill>
            <a:ln w="38100">
              <a:solidFill>
                <a:schemeClr val="accent2"/>
              </a:solidFill>
              <a:miter lim="800000"/>
              <a:headEnd/>
              <a:tailEnd/>
            </a:ln>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solidFill>
                    <a:schemeClr val="accent2"/>
                  </a:solidFill>
                </a:rPr>
                <a:t>1 point - Substitution of period for time</a:t>
              </a:r>
            </a:p>
          </p:txBody>
        </p:sp>
        <p:sp>
          <p:nvSpPr>
            <p:cNvPr id="19467" name="Text Box 8"/>
            <p:cNvSpPr txBox="1">
              <a:spLocks noChangeArrowheads="1"/>
            </p:cNvSpPr>
            <p:nvPr/>
          </p:nvSpPr>
          <p:spPr bwMode="auto">
            <a:xfrm>
              <a:off x="1584" y="2784"/>
              <a:ext cx="3245" cy="312"/>
            </a:xfrm>
            <a:prstGeom prst="rect">
              <a:avLst/>
            </a:prstGeom>
            <a:solidFill>
              <a:schemeClr val="bg1"/>
            </a:solidFill>
            <a:ln w="38100">
              <a:solidFill>
                <a:schemeClr val="accent2"/>
              </a:solidFill>
              <a:miter lim="800000"/>
              <a:headEnd/>
              <a:tailEnd/>
            </a:ln>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solidFill>
                    <a:schemeClr val="accent2"/>
                  </a:solidFill>
                </a:rPr>
                <a:t>1 point - Correct substitution of speed</a:t>
              </a:r>
            </a:p>
          </p:txBody>
        </p:sp>
      </p:grpSp>
      <p:sp>
        <p:nvSpPr>
          <p:cNvPr id="9225" name="AutoShape 9"/>
          <p:cNvSpPr>
            <a:spLocks noChangeArrowheads="1"/>
          </p:cNvSpPr>
          <p:nvPr/>
        </p:nvSpPr>
        <p:spPr bwMode="auto">
          <a:xfrm>
            <a:off x="8153400" y="6172200"/>
            <a:ext cx="381000" cy="457200"/>
          </a:xfrm>
          <a:prstGeom prst="upArrow">
            <a:avLst>
              <a:gd name="adj1" fmla="val 50000"/>
              <a:gd name="adj2" fmla="val 30000"/>
            </a:avLst>
          </a:prstGeom>
          <a:solidFill>
            <a:schemeClr val="bg1"/>
          </a:solidFill>
          <a:ln w="3175">
            <a:solidFill>
              <a:schemeClr val="tx1"/>
            </a:solidFill>
            <a:miter lim="800000"/>
            <a:headEnd/>
            <a:tailEnd/>
          </a:ln>
        </p:spPr>
        <p:txBody>
          <a:bodyPr wrap="none" anchor="ctr">
            <a:spAutoFit/>
          </a:bodyPr>
          <a:lstStyle/>
          <a:p>
            <a:endParaRPr lang="en-NZ"/>
          </a:p>
        </p:txBody>
      </p:sp>
      <p:sp>
        <p:nvSpPr>
          <p:cNvPr id="19464" name="AutoShape 11">
            <a:hlinkClick r:id="rId9" action="ppaction://hlinksldjump" highlightClick="1"/>
          </p:cNvPr>
          <p:cNvSpPr>
            <a:spLocks noChangeArrowheads="1"/>
          </p:cNvSpPr>
          <p:nvPr/>
        </p:nvSpPr>
        <p:spPr bwMode="auto">
          <a:xfrm>
            <a:off x="8686800" y="6400800"/>
            <a:ext cx="457200" cy="457200"/>
          </a:xfrm>
          <a:prstGeom prst="actionButtonBlank">
            <a:avLst/>
          </a:prstGeom>
          <a:solidFill>
            <a:srgbClr val="FF9900"/>
          </a:solidFill>
          <a:ln w="9525">
            <a:solidFill>
              <a:schemeClr val="tx1"/>
            </a:solidFill>
            <a:miter lim="800000"/>
            <a:headEnd/>
            <a:tailEnd/>
          </a:ln>
        </p:spPr>
        <p:txBody>
          <a:bodyPr wrap="none" anchor="ctr"/>
          <a:lstStyle/>
          <a:p>
            <a:endParaRPr lang="en-NZ"/>
          </a:p>
        </p:txBody>
      </p:sp>
    </p:spTree>
    <p:extLst>
      <p:ext uri="{BB962C8B-B14F-4D97-AF65-F5344CB8AC3E}">
        <p14:creationId xmlns:p14="http://schemas.microsoft.com/office/powerpoint/2010/main" val="22824015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wipe(left)">
                                      <p:cBhvr>
                                        <p:cTn id="7" dur="500"/>
                                        <p:tgtEl>
                                          <p:spTgt spid="9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221"/>
                                        </p:tgtEl>
                                        <p:attrNameLst>
                                          <p:attrName>style.visibility</p:attrName>
                                        </p:attrNameLst>
                                      </p:cBhvr>
                                      <p:to>
                                        <p:strVal val="visible"/>
                                      </p:to>
                                    </p:set>
                                    <p:animEffect transition="in" filter="wipe(left)">
                                      <p:cBhvr>
                                        <p:cTn id="12" dur="500"/>
                                        <p:tgtEl>
                                          <p:spTgt spid="92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922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6"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1+#ppt_w/2"/>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Text Box 2"/>
          <p:cNvSpPr txBox="1">
            <a:spLocks noChangeArrowheads="1"/>
          </p:cNvSpPr>
          <p:nvPr/>
        </p:nvSpPr>
        <p:spPr bwMode="auto">
          <a:xfrm>
            <a:off x="609600" y="609600"/>
            <a:ext cx="78486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63500" rIns="63500" bIns="63500">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t>(b) The explorer wants the satellite's orbit to be synchronized with Jupiter's rotation. This requires an equatorial orbit whose period equals Jupiter's rotation period of 9 hr 51 min = 3.55 x 104 s. Determine the required orbital radius in meters. </a:t>
            </a:r>
          </a:p>
        </p:txBody>
      </p:sp>
      <p:graphicFrame>
        <p:nvGraphicFramePr>
          <p:cNvPr id="10243" name="Object 2"/>
          <p:cNvGraphicFramePr>
            <a:graphicFrameLocks noChangeAspect="1"/>
          </p:cNvGraphicFramePr>
          <p:nvPr/>
        </p:nvGraphicFramePr>
        <p:xfrm>
          <a:off x="1828800" y="2438400"/>
          <a:ext cx="1739900" cy="927100"/>
        </p:xfrm>
        <a:graphic>
          <a:graphicData uri="http://schemas.openxmlformats.org/presentationml/2006/ole">
            <mc:AlternateContent xmlns:mc="http://schemas.openxmlformats.org/markup-compatibility/2006">
              <mc:Choice xmlns:v="urn:schemas-microsoft-com:vml" Requires="v">
                <p:oleObj spid="_x0000_s3073" name="Equation" r:id="rId3" imgW="1739880" imgH="927000" progId="Equation.3">
                  <p:embed/>
                </p:oleObj>
              </mc:Choice>
              <mc:Fallback>
                <p:oleObj name="Equation" r:id="rId3" imgW="1739880" imgH="927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438400"/>
                        <a:ext cx="1739900" cy="927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0244" name="Object 3"/>
          <p:cNvGraphicFramePr>
            <a:graphicFrameLocks noChangeAspect="1"/>
          </p:cNvGraphicFramePr>
          <p:nvPr/>
        </p:nvGraphicFramePr>
        <p:xfrm>
          <a:off x="1981200" y="5715000"/>
          <a:ext cx="2120900" cy="392113"/>
        </p:xfrm>
        <a:graphic>
          <a:graphicData uri="http://schemas.openxmlformats.org/presentationml/2006/ole">
            <mc:AlternateContent xmlns:mc="http://schemas.openxmlformats.org/markup-compatibility/2006">
              <mc:Choice xmlns:v="urn:schemas-microsoft-com:vml" Requires="v">
                <p:oleObj spid="_x0000_s3074" name="Equation" r:id="rId5" imgW="2120760" imgH="393480" progId="Equation.3">
                  <p:embed/>
                </p:oleObj>
              </mc:Choice>
              <mc:Fallback>
                <p:oleObj name="Equation" r:id="rId5" imgW="212076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5715000"/>
                        <a:ext cx="2120900" cy="39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0245" name="Object 4"/>
          <p:cNvGraphicFramePr>
            <a:graphicFrameLocks noChangeAspect="1"/>
          </p:cNvGraphicFramePr>
          <p:nvPr/>
        </p:nvGraphicFramePr>
        <p:xfrm>
          <a:off x="762000" y="3810000"/>
          <a:ext cx="7265988" cy="1422400"/>
        </p:xfrm>
        <a:graphic>
          <a:graphicData uri="http://schemas.openxmlformats.org/presentationml/2006/ole">
            <mc:AlternateContent xmlns:mc="http://schemas.openxmlformats.org/markup-compatibility/2006">
              <mc:Choice xmlns:v="urn:schemas-microsoft-com:vml" Requires="v">
                <p:oleObj spid="_x0000_s3075" name="Equation" r:id="rId7" imgW="7264080" imgH="1422360" progId="Equation.3">
                  <p:embed/>
                </p:oleObj>
              </mc:Choice>
              <mc:Fallback>
                <p:oleObj name="Equation" r:id="rId7" imgW="7264080" imgH="1422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3810000"/>
                        <a:ext cx="7265988" cy="142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0246" name="Object 5"/>
          <p:cNvGraphicFramePr>
            <a:graphicFrameLocks noChangeAspect="1"/>
          </p:cNvGraphicFramePr>
          <p:nvPr/>
        </p:nvGraphicFramePr>
        <p:xfrm>
          <a:off x="3733800" y="2438400"/>
          <a:ext cx="2197100" cy="876300"/>
        </p:xfrm>
        <a:graphic>
          <a:graphicData uri="http://schemas.openxmlformats.org/presentationml/2006/ole">
            <mc:AlternateContent xmlns:mc="http://schemas.openxmlformats.org/markup-compatibility/2006">
              <mc:Choice xmlns:v="urn:schemas-microsoft-com:vml" Requires="v">
                <p:oleObj spid="_x0000_s3076" name="Equation" r:id="rId9" imgW="2197080" imgH="876240" progId="Equation.3">
                  <p:embed/>
                </p:oleObj>
              </mc:Choice>
              <mc:Fallback>
                <p:oleObj name="Equation" r:id="rId9" imgW="2197080" imgH="8762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33800" y="2438400"/>
                        <a:ext cx="2197100"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2" name="Group 11"/>
          <p:cNvGrpSpPr>
            <a:grpSpLocks/>
          </p:cNvGrpSpPr>
          <p:nvPr/>
        </p:nvGrpSpPr>
        <p:grpSpPr bwMode="auto">
          <a:xfrm>
            <a:off x="1600200" y="1447800"/>
            <a:ext cx="5843588" cy="4381500"/>
            <a:chOff x="1008" y="912"/>
            <a:chExt cx="3681" cy="2760"/>
          </a:xfrm>
        </p:grpSpPr>
        <p:sp>
          <p:nvSpPr>
            <p:cNvPr id="20490" name="Text Box 7"/>
            <p:cNvSpPr txBox="1">
              <a:spLocks noChangeArrowheads="1"/>
            </p:cNvSpPr>
            <p:nvPr/>
          </p:nvSpPr>
          <p:spPr bwMode="auto">
            <a:xfrm>
              <a:off x="1008" y="912"/>
              <a:ext cx="3296" cy="312"/>
            </a:xfrm>
            <a:prstGeom prst="rect">
              <a:avLst/>
            </a:prstGeom>
            <a:solidFill>
              <a:schemeClr val="bg1"/>
            </a:solidFill>
            <a:ln w="38100">
              <a:solidFill>
                <a:schemeClr val="accent2"/>
              </a:solidFill>
              <a:miter lim="800000"/>
              <a:headEnd/>
              <a:tailEnd/>
            </a:ln>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solidFill>
                    <a:schemeClr val="accent2"/>
                  </a:solidFill>
                </a:rPr>
                <a:t>1 point - Correct expression for period</a:t>
              </a:r>
            </a:p>
          </p:txBody>
        </p:sp>
        <p:sp>
          <p:nvSpPr>
            <p:cNvPr id="20491" name="Text Box 8"/>
            <p:cNvSpPr txBox="1">
              <a:spLocks noChangeArrowheads="1"/>
            </p:cNvSpPr>
            <p:nvPr/>
          </p:nvSpPr>
          <p:spPr bwMode="auto">
            <a:xfrm>
              <a:off x="1104" y="2160"/>
              <a:ext cx="2902" cy="312"/>
            </a:xfrm>
            <a:prstGeom prst="rect">
              <a:avLst/>
            </a:prstGeom>
            <a:solidFill>
              <a:schemeClr val="bg1"/>
            </a:solidFill>
            <a:ln w="38100">
              <a:solidFill>
                <a:schemeClr val="accent2"/>
              </a:solidFill>
              <a:miter lim="800000"/>
              <a:headEnd/>
              <a:tailEnd/>
            </a:ln>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solidFill>
                    <a:schemeClr val="accent2"/>
                  </a:solidFill>
                </a:rPr>
                <a:t>1 point - Correct expression for R</a:t>
              </a:r>
            </a:p>
          </p:txBody>
        </p:sp>
        <p:sp>
          <p:nvSpPr>
            <p:cNvPr id="20492" name="Text Box 9"/>
            <p:cNvSpPr txBox="1">
              <a:spLocks noChangeArrowheads="1"/>
            </p:cNvSpPr>
            <p:nvPr/>
          </p:nvSpPr>
          <p:spPr bwMode="auto">
            <a:xfrm>
              <a:off x="2544" y="3360"/>
              <a:ext cx="2145" cy="312"/>
            </a:xfrm>
            <a:prstGeom prst="rect">
              <a:avLst/>
            </a:prstGeom>
            <a:solidFill>
              <a:schemeClr val="bg1"/>
            </a:solidFill>
            <a:ln w="38100">
              <a:solidFill>
                <a:schemeClr val="accent2"/>
              </a:solidFill>
              <a:miter lim="800000"/>
              <a:headEnd/>
              <a:tailEnd/>
            </a:ln>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solidFill>
                    <a:schemeClr val="accent2"/>
                  </a:solidFill>
                </a:rPr>
                <a:t>1 point - Correct answer</a:t>
              </a:r>
            </a:p>
          </p:txBody>
        </p:sp>
      </p:grpSp>
      <p:sp>
        <p:nvSpPr>
          <p:cNvPr id="10250" name="AutoShape 10"/>
          <p:cNvSpPr>
            <a:spLocks noChangeArrowheads="1"/>
          </p:cNvSpPr>
          <p:nvPr/>
        </p:nvSpPr>
        <p:spPr bwMode="auto">
          <a:xfrm>
            <a:off x="8153400" y="6172200"/>
            <a:ext cx="381000" cy="457200"/>
          </a:xfrm>
          <a:prstGeom prst="upArrow">
            <a:avLst>
              <a:gd name="adj1" fmla="val 50000"/>
              <a:gd name="adj2" fmla="val 30000"/>
            </a:avLst>
          </a:prstGeom>
          <a:solidFill>
            <a:schemeClr val="bg1"/>
          </a:solidFill>
          <a:ln w="3175">
            <a:solidFill>
              <a:schemeClr val="tx1"/>
            </a:solidFill>
            <a:miter lim="800000"/>
            <a:headEnd/>
            <a:tailEnd/>
          </a:ln>
        </p:spPr>
        <p:txBody>
          <a:bodyPr wrap="none" anchor="ctr">
            <a:spAutoFit/>
          </a:bodyPr>
          <a:lstStyle/>
          <a:p>
            <a:endParaRPr lang="en-NZ"/>
          </a:p>
        </p:txBody>
      </p:sp>
      <p:sp>
        <p:nvSpPr>
          <p:cNvPr id="20489" name="AutoShape 12">
            <a:hlinkClick r:id="rId11" action="ppaction://hlinksldjump" highlightClick="1"/>
          </p:cNvPr>
          <p:cNvSpPr>
            <a:spLocks noChangeArrowheads="1"/>
          </p:cNvSpPr>
          <p:nvPr/>
        </p:nvSpPr>
        <p:spPr bwMode="auto">
          <a:xfrm>
            <a:off x="8686800" y="6400800"/>
            <a:ext cx="457200" cy="457200"/>
          </a:xfrm>
          <a:prstGeom prst="actionButtonBlank">
            <a:avLst/>
          </a:prstGeom>
          <a:solidFill>
            <a:srgbClr val="FF9900"/>
          </a:solidFill>
          <a:ln w="9525">
            <a:solidFill>
              <a:schemeClr val="tx1"/>
            </a:solidFill>
            <a:miter lim="800000"/>
            <a:headEnd/>
            <a:tailEnd/>
          </a:ln>
        </p:spPr>
        <p:txBody>
          <a:bodyPr wrap="none" anchor="ctr"/>
          <a:lstStyle/>
          <a:p>
            <a:endParaRPr lang="en-NZ"/>
          </a:p>
        </p:txBody>
      </p:sp>
    </p:spTree>
    <p:extLst>
      <p:ext uri="{BB962C8B-B14F-4D97-AF65-F5344CB8AC3E}">
        <p14:creationId xmlns:p14="http://schemas.microsoft.com/office/powerpoint/2010/main" val="37094088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wipe(left)">
                                      <p:cBhvr>
                                        <p:cTn id="7" dur="5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246"/>
                                        </p:tgtEl>
                                        <p:attrNameLst>
                                          <p:attrName>style.visibility</p:attrName>
                                        </p:attrNameLst>
                                      </p:cBhvr>
                                      <p:to>
                                        <p:strVal val="visible"/>
                                      </p:to>
                                    </p:set>
                                    <p:animEffect transition="in" filter="wipe(left)">
                                      <p:cBhvr>
                                        <p:cTn id="12" dur="500"/>
                                        <p:tgtEl>
                                          <p:spTgt spid="102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245"/>
                                        </p:tgtEl>
                                        <p:attrNameLst>
                                          <p:attrName>style.visibility</p:attrName>
                                        </p:attrNameLst>
                                      </p:cBhvr>
                                      <p:to>
                                        <p:strVal val="visible"/>
                                      </p:to>
                                    </p:set>
                                    <p:animEffect transition="in" filter="wipe(left)">
                                      <p:cBhvr>
                                        <p:cTn id="17" dur="500"/>
                                        <p:tgtEl>
                                          <p:spTgt spid="102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244"/>
                                        </p:tgtEl>
                                        <p:attrNameLst>
                                          <p:attrName>style.visibility</p:attrName>
                                        </p:attrNameLst>
                                      </p:cBhvr>
                                      <p:to>
                                        <p:strVal val="visible"/>
                                      </p:to>
                                    </p:set>
                                    <p:animEffect transition="in" filter="wipe(left)">
                                      <p:cBhvr>
                                        <p:cTn id="22" dur="500"/>
                                        <p:tgtEl>
                                          <p:spTgt spid="1024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25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1+#ppt_w/2"/>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609600" y="228600"/>
            <a:ext cx="7848600" cy="231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63500" rIns="63500" bIns="63500">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t>(c) Suppose that the injection of the satellite into orbit is less than perfect. For an injection velocity that differs from the desired value in each of the following ways, sketch the resulting orbit on the figure. (J is the center of Jupiter, the dashed circle is the desired orbit, and P is the injection point.) Also, describe the resulting orbit qualitatively but specifically. </a:t>
            </a:r>
          </a:p>
        </p:txBody>
      </p:sp>
      <p:sp>
        <p:nvSpPr>
          <p:cNvPr id="33795" name="AutoShape 4">
            <a:hlinkClick r:id="rId2" action="ppaction://hlinksldjump" highlightClick="1"/>
          </p:cNvPr>
          <p:cNvSpPr>
            <a:spLocks noChangeArrowheads="1"/>
          </p:cNvSpPr>
          <p:nvPr/>
        </p:nvSpPr>
        <p:spPr bwMode="auto">
          <a:xfrm>
            <a:off x="8686800" y="6400800"/>
            <a:ext cx="457200" cy="457200"/>
          </a:xfrm>
          <a:prstGeom prst="actionButtonBlank">
            <a:avLst/>
          </a:prstGeom>
          <a:solidFill>
            <a:srgbClr val="FF9900"/>
          </a:solidFill>
          <a:ln w="9525">
            <a:solidFill>
              <a:schemeClr val="tx1"/>
            </a:solidFill>
            <a:miter lim="800000"/>
            <a:headEnd/>
            <a:tailEnd/>
          </a:ln>
        </p:spPr>
        <p:txBody>
          <a:bodyPr wrap="none" anchor="ctr"/>
          <a:lstStyle/>
          <a:p>
            <a:endParaRPr lang="en-NZ"/>
          </a:p>
        </p:txBody>
      </p:sp>
    </p:spTree>
    <p:extLst>
      <p:ext uri="{BB962C8B-B14F-4D97-AF65-F5344CB8AC3E}">
        <p14:creationId xmlns:p14="http://schemas.microsoft.com/office/powerpoint/2010/main" val="38360642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3"/>
          <p:cNvSpPr txBox="1">
            <a:spLocks noChangeArrowheads="1"/>
          </p:cNvSpPr>
          <p:nvPr/>
        </p:nvSpPr>
        <p:spPr bwMode="auto">
          <a:xfrm>
            <a:off x="685800" y="685800"/>
            <a:ext cx="77724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63500" rIns="63500" bIns="63500">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t>i. When the satellite is at the desired altitude over the equator, its velocity vector has the correct direction, but the speed is slightly faster than the correct speed for a circular orbit of that radius. </a:t>
            </a:r>
          </a:p>
        </p:txBody>
      </p:sp>
      <p:pic>
        <p:nvPicPr>
          <p:cNvPr id="34819" name="Picture 2" descr="auto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590800"/>
            <a:ext cx="208121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Oval 4"/>
          <p:cNvSpPr>
            <a:spLocks noChangeArrowheads="1"/>
          </p:cNvSpPr>
          <p:nvPr/>
        </p:nvSpPr>
        <p:spPr bwMode="auto">
          <a:xfrm>
            <a:off x="3232150" y="2938463"/>
            <a:ext cx="2632075" cy="2863850"/>
          </a:xfrm>
          <a:prstGeom prst="ellipse">
            <a:avLst/>
          </a:prstGeom>
          <a:noFill/>
          <a:ln w="38100">
            <a:solidFill>
              <a:srgbClr val="CC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a:p>
        </p:txBody>
      </p:sp>
      <p:grpSp>
        <p:nvGrpSpPr>
          <p:cNvPr id="2" name="Group 13"/>
          <p:cNvGrpSpPr>
            <a:grpSpLocks/>
          </p:cNvGrpSpPr>
          <p:nvPr/>
        </p:nvGrpSpPr>
        <p:grpSpPr bwMode="auto">
          <a:xfrm>
            <a:off x="0" y="381000"/>
            <a:ext cx="8621713" cy="5905500"/>
            <a:chOff x="0" y="336"/>
            <a:chExt cx="5431" cy="3720"/>
          </a:xfrm>
        </p:grpSpPr>
        <p:sp>
          <p:nvSpPr>
            <p:cNvPr id="34824" name="Text Box 9"/>
            <p:cNvSpPr txBox="1">
              <a:spLocks noChangeArrowheads="1"/>
            </p:cNvSpPr>
            <p:nvPr/>
          </p:nvSpPr>
          <p:spPr bwMode="auto">
            <a:xfrm>
              <a:off x="240" y="336"/>
              <a:ext cx="3276" cy="312"/>
            </a:xfrm>
            <a:prstGeom prst="rect">
              <a:avLst/>
            </a:prstGeom>
            <a:solidFill>
              <a:schemeClr val="bg1"/>
            </a:solidFill>
            <a:ln w="38100">
              <a:solidFill>
                <a:srgbClr val="0000FF"/>
              </a:solidFill>
              <a:miter lim="800000"/>
              <a:headEnd/>
              <a:tailEnd/>
            </a:ln>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solidFill>
                    <a:schemeClr val="accent2"/>
                  </a:solidFill>
                </a:rPr>
                <a:t>1 point - Stating that orbit is an ellipse</a:t>
              </a:r>
              <a:endParaRPr lang="en-US"/>
            </a:p>
          </p:txBody>
        </p:sp>
        <p:sp>
          <p:nvSpPr>
            <p:cNvPr id="34825" name="Text Box 10"/>
            <p:cNvSpPr txBox="1">
              <a:spLocks noChangeArrowheads="1"/>
            </p:cNvSpPr>
            <p:nvPr/>
          </p:nvSpPr>
          <p:spPr bwMode="auto">
            <a:xfrm>
              <a:off x="1728" y="816"/>
              <a:ext cx="3561" cy="772"/>
            </a:xfrm>
            <a:prstGeom prst="rect">
              <a:avLst/>
            </a:prstGeom>
            <a:solidFill>
              <a:schemeClr val="bg1"/>
            </a:solidFill>
            <a:ln w="38100">
              <a:solidFill>
                <a:srgbClr val="0000FF"/>
              </a:solidFill>
              <a:miter lim="800000"/>
              <a:headEnd/>
              <a:tailEnd/>
            </a:ln>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solidFill>
                    <a:schemeClr val="accent2"/>
                  </a:solidFill>
                </a:rPr>
                <a:t>2 points - Orbit entirely outside the circle </a:t>
              </a:r>
            </a:p>
            <a:p>
              <a:r>
                <a:rPr lang="en-US">
                  <a:solidFill>
                    <a:schemeClr val="accent2"/>
                  </a:solidFill>
                </a:rPr>
                <a:t>                 Contact point a P</a:t>
              </a:r>
            </a:p>
            <a:p>
              <a:r>
                <a:rPr lang="en-US">
                  <a:solidFill>
                    <a:schemeClr val="accent2"/>
                  </a:solidFill>
                </a:rPr>
                <a:t>                 Major axis along PJ</a:t>
              </a:r>
              <a:endParaRPr lang="en-US"/>
            </a:p>
          </p:txBody>
        </p:sp>
        <p:sp>
          <p:nvSpPr>
            <p:cNvPr id="34826" name="Text Box 11"/>
            <p:cNvSpPr txBox="1">
              <a:spLocks noChangeArrowheads="1"/>
            </p:cNvSpPr>
            <p:nvPr/>
          </p:nvSpPr>
          <p:spPr bwMode="auto">
            <a:xfrm>
              <a:off x="0" y="3744"/>
              <a:ext cx="5431" cy="312"/>
            </a:xfrm>
            <a:prstGeom prst="rect">
              <a:avLst/>
            </a:prstGeom>
            <a:solidFill>
              <a:schemeClr val="bg1"/>
            </a:solidFill>
            <a:ln w="38100">
              <a:solidFill>
                <a:srgbClr val="0000FF"/>
              </a:solidFill>
              <a:miter lim="800000"/>
              <a:headEnd/>
              <a:tailEnd/>
            </a:ln>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solidFill>
                    <a:schemeClr val="accent2"/>
                  </a:solidFill>
                </a:rPr>
                <a:t>1 point - Ellipse touches only point P with major axis through PJ</a:t>
              </a:r>
              <a:endParaRPr lang="en-US"/>
            </a:p>
          </p:txBody>
        </p:sp>
      </p:grpSp>
      <p:sp>
        <p:nvSpPr>
          <p:cNvPr id="12300" name="AutoShape 12"/>
          <p:cNvSpPr>
            <a:spLocks noChangeArrowheads="1"/>
          </p:cNvSpPr>
          <p:nvPr/>
        </p:nvSpPr>
        <p:spPr bwMode="auto">
          <a:xfrm>
            <a:off x="8153400" y="6400800"/>
            <a:ext cx="381000" cy="457200"/>
          </a:xfrm>
          <a:prstGeom prst="upArrow">
            <a:avLst>
              <a:gd name="adj1" fmla="val 50000"/>
              <a:gd name="adj2" fmla="val 30000"/>
            </a:avLst>
          </a:prstGeom>
          <a:solidFill>
            <a:schemeClr val="bg1"/>
          </a:solidFill>
          <a:ln w="3175">
            <a:solidFill>
              <a:schemeClr val="tx1"/>
            </a:solidFill>
            <a:miter lim="800000"/>
            <a:headEnd/>
            <a:tailEnd/>
          </a:ln>
        </p:spPr>
        <p:txBody>
          <a:bodyPr wrap="none" anchor="ctr">
            <a:spAutoFit/>
          </a:bodyPr>
          <a:lstStyle/>
          <a:p>
            <a:endParaRPr lang="en-NZ"/>
          </a:p>
        </p:txBody>
      </p:sp>
      <p:sp>
        <p:nvSpPr>
          <p:cNvPr id="34823" name="AutoShape 14">
            <a:hlinkClick r:id="rId3" action="ppaction://hlinksldjump" highlightClick="1"/>
          </p:cNvPr>
          <p:cNvSpPr>
            <a:spLocks noChangeArrowheads="1"/>
          </p:cNvSpPr>
          <p:nvPr/>
        </p:nvSpPr>
        <p:spPr bwMode="auto">
          <a:xfrm>
            <a:off x="8686800" y="6400800"/>
            <a:ext cx="457200" cy="457200"/>
          </a:xfrm>
          <a:prstGeom prst="actionButtonBlank">
            <a:avLst/>
          </a:prstGeom>
          <a:solidFill>
            <a:srgbClr val="FF9900"/>
          </a:solidFill>
          <a:ln w="9525">
            <a:solidFill>
              <a:schemeClr val="tx1"/>
            </a:solidFill>
            <a:miter lim="800000"/>
            <a:headEnd/>
            <a:tailEnd/>
          </a:ln>
        </p:spPr>
        <p:txBody>
          <a:bodyPr wrap="none" anchor="ctr"/>
          <a:lstStyle/>
          <a:p>
            <a:endParaRPr lang="en-NZ"/>
          </a:p>
        </p:txBody>
      </p:sp>
    </p:spTree>
    <p:extLst>
      <p:ext uri="{BB962C8B-B14F-4D97-AF65-F5344CB8AC3E}">
        <p14:creationId xmlns:p14="http://schemas.microsoft.com/office/powerpoint/2010/main" val="41180891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wipe(up)">
                                      <p:cBhvr>
                                        <p:cTn id="7" dur="500"/>
                                        <p:tgtEl>
                                          <p:spTgt spid="122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2300"/>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6"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1+#ppt_w/2"/>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30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914400" y="762000"/>
            <a:ext cx="7315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500" tIns="63500" rIns="63500" bIns="63500">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t>ii. When the satellite is at the desired altitude over the equator, its velocity vector has the correct direction, but the speed is slightly slower than the correct speed for a circular orbit of that radius. </a:t>
            </a:r>
          </a:p>
        </p:txBody>
      </p:sp>
      <p:pic>
        <p:nvPicPr>
          <p:cNvPr id="35843" name="Picture 4" descr="auto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971800"/>
            <a:ext cx="2084388"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Oval 5"/>
          <p:cNvSpPr>
            <a:spLocks noChangeArrowheads="1"/>
          </p:cNvSpPr>
          <p:nvPr/>
        </p:nvSpPr>
        <p:spPr bwMode="auto">
          <a:xfrm>
            <a:off x="4140200" y="3311525"/>
            <a:ext cx="812800" cy="1717675"/>
          </a:xfrm>
          <a:prstGeom prst="ellipse">
            <a:avLst/>
          </a:prstGeom>
          <a:noFill/>
          <a:ln w="38100">
            <a:solidFill>
              <a:srgbClr val="CC33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a:p>
        </p:txBody>
      </p:sp>
      <p:grpSp>
        <p:nvGrpSpPr>
          <p:cNvPr id="2" name="Group 14"/>
          <p:cNvGrpSpPr>
            <a:grpSpLocks/>
          </p:cNvGrpSpPr>
          <p:nvPr/>
        </p:nvGrpSpPr>
        <p:grpSpPr bwMode="auto">
          <a:xfrm>
            <a:off x="381000" y="533400"/>
            <a:ext cx="7845425" cy="1987550"/>
            <a:chOff x="240" y="336"/>
            <a:chExt cx="4942" cy="1252"/>
          </a:xfrm>
        </p:grpSpPr>
        <p:sp>
          <p:nvSpPr>
            <p:cNvPr id="35848" name="Text Box 11"/>
            <p:cNvSpPr txBox="1">
              <a:spLocks noChangeArrowheads="1"/>
            </p:cNvSpPr>
            <p:nvPr/>
          </p:nvSpPr>
          <p:spPr bwMode="auto">
            <a:xfrm>
              <a:off x="240" y="336"/>
              <a:ext cx="3276" cy="312"/>
            </a:xfrm>
            <a:prstGeom prst="rect">
              <a:avLst/>
            </a:prstGeom>
            <a:solidFill>
              <a:schemeClr val="bg1"/>
            </a:solidFill>
            <a:ln w="38100">
              <a:solidFill>
                <a:srgbClr val="0000FF"/>
              </a:solidFill>
              <a:miter lim="800000"/>
              <a:headEnd/>
              <a:tailEnd/>
            </a:ln>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solidFill>
                    <a:schemeClr val="accent2"/>
                  </a:solidFill>
                </a:rPr>
                <a:t>1 point - Stating that orbit is an ellipse</a:t>
              </a:r>
              <a:endParaRPr lang="en-US"/>
            </a:p>
          </p:txBody>
        </p:sp>
        <p:sp>
          <p:nvSpPr>
            <p:cNvPr id="35849" name="Text Box 12"/>
            <p:cNvSpPr txBox="1">
              <a:spLocks noChangeArrowheads="1"/>
            </p:cNvSpPr>
            <p:nvPr/>
          </p:nvSpPr>
          <p:spPr bwMode="auto">
            <a:xfrm>
              <a:off x="1728" y="816"/>
              <a:ext cx="3454" cy="772"/>
            </a:xfrm>
            <a:prstGeom prst="rect">
              <a:avLst/>
            </a:prstGeom>
            <a:solidFill>
              <a:schemeClr val="bg1"/>
            </a:solidFill>
            <a:ln w="38100">
              <a:solidFill>
                <a:srgbClr val="0000FF"/>
              </a:solidFill>
              <a:miter lim="800000"/>
              <a:headEnd/>
              <a:tailEnd/>
            </a:ln>
          </p:spPr>
          <p:txBody>
            <a:bodyPr wrap="none">
              <a:spAutoFit/>
            </a:bodyPr>
            <a:lstStyle>
              <a:lvl1pPr>
                <a:defRPr sz="2400" b="1">
                  <a:solidFill>
                    <a:schemeClr val="tx1"/>
                  </a:solidFill>
                  <a:latin typeface="Times New Roman" charset="0"/>
                  <a:ea typeface="ＭＳ Ｐゴシック" charset="0"/>
                </a:defRPr>
              </a:lvl1pPr>
              <a:lvl2pPr marL="742950" indent="-285750">
                <a:defRPr sz="2400" b="1">
                  <a:solidFill>
                    <a:schemeClr val="tx1"/>
                  </a:solidFill>
                  <a:latin typeface="Times New Roman" charset="0"/>
                  <a:ea typeface="ＭＳ Ｐゴシック" charset="0"/>
                </a:defRPr>
              </a:lvl2pPr>
              <a:lvl3pPr marL="1143000" indent="-228600">
                <a:defRPr sz="2400" b="1">
                  <a:solidFill>
                    <a:schemeClr val="tx1"/>
                  </a:solidFill>
                  <a:latin typeface="Times New Roman" charset="0"/>
                  <a:ea typeface="ＭＳ Ｐゴシック" charset="0"/>
                </a:defRPr>
              </a:lvl3pPr>
              <a:lvl4pPr marL="1600200" indent="-228600">
                <a:defRPr sz="2400" b="1">
                  <a:solidFill>
                    <a:schemeClr val="tx1"/>
                  </a:solidFill>
                  <a:latin typeface="Times New Roman" charset="0"/>
                  <a:ea typeface="ＭＳ Ｐゴシック" charset="0"/>
                </a:defRPr>
              </a:lvl4pPr>
              <a:lvl5pPr marL="2057400" indent="-22860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a:solidFill>
                    <a:schemeClr val="accent2"/>
                  </a:solidFill>
                </a:rPr>
                <a:t>2 points - Orbit entirely inside the circle </a:t>
              </a:r>
            </a:p>
            <a:p>
              <a:r>
                <a:rPr lang="en-US">
                  <a:solidFill>
                    <a:schemeClr val="accent2"/>
                  </a:solidFill>
                </a:rPr>
                <a:t>                 Contact point a P</a:t>
              </a:r>
            </a:p>
            <a:p>
              <a:r>
                <a:rPr lang="en-US">
                  <a:solidFill>
                    <a:schemeClr val="accent2"/>
                  </a:solidFill>
                </a:rPr>
                <a:t>                 Major axis along PJ</a:t>
              </a:r>
              <a:endParaRPr lang="en-US"/>
            </a:p>
          </p:txBody>
        </p:sp>
      </p:grpSp>
      <p:sp>
        <p:nvSpPr>
          <p:cNvPr id="13325" name="AutoShape 13"/>
          <p:cNvSpPr>
            <a:spLocks noChangeArrowheads="1"/>
          </p:cNvSpPr>
          <p:nvPr/>
        </p:nvSpPr>
        <p:spPr bwMode="auto">
          <a:xfrm>
            <a:off x="8153400" y="6172200"/>
            <a:ext cx="381000" cy="457200"/>
          </a:xfrm>
          <a:prstGeom prst="upArrow">
            <a:avLst>
              <a:gd name="adj1" fmla="val 50000"/>
              <a:gd name="adj2" fmla="val 30000"/>
            </a:avLst>
          </a:prstGeom>
          <a:solidFill>
            <a:schemeClr val="bg1"/>
          </a:solidFill>
          <a:ln w="3175">
            <a:solidFill>
              <a:schemeClr val="tx1"/>
            </a:solidFill>
            <a:miter lim="800000"/>
            <a:headEnd/>
            <a:tailEnd/>
          </a:ln>
        </p:spPr>
        <p:txBody>
          <a:bodyPr wrap="none" anchor="ctr">
            <a:spAutoFit/>
          </a:bodyPr>
          <a:lstStyle/>
          <a:p>
            <a:endParaRPr lang="en-NZ"/>
          </a:p>
        </p:txBody>
      </p:sp>
      <p:sp>
        <p:nvSpPr>
          <p:cNvPr id="35847" name="AutoShape 15">
            <a:hlinkClick r:id="rId3" action="ppaction://hlinksldjump" highlightClick="1"/>
          </p:cNvPr>
          <p:cNvSpPr>
            <a:spLocks noChangeArrowheads="1"/>
          </p:cNvSpPr>
          <p:nvPr/>
        </p:nvSpPr>
        <p:spPr bwMode="auto">
          <a:xfrm>
            <a:off x="8686800" y="6400800"/>
            <a:ext cx="457200" cy="457200"/>
          </a:xfrm>
          <a:prstGeom prst="actionButtonBlank">
            <a:avLst/>
          </a:prstGeom>
          <a:solidFill>
            <a:srgbClr val="FF9900"/>
          </a:solidFill>
          <a:ln w="9525">
            <a:solidFill>
              <a:schemeClr val="tx1"/>
            </a:solidFill>
            <a:miter lim="800000"/>
            <a:headEnd/>
            <a:tailEnd/>
          </a:ln>
        </p:spPr>
        <p:txBody>
          <a:bodyPr wrap="none" anchor="ctr"/>
          <a:lstStyle/>
          <a:p>
            <a:endParaRPr lang="en-NZ"/>
          </a:p>
        </p:txBody>
      </p:sp>
    </p:spTree>
    <p:extLst>
      <p:ext uri="{BB962C8B-B14F-4D97-AF65-F5344CB8AC3E}">
        <p14:creationId xmlns:p14="http://schemas.microsoft.com/office/powerpoint/2010/main" val="30039099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wipe(up)">
                                      <p:cBhvr>
                                        <p:cTn id="7" dur="500"/>
                                        <p:tgtEl>
                                          <p:spTgt spid="133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3325"/>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6"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1+#ppt_w/2"/>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P spid="1332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443</Words>
  <Application>Microsoft Macintosh PowerPoint</Application>
  <PresentationFormat>On-screen Show (4:3)</PresentationFormat>
  <Paragraphs>33</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vt:i4>
      </vt:variant>
    </vt:vector>
  </HeadingPairs>
  <TitlesOfParts>
    <vt:vector size="9" baseType="lpstr">
      <vt:lpstr>Office Theme</vt:lpstr>
      <vt:lpstr>Microsoft Equation 3.0</vt:lpstr>
      <vt:lpstr>Microsoft Equation</vt:lpstr>
      <vt:lpstr>PowerPoint Presentation</vt:lpstr>
      <vt:lpstr>PowerPoint Presentation</vt:lpstr>
      <vt:lpstr>PowerPoint Presentation</vt:lpstr>
      <vt:lpstr>PowerPoint Presentation</vt:lpstr>
      <vt:lpstr>PowerPoint Presentation</vt:lpstr>
      <vt:lpstr>PowerPoint Presentation</vt:lpstr>
    </vt:vector>
  </TitlesOfParts>
  <Company>King's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Anderson</dc:creator>
  <cp:lastModifiedBy>Stephen Anderson</cp:lastModifiedBy>
  <cp:revision>1</cp:revision>
  <dcterms:created xsi:type="dcterms:W3CDTF">2015-04-17T09:15:34Z</dcterms:created>
  <dcterms:modified xsi:type="dcterms:W3CDTF">2015-04-17T09:15:54Z</dcterms:modified>
</cp:coreProperties>
</file>