
<file path=[Content_Types].xml><?xml version="1.0" encoding="utf-8"?>
<Types xmlns="http://schemas.openxmlformats.org/package/2006/content-types">
  <Default Extension="xml" ContentType="application/xml"/>
  <Default Extension="doc" ContentType="application/msword"/>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5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F3AA698-A6C4-9C41-96EF-4DCEF2BFE3B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747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51CB8FC-2C95-0244-8669-44044F95E78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0093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AF908DC-8D66-CA44-9155-A7CF6260545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63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DC821DB-D907-7A4D-B077-7C47A7ED39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9409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0147C4B-3526-8743-A0C2-E8598698BCE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522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36C1262-9EEF-834E-8456-164E431D1C2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6345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C606D775-978C-1247-8830-7C56F3E2D64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9741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58FD918-0F48-3A4E-8B4F-281F5DF4415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557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23C24BB-D07E-774A-9949-8CF616724B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4463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0A8D721-7D8C-E244-8FF2-250B0C9C46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4795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BB3196F-E0F0-CC4D-9AC1-9603666EC7B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18606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Times New Roman" pitchFamily="18" charset="0"/>
                <a:ea typeface="+mn-ea"/>
              </a:defRPr>
            </a:lvl1pPr>
          </a:lstStyle>
          <a:p>
            <a:pPr defTabSz="914400"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Times New Roman" pitchFamily="18" charset="0"/>
                <a:ea typeface="+mn-ea"/>
              </a:defRPr>
            </a:lvl1pPr>
          </a:lstStyle>
          <a:p>
            <a:pPr defTabSz="914400"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defTabSz="914400" eaLnBrk="0" fontAlgn="base" hangingPunct="0">
              <a:spcBef>
                <a:spcPct val="0"/>
              </a:spcBef>
              <a:spcAft>
                <a:spcPct val="0"/>
              </a:spcAft>
            </a:pPr>
            <a:fld id="{7FF91312-9121-274A-A6CE-3A8C01FD2724}" type="slidenum">
              <a:rPr lang="en-US">
                <a:solidFill>
                  <a:srgbClr val="000000"/>
                </a:solidFill>
                <a:latin typeface="Times New Roman" charset="0"/>
                <a:ea typeface="ＭＳ Ｐゴシック" charset="0"/>
              </a:rPr>
              <a:pPr defTabSz="914400" eaLnBrk="0" fontAlgn="base" hangingPunct="0">
                <a:spcBef>
                  <a:spcPct val="0"/>
                </a:spcBef>
                <a:spcAft>
                  <a:spcPct val="0"/>
                </a:spcAft>
              </a:pPr>
              <a:t>‹#›</a:t>
            </a:fld>
            <a:endParaRPr lang="en-US">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1790099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0" Type="http://schemas.openxmlformats.org/officeDocument/2006/relationships/slide" Target="slide2.xm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9" Type="http://schemas.openxmlformats.org/officeDocument/2006/relationships/image" Target="../media/image8.wmf"/><Relationship Id="rId20" Type="http://schemas.openxmlformats.org/officeDocument/2006/relationships/slide" Target="slide2.xml"/><Relationship Id="rId10" Type="http://schemas.openxmlformats.org/officeDocument/2006/relationships/oleObject" Target="../embeddings/oleObject7.bin"/><Relationship Id="rId11" Type="http://schemas.openxmlformats.org/officeDocument/2006/relationships/image" Target="../media/image9.wmf"/><Relationship Id="rId12" Type="http://schemas.openxmlformats.org/officeDocument/2006/relationships/oleObject" Target="../embeddings/oleObject8.bin"/><Relationship Id="rId13" Type="http://schemas.openxmlformats.org/officeDocument/2006/relationships/image" Target="../media/image10.wmf"/><Relationship Id="rId14" Type="http://schemas.openxmlformats.org/officeDocument/2006/relationships/oleObject" Target="../embeddings/oleObject9.bin"/><Relationship Id="rId15" Type="http://schemas.openxmlformats.org/officeDocument/2006/relationships/image" Target="../media/image11.wmf"/><Relationship Id="rId16" Type="http://schemas.openxmlformats.org/officeDocument/2006/relationships/oleObject" Target="../embeddings/oleObject10.bin"/><Relationship Id="rId17" Type="http://schemas.openxmlformats.org/officeDocument/2006/relationships/image" Target="../media/image12.wmf"/><Relationship Id="rId18" Type="http://schemas.openxmlformats.org/officeDocument/2006/relationships/oleObject" Target="../embeddings/oleObject11.bin"/><Relationship Id="rId19" Type="http://schemas.openxmlformats.org/officeDocument/2006/relationships/image" Target="../media/image13.wmf"/><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image" Target="../media/image5.png"/><Relationship Id="rId4" Type="http://schemas.openxmlformats.org/officeDocument/2006/relationships/oleObject" Target="../embeddings/oleObject4.bin"/><Relationship Id="rId5" Type="http://schemas.openxmlformats.org/officeDocument/2006/relationships/image" Target="../media/image6.wmf"/><Relationship Id="rId6" Type="http://schemas.openxmlformats.org/officeDocument/2006/relationships/oleObject" Target="../embeddings/oleObject5.bin"/><Relationship Id="rId7" Type="http://schemas.openxmlformats.org/officeDocument/2006/relationships/image" Target="../media/image7.wmf"/><Relationship Id="rId8"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oleObject" Target="../embeddings/oleObject12.bin"/><Relationship Id="rId5" Type="http://schemas.openxmlformats.org/officeDocument/2006/relationships/oleObject" Target="../embeddings/Microsoft_Word_97_-_2004_Document1.doc"/><Relationship Id="rId6" Type="http://schemas.openxmlformats.org/officeDocument/2006/relationships/image" Target="../media/image14.wmf"/><Relationship Id="rId7" Type="http://schemas.openxmlformats.org/officeDocument/2006/relationships/slide" Target="slide2.xml"/><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oleObject" Target="../embeddings/oleObject13.bin"/><Relationship Id="rId5" Type="http://schemas.openxmlformats.org/officeDocument/2006/relationships/oleObject" Target="../embeddings/Microsoft_Word_97_-_2004_Document2.doc"/><Relationship Id="rId6" Type="http://schemas.openxmlformats.org/officeDocument/2006/relationships/image" Target="../media/image14.wmf"/><Relationship Id="rId7" Type="http://schemas.openxmlformats.org/officeDocument/2006/relationships/slide" Target="slide2.xml"/><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WINDOWS\TEMP\auto0.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6800" y="1371600"/>
            <a:ext cx="2997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228600" y="990600"/>
            <a:ext cx="5867400" cy="4929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dirty="0">
                <a:solidFill>
                  <a:srgbClr val="3333CC"/>
                </a:solidFill>
              </a:rPr>
              <a:t>A light string that is attached to a large block of mass 4m passes over a pulley with negligible rotational inertia and is wrapped around a </a:t>
            </a:r>
            <a:r>
              <a:rPr lang="en-US" sz="2400" dirty="0" smtClean="0">
                <a:solidFill>
                  <a:srgbClr val="3333CC"/>
                </a:solidFill>
              </a:rPr>
              <a:t>vertical </a:t>
            </a:r>
            <a:r>
              <a:rPr lang="en-US" sz="2400" dirty="0">
                <a:solidFill>
                  <a:srgbClr val="3333CC"/>
                </a:solidFill>
              </a:rPr>
              <a:t>pole of radius r, as shown in Experiment A above. The system is released from rest, and as the block descends the string unwinds and the vertical pole with its attached apparatus rotates. The apparatus consists of a horizontal rod of length 2L, with a small block of mass m attached at each end. The rotational inertia of the pole and the rod are negligible. </a:t>
            </a:r>
          </a:p>
        </p:txBody>
      </p:sp>
      <p:sp>
        <p:nvSpPr>
          <p:cNvPr id="20484" name="AutoShape 4">
            <a:hlinkClick r:id="rId3"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Tree>
    <p:extLst>
      <p:ext uri="{BB962C8B-B14F-4D97-AF65-F5344CB8AC3E}">
        <p14:creationId xmlns:p14="http://schemas.microsoft.com/office/powerpoint/2010/main" val="37513303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2"/>
          <p:cNvSpPr txBox="1">
            <a:spLocks noChangeArrowheads="1"/>
          </p:cNvSpPr>
          <p:nvPr/>
        </p:nvSpPr>
        <p:spPr bwMode="auto">
          <a:xfrm>
            <a:off x="381000" y="990600"/>
            <a:ext cx="51054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(a) Determine the rotational inertia of the rod-and-block apparatus attached to the top of the pole. </a:t>
            </a:r>
          </a:p>
        </p:txBody>
      </p:sp>
      <p:pic>
        <p:nvPicPr>
          <p:cNvPr id="8198" name="Picture 3" descr="C:\WINDOWS\TEMP\auto0.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81000"/>
            <a:ext cx="19399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364" name="Object 2"/>
          <p:cNvGraphicFramePr>
            <a:graphicFrameLocks noChangeAspect="1"/>
          </p:cNvGraphicFramePr>
          <p:nvPr/>
        </p:nvGraphicFramePr>
        <p:xfrm>
          <a:off x="1371600" y="2895600"/>
          <a:ext cx="1409700" cy="493713"/>
        </p:xfrm>
        <a:graphic>
          <a:graphicData uri="http://schemas.openxmlformats.org/presentationml/2006/ole">
            <mc:AlternateContent xmlns:mc="http://schemas.openxmlformats.org/markup-compatibility/2006">
              <mc:Choice xmlns:v="urn:schemas-microsoft-com:vml" Requires="v">
                <p:oleObj spid="_x0000_s20485" name="Equation" r:id="rId4" imgW="1409400" imgH="495000" progId="Equation.3">
                  <p:embed/>
                </p:oleObj>
              </mc:Choice>
              <mc:Fallback>
                <p:oleObj name="Equation" r:id="rId4" imgW="1409400" imgH="495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895600"/>
                        <a:ext cx="1409700"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365" name="Object 3"/>
          <p:cNvGraphicFramePr>
            <a:graphicFrameLocks noChangeAspect="1"/>
          </p:cNvGraphicFramePr>
          <p:nvPr/>
        </p:nvGraphicFramePr>
        <p:xfrm>
          <a:off x="1447800" y="4953000"/>
          <a:ext cx="1358900" cy="442913"/>
        </p:xfrm>
        <a:graphic>
          <a:graphicData uri="http://schemas.openxmlformats.org/presentationml/2006/ole">
            <mc:AlternateContent xmlns:mc="http://schemas.openxmlformats.org/markup-compatibility/2006">
              <mc:Choice xmlns:v="urn:schemas-microsoft-com:vml" Requires="v">
                <p:oleObj spid="_x0000_s20486" name="Equation" r:id="rId6" imgW="1358640" imgH="444240" progId="Equation.3">
                  <p:embed/>
                </p:oleObj>
              </mc:Choice>
              <mc:Fallback>
                <p:oleObj name="Equation" r:id="rId6" imgW="1358640" imgH="444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953000"/>
                        <a:ext cx="1358900"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366" name="Object 4"/>
          <p:cNvGraphicFramePr>
            <a:graphicFrameLocks noChangeAspect="1"/>
          </p:cNvGraphicFramePr>
          <p:nvPr/>
        </p:nvGraphicFramePr>
        <p:xfrm>
          <a:off x="1447800" y="3886200"/>
          <a:ext cx="1892300" cy="392113"/>
        </p:xfrm>
        <a:graphic>
          <a:graphicData uri="http://schemas.openxmlformats.org/presentationml/2006/ole">
            <mc:AlternateContent xmlns:mc="http://schemas.openxmlformats.org/markup-compatibility/2006">
              <mc:Choice xmlns:v="urn:schemas-microsoft-com:vml" Requires="v">
                <p:oleObj spid="_x0000_s20487" name="Equation" r:id="rId8" imgW="1892160" imgH="393480" progId="Equation.3">
                  <p:embed/>
                </p:oleObj>
              </mc:Choice>
              <mc:Fallback>
                <p:oleObj name="Equation" r:id="rId8" imgW="189216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3886200"/>
                        <a:ext cx="1892300"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1"/>
          <p:cNvGrpSpPr>
            <a:grpSpLocks/>
          </p:cNvGrpSpPr>
          <p:nvPr/>
        </p:nvGrpSpPr>
        <p:grpSpPr bwMode="auto">
          <a:xfrm>
            <a:off x="1447800" y="2209800"/>
            <a:ext cx="6216650" cy="3314700"/>
            <a:chOff x="912" y="1392"/>
            <a:chExt cx="3916" cy="2088"/>
          </a:xfrm>
        </p:grpSpPr>
        <p:sp>
          <p:nvSpPr>
            <p:cNvPr id="8202" name="Text Box 7"/>
            <p:cNvSpPr txBox="1">
              <a:spLocks noChangeArrowheads="1"/>
            </p:cNvSpPr>
            <p:nvPr/>
          </p:nvSpPr>
          <p:spPr bwMode="auto">
            <a:xfrm>
              <a:off x="912" y="1392"/>
              <a:ext cx="3103"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Correct formula for inertia</a:t>
              </a:r>
            </a:p>
          </p:txBody>
        </p:sp>
        <p:sp>
          <p:nvSpPr>
            <p:cNvPr id="8203" name="Text Box 8"/>
            <p:cNvSpPr txBox="1">
              <a:spLocks noChangeArrowheads="1"/>
            </p:cNvSpPr>
            <p:nvPr/>
          </p:nvSpPr>
          <p:spPr bwMode="auto">
            <a:xfrm>
              <a:off x="2304" y="2064"/>
              <a:ext cx="2524"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Summing the mL</a:t>
              </a:r>
              <a:r>
                <a:rPr lang="en-US" baseline="30000">
                  <a:solidFill>
                    <a:srgbClr val="3333CC"/>
                  </a:solidFill>
                </a:rPr>
                <a:t>2</a:t>
              </a:r>
              <a:r>
                <a:rPr lang="ja-JP" altLang="en-US" sz="2400">
                  <a:solidFill>
                    <a:srgbClr val="3333CC"/>
                  </a:solidFill>
                </a:rPr>
                <a:t>’</a:t>
              </a:r>
              <a:r>
                <a:rPr lang="en-US" sz="2400">
                  <a:solidFill>
                    <a:srgbClr val="3333CC"/>
                  </a:solidFill>
                </a:rPr>
                <a:t>s</a:t>
              </a:r>
            </a:p>
          </p:txBody>
        </p:sp>
        <p:sp>
          <p:nvSpPr>
            <p:cNvPr id="8204" name="Text Box 9"/>
            <p:cNvSpPr txBox="1">
              <a:spLocks noChangeArrowheads="1"/>
            </p:cNvSpPr>
            <p:nvPr/>
          </p:nvSpPr>
          <p:spPr bwMode="auto">
            <a:xfrm>
              <a:off x="1968" y="3168"/>
              <a:ext cx="2145"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Correct answer</a:t>
              </a:r>
            </a:p>
          </p:txBody>
        </p:sp>
      </p:grpSp>
      <p:sp>
        <p:nvSpPr>
          <p:cNvPr id="15370" name="AutoShape 10"/>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
        <p:nvSpPr>
          <p:cNvPr id="8201" name="AutoShape 12">
            <a:hlinkClick r:id="rId10"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Tree>
    <p:extLst>
      <p:ext uri="{BB962C8B-B14F-4D97-AF65-F5344CB8AC3E}">
        <p14:creationId xmlns:p14="http://schemas.microsoft.com/office/powerpoint/2010/main" val="2683495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left)">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wipe(left)">
                                      <p:cBhvr>
                                        <p:cTn id="12" dur="500"/>
                                        <p:tgtEl>
                                          <p:spTgt spid="153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wipe(left)">
                                      <p:cBhvr>
                                        <p:cTn id="17" dur="500"/>
                                        <p:tgtEl>
                                          <p:spTgt spid="153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537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6"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1+#ppt_w/2"/>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Text Box 2"/>
          <p:cNvSpPr txBox="1">
            <a:spLocks noChangeArrowheads="1"/>
          </p:cNvSpPr>
          <p:nvPr/>
        </p:nvSpPr>
        <p:spPr bwMode="auto">
          <a:xfrm>
            <a:off x="457200" y="304800"/>
            <a:ext cx="8153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(b) Determine the downward acceleration of the large block. </a:t>
            </a:r>
          </a:p>
        </p:txBody>
      </p:sp>
      <p:pic>
        <p:nvPicPr>
          <p:cNvPr id="9227" name="Picture 3" descr="C:\WINDOWS\TEMP\auto0.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66800"/>
            <a:ext cx="19399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3488" name="Object 2"/>
          <p:cNvGraphicFramePr>
            <a:graphicFrameLocks noChangeAspect="1"/>
          </p:cNvGraphicFramePr>
          <p:nvPr/>
        </p:nvGraphicFramePr>
        <p:xfrm>
          <a:off x="5029200" y="838200"/>
          <a:ext cx="1308100" cy="430213"/>
        </p:xfrm>
        <a:graphic>
          <a:graphicData uri="http://schemas.openxmlformats.org/presentationml/2006/ole">
            <mc:AlternateContent xmlns:mc="http://schemas.openxmlformats.org/markup-compatibility/2006">
              <mc:Choice xmlns:v="urn:schemas-microsoft-com:vml" Requires="v">
                <p:oleObj spid="_x0000_s21514" name="Equation" r:id="rId4" imgW="1307880" imgH="431640" progId="Equation.3">
                  <p:embed/>
                </p:oleObj>
              </mc:Choice>
              <mc:Fallback>
                <p:oleObj name="Equation" r:id="rId4" imgW="130788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838200"/>
                        <a:ext cx="13081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3489" name="Object 3"/>
          <p:cNvGraphicFramePr>
            <a:graphicFrameLocks noChangeAspect="1"/>
          </p:cNvGraphicFramePr>
          <p:nvPr/>
        </p:nvGraphicFramePr>
        <p:xfrm>
          <a:off x="762000" y="3886200"/>
          <a:ext cx="1219200" cy="430213"/>
        </p:xfrm>
        <a:graphic>
          <a:graphicData uri="http://schemas.openxmlformats.org/presentationml/2006/ole">
            <mc:AlternateContent xmlns:mc="http://schemas.openxmlformats.org/markup-compatibility/2006">
              <mc:Choice xmlns:v="urn:schemas-microsoft-com:vml" Requires="v">
                <p:oleObj spid="_x0000_s21515" name="Equation" r:id="rId6" imgW="1218960" imgH="431640" progId="Equation.3">
                  <p:embed/>
                </p:oleObj>
              </mc:Choice>
              <mc:Fallback>
                <p:oleObj name="Equation" r:id="rId6" imgW="1218960" imgH="431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3886200"/>
                        <a:ext cx="12192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3490" name="Object 4"/>
          <p:cNvGraphicFramePr>
            <a:graphicFrameLocks noChangeAspect="1"/>
          </p:cNvGraphicFramePr>
          <p:nvPr/>
        </p:nvGraphicFramePr>
        <p:xfrm>
          <a:off x="5562600" y="3048000"/>
          <a:ext cx="2806700" cy="990600"/>
        </p:xfrm>
        <a:graphic>
          <a:graphicData uri="http://schemas.openxmlformats.org/presentationml/2006/ole">
            <mc:AlternateContent xmlns:mc="http://schemas.openxmlformats.org/markup-compatibility/2006">
              <mc:Choice xmlns:v="urn:schemas-microsoft-com:vml" Requires="v">
                <p:oleObj spid="_x0000_s21516" name="Equation" r:id="rId8" imgW="2806560" imgH="990360" progId="Equation.3">
                  <p:embed/>
                </p:oleObj>
              </mc:Choice>
              <mc:Fallback>
                <p:oleObj name="Equation" r:id="rId8" imgW="2806560" imgH="9903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62600" y="3048000"/>
                        <a:ext cx="28067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3491" name="Object 5"/>
          <p:cNvGraphicFramePr>
            <a:graphicFrameLocks noChangeAspect="1"/>
          </p:cNvGraphicFramePr>
          <p:nvPr/>
        </p:nvGraphicFramePr>
        <p:xfrm>
          <a:off x="762000" y="5181600"/>
          <a:ext cx="2260600" cy="838200"/>
        </p:xfrm>
        <a:graphic>
          <a:graphicData uri="http://schemas.openxmlformats.org/presentationml/2006/ole">
            <mc:AlternateContent xmlns:mc="http://schemas.openxmlformats.org/markup-compatibility/2006">
              <mc:Choice xmlns:v="urn:schemas-microsoft-com:vml" Requires="v">
                <p:oleObj spid="_x0000_s21517" name="Equation" r:id="rId10" imgW="2260440" imgH="838080" progId="Equation.3">
                  <p:embed/>
                </p:oleObj>
              </mc:Choice>
              <mc:Fallback>
                <p:oleObj name="Equation" r:id="rId10" imgW="2260440" imgH="8380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2000" y="5181600"/>
                        <a:ext cx="22606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3492" name="Object 6"/>
          <p:cNvGraphicFramePr>
            <a:graphicFrameLocks noChangeAspect="1"/>
          </p:cNvGraphicFramePr>
          <p:nvPr/>
        </p:nvGraphicFramePr>
        <p:xfrm>
          <a:off x="4876800" y="1600200"/>
          <a:ext cx="2641600" cy="889000"/>
        </p:xfrm>
        <a:graphic>
          <a:graphicData uri="http://schemas.openxmlformats.org/presentationml/2006/ole">
            <mc:AlternateContent xmlns:mc="http://schemas.openxmlformats.org/markup-compatibility/2006">
              <mc:Choice xmlns:v="urn:schemas-microsoft-com:vml" Requires="v">
                <p:oleObj spid="_x0000_s21518" name="Equation" r:id="rId12" imgW="2641320" imgH="888840" progId="Equation.3">
                  <p:embed/>
                </p:oleObj>
              </mc:Choice>
              <mc:Fallback>
                <p:oleObj name="Equation" r:id="rId12" imgW="2641320" imgH="8888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76800" y="1600200"/>
                        <a:ext cx="26416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3493" name="Object 7"/>
          <p:cNvGraphicFramePr>
            <a:graphicFrameLocks noChangeAspect="1"/>
          </p:cNvGraphicFramePr>
          <p:nvPr/>
        </p:nvGraphicFramePr>
        <p:xfrm>
          <a:off x="5105400" y="4267200"/>
          <a:ext cx="3086100" cy="1358900"/>
        </p:xfrm>
        <a:graphic>
          <a:graphicData uri="http://schemas.openxmlformats.org/presentationml/2006/ole">
            <mc:AlternateContent xmlns:mc="http://schemas.openxmlformats.org/markup-compatibility/2006">
              <mc:Choice xmlns:v="urn:schemas-microsoft-com:vml" Requires="v">
                <p:oleObj spid="_x0000_s21519" name="Equation" r:id="rId14" imgW="3085920" imgH="1358640" progId="Equation.3">
                  <p:embed/>
                </p:oleObj>
              </mc:Choice>
              <mc:Fallback>
                <p:oleObj name="Equation" r:id="rId14" imgW="3085920" imgH="1358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5400" y="4267200"/>
                        <a:ext cx="30861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4"/>
          <p:cNvGrpSpPr>
            <a:grpSpLocks/>
          </p:cNvGrpSpPr>
          <p:nvPr/>
        </p:nvGrpSpPr>
        <p:grpSpPr bwMode="auto">
          <a:xfrm>
            <a:off x="762000" y="1524000"/>
            <a:ext cx="2387600" cy="3556000"/>
            <a:chOff x="480" y="960"/>
            <a:chExt cx="1504" cy="2240"/>
          </a:xfrm>
        </p:grpSpPr>
        <p:graphicFrame>
          <p:nvGraphicFramePr>
            <p:cNvPr id="9225" name="Object 9"/>
            <p:cNvGraphicFramePr>
              <a:graphicFrameLocks noChangeAspect="1"/>
            </p:cNvGraphicFramePr>
            <p:nvPr/>
          </p:nvGraphicFramePr>
          <p:xfrm>
            <a:off x="480" y="3024"/>
            <a:ext cx="1504" cy="176"/>
          </p:xfrm>
          <a:graphic>
            <a:graphicData uri="http://schemas.openxmlformats.org/presentationml/2006/ole">
              <mc:AlternateContent xmlns:mc="http://schemas.openxmlformats.org/markup-compatibility/2006">
                <mc:Choice xmlns:v="urn:schemas-microsoft-com:vml" Requires="v">
                  <p:oleObj spid="_x0000_s21520" name="Equation" r:id="rId16" imgW="2387520" imgH="279360" progId="Equation.3">
                    <p:embed/>
                  </p:oleObj>
                </mc:Choice>
                <mc:Fallback>
                  <p:oleObj name="Equation" r:id="rId16" imgW="238752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80" y="3024"/>
                          <a:ext cx="1504"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9241" name="Line 12"/>
            <p:cNvSpPr>
              <a:spLocks noChangeShapeType="1"/>
            </p:cNvSpPr>
            <p:nvPr/>
          </p:nvSpPr>
          <p:spPr bwMode="auto">
            <a:xfrm>
              <a:off x="1104" y="1200"/>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9242" name="Text Box 13"/>
            <p:cNvSpPr txBox="1">
              <a:spLocks noChangeArrowheads="1"/>
            </p:cNvSpPr>
            <p:nvPr/>
          </p:nvSpPr>
          <p:spPr bwMode="auto">
            <a:xfrm>
              <a:off x="1296" y="960"/>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T</a:t>
              </a:r>
            </a:p>
          </p:txBody>
        </p:sp>
      </p:grpSp>
      <p:graphicFrame>
        <p:nvGraphicFramePr>
          <p:cNvPr id="63494" name="Object 8"/>
          <p:cNvGraphicFramePr>
            <a:graphicFrameLocks noChangeAspect="1"/>
          </p:cNvGraphicFramePr>
          <p:nvPr/>
        </p:nvGraphicFramePr>
        <p:xfrm>
          <a:off x="4953000" y="1371600"/>
          <a:ext cx="1943100" cy="341313"/>
        </p:xfrm>
        <a:graphic>
          <a:graphicData uri="http://schemas.openxmlformats.org/presentationml/2006/ole">
            <mc:AlternateContent xmlns:mc="http://schemas.openxmlformats.org/markup-compatibility/2006">
              <mc:Choice xmlns:v="urn:schemas-microsoft-com:vml" Requires="v">
                <p:oleObj spid="_x0000_s21521" name="Equation" r:id="rId18" imgW="1942920" imgH="342720" progId="Equation.3">
                  <p:embed/>
                </p:oleObj>
              </mc:Choice>
              <mc:Fallback>
                <p:oleObj name="Equation" r:id="rId18" imgW="1942920" imgH="3427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53000" y="1371600"/>
                        <a:ext cx="1943100"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9229" name="Line 15"/>
          <p:cNvSpPr>
            <a:spLocks noChangeShapeType="1"/>
          </p:cNvSpPr>
          <p:nvPr/>
        </p:nvSpPr>
        <p:spPr bwMode="auto">
          <a:xfrm flipV="1">
            <a:off x="2438400" y="2057400"/>
            <a:ext cx="0" cy="45720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9230" name="Line 16"/>
          <p:cNvSpPr>
            <a:spLocks noChangeShapeType="1"/>
          </p:cNvSpPr>
          <p:nvPr/>
        </p:nvSpPr>
        <p:spPr bwMode="auto">
          <a:xfrm flipV="1">
            <a:off x="2447925" y="2851150"/>
            <a:ext cx="0" cy="685800"/>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9231" name="Text Box 17"/>
          <p:cNvSpPr txBox="1">
            <a:spLocks noChangeArrowheads="1"/>
          </p:cNvSpPr>
          <p:nvPr/>
        </p:nvSpPr>
        <p:spPr bwMode="auto">
          <a:xfrm>
            <a:off x="2498725" y="3165475"/>
            <a:ext cx="725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4mg</a:t>
            </a:r>
          </a:p>
        </p:txBody>
      </p:sp>
      <p:grpSp>
        <p:nvGrpSpPr>
          <p:cNvPr id="3" name="Group 27"/>
          <p:cNvGrpSpPr>
            <a:grpSpLocks/>
          </p:cNvGrpSpPr>
          <p:nvPr/>
        </p:nvGrpSpPr>
        <p:grpSpPr bwMode="auto">
          <a:xfrm>
            <a:off x="228600" y="304800"/>
            <a:ext cx="8662988" cy="6553200"/>
            <a:chOff x="144" y="192"/>
            <a:chExt cx="5457" cy="4128"/>
          </a:xfrm>
        </p:grpSpPr>
        <p:sp>
          <p:nvSpPr>
            <p:cNvPr id="9235" name="Text Box 20"/>
            <p:cNvSpPr txBox="1">
              <a:spLocks noChangeArrowheads="1"/>
            </p:cNvSpPr>
            <p:nvPr/>
          </p:nvSpPr>
          <p:spPr bwMode="auto">
            <a:xfrm>
              <a:off x="2928" y="192"/>
              <a:ext cx="2334"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Newton</a:t>
              </a:r>
              <a:r>
                <a:rPr lang="ja-JP" altLang="en-US" sz="2400">
                  <a:solidFill>
                    <a:srgbClr val="3333CC"/>
                  </a:solidFill>
                </a:rPr>
                <a:t>’</a:t>
              </a:r>
              <a:r>
                <a:rPr lang="en-US" sz="2400">
                  <a:solidFill>
                    <a:srgbClr val="3333CC"/>
                  </a:solidFill>
                </a:rPr>
                <a:t>s 2nd law</a:t>
              </a:r>
            </a:p>
          </p:txBody>
        </p:sp>
        <p:sp>
          <p:nvSpPr>
            <p:cNvPr id="9236" name="Text Box 21"/>
            <p:cNvSpPr txBox="1">
              <a:spLocks noChangeArrowheads="1"/>
            </p:cNvSpPr>
            <p:nvPr/>
          </p:nvSpPr>
          <p:spPr bwMode="auto">
            <a:xfrm>
              <a:off x="3024" y="1584"/>
              <a:ext cx="2530"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Correct substitution</a:t>
              </a:r>
            </a:p>
          </p:txBody>
        </p:sp>
        <p:sp>
          <p:nvSpPr>
            <p:cNvPr id="9237" name="Text Box 22"/>
            <p:cNvSpPr txBox="1">
              <a:spLocks noChangeArrowheads="1"/>
            </p:cNvSpPr>
            <p:nvPr/>
          </p:nvSpPr>
          <p:spPr bwMode="auto">
            <a:xfrm>
              <a:off x="288" y="2688"/>
              <a:ext cx="2188"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Torque formula</a:t>
              </a:r>
            </a:p>
          </p:txBody>
        </p:sp>
        <p:sp>
          <p:nvSpPr>
            <p:cNvPr id="9238" name="Text Box 23"/>
            <p:cNvSpPr txBox="1">
              <a:spLocks noChangeArrowheads="1"/>
            </p:cNvSpPr>
            <p:nvPr/>
          </p:nvSpPr>
          <p:spPr bwMode="auto">
            <a:xfrm>
              <a:off x="912" y="1056"/>
              <a:ext cx="1875"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Substitution</a:t>
              </a:r>
            </a:p>
          </p:txBody>
        </p:sp>
        <p:sp>
          <p:nvSpPr>
            <p:cNvPr id="9239" name="Text Box 24"/>
            <p:cNvSpPr txBox="1">
              <a:spLocks noChangeArrowheads="1"/>
            </p:cNvSpPr>
            <p:nvPr/>
          </p:nvSpPr>
          <p:spPr bwMode="auto">
            <a:xfrm>
              <a:off x="144" y="4008"/>
              <a:ext cx="4322"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angular acceleration to linear acceleration</a:t>
              </a:r>
            </a:p>
          </p:txBody>
        </p:sp>
        <p:sp>
          <p:nvSpPr>
            <p:cNvPr id="9240" name="Text Box 25"/>
            <p:cNvSpPr txBox="1">
              <a:spLocks noChangeArrowheads="1"/>
            </p:cNvSpPr>
            <p:nvPr/>
          </p:nvSpPr>
          <p:spPr bwMode="auto">
            <a:xfrm>
              <a:off x="3456" y="3552"/>
              <a:ext cx="2145"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Correct answer</a:t>
              </a:r>
            </a:p>
          </p:txBody>
        </p:sp>
      </p:grpSp>
      <p:sp>
        <p:nvSpPr>
          <p:cNvPr id="16410" name="AutoShape 26"/>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
        <p:nvSpPr>
          <p:cNvPr id="9234" name="AutoShape 28">
            <a:hlinkClick r:id="rId20"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Tree>
    <p:extLst>
      <p:ext uri="{BB962C8B-B14F-4D97-AF65-F5344CB8AC3E}">
        <p14:creationId xmlns:p14="http://schemas.microsoft.com/office/powerpoint/2010/main" val="3450816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3489"/>
                                        </p:tgtEl>
                                        <p:attrNameLst>
                                          <p:attrName>style.visibility</p:attrName>
                                        </p:attrNameLst>
                                      </p:cBhvr>
                                      <p:to>
                                        <p:strVal val="visible"/>
                                      </p:to>
                                    </p:set>
                                    <p:animEffect transition="in" filter="wipe(left)">
                                      <p:cBhvr>
                                        <p:cTn id="7" dur="500"/>
                                        <p:tgtEl>
                                          <p:spTgt spid="634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3491"/>
                                        </p:tgtEl>
                                        <p:attrNameLst>
                                          <p:attrName>style.visibility</p:attrName>
                                        </p:attrNameLst>
                                      </p:cBhvr>
                                      <p:to>
                                        <p:strVal val="visible"/>
                                      </p:to>
                                    </p:set>
                                    <p:animEffect transition="in" filter="wipe(left)">
                                      <p:cBhvr>
                                        <p:cTn id="17" dur="500"/>
                                        <p:tgtEl>
                                          <p:spTgt spid="634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3488"/>
                                        </p:tgtEl>
                                        <p:attrNameLst>
                                          <p:attrName>style.visibility</p:attrName>
                                        </p:attrNameLst>
                                      </p:cBhvr>
                                      <p:to>
                                        <p:strVal val="visible"/>
                                      </p:to>
                                    </p:set>
                                    <p:animEffect transition="in" filter="wipe(left)">
                                      <p:cBhvr>
                                        <p:cTn id="22" dur="500"/>
                                        <p:tgtEl>
                                          <p:spTgt spid="634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3494"/>
                                        </p:tgtEl>
                                        <p:attrNameLst>
                                          <p:attrName>style.visibility</p:attrName>
                                        </p:attrNameLst>
                                      </p:cBhvr>
                                      <p:to>
                                        <p:strVal val="visible"/>
                                      </p:to>
                                    </p:set>
                                    <p:animEffect transition="in" filter="wipe(left)">
                                      <p:cBhvr>
                                        <p:cTn id="27" dur="500"/>
                                        <p:tgtEl>
                                          <p:spTgt spid="634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63492"/>
                                        </p:tgtEl>
                                        <p:attrNameLst>
                                          <p:attrName>style.visibility</p:attrName>
                                        </p:attrNameLst>
                                      </p:cBhvr>
                                      <p:to>
                                        <p:strVal val="visible"/>
                                      </p:to>
                                    </p:set>
                                    <p:animEffect transition="in" filter="wipe(left)">
                                      <p:cBhvr>
                                        <p:cTn id="32" dur="500"/>
                                        <p:tgtEl>
                                          <p:spTgt spid="634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63490"/>
                                        </p:tgtEl>
                                        <p:attrNameLst>
                                          <p:attrName>style.visibility</p:attrName>
                                        </p:attrNameLst>
                                      </p:cBhvr>
                                      <p:to>
                                        <p:strVal val="visible"/>
                                      </p:to>
                                    </p:set>
                                    <p:animEffect transition="in" filter="wipe(left)">
                                      <p:cBhvr>
                                        <p:cTn id="37" dur="500"/>
                                        <p:tgtEl>
                                          <p:spTgt spid="634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63493"/>
                                        </p:tgtEl>
                                        <p:attrNameLst>
                                          <p:attrName>style.visibility</p:attrName>
                                        </p:attrNameLst>
                                      </p:cBhvr>
                                      <p:to>
                                        <p:strVal val="visible"/>
                                      </p:to>
                                    </p:set>
                                    <p:animEffect transition="in" filter="wipe(left)">
                                      <p:cBhvr>
                                        <p:cTn id="42" dur="500"/>
                                        <p:tgtEl>
                                          <p:spTgt spid="6349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641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6"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1+#ppt_w/2"/>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381000" y="990600"/>
            <a:ext cx="518160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(c) When the large block has descended a distance D, how does the instantaneous total kinetic energy of the three blocks compare with the value 4mgD ? </a:t>
            </a:r>
          </a:p>
          <a:p>
            <a:pPr defTabSz="914400" eaLnBrk="0" fontAlgn="base" hangingPunct="0">
              <a:spcBef>
                <a:spcPct val="0"/>
              </a:spcBef>
              <a:spcAft>
                <a:spcPct val="0"/>
              </a:spcAft>
            </a:pPr>
            <a:endParaRPr lang="en-US" sz="2400">
              <a:solidFill>
                <a:srgbClr val="3333CC"/>
              </a:solidFill>
            </a:endParaRPr>
          </a:p>
          <a:p>
            <a:pPr defTabSz="914400" eaLnBrk="0" fontAlgn="base" hangingPunct="0">
              <a:spcBef>
                <a:spcPct val="0"/>
              </a:spcBef>
              <a:spcAft>
                <a:spcPct val="0"/>
              </a:spcAft>
            </a:pPr>
            <a:r>
              <a:rPr lang="en-US" sz="2400">
                <a:solidFill>
                  <a:srgbClr val="3333CC"/>
                </a:solidFill>
              </a:rPr>
              <a:t>Check the appropriate space below.</a:t>
            </a:r>
          </a:p>
        </p:txBody>
      </p:sp>
      <p:sp>
        <p:nvSpPr>
          <p:cNvPr id="10244" name="Text Box 4"/>
          <p:cNvSpPr txBox="1">
            <a:spLocks noChangeArrowheads="1"/>
          </p:cNvSpPr>
          <p:nvPr/>
        </p:nvSpPr>
        <p:spPr bwMode="auto">
          <a:xfrm>
            <a:off x="304800" y="3810000"/>
            <a:ext cx="838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000" dirty="0">
                <a:solidFill>
                  <a:srgbClr val="3333CC"/>
                </a:solidFill>
              </a:rPr>
              <a:t>___Greater than 4mgD    ___Equal to 4mgD    ___Less than 4mgD </a:t>
            </a:r>
          </a:p>
          <a:p>
            <a:pPr defTabSz="914400" eaLnBrk="0" fontAlgn="base" hangingPunct="0">
              <a:spcBef>
                <a:spcPct val="0"/>
              </a:spcBef>
              <a:spcAft>
                <a:spcPct val="0"/>
              </a:spcAft>
            </a:pPr>
            <a:endParaRPr lang="en-US" sz="2000" dirty="0">
              <a:solidFill>
                <a:srgbClr val="3333CC"/>
              </a:solidFill>
            </a:endParaRPr>
          </a:p>
          <a:p>
            <a:pPr defTabSz="914400" eaLnBrk="0" fontAlgn="base" hangingPunct="0">
              <a:spcBef>
                <a:spcPct val="0"/>
              </a:spcBef>
              <a:spcAft>
                <a:spcPct val="0"/>
              </a:spcAft>
            </a:pPr>
            <a:r>
              <a:rPr lang="en-US" sz="2000" dirty="0">
                <a:solidFill>
                  <a:srgbClr val="3333CC"/>
                </a:solidFill>
              </a:rPr>
              <a:t>Justify your answer.</a:t>
            </a:r>
          </a:p>
          <a:p>
            <a:pPr defTabSz="914400" eaLnBrk="0" fontAlgn="base" hangingPunct="0">
              <a:spcBef>
                <a:spcPct val="50000"/>
              </a:spcBef>
              <a:spcAft>
                <a:spcPct val="0"/>
              </a:spcAft>
            </a:pPr>
            <a:endParaRPr lang="en-US" sz="2000" dirty="0">
              <a:solidFill>
                <a:srgbClr val="3333CC"/>
              </a:solidFill>
            </a:endParaRPr>
          </a:p>
        </p:txBody>
      </p:sp>
      <p:pic>
        <p:nvPicPr>
          <p:cNvPr id="10245" name="Picture 5" descr="C:\WINDOWS\TEMP\auto0.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762000"/>
            <a:ext cx="19399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4512" name="Object 2"/>
          <p:cNvGraphicFramePr>
            <a:graphicFrameLocks noChangeAspect="1"/>
          </p:cNvGraphicFramePr>
          <p:nvPr/>
        </p:nvGraphicFramePr>
        <p:xfrm>
          <a:off x="3581400" y="3352800"/>
          <a:ext cx="457200" cy="457200"/>
        </p:xfrm>
        <a:graphic>
          <a:graphicData uri="http://schemas.openxmlformats.org/presentationml/2006/ole">
            <mc:AlternateContent xmlns:mc="http://schemas.openxmlformats.org/markup-compatibility/2006">
              <mc:Choice xmlns:v="urn:schemas-microsoft-com:vml" Requires="v">
                <p:oleObj spid="_x0000_s22531" name="Document" r:id="rId5" imgW="5486400" imgH="152640" progId="Word.Document.8">
                  <p:embed/>
                </p:oleObj>
              </mc:Choice>
              <mc:Fallback>
                <p:oleObj name="Document" r:id="rId5" imgW="5486400" imgH="15264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3352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7416" name="Text Box 8"/>
          <p:cNvSpPr txBox="1">
            <a:spLocks noChangeArrowheads="1"/>
          </p:cNvSpPr>
          <p:nvPr/>
        </p:nvSpPr>
        <p:spPr bwMode="auto">
          <a:xfrm>
            <a:off x="822325" y="4918075"/>
            <a:ext cx="349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dirty="0">
                <a:solidFill>
                  <a:srgbClr val="CC3300"/>
                </a:solidFill>
              </a:rPr>
              <a:t>Total energy is conserved</a:t>
            </a:r>
          </a:p>
        </p:txBody>
      </p:sp>
      <p:grpSp>
        <p:nvGrpSpPr>
          <p:cNvPr id="2" name="Group 12"/>
          <p:cNvGrpSpPr>
            <a:grpSpLocks/>
          </p:cNvGrpSpPr>
          <p:nvPr/>
        </p:nvGrpSpPr>
        <p:grpSpPr bwMode="auto">
          <a:xfrm>
            <a:off x="1752600" y="2209800"/>
            <a:ext cx="4252913" cy="3924300"/>
            <a:chOff x="1104" y="1392"/>
            <a:chExt cx="2679" cy="2472"/>
          </a:xfrm>
        </p:grpSpPr>
        <p:sp>
          <p:nvSpPr>
            <p:cNvPr id="10250" name="Text Box 9"/>
            <p:cNvSpPr txBox="1">
              <a:spLocks noChangeArrowheads="1"/>
            </p:cNvSpPr>
            <p:nvPr/>
          </p:nvSpPr>
          <p:spPr bwMode="auto">
            <a:xfrm>
              <a:off x="1104" y="1392"/>
              <a:ext cx="2261"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Correct selection</a:t>
              </a:r>
            </a:p>
          </p:txBody>
        </p:sp>
        <p:sp>
          <p:nvSpPr>
            <p:cNvPr id="10251" name="Text Box 10"/>
            <p:cNvSpPr txBox="1">
              <a:spLocks noChangeArrowheads="1"/>
            </p:cNvSpPr>
            <p:nvPr/>
          </p:nvSpPr>
          <p:spPr bwMode="auto">
            <a:xfrm>
              <a:off x="1824" y="3552"/>
              <a:ext cx="1959"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2 points - Justification</a:t>
              </a:r>
            </a:p>
          </p:txBody>
        </p:sp>
      </p:grpSp>
      <p:sp>
        <p:nvSpPr>
          <p:cNvPr id="17419" name="AutoShape 11"/>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
        <p:nvSpPr>
          <p:cNvPr id="10249" name="AutoShape 13">
            <a:hlinkClick r:id="rId7"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Tree>
    <p:extLst>
      <p:ext uri="{BB962C8B-B14F-4D97-AF65-F5344CB8AC3E}">
        <p14:creationId xmlns:p14="http://schemas.microsoft.com/office/powerpoint/2010/main" val="2073641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4512"/>
                                        </p:tgtEl>
                                        <p:attrNameLst>
                                          <p:attrName>style.visibility</p:attrName>
                                        </p:attrNameLst>
                                      </p:cBhvr>
                                      <p:to>
                                        <p:strVal val="visible"/>
                                      </p:to>
                                    </p:set>
                                    <p:animEffect transition="in" filter="wipe(left)">
                                      <p:cBhvr>
                                        <p:cTn id="7" dur="500"/>
                                        <p:tgtEl>
                                          <p:spTgt spid="645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6"/>
                                        </p:tgtEl>
                                        <p:attrNameLst>
                                          <p:attrName>style.visibility</p:attrName>
                                        </p:attrNameLst>
                                      </p:cBhvr>
                                      <p:to>
                                        <p:strVal val="visible"/>
                                      </p:to>
                                    </p:set>
                                    <p:animEffect transition="in" filter="wipe(left)">
                                      <p:cBhvr>
                                        <p:cTn id="12" dur="500"/>
                                        <p:tgtEl>
                                          <p:spTgt spid="174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41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utoUpdateAnimBg="0"/>
      <p:bldP spid="174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304800" y="3276600"/>
            <a:ext cx="8458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The system is now reset. The string is rewound around the pole to bring the large block back to its original location. The small blocks are detached from the rod and then suspended from each end of the rod, using strings of length </a:t>
            </a:r>
            <a:r>
              <a:rPr lang="en-US" sz="2400" i="1">
                <a:solidFill>
                  <a:srgbClr val="3333CC"/>
                </a:solidFill>
              </a:rPr>
              <a:t>l</a:t>
            </a:r>
            <a:r>
              <a:rPr lang="en-US" sz="2400">
                <a:solidFill>
                  <a:srgbClr val="3333CC"/>
                </a:solidFill>
              </a:rPr>
              <a:t>. The system is again released from rest so that as the large block descends and the apparatus rotates, the small blocks swing outward, as shown in Experiment B above. This time the downward acceleration of the block decreases with time after the system is released. </a:t>
            </a:r>
          </a:p>
        </p:txBody>
      </p:sp>
      <p:grpSp>
        <p:nvGrpSpPr>
          <p:cNvPr id="21507" name="Group 8"/>
          <p:cNvGrpSpPr>
            <a:grpSpLocks/>
          </p:cNvGrpSpPr>
          <p:nvPr/>
        </p:nvGrpSpPr>
        <p:grpSpPr bwMode="auto">
          <a:xfrm>
            <a:off x="3105150" y="228600"/>
            <a:ext cx="2801938" cy="3048000"/>
            <a:chOff x="1956" y="144"/>
            <a:chExt cx="1765" cy="1920"/>
          </a:xfrm>
        </p:grpSpPr>
        <p:pic>
          <p:nvPicPr>
            <p:cNvPr id="21509" name="Picture 3" descr="C:\WINDOWS\TEMP\auto0.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 y="144"/>
              <a:ext cx="1765" cy="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Line 7"/>
            <p:cNvSpPr>
              <a:spLocks noChangeShapeType="1"/>
            </p:cNvSpPr>
            <p:nvPr/>
          </p:nvSpPr>
          <p:spPr bwMode="auto">
            <a:xfrm>
              <a:off x="3456" y="1536"/>
              <a:ext cx="0" cy="384"/>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grpSp>
      <p:sp>
        <p:nvSpPr>
          <p:cNvPr id="21508" name="AutoShape 9">
            <a:hlinkClick r:id="rId3"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Tree>
    <p:extLst>
      <p:ext uri="{BB962C8B-B14F-4D97-AF65-F5344CB8AC3E}">
        <p14:creationId xmlns:p14="http://schemas.microsoft.com/office/powerpoint/2010/main" val="27734000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04800" y="457200"/>
            <a:ext cx="5334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000">
                <a:solidFill>
                  <a:srgbClr val="3333CC"/>
                </a:solidFill>
              </a:rPr>
              <a:t>(d) When the large block has descended a distance D, how does the instantaneous total kinetic energy of the three blocks compare to that in part (c) ? </a:t>
            </a:r>
          </a:p>
          <a:p>
            <a:pPr defTabSz="914400" eaLnBrk="0" fontAlgn="base" hangingPunct="0">
              <a:spcBef>
                <a:spcPct val="0"/>
              </a:spcBef>
              <a:spcAft>
                <a:spcPct val="0"/>
              </a:spcAft>
            </a:pPr>
            <a:r>
              <a:rPr lang="en-US" sz="2000">
                <a:solidFill>
                  <a:srgbClr val="3333CC"/>
                </a:solidFill>
              </a:rPr>
              <a:t>Check the appropriate space below. </a:t>
            </a:r>
          </a:p>
          <a:p>
            <a:pPr defTabSz="914400" eaLnBrk="0" fontAlgn="base" hangingPunct="0">
              <a:spcBef>
                <a:spcPct val="0"/>
              </a:spcBef>
              <a:spcAft>
                <a:spcPct val="0"/>
              </a:spcAft>
            </a:pPr>
            <a:r>
              <a:rPr lang="en-US" sz="2000">
                <a:solidFill>
                  <a:srgbClr val="3333CC"/>
                </a:solidFill>
              </a:rPr>
              <a:t>            ___Greater    ___Equal    ___Less </a:t>
            </a:r>
          </a:p>
          <a:p>
            <a:pPr defTabSz="914400" eaLnBrk="0" fontAlgn="base" hangingPunct="0">
              <a:spcBef>
                <a:spcPct val="0"/>
              </a:spcBef>
              <a:spcAft>
                <a:spcPct val="0"/>
              </a:spcAft>
            </a:pPr>
            <a:endParaRPr lang="en-US" sz="2000">
              <a:solidFill>
                <a:srgbClr val="3333CC"/>
              </a:solidFill>
            </a:endParaRPr>
          </a:p>
          <a:p>
            <a:pPr defTabSz="914400" eaLnBrk="0" fontAlgn="base" hangingPunct="0">
              <a:spcBef>
                <a:spcPct val="0"/>
              </a:spcBef>
              <a:spcAft>
                <a:spcPct val="0"/>
              </a:spcAft>
            </a:pPr>
            <a:r>
              <a:rPr lang="en-US" sz="2000">
                <a:solidFill>
                  <a:srgbClr val="3333CC"/>
                </a:solidFill>
              </a:rPr>
              <a:t>Justify your answer. </a:t>
            </a:r>
          </a:p>
        </p:txBody>
      </p:sp>
      <p:grpSp>
        <p:nvGrpSpPr>
          <p:cNvPr id="11268" name="Group 16"/>
          <p:cNvGrpSpPr>
            <a:grpSpLocks/>
          </p:cNvGrpSpPr>
          <p:nvPr/>
        </p:nvGrpSpPr>
        <p:grpSpPr bwMode="auto">
          <a:xfrm>
            <a:off x="5803900" y="228600"/>
            <a:ext cx="3124200" cy="3048000"/>
            <a:chOff x="3656" y="144"/>
            <a:chExt cx="1968" cy="1920"/>
          </a:xfrm>
        </p:grpSpPr>
        <p:pic>
          <p:nvPicPr>
            <p:cNvPr id="11275" name="Picture 4" descr="C:\WINDOWS\TEMP\auto0.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6" y="144"/>
              <a:ext cx="1765" cy="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11276" name="Rectangle 5"/>
            <p:cNvSpPr>
              <a:spLocks noChangeArrowheads="1"/>
            </p:cNvSpPr>
            <p:nvPr/>
          </p:nvSpPr>
          <p:spPr bwMode="auto">
            <a:xfrm>
              <a:off x="5023" y="1728"/>
              <a:ext cx="272" cy="256"/>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
          <p:nvSpPr>
            <p:cNvPr id="11277" name="Line 6"/>
            <p:cNvSpPr>
              <a:spLocks noChangeShapeType="1"/>
            </p:cNvSpPr>
            <p:nvPr/>
          </p:nvSpPr>
          <p:spPr bwMode="auto">
            <a:xfrm>
              <a:off x="5384" y="1488"/>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11278" name="Line 7"/>
            <p:cNvSpPr>
              <a:spLocks noChangeShapeType="1"/>
            </p:cNvSpPr>
            <p:nvPr/>
          </p:nvSpPr>
          <p:spPr bwMode="auto">
            <a:xfrm>
              <a:off x="5384" y="1968"/>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11279" name="Line 9"/>
            <p:cNvSpPr>
              <a:spLocks noChangeShapeType="1"/>
            </p:cNvSpPr>
            <p:nvPr/>
          </p:nvSpPr>
          <p:spPr bwMode="auto">
            <a:xfrm>
              <a:off x="5480" y="1488"/>
              <a:ext cx="0" cy="48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11280" name="Text Box 8"/>
            <p:cNvSpPr txBox="1">
              <a:spLocks noChangeArrowheads="1"/>
            </p:cNvSpPr>
            <p:nvPr/>
          </p:nvSpPr>
          <p:spPr bwMode="auto">
            <a:xfrm>
              <a:off x="5376" y="1584"/>
              <a:ext cx="220" cy="231"/>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1800">
                  <a:solidFill>
                    <a:srgbClr val="3333CC"/>
                  </a:solidFill>
                </a:rPr>
                <a:t>D</a:t>
              </a:r>
              <a:endParaRPr lang="en-US" sz="2400">
                <a:solidFill>
                  <a:srgbClr val="3333CC"/>
                </a:solidFill>
              </a:endParaRPr>
            </a:p>
          </p:txBody>
        </p:sp>
        <p:sp>
          <p:nvSpPr>
            <p:cNvPr id="11281" name="Line 11"/>
            <p:cNvSpPr>
              <a:spLocks noChangeShapeType="1"/>
            </p:cNvSpPr>
            <p:nvPr/>
          </p:nvSpPr>
          <p:spPr bwMode="auto">
            <a:xfrm flipH="1">
              <a:off x="5154" y="1510"/>
              <a:ext cx="0" cy="218"/>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3200" b="1">
                <a:solidFill>
                  <a:srgbClr val="3333CC"/>
                </a:solidFill>
                <a:latin typeface="Times New Roman" charset="0"/>
                <a:ea typeface="ＭＳ Ｐゴシック" charset="0"/>
              </a:endParaRPr>
            </a:p>
          </p:txBody>
        </p:sp>
        <p:sp>
          <p:nvSpPr>
            <p:cNvPr id="11282" name="Text Box 12"/>
            <p:cNvSpPr txBox="1">
              <a:spLocks noChangeArrowheads="1"/>
            </p:cNvSpPr>
            <p:nvPr/>
          </p:nvSpPr>
          <p:spPr bwMode="auto">
            <a:xfrm>
              <a:off x="5006" y="1736"/>
              <a:ext cx="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1800">
                  <a:solidFill>
                    <a:srgbClr val="3333CC"/>
                  </a:solidFill>
                </a:rPr>
                <a:t>4</a:t>
              </a:r>
              <a:r>
                <a:rPr lang="en-US" sz="1800" i="1">
                  <a:solidFill>
                    <a:srgbClr val="3333CC"/>
                  </a:solidFill>
                </a:rPr>
                <a:t>m</a:t>
              </a:r>
              <a:endParaRPr lang="en-US" sz="1800">
                <a:solidFill>
                  <a:srgbClr val="3333CC"/>
                </a:solidFill>
              </a:endParaRPr>
            </a:p>
          </p:txBody>
        </p:sp>
      </p:grpSp>
      <p:graphicFrame>
        <p:nvGraphicFramePr>
          <p:cNvPr id="19473" name="Object 2"/>
          <p:cNvGraphicFramePr>
            <a:graphicFrameLocks noChangeAspect="1"/>
          </p:cNvGraphicFramePr>
          <p:nvPr/>
        </p:nvGraphicFramePr>
        <p:xfrm>
          <a:off x="4495800" y="2286000"/>
          <a:ext cx="457200" cy="457200"/>
        </p:xfrm>
        <a:graphic>
          <a:graphicData uri="http://schemas.openxmlformats.org/presentationml/2006/ole">
            <mc:AlternateContent xmlns:mc="http://schemas.openxmlformats.org/markup-compatibility/2006">
              <mc:Choice xmlns:v="urn:schemas-microsoft-com:vml" Requires="v">
                <p:oleObj spid="_x0000_s24579" name="Document" r:id="rId5" imgW="5486400" imgH="152640" progId="Word.Document.8">
                  <p:embed/>
                </p:oleObj>
              </mc:Choice>
              <mc:Fallback>
                <p:oleObj name="Document" r:id="rId5" imgW="5486400" imgH="15264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2860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9474" name="Text Box 18"/>
          <p:cNvSpPr txBox="1">
            <a:spLocks noChangeArrowheads="1"/>
          </p:cNvSpPr>
          <p:nvPr/>
        </p:nvSpPr>
        <p:spPr bwMode="auto">
          <a:xfrm>
            <a:off x="593725" y="3927475"/>
            <a:ext cx="7251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CC3300"/>
                </a:solidFill>
              </a:rPr>
              <a:t>The two blocks (m) gain gravitational potential energy</a:t>
            </a:r>
          </a:p>
          <a:p>
            <a:pPr defTabSz="914400" eaLnBrk="0" fontAlgn="base" hangingPunct="0">
              <a:spcBef>
                <a:spcPct val="0"/>
              </a:spcBef>
              <a:spcAft>
                <a:spcPct val="0"/>
              </a:spcAft>
            </a:pPr>
            <a:r>
              <a:rPr lang="en-US" sz="2400">
                <a:solidFill>
                  <a:srgbClr val="CC3300"/>
                </a:solidFill>
              </a:rPr>
              <a:t>as they rise.</a:t>
            </a:r>
          </a:p>
        </p:txBody>
      </p:sp>
      <p:grpSp>
        <p:nvGrpSpPr>
          <p:cNvPr id="3" name="Group 22"/>
          <p:cNvGrpSpPr>
            <a:grpSpLocks/>
          </p:cNvGrpSpPr>
          <p:nvPr/>
        </p:nvGrpSpPr>
        <p:grpSpPr bwMode="auto">
          <a:xfrm>
            <a:off x="1759743" y="3048000"/>
            <a:ext cx="3643313" cy="2286000"/>
            <a:chOff x="1920" y="1848"/>
            <a:chExt cx="2295" cy="1440"/>
          </a:xfrm>
        </p:grpSpPr>
        <p:sp>
          <p:nvSpPr>
            <p:cNvPr id="11273" name="Text Box 19"/>
            <p:cNvSpPr txBox="1">
              <a:spLocks noChangeArrowheads="1"/>
            </p:cNvSpPr>
            <p:nvPr/>
          </p:nvSpPr>
          <p:spPr bwMode="auto">
            <a:xfrm>
              <a:off x="1920" y="1848"/>
              <a:ext cx="2261"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1 point - Correct selection</a:t>
              </a:r>
            </a:p>
          </p:txBody>
        </p:sp>
        <p:sp>
          <p:nvSpPr>
            <p:cNvPr id="11274" name="Text Box 20"/>
            <p:cNvSpPr txBox="1">
              <a:spLocks noChangeArrowheads="1"/>
            </p:cNvSpPr>
            <p:nvPr/>
          </p:nvSpPr>
          <p:spPr bwMode="auto">
            <a:xfrm>
              <a:off x="2256" y="2976"/>
              <a:ext cx="1959" cy="312"/>
            </a:xfrm>
            <a:prstGeom prst="rect">
              <a:avLst/>
            </a:prstGeom>
            <a:solidFill>
              <a:schemeClr val="bg1"/>
            </a:solidFill>
            <a:ln w="38100">
              <a:solidFill>
                <a:srgbClr val="0000FF"/>
              </a:solidFill>
              <a:miter lim="800000"/>
              <a:headEnd/>
              <a:tailEnd/>
            </a:ln>
          </p:spPr>
          <p:txBody>
            <a:bodyPr wrap="none">
              <a:spAutoFit/>
            </a:bodyPr>
            <a:lstStyle>
              <a:lvl1pPr>
                <a:defRPr sz="3200" b="1">
                  <a:solidFill>
                    <a:schemeClr val="accent2"/>
                  </a:solidFill>
                  <a:latin typeface="Times New Roman" charset="0"/>
                  <a:ea typeface="ＭＳ Ｐゴシック" charset="0"/>
                </a:defRPr>
              </a:lvl1pPr>
              <a:lvl2pPr marL="742950" indent="-285750">
                <a:defRPr sz="3200" b="1">
                  <a:solidFill>
                    <a:schemeClr val="accent2"/>
                  </a:solidFill>
                  <a:latin typeface="Times New Roman" charset="0"/>
                  <a:ea typeface="ＭＳ Ｐゴシック" charset="0"/>
                </a:defRPr>
              </a:lvl2pPr>
              <a:lvl3pPr marL="1143000" indent="-228600">
                <a:defRPr sz="3200" b="1">
                  <a:solidFill>
                    <a:schemeClr val="accent2"/>
                  </a:solidFill>
                  <a:latin typeface="Times New Roman" charset="0"/>
                  <a:ea typeface="ＭＳ Ｐゴシック" charset="0"/>
                </a:defRPr>
              </a:lvl3pPr>
              <a:lvl4pPr marL="1600200" indent="-228600">
                <a:defRPr sz="3200" b="1">
                  <a:solidFill>
                    <a:schemeClr val="accent2"/>
                  </a:solidFill>
                  <a:latin typeface="Times New Roman" charset="0"/>
                  <a:ea typeface="ＭＳ Ｐゴシック" charset="0"/>
                </a:defRPr>
              </a:lvl4pPr>
              <a:lvl5pPr marL="2057400" indent="-228600">
                <a:defRPr sz="3200" b="1">
                  <a:solidFill>
                    <a:schemeClr val="accent2"/>
                  </a:solidFill>
                  <a:latin typeface="Times New Roman" charset="0"/>
                  <a:ea typeface="ＭＳ Ｐゴシック" charset="0"/>
                </a:defRPr>
              </a:lvl5pPr>
              <a:lvl6pPr marL="2514600" indent="-228600" eaLnBrk="0" fontAlgn="base" hangingPunct="0">
                <a:spcBef>
                  <a:spcPct val="0"/>
                </a:spcBef>
                <a:spcAft>
                  <a:spcPct val="0"/>
                </a:spcAft>
                <a:defRPr sz="3200" b="1">
                  <a:solidFill>
                    <a:schemeClr val="accent2"/>
                  </a:solidFill>
                  <a:latin typeface="Times New Roman" charset="0"/>
                  <a:ea typeface="ＭＳ Ｐゴシック" charset="0"/>
                </a:defRPr>
              </a:lvl6pPr>
              <a:lvl7pPr marL="2971800" indent="-228600" eaLnBrk="0" fontAlgn="base" hangingPunct="0">
                <a:spcBef>
                  <a:spcPct val="0"/>
                </a:spcBef>
                <a:spcAft>
                  <a:spcPct val="0"/>
                </a:spcAft>
                <a:defRPr sz="3200" b="1">
                  <a:solidFill>
                    <a:schemeClr val="accent2"/>
                  </a:solidFill>
                  <a:latin typeface="Times New Roman" charset="0"/>
                  <a:ea typeface="ＭＳ Ｐゴシック" charset="0"/>
                </a:defRPr>
              </a:lvl7pPr>
              <a:lvl8pPr marL="3429000" indent="-228600" eaLnBrk="0" fontAlgn="base" hangingPunct="0">
                <a:spcBef>
                  <a:spcPct val="0"/>
                </a:spcBef>
                <a:spcAft>
                  <a:spcPct val="0"/>
                </a:spcAft>
                <a:defRPr sz="3200" b="1">
                  <a:solidFill>
                    <a:schemeClr val="accent2"/>
                  </a:solidFill>
                  <a:latin typeface="Times New Roman" charset="0"/>
                  <a:ea typeface="ＭＳ Ｐゴシック" charset="0"/>
                </a:defRPr>
              </a:lvl8pPr>
              <a:lvl9pPr marL="3886200" indent="-228600" eaLnBrk="0" fontAlgn="base" hangingPunct="0">
                <a:spcBef>
                  <a:spcPct val="0"/>
                </a:spcBef>
                <a:spcAft>
                  <a:spcPct val="0"/>
                </a:spcAft>
                <a:defRPr sz="3200" b="1">
                  <a:solidFill>
                    <a:schemeClr val="accent2"/>
                  </a:solidFill>
                  <a:latin typeface="Times New Roman" charset="0"/>
                  <a:ea typeface="ＭＳ Ｐゴシック" charset="0"/>
                </a:defRPr>
              </a:lvl9pPr>
            </a:lstStyle>
            <a:p>
              <a:pPr defTabSz="914400" eaLnBrk="0" fontAlgn="base" hangingPunct="0">
                <a:spcBef>
                  <a:spcPct val="0"/>
                </a:spcBef>
                <a:spcAft>
                  <a:spcPct val="0"/>
                </a:spcAft>
              </a:pPr>
              <a:r>
                <a:rPr lang="en-US" sz="2400">
                  <a:solidFill>
                    <a:srgbClr val="3333CC"/>
                  </a:solidFill>
                </a:rPr>
                <a:t>2 points - Justification</a:t>
              </a:r>
            </a:p>
          </p:txBody>
        </p:sp>
      </p:grpSp>
      <p:sp>
        <p:nvSpPr>
          <p:cNvPr id="19477" name="AutoShape 21"/>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
        <p:nvSpPr>
          <p:cNvPr id="11272" name="AutoShape 23">
            <a:hlinkClick r:id="rId7"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pPr defTabSz="914400" eaLnBrk="0" fontAlgn="base" hangingPunct="0">
              <a:spcBef>
                <a:spcPct val="0"/>
              </a:spcBef>
              <a:spcAft>
                <a:spcPct val="0"/>
              </a:spcAft>
            </a:pPr>
            <a:endParaRPr lang="en-NZ" sz="3200" b="1">
              <a:solidFill>
                <a:srgbClr val="3333CC"/>
              </a:solidFill>
              <a:latin typeface="Times New Roman" charset="0"/>
              <a:ea typeface="ＭＳ Ｐゴシック" charset="0"/>
            </a:endParaRPr>
          </a:p>
        </p:txBody>
      </p:sp>
    </p:spTree>
    <p:extLst>
      <p:ext uri="{BB962C8B-B14F-4D97-AF65-F5344CB8AC3E}">
        <p14:creationId xmlns:p14="http://schemas.microsoft.com/office/powerpoint/2010/main" val="185182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73"/>
                                        </p:tgtEl>
                                        <p:attrNameLst>
                                          <p:attrName>style.visibility</p:attrName>
                                        </p:attrNameLst>
                                      </p:cBhvr>
                                      <p:to>
                                        <p:strVal val="visible"/>
                                      </p:to>
                                    </p:set>
                                    <p:animEffect transition="in" filter="wipe(left)">
                                      <p:cBhvr>
                                        <p:cTn id="7" dur="500"/>
                                        <p:tgtEl>
                                          <p:spTgt spid="194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74"/>
                                        </p:tgtEl>
                                        <p:attrNameLst>
                                          <p:attrName>style.visibility</p:attrName>
                                        </p:attrNameLst>
                                      </p:cBhvr>
                                      <p:to>
                                        <p:strVal val="visible"/>
                                      </p:to>
                                    </p:set>
                                    <p:animEffect transition="in" filter="wipe(left)">
                                      <p:cBhvr>
                                        <p:cTn id="12" dur="500"/>
                                        <p:tgtEl>
                                          <p:spTgt spid="194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47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4" grpId="0" autoUpdateAnimBg="0"/>
      <p:bldP spid="19477" grpId="0" animBg="1"/>
    </p:bld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Macintosh PowerPoint</Application>
  <PresentationFormat>On-screen Show (4:3)</PresentationFormat>
  <Paragraphs>35</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9" baseType="lpstr">
      <vt:lpstr>1_Office Theme</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vector>
  </TitlesOfParts>
  <Company>King's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Anderson</dc:creator>
  <cp:lastModifiedBy>Stephen Anderson</cp:lastModifiedBy>
  <cp:revision>2</cp:revision>
  <dcterms:created xsi:type="dcterms:W3CDTF">2015-04-17T09:23:02Z</dcterms:created>
  <dcterms:modified xsi:type="dcterms:W3CDTF">2015-07-02T08:44:03Z</dcterms:modified>
</cp:coreProperties>
</file>