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Microsoft_Equation3.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Microsoft_Equation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Microsoft_Equation5.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Microsoft_Equation6.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Microsoft_Equation7.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Microsoft_Equation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0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1" Type="http://schemas.openxmlformats.org/officeDocument/2006/relationships/image" Target="../media/image5.wmf"/><Relationship Id="rId2"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 Id="rId3"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5" Type="http://schemas.openxmlformats.org/officeDocument/2006/relationships/image" Target="../media/image18.wmf"/><Relationship Id="rId6" Type="http://schemas.openxmlformats.org/officeDocument/2006/relationships/image" Target="../media/image19.wmf"/><Relationship Id="rId7" Type="http://schemas.openxmlformats.org/officeDocument/2006/relationships/image" Target="../media/image20.wmf"/><Relationship Id="rId8" Type="http://schemas.openxmlformats.org/officeDocument/2006/relationships/image" Target="../media/image21.wmf"/><Relationship Id="rId1" Type="http://schemas.openxmlformats.org/officeDocument/2006/relationships/image" Target="../media/image14.wmf"/><Relationship Id="rId2"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4" Type="http://schemas.openxmlformats.org/officeDocument/2006/relationships/image" Target="../media/image25.wmf"/><Relationship Id="rId1" Type="http://schemas.openxmlformats.org/officeDocument/2006/relationships/image" Target="../media/image22.wmf"/><Relationship Id="rId2"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1" Type="http://schemas.openxmlformats.org/officeDocument/2006/relationships/image" Target="../media/image27.wmf"/><Relationship Id="rId2" Type="http://schemas.openxmlformats.org/officeDocument/2006/relationships/image" Target="../media/image2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8ACE5C3-885E-5E44-859A-6D50A264B7D4}"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378411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8ACE5C3-885E-5E44-859A-6D50A264B7D4}"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405036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8ACE5C3-885E-5E44-859A-6D50A264B7D4}"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229132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8ACE5C3-885E-5E44-859A-6D50A264B7D4}"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338775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8ACE5C3-885E-5E44-859A-6D50A264B7D4}"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235127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8ACE5C3-885E-5E44-859A-6D50A264B7D4}" type="datetimeFigureOut">
              <a:rPr lang="en-US" smtClean="0"/>
              <a:t>17/04/15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315889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8ACE5C3-885E-5E44-859A-6D50A264B7D4}" type="datetimeFigureOut">
              <a:rPr lang="en-US" smtClean="0"/>
              <a:t>17/04/15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416993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8ACE5C3-885E-5E44-859A-6D50A264B7D4}" type="datetimeFigureOut">
              <a:rPr lang="en-US" smtClean="0"/>
              <a:t>17/04/15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81695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CE5C3-885E-5E44-859A-6D50A264B7D4}" type="datetimeFigureOut">
              <a:rPr lang="en-US" smtClean="0"/>
              <a:t>17/04/15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1169459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8ACE5C3-885E-5E44-859A-6D50A264B7D4}" type="datetimeFigureOut">
              <a:rPr lang="en-US" smtClean="0"/>
              <a:t>17/04/15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4156618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8ACE5C3-885E-5E44-859A-6D50A264B7D4}" type="datetimeFigureOut">
              <a:rPr lang="en-US" smtClean="0"/>
              <a:t>17/04/15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7711-36A0-A442-90B3-61555B9E64C1}" type="slidenum">
              <a:rPr lang="en-US" smtClean="0"/>
              <a:t>‹#›</a:t>
            </a:fld>
            <a:endParaRPr lang="en-US"/>
          </a:p>
        </p:txBody>
      </p:sp>
    </p:spTree>
    <p:extLst>
      <p:ext uri="{BB962C8B-B14F-4D97-AF65-F5344CB8AC3E}">
        <p14:creationId xmlns:p14="http://schemas.microsoft.com/office/powerpoint/2010/main" val="41424286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CE5C3-885E-5E44-859A-6D50A264B7D4}" type="datetimeFigureOut">
              <a:rPr lang="en-US" smtClean="0"/>
              <a:t>17/04/15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47711-36A0-A442-90B3-61555B9E64C1}" type="slidenum">
              <a:rPr lang="en-US" smtClean="0"/>
              <a:t>‹#›</a:t>
            </a:fld>
            <a:endParaRPr lang="en-US"/>
          </a:p>
        </p:txBody>
      </p:sp>
    </p:spTree>
    <p:extLst>
      <p:ext uri="{BB962C8B-B14F-4D97-AF65-F5344CB8AC3E}">
        <p14:creationId xmlns:p14="http://schemas.microsoft.com/office/powerpoint/2010/main" val="73167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Microsoft_Excel_97_-_2004_Worksheet2.xls"/><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Microsoft_Equation3.bin"/><Relationship Id="rId5"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oleObject" Target="../embeddings/oleObject2.bin"/><Relationship Id="rId5" Type="http://schemas.openxmlformats.org/officeDocument/2006/relationships/image" Target="../media/image5.wmf"/><Relationship Id="rId6" Type="http://schemas.openxmlformats.org/officeDocument/2006/relationships/oleObject" Target="../embeddings/oleObject3.bin"/><Relationship Id="rId7" Type="http://schemas.openxmlformats.org/officeDocument/2006/relationships/image" Target="../media/image6.wmf"/><Relationship Id="rId8" Type="http://schemas.openxmlformats.org/officeDocument/2006/relationships/oleObject" Target="../embeddings/oleObject4.bin"/><Relationship Id="rId9" Type="http://schemas.openxmlformats.org/officeDocument/2006/relationships/image" Target="../media/image7.wmf"/><Relationship Id="rId10" Type="http://schemas.openxmlformats.org/officeDocument/2006/relationships/oleObject" Target="../embeddings/Microsoft_Equation4.bin"/><Relationship Id="rId11"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oleObject" Target="../embeddings/oleObject5.bin"/><Relationship Id="rId5" Type="http://schemas.openxmlformats.org/officeDocument/2006/relationships/image" Target="../media/image10.wmf"/><Relationship Id="rId6" Type="http://schemas.openxmlformats.org/officeDocument/2006/relationships/oleObject" Target="../embeddings/oleObject6.bin"/><Relationship Id="rId7" Type="http://schemas.openxmlformats.org/officeDocument/2006/relationships/image" Target="../media/image11.wmf"/><Relationship Id="rId8" Type="http://schemas.openxmlformats.org/officeDocument/2006/relationships/oleObject" Target="../embeddings/Microsoft_Equation5.bin"/><Relationship Id="rId9"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image" Target="../media/image18.wmf"/><Relationship Id="rId13" Type="http://schemas.openxmlformats.org/officeDocument/2006/relationships/image" Target="../media/image9.png"/><Relationship Id="rId14" Type="http://schemas.openxmlformats.org/officeDocument/2006/relationships/oleObject" Target="../embeddings/oleObject12.bin"/><Relationship Id="rId15" Type="http://schemas.openxmlformats.org/officeDocument/2006/relationships/image" Target="../media/image19.wmf"/><Relationship Id="rId16" Type="http://schemas.openxmlformats.org/officeDocument/2006/relationships/oleObject" Target="../embeddings/oleObject13.bin"/><Relationship Id="rId17" Type="http://schemas.openxmlformats.org/officeDocument/2006/relationships/image" Target="../media/image20.wmf"/><Relationship Id="rId18" Type="http://schemas.openxmlformats.org/officeDocument/2006/relationships/oleObject" Target="../embeddings/Microsoft_Equation6.bin"/><Relationship Id="rId19" Type="http://schemas.openxmlformats.org/officeDocument/2006/relationships/image" Target="../media/image21.wmf"/><Relationship Id="rId1" Type="http://schemas.openxmlformats.org/officeDocument/2006/relationships/vmlDrawing" Target="../drawings/vmlDrawing6.vml"/><Relationship Id="rId2" Type="http://schemas.openxmlformats.org/officeDocument/2006/relationships/slideLayout" Target="../slideLayouts/slideLayout7.xml"/><Relationship Id="rId3" Type="http://schemas.openxmlformats.org/officeDocument/2006/relationships/oleObject" Target="../embeddings/oleObject7.bin"/><Relationship Id="rId4" Type="http://schemas.openxmlformats.org/officeDocument/2006/relationships/image" Target="../media/image14.wmf"/><Relationship Id="rId5" Type="http://schemas.openxmlformats.org/officeDocument/2006/relationships/oleObject" Target="../embeddings/oleObject8.bin"/><Relationship Id="rId6" Type="http://schemas.openxmlformats.org/officeDocument/2006/relationships/image" Target="../media/image15.wmf"/><Relationship Id="rId7" Type="http://schemas.openxmlformats.org/officeDocument/2006/relationships/oleObject" Target="../embeddings/oleObject9.bin"/><Relationship Id="rId8" Type="http://schemas.openxmlformats.org/officeDocument/2006/relationships/image" Target="../media/image16.wmf"/><Relationship Id="rId9" Type="http://schemas.openxmlformats.org/officeDocument/2006/relationships/oleObject" Target="../embeddings/oleObject10.bin"/><Relationship Id="rId10"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2.wmf"/><Relationship Id="rId5" Type="http://schemas.openxmlformats.org/officeDocument/2006/relationships/oleObject" Target="../embeddings/oleObject15.bin"/><Relationship Id="rId6" Type="http://schemas.openxmlformats.org/officeDocument/2006/relationships/image" Target="../media/image23.wmf"/><Relationship Id="rId7" Type="http://schemas.openxmlformats.org/officeDocument/2006/relationships/oleObject" Target="../embeddings/oleObject16.bin"/><Relationship Id="rId8" Type="http://schemas.openxmlformats.org/officeDocument/2006/relationships/image" Target="../media/image24.wmf"/><Relationship Id="rId9" Type="http://schemas.openxmlformats.org/officeDocument/2006/relationships/image" Target="../media/image26.png"/><Relationship Id="rId10" Type="http://schemas.openxmlformats.org/officeDocument/2006/relationships/oleObject" Target="../embeddings/Microsoft_Equation7.bin"/><Relationship Id="rId11" Type="http://schemas.openxmlformats.org/officeDocument/2006/relationships/image" Target="../media/image25.wmf"/><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27.wmf"/><Relationship Id="rId5" Type="http://schemas.openxmlformats.org/officeDocument/2006/relationships/oleObject" Target="../embeddings/oleObject18.bin"/><Relationship Id="rId6" Type="http://schemas.openxmlformats.org/officeDocument/2006/relationships/image" Target="../media/image28.wmf"/><Relationship Id="rId7" Type="http://schemas.openxmlformats.org/officeDocument/2006/relationships/oleObject" Target="../embeddings/oleObject19.bin"/><Relationship Id="rId8" Type="http://schemas.openxmlformats.org/officeDocument/2006/relationships/image" Target="../media/image29.wmf"/><Relationship Id="rId9" Type="http://schemas.openxmlformats.org/officeDocument/2006/relationships/oleObject" Target="../embeddings/Microsoft_Equation8.bin"/><Relationship Id="rId10" Type="http://schemas.openxmlformats.org/officeDocument/2006/relationships/image" Target="../media/image30.wmf"/><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UT0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0"/>
            <a:ext cx="5956300"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p:cNvSpPr txBox="1">
            <a:spLocks noChangeArrowheads="1"/>
          </p:cNvSpPr>
          <p:nvPr/>
        </p:nvSpPr>
        <p:spPr bwMode="auto">
          <a:xfrm>
            <a:off x="533400" y="2781836"/>
            <a:ext cx="809307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dirty="0" smtClean="0"/>
              <a:t>Some </a:t>
            </a:r>
            <a:r>
              <a:rPr lang="en-US" dirty="0"/>
              <a:t>physics students build a catapult, as shown above. The supporting platform is fixed firmly to the ground.</a:t>
            </a:r>
          </a:p>
          <a:p>
            <a:r>
              <a:rPr lang="en-US" dirty="0"/>
              <a:t>The projectile, of mass 10 kg, is placed in cup A at one end of the rotating arm. A counterweight bucket B that is to be loaded with various masses greater than 10 kg is located at the other end of the arm. The arm is released from the horizontal position, shown in Figure 1, and begins rotating. There is a mechanism (not shown) that stops the arm in the vertical position, allowing the projectile to be launched with a horizontal velocity as shown in Figure 2.</a:t>
            </a:r>
          </a:p>
        </p:txBody>
      </p:sp>
    </p:spTree>
    <p:extLst>
      <p:ext uri="{BB962C8B-B14F-4D97-AF65-F5344CB8AC3E}">
        <p14:creationId xmlns:p14="http://schemas.microsoft.com/office/powerpoint/2010/main" val="28678273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990600" y="1524000"/>
            <a:ext cx="6705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(a) The students load five different masses in the counterweight bucket, release the catapult, and measure the resulting distance x traveled by the 10 kg projectile, recording the following data. </a:t>
            </a:r>
          </a:p>
        </p:txBody>
      </p:sp>
      <p:graphicFrame>
        <p:nvGraphicFramePr>
          <p:cNvPr id="6146" name="Object 5"/>
          <p:cNvGraphicFramePr>
            <a:graphicFrameLocks noChangeAspect="1"/>
          </p:cNvGraphicFramePr>
          <p:nvPr/>
        </p:nvGraphicFramePr>
        <p:xfrm>
          <a:off x="990600" y="3429000"/>
          <a:ext cx="6715125" cy="1122363"/>
        </p:xfrm>
        <a:graphic>
          <a:graphicData uri="http://schemas.openxmlformats.org/presentationml/2006/ole">
            <mc:AlternateContent xmlns:mc="http://schemas.openxmlformats.org/markup-compatibility/2006">
              <mc:Choice xmlns:v="urn:schemas-microsoft-com:vml" Requires="v">
                <p:oleObj spid="_x0000_s2049" name="Worksheet" r:id="rId3" imgW="3133951" imgH="524116" progId="Excel.Sheet.8">
                  <p:embed/>
                </p:oleObj>
              </mc:Choice>
              <mc:Fallback>
                <p:oleObj name="Worksheet" r:id="rId3" imgW="3133951" imgH="52411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6715125"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148" name="Text Box 6"/>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spTree>
    <p:extLst>
      <p:ext uri="{BB962C8B-B14F-4D97-AF65-F5344CB8AC3E}">
        <p14:creationId xmlns:p14="http://schemas.microsoft.com/office/powerpoint/2010/main" val="5961334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2" descr="~AUT0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43200"/>
            <a:ext cx="9144000" cy="389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3"/>
          <p:cNvSpPr>
            <a:spLocks noChangeArrowheads="1"/>
          </p:cNvSpPr>
          <p:nvPr/>
        </p:nvSpPr>
        <p:spPr bwMode="auto">
          <a:xfrm>
            <a:off x="533400" y="5334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i. The data are plotted on the axes below. Sketch a best-fit curve for these data points.</a:t>
            </a:r>
          </a:p>
        </p:txBody>
      </p:sp>
      <p:sp>
        <p:nvSpPr>
          <p:cNvPr id="17416" name="Freeform 8"/>
          <p:cNvSpPr>
            <a:spLocks/>
          </p:cNvSpPr>
          <p:nvPr/>
        </p:nvSpPr>
        <p:spPr bwMode="auto">
          <a:xfrm>
            <a:off x="1247775" y="3276600"/>
            <a:ext cx="6448425" cy="1846263"/>
          </a:xfrm>
          <a:custGeom>
            <a:avLst/>
            <a:gdLst>
              <a:gd name="T0" fmla="*/ 476310409 w 4062"/>
              <a:gd name="T1" fmla="*/ 2147483647 h 1163"/>
              <a:gd name="T2" fmla="*/ 350302528 w 4062"/>
              <a:gd name="T3" fmla="*/ 2147483647 h 1163"/>
              <a:gd name="T4" fmla="*/ 438507281 w 4062"/>
              <a:gd name="T5" fmla="*/ 2147483647 h 1163"/>
              <a:gd name="T6" fmla="*/ 2147483647 w 4062"/>
              <a:gd name="T7" fmla="*/ 1209675217 h 1163"/>
              <a:gd name="T8" fmla="*/ 2147483647 w 4062"/>
              <a:gd name="T9" fmla="*/ 604837608 h 1163"/>
              <a:gd name="T10" fmla="*/ 2147483647 w 4062"/>
              <a:gd name="T11" fmla="*/ 241935063 h 1163"/>
              <a:gd name="T12" fmla="*/ 2147483647 w 4062"/>
              <a:gd name="T13" fmla="*/ 0 h 1163"/>
              <a:gd name="T14" fmla="*/ 0 60000 65536"/>
              <a:gd name="T15" fmla="*/ 0 60000 65536"/>
              <a:gd name="T16" fmla="*/ 0 60000 65536"/>
              <a:gd name="T17" fmla="*/ 0 60000 65536"/>
              <a:gd name="T18" fmla="*/ 0 60000 65536"/>
              <a:gd name="T19" fmla="*/ 0 60000 65536"/>
              <a:gd name="T20" fmla="*/ 0 60000 65536"/>
              <a:gd name="T21" fmla="*/ 0 w 4062"/>
              <a:gd name="T22" fmla="*/ 0 h 1163"/>
              <a:gd name="T23" fmla="*/ 4062 w 4062"/>
              <a:gd name="T24" fmla="*/ 1163 h 1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62" h="1163">
                <a:moveTo>
                  <a:pt x="189" y="1073"/>
                </a:moveTo>
                <a:cubicBezTo>
                  <a:pt x="181" y="1081"/>
                  <a:pt x="142" y="1126"/>
                  <a:pt x="139" y="1123"/>
                </a:cubicBezTo>
                <a:cubicBezTo>
                  <a:pt x="136" y="1120"/>
                  <a:pt x="0" y="1163"/>
                  <a:pt x="174" y="1056"/>
                </a:cubicBezTo>
                <a:cubicBezTo>
                  <a:pt x="348" y="949"/>
                  <a:pt x="854" y="616"/>
                  <a:pt x="1182" y="480"/>
                </a:cubicBezTo>
                <a:cubicBezTo>
                  <a:pt x="1510" y="344"/>
                  <a:pt x="1822" y="304"/>
                  <a:pt x="2142" y="240"/>
                </a:cubicBezTo>
                <a:cubicBezTo>
                  <a:pt x="2462" y="176"/>
                  <a:pt x="2782" y="136"/>
                  <a:pt x="3102" y="96"/>
                </a:cubicBezTo>
                <a:cubicBezTo>
                  <a:pt x="3422" y="56"/>
                  <a:pt x="3742" y="28"/>
                  <a:pt x="4062" y="0"/>
                </a:cubicBezTo>
              </a:path>
            </a:pathLst>
          </a:custGeom>
          <a:noFill/>
          <a:ln w="76200">
            <a:solidFill>
              <a:srgbClr val="CC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7" name="Text Box 9"/>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graphicFrame>
        <p:nvGraphicFramePr>
          <p:cNvPr id="7170" name="Object 21"/>
          <p:cNvGraphicFramePr>
            <a:graphicFrameLocks noChangeAspect="1"/>
          </p:cNvGraphicFramePr>
          <p:nvPr/>
        </p:nvGraphicFramePr>
        <p:xfrm>
          <a:off x="2209800" y="1600200"/>
          <a:ext cx="5334000" cy="892175"/>
        </p:xfrm>
        <a:graphic>
          <a:graphicData uri="http://schemas.openxmlformats.org/presentationml/2006/ole">
            <mc:AlternateContent xmlns:mc="http://schemas.openxmlformats.org/markup-compatibility/2006">
              <mc:Choice xmlns:v="urn:schemas-microsoft-com:vml" Requires="v">
                <p:oleObj spid="_x0000_s3073" name="Worksheet" r:id="rId4" imgW="3133951" imgH="524116" progId="Excel.Sheet.8">
                  <p:embed/>
                </p:oleObj>
              </mc:Choice>
              <mc:Fallback>
                <p:oleObj name="Worksheet" r:id="rId4" imgW="3133951" imgH="52411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600200"/>
                        <a:ext cx="53340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2" name="Group 20"/>
          <p:cNvGrpSpPr>
            <a:grpSpLocks/>
          </p:cNvGrpSpPr>
          <p:nvPr/>
        </p:nvGrpSpPr>
        <p:grpSpPr bwMode="auto">
          <a:xfrm>
            <a:off x="2133600" y="1600200"/>
            <a:ext cx="5638800" cy="942975"/>
            <a:chOff x="960" y="912"/>
            <a:chExt cx="3552" cy="594"/>
          </a:xfrm>
        </p:grpSpPr>
        <p:graphicFrame>
          <p:nvGraphicFramePr>
            <p:cNvPr id="7171" name="Object 4"/>
            <p:cNvGraphicFramePr>
              <a:graphicFrameLocks noChangeAspect="1"/>
            </p:cNvGraphicFramePr>
            <p:nvPr/>
          </p:nvGraphicFramePr>
          <p:xfrm>
            <a:off x="960" y="912"/>
            <a:ext cx="3552" cy="594"/>
          </p:xfrm>
          <a:graphic>
            <a:graphicData uri="http://schemas.openxmlformats.org/presentationml/2006/ole">
              <mc:AlternateContent xmlns:mc="http://schemas.openxmlformats.org/markup-compatibility/2006">
                <mc:Choice xmlns:v="urn:schemas-microsoft-com:vml" Requires="v">
                  <p:oleObj spid="_x0000_s3074" name="Worksheet" r:id="rId6" imgW="3133951" imgH="524116" progId="Excel.Sheet.8">
                    <p:embed/>
                  </p:oleObj>
                </mc:Choice>
                <mc:Fallback>
                  <p:oleObj name="Worksheet" r:id="rId6" imgW="3133951" imgH="52411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 y="912"/>
                          <a:ext cx="3552" cy="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177" name="Rectangle 13"/>
            <p:cNvSpPr>
              <a:spLocks noChangeArrowheads="1"/>
            </p:cNvSpPr>
            <p:nvPr/>
          </p:nvSpPr>
          <p:spPr bwMode="auto">
            <a:xfrm>
              <a:off x="960" y="912"/>
              <a:ext cx="3552" cy="576"/>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7178" name="Text Box 12"/>
            <p:cNvSpPr txBox="1">
              <a:spLocks noChangeArrowheads="1"/>
            </p:cNvSpPr>
            <p:nvPr/>
          </p:nvSpPr>
          <p:spPr bwMode="auto">
            <a:xfrm>
              <a:off x="1152" y="1008"/>
              <a:ext cx="29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A smooth concave downward curve in the region between the points</a:t>
              </a:r>
            </a:p>
          </p:txBody>
        </p:sp>
      </p:grpSp>
    </p:spTree>
    <p:extLst>
      <p:ext uri="{BB962C8B-B14F-4D97-AF65-F5344CB8AC3E}">
        <p14:creationId xmlns:p14="http://schemas.microsoft.com/office/powerpoint/2010/main" val="3287405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wipe(left)">
                                      <p:cBhvr>
                                        <p:cTn id="7" dur="500"/>
                                        <p:tgtEl>
                                          <p:spTgt spid="17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wipe(left)">
                                      <p:cBhvr>
                                        <p:cTn id="12" dur="500"/>
                                        <p:tgtEl>
                                          <p:spTgt spid="174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457200" y="6096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ii. Using your best-fit curve, determine the distance x traveled by the projectile if 250 kg is placed in the counterweight bucket.</a:t>
            </a:r>
          </a:p>
        </p:txBody>
      </p:sp>
      <p:pic>
        <p:nvPicPr>
          <p:cNvPr id="8196" name="Picture 10" descr="~AUT0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43200"/>
            <a:ext cx="9144000" cy="389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8" name="Line 12"/>
          <p:cNvSpPr>
            <a:spLocks noChangeShapeType="1"/>
          </p:cNvSpPr>
          <p:nvPr/>
        </p:nvSpPr>
        <p:spPr bwMode="auto">
          <a:xfrm>
            <a:off x="2667000" y="4267200"/>
            <a:ext cx="0" cy="1676400"/>
          </a:xfrm>
          <a:prstGeom prst="line">
            <a:avLst/>
          </a:prstGeom>
          <a:noFill/>
          <a:ln w="76200">
            <a:solidFill>
              <a:srgbClr val="CC33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3"/>
          <p:cNvSpPr>
            <a:spLocks noChangeShapeType="1"/>
          </p:cNvSpPr>
          <p:nvPr/>
        </p:nvSpPr>
        <p:spPr bwMode="auto">
          <a:xfrm flipH="1">
            <a:off x="762000" y="4267200"/>
            <a:ext cx="1905000" cy="0"/>
          </a:xfrm>
          <a:prstGeom prst="line">
            <a:avLst/>
          </a:prstGeom>
          <a:noFill/>
          <a:ln w="76200">
            <a:solidFill>
              <a:srgbClr val="CC33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 name="Group 15"/>
          <p:cNvGrpSpPr>
            <a:grpSpLocks/>
          </p:cNvGrpSpPr>
          <p:nvPr/>
        </p:nvGrpSpPr>
        <p:grpSpPr bwMode="auto">
          <a:xfrm>
            <a:off x="1143000" y="1981200"/>
            <a:ext cx="1524000" cy="609600"/>
            <a:chOff x="2592" y="1008"/>
            <a:chExt cx="960" cy="384"/>
          </a:xfrm>
        </p:grpSpPr>
        <p:graphicFrame>
          <p:nvGraphicFramePr>
            <p:cNvPr id="8194" name="Object 9"/>
            <p:cNvGraphicFramePr>
              <a:graphicFrameLocks noChangeAspect="1"/>
            </p:cNvGraphicFramePr>
            <p:nvPr/>
          </p:nvGraphicFramePr>
          <p:xfrm>
            <a:off x="2736" y="1104"/>
            <a:ext cx="704" cy="176"/>
          </p:xfrm>
          <a:graphic>
            <a:graphicData uri="http://schemas.openxmlformats.org/presentationml/2006/ole">
              <mc:AlternateContent xmlns:mc="http://schemas.openxmlformats.org/markup-compatibility/2006">
                <mc:Choice xmlns:v="urn:schemas-microsoft-com:vml" Requires="v">
                  <p:oleObj spid="_x0000_s4097" name="Equation" r:id="rId4" imgW="1117440" imgH="279360" progId="Equation.3">
                    <p:embed/>
                  </p:oleObj>
                </mc:Choice>
                <mc:Fallback>
                  <p:oleObj name="Equation" r:id="rId4" imgW="1117440" imgH="2793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6" y="1104"/>
                          <a:ext cx="704"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8205" name="Rectangle 14"/>
            <p:cNvSpPr>
              <a:spLocks noChangeArrowheads="1"/>
            </p:cNvSpPr>
            <p:nvPr/>
          </p:nvSpPr>
          <p:spPr bwMode="auto">
            <a:xfrm>
              <a:off x="2592" y="1008"/>
              <a:ext cx="960" cy="384"/>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sp>
        <p:nvSpPr>
          <p:cNvPr id="29712" name="Text Box 16"/>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sp>
        <p:nvSpPr>
          <p:cNvPr id="8201" name="Freeform 17"/>
          <p:cNvSpPr>
            <a:spLocks/>
          </p:cNvSpPr>
          <p:nvPr/>
        </p:nvSpPr>
        <p:spPr bwMode="auto">
          <a:xfrm>
            <a:off x="1247775" y="3276600"/>
            <a:ext cx="6448425" cy="1846263"/>
          </a:xfrm>
          <a:custGeom>
            <a:avLst/>
            <a:gdLst>
              <a:gd name="T0" fmla="*/ 476310409 w 4062"/>
              <a:gd name="T1" fmla="*/ 2147483647 h 1163"/>
              <a:gd name="T2" fmla="*/ 350302528 w 4062"/>
              <a:gd name="T3" fmla="*/ 2147483647 h 1163"/>
              <a:gd name="T4" fmla="*/ 438507281 w 4062"/>
              <a:gd name="T5" fmla="*/ 2147483647 h 1163"/>
              <a:gd name="T6" fmla="*/ 2147483647 w 4062"/>
              <a:gd name="T7" fmla="*/ 1209675217 h 1163"/>
              <a:gd name="T8" fmla="*/ 2147483647 w 4062"/>
              <a:gd name="T9" fmla="*/ 604837608 h 1163"/>
              <a:gd name="T10" fmla="*/ 2147483647 w 4062"/>
              <a:gd name="T11" fmla="*/ 241935063 h 1163"/>
              <a:gd name="T12" fmla="*/ 2147483647 w 4062"/>
              <a:gd name="T13" fmla="*/ 0 h 1163"/>
              <a:gd name="T14" fmla="*/ 0 60000 65536"/>
              <a:gd name="T15" fmla="*/ 0 60000 65536"/>
              <a:gd name="T16" fmla="*/ 0 60000 65536"/>
              <a:gd name="T17" fmla="*/ 0 60000 65536"/>
              <a:gd name="T18" fmla="*/ 0 60000 65536"/>
              <a:gd name="T19" fmla="*/ 0 60000 65536"/>
              <a:gd name="T20" fmla="*/ 0 60000 65536"/>
              <a:gd name="T21" fmla="*/ 0 w 4062"/>
              <a:gd name="T22" fmla="*/ 0 h 1163"/>
              <a:gd name="T23" fmla="*/ 4062 w 4062"/>
              <a:gd name="T24" fmla="*/ 1163 h 1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62" h="1163">
                <a:moveTo>
                  <a:pt x="189" y="1073"/>
                </a:moveTo>
                <a:cubicBezTo>
                  <a:pt x="181" y="1081"/>
                  <a:pt x="142" y="1126"/>
                  <a:pt x="139" y="1123"/>
                </a:cubicBezTo>
                <a:cubicBezTo>
                  <a:pt x="136" y="1120"/>
                  <a:pt x="0" y="1163"/>
                  <a:pt x="174" y="1056"/>
                </a:cubicBezTo>
                <a:cubicBezTo>
                  <a:pt x="348" y="949"/>
                  <a:pt x="854" y="616"/>
                  <a:pt x="1182" y="480"/>
                </a:cubicBezTo>
                <a:cubicBezTo>
                  <a:pt x="1510" y="344"/>
                  <a:pt x="1822" y="304"/>
                  <a:pt x="2142" y="240"/>
                </a:cubicBezTo>
                <a:cubicBezTo>
                  <a:pt x="2462" y="176"/>
                  <a:pt x="2782" y="136"/>
                  <a:pt x="3102" y="96"/>
                </a:cubicBezTo>
                <a:cubicBezTo>
                  <a:pt x="3422" y="56"/>
                  <a:pt x="3742" y="28"/>
                  <a:pt x="4062" y="0"/>
                </a:cubicBezTo>
              </a:path>
            </a:pathLst>
          </a:custGeom>
          <a:noFill/>
          <a:ln w="76200">
            <a:solidFill>
              <a:srgbClr val="CC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 name="Group 22"/>
          <p:cNvGrpSpPr>
            <a:grpSpLocks/>
          </p:cNvGrpSpPr>
          <p:nvPr/>
        </p:nvGrpSpPr>
        <p:grpSpPr bwMode="auto">
          <a:xfrm>
            <a:off x="3962400" y="1828800"/>
            <a:ext cx="3657600" cy="685800"/>
            <a:chOff x="2064" y="1104"/>
            <a:chExt cx="2304" cy="432"/>
          </a:xfrm>
        </p:grpSpPr>
        <p:sp>
          <p:nvSpPr>
            <p:cNvPr id="8203" name="Rectangle 20"/>
            <p:cNvSpPr>
              <a:spLocks noChangeArrowheads="1"/>
            </p:cNvSpPr>
            <p:nvPr/>
          </p:nvSpPr>
          <p:spPr bwMode="auto">
            <a:xfrm>
              <a:off x="2064" y="1104"/>
              <a:ext cx="2304" cy="432"/>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8204" name="Text Box 21"/>
            <p:cNvSpPr txBox="1">
              <a:spLocks noChangeArrowheads="1"/>
            </p:cNvSpPr>
            <p:nvPr/>
          </p:nvSpPr>
          <p:spPr bwMode="auto">
            <a:xfrm>
              <a:off x="2112" y="1200"/>
              <a:ext cx="220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Reasonable interpolation</a:t>
              </a:r>
            </a:p>
          </p:txBody>
        </p:sp>
      </p:grpSp>
    </p:spTree>
    <p:extLst>
      <p:ext uri="{BB962C8B-B14F-4D97-AF65-F5344CB8AC3E}">
        <p14:creationId xmlns:p14="http://schemas.microsoft.com/office/powerpoint/2010/main" val="37300278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708"/>
                                        </p:tgtEl>
                                        <p:attrNameLst>
                                          <p:attrName>style.visibility</p:attrName>
                                        </p:attrNameLst>
                                      </p:cBhvr>
                                      <p:to>
                                        <p:strVal val="visible"/>
                                      </p:to>
                                    </p:set>
                                    <p:animEffect transition="in" filter="wipe(down)">
                                      <p:cBhvr>
                                        <p:cTn id="7" dur="500"/>
                                        <p:tgtEl>
                                          <p:spTgt spid="29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9709"/>
                                        </p:tgtEl>
                                        <p:attrNameLst>
                                          <p:attrName>style.visibility</p:attrName>
                                        </p:attrNameLst>
                                      </p:cBhvr>
                                      <p:to>
                                        <p:strVal val="visible"/>
                                      </p:to>
                                    </p:set>
                                    <p:animEffect transition="in" filter="wipe(right)">
                                      <p:cBhvr>
                                        <p:cTn id="12" dur="500"/>
                                        <p:tgtEl>
                                          <p:spTgt spid="29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9712"/>
                                        </p:tgtEl>
                                        <p:attrNameLst>
                                          <p:attrName>style.visibility</p:attrName>
                                        </p:attrNameLst>
                                      </p:cBhvr>
                                      <p:to>
                                        <p:strVal val="visible"/>
                                      </p:to>
                                    </p:set>
                                    <p:animEffect transition="in" filter="wipe(left)">
                                      <p:cBhvr>
                                        <p:cTn id="23" dur="500"/>
                                        <p:tgtEl>
                                          <p:spTgt spid="2971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6"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1+#ppt_w/2"/>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8" grpId="0" animBg="1"/>
      <p:bldP spid="29709" grpId="0" animBg="1"/>
      <p:bldP spid="2971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 Box 3"/>
          <p:cNvSpPr txBox="1">
            <a:spLocks noChangeArrowheads="1"/>
          </p:cNvSpPr>
          <p:nvPr/>
        </p:nvSpPr>
        <p:spPr bwMode="auto">
          <a:xfrm>
            <a:off x="381000" y="533400"/>
            <a:ext cx="60198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(b) The students assume that the mass of </a:t>
            </a:r>
          </a:p>
          <a:p>
            <a:r>
              <a:rPr lang="en-US"/>
              <a:t>the rotating arm, the cup, and the counterweight bucket can be neglected. With this assumption, they develop a theoretical model for x as a function of the counterweight mass using the relationship</a:t>
            </a:r>
          </a:p>
          <a:p>
            <a:r>
              <a:rPr lang="en-US"/>
              <a:t> x = V</a:t>
            </a:r>
            <a:r>
              <a:rPr lang="en-US" sz="3200" baseline="-25000"/>
              <a:t>x</a:t>
            </a:r>
            <a:r>
              <a:rPr lang="en-US"/>
              <a:t>t, where v</a:t>
            </a:r>
            <a:r>
              <a:rPr lang="en-US" sz="3200" baseline="-25000"/>
              <a:t>x</a:t>
            </a:r>
            <a:r>
              <a:rPr lang="en-US"/>
              <a:t> is the horizontal velocity of the projectile as it leaves the cup and t is the time after launch.</a:t>
            </a:r>
          </a:p>
        </p:txBody>
      </p:sp>
      <p:pic>
        <p:nvPicPr>
          <p:cNvPr id="9223" name="Picture 4" descr="~AUT0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75" y="762000"/>
            <a:ext cx="290512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5"/>
          <p:cNvSpPr txBox="1">
            <a:spLocks noChangeArrowheads="1"/>
          </p:cNvSpPr>
          <p:nvPr/>
        </p:nvSpPr>
        <p:spPr bwMode="auto">
          <a:xfrm>
            <a:off x="457200" y="3886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i. How many seconds after leaving the cup will the projectile strike the ground.'?</a:t>
            </a:r>
            <a:endParaRPr lang="en-US" b="0"/>
          </a:p>
        </p:txBody>
      </p:sp>
      <p:graphicFrame>
        <p:nvGraphicFramePr>
          <p:cNvPr id="28678" name="Object 6"/>
          <p:cNvGraphicFramePr>
            <a:graphicFrameLocks noChangeAspect="1"/>
          </p:cNvGraphicFramePr>
          <p:nvPr/>
        </p:nvGraphicFramePr>
        <p:xfrm>
          <a:off x="1543050" y="5105400"/>
          <a:ext cx="965200" cy="825500"/>
        </p:xfrm>
        <a:graphic>
          <a:graphicData uri="http://schemas.openxmlformats.org/presentationml/2006/ole">
            <mc:AlternateContent xmlns:mc="http://schemas.openxmlformats.org/markup-compatibility/2006">
              <mc:Choice xmlns:v="urn:schemas-microsoft-com:vml" Requires="v">
                <p:oleObj spid="_x0000_s5121" name="Equation" r:id="rId4" imgW="965160" imgH="825480" progId="Equation.3">
                  <p:embed/>
                </p:oleObj>
              </mc:Choice>
              <mc:Fallback>
                <p:oleObj name="Equation" r:id="rId4" imgW="965160" imgH="825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3050" y="5105400"/>
                        <a:ext cx="9652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679" name="Object 7"/>
          <p:cNvGraphicFramePr>
            <a:graphicFrameLocks noChangeAspect="1"/>
          </p:cNvGraphicFramePr>
          <p:nvPr/>
        </p:nvGraphicFramePr>
        <p:xfrm>
          <a:off x="2667000" y="5181600"/>
          <a:ext cx="1612900" cy="825500"/>
        </p:xfrm>
        <a:graphic>
          <a:graphicData uri="http://schemas.openxmlformats.org/presentationml/2006/ole">
            <mc:AlternateContent xmlns:mc="http://schemas.openxmlformats.org/markup-compatibility/2006">
              <mc:Choice xmlns:v="urn:schemas-microsoft-com:vml" Requires="v">
                <p:oleObj spid="_x0000_s5122" name="Equation" r:id="rId6" imgW="1612800" imgH="825480" progId="Equation.3">
                  <p:embed/>
                </p:oleObj>
              </mc:Choice>
              <mc:Fallback>
                <p:oleObj name="Equation" r:id="rId6" imgW="1612800" imgH="825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5181600"/>
                        <a:ext cx="16129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680" name="Object 8"/>
          <p:cNvGraphicFramePr>
            <a:graphicFrameLocks noChangeAspect="1"/>
          </p:cNvGraphicFramePr>
          <p:nvPr/>
        </p:nvGraphicFramePr>
        <p:xfrm>
          <a:off x="4438650" y="5181600"/>
          <a:ext cx="1409700" cy="762000"/>
        </p:xfrm>
        <a:graphic>
          <a:graphicData uri="http://schemas.openxmlformats.org/presentationml/2006/ole">
            <mc:AlternateContent xmlns:mc="http://schemas.openxmlformats.org/markup-compatibility/2006">
              <mc:Choice xmlns:v="urn:schemas-microsoft-com:vml" Requires="v">
                <p:oleObj spid="_x0000_s5123" name="Equation" r:id="rId8" imgW="1409400" imgH="761760" progId="Equation.3">
                  <p:embed/>
                </p:oleObj>
              </mc:Choice>
              <mc:Fallback>
                <p:oleObj name="Equation" r:id="rId8" imgW="1409400" imgH="7617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38650" y="5181600"/>
                        <a:ext cx="14097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1"/>
          <p:cNvGrpSpPr>
            <a:grpSpLocks/>
          </p:cNvGrpSpPr>
          <p:nvPr/>
        </p:nvGrpSpPr>
        <p:grpSpPr bwMode="auto">
          <a:xfrm>
            <a:off x="5942013" y="5178425"/>
            <a:ext cx="1066800" cy="609600"/>
            <a:chOff x="3107" y="3262"/>
            <a:chExt cx="672" cy="384"/>
          </a:xfrm>
        </p:grpSpPr>
        <p:graphicFrame>
          <p:nvGraphicFramePr>
            <p:cNvPr id="9221" name="Object 9"/>
            <p:cNvGraphicFramePr>
              <a:graphicFrameLocks noChangeAspect="1"/>
            </p:cNvGraphicFramePr>
            <p:nvPr/>
          </p:nvGraphicFramePr>
          <p:xfrm>
            <a:off x="3264" y="3360"/>
            <a:ext cx="367" cy="223"/>
          </p:xfrm>
          <a:graphic>
            <a:graphicData uri="http://schemas.openxmlformats.org/presentationml/2006/ole">
              <mc:AlternateContent xmlns:mc="http://schemas.openxmlformats.org/markup-compatibility/2006">
                <mc:Choice xmlns:v="urn:schemas-microsoft-com:vml" Requires="v">
                  <p:oleObj spid="_x0000_s5124" name="Equation" r:id="rId10" imgW="583920" imgH="355320" progId="Equation.3">
                    <p:embed/>
                  </p:oleObj>
                </mc:Choice>
                <mc:Fallback>
                  <p:oleObj name="Equation" r:id="rId10" imgW="583920" imgH="35532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64" y="3360"/>
                          <a:ext cx="367" cy="2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9234" name="Rectangle 10"/>
            <p:cNvSpPr>
              <a:spLocks noChangeArrowheads="1"/>
            </p:cNvSpPr>
            <p:nvPr/>
          </p:nvSpPr>
          <p:spPr bwMode="auto">
            <a:xfrm>
              <a:off x="3107" y="3262"/>
              <a:ext cx="672" cy="384"/>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sp>
        <p:nvSpPr>
          <p:cNvPr id="28684" name="Text Box 12"/>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grpSp>
        <p:nvGrpSpPr>
          <p:cNvPr id="3" name="Group 24"/>
          <p:cNvGrpSpPr>
            <a:grpSpLocks/>
          </p:cNvGrpSpPr>
          <p:nvPr/>
        </p:nvGrpSpPr>
        <p:grpSpPr bwMode="auto">
          <a:xfrm>
            <a:off x="457200" y="5943600"/>
            <a:ext cx="7926388" cy="685800"/>
            <a:chOff x="288" y="3744"/>
            <a:chExt cx="4993" cy="432"/>
          </a:xfrm>
        </p:grpSpPr>
        <p:grpSp>
          <p:nvGrpSpPr>
            <p:cNvPr id="9228" name="Group 23"/>
            <p:cNvGrpSpPr>
              <a:grpSpLocks/>
            </p:cNvGrpSpPr>
            <p:nvPr/>
          </p:nvGrpSpPr>
          <p:grpSpPr bwMode="auto">
            <a:xfrm>
              <a:off x="288" y="3792"/>
              <a:ext cx="2400" cy="384"/>
              <a:chOff x="192" y="3600"/>
              <a:chExt cx="2400" cy="384"/>
            </a:xfrm>
          </p:grpSpPr>
          <p:sp>
            <p:nvSpPr>
              <p:cNvPr id="9232" name="Text Box 15"/>
              <p:cNvSpPr txBox="1">
                <a:spLocks noChangeArrowheads="1"/>
              </p:cNvSpPr>
              <p:nvPr/>
            </p:nvSpPr>
            <p:spPr bwMode="auto">
              <a:xfrm>
                <a:off x="192" y="3648"/>
                <a:ext cx="23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Correct kinematic equation</a:t>
                </a:r>
              </a:p>
            </p:txBody>
          </p:sp>
          <p:sp>
            <p:nvSpPr>
              <p:cNvPr id="9233" name="Rectangle 16"/>
              <p:cNvSpPr>
                <a:spLocks noChangeArrowheads="1"/>
              </p:cNvSpPr>
              <p:nvPr/>
            </p:nvSpPr>
            <p:spPr bwMode="auto">
              <a:xfrm>
                <a:off x="192" y="3600"/>
                <a:ext cx="2400" cy="384"/>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grpSp>
          <p:nvGrpSpPr>
            <p:cNvPr id="9229" name="Group 17"/>
            <p:cNvGrpSpPr>
              <a:grpSpLocks/>
            </p:cNvGrpSpPr>
            <p:nvPr/>
          </p:nvGrpSpPr>
          <p:grpSpPr bwMode="auto">
            <a:xfrm>
              <a:off x="3600" y="3744"/>
              <a:ext cx="1681" cy="336"/>
              <a:chOff x="2687" y="3456"/>
              <a:chExt cx="1681" cy="336"/>
            </a:xfrm>
          </p:grpSpPr>
          <p:sp>
            <p:nvSpPr>
              <p:cNvPr id="9230" name="Text Box 18"/>
              <p:cNvSpPr txBox="1">
                <a:spLocks noChangeArrowheads="1"/>
              </p:cNvSpPr>
              <p:nvPr/>
            </p:nvSpPr>
            <p:spPr bwMode="auto">
              <a:xfrm>
                <a:off x="2736" y="3504"/>
                <a:ext cx="15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Correct answer</a:t>
                </a:r>
              </a:p>
            </p:txBody>
          </p:sp>
          <p:sp>
            <p:nvSpPr>
              <p:cNvPr id="9231" name="Rectangle 19"/>
              <p:cNvSpPr>
                <a:spLocks noChangeArrowheads="1"/>
              </p:cNvSpPr>
              <p:nvPr/>
            </p:nvSpPr>
            <p:spPr bwMode="auto">
              <a:xfrm>
                <a:off x="2687" y="3456"/>
                <a:ext cx="1681" cy="336"/>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grpSp>
    </p:spTree>
    <p:extLst>
      <p:ext uri="{BB962C8B-B14F-4D97-AF65-F5344CB8AC3E}">
        <p14:creationId xmlns:p14="http://schemas.microsoft.com/office/powerpoint/2010/main" val="150490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wipe(left)">
                                      <p:cBhvr>
                                        <p:cTn id="7" dur="500"/>
                                        <p:tgtEl>
                                          <p:spTgt spid="28678"/>
                                        </p:tgtEl>
                                      </p:cBhvr>
                                    </p:animEffect>
                                  </p:childTnLst>
                                  <p:subTnLst>
                                    <p:animClr clrSpc="rgb" dir="cw">
                                      <p:cBhvr override="childStyle">
                                        <p:cTn dur="1" fill="hold" display="0" masterRel="nextClick" afterEffect="1"/>
                                        <p:tgtEl>
                                          <p:spTgt spid="28678"/>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679"/>
                                        </p:tgtEl>
                                        <p:attrNameLst>
                                          <p:attrName>style.visibility</p:attrName>
                                        </p:attrNameLst>
                                      </p:cBhvr>
                                      <p:to>
                                        <p:strVal val="visible"/>
                                      </p:to>
                                    </p:set>
                                    <p:animEffect transition="in" filter="wipe(left)">
                                      <p:cBhvr>
                                        <p:cTn id="12" dur="500"/>
                                        <p:tgtEl>
                                          <p:spTgt spid="28679"/>
                                        </p:tgtEl>
                                      </p:cBhvr>
                                    </p:animEffect>
                                  </p:childTnLst>
                                  <p:subTnLst>
                                    <p:animClr clrSpc="rgb" dir="cw">
                                      <p:cBhvr override="childStyle">
                                        <p:cTn dur="1" fill="hold" display="0" masterRel="nextClick" afterEffect="1"/>
                                        <p:tgtEl>
                                          <p:spTgt spid="28679"/>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8680"/>
                                        </p:tgtEl>
                                        <p:attrNameLst>
                                          <p:attrName>style.visibility</p:attrName>
                                        </p:attrNameLst>
                                      </p:cBhvr>
                                      <p:to>
                                        <p:strVal val="visible"/>
                                      </p:to>
                                    </p:set>
                                    <p:animEffect transition="in" filter="wipe(left)">
                                      <p:cBhvr>
                                        <p:cTn id="17" dur="500"/>
                                        <p:tgtEl>
                                          <p:spTgt spid="28680"/>
                                        </p:tgtEl>
                                      </p:cBhvr>
                                    </p:animEffect>
                                  </p:childTnLst>
                                  <p:subTnLst>
                                    <p:animClr clrSpc="rgb" dir="cw">
                                      <p:cBhvr override="childStyle">
                                        <p:cTn dur="1" fill="hold" display="0" masterRel="nextClick" afterEffect="1"/>
                                        <p:tgtEl>
                                          <p:spTgt spid="28680"/>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8684"/>
                                        </p:tgtEl>
                                        <p:attrNameLst>
                                          <p:attrName>style.visibility</p:attrName>
                                        </p:attrNameLst>
                                      </p:cBhvr>
                                      <p:to>
                                        <p:strVal val="visible"/>
                                      </p:to>
                                    </p:set>
                                    <p:animEffect transition="in" filter="wipe(left)">
                                      <p:cBhvr>
                                        <p:cTn id="28" dur="500"/>
                                        <p:tgtEl>
                                          <p:spTgt spid="2868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6"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1+#ppt_w/2"/>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2"/>
          <p:cNvSpPr txBox="1">
            <a:spLocks noChangeArrowheads="1"/>
          </p:cNvSpPr>
          <p:nvPr/>
        </p:nvSpPr>
        <p:spPr bwMode="auto">
          <a:xfrm>
            <a:off x="304800" y="457200"/>
            <a:ext cx="83058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(b) The students assume that the mass </a:t>
            </a:r>
          </a:p>
          <a:p>
            <a:r>
              <a:rPr lang="en-US"/>
              <a:t>of the rotating arm, the cup, and the </a:t>
            </a:r>
          </a:p>
          <a:p>
            <a:r>
              <a:rPr lang="en-US"/>
              <a:t>counterweight bucket can be neglected. </a:t>
            </a:r>
          </a:p>
          <a:p>
            <a:r>
              <a:rPr lang="en-US"/>
              <a:t>With this assumption, they develop a </a:t>
            </a:r>
          </a:p>
          <a:p>
            <a:r>
              <a:rPr lang="en-US"/>
              <a:t>theoretical model for x as a function of the counterweight mass using the relationship x = v</a:t>
            </a:r>
            <a:r>
              <a:rPr lang="en-US" sz="3200" baseline="-25000"/>
              <a:t>x</a:t>
            </a:r>
            <a:r>
              <a:rPr lang="en-US"/>
              <a:t>t, where v</a:t>
            </a:r>
            <a:r>
              <a:rPr lang="en-US" sz="3200" baseline="-25000"/>
              <a:t>x</a:t>
            </a:r>
            <a:r>
              <a:rPr lang="en-US"/>
              <a:t> is the horizontal velocity of the projectile as it leaves the cup and t is the time after launch.</a:t>
            </a:r>
          </a:p>
        </p:txBody>
      </p:sp>
      <p:sp>
        <p:nvSpPr>
          <p:cNvPr id="10246" name="Text Box 3"/>
          <p:cNvSpPr txBox="1">
            <a:spLocks noChangeArrowheads="1"/>
          </p:cNvSpPr>
          <p:nvPr/>
        </p:nvSpPr>
        <p:spPr bwMode="auto">
          <a:xfrm>
            <a:off x="381000" y="3505200"/>
            <a:ext cx="71786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ii. Derive the equation that describes the gravitational potential energy of the system relative to the ground when in the position shown in Figure 1, assuming the mass in the counterweight bucket is M.</a:t>
            </a:r>
            <a:endParaRPr lang="en-US" b="0"/>
          </a:p>
        </p:txBody>
      </p:sp>
      <p:pic>
        <p:nvPicPr>
          <p:cNvPr id="10247" name="Picture 4" descr="~AUT0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81000"/>
            <a:ext cx="3505200"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1749" name="Object 5"/>
          <p:cNvGraphicFramePr>
            <a:graphicFrameLocks noChangeAspect="1"/>
          </p:cNvGraphicFramePr>
          <p:nvPr/>
        </p:nvGraphicFramePr>
        <p:xfrm>
          <a:off x="1219200" y="5257800"/>
          <a:ext cx="2044700" cy="341313"/>
        </p:xfrm>
        <a:graphic>
          <a:graphicData uri="http://schemas.openxmlformats.org/presentationml/2006/ole">
            <mc:AlternateContent xmlns:mc="http://schemas.openxmlformats.org/markup-compatibility/2006">
              <mc:Choice xmlns:v="urn:schemas-microsoft-com:vml" Requires="v">
                <p:oleObj spid="_x0000_s6145" name="Equation" r:id="rId4" imgW="2044440" imgH="342720" progId="Equation.3">
                  <p:embed/>
                </p:oleObj>
              </mc:Choice>
              <mc:Fallback>
                <p:oleObj name="Equation" r:id="rId4" imgW="2044440" imgH="342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257800"/>
                        <a:ext cx="2044700"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1752" name="Object 8"/>
          <p:cNvGraphicFramePr>
            <a:graphicFrameLocks noChangeAspect="1"/>
          </p:cNvGraphicFramePr>
          <p:nvPr/>
        </p:nvGraphicFramePr>
        <p:xfrm>
          <a:off x="1250950" y="5867400"/>
          <a:ext cx="2959100" cy="354013"/>
        </p:xfrm>
        <a:graphic>
          <a:graphicData uri="http://schemas.openxmlformats.org/presentationml/2006/ole">
            <mc:AlternateContent xmlns:mc="http://schemas.openxmlformats.org/markup-compatibility/2006">
              <mc:Choice xmlns:v="urn:schemas-microsoft-com:vml" Requires="v">
                <p:oleObj spid="_x0000_s6146" name="Equation" r:id="rId6" imgW="2958840" imgH="355320" progId="Equation.3">
                  <p:embed/>
                </p:oleObj>
              </mc:Choice>
              <mc:Fallback>
                <p:oleObj name="Equation" r:id="rId6" imgW="2958840" imgH="355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0950" y="5867400"/>
                        <a:ext cx="29591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1"/>
          <p:cNvGrpSpPr>
            <a:grpSpLocks/>
          </p:cNvGrpSpPr>
          <p:nvPr/>
        </p:nvGrpSpPr>
        <p:grpSpPr bwMode="auto">
          <a:xfrm>
            <a:off x="4343400" y="5715000"/>
            <a:ext cx="1828800" cy="609600"/>
            <a:chOff x="2736" y="3600"/>
            <a:chExt cx="1152" cy="384"/>
          </a:xfrm>
        </p:grpSpPr>
        <p:graphicFrame>
          <p:nvGraphicFramePr>
            <p:cNvPr id="10244" name="Object 9"/>
            <p:cNvGraphicFramePr>
              <a:graphicFrameLocks noChangeAspect="1"/>
            </p:cNvGraphicFramePr>
            <p:nvPr/>
          </p:nvGraphicFramePr>
          <p:xfrm>
            <a:off x="2859" y="3708"/>
            <a:ext cx="896" cy="176"/>
          </p:xfrm>
          <a:graphic>
            <a:graphicData uri="http://schemas.openxmlformats.org/presentationml/2006/ole">
              <mc:AlternateContent xmlns:mc="http://schemas.openxmlformats.org/markup-compatibility/2006">
                <mc:Choice xmlns:v="urn:schemas-microsoft-com:vml" Requires="v">
                  <p:oleObj spid="_x0000_s6147" name="Equation" r:id="rId8" imgW="1422360" imgH="279360" progId="Equation.3">
                    <p:embed/>
                  </p:oleObj>
                </mc:Choice>
                <mc:Fallback>
                  <p:oleObj name="Equation" r:id="rId8" imgW="1422360" imgH="2793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9" y="3708"/>
                          <a:ext cx="896"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260" name="Rectangle 10"/>
            <p:cNvSpPr>
              <a:spLocks noChangeArrowheads="1"/>
            </p:cNvSpPr>
            <p:nvPr/>
          </p:nvSpPr>
          <p:spPr bwMode="auto">
            <a:xfrm>
              <a:off x="2736" y="3600"/>
              <a:ext cx="1152" cy="384"/>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sp>
        <p:nvSpPr>
          <p:cNvPr id="31756" name="Text Box 12"/>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grpSp>
        <p:nvGrpSpPr>
          <p:cNvPr id="3" name="Group 25"/>
          <p:cNvGrpSpPr>
            <a:grpSpLocks/>
          </p:cNvGrpSpPr>
          <p:nvPr/>
        </p:nvGrpSpPr>
        <p:grpSpPr bwMode="auto">
          <a:xfrm>
            <a:off x="304800" y="3048000"/>
            <a:ext cx="8077200" cy="1981200"/>
            <a:chOff x="192" y="1920"/>
            <a:chExt cx="5088" cy="1248"/>
          </a:xfrm>
        </p:grpSpPr>
        <p:grpSp>
          <p:nvGrpSpPr>
            <p:cNvPr id="10251" name="Group 22"/>
            <p:cNvGrpSpPr>
              <a:grpSpLocks/>
            </p:cNvGrpSpPr>
            <p:nvPr/>
          </p:nvGrpSpPr>
          <p:grpSpPr bwMode="auto">
            <a:xfrm>
              <a:off x="192" y="2400"/>
              <a:ext cx="2352" cy="720"/>
              <a:chOff x="240" y="2352"/>
              <a:chExt cx="2352" cy="720"/>
            </a:xfrm>
          </p:grpSpPr>
          <p:sp>
            <p:nvSpPr>
              <p:cNvPr id="10258" name="Rectangle 16"/>
              <p:cNvSpPr>
                <a:spLocks noChangeArrowheads="1"/>
              </p:cNvSpPr>
              <p:nvPr/>
            </p:nvSpPr>
            <p:spPr bwMode="auto">
              <a:xfrm>
                <a:off x="240" y="2352"/>
                <a:ext cx="2304" cy="720"/>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0259" name="Text Box 15"/>
              <p:cNvSpPr txBox="1">
                <a:spLocks noChangeArrowheads="1"/>
              </p:cNvSpPr>
              <p:nvPr/>
            </p:nvSpPr>
            <p:spPr bwMode="auto">
              <a:xfrm>
                <a:off x="240" y="2400"/>
                <a:ext cx="235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Potential energy of both</a:t>
                </a:r>
              </a:p>
              <a:p>
                <a:pPr algn="ctr"/>
                <a:r>
                  <a:rPr lang="en-US" sz="2000">
                    <a:solidFill>
                      <a:schemeClr val="accent2"/>
                    </a:solidFill>
                  </a:rPr>
                  <a:t>the counterweight bucket and the projectile</a:t>
                </a:r>
              </a:p>
            </p:txBody>
          </p:sp>
        </p:grpSp>
        <p:grpSp>
          <p:nvGrpSpPr>
            <p:cNvPr id="10252" name="Group 24"/>
            <p:cNvGrpSpPr>
              <a:grpSpLocks/>
            </p:cNvGrpSpPr>
            <p:nvPr/>
          </p:nvGrpSpPr>
          <p:grpSpPr bwMode="auto">
            <a:xfrm>
              <a:off x="3504" y="1920"/>
              <a:ext cx="1776" cy="576"/>
              <a:chOff x="3840" y="3120"/>
              <a:chExt cx="1776" cy="576"/>
            </a:xfrm>
          </p:grpSpPr>
          <p:sp>
            <p:nvSpPr>
              <p:cNvPr id="10256" name="Rectangle 21"/>
              <p:cNvSpPr>
                <a:spLocks noChangeArrowheads="1"/>
              </p:cNvSpPr>
              <p:nvPr/>
            </p:nvSpPr>
            <p:spPr bwMode="auto">
              <a:xfrm>
                <a:off x="3840" y="3120"/>
                <a:ext cx="1776" cy="576"/>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0257" name="Text Box 20"/>
              <p:cNvSpPr txBox="1">
                <a:spLocks noChangeArrowheads="1"/>
              </p:cNvSpPr>
              <p:nvPr/>
            </p:nvSpPr>
            <p:spPr bwMode="auto">
              <a:xfrm>
                <a:off x="3936" y="3216"/>
                <a:ext cx="161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Potential energy </a:t>
                </a:r>
              </a:p>
              <a:p>
                <a:pPr algn="ctr"/>
                <a:r>
                  <a:rPr lang="en-US" sz="2000">
                    <a:solidFill>
                      <a:schemeClr val="accent2"/>
                    </a:solidFill>
                  </a:rPr>
                  <a:t>of the projectile</a:t>
                </a:r>
              </a:p>
            </p:txBody>
          </p:sp>
        </p:grpSp>
        <p:grpSp>
          <p:nvGrpSpPr>
            <p:cNvPr id="10253" name="Group 23"/>
            <p:cNvGrpSpPr>
              <a:grpSpLocks/>
            </p:cNvGrpSpPr>
            <p:nvPr/>
          </p:nvGrpSpPr>
          <p:grpSpPr bwMode="auto">
            <a:xfrm>
              <a:off x="3504" y="2544"/>
              <a:ext cx="1776" cy="624"/>
              <a:chOff x="2592" y="2448"/>
              <a:chExt cx="1681" cy="624"/>
            </a:xfrm>
          </p:grpSpPr>
          <p:sp>
            <p:nvSpPr>
              <p:cNvPr id="10254" name="Rectangle 19"/>
              <p:cNvSpPr>
                <a:spLocks noChangeArrowheads="1"/>
              </p:cNvSpPr>
              <p:nvPr/>
            </p:nvSpPr>
            <p:spPr bwMode="auto">
              <a:xfrm>
                <a:off x="2592" y="2448"/>
                <a:ext cx="1681" cy="624"/>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0255" name="Text Box 18"/>
              <p:cNvSpPr txBox="1">
                <a:spLocks noChangeArrowheads="1"/>
              </p:cNvSpPr>
              <p:nvPr/>
            </p:nvSpPr>
            <p:spPr bwMode="auto">
              <a:xfrm>
                <a:off x="2683" y="2544"/>
                <a:ext cx="152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Potential energy </a:t>
                </a:r>
              </a:p>
              <a:p>
                <a:pPr algn="ctr"/>
                <a:r>
                  <a:rPr lang="en-US" sz="2000">
                    <a:solidFill>
                      <a:schemeClr val="accent2"/>
                    </a:solidFill>
                  </a:rPr>
                  <a:t>of the bucket load</a:t>
                </a:r>
              </a:p>
            </p:txBody>
          </p:sp>
        </p:grpSp>
      </p:grpSp>
    </p:spTree>
    <p:extLst>
      <p:ext uri="{BB962C8B-B14F-4D97-AF65-F5344CB8AC3E}">
        <p14:creationId xmlns:p14="http://schemas.microsoft.com/office/powerpoint/2010/main" val="1791735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wipe(left)">
                                      <p:cBhvr>
                                        <p:cTn id="7" dur="500"/>
                                        <p:tgtEl>
                                          <p:spTgt spid="31749"/>
                                        </p:tgtEl>
                                      </p:cBhvr>
                                    </p:animEffect>
                                  </p:childTnLst>
                                  <p:subTnLst>
                                    <p:animClr clrSpc="rgb" dir="cw">
                                      <p:cBhvr override="childStyle">
                                        <p:cTn dur="1" fill="hold" display="0" masterRel="nextClick" afterEffect="1"/>
                                        <p:tgtEl>
                                          <p:spTgt spid="31749"/>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1752"/>
                                        </p:tgtEl>
                                        <p:attrNameLst>
                                          <p:attrName>style.visibility</p:attrName>
                                        </p:attrNameLst>
                                      </p:cBhvr>
                                      <p:to>
                                        <p:strVal val="visible"/>
                                      </p:to>
                                    </p:set>
                                    <p:animEffect transition="in" filter="wipe(left)">
                                      <p:cBhvr>
                                        <p:cTn id="12" dur="500"/>
                                        <p:tgtEl>
                                          <p:spTgt spid="31752"/>
                                        </p:tgtEl>
                                      </p:cBhvr>
                                    </p:animEffect>
                                  </p:childTnLst>
                                  <p:subTnLst>
                                    <p:animClr clrSpc="rgb" dir="cw">
                                      <p:cBhvr override="childStyle">
                                        <p:cTn dur="1" fill="hold" display="0" masterRel="nextClick" afterEffect="1"/>
                                        <p:tgtEl>
                                          <p:spTgt spid="31752"/>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1756"/>
                                        </p:tgtEl>
                                        <p:attrNameLst>
                                          <p:attrName>style.visibility</p:attrName>
                                        </p:attrNameLst>
                                      </p:cBhvr>
                                      <p:to>
                                        <p:strVal val="visible"/>
                                      </p:to>
                                    </p:set>
                                    <p:animEffect transition="in" filter="wipe(left)">
                                      <p:cBhvr>
                                        <p:cTn id="23" dur="500"/>
                                        <p:tgtEl>
                                          <p:spTgt spid="3175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6"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1+#ppt_w/2"/>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Text Box 2"/>
          <p:cNvSpPr txBox="1">
            <a:spLocks noChangeArrowheads="1"/>
          </p:cNvSpPr>
          <p:nvPr/>
        </p:nvSpPr>
        <p:spPr bwMode="auto">
          <a:xfrm>
            <a:off x="533400" y="53340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iii. Derive the equation for the velocity of the projectile as it leaves the cup, as shown in Figure 2.</a:t>
            </a:r>
          </a:p>
        </p:txBody>
      </p:sp>
      <p:graphicFrame>
        <p:nvGraphicFramePr>
          <p:cNvPr id="32771" name="Object 3"/>
          <p:cNvGraphicFramePr>
            <a:graphicFrameLocks noChangeAspect="1"/>
          </p:cNvGraphicFramePr>
          <p:nvPr/>
        </p:nvGraphicFramePr>
        <p:xfrm>
          <a:off x="762000" y="1600200"/>
          <a:ext cx="1600200" cy="368300"/>
        </p:xfrm>
        <a:graphic>
          <a:graphicData uri="http://schemas.openxmlformats.org/presentationml/2006/ole">
            <mc:AlternateContent xmlns:mc="http://schemas.openxmlformats.org/markup-compatibility/2006">
              <mc:Choice xmlns:v="urn:schemas-microsoft-com:vml" Requires="v">
                <p:oleObj spid="_x0000_s7169" name="Equation" r:id="rId3" imgW="1600200" imgH="368280" progId="Equation.3">
                  <p:embed/>
                </p:oleObj>
              </mc:Choice>
              <mc:Fallback>
                <p:oleObj name="Equation" r:id="rId3" imgW="1600200" imgH="368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600200"/>
                        <a:ext cx="1600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2772" name="Object 4"/>
          <p:cNvGraphicFramePr>
            <a:graphicFrameLocks noChangeAspect="1"/>
          </p:cNvGraphicFramePr>
          <p:nvPr/>
        </p:nvGraphicFramePr>
        <p:xfrm>
          <a:off x="1219200" y="2781300"/>
          <a:ext cx="4089400" cy="876300"/>
        </p:xfrm>
        <a:graphic>
          <a:graphicData uri="http://schemas.openxmlformats.org/presentationml/2006/ole">
            <mc:AlternateContent xmlns:mc="http://schemas.openxmlformats.org/markup-compatibility/2006">
              <mc:Choice xmlns:v="urn:schemas-microsoft-com:vml" Requires="v">
                <p:oleObj spid="_x0000_s7170" name="Equation" r:id="rId5" imgW="4089240" imgH="876240" progId="Equation.3">
                  <p:embed/>
                </p:oleObj>
              </mc:Choice>
              <mc:Fallback>
                <p:oleObj name="Equation" r:id="rId5" imgW="4089240" imgH="876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2781300"/>
                        <a:ext cx="40894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874713" y="3895725"/>
          <a:ext cx="3708400" cy="404813"/>
        </p:xfrm>
        <a:graphic>
          <a:graphicData uri="http://schemas.openxmlformats.org/presentationml/2006/ole">
            <mc:AlternateContent xmlns:mc="http://schemas.openxmlformats.org/markup-compatibility/2006">
              <mc:Choice xmlns:v="urn:schemas-microsoft-com:vml" Requires="v">
                <p:oleObj spid="_x0000_s7171" name="Equation" r:id="rId7" imgW="3708360" imgH="406080" progId="Equation.3">
                  <p:embed/>
                </p:oleObj>
              </mc:Choice>
              <mc:Fallback>
                <p:oleObj name="Equation" r:id="rId7" imgW="3708360" imgH="4060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4713" y="3895725"/>
                        <a:ext cx="370840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2776" name="Object 8"/>
          <p:cNvGraphicFramePr>
            <a:graphicFrameLocks noChangeAspect="1"/>
          </p:cNvGraphicFramePr>
          <p:nvPr/>
        </p:nvGraphicFramePr>
        <p:xfrm>
          <a:off x="1155700" y="4648200"/>
          <a:ext cx="2260600" cy="762000"/>
        </p:xfrm>
        <a:graphic>
          <a:graphicData uri="http://schemas.openxmlformats.org/presentationml/2006/ole">
            <mc:AlternateContent xmlns:mc="http://schemas.openxmlformats.org/markup-compatibility/2006">
              <mc:Choice xmlns:v="urn:schemas-microsoft-com:vml" Requires="v">
                <p:oleObj spid="_x0000_s7172" name="Equation" r:id="rId9" imgW="2260440" imgH="761760" progId="Equation.3">
                  <p:embed/>
                </p:oleObj>
              </mc:Choice>
              <mc:Fallback>
                <p:oleObj name="Equation" r:id="rId9" imgW="2260440" imgH="7617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55700" y="4648200"/>
                        <a:ext cx="2260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2777" name="Object 9"/>
          <p:cNvGraphicFramePr>
            <a:graphicFrameLocks noChangeAspect="1"/>
          </p:cNvGraphicFramePr>
          <p:nvPr/>
        </p:nvGraphicFramePr>
        <p:xfrm>
          <a:off x="3581400" y="4572000"/>
          <a:ext cx="850900" cy="850900"/>
        </p:xfrm>
        <a:graphic>
          <a:graphicData uri="http://schemas.openxmlformats.org/presentationml/2006/ole">
            <mc:AlternateContent xmlns:mc="http://schemas.openxmlformats.org/markup-compatibility/2006">
              <mc:Choice xmlns:v="urn:schemas-microsoft-com:vml" Requires="v">
                <p:oleObj spid="_x0000_s7173" name="Equation" r:id="rId11" imgW="850680" imgH="850680" progId="Equation.3">
                  <p:embed/>
                </p:oleObj>
              </mc:Choice>
              <mc:Fallback>
                <p:oleObj name="Equation" r:id="rId11" imgW="850680" imgH="8506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81400" y="4572000"/>
                        <a:ext cx="8509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pic>
        <p:nvPicPr>
          <p:cNvPr id="11275" name="Picture 11" descr="~AUT00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1200" y="3886200"/>
            <a:ext cx="290512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5"/>
          <p:cNvGrpSpPr>
            <a:grpSpLocks/>
          </p:cNvGrpSpPr>
          <p:nvPr/>
        </p:nvGrpSpPr>
        <p:grpSpPr bwMode="auto">
          <a:xfrm>
            <a:off x="2743200" y="1295400"/>
            <a:ext cx="3886200" cy="609600"/>
            <a:chOff x="1728" y="816"/>
            <a:chExt cx="2448" cy="384"/>
          </a:xfrm>
        </p:grpSpPr>
        <p:graphicFrame>
          <p:nvGraphicFramePr>
            <p:cNvPr id="11273" name="Object 5"/>
            <p:cNvGraphicFramePr>
              <a:graphicFrameLocks noChangeAspect="1"/>
            </p:cNvGraphicFramePr>
            <p:nvPr/>
          </p:nvGraphicFramePr>
          <p:xfrm>
            <a:off x="1728" y="864"/>
            <a:ext cx="2312" cy="335"/>
          </p:xfrm>
          <a:graphic>
            <a:graphicData uri="http://schemas.openxmlformats.org/presentationml/2006/ole">
              <mc:AlternateContent xmlns:mc="http://schemas.openxmlformats.org/markup-compatibility/2006">
                <mc:Choice xmlns:v="urn:schemas-microsoft-com:vml" Requires="v">
                  <p:oleObj spid="_x0000_s7174" name="Equation" r:id="rId14" imgW="3670200" imgH="533160" progId="Equation.3">
                    <p:embed/>
                  </p:oleObj>
                </mc:Choice>
                <mc:Fallback>
                  <p:oleObj name="Equation" r:id="rId14" imgW="3670200" imgH="53316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28" y="864"/>
                          <a:ext cx="2312"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295" name="AutoShape 12"/>
            <p:cNvSpPr>
              <a:spLocks noChangeArrowheads="1"/>
            </p:cNvSpPr>
            <p:nvPr/>
          </p:nvSpPr>
          <p:spPr bwMode="auto">
            <a:xfrm>
              <a:off x="2928" y="816"/>
              <a:ext cx="1248" cy="384"/>
            </a:xfrm>
            <a:prstGeom prst="wedgeRoundRectCallout">
              <a:avLst>
                <a:gd name="adj1" fmla="val -109856"/>
                <a:gd name="adj2" fmla="val 206773"/>
                <a:gd name="adj3" fmla="val 16667"/>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AU"/>
            </a:p>
          </p:txBody>
        </p:sp>
      </p:grpSp>
      <p:grpSp>
        <p:nvGrpSpPr>
          <p:cNvPr id="3" name="Group 36"/>
          <p:cNvGrpSpPr>
            <a:grpSpLocks/>
          </p:cNvGrpSpPr>
          <p:nvPr/>
        </p:nvGrpSpPr>
        <p:grpSpPr bwMode="auto">
          <a:xfrm>
            <a:off x="5410200" y="2057400"/>
            <a:ext cx="2590800" cy="609600"/>
            <a:chOff x="3408" y="1296"/>
            <a:chExt cx="1632" cy="384"/>
          </a:xfrm>
        </p:grpSpPr>
        <p:graphicFrame>
          <p:nvGraphicFramePr>
            <p:cNvPr id="11272" name="Object 6"/>
            <p:cNvGraphicFramePr>
              <a:graphicFrameLocks noChangeAspect="1"/>
            </p:cNvGraphicFramePr>
            <p:nvPr/>
          </p:nvGraphicFramePr>
          <p:xfrm>
            <a:off x="3408" y="1296"/>
            <a:ext cx="1496" cy="335"/>
          </p:xfrm>
          <a:graphic>
            <a:graphicData uri="http://schemas.openxmlformats.org/presentationml/2006/ole">
              <mc:AlternateContent xmlns:mc="http://schemas.openxmlformats.org/markup-compatibility/2006">
                <mc:Choice xmlns:v="urn:schemas-microsoft-com:vml" Requires="v">
                  <p:oleObj spid="_x0000_s7175" name="Equation" r:id="rId16" imgW="2374560" imgH="533160" progId="Equation.3">
                    <p:embed/>
                  </p:oleObj>
                </mc:Choice>
                <mc:Fallback>
                  <p:oleObj name="Equation" r:id="rId16" imgW="2374560" imgH="5331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08" y="1296"/>
                          <a:ext cx="1496"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294" name="AutoShape 13"/>
            <p:cNvSpPr>
              <a:spLocks noChangeArrowheads="1"/>
            </p:cNvSpPr>
            <p:nvPr/>
          </p:nvSpPr>
          <p:spPr bwMode="auto">
            <a:xfrm>
              <a:off x="4368" y="1296"/>
              <a:ext cx="672" cy="384"/>
            </a:xfrm>
            <a:prstGeom prst="wedgeRoundRectCallout">
              <a:avLst>
                <a:gd name="adj1" fmla="val -256995"/>
                <a:gd name="adj2" fmla="val 83856"/>
                <a:gd name="adj3" fmla="val 16667"/>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AU"/>
            </a:p>
          </p:txBody>
        </p:sp>
      </p:grpSp>
      <p:grpSp>
        <p:nvGrpSpPr>
          <p:cNvPr id="4" name="Group 15"/>
          <p:cNvGrpSpPr>
            <a:grpSpLocks/>
          </p:cNvGrpSpPr>
          <p:nvPr/>
        </p:nvGrpSpPr>
        <p:grpSpPr bwMode="auto">
          <a:xfrm>
            <a:off x="1371600" y="5562600"/>
            <a:ext cx="3200400" cy="1066800"/>
            <a:chOff x="864" y="3504"/>
            <a:chExt cx="2016" cy="672"/>
          </a:xfrm>
        </p:grpSpPr>
        <p:graphicFrame>
          <p:nvGraphicFramePr>
            <p:cNvPr id="11271" name="Object 10"/>
            <p:cNvGraphicFramePr>
              <a:graphicFrameLocks noChangeAspect="1"/>
            </p:cNvGraphicFramePr>
            <p:nvPr/>
          </p:nvGraphicFramePr>
          <p:xfrm>
            <a:off x="1004" y="3600"/>
            <a:ext cx="1696" cy="480"/>
          </p:xfrm>
          <a:graphic>
            <a:graphicData uri="http://schemas.openxmlformats.org/presentationml/2006/ole">
              <mc:AlternateContent xmlns:mc="http://schemas.openxmlformats.org/markup-compatibility/2006">
                <mc:Choice xmlns:v="urn:schemas-microsoft-com:vml" Requires="v">
                  <p:oleObj spid="_x0000_s7176" name="Equation" r:id="rId18" imgW="2692080" imgH="761760" progId="Equation.3">
                    <p:embed/>
                  </p:oleObj>
                </mc:Choice>
                <mc:Fallback>
                  <p:oleObj name="Equation" r:id="rId18" imgW="2692080" imgH="76176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04" y="3600"/>
                          <a:ext cx="1696"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293" name="Rectangle 14"/>
            <p:cNvSpPr>
              <a:spLocks noChangeArrowheads="1"/>
            </p:cNvSpPr>
            <p:nvPr/>
          </p:nvSpPr>
          <p:spPr bwMode="auto">
            <a:xfrm>
              <a:off x="864" y="3504"/>
              <a:ext cx="2016" cy="672"/>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sp>
        <p:nvSpPr>
          <p:cNvPr id="32784" name="Text Box 16"/>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grpSp>
        <p:nvGrpSpPr>
          <p:cNvPr id="5" name="Group 40"/>
          <p:cNvGrpSpPr>
            <a:grpSpLocks/>
          </p:cNvGrpSpPr>
          <p:nvPr/>
        </p:nvGrpSpPr>
        <p:grpSpPr bwMode="auto">
          <a:xfrm>
            <a:off x="344488" y="874713"/>
            <a:ext cx="8037512" cy="4495800"/>
            <a:chOff x="217" y="551"/>
            <a:chExt cx="5063" cy="2832"/>
          </a:xfrm>
        </p:grpSpPr>
        <p:grpSp>
          <p:nvGrpSpPr>
            <p:cNvPr id="11281" name="Group 39"/>
            <p:cNvGrpSpPr>
              <a:grpSpLocks/>
            </p:cNvGrpSpPr>
            <p:nvPr/>
          </p:nvGrpSpPr>
          <p:grpSpPr bwMode="auto">
            <a:xfrm>
              <a:off x="3673" y="1776"/>
              <a:ext cx="1607" cy="528"/>
              <a:chOff x="3673" y="1776"/>
              <a:chExt cx="1607" cy="528"/>
            </a:xfrm>
          </p:grpSpPr>
          <p:sp>
            <p:nvSpPr>
              <p:cNvPr id="11291" name="Rectangle 26"/>
              <p:cNvSpPr>
                <a:spLocks noChangeArrowheads="1"/>
              </p:cNvSpPr>
              <p:nvPr/>
            </p:nvSpPr>
            <p:spPr bwMode="auto">
              <a:xfrm>
                <a:off x="3696" y="1776"/>
                <a:ext cx="1584" cy="528"/>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sp>
            <p:nvSpPr>
              <p:cNvPr id="11292" name="Text Box 25"/>
              <p:cNvSpPr txBox="1">
                <a:spLocks noChangeArrowheads="1"/>
              </p:cNvSpPr>
              <p:nvPr/>
            </p:nvSpPr>
            <p:spPr bwMode="auto">
              <a:xfrm>
                <a:off x="3673" y="1847"/>
                <a:ext cx="158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Expression for final kinetic energy</a:t>
                </a:r>
              </a:p>
            </p:txBody>
          </p:sp>
        </p:grpSp>
        <p:grpSp>
          <p:nvGrpSpPr>
            <p:cNvPr id="11282" name="Group 38"/>
            <p:cNvGrpSpPr>
              <a:grpSpLocks/>
            </p:cNvGrpSpPr>
            <p:nvPr/>
          </p:nvGrpSpPr>
          <p:grpSpPr bwMode="auto">
            <a:xfrm>
              <a:off x="367" y="1260"/>
              <a:ext cx="1392" cy="528"/>
              <a:chOff x="367" y="1260"/>
              <a:chExt cx="1392" cy="528"/>
            </a:xfrm>
          </p:grpSpPr>
          <p:sp>
            <p:nvSpPr>
              <p:cNvPr id="11289" name="Rectangle 30"/>
              <p:cNvSpPr>
                <a:spLocks noChangeArrowheads="1"/>
              </p:cNvSpPr>
              <p:nvPr/>
            </p:nvSpPr>
            <p:spPr bwMode="auto">
              <a:xfrm>
                <a:off x="367" y="1260"/>
                <a:ext cx="1392" cy="528"/>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sp>
            <p:nvSpPr>
              <p:cNvPr id="11290" name="Text Box 31"/>
              <p:cNvSpPr txBox="1">
                <a:spLocks noChangeArrowheads="1"/>
              </p:cNvSpPr>
              <p:nvPr/>
            </p:nvSpPr>
            <p:spPr bwMode="auto">
              <a:xfrm>
                <a:off x="457" y="1319"/>
                <a:ext cx="124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2 pt. Change in </a:t>
                </a:r>
              </a:p>
              <a:p>
                <a:pPr algn="ctr"/>
                <a:r>
                  <a:rPr lang="en-US" sz="2000">
                    <a:solidFill>
                      <a:schemeClr val="accent2"/>
                    </a:solidFill>
                  </a:rPr>
                  <a:t>potential energy</a:t>
                </a:r>
              </a:p>
            </p:txBody>
          </p:sp>
        </p:grpSp>
        <p:grpSp>
          <p:nvGrpSpPr>
            <p:cNvPr id="11283" name="Group 33"/>
            <p:cNvGrpSpPr>
              <a:grpSpLocks/>
            </p:cNvGrpSpPr>
            <p:nvPr/>
          </p:nvGrpSpPr>
          <p:grpSpPr bwMode="auto">
            <a:xfrm>
              <a:off x="217" y="551"/>
              <a:ext cx="2112" cy="336"/>
              <a:chOff x="-432" y="528"/>
              <a:chExt cx="2112" cy="336"/>
            </a:xfrm>
          </p:grpSpPr>
          <p:sp>
            <p:nvSpPr>
              <p:cNvPr id="11287" name="Rectangle 20"/>
              <p:cNvSpPr>
                <a:spLocks noChangeArrowheads="1"/>
              </p:cNvSpPr>
              <p:nvPr/>
            </p:nvSpPr>
            <p:spPr bwMode="auto">
              <a:xfrm>
                <a:off x="-384" y="528"/>
                <a:ext cx="2064" cy="336"/>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1288" name="Text Box 19"/>
              <p:cNvSpPr txBox="1">
                <a:spLocks noChangeArrowheads="1"/>
              </p:cNvSpPr>
              <p:nvPr/>
            </p:nvSpPr>
            <p:spPr bwMode="auto">
              <a:xfrm>
                <a:off x="-432" y="576"/>
                <a:ext cx="21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Conservation of energy</a:t>
                </a:r>
              </a:p>
            </p:txBody>
          </p:sp>
        </p:grpSp>
        <p:grpSp>
          <p:nvGrpSpPr>
            <p:cNvPr id="11284" name="Group 34"/>
            <p:cNvGrpSpPr>
              <a:grpSpLocks/>
            </p:cNvGrpSpPr>
            <p:nvPr/>
          </p:nvGrpSpPr>
          <p:grpSpPr bwMode="auto">
            <a:xfrm>
              <a:off x="3001" y="2855"/>
              <a:ext cx="1392" cy="528"/>
              <a:chOff x="4368" y="2592"/>
              <a:chExt cx="1392" cy="528"/>
            </a:xfrm>
          </p:grpSpPr>
          <p:sp>
            <p:nvSpPr>
              <p:cNvPr id="11285" name="Rectangle 29"/>
              <p:cNvSpPr>
                <a:spLocks noChangeArrowheads="1"/>
              </p:cNvSpPr>
              <p:nvPr/>
            </p:nvSpPr>
            <p:spPr bwMode="auto">
              <a:xfrm>
                <a:off x="4368" y="2592"/>
                <a:ext cx="1392" cy="528"/>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1286" name="Text Box 28"/>
              <p:cNvSpPr txBox="1">
                <a:spLocks noChangeArrowheads="1"/>
              </p:cNvSpPr>
              <p:nvPr/>
            </p:nvSpPr>
            <p:spPr bwMode="auto">
              <a:xfrm>
                <a:off x="4368" y="2640"/>
                <a:ext cx="13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Substitution</a:t>
                </a:r>
              </a:p>
              <a:p>
                <a:pPr algn="ctr"/>
                <a:r>
                  <a:rPr lang="en-US" sz="2000">
                    <a:solidFill>
                      <a:schemeClr val="accent2"/>
                    </a:solidFill>
                  </a:rPr>
                  <a:t>of v</a:t>
                </a:r>
                <a:r>
                  <a:rPr lang="en-US" baseline="-25000">
                    <a:solidFill>
                      <a:schemeClr val="accent2"/>
                    </a:solidFill>
                  </a:rPr>
                  <a:t>x</a:t>
                </a:r>
                <a:endParaRPr lang="en-US" sz="2000">
                  <a:solidFill>
                    <a:schemeClr val="accent2"/>
                  </a:solidFill>
                </a:endParaRPr>
              </a:p>
            </p:txBody>
          </p:sp>
        </p:grpSp>
      </p:grpSp>
    </p:spTree>
    <p:extLst>
      <p:ext uri="{BB962C8B-B14F-4D97-AF65-F5344CB8AC3E}">
        <p14:creationId xmlns:p14="http://schemas.microsoft.com/office/powerpoint/2010/main" val="2975662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left)">
                                      <p:cBhvr>
                                        <p:cTn id="7" dur="500"/>
                                        <p:tgtEl>
                                          <p:spTgt spid="32771"/>
                                        </p:tgtEl>
                                      </p:cBhvr>
                                    </p:animEffect>
                                  </p:childTnLst>
                                  <p:subTnLst>
                                    <p:animClr clrSpc="rgb" dir="cw">
                                      <p:cBhvr override="childStyle">
                                        <p:cTn dur="1" fill="hold" display="0" masterRel="nextClick" afterEffect="1"/>
                                        <p:tgtEl>
                                          <p:spTgt spid="32771"/>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wipe(left)">
                                      <p:cBhvr>
                                        <p:cTn id="12" dur="500"/>
                                        <p:tgtEl>
                                          <p:spTgt spid="32772"/>
                                        </p:tgtEl>
                                      </p:cBhvr>
                                    </p:animEffect>
                                  </p:childTnLst>
                                  <p:subTnLst>
                                    <p:animClr clrSpc="rgb" dir="cw">
                                      <p:cBhvr override="childStyle">
                                        <p:cTn dur="1" fill="hold" display="0" masterRel="nextClick" afterEffect="1"/>
                                        <p:tgtEl>
                                          <p:spTgt spid="32772"/>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subTnLst>
                                    <p:animClr clrSpc="rgb" dir="cw">
                                      <p:cBhvr override="childStyle">
                                        <p:cTn dur="1" fill="hold" display="0" masterRel="nextClick" afterEffect="1"/>
                                        <p:tgtEl>
                                          <p:spTgt spid="2"/>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2775"/>
                                        </p:tgtEl>
                                        <p:attrNameLst>
                                          <p:attrName>style.visibility</p:attrName>
                                        </p:attrNameLst>
                                      </p:cBhvr>
                                      <p:to>
                                        <p:strVal val="visible"/>
                                      </p:to>
                                    </p:set>
                                    <p:animEffect transition="in" filter="wipe(left)">
                                      <p:cBhvr>
                                        <p:cTn id="27" dur="500"/>
                                        <p:tgtEl>
                                          <p:spTgt spid="32775"/>
                                        </p:tgtEl>
                                      </p:cBhvr>
                                    </p:animEffect>
                                  </p:childTnLst>
                                  <p:subTnLst>
                                    <p:animClr clrSpc="rgb" dir="cw">
                                      <p:cBhvr override="childStyle">
                                        <p:cTn dur="1" fill="hold" display="0" masterRel="nextClick" afterEffect="1"/>
                                        <p:tgtEl>
                                          <p:spTgt spid="32775"/>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2776"/>
                                        </p:tgtEl>
                                        <p:attrNameLst>
                                          <p:attrName>style.visibility</p:attrName>
                                        </p:attrNameLst>
                                      </p:cBhvr>
                                      <p:to>
                                        <p:strVal val="visible"/>
                                      </p:to>
                                    </p:set>
                                    <p:animEffect transition="in" filter="wipe(left)">
                                      <p:cBhvr>
                                        <p:cTn id="32" dur="500"/>
                                        <p:tgtEl>
                                          <p:spTgt spid="32776"/>
                                        </p:tgtEl>
                                      </p:cBhvr>
                                    </p:animEffect>
                                  </p:childTnLst>
                                  <p:subTnLst>
                                    <p:animClr clrSpc="rgb" dir="cw">
                                      <p:cBhvr override="childStyle">
                                        <p:cTn dur="1" fill="hold" display="0" masterRel="nextClick" afterEffect="1"/>
                                        <p:tgtEl>
                                          <p:spTgt spid="32776"/>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2777"/>
                                        </p:tgtEl>
                                        <p:attrNameLst>
                                          <p:attrName>style.visibility</p:attrName>
                                        </p:attrNameLst>
                                      </p:cBhvr>
                                      <p:to>
                                        <p:strVal val="visible"/>
                                      </p:to>
                                    </p:set>
                                    <p:animEffect transition="in" filter="wipe(left)">
                                      <p:cBhvr>
                                        <p:cTn id="37" dur="500"/>
                                        <p:tgtEl>
                                          <p:spTgt spid="32777"/>
                                        </p:tgtEl>
                                      </p:cBhvr>
                                    </p:animEffect>
                                  </p:childTnLst>
                                  <p:subTnLst>
                                    <p:animClr clrSpc="rgb" dir="cw">
                                      <p:cBhvr override="childStyle">
                                        <p:cTn dur="1" fill="hold" display="0" masterRel="nextClick" afterEffect="1"/>
                                        <p:tgtEl>
                                          <p:spTgt spid="32777"/>
                                        </p:tgtEl>
                                        <p:attrNameLst>
                                          <p:attrName>ppt_c</p:attrName>
                                        </p:attrNameLst>
                                      </p:cBhvr>
                                      <p:to>
                                        <a:schemeClr val="tx1"/>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2784"/>
                                        </p:tgtEl>
                                        <p:attrNameLst>
                                          <p:attrName>style.visibility</p:attrName>
                                        </p:attrNameLst>
                                      </p:cBhvr>
                                      <p:to>
                                        <p:strVal val="visible"/>
                                      </p:to>
                                    </p:set>
                                    <p:animEffect transition="in" filter="wipe(left)">
                                      <p:cBhvr>
                                        <p:cTn id="48" dur="500"/>
                                        <p:tgtEl>
                                          <p:spTgt spid="3278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6"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1+#ppt_w/2"/>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2"/>
          <p:cNvSpPr txBox="1">
            <a:spLocks noChangeArrowheads="1"/>
          </p:cNvSpPr>
          <p:nvPr/>
        </p:nvSpPr>
        <p:spPr bwMode="auto">
          <a:xfrm>
            <a:off x="457200" y="609600"/>
            <a:ext cx="8093075"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(c)</a:t>
            </a:r>
          </a:p>
          <a:p>
            <a:endParaRPr lang="en-US" sz="800"/>
          </a:p>
          <a:p>
            <a:r>
              <a:rPr lang="en-US"/>
              <a:t>i. Complete the theoretical model by writing the relationship for x as a function of the counterweight mass using the results from (b)i and (b)iii.</a:t>
            </a:r>
          </a:p>
        </p:txBody>
      </p:sp>
      <p:graphicFrame>
        <p:nvGraphicFramePr>
          <p:cNvPr id="62464" name="Object 0"/>
          <p:cNvGraphicFramePr>
            <a:graphicFrameLocks noChangeAspect="1"/>
          </p:cNvGraphicFramePr>
          <p:nvPr/>
        </p:nvGraphicFramePr>
        <p:xfrm>
          <a:off x="1066800" y="2895600"/>
          <a:ext cx="939800" cy="368300"/>
        </p:xfrm>
        <a:graphic>
          <a:graphicData uri="http://schemas.openxmlformats.org/presentationml/2006/ole">
            <mc:AlternateContent xmlns:mc="http://schemas.openxmlformats.org/markup-compatibility/2006">
              <mc:Choice xmlns:v="urn:schemas-microsoft-com:vml" Requires="v">
                <p:oleObj spid="_x0000_s8193" name="Equation" r:id="rId3" imgW="939600" imgH="368280" progId="Equation.3">
                  <p:embed/>
                </p:oleObj>
              </mc:Choice>
              <mc:Fallback>
                <p:oleObj name="Equation" r:id="rId3" imgW="939600" imgH="368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895600"/>
                        <a:ext cx="9398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2465" name="Object 1"/>
          <p:cNvGraphicFramePr>
            <a:graphicFrameLocks noChangeAspect="1"/>
          </p:cNvGraphicFramePr>
          <p:nvPr/>
        </p:nvGraphicFramePr>
        <p:xfrm>
          <a:off x="508000" y="3924300"/>
          <a:ext cx="3479800" cy="838200"/>
        </p:xfrm>
        <a:graphic>
          <a:graphicData uri="http://schemas.openxmlformats.org/presentationml/2006/ole">
            <mc:AlternateContent xmlns:mc="http://schemas.openxmlformats.org/markup-compatibility/2006">
              <mc:Choice xmlns:v="urn:schemas-microsoft-com:vml" Requires="v">
                <p:oleObj spid="_x0000_s8194" name="Equation" r:id="rId5" imgW="3479760" imgH="838080" progId="Equation.3">
                  <p:embed/>
                </p:oleObj>
              </mc:Choice>
              <mc:Fallback>
                <p:oleObj name="Equation" r:id="rId5" imgW="3479760" imgH="838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0" y="3924300"/>
                        <a:ext cx="3479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292" name="Object 2"/>
          <p:cNvGraphicFramePr>
            <a:graphicFrameLocks noChangeAspect="1"/>
          </p:cNvGraphicFramePr>
          <p:nvPr/>
        </p:nvGraphicFramePr>
        <p:xfrm>
          <a:off x="6019800" y="2133600"/>
          <a:ext cx="2692400" cy="1066800"/>
        </p:xfrm>
        <a:graphic>
          <a:graphicData uri="http://schemas.openxmlformats.org/presentationml/2006/ole">
            <mc:AlternateContent xmlns:mc="http://schemas.openxmlformats.org/markup-compatibility/2006">
              <mc:Choice xmlns:v="urn:schemas-microsoft-com:vml" Requires="v">
                <p:oleObj spid="_x0000_s8195" name="Equation" r:id="rId7" imgW="2692080" imgH="1066680" progId="Equation.3">
                  <p:embed/>
                </p:oleObj>
              </mc:Choice>
              <mc:Fallback>
                <p:oleObj name="Equation" r:id="rId7" imgW="2692080" imgH="1066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2133600"/>
                        <a:ext cx="26924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pic>
        <p:nvPicPr>
          <p:cNvPr id="12295" name="Picture 7" descr="~AUT00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8475" y="4038600"/>
            <a:ext cx="22955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9"/>
          <p:cNvGrpSpPr>
            <a:grpSpLocks/>
          </p:cNvGrpSpPr>
          <p:nvPr/>
        </p:nvGrpSpPr>
        <p:grpSpPr bwMode="auto">
          <a:xfrm>
            <a:off x="3962400" y="3810000"/>
            <a:ext cx="2362200" cy="1066800"/>
            <a:chOff x="2496" y="2400"/>
            <a:chExt cx="1488" cy="672"/>
          </a:xfrm>
        </p:grpSpPr>
        <p:graphicFrame>
          <p:nvGraphicFramePr>
            <p:cNvPr id="12293" name="Object 3"/>
            <p:cNvGraphicFramePr>
              <a:graphicFrameLocks noChangeAspect="1"/>
            </p:cNvGraphicFramePr>
            <p:nvPr/>
          </p:nvGraphicFramePr>
          <p:xfrm>
            <a:off x="2592" y="2496"/>
            <a:ext cx="1288" cy="480"/>
          </p:xfrm>
          <a:graphic>
            <a:graphicData uri="http://schemas.openxmlformats.org/presentationml/2006/ole">
              <mc:AlternateContent xmlns:mc="http://schemas.openxmlformats.org/markup-compatibility/2006">
                <mc:Choice xmlns:v="urn:schemas-microsoft-com:vml" Requires="v">
                  <p:oleObj spid="_x0000_s8196" name="Equation" r:id="rId10" imgW="2044440" imgH="761760" progId="Equation.3">
                    <p:embed/>
                  </p:oleObj>
                </mc:Choice>
                <mc:Fallback>
                  <p:oleObj name="Equation" r:id="rId10" imgW="2044440" imgH="7617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92" y="2496"/>
                          <a:ext cx="1288"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301" name="Rectangle 8"/>
            <p:cNvSpPr>
              <a:spLocks noChangeArrowheads="1"/>
            </p:cNvSpPr>
            <p:nvPr/>
          </p:nvSpPr>
          <p:spPr bwMode="auto">
            <a:xfrm>
              <a:off x="2496" y="2400"/>
              <a:ext cx="1488" cy="672"/>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sp>
        <p:nvSpPr>
          <p:cNvPr id="33802" name="Text Box 10"/>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grpSp>
        <p:nvGrpSpPr>
          <p:cNvPr id="3" name="Group 14"/>
          <p:cNvGrpSpPr>
            <a:grpSpLocks/>
          </p:cNvGrpSpPr>
          <p:nvPr/>
        </p:nvGrpSpPr>
        <p:grpSpPr bwMode="auto">
          <a:xfrm>
            <a:off x="2209800" y="2438400"/>
            <a:ext cx="3657600" cy="1066800"/>
            <a:chOff x="1392" y="1536"/>
            <a:chExt cx="2304" cy="672"/>
          </a:xfrm>
        </p:grpSpPr>
        <p:sp>
          <p:nvSpPr>
            <p:cNvPr id="12299" name="Rectangle 12"/>
            <p:cNvSpPr>
              <a:spLocks noChangeArrowheads="1"/>
            </p:cNvSpPr>
            <p:nvPr/>
          </p:nvSpPr>
          <p:spPr bwMode="auto">
            <a:xfrm>
              <a:off x="1392" y="1536"/>
              <a:ext cx="2304" cy="672"/>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2300" name="Text Box 13"/>
            <p:cNvSpPr txBox="1">
              <a:spLocks noChangeArrowheads="1"/>
            </p:cNvSpPr>
            <p:nvPr/>
          </p:nvSpPr>
          <p:spPr bwMode="auto">
            <a:xfrm>
              <a:off x="1429" y="1655"/>
              <a:ext cx="220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Substituting answers from parts (b) iii and (b) i</a:t>
              </a:r>
            </a:p>
          </p:txBody>
        </p:sp>
      </p:grpSp>
    </p:spTree>
    <p:extLst>
      <p:ext uri="{BB962C8B-B14F-4D97-AF65-F5344CB8AC3E}">
        <p14:creationId xmlns:p14="http://schemas.microsoft.com/office/powerpoint/2010/main" val="3659217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2464"/>
                                        </p:tgtEl>
                                        <p:attrNameLst>
                                          <p:attrName>style.visibility</p:attrName>
                                        </p:attrNameLst>
                                      </p:cBhvr>
                                      <p:to>
                                        <p:strVal val="visible"/>
                                      </p:to>
                                    </p:set>
                                    <p:animEffect transition="in" filter="wipe(left)">
                                      <p:cBhvr>
                                        <p:cTn id="7" dur="500"/>
                                        <p:tgtEl>
                                          <p:spTgt spid="62464"/>
                                        </p:tgtEl>
                                      </p:cBhvr>
                                    </p:animEffect>
                                  </p:childTnLst>
                                  <p:subTnLst>
                                    <p:animClr clrSpc="rgb" dir="cw">
                                      <p:cBhvr override="childStyle">
                                        <p:cTn dur="1" fill="hold" display="0" masterRel="nextClick" afterEffect="1"/>
                                        <p:tgtEl>
                                          <p:spTgt spid="62464"/>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2465"/>
                                        </p:tgtEl>
                                        <p:attrNameLst>
                                          <p:attrName>style.visibility</p:attrName>
                                        </p:attrNameLst>
                                      </p:cBhvr>
                                      <p:to>
                                        <p:strVal val="visible"/>
                                      </p:to>
                                    </p:set>
                                    <p:animEffect transition="in" filter="wipe(left)">
                                      <p:cBhvr>
                                        <p:cTn id="12" dur="500"/>
                                        <p:tgtEl>
                                          <p:spTgt spid="62465"/>
                                        </p:tgtEl>
                                      </p:cBhvr>
                                    </p:animEffect>
                                  </p:childTnLst>
                                  <p:subTnLst>
                                    <p:animClr clrSpc="rgb" dir="cw">
                                      <p:cBhvr override="childStyle">
                                        <p:cTn dur="1" fill="hold" display="0" masterRel="nextClick" afterEffect="1"/>
                                        <p:tgtEl>
                                          <p:spTgt spid="62465"/>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3802"/>
                                        </p:tgtEl>
                                        <p:attrNameLst>
                                          <p:attrName>style.visibility</p:attrName>
                                        </p:attrNameLst>
                                      </p:cBhvr>
                                      <p:to>
                                        <p:strVal val="visible"/>
                                      </p:to>
                                    </p:set>
                                    <p:animEffect transition="in" filter="wipe(left)">
                                      <p:cBhvr>
                                        <p:cTn id="23" dur="500"/>
                                        <p:tgtEl>
                                          <p:spTgt spid="3380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6"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1+#ppt_w/2"/>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2"/>
          <p:cNvSpPr txBox="1">
            <a:spLocks noChangeArrowheads="1"/>
          </p:cNvSpPr>
          <p:nvPr/>
        </p:nvSpPr>
        <p:spPr bwMode="auto">
          <a:xfrm>
            <a:off x="457200" y="838200"/>
            <a:ext cx="80930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(c)</a:t>
            </a:r>
          </a:p>
          <a:p>
            <a:r>
              <a:rPr lang="en-US"/>
              <a:t>ii. Compare the experimental and theoretical values of x for a counterweight bucket mass of 300 kg. </a:t>
            </a:r>
          </a:p>
        </p:txBody>
      </p:sp>
      <p:graphicFrame>
        <p:nvGraphicFramePr>
          <p:cNvPr id="34819" name="Object 3"/>
          <p:cNvGraphicFramePr>
            <a:graphicFrameLocks noChangeAspect="1"/>
          </p:cNvGraphicFramePr>
          <p:nvPr/>
        </p:nvGraphicFramePr>
        <p:xfrm>
          <a:off x="622300" y="2667000"/>
          <a:ext cx="3187700" cy="762000"/>
        </p:xfrm>
        <a:graphic>
          <a:graphicData uri="http://schemas.openxmlformats.org/presentationml/2006/ole">
            <mc:AlternateContent xmlns:mc="http://schemas.openxmlformats.org/markup-compatibility/2006">
              <mc:Choice xmlns:v="urn:schemas-microsoft-com:vml" Requires="v">
                <p:oleObj spid="_x0000_s9217" name="Equation" r:id="rId3" imgW="3187440" imgH="761760" progId="Equation.3">
                  <p:embed/>
                </p:oleObj>
              </mc:Choice>
              <mc:Fallback>
                <p:oleObj name="Equation" r:id="rId3" imgW="3187440" imgH="761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300" y="2667000"/>
                        <a:ext cx="31877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4822" name="Object 6"/>
          <p:cNvGraphicFramePr>
            <a:graphicFrameLocks noChangeAspect="1"/>
          </p:cNvGraphicFramePr>
          <p:nvPr/>
        </p:nvGraphicFramePr>
        <p:xfrm>
          <a:off x="3886200" y="2590800"/>
          <a:ext cx="2882900" cy="825500"/>
        </p:xfrm>
        <a:graphic>
          <a:graphicData uri="http://schemas.openxmlformats.org/presentationml/2006/ole">
            <mc:AlternateContent xmlns:mc="http://schemas.openxmlformats.org/markup-compatibility/2006">
              <mc:Choice xmlns:v="urn:schemas-microsoft-com:vml" Requires="v">
                <p:oleObj spid="_x0000_s9218" name="Equation" r:id="rId5" imgW="2882880" imgH="825480" progId="Equation.3">
                  <p:embed/>
                </p:oleObj>
              </mc:Choice>
              <mc:Fallback>
                <p:oleObj name="Equation" r:id="rId5" imgW="2882880" imgH="825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590800"/>
                        <a:ext cx="28829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4823" name="Object 7"/>
          <p:cNvGraphicFramePr>
            <a:graphicFrameLocks noChangeAspect="1"/>
          </p:cNvGraphicFramePr>
          <p:nvPr/>
        </p:nvGraphicFramePr>
        <p:xfrm>
          <a:off x="6858000" y="2819400"/>
          <a:ext cx="1117600" cy="279400"/>
        </p:xfrm>
        <a:graphic>
          <a:graphicData uri="http://schemas.openxmlformats.org/presentationml/2006/ole">
            <mc:AlternateContent xmlns:mc="http://schemas.openxmlformats.org/markup-compatibility/2006">
              <mc:Choice xmlns:v="urn:schemas-microsoft-com:vml" Requires="v">
                <p:oleObj spid="_x0000_s9219" name="Equation" r:id="rId7" imgW="1117440" imgH="279360" progId="Equation.3">
                  <p:embed/>
                </p:oleObj>
              </mc:Choice>
              <mc:Fallback>
                <p:oleObj name="Equation" r:id="rId7" imgW="111744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2819400"/>
                        <a:ext cx="11176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4824" name="Object 8"/>
          <p:cNvGraphicFramePr>
            <a:graphicFrameLocks noChangeAspect="1"/>
          </p:cNvGraphicFramePr>
          <p:nvPr/>
        </p:nvGraphicFramePr>
        <p:xfrm>
          <a:off x="762000" y="3657600"/>
          <a:ext cx="1701800" cy="430213"/>
        </p:xfrm>
        <a:graphic>
          <a:graphicData uri="http://schemas.openxmlformats.org/presentationml/2006/ole">
            <mc:AlternateContent xmlns:mc="http://schemas.openxmlformats.org/markup-compatibility/2006">
              <mc:Choice xmlns:v="urn:schemas-microsoft-com:vml" Requires="v">
                <p:oleObj spid="_x0000_s9220" name="Equation" r:id="rId9" imgW="1701720" imgH="431640" progId="Equation.3">
                  <p:embed/>
                </p:oleObj>
              </mc:Choice>
              <mc:Fallback>
                <p:oleObj name="Equation" r:id="rId9" imgW="1701720" imgH="431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657600"/>
                        <a:ext cx="17018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4825" name="Text Box 9"/>
          <p:cNvSpPr txBox="1">
            <a:spLocks noChangeArrowheads="1"/>
          </p:cNvSpPr>
          <p:nvPr/>
        </p:nvSpPr>
        <p:spPr bwMode="auto">
          <a:xfrm>
            <a:off x="990600" y="5410200"/>
            <a:ext cx="4354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rgbClr val="CC3300"/>
                </a:solidFill>
              </a:rPr>
              <a:t>Frictional forces in the catapult </a:t>
            </a:r>
          </a:p>
        </p:txBody>
      </p:sp>
      <p:sp>
        <p:nvSpPr>
          <p:cNvPr id="34826" name="Text Box 10"/>
          <p:cNvSpPr txBox="1">
            <a:spLocks noChangeArrowheads="1"/>
          </p:cNvSpPr>
          <p:nvPr/>
        </p:nvSpPr>
        <p:spPr bwMode="auto">
          <a:xfrm>
            <a:off x="533400" y="4800600"/>
            <a:ext cx="4532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Offer a reason for any difference.</a:t>
            </a:r>
          </a:p>
        </p:txBody>
      </p:sp>
      <p:sp>
        <p:nvSpPr>
          <p:cNvPr id="34828" name="Text Box 12"/>
          <p:cNvSpPr txBox="1">
            <a:spLocks noChangeArrowheads="1"/>
          </p:cNvSpPr>
          <p:nvPr/>
        </p:nvSpPr>
        <p:spPr bwMode="auto">
          <a:xfrm>
            <a:off x="7613650" y="6567488"/>
            <a:ext cx="145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800">
                <a:solidFill>
                  <a:schemeClr val="accent2"/>
                </a:solidFill>
              </a:rPr>
              <a:t>2003 AP Physics-C Exam.ppt</a:t>
            </a:r>
          </a:p>
        </p:txBody>
      </p:sp>
      <p:grpSp>
        <p:nvGrpSpPr>
          <p:cNvPr id="2" name="Group 22"/>
          <p:cNvGrpSpPr>
            <a:grpSpLocks/>
          </p:cNvGrpSpPr>
          <p:nvPr/>
        </p:nvGrpSpPr>
        <p:grpSpPr bwMode="auto">
          <a:xfrm>
            <a:off x="569913" y="1981200"/>
            <a:ext cx="7126287" cy="4452938"/>
            <a:chOff x="359" y="1248"/>
            <a:chExt cx="4489" cy="2805"/>
          </a:xfrm>
        </p:grpSpPr>
        <p:grpSp>
          <p:nvGrpSpPr>
            <p:cNvPr id="13323" name="Group 17"/>
            <p:cNvGrpSpPr>
              <a:grpSpLocks/>
            </p:cNvGrpSpPr>
            <p:nvPr/>
          </p:nvGrpSpPr>
          <p:grpSpPr bwMode="auto">
            <a:xfrm>
              <a:off x="359" y="1248"/>
              <a:ext cx="3408" cy="309"/>
              <a:chOff x="384" y="1298"/>
              <a:chExt cx="3408" cy="309"/>
            </a:xfrm>
          </p:grpSpPr>
          <p:sp>
            <p:nvSpPr>
              <p:cNvPr id="13327" name="Rectangle 14"/>
              <p:cNvSpPr>
                <a:spLocks noChangeArrowheads="1"/>
              </p:cNvSpPr>
              <p:nvPr/>
            </p:nvSpPr>
            <p:spPr bwMode="auto">
              <a:xfrm>
                <a:off x="384" y="1298"/>
                <a:ext cx="3408" cy="309"/>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3328" name="Text Box 15"/>
              <p:cNvSpPr txBox="1">
                <a:spLocks noChangeArrowheads="1"/>
              </p:cNvSpPr>
              <p:nvPr/>
            </p:nvSpPr>
            <p:spPr bwMode="auto">
              <a:xfrm>
                <a:off x="421" y="1319"/>
                <a:ext cx="33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Using equation from (c) I to predict x</a:t>
                </a:r>
                <a:r>
                  <a:rPr lang="en-US" baseline="-25000">
                    <a:solidFill>
                      <a:schemeClr val="accent2"/>
                    </a:solidFill>
                  </a:rPr>
                  <a:t>(theo)</a:t>
                </a:r>
                <a:endParaRPr lang="en-US" sz="2000">
                  <a:solidFill>
                    <a:schemeClr val="accent2"/>
                  </a:solidFill>
                </a:endParaRPr>
              </a:p>
            </p:txBody>
          </p:sp>
        </p:grpSp>
        <p:grpSp>
          <p:nvGrpSpPr>
            <p:cNvPr id="13324" name="Group 21"/>
            <p:cNvGrpSpPr>
              <a:grpSpLocks/>
            </p:cNvGrpSpPr>
            <p:nvPr/>
          </p:nvGrpSpPr>
          <p:grpSpPr bwMode="auto">
            <a:xfrm>
              <a:off x="2640" y="3744"/>
              <a:ext cx="2208" cy="309"/>
              <a:chOff x="1680" y="3648"/>
              <a:chExt cx="2208" cy="309"/>
            </a:xfrm>
          </p:grpSpPr>
          <p:sp>
            <p:nvSpPr>
              <p:cNvPr id="13325" name="Rectangle 19"/>
              <p:cNvSpPr>
                <a:spLocks noChangeArrowheads="1"/>
              </p:cNvSpPr>
              <p:nvPr/>
            </p:nvSpPr>
            <p:spPr bwMode="auto">
              <a:xfrm>
                <a:off x="1680" y="3648"/>
                <a:ext cx="2208" cy="309"/>
              </a:xfrm>
              <a:prstGeom prst="rect">
                <a:avLst/>
              </a:prstGeom>
              <a:solidFill>
                <a:schemeClr val="bg1"/>
              </a:solidFill>
              <a:ln w="38100">
                <a:solidFill>
                  <a:schemeClr val="accent2"/>
                </a:solidFill>
                <a:miter lim="800000"/>
                <a:headEnd/>
                <a:tailEnd/>
              </a:ln>
            </p:spPr>
            <p:txBody>
              <a:bodyPr wrap="none" anchor="ctr"/>
              <a:lstStyle/>
              <a:p>
                <a:endParaRPr lang="en-NZ"/>
              </a:p>
            </p:txBody>
          </p:sp>
          <p:sp>
            <p:nvSpPr>
              <p:cNvPr id="13326" name="Text Box 20"/>
              <p:cNvSpPr txBox="1">
                <a:spLocks noChangeArrowheads="1"/>
              </p:cNvSpPr>
              <p:nvPr/>
            </p:nvSpPr>
            <p:spPr bwMode="auto">
              <a:xfrm>
                <a:off x="1717" y="3669"/>
                <a:ext cx="21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algn="ctr"/>
                <a:r>
                  <a:rPr lang="en-US" sz="2000">
                    <a:solidFill>
                      <a:schemeClr val="accent2"/>
                    </a:solidFill>
                  </a:rPr>
                  <a:t>1 pt. Reasonable explanation</a:t>
                </a:r>
              </a:p>
            </p:txBody>
          </p:sp>
        </p:grpSp>
      </p:grpSp>
    </p:spTree>
    <p:extLst>
      <p:ext uri="{BB962C8B-B14F-4D97-AF65-F5344CB8AC3E}">
        <p14:creationId xmlns:p14="http://schemas.microsoft.com/office/powerpoint/2010/main" val="801302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wipe(left)">
                                      <p:cBhvr>
                                        <p:cTn id="7" dur="500"/>
                                        <p:tgtEl>
                                          <p:spTgt spid="34819"/>
                                        </p:tgtEl>
                                      </p:cBhvr>
                                    </p:animEffect>
                                  </p:childTnLst>
                                  <p:subTnLst>
                                    <p:animClr clrSpc="rgb" dir="cw">
                                      <p:cBhvr override="childStyle">
                                        <p:cTn dur="1" fill="hold" display="0" masterRel="nextClick" afterEffect="1"/>
                                        <p:tgtEl>
                                          <p:spTgt spid="34819"/>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wipe(left)">
                                      <p:cBhvr>
                                        <p:cTn id="12" dur="500"/>
                                        <p:tgtEl>
                                          <p:spTgt spid="34822"/>
                                        </p:tgtEl>
                                      </p:cBhvr>
                                    </p:animEffect>
                                  </p:childTnLst>
                                  <p:subTnLst>
                                    <p:animClr clrSpc="rgb" dir="cw">
                                      <p:cBhvr override="childStyle">
                                        <p:cTn dur="1" fill="hold" display="0" masterRel="nextClick" afterEffect="1"/>
                                        <p:tgtEl>
                                          <p:spTgt spid="34822"/>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4823"/>
                                        </p:tgtEl>
                                        <p:attrNameLst>
                                          <p:attrName>style.visibility</p:attrName>
                                        </p:attrNameLst>
                                      </p:cBhvr>
                                      <p:to>
                                        <p:strVal val="visible"/>
                                      </p:to>
                                    </p:set>
                                    <p:animEffect transition="in" filter="wipe(left)">
                                      <p:cBhvr>
                                        <p:cTn id="17" dur="500"/>
                                        <p:tgtEl>
                                          <p:spTgt spid="348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4824"/>
                                        </p:tgtEl>
                                        <p:attrNameLst>
                                          <p:attrName>style.visibility</p:attrName>
                                        </p:attrNameLst>
                                      </p:cBhvr>
                                      <p:to>
                                        <p:strVal val="visible"/>
                                      </p:to>
                                    </p:set>
                                    <p:animEffect transition="in" filter="wipe(left)">
                                      <p:cBhvr>
                                        <p:cTn id="22" dur="500"/>
                                        <p:tgtEl>
                                          <p:spTgt spid="348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6"/>
                                        </p:tgtEl>
                                        <p:attrNameLst>
                                          <p:attrName>style.visibility</p:attrName>
                                        </p:attrNameLst>
                                      </p:cBhvr>
                                      <p:to>
                                        <p:strVal val="visible"/>
                                      </p:to>
                                    </p:set>
                                    <p:animEffect transition="in" filter="wipe(left)">
                                      <p:cBhvr>
                                        <p:cTn id="27" dur="500"/>
                                        <p:tgtEl>
                                          <p:spTgt spid="348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wipe(left)">
                                      <p:cBhvr>
                                        <p:cTn id="32" dur="500"/>
                                        <p:tgtEl>
                                          <p:spTgt spid="348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28"/>
                                        </p:tgtEl>
                                        <p:attrNameLst>
                                          <p:attrName>style.visibility</p:attrName>
                                        </p:attrNameLst>
                                      </p:cBhvr>
                                      <p:to>
                                        <p:strVal val="visible"/>
                                      </p:to>
                                    </p:set>
                                    <p:animEffect transition="in" filter="wipe(left)">
                                      <p:cBhvr>
                                        <p:cTn id="37" dur="500"/>
                                        <p:tgtEl>
                                          <p:spTgt spid="3482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6"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additive="base">
                                        <p:cTn id="42" dur="500" fill="hold"/>
                                        <p:tgtEl>
                                          <p:spTgt spid="2"/>
                                        </p:tgtEl>
                                        <p:attrNameLst>
                                          <p:attrName>ppt_x</p:attrName>
                                        </p:attrNameLst>
                                      </p:cBhvr>
                                      <p:tavLst>
                                        <p:tav tm="0">
                                          <p:val>
                                            <p:strVal val="1+#ppt_w/2"/>
                                          </p:val>
                                        </p:tav>
                                        <p:tav tm="100000">
                                          <p:val>
                                            <p:strVal val="#ppt_x"/>
                                          </p:val>
                                        </p:tav>
                                      </p:tavLst>
                                    </p:anim>
                                    <p:anim calcmode="lin" valueType="num">
                                      <p:cBhvr additive="base">
                                        <p:cTn id="4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utoUpdateAnimBg="0"/>
      <p:bldP spid="34826" grpId="0" autoUpdateAnimBg="0"/>
      <p:bldP spid="34828"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669</Words>
  <Application>Microsoft Macintosh PowerPoint</Application>
  <PresentationFormat>On-screen Show (4:3)</PresentationFormat>
  <Paragraphs>50</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9</vt:i4>
      </vt:variant>
    </vt:vector>
  </HeadingPairs>
  <TitlesOfParts>
    <vt:vector size="14" baseType="lpstr">
      <vt:lpstr>Office Theme</vt:lpstr>
      <vt:lpstr>Microsoft Excel 97 - 2004 Worksheet</vt:lpstr>
      <vt:lpstr>Microsoft Excel Worksheet</vt:lpstr>
      <vt:lpstr>Microsoft 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Anderson</dc:creator>
  <cp:lastModifiedBy>Stephen Anderson</cp:lastModifiedBy>
  <cp:revision>1</cp:revision>
  <dcterms:created xsi:type="dcterms:W3CDTF">2015-04-17T09:19:40Z</dcterms:created>
  <dcterms:modified xsi:type="dcterms:W3CDTF">2015-04-17T09:20:23Z</dcterms:modified>
</cp:coreProperties>
</file>