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0" r:id="rId4"/>
    <p:sldId id="257" r:id="rId5"/>
    <p:sldId id="272" r:id="rId6"/>
    <p:sldId id="258" r:id="rId7"/>
    <p:sldId id="273" r:id="rId8"/>
    <p:sldId id="259" r:id="rId9"/>
    <p:sldId id="274" r:id="rId10"/>
    <p:sldId id="275" r:id="rId11"/>
    <p:sldId id="260" r:id="rId12"/>
    <p:sldId id="276" r:id="rId13"/>
    <p:sldId id="277" r:id="rId14"/>
    <p:sldId id="261" r:id="rId15"/>
    <p:sldId id="278" r:id="rId16"/>
    <p:sldId id="262" r:id="rId17"/>
    <p:sldId id="279" r:id="rId18"/>
    <p:sldId id="280" r:id="rId19"/>
    <p:sldId id="263" r:id="rId20"/>
    <p:sldId id="264" r:id="rId21"/>
    <p:sldId id="281" r:id="rId22"/>
    <p:sldId id="282" r:id="rId23"/>
    <p:sldId id="265" r:id="rId24"/>
    <p:sldId id="266" r:id="rId25"/>
    <p:sldId id="283" r:id="rId26"/>
    <p:sldId id="284" r:id="rId27"/>
    <p:sldId id="267" r:id="rId28"/>
    <p:sldId id="269"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EFF6"/>
    <a:srgbClr val="FFE5F1"/>
    <a:srgbClr val="FFCCFF"/>
    <a:srgbClr val="FFE5FF"/>
    <a:srgbClr val="FFD9FF"/>
    <a:srgbClr val="FFCDE4"/>
    <a:srgbClr val="D4F8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77"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4F8F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90.png"/><Relationship Id="rId2"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 Id="rId4" Type="http://schemas.openxmlformats.org/officeDocument/2006/relationships/image" Target="../media/image25.png"/></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png"/><Relationship Id="rId1" Type="http://schemas.openxmlformats.org/officeDocument/2006/relationships/slideLayout" Target="../slideLayouts/slideLayout7.xml"/><Relationship Id="rId6" Type="http://schemas.openxmlformats.org/officeDocument/2006/relationships/image" Target="../media/image32.png"/><Relationship Id="rId11" Type="http://schemas.openxmlformats.org/officeDocument/2006/relationships/image" Target="../media/image37.png"/><Relationship Id="rId5" Type="http://schemas.openxmlformats.org/officeDocument/2006/relationships/image" Target="../media/image31.png"/><Relationship Id="rId10" Type="http://schemas.openxmlformats.org/officeDocument/2006/relationships/image" Target="../media/image36.png"/><Relationship Id="rId4" Type="http://schemas.openxmlformats.org/officeDocument/2006/relationships/image" Target="../media/image30.png"/><Relationship Id="rId9" Type="http://schemas.openxmlformats.org/officeDocument/2006/relationships/image" Target="../media/image35.png"/></Relationships>
</file>

<file path=ppt/slides/_rels/slide23.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39.png"/><Relationship Id="rId7" Type="http://schemas.openxmlformats.org/officeDocument/2006/relationships/image" Target="../media/image43.png"/><Relationship Id="rId2" Type="http://schemas.openxmlformats.org/officeDocument/2006/relationships/image" Target="../media/image38.png"/><Relationship Id="rId1" Type="http://schemas.openxmlformats.org/officeDocument/2006/relationships/slideLayout" Target="../slideLayouts/slideLayout7.xml"/><Relationship Id="rId6" Type="http://schemas.openxmlformats.org/officeDocument/2006/relationships/image" Target="../media/image42.png"/><Relationship Id="rId11" Type="http://schemas.openxmlformats.org/officeDocument/2006/relationships/image" Target="../media/image47.png"/><Relationship Id="rId5" Type="http://schemas.openxmlformats.org/officeDocument/2006/relationships/image" Target="../media/image41.png"/><Relationship Id="rId10" Type="http://schemas.openxmlformats.org/officeDocument/2006/relationships/image" Target="../media/image46.png"/><Relationship Id="rId4" Type="http://schemas.openxmlformats.org/officeDocument/2006/relationships/image" Target="../media/image40.png"/><Relationship Id="rId9" Type="http://schemas.openxmlformats.org/officeDocument/2006/relationships/image" Target="../media/image4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image" Target="../media/image5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5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60.png"/><Relationship Id="rId3" Type="http://schemas.openxmlformats.org/officeDocument/2006/relationships/image" Target="../media/image55.png"/><Relationship Id="rId7" Type="http://schemas.openxmlformats.org/officeDocument/2006/relationships/image" Target="../media/image59.png"/><Relationship Id="rId2" Type="http://schemas.openxmlformats.org/officeDocument/2006/relationships/image" Target="../media/image54.png"/><Relationship Id="rId1" Type="http://schemas.openxmlformats.org/officeDocument/2006/relationships/slideLayout" Target="../slideLayouts/slideLayout7.xml"/><Relationship Id="rId6" Type="http://schemas.openxmlformats.org/officeDocument/2006/relationships/image" Target="../media/image58.png"/><Relationship Id="rId5" Type="http://schemas.openxmlformats.org/officeDocument/2006/relationships/image" Target="../media/image57.png"/><Relationship Id="rId10" Type="http://schemas.openxmlformats.org/officeDocument/2006/relationships/image" Target="../media/image62.png"/><Relationship Id="rId4" Type="http://schemas.openxmlformats.org/officeDocument/2006/relationships/image" Target="../media/image56.png"/><Relationship Id="rId9" Type="http://schemas.openxmlformats.org/officeDocument/2006/relationships/image" Target="../media/image6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2188" y="-2330151"/>
            <a:ext cx="6043612" cy="1138389"/>
          </a:xfrm>
          <a:prstGeom prst="rect">
            <a:avLst/>
          </a:prstGeom>
        </p:spPr>
        <p:txBody>
          <a:bodyPr wrap="square">
            <a:spAutoFit/>
          </a:bodyPr>
          <a:lstStyle/>
          <a:p>
            <a:pPr marL="2711450" marR="2089785" indent="-621030">
              <a:lnSpc>
                <a:spcPct val="103000"/>
              </a:lnSpc>
              <a:spcBef>
                <a:spcPts val="960"/>
              </a:spcBef>
              <a:spcAft>
                <a:spcPts val="0"/>
              </a:spcAft>
            </a:pPr>
            <a:r>
              <a:rPr lang="en-US" sz="2200" b="1" dirty="0" smtClean="0">
                <a:solidFill>
                  <a:srgbClr val="231F20"/>
                </a:solidFill>
                <a:latin typeface="Arial"/>
                <a:ea typeface="Calibri"/>
                <a:cs typeface="Times New Roman"/>
              </a:rPr>
              <a:t>S</a:t>
            </a:r>
            <a:r>
              <a:rPr lang="en-US" sz="2200" b="1" spc="-5" dirty="0" smtClean="0">
                <a:solidFill>
                  <a:srgbClr val="231F20"/>
                </a:solidFill>
                <a:latin typeface="Arial"/>
                <a:ea typeface="Calibri"/>
                <a:cs typeface="Times New Roman"/>
              </a:rPr>
              <a:t>cholarshi</a:t>
            </a:r>
            <a:r>
              <a:rPr lang="en-US" sz="2200" b="1" dirty="0" smtClean="0">
                <a:solidFill>
                  <a:srgbClr val="231F20"/>
                </a:solidFill>
                <a:latin typeface="Arial"/>
                <a:ea typeface="Calibri"/>
                <a:cs typeface="Times New Roman"/>
              </a:rPr>
              <a:t>p </a:t>
            </a:r>
            <a:r>
              <a:rPr lang="en-US" sz="2200" b="1" spc="-5" dirty="0" smtClean="0">
                <a:solidFill>
                  <a:srgbClr val="231F20"/>
                </a:solidFill>
                <a:latin typeface="Arial"/>
                <a:ea typeface="Calibri"/>
                <a:cs typeface="Times New Roman"/>
              </a:rPr>
              <a:t>2014 </a:t>
            </a:r>
            <a:r>
              <a:rPr lang="en-US" sz="2200" b="1" dirty="0" smtClean="0">
                <a:solidFill>
                  <a:srgbClr val="231F20"/>
                </a:solidFill>
                <a:latin typeface="Arial"/>
                <a:ea typeface="Calibri"/>
                <a:cs typeface="Times New Roman"/>
              </a:rPr>
              <a:t>Physics</a:t>
            </a:r>
            <a:endParaRPr lang="en-NZ" sz="1100" dirty="0">
              <a:ea typeface="Calibri"/>
              <a:cs typeface="Times New Roman"/>
            </a:endParaRPr>
          </a:p>
        </p:txBody>
      </p:sp>
      <p:sp>
        <p:nvSpPr>
          <p:cNvPr id="3" name="Rectangle 2"/>
          <p:cNvSpPr/>
          <p:nvPr/>
        </p:nvSpPr>
        <p:spPr>
          <a:xfrm>
            <a:off x="609600" y="304800"/>
            <a:ext cx="3786742" cy="2215991"/>
          </a:xfrm>
          <a:prstGeom prst="rect">
            <a:avLst/>
          </a:prstGeom>
        </p:spPr>
        <p:txBody>
          <a:bodyPr wrap="none">
            <a:spAutoFit/>
          </a:bodyPr>
          <a:lstStyle/>
          <a:p>
            <a:pPr algn="ctr"/>
            <a:r>
              <a:rPr lang="en-US" sz="4000" b="1" dirty="0"/>
              <a:t>Scholarship </a:t>
            </a:r>
            <a:r>
              <a:rPr lang="en-US" sz="4000" b="1" dirty="0" smtClean="0"/>
              <a:t>2014</a:t>
            </a:r>
          </a:p>
          <a:p>
            <a:pPr algn="ctr"/>
            <a:r>
              <a:rPr lang="en-US" sz="4000" b="1" dirty="0" smtClean="0"/>
              <a:t> </a:t>
            </a:r>
            <a:r>
              <a:rPr lang="en-US" sz="5400" b="1" dirty="0" smtClean="0"/>
              <a:t>Physics</a:t>
            </a:r>
          </a:p>
          <a:p>
            <a:pPr algn="ctr"/>
            <a:r>
              <a:rPr lang="en-US" sz="4400" b="1" dirty="0" smtClean="0"/>
              <a:t>Solutions</a:t>
            </a:r>
            <a:endParaRPr lang="en-NZ" sz="4400" dirty="0"/>
          </a:p>
        </p:txBody>
      </p:sp>
      <p:sp>
        <p:nvSpPr>
          <p:cNvPr id="5" name="Rectangle 9"/>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grpSp>
        <p:nvGrpSpPr>
          <p:cNvPr id="6" name="Group 1"/>
          <p:cNvGrpSpPr>
            <a:grpSpLocks/>
          </p:cNvGrpSpPr>
          <p:nvPr/>
        </p:nvGrpSpPr>
        <p:grpSpPr bwMode="auto">
          <a:xfrm>
            <a:off x="6096000" y="304800"/>
            <a:ext cx="2514600" cy="1219200"/>
            <a:chOff x="0" y="0"/>
            <a:chExt cx="2824" cy="1310"/>
          </a:xfrm>
        </p:grpSpPr>
        <p:grpSp>
          <p:nvGrpSpPr>
            <p:cNvPr id="7" name="Group 5"/>
            <p:cNvGrpSpPr>
              <a:grpSpLocks/>
            </p:cNvGrpSpPr>
            <p:nvPr/>
          </p:nvGrpSpPr>
          <p:grpSpPr bwMode="auto">
            <a:xfrm>
              <a:off x="3" y="34"/>
              <a:ext cx="624" cy="751"/>
              <a:chOff x="3" y="34"/>
              <a:chExt cx="624" cy="751"/>
            </a:xfrm>
          </p:grpSpPr>
          <p:sp>
            <p:nvSpPr>
              <p:cNvPr id="10" name="Freeform 8"/>
              <p:cNvSpPr>
                <a:spLocks/>
              </p:cNvSpPr>
              <p:nvPr/>
            </p:nvSpPr>
            <p:spPr bwMode="auto">
              <a:xfrm>
                <a:off x="3" y="34"/>
                <a:ext cx="624" cy="751"/>
              </a:xfrm>
              <a:custGeom>
                <a:avLst/>
                <a:gdLst>
                  <a:gd name="T0" fmla="+- 0 276 3"/>
                  <a:gd name="T1" fmla="*/ T0 w 624"/>
                  <a:gd name="T2" fmla="+- 0 295 34"/>
                  <a:gd name="T3" fmla="*/ 295 h 751"/>
                  <a:gd name="T4" fmla="+- 0 109 3"/>
                  <a:gd name="T5" fmla="*/ T4 w 624"/>
                  <a:gd name="T6" fmla="+- 0 295 34"/>
                  <a:gd name="T7" fmla="*/ 295 h 751"/>
                  <a:gd name="T8" fmla="+- 0 626 3"/>
                  <a:gd name="T9" fmla="*/ T8 w 624"/>
                  <a:gd name="T10" fmla="+- 0 785 34"/>
                  <a:gd name="T11" fmla="*/ 785 h 751"/>
                  <a:gd name="T12" fmla="+- 0 626 3"/>
                  <a:gd name="T13" fmla="*/ T12 w 624"/>
                  <a:gd name="T14" fmla="+- 0 526 34"/>
                  <a:gd name="T15" fmla="*/ 526 h 751"/>
                  <a:gd name="T16" fmla="+- 0 519 3"/>
                  <a:gd name="T17" fmla="*/ T16 w 624"/>
                  <a:gd name="T18" fmla="+- 0 526 34"/>
                  <a:gd name="T19" fmla="*/ 526 h 751"/>
                  <a:gd name="T20" fmla="+- 0 276 3"/>
                  <a:gd name="T21" fmla="*/ T20 w 624"/>
                  <a:gd name="T22" fmla="+- 0 295 34"/>
                  <a:gd name="T23" fmla="*/ 295 h 751"/>
                </a:gdLst>
                <a:ahLst/>
                <a:cxnLst>
                  <a:cxn ang="0">
                    <a:pos x="T1" y="T3"/>
                  </a:cxn>
                  <a:cxn ang="0">
                    <a:pos x="T5" y="T7"/>
                  </a:cxn>
                  <a:cxn ang="0">
                    <a:pos x="T9" y="T11"/>
                  </a:cxn>
                  <a:cxn ang="0">
                    <a:pos x="T13" y="T15"/>
                  </a:cxn>
                  <a:cxn ang="0">
                    <a:pos x="T17" y="T19"/>
                  </a:cxn>
                  <a:cxn ang="0">
                    <a:pos x="T21" y="T23"/>
                  </a:cxn>
                </a:cxnLst>
                <a:rect l="0" t="0" r="r" b="b"/>
                <a:pathLst>
                  <a:path w="624" h="751">
                    <a:moveTo>
                      <a:pt x="273" y="261"/>
                    </a:moveTo>
                    <a:lnTo>
                      <a:pt x="106" y="261"/>
                    </a:lnTo>
                    <a:lnTo>
                      <a:pt x="623" y="751"/>
                    </a:lnTo>
                    <a:lnTo>
                      <a:pt x="623" y="492"/>
                    </a:lnTo>
                    <a:lnTo>
                      <a:pt x="516" y="492"/>
                    </a:lnTo>
                    <a:lnTo>
                      <a:pt x="273" y="261"/>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1" name="Freeform 7"/>
              <p:cNvSpPr>
                <a:spLocks/>
              </p:cNvSpPr>
              <p:nvPr/>
            </p:nvSpPr>
            <p:spPr bwMode="auto">
              <a:xfrm>
                <a:off x="3" y="34"/>
                <a:ext cx="624" cy="751"/>
              </a:xfrm>
              <a:custGeom>
                <a:avLst/>
                <a:gdLst>
                  <a:gd name="T0" fmla="+- 0 3 3"/>
                  <a:gd name="T1" fmla="*/ T0 w 624"/>
                  <a:gd name="T2" fmla="+- 0 34 34"/>
                  <a:gd name="T3" fmla="*/ 34 h 751"/>
                  <a:gd name="T4" fmla="+- 0 3 3"/>
                  <a:gd name="T5" fmla="*/ T4 w 624"/>
                  <a:gd name="T6" fmla="+- 0 765 34"/>
                  <a:gd name="T7" fmla="*/ 765 h 751"/>
                  <a:gd name="T8" fmla="+- 0 109 3"/>
                  <a:gd name="T9" fmla="*/ T8 w 624"/>
                  <a:gd name="T10" fmla="+- 0 765 34"/>
                  <a:gd name="T11" fmla="*/ 765 h 751"/>
                  <a:gd name="T12" fmla="+- 0 109 3"/>
                  <a:gd name="T13" fmla="*/ T12 w 624"/>
                  <a:gd name="T14" fmla="+- 0 295 34"/>
                  <a:gd name="T15" fmla="*/ 295 h 751"/>
                  <a:gd name="T16" fmla="+- 0 276 3"/>
                  <a:gd name="T17" fmla="*/ T16 w 624"/>
                  <a:gd name="T18" fmla="+- 0 295 34"/>
                  <a:gd name="T19" fmla="*/ 295 h 751"/>
                  <a:gd name="T20" fmla="+- 0 3 3"/>
                  <a:gd name="T21" fmla="*/ T20 w 624"/>
                  <a:gd name="T22" fmla="+- 0 34 34"/>
                  <a:gd name="T23" fmla="*/ 34 h 751"/>
                </a:gdLst>
                <a:ahLst/>
                <a:cxnLst>
                  <a:cxn ang="0">
                    <a:pos x="T1" y="T3"/>
                  </a:cxn>
                  <a:cxn ang="0">
                    <a:pos x="T5" y="T7"/>
                  </a:cxn>
                  <a:cxn ang="0">
                    <a:pos x="T9" y="T11"/>
                  </a:cxn>
                  <a:cxn ang="0">
                    <a:pos x="T13" y="T15"/>
                  </a:cxn>
                  <a:cxn ang="0">
                    <a:pos x="T17" y="T19"/>
                  </a:cxn>
                  <a:cxn ang="0">
                    <a:pos x="T21" y="T23"/>
                  </a:cxn>
                </a:cxnLst>
                <a:rect l="0" t="0" r="r" b="b"/>
                <a:pathLst>
                  <a:path w="624" h="751">
                    <a:moveTo>
                      <a:pt x="0" y="0"/>
                    </a:moveTo>
                    <a:lnTo>
                      <a:pt x="0" y="731"/>
                    </a:lnTo>
                    <a:lnTo>
                      <a:pt x="106" y="731"/>
                    </a:lnTo>
                    <a:lnTo>
                      <a:pt x="106" y="261"/>
                    </a:lnTo>
                    <a:lnTo>
                      <a:pt x="273" y="261"/>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2" name="Freeform 6"/>
              <p:cNvSpPr>
                <a:spLocks/>
              </p:cNvSpPr>
              <p:nvPr/>
            </p:nvSpPr>
            <p:spPr bwMode="auto">
              <a:xfrm>
                <a:off x="3" y="34"/>
                <a:ext cx="624" cy="751"/>
              </a:xfrm>
              <a:custGeom>
                <a:avLst/>
                <a:gdLst>
                  <a:gd name="T0" fmla="+- 0 626 3"/>
                  <a:gd name="T1" fmla="*/ T0 w 624"/>
                  <a:gd name="T2" fmla="+- 0 56 34"/>
                  <a:gd name="T3" fmla="*/ 56 h 751"/>
                  <a:gd name="T4" fmla="+- 0 519 3"/>
                  <a:gd name="T5" fmla="*/ T4 w 624"/>
                  <a:gd name="T6" fmla="+- 0 56 34"/>
                  <a:gd name="T7" fmla="*/ 56 h 751"/>
                  <a:gd name="T8" fmla="+- 0 519 3"/>
                  <a:gd name="T9" fmla="*/ T8 w 624"/>
                  <a:gd name="T10" fmla="+- 0 526 34"/>
                  <a:gd name="T11" fmla="*/ 526 h 751"/>
                  <a:gd name="T12" fmla="+- 0 626 3"/>
                  <a:gd name="T13" fmla="*/ T12 w 624"/>
                  <a:gd name="T14" fmla="+- 0 526 34"/>
                  <a:gd name="T15" fmla="*/ 526 h 751"/>
                  <a:gd name="T16" fmla="+- 0 626 3"/>
                  <a:gd name="T17" fmla="*/ T16 w 624"/>
                  <a:gd name="T18" fmla="+- 0 56 34"/>
                  <a:gd name="T19" fmla="*/ 56 h 751"/>
                </a:gdLst>
                <a:ahLst/>
                <a:cxnLst>
                  <a:cxn ang="0">
                    <a:pos x="T1" y="T3"/>
                  </a:cxn>
                  <a:cxn ang="0">
                    <a:pos x="T5" y="T7"/>
                  </a:cxn>
                  <a:cxn ang="0">
                    <a:pos x="T9" y="T11"/>
                  </a:cxn>
                  <a:cxn ang="0">
                    <a:pos x="T13" y="T15"/>
                  </a:cxn>
                  <a:cxn ang="0">
                    <a:pos x="T17" y="T19"/>
                  </a:cxn>
                </a:cxnLst>
                <a:rect l="0" t="0" r="r" b="b"/>
                <a:pathLst>
                  <a:path w="624" h="751">
                    <a:moveTo>
                      <a:pt x="623" y="22"/>
                    </a:moveTo>
                    <a:lnTo>
                      <a:pt x="516" y="22"/>
                    </a:lnTo>
                    <a:lnTo>
                      <a:pt x="516" y="492"/>
                    </a:lnTo>
                    <a:lnTo>
                      <a:pt x="623" y="492"/>
                    </a:lnTo>
                    <a:lnTo>
                      <a:pt x="623" y="2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2"/>
            <p:cNvGrpSpPr>
              <a:grpSpLocks/>
            </p:cNvGrpSpPr>
            <p:nvPr/>
          </p:nvGrpSpPr>
          <p:grpSpPr bwMode="auto">
            <a:xfrm>
              <a:off x="3" y="34"/>
              <a:ext cx="624" cy="751"/>
              <a:chOff x="3" y="34"/>
              <a:chExt cx="624" cy="751"/>
            </a:xfrm>
          </p:grpSpPr>
          <p:sp>
            <p:nvSpPr>
              <p:cNvPr id="9" name="Freeform 4"/>
              <p:cNvSpPr>
                <a:spLocks/>
              </p:cNvSpPr>
              <p:nvPr/>
            </p:nvSpPr>
            <p:spPr bwMode="auto">
              <a:xfrm>
                <a:off x="3" y="34"/>
                <a:ext cx="624" cy="751"/>
              </a:xfrm>
              <a:custGeom>
                <a:avLst/>
                <a:gdLst>
                  <a:gd name="T0" fmla="+- 0 3 3"/>
                  <a:gd name="T1" fmla="*/ T0 w 624"/>
                  <a:gd name="T2" fmla="+- 0 765 34"/>
                  <a:gd name="T3" fmla="*/ 765 h 751"/>
                  <a:gd name="T4" fmla="+- 0 3 3"/>
                  <a:gd name="T5" fmla="*/ T4 w 624"/>
                  <a:gd name="T6" fmla="+- 0 34 34"/>
                  <a:gd name="T7" fmla="*/ 34 h 751"/>
                  <a:gd name="T8" fmla="+- 0 519 3"/>
                  <a:gd name="T9" fmla="*/ T8 w 624"/>
                  <a:gd name="T10" fmla="+- 0 526 34"/>
                  <a:gd name="T11" fmla="*/ 526 h 751"/>
                  <a:gd name="T12" fmla="+- 0 519 3"/>
                  <a:gd name="T13" fmla="*/ T12 w 624"/>
                  <a:gd name="T14" fmla="+- 0 56 34"/>
                  <a:gd name="T15" fmla="*/ 56 h 751"/>
                  <a:gd name="T16" fmla="+- 0 626 3"/>
                  <a:gd name="T17" fmla="*/ T16 w 624"/>
                  <a:gd name="T18" fmla="+- 0 56 34"/>
                  <a:gd name="T19" fmla="*/ 56 h 751"/>
                  <a:gd name="T20" fmla="+- 0 626 3"/>
                  <a:gd name="T21" fmla="*/ T20 w 624"/>
                  <a:gd name="T22" fmla="+- 0 785 34"/>
                  <a:gd name="T23" fmla="*/ 785 h 751"/>
                  <a:gd name="T24" fmla="+- 0 109 3"/>
                  <a:gd name="T25" fmla="*/ T24 w 624"/>
                  <a:gd name="T26" fmla="+- 0 295 34"/>
                  <a:gd name="T27" fmla="*/ 295 h 751"/>
                  <a:gd name="T28" fmla="+- 0 109 3"/>
                  <a:gd name="T29" fmla="*/ T28 w 624"/>
                  <a:gd name="T30" fmla="+- 0 765 34"/>
                  <a:gd name="T31" fmla="*/ 765 h 751"/>
                  <a:gd name="T32" fmla="+- 0 3 3"/>
                  <a:gd name="T33" fmla="*/ T32 w 624"/>
                  <a:gd name="T34" fmla="+- 0 765 34"/>
                  <a:gd name="T35" fmla="*/ 765 h 75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24" h="751">
                    <a:moveTo>
                      <a:pt x="0" y="731"/>
                    </a:moveTo>
                    <a:lnTo>
                      <a:pt x="0" y="0"/>
                    </a:lnTo>
                    <a:lnTo>
                      <a:pt x="516" y="492"/>
                    </a:lnTo>
                    <a:lnTo>
                      <a:pt x="516" y="22"/>
                    </a:lnTo>
                    <a:lnTo>
                      <a:pt x="623" y="22"/>
                    </a:lnTo>
                    <a:lnTo>
                      <a:pt x="623" y="751"/>
                    </a:lnTo>
                    <a:lnTo>
                      <a:pt x="106" y="261"/>
                    </a:lnTo>
                    <a:lnTo>
                      <a:pt x="106" y="731"/>
                    </a:lnTo>
                    <a:lnTo>
                      <a:pt x="0" y="731"/>
                    </a:lnTo>
                    <a:close/>
                  </a:path>
                </a:pathLst>
              </a:custGeom>
              <a:noFill/>
              <a:ln w="31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 y="0"/>
                <a:ext cx="2818" cy="131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15" name="Rectangle 14"/>
          <p:cNvSpPr/>
          <p:nvPr/>
        </p:nvSpPr>
        <p:spPr>
          <a:xfrm>
            <a:off x="5289996" y="2052035"/>
            <a:ext cx="3467638" cy="707886"/>
          </a:xfrm>
          <a:prstGeom prst="rect">
            <a:avLst/>
          </a:prstGeom>
        </p:spPr>
        <p:txBody>
          <a:bodyPr wrap="square">
            <a:spAutoFit/>
          </a:bodyPr>
          <a:lstStyle/>
          <a:p>
            <a:pPr algn="ctr"/>
            <a:r>
              <a:rPr lang="en-US" sz="2000" b="1" dirty="0"/>
              <a:t>Time allowed: Three hours</a:t>
            </a:r>
            <a:endParaRPr lang="en-NZ" sz="2000" b="1" dirty="0"/>
          </a:p>
          <a:p>
            <a:pPr algn="ctr"/>
            <a:r>
              <a:rPr lang="en-US" sz="2000" b="1" dirty="0"/>
              <a:t>Total marks: 40</a:t>
            </a:r>
            <a:endParaRPr lang="en-NZ" sz="2000" b="1" dirty="0"/>
          </a:p>
        </p:txBody>
      </p:sp>
      <p:sp>
        <p:nvSpPr>
          <p:cNvPr id="16" name="Rectangle 15"/>
          <p:cNvSpPr/>
          <p:nvPr/>
        </p:nvSpPr>
        <p:spPr>
          <a:xfrm>
            <a:off x="154547" y="3009363"/>
            <a:ext cx="8886422" cy="3477875"/>
          </a:xfrm>
          <a:prstGeom prst="rect">
            <a:avLst/>
          </a:prstGeom>
        </p:spPr>
        <p:txBody>
          <a:bodyPr wrap="square">
            <a:spAutoFit/>
          </a:bodyPr>
          <a:lstStyle/>
          <a:p>
            <a:r>
              <a:rPr lang="en-US" sz="2000" dirty="0"/>
              <a:t>You </a:t>
            </a:r>
            <a:r>
              <a:rPr lang="en-US" sz="2000" dirty="0" smtClean="0"/>
              <a:t>are asked to </a:t>
            </a:r>
            <a:r>
              <a:rPr lang="en-US" sz="2000" dirty="0"/>
              <a:t>answer ALL </a:t>
            </a:r>
            <a:r>
              <a:rPr lang="en-US" sz="2000" dirty="0" smtClean="0"/>
              <a:t>the </a:t>
            </a:r>
            <a:r>
              <a:rPr lang="en-US" sz="2000" b="1" dirty="0" smtClean="0"/>
              <a:t>FIVE</a:t>
            </a:r>
            <a:r>
              <a:rPr lang="en-US" sz="2000" dirty="0" smtClean="0"/>
              <a:t> </a:t>
            </a:r>
            <a:r>
              <a:rPr lang="en-US" sz="2000" dirty="0"/>
              <a:t>questions in this </a:t>
            </a:r>
            <a:r>
              <a:rPr lang="en-US" sz="2000" dirty="0" smtClean="0"/>
              <a:t>exam. Each is worth </a:t>
            </a:r>
            <a:r>
              <a:rPr lang="en-US" sz="2000" b="1" dirty="0" smtClean="0"/>
              <a:t>8 marks.</a:t>
            </a:r>
            <a:endParaRPr lang="en-NZ" sz="2000" dirty="0"/>
          </a:p>
          <a:p>
            <a:r>
              <a:rPr lang="en-US" sz="2000" dirty="0"/>
              <a:t> </a:t>
            </a:r>
            <a:endParaRPr lang="en-NZ" sz="2000" dirty="0"/>
          </a:p>
          <a:p>
            <a:r>
              <a:rPr lang="en-US" sz="2000" dirty="0"/>
              <a:t>For all ‘describe’ or ‘explain’ questions, the answers should be written or drawn clearly with all logic fully explained.</a:t>
            </a:r>
            <a:endParaRPr lang="en-NZ" sz="2000" dirty="0"/>
          </a:p>
          <a:p>
            <a:r>
              <a:rPr lang="en-US" sz="2000" dirty="0"/>
              <a:t> </a:t>
            </a:r>
            <a:endParaRPr lang="en-NZ" sz="2000" dirty="0"/>
          </a:p>
          <a:p>
            <a:r>
              <a:rPr lang="en-US" sz="2000" dirty="0"/>
              <a:t>For all numerical answers, full working must be shown and the answer must be rounded to the correct number of significant figures and given with the correct SI unit</a:t>
            </a:r>
            <a:r>
              <a:rPr lang="en-US" sz="2000" dirty="0" smtClean="0"/>
              <a:t>.</a:t>
            </a:r>
          </a:p>
          <a:p>
            <a:endParaRPr lang="en-US" sz="2000" b="1" dirty="0"/>
          </a:p>
          <a:p>
            <a:r>
              <a:rPr lang="en-US" sz="2000" dirty="0" smtClean="0"/>
              <a:t>Marks are awarded for each question in a similar way.  The rubric is given on the next slide.</a:t>
            </a:r>
            <a:endParaRPr lang="en-NZ" sz="2000" dirty="0"/>
          </a:p>
        </p:txBody>
      </p:sp>
    </p:spTree>
    <p:extLst>
      <p:ext uri="{BB962C8B-B14F-4D97-AF65-F5344CB8AC3E}">
        <p14:creationId xmlns:p14="http://schemas.microsoft.com/office/powerpoint/2010/main" val="1352722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68712"/>
            <a:ext cx="3692036" cy="369332"/>
          </a:xfrm>
          <a:prstGeom prst="rect">
            <a:avLst/>
          </a:prstGeom>
        </p:spPr>
        <p:txBody>
          <a:bodyPr wrap="none">
            <a:spAutoFit/>
          </a:bodyPr>
          <a:lstStyle/>
          <a:p>
            <a:r>
              <a:rPr lang="en-US" dirty="0" smtClean="0"/>
              <a:t>(c)  Show </a:t>
            </a:r>
            <a:r>
              <a:rPr lang="en-US" dirty="0"/>
              <a:t>that the value of </a:t>
            </a:r>
            <a:r>
              <a:rPr lang="en-US" i="1" dirty="0"/>
              <a:t>L </a:t>
            </a:r>
            <a:r>
              <a:rPr lang="en-US" dirty="0"/>
              <a:t>is 13.0 m</a:t>
            </a:r>
            <a:endParaRPr lang="en-NZ" dirty="0"/>
          </a:p>
        </p:txBody>
      </p:sp>
      <p:sp>
        <p:nvSpPr>
          <p:cNvPr id="3" name="Rectangle 2"/>
          <p:cNvSpPr/>
          <p:nvPr/>
        </p:nvSpPr>
        <p:spPr>
          <a:xfrm>
            <a:off x="546410" y="1076973"/>
            <a:ext cx="6411951" cy="3416320"/>
          </a:xfrm>
          <a:prstGeom prst="rect">
            <a:avLst/>
          </a:prstGeom>
          <a:solidFill>
            <a:srgbClr val="FFFFCC"/>
          </a:solidFill>
        </p:spPr>
        <p:txBody>
          <a:bodyPr wrap="square">
            <a:spAutoFit/>
          </a:bodyPr>
          <a:lstStyle/>
          <a:p>
            <a:pPr>
              <a:lnSpc>
                <a:spcPct val="150000"/>
              </a:lnSpc>
            </a:pPr>
            <a:r>
              <a:rPr lang="en-US" dirty="0"/>
              <a:t>From Two (a) and Two (b), equating expressions for </a:t>
            </a:r>
            <a:r>
              <a:rPr lang="en-US" i="1" dirty="0" err="1"/>
              <a:t>mgh</a:t>
            </a:r>
            <a:endParaRPr lang="en-NZ" dirty="0"/>
          </a:p>
          <a:p>
            <a:pPr>
              <a:lnSpc>
                <a:spcPct val="150000"/>
              </a:lnSpc>
            </a:pPr>
            <a:r>
              <a:rPr lang="en-US" dirty="0"/>
              <a:t>0.5k(23 – </a:t>
            </a:r>
            <a:r>
              <a:rPr lang="en-US" i="1" dirty="0"/>
              <a:t>L</a:t>
            </a:r>
            <a:r>
              <a:rPr lang="en-US" dirty="0"/>
              <a:t>)</a:t>
            </a:r>
            <a:r>
              <a:rPr lang="en-US" baseline="30000" dirty="0"/>
              <a:t>2</a:t>
            </a:r>
            <a:r>
              <a:rPr lang="en-US" dirty="0"/>
              <a:t> = k(15 – </a:t>
            </a:r>
            <a:r>
              <a:rPr lang="en-US" i="1" dirty="0"/>
              <a:t>L</a:t>
            </a:r>
            <a:r>
              <a:rPr lang="en-US" dirty="0"/>
              <a:t>)</a:t>
            </a:r>
            <a:r>
              <a:rPr lang="en-US" i="1" dirty="0"/>
              <a:t>h  </a:t>
            </a:r>
            <a:r>
              <a:rPr lang="en-US" dirty="0"/>
              <a:t>The “</a:t>
            </a:r>
            <a:r>
              <a:rPr lang="en-US" dirty="0" err="1"/>
              <a:t>k”s</a:t>
            </a:r>
            <a:r>
              <a:rPr lang="en-US" dirty="0"/>
              <a:t> cancel, and </a:t>
            </a:r>
            <a:r>
              <a:rPr lang="en-US" i="1" dirty="0"/>
              <a:t>h </a:t>
            </a:r>
            <a:r>
              <a:rPr lang="en-US" dirty="0"/>
              <a:t>is 25 m.</a:t>
            </a:r>
            <a:endParaRPr lang="en-NZ" dirty="0"/>
          </a:p>
          <a:p>
            <a:pPr>
              <a:lnSpc>
                <a:spcPct val="150000"/>
              </a:lnSpc>
            </a:pPr>
            <a:r>
              <a:rPr lang="en-US" dirty="0"/>
              <a:t>So 0.5 (23 – </a:t>
            </a:r>
            <a:r>
              <a:rPr lang="en-US" i="1" dirty="0"/>
              <a:t>L</a:t>
            </a:r>
            <a:r>
              <a:rPr lang="en-US" dirty="0"/>
              <a:t>)</a:t>
            </a:r>
            <a:r>
              <a:rPr lang="en-US" baseline="30000" dirty="0"/>
              <a:t>2</a:t>
            </a:r>
            <a:r>
              <a:rPr lang="en-US" dirty="0"/>
              <a:t> = (15 – </a:t>
            </a:r>
            <a:r>
              <a:rPr lang="en-US" i="1" dirty="0"/>
              <a:t>L</a:t>
            </a:r>
            <a:r>
              <a:rPr lang="en-US" dirty="0"/>
              <a:t>)25 </a:t>
            </a:r>
            <a:r>
              <a:rPr lang="en-US" dirty="0" smtClean="0"/>
              <a:t>    therefore</a:t>
            </a:r>
          </a:p>
          <a:p>
            <a:pPr>
              <a:lnSpc>
                <a:spcPct val="150000"/>
              </a:lnSpc>
            </a:pPr>
            <a:r>
              <a:rPr lang="en-US" dirty="0" smtClean="0"/>
              <a:t>(</a:t>
            </a:r>
            <a:r>
              <a:rPr lang="en-US" dirty="0"/>
              <a:t>23 – </a:t>
            </a:r>
            <a:r>
              <a:rPr lang="en-US" i="1" dirty="0"/>
              <a:t>L</a:t>
            </a:r>
            <a:r>
              <a:rPr lang="en-US" dirty="0"/>
              <a:t>)</a:t>
            </a:r>
            <a:r>
              <a:rPr lang="en-US" baseline="30000" dirty="0"/>
              <a:t>2</a:t>
            </a:r>
            <a:r>
              <a:rPr lang="en-US" dirty="0"/>
              <a:t> = (15 – </a:t>
            </a:r>
            <a:r>
              <a:rPr lang="en-US" i="1" dirty="0"/>
              <a:t>L</a:t>
            </a:r>
            <a:r>
              <a:rPr lang="en-US" dirty="0"/>
              <a:t>)50 </a:t>
            </a:r>
            <a:endParaRPr lang="en-US" dirty="0" smtClean="0"/>
          </a:p>
          <a:p>
            <a:pPr>
              <a:lnSpc>
                <a:spcPct val="150000"/>
              </a:lnSpc>
            </a:pPr>
            <a:r>
              <a:rPr lang="en-US" dirty="0" smtClean="0"/>
              <a:t>529 </a:t>
            </a:r>
            <a:r>
              <a:rPr lang="en-US" dirty="0"/>
              <a:t>+ </a:t>
            </a:r>
            <a:r>
              <a:rPr lang="en-US" i="1" dirty="0"/>
              <a:t>L</a:t>
            </a:r>
            <a:r>
              <a:rPr lang="en-US" baseline="30000" dirty="0"/>
              <a:t>2</a:t>
            </a:r>
            <a:r>
              <a:rPr lang="en-US" dirty="0"/>
              <a:t> – 46</a:t>
            </a:r>
            <a:r>
              <a:rPr lang="en-US" i="1" dirty="0"/>
              <a:t>L </a:t>
            </a:r>
            <a:r>
              <a:rPr lang="en-US" dirty="0"/>
              <a:t>= 750 – 50</a:t>
            </a:r>
            <a:r>
              <a:rPr lang="en-US" i="1" dirty="0"/>
              <a:t>L</a:t>
            </a:r>
            <a:endParaRPr lang="en-NZ" dirty="0"/>
          </a:p>
          <a:p>
            <a:pPr>
              <a:lnSpc>
                <a:spcPct val="150000"/>
              </a:lnSpc>
            </a:pPr>
            <a:r>
              <a:rPr lang="en-US" i="1" dirty="0"/>
              <a:t>L</a:t>
            </a:r>
            <a:r>
              <a:rPr lang="en-US" baseline="30000" dirty="0"/>
              <a:t>2</a:t>
            </a:r>
            <a:r>
              <a:rPr lang="en-US" dirty="0"/>
              <a:t>+ 4</a:t>
            </a:r>
            <a:r>
              <a:rPr lang="en-US" i="1" dirty="0"/>
              <a:t>L </a:t>
            </a:r>
            <a:r>
              <a:rPr lang="en-US" dirty="0"/>
              <a:t>– 221 = </a:t>
            </a:r>
            <a:r>
              <a:rPr lang="en-US" dirty="0" smtClean="0"/>
              <a:t>0</a:t>
            </a:r>
          </a:p>
          <a:p>
            <a:pPr>
              <a:lnSpc>
                <a:spcPct val="150000"/>
              </a:lnSpc>
            </a:pPr>
            <a:r>
              <a:rPr lang="en-US" dirty="0" smtClean="0"/>
              <a:t>(L + 17)(L – 13) = 0</a:t>
            </a:r>
            <a:endParaRPr lang="en-NZ" dirty="0"/>
          </a:p>
          <a:p>
            <a:pPr>
              <a:lnSpc>
                <a:spcPct val="150000"/>
              </a:lnSpc>
            </a:pPr>
            <a:r>
              <a:rPr lang="en-US" dirty="0"/>
              <a:t>Solving this and taking the positive root gives </a:t>
            </a:r>
            <a:r>
              <a:rPr lang="en-US" b="1" i="1" dirty="0"/>
              <a:t>L </a:t>
            </a:r>
            <a:r>
              <a:rPr lang="en-US" b="1" dirty="0"/>
              <a:t>= 13 m.</a:t>
            </a:r>
            <a:endParaRPr lang="en-NZ" b="1" dirty="0"/>
          </a:p>
        </p:txBody>
      </p:sp>
      <p:sp>
        <p:nvSpPr>
          <p:cNvPr id="4" name="TextBox 3"/>
          <p:cNvSpPr txBox="1"/>
          <p:nvPr/>
        </p:nvSpPr>
        <p:spPr>
          <a:xfrm>
            <a:off x="7266877" y="1904997"/>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5" name="TextBox 4"/>
          <p:cNvSpPr txBox="1"/>
          <p:nvPr/>
        </p:nvSpPr>
        <p:spPr>
          <a:xfrm>
            <a:off x="5677828" y="5893420"/>
            <a:ext cx="2821413" cy="369332"/>
          </a:xfrm>
          <a:prstGeom prst="rect">
            <a:avLst/>
          </a:prstGeom>
          <a:solidFill>
            <a:srgbClr val="FFFFCC"/>
          </a:solidFill>
        </p:spPr>
        <p:txBody>
          <a:bodyPr wrap="none" rtlCol="0">
            <a:spAutoFit/>
          </a:bodyPr>
          <a:lstStyle/>
          <a:p>
            <a:r>
              <a:rPr lang="en-NZ" b="1" i="1" dirty="0" smtClean="0">
                <a:solidFill>
                  <a:srgbClr val="FF0000"/>
                </a:solidFill>
              </a:rPr>
              <a:t>Two marks were given here</a:t>
            </a:r>
            <a:endParaRPr lang="en-NZ" b="1" i="1" dirty="0">
              <a:solidFill>
                <a:srgbClr val="FF0000"/>
              </a:solidFill>
            </a:endParaRPr>
          </a:p>
        </p:txBody>
      </p:sp>
      <p:sp>
        <p:nvSpPr>
          <p:cNvPr id="6" name="TextBox 5"/>
          <p:cNvSpPr txBox="1"/>
          <p:nvPr/>
        </p:nvSpPr>
        <p:spPr>
          <a:xfrm>
            <a:off x="7311483" y="3445725"/>
            <a:ext cx="271347"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669653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750"/>
                                        <p:tgtEl>
                                          <p:spTgt spid="4"/>
                                        </p:tgtEl>
                                      </p:cBhvr>
                                    </p:animEffect>
                                  </p:childTnLst>
                                </p:cTn>
                              </p:par>
                            </p:childTnLst>
                          </p:cTn>
                        </p:par>
                        <p:par>
                          <p:cTn id="20" fill="hold">
                            <p:stCondLst>
                              <p:cond delay="175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7512" y="2057400"/>
            <a:ext cx="3778903"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28600" y="4495800"/>
            <a:ext cx="4152099" cy="369332"/>
          </a:xfrm>
          <a:prstGeom prst="rect">
            <a:avLst/>
          </a:prstGeom>
        </p:spPr>
        <p:txBody>
          <a:bodyPr wrap="none">
            <a:spAutoFit/>
          </a:bodyPr>
          <a:lstStyle/>
          <a:p>
            <a:pPr lvl="0"/>
            <a:r>
              <a:rPr lang="en-US" dirty="0" smtClean="0"/>
              <a:t>(d)  (</a:t>
            </a:r>
            <a:r>
              <a:rPr lang="en-US" dirty="0" err="1" smtClean="0"/>
              <a:t>i</a:t>
            </a:r>
            <a:r>
              <a:rPr lang="en-US" dirty="0" smtClean="0"/>
              <a:t>)  Calculate </a:t>
            </a:r>
            <a:r>
              <a:rPr lang="en-US" dirty="0"/>
              <a:t>Emma’s maximum speed.</a:t>
            </a:r>
            <a:endParaRPr lang="en-NZ" dirty="0"/>
          </a:p>
        </p:txBody>
      </p:sp>
      <p:sp>
        <p:nvSpPr>
          <p:cNvPr id="4" name="Rectangle 3"/>
          <p:cNvSpPr/>
          <p:nvPr/>
        </p:nvSpPr>
        <p:spPr>
          <a:xfrm>
            <a:off x="609600" y="4953000"/>
            <a:ext cx="4572000" cy="369332"/>
          </a:xfrm>
          <a:prstGeom prst="rect">
            <a:avLst/>
          </a:prstGeom>
        </p:spPr>
        <p:txBody>
          <a:bodyPr>
            <a:spAutoFit/>
          </a:bodyPr>
          <a:lstStyle/>
          <a:p>
            <a:r>
              <a:rPr lang="en-US" dirty="0"/>
              <a:t>(</a:t>
            </a:r>
            <a:r>
              <a:rPr lang="en-US" dirty="0" smtClean="0"/>
              <a:t>ii)  Calculate </a:t>
            </a:r>
            <a:r>
              <a:rPr lang="en-US" dirty="0"/>
              <a:t>Emma’s maximum acceleration.</a:t>
            </a:r>
            <a:endParaRPr lang="en-NZ" dirty="0"/>
          </a:p>
        </p:txBody>
      </p:sp>
      <p:sp>
        <p:nvSpPr>
          <p:cNvPr id="5" name="Rectangle 4"/>
          <p:cNvSpPr/>
          <p:nvPr/>
        </p:nvSpPr>
        <p:spPr>
          <a:xfrm>
            <a:off x="228600" y="5638800"/>
            <a:ext cx="5867400" cy="646331"/>
          </a:xfrm>
          <a:prstGeom prst="rect">
            <a:avLst/>
          </a:prstGeom>
        </p:spPr>
        <p:txBody>
          <a:bodyPr wrap="square">
            <a:spAutoFit/>
          </a:bodyPr>
          <a:lstStyle/>
          <a:p>
            <a:pPr marL="342900" lvl="0" indent="-342900">
              <a:buAutoNum type="alphaLcParenBoth" startAt="5"/>
            </a:pPr>
            <a:r>
              <a:rPr lang="en-US" dirty="0" smtClean="0"/>
              <a:t>Explain </a:t>
            </a:r>
            <a:r>
              <a:rPr lang="en-US" dirty="0"/>
              <a:t>what will happen to the spring constant of the </a:t>
            </a:r>
            <a:endParaRPr lang="en-US" dirty="0" smtClean="0"/>
          </a:p>
          <a:p>
            <a:pPr lvl="0"/>
            <a:r>
              <a:rPr lang="en-US" dirty="0"/>
              <a:t> </a:t>
            </a:r>
            <a:r>
              <a:rPr lang="en-US" dirty="0" smtClean="0"/>
              <a:t>      </a:t>
            </a:r>
            <a:r>
              <a:rPr lang="en-US" dirty="0" err="1" smtClean="0"/>
              <a:t>bungy</a:t>
            </a:r>
            <a:r>
              <a:rPr lang="en-US" dirty="0" smtClean="0"/>
              <a:t> </a:t>
            </a:r>
            <a:r>
              <a:rPr lang="en-US" dirty="0"/>
              <a:t>when its length is reduced by 50%.</a:t>
            </a:r>
            <a:endParaRPr lang="en-NZ" dirty="0"/>
          </a:p>
        </p:txBody>
      </p:sp>
      <p:pic>
        <p:nvPicPr>
          <p:cNvPr id="3074" name="Picture 2" descr="C:\Users\Jonathan\Desktop\phoc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81000"/>
            <a:ext cx="5053013" cy="335393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572000" y="6324600"/>
            <a:ext cx="4288995" cy="369332"/>
          </a:xfrm>
          <a:prstGeom prst="rect">
            <a:avLst/>
          </a:prstGeom>
          <a:noFill/>
        </p:spPr>
        <p:txBody>
          <a:bodyPr wrap="none" rtlCol="0">
            <a:spAutoFit/>
          </a:bodyPr>
          <a:lstStyle/>
          <a:p>
            <a:r>
              <a:rPr lang="en-NZ" dirty="0" smtClean="0">
                <a:solidFill>
                  <a:srgbClr val="FF0000"/>
                </a:solidFill>
              </a:rPr>
              <a:t>Answers to </a:t>
            </a:r>
            <a:r>
              <a:rPr lang="en-NZ" dirty="0" smtClean="0">
                <a:solidFill>
                  <a:srgbClr val="FF0000"/>
                </a:solidFill>
              </a:rPr>
              <a:t>(d) </a:t>
            </a:r>
            <a:r>
              <a:rPr lang="en-NZ" dirty="0" smtClean="0">
                <a:solidFill>
                  <a:srgbClr val="FF0000"/>
                </a:solidFill>
              </a:rPr>
              <a:t>&amp; </a:t>
            </a:r>
            <a:r>
              <a:rPr lang="en-NZ" dirty="0" smtClean="0">
                <a:solidFill>
                  <a:srgbClr val="FF0000"/>
                </a:solidFill>
              </a:rPr>
              <a:t>(e) </a:t>
            </a:r>
            <a:r>
              <a:rPr lang="en-NZ" dirty="0" smtClean="0">
                <a:solidFill>
                  <a:srgbClr val="FF0000"/>
                </a:solidFill>
              </a:rPr>
              <a:t>on the next </a:t>
            </a:r>
            <a:r>
              <a:rPr lang="en-NZ" dirty="0" smtClean="0">
                <a:solidFill>
                  <a:srgbClr val="FF0000"/>
                </a:solidFill>
              </a:rPr>
              <a:t>slides </a:t>
            </a:r>
            <a:r>
              <a:rPr lang="en-NZ" dirty="0" smtClean="0">
                <a:solidFill>
                  <a:srgbClr val="FF0000"/>
                </a:solidFill>
              </a:rPr>
              <a:t>………</a:t>
            </a:r>
            <a:endParaRPr lang="en-NZ" dirty="0">
              <a:solidFill>
                <a:srgbClr val="FF0000"/>
              </a:solidFill>
            </a:endParaRPr>
          </a:p>
        </p:txBody>
      </p:sp>
    </p:spTree>
    <p:extLst>
      <p:ext uri="{BB962C8B-B14F-4D97-AF65-F5344CB8AC3E}">
        <p14:creationId xmlns:p14="http://schemas.microsoft.com/office/powerpoint/2010/main" val="88455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542" y="191429"/>
            <a:ext cx="4152099" cy="369332"/>
          </a:xfrm>
          <a:prstGeom prst="rect">
            <a:avLst/>
          </a:prstGeom>
        </p:spPr>
        <p:txBody>
          <a:bodyPr wrap="none">
            <a:spAutoFit/>
          </a:bodyPr>
          <a:lstStyle/>
          <a:p>
            <a:pPr lvl="0"/>
            <a:r>
              <a:rPr lang="en-US" dirty="0" smtClean="0"/>
              <a:t>(d)  (</a:t>
            </a:r>
            <a:r>
              <a:rPr lang="en-US" dirty="0" err="1" smtClean="0"/>
              <a:t>i</a:t>
            </a:r>
            <a:r>
              <a:rPr lang="en-US" dirty="0" smtClean="0"/>
              <a:t>)  Calculate </a:t>
            </a:r>
            <a:r>
              <a:rPr lang="en-US" dirty="0"/>
              <a:t>Emma’s maximum speed.</a:t>
            </a:r>
            <a:endParaRPr lang="en-NZ" dirty="0"/>
          </a:p>
        </p:txBody>
      </p:sp>
      <p:pic>
        <p:nvPicPr>
          <p:cNvPr id="4" name="Picture 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2697" y="0"/>
            <a:ext cx="3071303" cy="2910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78781" y="649663"/>
            <a:ext cx="5731726" cy="1338828"/>
          </a:xfrm>
          <a:prstGeom prst="rect">
            <a:avLst/>
          </a:prstGeom>
          <a:solidFill>
            <a:srgbClr val="FFFFCC"/>
          </a:solidFill>
        </p:spPr>
        <p:txBody>
          <a:bodyPr wrap="square">
            <a:spAutoFit/>
          </a:bodyPr>
          <a:lstStyle/>
          <a:p>
            <a:r>
              <a:rPr lang="en-US" dirty="0"/>
              <a:t>Maximum speed occurs at the point that Emma feels zero acceleration (before this </a:t>
            </a:r>
            <a:r>
              <a:rPr lang="en-US" dirty="0" smtClean="0"/>
              <a:t>acceleration </a:t>
            </a:r>
            <a:r>
              <a:rPr lang="en-US" dirty="0"/>
              <a:t>is downwards, and after this the acceleration is upwards, </a:t>
            </a:r>
            <a:r>
              <a:rPr lang="en-US" dirty="0" smtClean="0"/>
              <a:t>reducing velocity</a:t>
            </a:r>
            <a:r>
              <a:rPr lang="en-US" dirty="0"/>
              <a:t>). </a:t>
            </a:r>
            <a:endParaRPr lang="en-US" dirty="0" smtClean="0"/>
          </a:p>
          <a:p>
            <a:pPr>
              <a:lnSpc>
                <a:spcPct val="150000"/>
              </a:lnSpc>
            </a:pPr>
            <a:r>
              <a:rPr lang="en-US" dirty="0" smtClean="0"/>
              <a:t>When  </a:t>
            </a:r>
            <a:r>
              <a:rPr lang="en-US" b="1" dirty="0" err="1" smtClean="0">
                <a:cs typeface="Times New Roman" panose="02020603050405020304" pitchFamily="18" charset="0"/>
              </a:rPr>
              <a:t>F</a:t>
            </a:r>
            <a:r>
              <a:rPr lang="en-US" b="1" baseline="-25000" dirty="0" err="1" smtClean="0">
                <a:cs typeface="Times New Roman" panose="02020603050405020304" pitchFamily="18" charset="0"/>
              </a:rPr>
              <a:t>nett</a:t>
            </a:r>
            <a:r>
              <a:rPr lang="en-US" b="1" dirty="0" smtClean="0">
                <a:cs typeface="Times New Roman" panose="02020603050405020304" pitchFamily="18" charset="0"/>
              </a:rPr>
              <a:t> = O </a:t>
            </a:r>
            <a:r>
              <a:rPr lang="en-US" dirty="0" smtClean="0"/>
              <a:t>we have zero </a:t>
            </a:r>
            <a:r>
              <a:rPr lang="en-US" dirty="0"/>
              <a:t>acceleration </a:t>
            </a:r>
            <a:r>
              <a:rPr lang="en-US" dirty="0" smtClean="0"/>
              <a:t>and </a:t>
            </a:r>
            <a:r>
              <a:rPr lang="en-US" b="1" dirty="0">
                <a:cs typeface="Times New Roman" panose="02020603050405020304" pitchFamily="18" charset="0"/>
              </a:rPr>
              <a:t>mg = </a:t>
            </a:r>
            <a:r>
              <a:rPr lang="en-US" b="1" dirty="0" err="1">
                <a:cs typeface="Times New Roman" panose="02020603050405020304" pitchFamily="18" charset="0"/>
              </a:rPr>
              <a:t>kx</a:t>
            </a:r>
            <a:endParaRPr lang="en-NZ" b="1" dirty="0">
              <a:cs typeface="Times New Roman" panose="02020603050405020304" pitchFamily="18" charset="0"/>
            </a:endParaRPr>
          </a:p>
        </p:txBody>
      </p:sp>
      <p:sp>
        <p:nvSpPr>
          <p:cNvPr id="6" name="Rectangle 5"/>
          <p:cNvSpPr/>
          <p:nvPr/>
        </p:nvSpPr>
        <p:spPr>
          <a:xfrm>
            <a:off x="271539" y="2048812"/>
            <a:ext cx="2574744" cy="507831"/>
          </a:xfrm>
          <a:prstGeom prst="rect">
            <a:avLst/>
          </a:prstGeom>
          <a:solidFill>
            <a:srgbClr val="FFFFCC"/>
          </a:solidFill>
        </p:spPr>
        <p:txBody>
          <a:bodyPr wrap="none">
            <a:spAutoFit/>
          </a:bodyPr>
          <a:lstStyle/>
          <a:p>
            <a:pPr>
              <a:lnSpc>
                <a:spcPct val="150000"/>
              </a:lnSpc>
            </a:pPr>
            <a:r>
              <a:rPr lang="en-US" b="1" i="1" dirty="0"/>
              <a:t>m</a:t>
            </a:r>
            <a:r>
              <a:rPr lang="en-US" b="1" dirty="0"/>
              <a:t>g = k(15 – </a:t>
            </a:r>
            <a:r>
              <a:rPr lang="en-US" b="1" i="1" dirty="0"/>
              <a:t>L</a:t>
            </a:r>
            <a:r>
              <a:rPr lang="en-US" b="1" dirty="0" smtClean="0"/>
              <a:t>)  &amp;  mg =2k</a:t>
            </a:r>
            <a:endParaRPr lang="en-NZ" b="1" dirty="0"/>
          </a:p>
        </p:txBody>
      </p:sp>
      <p:sp>
        <p:nvSpPr>
          <p:cNvPr id="7" name="Rectangle 6"/>
          <p:cNvSpPr/>
          <p:nvPr/>
        </p:nvSpPr>
        <p:spPr>
          <a:xfrm>
            <a:off x="289931" y="2647513"/>
            <a:ext cx="5586762" cy="3000821"/>
          </a:xfrm>
          <a:prstGeom prst="rect">
            <a:avLst/>
          </a:prstGeom>
          <a:solidFill>
            <a:srgbClr val="FFFFCC"/>
          </a:solidFill>
        </p:spPr>
        <p:txBody>
          <a:bodyPr wrap="square">
            <a:spAutoFit/>
          </a:bodyPr>
          <a:lstStyle/>
          <a:p>
            <a:pPr>
              <a:lnSpc>
                <a:spcPct val="150000"/>
              </a:lnSpc>
            </a:pPr>
            <a:r>
              <a:rPr lang="en-US" dirty="0"/>
              <a:t>Therefore, zero acceleration at </a:t>
            </a:r>
            <a:r>
              <a:rPr lang="en-US" i="1" dirty="0"/>
              <a:t>x </a:t>
            </a:r>
            <a:r>
              <a:rPr lang="en-US" dirty="0"/>
              <a:t>= 2.</a:t>
            </a:r>
            <a:endParaRPr lang="en-NZ" dirty="0"/>
          </a:p>
          <a:p>
            <a:pPr>
              <a:lnSpc>
                <a:spcPct val="150000"/>
              </a:lnSpc>
            </a:pPr>
            <a:r>
              <a:rPr lang="en-US" dirty="0"/>
              <a:t>Loss of potential energy at </a:t>
            </a:r>
            <a:r>
              <a:rPr lang="en-US" i="1" dirty="0"/>
              <a:t>x </a:t>
            </a:r>
            <a:r>
              <a:rPr lang="en-US" dirty="0"/>
              <a:t>= 2 is </a:t>
            </a:r>
            <a:r>
              <a:rPr lang="en-US" dirty="0" smtClean="0"/>
              <a:t> </a:t>
            </a:r>
            <a:r>
              <a:rPr lang="en-US" i="1" dirty="0" smtClean="0"/>
              <a:t>m</a:t>
            </a:r>
            <a:r>
              <a:rPr lang="en-US" dirty="0" smtClean="0"/>
              <a:t>g(</a:t>
            </a:r>
            <a:r>
              <a:rPr lang="en-US" i="1" dirty="0" smtClean="0"/>
              <a:t>L </a:t>
            </a:r>
            <a:r>
              <a:rPr lang="en-US" dirty="0"/>
              <a:t>+ 2 + 2)</a:t>
            </a:r>
            <a:endParaRPr lang="en-NZ" dirty="0"/>
          </a:p>
          <a:p>
            <a:pPr>
              <a:lnSpc>
                <a:spcPct val="150000"/>
              </a:lnSpc>
            </a:pPr>
            <a:r>
              <a:rPr lang="en-US" dirty="0"/>
              <a:t>= </a:t>
            </a:r>
            <a:r>
              <a:rPr lang="en-US" i="1" dirty="0"/>
              <a:t>m</a:t>
            </a:r>
            <a:r>
              <a:rPr lang="en-US" dirty="0"/>
              <a:t>g(</a:t>
            </a:r>
            <a:r>
              <a:rPr lang="en-US" i="1" dirty="0"/>
              <a:t>L </a:t>
            </a:r>
            <a:r>
              <a:rPr lang="en-US" dirty="0"/>
              <a:t>+ 4)</a:t>
            </a:r>
            <a:endParaRPr lang="en-NZ" dirty="0"/>
          </a:p>
          <a:p>
            <a:pPr>
              <a:lnSpc>
                <a:spcPct val="150000"/>
              </a:lnSpc>
            </a:pPr>
            <a:r>
              <a:rPr lang="en-US" dirty="0"/>
              <a:t>Gain of spring potential energy at </a:t>
            </a:r>
            <a:r>
              <a:rPr lang="en-US" i="1" dirty="0"/>
              <a:t>x </a:t>
            </a:r>
            <a:r>
              <a:rPr lang="en-US" dirty="0"/>
              <a:t>= 2 </a:t>
            </a:r>
            <a:r>
              <a:rPr lang="en-US" dirty="0" smtClean="0"/>
              <a:t>is</a:t>
            </a:r>
          </a:p>
          <a:p>
            <a:pPr>
              <a:lnSpc>
                <a:spcPct val="150000"/>
              </a:lnSpc>
            </a:pPr>
            <a:r>
              <a:rPr lang="el-GR" dirty="0" smtClean="0"/>
              <a:t>Δ</a:t>
            </a:r>
            <a:r>
              <a:rPr lang="en-NZ" dirty="0" smtClean="0"/>
              <a:t>E = ½ kx</a:t>
            </a:r>
            <a:r>
              <a:rPr lang="en-NZ" baseline="30000" dirty="0" smtClean="0"/>
              <a:t>2</a:t>
            </a:r>
            <a:r>
              <a:rPr lang="en-NZ" dirty="0" smtClean="0"/>
              <a:t>  =  ½ </a:t>
            </a:r>
            <a:r>
              <a:rPr lang="en-US" dirty="0" smtClean="0"/>
              <a:t>k2</a:t>
            </a:r>
            <a:r>
              <a:rPr lang="en-US" baseline="30000" dirty="0" smtClean="0"/>
              <a:t>2</a:t>
            </a:r>
            <a:r>
              <a:rPr lang="en-US" dirty="0" smtClean="0"/>
              <a:t> </a:t>
            </a:r>
            <a:r>
              <a:rPr lang="en-US" dirty="0"/>
              <a:t>= 2k </a:t>
            </a:r>
            <a:r>
              <a:rPr lang="en-US" dirty="0" smtClean="0"/>
              <a:t>         Therefore</a:t>
            </a:r>
            <a:r>
              <a:rPr lang="en-US" dirty="0"/>
              <a:t>, </a:t>
            </a:r>
            <a:endParaRPr lang="en-US" dirty="0" smtClean="0"/>
          </a:p>
          <a:p>
            <a:pPr>
              <a:lnSpc>
                <a:spcPct val="150000"/>
              </a:lnSpc>
            </a:pPr>
            <a:r>
              <a:rPr lang="en-US" dirty="0" smtClean="0"/>
              <a:t>KE </a:t>
            </a:r>
            <a:r>
              <a:rPr lang="en-US" dirty="0"/>
              <a:t>= </a:t>
            </a:r>
            <a:r>
              <a:rPr lang="en-US" i="1" dirty="0"/>
              <a:t>m</a:t>
            </a:r>
            <a:r>
              <a:rPr lang="en-US" dirty="0"/>
              <a:t>g(13 + 4) – </a:t>
            </a:r>
            <a:r>
              <a:rPr lang="en-US" dirty="0" smtClean="0"/>
              <a:t>2k  </a:t>
            </a:r>
            <a:r>
              <a:rPr lang="en-US" dirty="0"/>
              <a:t>= 17 </a:t>
            </a:r>
            <a:r>
              <a:rPr lang="en-US" i="1" dirty="0"/>
              <a:t>m</a:t>
            </a:r>
            <a:r>
              <a:rPr lang="en-US" dirty="0"/>
              <a:t>g – </a:t>
            </a:r>
            <a:r>
              <a:rPr lang="en-US" dirty="0" smtClean="0"/>
              <a:t>2k   </a:t>
            </a:r>
            <a:r>
              <a:rPr lang="en-US" i="1" dirty="0" smtClean="0"/>
              <a:t>but</a:t>
            </a:r>
            <a:r>
              <a:rPr lang="en-US" dirty="0" smtClean="0"/>
              <a:t>  mg = 2k </a:t>
            </a:r>
            <a:endParaRPr lang="en-NZ" dirty="0"/>
          </a:p>
          <a:p>
            <a:pPr>
              <a:lnSpc>
                <a:spcPct val="150000"/>
              </a:lnSpc>
            </a:pPr>
            <a:r>
              <a:rPr lang="en-US" dirty="0" smtClean="0"/>
              <a:t>½ </a:t>
            </a:r>
            <a:r>
              <a:rPr lang="en-US" i="1" dirty="0" smtClean="0"/>
              <a:t>mv</a:t>
            </a:r>
            <a:r>
              <a:rPr lang="en-US" baseline="30000" dirty="0" smtClean="0"/>
              <a:t>2</a:t>
            </a:r>
            <a:r>
              <a:rPr lang="en-US" dirty="0" smtClean="0"/>
              <a:t> </a:t>
            </a:r>
            <a:r>
              <a:rPr lang="en-US" dirty="0"/>
              <a:t>= </a:t>
            </a:r>
            <a:r>
              <a:rPr lang="en-US" dirty="0" smtClean="0"/>
              <a:t>16 </a:t>
            </a:r>
            <a:r>
              <a:rPr lang="en-US" i="1" dirty="0"/>
              <a:t>m</a:t>
            </a:r>
            <a:r>
              <a:rPr lang="en-US" dirty="0"/>
              <a:t>g </a:t>
            </a:r>
            <a:r>
              <a:rPr lang="en-US" dirty="0" smtClean="0"/>
              <a:t>    </a:t>
            </a:r>
            <a:r>
              <a:rPr lang="en-US" i="1" dirty="0" smtClean="0"/>
              <a:t>v</a:t>
            </a:r>
            <a:r>
              <a:rPr lang="en-US" i="1" baseline="30000" dirty="0" smtClean="0"/>
              <a:t>2</a:t>
            </a:r>
            <a:r>
              <a:rPr lang="en-US" i="1" dirty="0" smtClean="0"/>
              <a:t> = 313.92         </a:t>
            </a:r>
            <a:r>
              <a:rPr lang="en-US" b="1" i="1" dirty="0" smtClean="0"/>
              <a:t>v = 17.7 ms</a:t>
            </a:r>
            <a:r>
              <a:rPr lang="en-US" b="1" i="1" baseline="30000" dirty="0" smtClean="0"/>
              <a:t>-1</a:t>
            </a:r>
            <a:endParaRPr lang="en-NZ" dirty="0"/>
          </a:p>
        </p:txBody>
      </p:sp>
      <p:sp>
        <p:nvSpPr>
          <p:cNvPr id="8" name="TextBox 7"/>
          <p:cNvSpPr txBox="1"/>
          <p:nvPr/>
        </p:nvSpPr>
        <p:spPr>
          <a:xfrm>
            <a:off x="6385930" y="3711488"/>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9" name="TextBox 8"/>
          <p:cNvSpPr txBox="1"/>
          <p:nvPr/>
        </p:nvSpPr>
        <p:spPr>
          <a:xfrm>
            <a:off x="5688979" y="6105293"/>
            <a:ext cx="2821413" cy="369332"/>
          </a:xfrm>
          <a:prstGeom prst="rect">
            <a:avLst/>
          </a:prstGeom>
          <a:solidFill>
            <a:srgbClr val="FFFFCC"/>
          </a:solidFill>
        </p:spPr>
        <p:txBody>
          <a:bodyPr wrap="none" rtlCol="0">
            <a:spAutoFit/>
          </a:bodyPr>
          <a:lstStyle/>
          <a:p>
            <a:r>
              <a:rPr lang="en-NZ" b="1" i="1" dirty="0" smtClean="0">
                <a:solidFill>
                  <a:srgbClr val="FF0000"/>
                </a:solidFill>
              </a:rPr>
              <a:t>Two marks were given here</a:t>
            </a:r>
            <a:endParaRPr lang="en-NZ" b="1" i="1" dirty="0">
              <a:solidFill>
                <a:srgbClr val="FF0000"/>
              </a:solidFill>
            </a:endParaRPr>
          </a:p>
        </p:txBody>
      </p:sp>
      <p:sp>
        <p:nvSpPr>
          <p:cNvPr id="10" name="TextBox 9"/>
          <p:cNvSpPr txBox="1"/>
          <p:nvPr/>
        </p:nvSpPr>
        <p:spPr>
          <a:xfrm>
            <a:off x="6441687" y="4839628"/>
            <a:ext cx="271347"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3442644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1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fltVal val="0"/>
                                          </p:val>
                                        </p:tav>
                                        <p:tav tm="100000">
                                          <p:val>
                                            <p:strVal val="#ppt_w"/>
                                          </p:val>
                                        </p:tav>
                                      </p:tavLst>
                                    </p:anim>
                                    <p:anim calcmode="lin" valueType="num">
                                      <p:cBhvr>
                                        <p:cTn id="23" dur="1000" fill="hold"/>
                                        <p:tgtEl>
                                          <p:spTgt spid="9"/>
                                        </p:tgtEl>
                                        <p:attrNameLst>
                                          <p:attrName>ppt_h</p:attrName>
                                        </p:attrNameLst>
                                      </p:cBhvr>
                                      <p:tavLst>
                                        <p:tav tm="0">
                                          <p:val>
                                            <p:fltVal val="0"/>
                                          </p:val>
                                        </p:tav>
                                        <p:tav tm="100000">
                                          <p:val>
                                            <p:strVal val="#ppt_h"/>
                                          </p:val>
                                        </p:tav>
                                      </p:tavLst>
                                    </p:anim>
                                    <p:anim calcmode="lin" valueType="num">
                                      <p:cBhvr>
                                        <p:cTn id="24" dur="1000" fill="hold"/>
                                        <p:tgtEl>
                                          <p:spTgt spid="9"/>
                                        </p:tgtEl>
                                        <p:attrNameLst>
                                          <p:attrName>style.rotation</p:attrName>
                                        </p:attrNameLst>
                                      </p:cBhvr>
                                      <p:tavLst>
                                        <p:tav tm="0">
                                          <p:val>
                                            <p:fltVal val="90"/>
                                          </p:val>
                                        </p:tav>
                                        <p:tav tm="100000">
                                          <p:val>
                                            <p:fltVal val="0"/>
                                          </p:val>
                                        </p:tav>
                                      </p:tavLst>
                                    </p:anim>
                                    <p:animEffect transition="in" filter="fade">
                                      <p:cBhvr>
                                        <p:cTn id="25" dur="1000"/>
                                        <p:tgtEl>
                                          <p:spTgt spid="9"/>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750"/>
                                        <p:tgtEl>
                                          <p:spTgt spid="8"/>
                                        </p:tgtEl>
                                      </p:cBhvr>
                                    </p:animEffect>
                                  </p:childTnLst>
                                </p:cTn>
                              </p:par>
                            </p:childTnLst>
                          </p:cTn>
                        </p:par>
                        <p:par>
                          <p:cTn id="30" fill="hold">
                            <p:stCondLst>
                              <p:cond delay="1750"/>
                            </p:stCondLst>
                            <p:childTnLst>
                              <p:par>
                                <p:cTn id="31" presetID="10" presetClass="entr" presetSubtype="0"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animBg="1"/>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005" y="113370"/>
            <a:ext cx="4572000" cy="369332"/>
          </a:xfrm>
          <a:prstGeom prst="rect">
            <a:avLst/>
          </a:prstGeom>
        </p:spPr>
        <p:txBody>
          <a:bodyPr>
            <a:spAutoFit/>
          </a:bodyPr>
          <a:lstStyle/>
          <a:p>
            <a:r>
              <a:rPr lang="en-US" dirty="0"/>
              <a:t>(</a:t>
            </a:r>
            <a:r>
              <a:rPr lang="en-US" dirty="0" smtClean="0"/>
              <a:t>ii)  Calculate </a:t>
            </a:r>
            <a:r>
              <a:rPr lang="en-US" dirty="0"/>
              <a:t>Emma’s maximum acceleration.</a:t>
            </a:r>
            <a:endParaRPr lang="en-NZ" dirty="0"/>
          </a:p>
        </p:txBody>
      </p:sp>
      <p:sp>
        <p:nvSpPr>
          <p:cNvPr id="3" name="Rectangle 2"/>
          <p:cNvSpPr/>
          <p:nvPr/>
        </p:nvSpPr>
        <p:spPr>
          <a:xfrm>
            <a:off x="533400" y="479336"/>
            <a:ext cx="6934200" cy="923330"/>
          </a:xfrm>
          <a:prstGeom prst="rect">
            <a:avLst/>
          </a:prstGeom>
          <a:solidFill>
            <a:srgbClr val="FFFFCC"/>
          </a:solidFill>
        </p:spPr>
        <p:txBody>
          <a:bodyPr wrap="square">
            <a:spAutoFit/>
          </a:bodyPr>
          <a:lstStyle/>
          <a:p>
            <a:r>
              <a:rPr lang="en-US" dirty="0"/>
              <a:t>Maximum acceleration downwards is </a:t>
            </a:r>
            <a:r>
              <a:rPr lang="en-US" i="1" dirty="0"/>
              <a:t>g</a:t>
            </a:r>
            <a:r>
              <a:rPr lang="en-US" dirty="0"/>
              <a:t>. But we know that the </a:t>
            </a:r>
            <a:r>
              <a:rPr lang="en-US" dirty="0" err="1"/>
              <a:t>bungy</a:t>
            </a:r>
            <a:r>
              <a:rPr lang="en-US" dirty="0"/>
              <a:t> counteracts this and actually </a:t>
            </a:r>
            <a:r>
              <a:rPr lang="en-US" dirty="0" smtClean="0"/>
              <a:t>turns around </a:t>
            </a:r>
            <a:r>
              <a:rPr lang="en-US" dirty="0"/>
              <a:t>the </a:t>
            </a:r>
            <a:r>
              <a:rPr lang="en-US" dirty="0" smtClean="0"/>
              <a:t>motion at the bottom.</a:t>
            </a:r>
          </a:p>
          <a:p>
            <a:r>
              <a:rPr lang="en-US" dirty="0" smtClean="0"/>
              <a:t>Maximum </a:t>
            </a:r>
            <a:r>
              <a:rPr lang="en-US" dirty="0"/>
              <a:t>acceleration due to </a:t>
            </a:r>
            <a:r>
              <a:rPr lang="en-US" dirty="0" err="1"/>
              <a:t>bungy</a:t>
            </a:r>
            <a:r>
              <a:rPr lang="en-US" dirty="0"/>
              <a:t> is </a:t>
            </a:r>
            <a:r>
              <a:rPr lang="en-US" dirty="0" smtClean="0"/>
              <a:t>:</a:t>
            </a:r>
            <a:endParaRPr lang="en-NZ" dirty="0"/>
          </a:p>
        </p:txBody>
      </p:sp>
      <p:sp>
        <p:nvSpPr>
          <p:cNvPr id="5" name="Rectangle 4"/>
          <p:cNvSpPr/>
          <p:nvPr/>
        </p:nvSpPr>
        <p:spPr>
          <a:xfrm>
            <a:off x="1930400" y="2843937"/>
            <a:ext cx="6870700" cy="646331"/>
          </a:xfrm>
          <a:prstGeom prst="rect">
            <a:avLst/>
          </a:prstGeom>
          <a:solidFill>
            <a:srgbClr val="FFFFCC"/>
          </a:solidFill>
        </p:spPr>
        <p:txBody>
          <a:bodyPr wrap="square">
            <a:spAutoFit/>
          </a:bodyPr>
          <a:lstStyle/>
          <a:p>
            <a:r>
              <a:rPr lang="en-US" dirty="0" smtClean="0"/>
              <a:t>So </a:t>
            </a:r>
            <a:r>
              <a:rPr lang="en-US" dirty="0"/>
              <a:t>maximum acceleration due </a:t>
            </a:r>
            <a:r>
              <a:rPr lang="en-US" dirty="0" smtClean="0"/>
              <a:t>to the </a:t>
            </a:r>
            <a:r>
              <a:rPr lang="en-US" dirty="0" err="1" smtClean="0"/>
              <a:t>bungy</a:t>
            </a:r>
            <a:r>
              <a:rPr lang="en-US" dirty="0" smtClean="0"/>
              <a:t> </a:t>
            </a:r>
            <a:r>
              <a:rPr lang="en-US" dirty="0"/>
              <a:t>is 5g (49.05 m s</a:t>
            </a:r>
            <a:r>
              <a:rPr lang="en-US" baseline="30000" dirty="0"/>
              <a:t>–2</a:t>
            </a:r>
            <a:r>
              <a:rPr lang="en-US" dirty="0"/>
              <a:t>). Subtract the acceleration due to gravity, </a:t>
            </a:r>
            <a:r>
              <a:rPr lang="en-US" dirty="0" smtClean="0"/>
              <a:t>&amp; </a:t>
            </a:r>
            <a:r>
              <a:rPr lang="en-US" dirty="0"/>
              <a:t>get </a:t>
            </a:r>
            <a:r>
              <a:rPr lang="en-US" dirty="0" smtClean="0"/>
              <a:t>max of </a:t>
            </a:r>
            <a:r>
              <a:rPr lang="en-US" dirty="0"/>
              <a:t>4 </a:t>
            </a:r>
            <a:r>
              <a:rPr lang="en-US" dirty="0" smtClean="0"/>
              <a:t>g = </a:t>
            </a:r>
            <a:r>
              <a:rPr lang="en-US" b="1" dirty="0" smtClean="0"/>
              <a:t>39.24 </a:t>
            </a:r>
            <a:r>
              <a:rPr lang="en-US" b="1" dirty="0"/>
              <a:t>m </a:t>
            </a:r>
            <a:r>
              <a:rPr lang="en-US" b="1" dirty="0" smtClean="0"/>
              <a:t>s</a:t>
            </a:r>
            <a:r>
              <a:rPr lang="en-US" b="1" baseline="30000" dirty="0" smtClean="0"/>
              <a:t>–2</a:t>
            </a:r>
            <a:r>
              <a:rPr lang="en-US" b="1" dirty="0" smtClean="0"/>
              <a:t>.</a:t>
            </a:r>
            <a:endParaRPr lang="en-NZ" b="1" dirty="0"/>
          </a:p>
        </p:txBody>
      </p:sp>
      <mc:AlternateContent xmlns:mc="http://schemas.openxmlformats.org/markup-compatibility/2006" xmlns:a14="http://schemas.microsoft.com/office/drawing/2010/main">
        <mc:Choice Requires="a14">
          <p:sp>
            <p:nvSpPr>
              <p:cNvPr id="6" name="TextBox 5"/>
              <p:cNvSpPr txBox="1"/>
              <p:nvPr/>
            </p:nvSpPr>
            <p:spPr>
              <a:xfrm>
                <a:off x="520700" y="1524000"/>
                <a:ext cx="1575303" cy="36933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𝐹</m:t>
                      </m:r>
                      <m:r>
                        <a:rPr lang="en-NZ" b="0" i="1" smtClean="0">
                          <a:latin typeface="Cambria Math"/>
                        </a:rPr>
                        <m:t>=</m:t>
                      </m:r>
                      <m:r>
                        <a:rPr lang="en-NZ" b="0" i="1" smtClean="0">
                          <a:latin typeface="Cambria Math"/>
                        </a:rPr>
                        <m:t>𝑚𝑎</m:t>
                      </m:r>
                      <m:r>
                        <a:rPr lang="en-NZ" b="0" i="1" smtClean="0">
                          <a:latin typeface="Cambria Math"/>
                        </a:rPr>
                        <m:t>=</m:t>
                      </m:r>
                      <m:r>
                        <a:rPr lang="en-NZ" b="0" i="1" smtClean="0">
                          <a:latin typeface="Cambria Math"/>
                        </a:rPr>
                        <m:t>𝑘𝑥</m:t>
                      </m:r>
                    </m:oMath>
                  </m:oMathPara>
                </a14:m>
                <a:endParaRPr lang="en-NZ" dirty="0"/>
              </a:p>
            </p:txBody>
          </p:sp>
        </mc:Choice>
        <mc:Fallback xmlns="">
          <p:sp>
            <p:nvSpPr>
              <p:cNvPr id="6" name="TextBox 5"/>
              <p:cNvSpPr txBox="1">
                <a:spLocks noRot="1" noChangeAspect="1" noMove="1" noResize="1" noEditPoints="1" noAdjustHandles="1" noChangeArrowheads="1" noChangeShapeType="1" noTextEdit="1"/>
              </p:cNvSpPr>
              <p:nvPr/>
            </p:nvSpPr>
            <p:spPr>
              <a:xfrm>
                <a:off x="520700" y="1524000"/>
                <a:ext cx="1575303" cy="369332"/>
              </a:xfrm>
              <a:prstGeom prst="rect">
                <a:avLst/>
              </a:prstGeom>
              <a:blipFill rotWithShape="1">
                <a:blip r:embed="rId2"/>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2286000" y="1612900"/>
                <a:ext cx="929870" cy="616451"/>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𝑎</m:t>
                      </m:r>
                      <m:r>
                        <a:rPr lang="en-NZ" b="0" i="1" smtClean="0">
                          <a:latin typeface="Cambria Math"/>
                        </a:rPr>
                        <m:t>=</m:t>
                      </m:r>
                      <m:f>
                        <m:fPr>
                          <m:ctrlPr>
                            <a:rPr lang="en-NZ" b="0" i="1" smtClean="0">
                              <a:latin typeface="Cambria Math"/>
                            </a:rPr>
                          </m:ctrlPr>
                        </m:fPr>
                        <m:num>
                          <m:r>
                            <a:rPr lang="en-NZ" b="0" i="1" smtClean="0">
                              <a:latin typeface="Cambria Math"/>
                            </a:rPr>
                            <m:t>𝑘𝑥</m:t>
                          </m:r>
                        </m:num>
                        <m:den>
                          <m:r>
                            <a:rPr lang="en-NZ" b="0" i="1" smtClean="0">
                              <a:latin typeface="Cambria Math"/>
                            </a:rPr>
                            <m:t>𝑚</m:t>
                          </m:r>
                        </m:den>
                      </m:f>
                    </m:oMath>
                  </m:oMathPara>
                </a14:m>
                <a:endParaRPr lang="en-NZ" dirty="0"/>
              </a:p>
            </p:txBody>
          </p:sp>
        </mc:Choice>
        <mc:Fallback xmlns="">
          <p:sp>
            <p:nvSpPr>
              <p:cNvPr id="7" name="TextBox 6"/>
              <p:cNvSpPr txBox="1">
                <a:spLocks noRot="1" noChangeAspect="1" noMove="1" noResize="1" noEditPoints="1" noAdjustHandles="1" noChangeArrowheads="1" noChangeShapeType="1" noTextEdit="1"/>
              </p:cNvSpPr>
              <p:nvPr/>
            </p:nvSpPr>
            <p:spPr>
              <a:xfrm>
                <a:off x="2286000" y="1612900"/>
                <a:ext cx="929870" cy="616451"/>
              </a:xfrm>
              <a:prstGeom prst="rect">
                <a:avLst/>
              </a:prstGeom>
              <a:blipFill rotWithShape="1">
                <a:blip r:embed="rId3"/>
                <a:stretch>
                  <a:fillRect/>
                </a:stretch>
              </a:blipFill>
            </p:spPr>
            <p:txBody>
              <a:bodyPr/>
              <a:lstStyle/>
              <a:p>
                <a:r>
                  <a:rPr lang="en-NZ">
                    <a:noFill/>
                  </a:rPr>
                  <a:t> </a:t>
                </a:r>
              </a:p>
            </p:txBody>
          </p:sp>
        </mc:Fallback>
      </mc:AlternateContent>
      <p:grpSp>
        <p:nvGrpSpPr>
          <p:cNvPr id="9" name="Group 8"/>
          <p:cNvGrpSpPr/>
          <p:nvPr/>
        </p:nvGrpSpPr>
        <p:grpSpPr>
          <a:xfrm>
            <a:off x="3505200" y="1558836"/>
            <a:ext cx="5257800" cy="923330"/>
            <a:chOff x="3632200" y="1939836"/>
            <a:chExt cx="5257800" cy="923330"/>
          </a:xfrm>
        </p:grpSpPr>
        <p:sp>
          <p:nvSpPr>
            <p:cNvPr id="4" name="Rectangle 3"/>
            <p:cNvSpPr/>
            <p:nvPr/>
          </p:nvSpPr>
          <p:spPr>
            <a:xfrm>
              <a:off x="3632200" y="1939836"/>
              <a:ext cx="5257800" cy="923330"/>
            </a:xfrm>
            <a:prstGeom prst="rect">
              <a:avLst/>
            </a:prstGeom>
            <a:solidFill>
              <a:srgbClr val="FFFFCC"/>
            </a:solidFill>
          </p:spPr>
          <p:txBody>
            <a:bodyPr wrap="square">
              <a:spAutoFit/>
            </a:bodyPr>
            <a:lstStyle/>
            <a:p>
              <a:pPr>
                <a:lnSpc>
                  <a:spcPct val="150000"/>
                </a:lnSpc>
              </a:pPr>
              <a:r>
                <a:rPr lang="en-US" dirty="0"/>
                <a:t>and is </a:t>
              </a:r>
              <a:r>
                <a:rPr lang="en-US" dirty="0" smtClean="0"/>
                <a:t>maximum when </a:t>
              </a:r>
              <a:r>
                <a:rPr lang="en-US" i="1" dirty="0"/>
                <a:t>x </a:t>
              </a:r>
              <a:r>
                <a:rPr lang="en-US" dirty="0"/>
                <a:t>is a maximum. </a:t>
              </a:r>
              <a:r>
                <a:rPr lang="en-US" dirty="0" smtClean="0"/>
                <a:t>The maximum </a:t>
              </a:r>
              <a:r>
                <a:rPr lang="en-US" dirty="0"/>
                <a:t>value of </a:t>
              </a:r>
              <a:r>
                <a:rPr lang="en-US" i="1" dirty="0"/>
                <a:t>x </a:t>
              </a:r>
              <a:r>
                <a:rPr lang="en-US" dirty="0"/>
                <a:t>is 10 m, </a:t>
              </a:r>
              <a:r>
                <a:rPr lang="en-US" dirty="0" smtClean="0"/>
                <a:t>and from (b)</a:t>
              </a:r>
              <a:endParaRPr lang="en-NZ" dirty="0"/>
            </a:p>
          </p:txBody>
        </p:sp>
        <p:sp>
          <p:nvSpPr>
            <p:cNvPr id="8" name="Rectangle 7"/>
            <p:cNvSpPr/>
            <p:nvPr/>
          </p:nvSpPr>
          <p:spPr>
            <a:xfrm>
              <a:off x="6698818" y="2362285"/>
              <a:ext cx="965329" cy="456472"/>
            </a:xfrm>
            <a:prstGeom prst="rect">
              <a:avLst/>
            </a:prstGeom>
            <a:solidFill>
              <a:srgbClr val="FFFFCC"/>
            </a:solidFill>
          </p:spPr>
          <p:txBody>
            <a:bodyPr wrap="none">
              <a:spAutoFit/>
            </a:bodyPr>
            <a:lstStyle/>
            <a:p>
              <a:pPr>
                <a:lnSpc>
                  <a:spcPct val="150000"/>
                </a:lnSpc>
              </a:pPr>
              <a:r>
                <a:rPr lang="en-US" dirty="0">
                  <a:latin typeface="Cambria Math" panose="02040503050406030204" pitchFamily="18" charset="0"/>
                  <a:ea typeface="Cambria Math" panose="02040503050406030204" pitchFamily="18" charset="0"/>
                  <a:cs typeface="Times New Roman" panose="02020603050405020304" pitchFamily="18" charset="0"/>
                </a:rPr>
                <a:t>mg =2k</a:t>
              </a:r>
              <a:endParaRPr lang="en-NZ" dirty="0">
                <a:latin typeface="Cambria Math" panose="02040503050406030204" pitchFamily="18" charset="0"/>
                <a:ea typeface="Cambria Math" panose="02040503050406030204" pitchFamily="18" charset="0"/>
                <a:cs typeface="Times New Roman" panose="02020603050405020304" pitchFamily="18" charset="0"/>
              </a:endParaRPr>
            </a:p>
          </p:txBody>
        </p:sp>
      </p:grpSp>
      <mc:AlternateContent xmlns:mc="http://schemas.openxmlformats.org/markup-compatibility/2006" xmlns:a14="http://schemas.microsoft.com/office/drawing/2010/main">
        <mc:Choice Requires="a14">
          <p:sp>
            <p:nvSpPr>
              <p:cNvPr id="10" name="TextBox 9"/>
              <p:cNvSpPr txBox="1"/>
              <p:nvPr/>
            </p:nvSpPr>
            <p:spPr>
              <a:xfrm>
                <a:off x="215900" y="2222500"/>
                <a:ext cx="1645002" cy="610936"/>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𝑎</m:t>
                      </m:r>
                      <m:r>
                        <a:rPr lang="en-NZ" b="0" i="1" smtClean="0">
                          <a:latin typeface="Cambria Math"/>
                        </a:rPr>
                        <m:t>=</m:t>
                      </m:r>
                      <m:f>
                        <m:fPr>
                          <m:ctrlPr>
                            <a:rPr lang="en-NZ" b="0" i="1" smtClean="0">
                              <a:latin typeface="Cambria Math"/>
                            </a:rPr>
                          </m:ctrlPr>
                        </m:fPr>
                        <m:num>
                          <m:r>
                            <a:rPr lang="en-NZ" b="0" i="1" smtClean="0">
                              <a:latin typeface="Cambria Math"/>
                            </a:rPr>
                            <m:t>𝑔</m:t>
                          </m:r>
                          <m:r>
                            <a:rPr lang="en-NZ" b="0" i="1" smtClean="0">
                              <a:latin typeface="Cambria Math"/>
                            </a:rPr>
                            <m:t>10</m:t>
                          </m:r>
                        </m:num>
                        <m:den>
                          <m:r>
                            <a:rPr lang="en-NZ" b="0" i="1" smtClean="0">
                              <a:latin typeface="Cambria Math"/>
                            </a:rPr>
                            <m:t>2</m:t>
                          </m:r>
                        </m:den>
                      </m:f>
                      <m:r>
                        <a:rPr lang="en-NZ" b="0" i="1" smtClean="0">
                          <a:latin typeface="Cambria Math"/>
                        </a:rPr>
                        <m:t>=5</m:t>
                      </m:r>
                      <m:r>
                        <a:rPr lang="en-NZ" b="0" i="1" smtClean="0">
                          <a:latin typeface="Cambria Math"/>
                        </a:rPr>
                        <m:t>𝑔</m:t>
                      </m:r>
                    </m:oMath>
                  </m:oMathPara>
                </a14:m>
                <a:endParaRPr lang="en-NZ" dirty="0"/>
              </a:p>
            </p:txBody>
          </p:sp>
        </mc:Choice>
        <mc:Fallback xmlns="">
          <p:sp>
            <p:nvSpPr>
              <p:cNvPr id="10" name="TextBox 9"/>
              <p:cNvSpPr txBox="1">
                <a:spLocks noRot="1" noChangeAspect="1" noMove="1" noResize="1" noEditPoints="1" noAdjustHandles="1" noChangeArrowheads="1" noChangeShapeType="1" noTextEdit="1"/>
              </p:cNvSpPr>
              <p:nvPr/>
            </p:nvSpPr>
            <p:spPr>
              <a:xfrm>
                <a:off x="215900" y="2222500"/>
                <a:ext cx="1645002" cy="610936"/>
              </a:xfrm>
              <a:prstGeom prst="rect">
                <a:avLst/>
              </a:prstGeom>
              <a:blipFill rotWithShape="1">
                <a:blip r:embed="rId4"/>
                <a:stretch>
                  <a:fillRect/>
                </a:stretch>
              </a:blipFill>
            </p:spPr>
            <p:txBody>
              <a:bodyPr/>
              <a:lstStyle/>
              <a:p>
                <a:r>
                  <a:rPr lang="en-NZ">
                    <a:noFill/>
                  </a:rPr>
                  <a:t> </a:t>
                </a:r>
              </a:p>
            </p:txBody>
          </p:sp>
        </mc:Fallback>
      </mc:AlternateContent>
      <p:sp>
        <p:nvSpPr>
          <p:cNvPr id="11" name="Rectangle 10"/>
          <p:cNvSpPr/>
          <p:nvPr/>
        </p:nvSpPr>
        <p:spPr>
          <a:xfrm>
            <a:off x="152400" y="3683000"/>
            <a:ext cx="8534400" cy="369332"/>
          </a:xfrm>
          <a:prstGeom prst="rect">
            <a:avLst/>
          </a:prstGeom>
        </p:spPr>
        <p:txBody>
          <a:bodyPr wrap="square">
            <a:spAutoFit/>
          </a:bodyPr>
          <a:lstStyle/>
          <a:p>
            <a:pPr lvl="0"/>
            <a:r>
              <a:rPr lang="en-US" dirty="0" smtClean="0"/>
              <a:t>(e)  Explain </a:t>
            </a:r>
            <a:r>
              <a:rPr lang="en-US" dirty="0"/>
              <a:t>what </a:t>
            </a:r>
            <a:r>
              <a:rPr lang="en-US" dirty="0" smtClean="0"/>
              <a:t>happens </a:t>
            </a:r>
            <a:r>
              <a:rPr lang="en-US" dirty="0"/>
              <a:t>to the spring constant </a:t>
            </a:r>
            <a:r>
              <a:rPr lang="en-US" dirty="0" smtClean="0"/>
              <a:t>when </a:t>
            </a:r>
            <a:r>
              <a:rPr lang="en-US" dirty="0" err="1" smtClean="0"/>
              <a:t>bungy</a:t>
            </a:r>
            <a:r>
              <a:rPr lang="en-US" dirty="0" smtClean="0"/>
              <a:t> length </a:t>
            </a:r>
            <a:r>
              <a:rPr lang="en-US" dirty="0"/>
              <a:t>is reduced by 50%.</a:t>
            </a:r>
            <a:endParaRPr lang="en-NZ" dirty="0"/>
          </a:p>
        </p:txBody>
      </p:sp>
      <p:sp>
        <p:nvSpPr>
          <p:cNvPr id="12" name="Rectangle 11"/>
          <p:cNvSpPr/>
          <p:nvPr/>
        </p:nvSpPr>
        <p:spPr>
          <a:xfrm>
            <a:off x="508000" y="4178638"/>
            <a:ext cx="6565900" cy="1477328"/>
          </a:xfrm>
          <a:prstGeom prst="rect">
            <a:avLst/>
          </a:prstGeom>
          <a:solidFill>
            <a:srgbClr val="FFFFCC"/>
          </a:solidFill>
        </p:spPr>
        <p:txBody>
          <a:bodyPr wrap="square">
            <a:spAutoFit/>
          </a:bodyPr>
          <a:lstStyle/>
          <a:p>
            <a:r>
              <a:rPr lang="en-US" dirty="0"/>
              <a:t>If force F is applied to the </a:t>
            </a:r>
            <a:r>
              <a:rPr lang="en-US" dirty="0" err="1"/>
              <a:t>bungy</a:t>
            </a:r>
            <a:r>
              <a:rPr lang="en-US" dirty="0"/>
              <a:t>, the change in length of the whole </a:t>
            </a:r>
            <a:r>
              <a:rPr lang="en-US" dirty="0" err="1"/>
              <a:t>bungy</a:t>
            </a:r>
            <a:r>
              <a:rPr lang="en-US" dirty="0"/>
              <a:t> will be </a:t>
            </a:r>
            <a:r>
              <a:rPr lang="en-US" i="1" dirty="0"/>
              <a:t>x</a:t>
            </a:r>
            <a:r>
              <a:rPr lang="en-US" dirty="0" smtClean="0"/>
              <a:t>.</a:t>
            </a:r>
          </a:p>
          <a:p>
            <a:r>
              <a:rPr lang="en-US" dirty="0" smtClean="0"/>
              <a:t>If </a:t>
            </a:r>
            <a:r>
              <a:rPr lang="en-US" dirty="0"/>
              <a:t>we imagine the </a:t>
            </a:r>
            <a:r>
              <a:rPr lang="en-US" dirty="0" err="1"/>
              <a:t>bungy</a:t>
            </a:r>
            <a:r>
              <a:rPr lang="en-US" dirty="0"/>
              <a:t> to be made </a:t>
            </a:r>
            <a:r>
              <a:rPr lang="en-US" dirty="0" smtClean="0"/>
              <a:t>up of two </a:t>
            </a:r>
            <a:r>
              <a:rPr lang="en-US" dirty="0"/>
              <a:t>parts, each part will extend by </a:t>
            </a:r>
            <a:r>
              <a:rPr lang="en-US" dirty="0" smtClean="0"/>
              <a:t>½ x.</a:t>
            </a:r>
          </a:p>
          <a:p>
            <a:r>
              <a:rPr lang="en-US" dirty="0" smtClean="0"/>
              <a:t>Since </a:t>
            </a:r>
            <a:r>
              <a:rPr lang="en-US" dirty="0"/>
              <a:t>the force is </a:t>
            </a:r>
            <a:r>
              <a:rPr lang="en-US" dirty="0" smtClean="0"/>
              <a:t>the same</a:t>
            </a:r>
            <a:r>
              <a:rPr lang="en-US" dirty="0"/>
              <a:t>, the spring constant has doubled.</a:t>
            </a:r>
            <a:endParaRPr lang="en-NZ" dirty="0"/>
          </a:p>
        </p:txBody>
      </p:sp>
      <p:sp>
        <p:nvSpPr>
          <p:cNvPr id="13" name="TextBox 12"/>
          <p:cNvSpPr txBox="1"/>
          <p:nvPr/>
        </p:nvSpPr>
        <p:spPr>
          <a:xfrm>
            <a:off x="8481430" y="3228888"/>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4" name="TextBox 13"/>
          <p:cNvSpPr txBox="1"/>
          <p:nvPr/>
        </p:nvSpPr>
        <p:spPr>
          <a:xfrm>
            <a:off x="5879479" y="6003693"/>
            <a:ext cx="2821413" cy="369332"/>
          </a:xfrm>
          <a:prstGeom prst="rect">
            <a:avLst/>
          </a:prstGeom>
          <a:solidFill>
            <a:srgbClr val="FFFFCC"/>
          </a:solidFill>
        </p:spPr>
        <p:txBody>
          <a:bodyPr wrap="none" rtlCol="0">
            <a:spAutoFit/>
          </a:bodyPr>
          <a:lstStyle/>
          <a:p>
            <a:r>
              <a:rPr lang="en-NZ" b="1" i="1" dirty="0" smtClean="0">
                <a:solidFill>
                  <a:srgbClr val="FF0000"/>
                </a:solidFill>
              </a:rPr>
              <a:t>Two marks were given here</a:t>
            </a:r>
            <a:endParaRPr lang="en-NZ" b="1" i="1" dirty="0">
              <a:solidFill>
                <a:srgbClr val="FF0000"/>
              </a:solidFill>
            </a:endParaRPr>
          </a:p>
        </p:txBody>
      </p:sp>
      <p:sp>
        <p:nvSpPr>
          <p:cNvPr id="15" name="TextBox 14"/>
          <p:cNvSpPr txBox="1"/>
          <p:nvPr/>
        </p:nvSpPr>
        <p:spPr>
          <a:xfrm>
            <a:off x="7102087" y="5119028"/>
            <a:ext cx="271347"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2587096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500"/>
                                        <p:tgtEl>
                                          <p:spTgt spid="5"/>
                                        </p:tgtEl>
                                      </p:cBhvr>
                                    </p:animEffect>
                                  </p:childTnLst>
                                </p:cTn>
                              </p:par>
                            </p:childTnLst>
                          </p:cTn>
                        </p:par>
                        <p:par>
                          <p:cTn id="33" fill="hold">
                            <p:stCondLst>
                              <p:cond delay="1500"/>
                            </p:stCondLst>
                            <p:childTnLst>
                              <p:par>
                                <p:cTn id="34" presetID="10" presetClass="entr" presetSubtype="0" fill="hold" grpId="0" nodeType="afterEffect">
                                  <p:stCondLst>
                                    <p:cond delay="200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1000" fill="hold"/>
                                        <p:tgtEl>
                                          <p:spTgt spid="14"/>
                                        </p:tgtEl>
                                        <p:attrNameLst>
                                          <p:attrName>ppt_w</p:attrName>
                                        </p:attrNameLst>
                                      </p:cBhvr>
                                      <p:tavLst>
                                        <p:tav tm="0">
                                          <p:val>
                                            <p:fltVal val="0"/>
                                          </p:val>
                                        </p:tav>
                                        <p:tav tm="100000">
                                          <p:val>
                                            <p:strVal val="#ppt_w"/>
                                          </p:val>
                                        </p:tav>
                                      </p:tavLst>
                                    </p:anim>
                                    <p:anim calcmode="lin" valueType="num">
                                      <p:cBhvr>
                                        <p:cTn id="47" dur="1000" fill="hold"/>
                                        <p:tgtEl>
                                          <p:spTgt spid="14"/>
                                        </p:tgtEl>
                                        <p:attrNameLst>
                                          <p:attrName>ppt_h</p:attrName>
                                        </p:attrNameLst>
                                      </p:cBhvr>
                                      <p:tavLst>
                                        <p:tav tm="0">
                                          <p:val>
                                            <p:fltVal val="0"/>
                                          </p:val>
                                        </p:tav>
                                        <p:tav tm="100000">
                                          <p:val>
                                            <p:strVal val="#ppt_h"/>
                                          </p:val>
                                        </p:tav>
                                      </p:tavLst>
                                    </p:anim>
                                    <p:anim calcmode="lin" valueType="num">
                                      <p:cBhvr>
                                        <p:cTn id="48" dur="1000" fill="hold"/>
                                        <p:tgtEl>
                                          <p:spTgt spid="14"/>
                                        </p:tgtEl>
                                        <p:attrNameLst>
                                          <p:attrName>style.rotation</p:attrName>
                                        </p:attrNameLst>
                                      </p:cBhvr>
                                      <p:tavLst>
                                        <p:tav tm="0">
                                          <p:val>
                                            <p:fltVal val="90"/>
                                          </p:val>
                                        </p:tav>
                                        <p:tav tm="100000">
                                          <p:val>
                                            <p:fltVal val="0"/>
                                          </p:val>
                                        </p:tav>
                                      </p:tavLst>
                                    </p:anim>
                                    <p:animEffect transition="in" filter="fade">
                                      <p:cBhvr>
                                        <p:cTn id="49" dur="1000"/>
                                        <p:tgtEl>
                                          <p:spTgt spid="14"/>
                                        </p:tgtEl>
                                      </p:cBhvr>
                                    </p:animEffect>
                                  </p:childTnLst>
                                </p:cTn>
                              </p:par>
                            </p:childTnLst>
                          </p:cTn>
                        </p:par>
                        <p:par>
                          <p:cTn id="50" fill="hold">
                            <p:stCondLst>
                              <p:cond delay="1000"/>
                            </p:stCondLst>
                            <p:childTnLst>
                              <p:par>
                                <p:cTn id="51" presetID="10" presetClass="entr" presetSubtype="0"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fade">
                                      <p:cBhvr>
                                        <p:cTn id="53" dur="750"/>
                                        <p:tgtEl>
                                          <p:spTgt spid="13"/>
                                        </p:tgtEl>
                                      </p:cBhvr>
                                    </p:animEffect>
                                  </p:childTnLst>
                                </p:cTn>
                              </p:par>
                            </p:childTnLst>
                          </p:cTn>
                        </p:par>
                        <p:par>
                          <p:cTn id="54" fill="hold">
                            <p:stCondLst>
                              <p:cond delay="1750"/>
                            </p:stCondLst>
                            <p:childTnLst>
                              <p:par>
                                <p:cTn id="55" presetID="10" presetClass="entr" presetSubtype="0"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10" grpId="0" animBg="1"/>
      <p:bldP spid="11" grpId="0"/>
      <p:bldP spid="12" grpId="0" animBg="1"/>
      <p:bldP spid="13" grpId="0"/>
      <p:bldP spid="14" grpId="0" animBg="1"/>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5410200" cy="369332"/>
          </a:xfrm>
          <a:prstGeom prst="rect">
            <a:avLst/>
          </a:prstGeom>
        </p:spPr>
        <p:txBody>
          <a:bodyPr wrap="square">
            <a:spAutoFit/>
          </a:bodyPr>
          <a:lstStyle/>
          <a:p>
            <a:pPr marL="69850" marR="758190">
              <a:spcBef>
                <a:spcPts val="345"/>
              </a:spcBef>
              <a:spcAft>
                <a:spcPts val="0"/>
              </a:spcAft>
            </a:pPr>
            <a:r>
              <a:rPr lang="en-US" b="1" dirty="0">
                <a:solidFill>
                  <a:srgbClr val="231F20"/>
                </a:solidFill>
                <a:latin typeface="Arial"/>
                <a:ea typeface="Arial"/>
                <a:cs typeface="Times New Roman"/>
              </a:rPr>
              <a:t>QUESTION THREE:   THE</a:t>
            </a:r>
            <a:r>
              <a:rPr lang="en-US" b="1" spc="-45" dirty="0">
                <a:solidFill>
                  <a:srgbClr val="231F20"/>
                </a:solidFill>
                <a:latin typeface="Arial"/>
                <a:ea typeface="Arial"/>
                <a:cs typeface="Times New Roman"/>
              </a:rPr>
              <a:t> </a:t>
            </a:r>
            <a:r>
              <a:rPr lang="en-US" b="1" dirty="0">
                <a:solidFill>
                  <a:srgbClr val="231F20"/>
                </a:solidFill>
                <a:latin typeface="Arial"/>
                <a:ea typeface="Arial"/>
                <a:cs typeface="Times New Roman"/>
              </a:rPr>
              <a:t>BLOCK</a:t>
            </a:r>
            <a:endParaRPr lang="en-NZ" b="1" dirty="0">
              <a:effectLst/>
              <a:latin typeface="Arial"/>
              <a:ea typeface="Arial"/>
              <a:cs typeface="Times New Roman"/>
            </a:endParaRPr>
          </a:p>
        </p:txBody>
      </p:sp>
      <p:sp>
        <p:nvSpPr>
          <p:cNvPr id="3" name="Rectangle 2"/>
          <p:cNvSpPr/>
          <p:nvPr/>
        </p:nvSpPr>
        <p:spPr>
          <a:xfrm>
            <a:off x="228600" y="609601"/>
            <a:ext cx="4927600" cy="2862322"/>
          </a:xfrm>
          <a:prstGeom prst="rect">
            <a:avLst/>
          </a:prstGeom>
        </p:spPr>
        <p:txBody>
          <a:bodyPr wrap="square">
            <a:spAutoFit/>
          </a:bodyPr>
          <a:lstStyle/>
          <a:p>
            <a:r>
              <a:rPr lang="en-US" dirty="0"/>
              <a:t>Eight small blocks, of dimensions 3 cm by 3 cm by 3 cm, are glued together to form a cube, as shown. Each block has a mass of 100 grams. The cube is placed on a frictionless surface and a 10 g projectile is fired into the cube at velocity of </a:t>
            </a:r>
            <a:endParaRPr lang="en-US" dirty="0" smtClean="0"/>
          </a:p>
          <a:p>
            <a:r>
              <a:rPr lang="en-US" dirty="0" smtClean="0"/>
              <a:t>60 </a:t>
            </a:r>
            <a:r>
              <a:rPr lang="en-US" dirty="0" err="1" smtClean="0"/>
              <a:t>ms</a:t>
            </a:r>
            <a:r>
              <a:rPr lang="en-US" baseline="30000" dirty="0" smtClean="0"/>
              <a:t>–1</a:t>
            </a:r>
            <a:r>
              <a:rPr lang="en-US" dirty="0"/>
              <a:t>, as shown. The projectile enters the cube </a:t>
            </a:r>
            <a:endParaRPr lang="en-US" dirty="0" smtClean="0"/>
          </a:p>
          <a:p>
            <a:r>
              <a:rPr lang="en-US" dirty="0" smtClean="0"/>
              <a:t>3 </a:t>
            </a:r>
            <a:r>
              <a:rPr lang="en-US" dirty="0"/>
              <a:t>cm from the base (through the horizontal plane of the centre of mass), and 1 cm from the right-hand edge. Assume that the projectile stops inside the cube on the same line as it entered.</a:t>
            </a:r>
            <a:endParaRPr lang="en-NZ" dirty="0"/>
          </a:p>
        </p:txBody>
      </p:sp>
      <p:grpSp>
        <p:nvGrpSpPr>
          <p:cNvPr id="31" name="Group 30"/>
          <p:cNvGrpSpPr/>
          <p:nvPr/>
        </p:nvGrpSpPr>
        <p:grpSpPr>
          <a:xfrm>
            <a:off x="5334000" y="914400"/>
            <a:ext cx="3810000" cy="2133600"/>
            <a:chOff x="5334000" y="914400"/>
            <a:chExt cx="3810000" cy="2133600"/>
          </a:xfrm>
        </p:grpSpPr>
        <p:grpSp>
          <p:nvGrpSpPr>
            <p:cNvPr id="28" name="Group 27"/>
            <p:cNvGrpSpPr/>
            <p:nvPr/>
          </p:nvGrpSpPr>
          <p:grpSpPr>
            <a:xfrm>
              <a:off x="5334000" y="914400"/>
              <a:ext cx="3062995" cy="2133600"/>
              <a:chOff x="5417963" y="3741622"/>
              <a:chExt cx="2758195" cy="1813156"/>
            </a:xfrm>
          </p:grpSpPr>
          <p:grpSp>
            <p:nvGrpSpPr>
              <p:cNvPr id="5" name="Group 3"/>
              <p:cNvGrpSpPr>
                <a:grpSpLocks/>
              </p:cNvGrpSpPr>
              <p:nvPr/>
            </p:nvGrpSpPr>
            <p:grpSpPr bwMode="auto">
              <a:xfrm>
                <a:off x="5417963" y="4224244"/>
                <a:ext cx="1320487" cy="1330534"/>
                <a:chOff x="10" y="627"/>
                <a:chExt cx="1701" cy="1701"/>
              </a:xfrm>
            </p:grpSpPr>
            <p:sp>
              <p:nvSpPr>
                <p:cNvPr id="27" name="Freeform 4"/>
                <p:cNvSpPr>
                  <a:spLocks/>
                </p:cNvSpPr>
                <p:nvPr/>
              </p:nvSpPr>
              <p:spPr bwMode="auto">
                <a:xfrm>
                  <a:off x="10" y="627"/>
                  <a:ext cx="1701" cy="1701"/>
                </a:xfrm>
                <a:custGeom>
                  <a:avLst/>
                  <a:gdLst>
                    <a:gd name="T0" fmla="+- 0 1711 10"/>
                    <a:gd name="T1" fmla="*/ T0 w 1701"/>
                    <a:gd name="T2" fmla="+- 0 2328 627"/>
                    <a:gd name="T3" fmla="*/ 2328 h 1701"/>
                    <a:gd name="T4" fmla="+- 0 10 10"/>
                    <a:gd name="T5" fmla="*/ T4 w 1701"/>
                    <a:gd name="T6" fmla="+- 0 2328 627"/>
                    <a:gd name="T7" fmla="*/ 2328 h 1701"/>
                    <a:gd name="T8" fmla="+- 0 10 10"/>
                    <a:gd name="T9" fmla="*/ T8 w 1701"/>
                    <a:gd name="T10" fmla="+- 0 627 627"/>
                    <a:gd name="T11" fmla="*/ 627 h 1701"/>
                    <a:gd name="T12" fmla="+- 0 1711 10"/>
                    <a:gd name="T13" fmla="*/ T12 w 1701"/>
                    <a:gd name="T14" fmla="+- 0 627 627"/>
                    <a:gd name="T15" fmla="*/ 627 h 1701"/>
                    <a:gd name="T16" fmla="+- 0 1711 10"/>
                    <a:gd name="T17" fmla="*/ T16 w 1701"/>
                    <a:gd name="T18" fmla="+- 0 2328 627"/>
                    <a:gd name="T19" fmla="*/ 2328 h 1701"/>
                  </a:gdLst>
                  <a:ahLst/>
                  <a:cxnLst>
                    <a:cxn ang="0">
                      <a:pos x="T1" y="T3"/>
                    </a:cxn>
                    <a:cxn ang="0">
                      <a:pos x="T5" y="T7"/>
                    </a:cxn>
                    <a:cxn ang="0">
                      <a:pos x="T9" y="T11"/>
                    </a:cxn>
                    <a:cxn ang="0">
                      <a:pos x="T13" y="T15"/>
                    </a:cxn>
                    <a:cxn ang="0">
                      <a:pos x="T17" y="T19"/>
                    </a:cxn>
                  </a:cxnLst>
                  <a:rect l="0" t="0" r="r" b="b"/>
                  <a:pathLst>
                    <a:path w="1701" h="1701">
                      <a:moveTo>
                        <a:pt x="1701" y="1701"/>
                      </a:moveTo>
                      <a:lnTo>
                        <a:pt x="0" y="1701"/>
                      </a:lnTo>
                      <a:lnTo>
                        <a:pt x="0" y="0"/>
                      </a:lnTo>
                      <a:lnTo>
                        <a:pt x="1701" y="0"/>
                      </a:lnTo>
                      <a:lnTo>
                        <a:pt x="1701" y="1701"/>
                      </a:lnTo>
                      <a:close/>
                    </a:path>
                  </a:pathLst>
                </a:custGeom>
                <a:solidFill>
                  <a:srgbClr val="C7C8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6" name="Group 5"/>
              <p:cNvGrpSpPr>
                <a:grpSpLocks/>
              </p:cNvGrpSpPr>
              <p:nvPr/>
            </p:nvGrpSpPr>
            <p:grpSpPr bwMode="auto">
              <a:xfrm>
                <a:off x="6738450" y="3741622"/>
                <a:ext cx="487517" cy="1813156"/>
                <a:chOff x="1711" y="10"/>
                <a:chExt cx="628" cy="2318"/>
              </a:xfrm>
            </p:grpSpPr>
            <p:sp>
              <p:nvSpPr>
                <p:cNvPr id="26" name="Freeform 6"/>
                <p:cNvSpPr>
                  <a:spLocks/>
                </p:cNvSpPr>
                <p:nvPr/>
              </p:nvSpPr>
              <p:spPr bwMode="auto">
                <a:xfrm>
                  <a:off x="1711" y="10"/>
                  <a:ext cx="628" cy="2318"/>
                </a:xfrm>
                <a:custGeom>
                  <a:avLst/>
                  <a:gdLst>
                    <a:gd name="T0" fmla="+- 0 2339 1711"/>
                    <a:gd name="T1" fmla="*/ T0 w 628"/>
                    <a:gd name="T2" fmla="+- 0 10 10"/>
                    <a:gd name="T3" fmla="*/ 10 h 2318"/>
                    <a:gd name="T4" fmla="+- 0 1711 1711"/>
                    <a:gd name="T5" fmla="*/ T4 w 628"/>
                    <a:gd name="T6" fmla="+- 0 627 10"/>
                    <a:gd name="T7" fmla="*/ 627 h 2318"/>
                    <a:gd name="T8" fmla="+- 0 1711 1711"/>
                    <a:gd name="T9" fmla="*/ T8 w 628"/>
                    <a:gd name="T10" fmla="+- 0 2328 10"/>
                    <a:gd name="T11" fmla="*/ 2328 h 2318"/>
                    <a:gd name="T12" fmla="+- 0 2339 1711"/>
                    <a:gd name="T13" fmla="*/ T12 w 628"/>
                    <a:gd name="T14" fmla="+- 0 1711 10"/>
                    <a:gd name="T15" fmla="*/ 1711 h 2318"/>
                    <a:gd name="T16" fmla="+- 0 2339 1711"/>
                    <a:gd name="T17" fmla="*/ T16 w 628"/>
                    <a:gd name="T18" fmla="+- 0 10 10"/>
                    <a:gd name="T19" fmla="*/ 10 h 2318"/>
                  </a:gdLst>
                  <a:ahLst/>
                  <a:cxnLst>
                    <a:cxn ang="0">
                      <a:pos x="T1" y="T3"/>
                    </a:cxn>
                    <a:cxn ang="0">
                      <a:pos x="T5" y="T7"/>
                    </a:cxn>
                    <a:cxn ang="0">
                      <a:pos x="T9" y="T11"/>
                    </a:cxn>
                    <a:cxn ang="0">
                      <a:pos x="T13" y="T15"/>
                    </a:cxn>
                    <a:cxn ang="0">
                      <a:pos x="T17" y="T19"/>
                    </a:cxn>
                  </a:cxnLst>
                  <a:rect l="0" t="0" r="r" b="b"/>
                  <a:pathLst>
                    <a:path w="628" h="2318">
                      <a:moveTo>
                        <a:pt x="628" y="0"/>
                      </a:moveTo>
                      <a:lnTo>
                        <a:pt x="0" y="617"/>
                      </a:lnTo>
                      <a:lnTo>
                        <a:pt x="0" y="2318"/>
                      </a:lnTo>
                      <a:lnTo>
                        <a:pt x="628" y="1701"/>
                      </a:lnTo>
                      <a:lnTo>
                        <a:pt x="628" y="0"/>
                      </a:lnTo>
                      <a:close/>
                    </a:path>
                  </a:pathLst>
                </a:custGeom>
                <a:solidFill>
                  <a:srgbClr val="ADA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7"/>
              <p:cNvGrpSpPr>
                <a:grpSpLocks/>
              </p:cNvGrpSpPr>
              <p:nvPr/>
            </p:nvGrpSpPr>
            <p:grpSpPr bwMode="auto">
              <a:xfrm>
                <a:off x="5417963" y="3741622"/>
                <a:ext cx="1808003" cy="483404"/>
                <a:chOff x="10" y="10"/>
                <a:chExt cx="2329" cy="618"/>
              </a:xfrm>
            </p:grpSpPr>
            <p:sp>
              <p:nvSpPr>
                <p:cNvPr id="25" name="Freeform 8"/>
                <p:cNvSpPr>
                  <a:spLocks/>
                </p:cNvSpPr>
                <p:nvPr/>
              </p:nvSpPr>
              <p:spPr bwMode="auto">
                <a:xfrm>
                  <a:off x="10" y="10"/>
                  <a:ext cx="2329" cy="618"/>
                </a:xfrm>
                <a:custGeom>
                  <a:avLst/>
                  <a:gdLst>
                    <a:gd name="T0" fmla="+- 0 2339 10"/>
                    <a:gd name="T1" fmla="*/ T0 w 2329"/>
                    <a:gd name="T2" fmla="+- 0 10 10"/>
                    <a:gd name="T3" fmla="*/ 10 h 618"/>
                    <a:gd name="T4" fmla="+- 0 638 10"/>
                    <a:gd name="T5" fmla="*/ T4 w 2329"/>
                    <a:gd name="T6" fmla="+- 0 10 10"/>
                    <a:gd name="T7" fmla="*/ 10 h 618"/>
                    <a:gd name="T8" fmla="+- 0 10 10"/>
                    <a:gd name="T9" fmla="*/ T8 w 2329"/>
                    <a:gd name="T10" fmla="+- 0 627 10"/>
                    <a:gd name="T11" fmla="*/ 627 h 618"/>
                    <a:gd name="T12" fmla="+- 0 1711 10"/>
                    <a:gd name="T13" fmla="*/ T12 w 2329"/>
                    <a:gd name="T14" fmla="+- 0 627 10"/>
                    <a:gd name="T15" fmla="*/ 627 h 618"/>
                    <a:gd name="T16" fmla="+- 0 2339 10"/>
                    <a:gd name="T17" fmla="*/ T16 w 2329"/>
                    <a:gd name="T18" fmla="+- 0 10 10"/>
                    <a:gd name="T19" fmla="*/ 10 h 618"/>
                  </a:gdLst>
                  <a:ahLst/>
                  <a:cxnLst>
                    <a:cxn ang="0">
                      <a:pos x="T1" y="T3"/>
                    </a:cxn>
                    <a:cxn ang="0">
                      <a:pos x="T5" y="T7"/>
                    </a:cxn>
                    <a:cxn ang="0">
                      <a:pos x="T9" y="T11"/>
                    </a:cxn>
                    <a:cxn ang="0">
                      <a:pos x="T13" y="T15"/>
                    </a:cxn>
                    <a:cxn ang="0">
                      <a:pos x="T17" y="T19"/>
                    </a:cxn>
                  </a:cxnLst>
                  <a:rect l="0" t="0" r="r" b="b"/>
                  <a:pathLst>
                    <a:path w="2329" h="618">
                      <a:moveTo>
                        <a:pt x="2329" y="0"/>
                      </a:moveTo>
                      <a:lnTo>
                        <a:pt x="628" y="0"/>
                      </a:lnTo>
                      <a:lnTo>
                        <a:pt x="0" y="617"/>
                      </a:lnTo>
                      <a:lnTo>
                        <a:pt x="1701" y="617"/>
                      </a:lnTo>
                      <a:lnTo>
                        <a:pt x="2329" y="0"/>
                      </a:lnTo>
                      <a:close/>
                    </a:path>
                  </a:pathLst>
                </a:custGeom>
                <a:solidFill>
                  <a:srgbClr val="DADB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9"/>
              <p:cNvGrpSpPr>
                <a:grpSpLocks/>
              </p:cNvGrpSpPr>
              <p:nvPr/>
            </p:nvGrpSpPr>
            <p:grpSpPr bwMode="auto">
              <a:xfrm>
                <a:off x="5417963" y="4406498"/>
                <a:ext cx="1808003" cy="461502"/>
                <a:chOff x="10" y="860"/>
                <a:chExt cx="2329" cy="590"/>
              </a:xfrm>
            </p:grpSpPr>
            <p:sp>
              <p:nvSpPr>
                <p:cNvPr id="24" name="Freeform 10"/>
                <p:cNvSpPr>
                  <a:spLocks/>
                </p:cNvSpPr>
                <p:nvPr/>
              </p:nvSpPr>
              <p:spPr bwMode="auto">
                <a:xfrm>
                  <a:off x="10" y="860"/>
                  <a:ext cx="2329" cy="590"/>
                </a:xfrm>
                <a:custGeom>
                  <a:avLst/>
                  <a:gdLst>
                    <a:gd name="T0" fmla="+- 0 10 10"/>
                    <a:gd name="T1" fmla="*/ T0 w 2329"/>
                    <a:gd name="T2" fmla="+- 0 1450 860"/>
                    <a:gd name="T3" fmla="*/ 1450 h 590"/>
                    <a:gd name="T4" fmla="+- 0 1711 10"/>
                    <a:gd name="T5" fmla="*/ T4 w 2329"/>
                    <a:gd name="T6" fmla="+- 0 1450 860"/>
                    <a:gd name="T7" fmla="*/ 1450 h 590"/>
                    <a:gd name="T8" fmla="+- 0 2339 10"/>
                    <a:gd name="T9" fmla="*/ T8 w 2329"/>
                    <a:gd name="T10" fmla="+- 0 860 860"/>
                    <a:gd name="T11" fmla="*/ 860 h 590"/>
                  </a:gdLst>
                  <a:ahLst/>
                  <a:cxnLst>
                    <a:cxn ang="0">
                      <a:pos x="T1" y="T3"/>
                    </a:cxn>
                    <a:cxn ang="0">
                      <a:pos x="T5" y="T7"/>
                    </a:cxn>
                    <a:cxn ang="0">
                      <a:pos x="T9" y="T11"/>
                    </a:cxn>
                  </a:cxnLst>
                  <a:rect l="0" t="0" r="r" b="b"/>
                  <a:pathLst>
                    <a:path w="2329" h="590">
                      <a:moveTo>
                        <a:pt x="0" y="590"/>
                      </a:moveTo>
                      <a:lnTo>
                        <a:pt x="1701" y="590"/>
                      </a:lnTo>
                      <a:lnTo>
                        <a:pt x="2329" y="0"/>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11"/>
              <p:cNvGrpSpPr>
                <a:grpSpLocks/>
              </p:cNvGrpSpPr>
              <p:nvPr/>
            </p:nvGrpSpPr>
            <p:grpSpPr bwMode="auto">
              <a:xfrm>
                <a:off x="6077818" y="3741622"/>
                <a:ext cx="487517" cy="1813156"/>
                <a:chOff x="860" y="10"/>
                <a:chExt cx="628" cy="2318"/>
              </a:xfrm>
            </p:grpSpPr>
            <p:sp>
              <p:nvSpPr>
                <p:cNvPr id="23" name="Freeform 12"/>
                <p:cNvSpPr>
                  <a:spLocks/>
                </p:cNvSpPr>
                <p:nvPr/>
              </p:nvSpPr>
              <p:spPr bwMode="auto">
                <a:xfrm>
                  <a:off x="860" y="10"/>
                  <a:ext cx="628" cy="2318"/>
                </a:xfrm>
                <a:custGeom>
                  <a:avLst/>
                  <a:gdLst>
                    <a:gd name="T0" fmla="+- 0 860 860"/>
                    <a:gd name="T1" fmla="*/ T0 w 628"/>
                    <a:gd name="T2" fmla="+- 0 2328 10"/>
                    <a:gd name="T3" fmla="*/ 2328 h 2318"/>
                    <a:gd name="T4" fmla="+- 0 860 860"/>
                    <a:gd name="T5" fmla="*/ T4 w 628"/>
                    <a:gd name="T6" fmla="+- 0 627 10"/>
                    <a:gd name="T7" fmla="*/ 627 h 2318"/>
                    <a:gd name="T8" fmla="+- 0 1488 860"/>
                    <a:gd name="T9" fmla="*/ T8 w 628"/>
                    <a:gd name="T10" fmla="+- 0 10 10"/>
                    <a:gd name="T11" fmla="*/ 10 h 2318"/>
                  </a:gdLst>
                  <a:ahLst/>
                  <a:cxnLst>
                    <a:cxn ang="0">
                      <a:pos x="T1" y="T3"/>
                    </a:cxn>
                    <a:cxn ang="0">
                      <a:pos x="T5" y="T7"/>
                    </a:cxn>
                    <a:cxn ang="0">
                      <a:pos x="T9" y="T11"/>
                    </a:cxn>
                  </a:cxnLst>
                  <a:rect l="0" t="0" r="r" b="b"/>
                  <a:pathLst>
                    <a:path w="628" h="2318">
                      <a:moveTo>
                        <a:pt x="0" y="2318"/>
                      </a:moveTo>
                      <a:lnTo>
                        <a:pt x="0" y="617"/>
                      </a:lnTo>
                      <a:lnTo>
                        <a:pt x="628" y="0"/>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13"/>
              <p:cNvGrpSpPr>
                <a:grpSpLocks/>
              </p:cNvGrpSpPr>
              <p:nvPr/>
            </p:nvGrpSpPr>
            <p:grpSpPr bwMode="auto">
              <a:xfrm>
                <a:off x="5661721" y="3983324"/>
                <a:ext cx="1320487" cy="1330534"/>
                <a:chOff x="324" y="319"/>
                <a:chExt cx="1701" cy="1701"/>
              </a:xfrm>
            </p:grpSpPr>
            <p:sp>
              <p:nvSpPr>
                <p:cNvPr id="22" name="Freeform 14"/>
                <p:cNvSpPr>
                  <a:spLocks/>
                </p:cNvSpPr>
                <p:nvPr/>
              </p:nvSpPr>
              <p:spPr bwMode="auto">
                <a:xfrm>
                  <a:off x="324" y="319"/>
                  <a:ext cx="1701" cy="1701"/>
                </a:xfrm>
                <a:custGeom>
                  <a:avLst/>
                  <a:gdLst>
                    <a:gd name="T0" fmla="+- 0 324 324"/>
                    <a:gd name="T1" fmla="*/ T0 w 1701"/>
                    <a:gd name="T2" fmla="+- 0 319 319"/>
                    <a:gd name="T3" fmla="*/ 319 h 1701"/>
                    <a:gd name="T4" fmla="+- 0 2025 324"/>
                    <a:gd name="T5" fmla="*/ T4 w 1701"/>
                    <a:gd name="T6" fmla="+- 0 319 319"/>
                    <a:gd name="T7" fmla="*/ 319 h 1701"/>
                    <a:gd name="T8" fmla="+- 0 2025 324"/>
                    <a:gd name="T9" fmla="*/ T8 w 1701"/>
                    <a:gd name="T10" fmla="+- 0 2019 319"/>
                    <a:gd name="T11" fmla="*/ 2019 h 1701"/>
                  </a:gdLst>
                  <a:ahLst/>
                  <a:cxnLst>
                    <a:cxn ang="0">
                      <a:pos x="T1" y="T3"/>
                    </a:cxn>
                    <a:cxn ang="0">
                      <a:pos x="T5" y="T7"/>
                    </a:cxn>
                    <a:cxn ang="0">
                      <a:pos x="T9" y="T11"/>
                    </a:cxn>
                  </a:cxnLst>
                  <a:rect l="0" t="0" r="r" b="b"/>
                  <a:pathLst>
                    <a:path w="1701" h="1701">
                      <a:moveTo>
                        <a:pt x="0" y="0"/>
                      </a:moveTo>
                      <a:lnTo>
                        <a:pt x="1701" y="0"/>
                      </a:lnTo>
                      <a:lnTo>
                        <a:pt x="1701" y="1700"/>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15"/>
              <p:cNvGrpSpPr>
                <a:grpSpLocks/>
              </p:cNvGrpSpPr>
              <p:nvPr/>
            </p:nvGrpSpPr>
            <p:grpSpPr bwMode="auto">
              <a:xfrm>
                <a:off x="7188704" y="4492541"/>
                <a:ext cx="23289" cy="1564"/>
                <a:chOff x="2291" y="970"/>
                <a:chExt cx="30" cy="2"/>
              </a:xfrm>
            </p:grpSpPr>
            <p:sp>
              <p:nvSpPr>
                <p:cNvPr id="21" name="Freeform 16"/>
                <p:cNvSpPr>
                  <a:spLocks/>
                </p:cNvSpPr>
                <p:nvPr/>
              </p:nvSpPr>
              <p:spPr bwMode="auto">
                <a:xfrm>
                  <a:off x="2291" y="970"/>
                  <a:ext cx="30" cy="2"/>
                </a:xfrm>
                <a:custGeom>
                  <a:avLst/>
                  <a:gdLst>
                    <a:gd name="T0" fmla="+- 0 2291 2291"/>
                    <a:gd name="T1" fmla="*/ T0 w 30"/>
                    <a:gd name="T2" fmla="+- 0 2321 2291"/>
                    <a:gd name="T3" fmla="*/ T2 w 30"/>
                  </a:gdLst>
                  <a:ahLst/>
                  <a:cxnLst>
                    <a:cxn ang="0">
                      <a:pos x="T1" y="0"/>
                    </a:cxn>
                    <a:cxn ang="0">
                      <a:pos x="T3" y="0"/>
                    </a:cxn>
                  </a:cxnLst>
                  <a:rect l="0" t="0" r="r" b="b"/>
                  <a:pathLst>
                    <a:path w="30">
                      <a:moveTo>
                        <a:pt x="0" y="0"/>
                      </a:moveTo>
                      <a:lnTo>
                        <a:pt x="3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17"/>
              <p:cNvGrpSpPr>
                <a:grpSpLocks/>
              </p:cNvGrpSpPr>
              <p:nvPr/>
            </p:nvGrpSpPr>
            <p:grpSpPr bwMode="auto">
              <a:xfrm>
                <a:off x="7257018" y="4492541"/>
                <a:ext cx="874114" cy="1564"/>
                <a:chOff x="2379" y="970"/>
                <a:chExt cx="1126" cy="2"/>
              </a:xfrm>
            </p:grpSpPr>
            <p:sp>
              <p:nvSpPr>
                <p:cNvPr id="20" name="Freeform 18"/>
                <p:cNvSpPr>
                  <a:spLocks/>
                </p:cNvSpPr>
                <p:nvPr/>
              </p:nvSpPr>
              <p:spPr bwMode="auto">
                <a:xfrm>
                  <a:off x="2379" y="970"/>
                  <a:ext cx="1126" cy="2"/>
                </a:xfrm>
                <a:custGeom>
                  <a:avLst/>
                  <a:gdLst>
                    <a:gd name="T0" fmla="+- 0 2379 2379"/>
                    <a:gd name="T1" fmla="*/ T0 w 1126"/>
                    <a:gd name="T2" fmla="+- 0 3504 2379"/>
                    <a:gd name="T3" fmla="*/ T2 w 1126"/>
                  </a:gdLst>
                  <a:ahLst/>
                  <a:cxnLst>
                    <a:cxn ang="0">
                      <a:pos x="T1" y="0"/>
                    </a:cxn>
                    <a:cxn ang="0">
                      <a:pos x="T3" y="0"/>
                    </a:cxn>
                  </a:cxnLst>
                  <a:rect l="0" t="0" r="r" b="b"/>
                  <a:pathLst>
                    <a:path w="1126">
                      <a:moveTo>
                        <a:pt x="0" y="0"/>
                      </a:moveTo>
                      <a:lnTo>
                        <a:pt x="1125" y="0"/>
                      </a:lnTo>
                    </a:path>
                  </a:pathLst>
                </a:custGeom>
                <a:noFill/>
                <a:ln w="6350">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19"/>
              <p:cNvGrpSpPr>
                <a:grpSpLocks/>
              </p:cNvGrpSpPr>
              <p:nvPr/>
            </p:nvGrpSpPr>
            <p:grpSpPr bwMode="auto">
              <a:xfrm>
                <a:off x="8152869" y="4492541"/>
                <a:ext cx="23289" cy="1564"/>
                <a:chOff x="3533" y="970"/>
                <a:chExt cx="30" cy="2"/>
              </a:xfrm>
            </p:grpSpPr>
            <p:sp>
              <p:nvSpPr>
                <p:cNvPr id="19" name="Freeform 20"/>
                <p:cNvSpPr>
                  <a:spLocks/>
                </p:cNvSpPr>
                <p:nvPr/>
              </p:nvSpPr>
              <p:spPr bwMode="auto">
                <a:xfrm>
                  <a:off x="3533" y="970"/>
                  <a:ext cx="30" cy="2"/>
                </a:xfrm>
                <a:custGeom>
                  <a:avLst/>
                  <a:gdLst>
                    <a:gd name="T0" fmla="+- 0 3533 3533"/>
                    <a:gd name="T1" fmla="*/ T0 w 30"/>
                    <a:gd name="T2" fmla="+- 0 3563 3533"/>
                    <a:gd name="T3" fmla="*/ T2 w 30"/>
                  </a:gdLst>
                  <a:ahLst/>
                  <a:cxnLst>
                    <a:cxn ang="0">
                      <a:pos x="T1" y="0"/>
                    </a:cxn>
                    <a:cxn ang="0">
                      <a:pos x="T3" y="0"/>
                    </a:cxn>
                  </a:cxnLst>
                  <a:rect l="0" t="0" r="r" b="b"/>
                  <a:pathLst>
                    <a:path w="30">
                      <a:moveTo>
                        <a:pt x="0" y="0"/>
                      </a:moveTo>
                      <a:lnTo>
                        <a:pt x="3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21"/>
              <p:cNvGrpSpPr>
                <a:grpSpLocks/>
              </p:cNvGrpSpPr>
              <p:nvPr/>
            </p:nvGrpSpPr>
            <p:grpSpPr bwMode="auto">
              <a:xfrm>
                <a:off x="7132810" y="4452648"/>
                <a:ext cx="67538" cy="78221"/>
                <a:chOff x="2219" y="919"/>
                <a:chExt cx="87" cy="100"/>
              </a:xfrm>
            </p:grpSpPr>
            <p:sp>
              <p:nvSpPr>
                <p:cNvPr id="18" name="Freeform 22"/>
                <p:cNvSpPr>
                  <a:spLocks/>
                </p:cNvSpPr>
                <p:nvPr/>
              </p:nvSpPr>
              <p:spPr bwMode="auto">
                <a:xfrm>
                  <a:off x="2219" y="919"/>
                  <a:ext cx="87" cy="100"/>
                </a:xfrm>
                <a:custGeom>
                  <a:avLst/>
                  <a:gdLst>
                    <a:gd name="T0" fmla="+- 0 2306 2219"/>
                    <a:gd name="T1" fmla="*/ T0 w 87"/>
                    <a:gd name="T2" fmla="+- 0 919 919"/>
                    <a:gd name="T3" fmla="*/ 919 h 100"/>
                    <a:gd name="T4" fmla="+- 0 2219 2219"/>
                    <a:gd name="T5" fmla="*/ T4 w 87"/>
                    <a:gd name="T6" fmla="+- 0 969 919"/>
                    <a:gd name="T7" fmla="*/ 969 h 100"/>
                    <a:gd name="T8" fmla="+- 0 2306 2219"/>
                    <a:gd name="T9" fmla="*/ T8 w 87"/>
                    <a:gd name="T10" fmla="+- 0 1019 919"/>
                    <a:gd name="T11" fmla="*/ 1019 h 100"/>
                    <a:gd name="T12" fmla="+- 0 2306 2219"/>
                    <a:gd name="T13" fmla="*/ T12 w 87"/>
                    <a:gd name="T14" fmla="+- 0 919 919"/>
                    <a:gd name="T15" fmla="*/ 919 h 100"/>
                  </a:gdLst>
                  <a:ahLst/>
                  <a:cxnLst>
                    <a:cxn ang="0">
                      <a:pos x="T1" y="T3"/>
                    </a:cxn>
                    <a:cxn ang="0">
                      <a:pos x="T5" y="T7"/>
                    </a:cxn>
                    <a:cxn ang="0">
                      <a:pos x="T9" y="T11"/>
                    </a:cxn>
                    <a:cxn ang="0">
                      <a:pos x="T13" y="T15"/>
                    </a:cxn>
                  </a:cxnLst>
                  <a:rect l="0" t="0" r="r" b="b"/>
                  <a:pathLst>
                    <a:path w="87" h="100">
                      <a:moveTo>
                        <a:pt x="87" y="0"/>
                      </a:moveTo>
                      <a:lnTo>
                        <a:pt x="0" y="50"/>
                      </a:lnTo>
                      <a:lnTo>
                        <a:pt x="87" y="100"/>
                      </a:lnTo>
                      <a:lnTo>
                        <a:pt x="87"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sp>
          <p:nvSpPr>
            <p:cNvPr id="29" name="Rectangle 28"/>
            <p:cNvSpPr/>
            <p:nvPr/>
          </p:nvSpPr>
          <p:spPr>
            <a:xfrm>
              <a:off x="7391400" y="1905000"/>
              <a:ext cx="1752600" cy="602729"/>
            </a:xfrm>
            <a:prstGeom prst="rect">
              <a:avLst/>
            </a:prstGeom>
          </p:spPr>
          <p:txBody>
            <a:bodyPr wrap="square">
              <a:spAutoFit/>
            </a:bodyPr>
            <a:lstStyle/>
            <a:p>
              <a:pPr lvl="1" fontAlgn="base">
                <a:spcBef>
                  <a:spcPts val="575"/>
                </a:spcBef>
                <a:spcAft>
                  <a:spcPts val="1000"/>
                </a:spcAft>
              </a:pPr>
              <a:r>
                <a:rPr lang="en-NZ" altLang="en-US" sz="1200" b="1" dirty="0">
                  <a:solidFill>
                    <a:srgbClr val="231F20"/>
                  </a:solidFill>
                  <a:latin typeface="Times New Roman" pitchFamily="18" charset="0"/>
                  <a:cs typeface="Arial" pitchFamily="34" charset="0"/>
                </a:rPr>
                <a:t>10 g projectile</a:t>
              </a:r>
              <a:endParaRPr lang="en-NZ" altLang="en-US" sz="1200" b="1" dirty="0">
                <a:latin typeface="Times New Roman" pitchFamily="18" charset="0"/>
                <a:cs typeface="Arial" pitchFamily="34" charset="0"/>
              </a:endParaRPr>
            </a:p>
            <a:p>
              <a:pPr marR="663575" lvl="0" fontAlgn="base">
                <a:spcBef>
                  <a:spcPts val="50"/>
                </a:spcBef>
                <a:spcAft>
                  <a:spcPts val="1000"/>
                </a:spcAft>
              </a:pPr>
              <a:r>
                <a:rPr lang="en-NZ" altLang="en-US" sz="1200" b="1" dirty="0">
                  <a:solidFill>
                    <a:srgbClr val="231F20"/>
                  </a:solidFill>
                  <a:latin typeface="Times New Roman" pitchFamily="18" charset="0"/>
                  <a:cs typeface="Arial" pitchFamily="34" charset="0"/>
                </a:rPr>
                <a:t>    </a:t>
              </a:r>
              <a:r>
                <a:rPr lang="en-NZ" altLang="en-US" sz="1200" b="1" dirty="0" smtClean="0">
                  <a:solidFill>
                    <a:srgbClr val="231F20"/>
                  </a:solidFill>
                  <a:latin typeface="Times New Roman" pitchFamily="18" charset="0"/>
                  <a:cs typeface="Arial" pitchFamily="34" charset="0"/>
                </a:rPr>
                <a:t>     60 </a:t>
              </a:r>
              <a:r>
                <a:rPr lang="en-NZ" altLang="en-US" sz="1200" b="1" dirty="0">
                  <a:solidFill>
                    <a:srgbClr val="231F20"/>
                  </a:solidFill>
                  <a:latin typeface="Times New Roman" pitchFamily="18" charset="0"/>
                  <a:cs typeface="Arial" pitchFamily="34" charset="0"/>
                </a:rPr>
                <a:t>m s</a:t>
              </a:r>
              <a:r>
                <a:rPr lang="en-NZ" altLang="en-US" sz="1200" b="1" baseline="30000" dirty="0">
                  <a:solidFill>
                    <a:srgbClr val="231F20"/>
                  </a:solidFill>
                  <a:latin typeface="Times New Roman" pitchFamily="18" charset="0"/>
                  <a:cs typeface="Arial" pitchFamily="34" charset="0"/>
                </a:rPr>
                <a:t>–1</a:t>
              </a:r>
              <a:endParaRPr lang="en-US" altLang="en-US" sz="1200" b="1" dirty="0">
                <a:latin typeface="Arial" pitchFamily="34" charset="0"/>
                <a:cs typeface="Arial" pitchFamily="34" charset="0"/>
              </a:endParaRPr>
            </a:p>
          </p:txBody>
        </p:sp>
        <p:sp>
          <p:nvSpPr>
            <p:cNvPr id="30" name="Oval 29"/>
            <p:cNvSpPr/>
            <p:nvPr/>
          </p:nvSpPr>
          <p:spPr>
            <a:xfrm>
              <a:off x="8458200" y="1752600"/>
              <a:ext cx="152400" cy="76200"/>
            </a:xfrm>
            <a:prstGeom prst="ellipse">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
        <p:nvSpPr>
          <p:cNvPr id="32" name="Rectangle 31"/>
          <p:cNvSpPr/>
          <p:nvPr/>
        </p:nvSpPr>
        <p:spPr>
          <a:xfrm>
            <a:off x="228600" y="3544669"/>
            <a:ext cx="7391400" cy="646331"/>
          </a:xfrm>
          <a:prstGeom prst="rect">
            <a:avLst/>
          </a:prstGeom>
        </p:spPr>
        <p:txBody>
          <a:bodyPr wrap="square">
            <a:spAutoFit/>
          </a:bodyPr>
          <a:lstStyle/>
          <a:p>
            <a:pPr lvl="0"/>
            <a:r>
              <a:rPr lang="en-US" dirty="0" smtClean="0"/>
              <a:t>(a)  Show </a:t>
            </a:r>
            <a:r>
              <a:rPr lang="en-US" dirty="0"/>
              <a:t>that once the projectile stops, the velocity of the centre of mass of the cube and projectile is 0.74 m s</a:t>
            </a:r>
            <a:r>
              <a:rPr lang="en-US" baseline="30000" dirty="0"/>
              <a:t>–1</a:t>
            </a:r>
            <a:r>
              <a:rPr lang="en-US" dirty="0"/>
              <a:t>.</a:t>
            </a:r>
            <a:endParaRPr lang="en-NZ" dirty="0"/>
          </a:p>
        </p:txBody>
      </p:sp>
      <p:sp>
        <p:nvSpPr>
          <p:cNvPr id="33" name="Rectangle 32"/>
          <p:cNvSpPr/>
          <p:nvPr/>
        </p:nvSpPr>
        <p:spPr>
          <a:xfrm>
            <a:off x="228600" y="4191000"/>
            <a:ext cx="6096000" cy="646331"/>
          </a:xfrm>
          <a:prstGeom prst="rect">
            <a:avLst/>
          </a:prstGeom>
        </p:spPr>
        <p:txBody>
          <a:bodyPr wrap="square">
            <a:spAutoFit/>
          </a:bodyPr>
          <a:lstStyle/>
          <a:p>
            <a:pPr lvl="0"/>
            <a:r>
              <a:rPr lang="en-US" dirty="0" smtClean="0"/>
              <a:t>(b)  Show </a:t>
            </a:r>
            <a:r>
              <a:rPr lang="en-US" dirty="0"/>
              <a:t>that once the projectile stops, the angular velocity of the cube and projectile is given </a:t>
            </a:r>
            <a:r>
              <a:rPr lang="en-US" dirty="0" smtClean="0"/>
              <a:t>by</a:t>
            </a:r>
            <a:endParaRPr lang="en-NZ" dirty="0"/>
          </a:p>
        </p:txBody>
      </p:sp>
      <p:pic>
        <p:nvPicPr>
          <p:cNvPr id="4122" name="Picture 26"/>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6248400" y="4495800"/>
            <a:ext cx="27305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4" name="Rectangle 33"/>
          <p:cNvSpPr/>
          <p:nvPr/>
        </p:nvSpPr>
        <p:spPr>
          <a:xfrm>
            <a:off x="228600" y="4875074"/>
            <a:ext cx="5943600" cy="1754326"/>
          </a:xfrm>
          <a:prstGeom prst="rect">
            <a:avLst/>
          </a:prstGeom>
        </p:spPr>
        <p:txBody>
          <a:bodyPr wrap="square">
            <a:spAutoFit/>
          </a:bodyPr>
          <a:lstStyle/>
          <a:p>
            <a:r>
              <a:rPr lang="en-US" dirty="0"/>
              <a:t>where </a:t>
            </a:r>
            <a:r>
              <a:rPr lang="en-US" i="1" dirty="0"/>
              <a:t>d </a:t>
            </a:r>
            <a:r>
              <a:rPr lang="en-US" dirty="0"/>
              <a:t>is the perpendicular distance from the centre of mass of the cube to the initial direction of the projectile, </a:t>
            </a:r>
            <a:r>
              <a:rPr lang="en-US" i="1" dirty="0"/>
              <a:t>I </a:t>
            </a:r>
            <a:r>
              <a:rPr lang="en-US" dirty="0"/>
              <a:t>is the rotational inertia of the cube (about a vertical axis through the centre of mass), </a:t>
            </a:r>
            <a:r>
              <a:rPr lang="en-US" i="1" dirty="0"/>
              <a:t>r </a:t>
            </a:r>
            <a:r>
              <a:rPr lang="en-US" dirty="0"/>
              <a:t>is the distance from the centre of mass to the final position of the projectile, and </a:t>
            </a:r>
            <a:r>
              <a:rPr lang="en-US" i="1" dirty="0"/>
              <a:t>ω </a:t>
            </a:r>
            <a:r>
              <a:rPr lang="en-US" dirty="0"/>
              <a:t>is the angular velocity of the cube and </a:t>
            </a:r>
            <a:r>
              <a:rPr lang="en-US" dirty="0" smtClean="0"/>
              <a:t>projectile.</a:t>
            </a:r>
            <a:endParaRPr lang="en-NZ" dirty="0"/>
          </a:p>
        </p:txBody>
      </p:sp>
      <p:sp>
        <p:nvSpPr>
          <p:cNvPr id="35" name="TextBox 34"/>
          <p:cNvSpPr txBox="1"/>
          <p:nvPr/>
        </p:nvSpPr>
        <p:spPr>
          <a:xfrm>
            <a:off x="4787900" y="6464300"/>
            <a:ext cx="4194418" cy="369332"/>
          </a:xfrm>
          <a:prstGeom prst="rect">
            <a:avLst/>
          </a:prstGeom>
          <a:noFill/>
        </p:spPr>
        <p:txBody>
          <a:bodyPr wrap="none" rtlCol="0">
            <a:spAutoFit/>
          </a:bodyPr>
          <a:lstStyle/>
          <a:p>
            <a:r>
              <a:rPr lang="en-NZ" dirty="0" smtClean="0">
                <a:solidFill>
                  <a:srgbClr val="FF0000"/>
                </a:solidFill>
              </a:rPr>
              <a:t>Answers to (a) &amp; (b) on the next slide ………</a:t>
            </a:r>
            <a:endParaRPr lang="en-NZ" dirty="0">
              <a:solidFill>
                <a:srgbClr val="FF0000"/>
              </a:solidFill>
            </a:endParaRPr>
          </a:p>
        </p:txBody>
      </p:sp>
    </p:spTree>
    <p:extLst>
      <p:ext uri="{BB962C8B-B14F-4D97-AF65-F5344CB8AC3E}">
        <p14:creationId xmlns:p14="http://schemas.microsoft.com/office/powerpoint/2010/main" val="144428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2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66469"/>
            <a:ext cx="8674100" cy="646331"/>
          </a:xfrm>
          <a:prstGeom prst="rect">
            <a:avLst/>
          </a:prstGeom>
        </p:spPr>
        <p:txBody>
          <a:bodyPr wrap="square">
            <a:spAutoFit/>
          </a:bodyPr>
          <a:lstStyle/>
          <a:p>
            <a:pPr marL="342900" lvl="0" indent="-342900">
              <a:buAutoNum type="alphaLcParenBoth"/>
            </a:pPr>
            <a:r>
              <a:rPr lang="en-US" dirty="0" smtClean="0"/>
              <a:t>Show </a:t>
            </a:r>
            <a:r>
              <a:rPr lang="en-US" dirty="0"/>
              <a:t>that once the projectile stops, the velocity of the centre of mass </a:t>
            </a:r>
            <a:r>
              <a:rPr lang="en-US" dirty="0" smtClean="0"/>
              <a:t>of the </a:t>
            </a:r>
            <a:r>
              <a:rPr lang="en-US" dirty="0"/>
              <a:t>cube and </a:t>
            </a:r>
            <a:endParaRPr lang="en-US" dirty="0" smtClean="0"/>
          </a:p>
          <a:p>
            <a:pPr lvl="0"/>
            <a:r>
              <a:rPr lang="en-US" dirty="0"/>
              <a:t> </a:t>
            </a:r>
            <a:r>
              <a:rPr lang="en-US" dirty="0" smtClean="0"/>
              <a:t>      projectile </a:t>
            </a:r>
            <a:r>
              <a:rPr lang="en-US" dirty="0"/>
              <a:t>is 0.74 m s</a:t>
            </a:r>
            <a:r>
              <a:rPr lang="en-US" baseline="30000" dirty="0"/>
              <a:t>–1</a:t>
            </a:r>
            <a:r>
              <a:rPr lang="en-US" dirty="0"/>
              <a:t>.</a:t>
            </a:r>
            <a:endParaRPr lang="en-NZ" dirty="0"/>
          </a:p>
        </p:txBody>
      </p:sp>
      <p:sp>
        <p:nvSpPr>
          <p:cNvPr id="3" name="Rectangle 2"/>
          <p:cNvSpPr/>
          <p:nvPr/>
        </p:nvSpPr>
        <p:spPr>
          <a:xfrm>
            <a:off x="520700" y="771436"/>
            <a:ext cx="5410200" cy="1200329"/>
          </a:xfrm>
          <a:prstGeom prst="rect">
            <a:avLst/>
          </a:prstGeom>
          <a:solidFill>
            <a:srgbClr val="FFFFCC"/>
          </a:solidFill>
        </p:spPr>
        <p:txBody>
          <a:bodyPr wrap="square">
            <a:spAutoFit/>
          </a:bodyPr>
          <a:lstStyle/>
          <a:p>
            <a:r>
              <a:rPr lang="en-US" dirty="0"/>
              <a:t>Momentum of projectile = 0.01 kg </a:t>
            </a:r>
            <a:r>
              <a:rPr lang="en-US" dirty="0" smtClean="0"/>
              <a:t>x </a:t>
            </a:r>
            <a:r>
              <a:rPr lang="en-US" dirty="0"/>
              <a:t>60 m s</a:t>
            </a:r>
            <a:r>
              <a:rPr lang="en-US" baseline="30000" dirty="0"/>
              <a:t>–1</a:t>
            </a:r>
            <a:r>
              <a:rPr lang="en-US" dirty="0"/>
              <a:t> Momentum of cube plus projectile = 0.81 kg </a:t>
            </a:r>
            <a:r>
              <a:rPr lang="en-US" dirty="0" smtClean="0"/>
              <a:t>x </a:t>
            </a:r>
            <a:r>
              <a:rPr lang="en-US" i="1" dirty="0"/>
              <a:t>v </a:t>
            </a:r>
            <a:r>
              <a:rPr lang="en-US" dirty="0"/>
              <a:t>m s</a:t>
            </a:r>
            <a:r>
              <a:rPr lang="en-US" baseline="30000" dirty="0"/>
              <a:t>–1</a:t>
            </a:r>
            <a:endParaRPr lang="en-NZ" baseline="30000" dirty="0"/>
          </a:p>
          <a:p>
            <a:r>
              <a:rPr lang="en-US" dirty="0"/>
              <a:t>Equating them, 0.01 </a:t>
            </a:r>
            <a:r>
              <a:rPr lang="en-US" dirty="0" smtClean="0"/>
              <a:t>x </a:t>
            </a:r>
            <a:r>
              <a:rPr lang="en-US" dirty="0"/>
              <a:t>60 = 0.81</a:t>
            </a:r>
            <a:r>
              <a:rPr lang="en-US" i="1" dirty="0"/>
              <a:t>v </a:t>
            </a:r>
            <a:endParaRPr lang="en-US" i="1" dirty="0" smtClean="0"/>
          </a:p>
          <a:p>
            <a:r>
              <a:rPr lang="en-US" i="1" dirty="0" smtClean="0"/>
              <a:t>v = </a:t>
            </a:r>
            <a:r>
              <a:rPr lang="en-US" b="1" dirty="0" smtClean="0"/>
              <a:t>0.741 ms</a:t>
            </a:r>
            <a:r>
              <a:rPr lang="en-US" b="1" baseline="30000" dirty="0" smtClean="0"/>
              <a:t>-1</a:t>
            </a:r>
            <a:endParaRPr lang="en-NZ" b="1" dirty="0"/>
          </a:p>
        </p:txBody>
      </p:sp>
      <p:sp>
        <p:nvSpPr>
          <p:cNvPr id="4" name="Rectangle 3"/>
          <p:cNvSpPr/>
          <p:nvPr/>
        </p:nvSpPr>
        <p:spPr>
          <a:xfrm>
            <a:off x="228600" y="2032000"/>
            <a:ext cx="6096000" cy="646331"/>
          </a:xfrm>
          <a:prstGeom prst="rect">
            <a:avLst/>
          </a:prstGeom>
        </p:spPr>
        <p:txBody>
          <a:bodyPr wrap="square">
            <a:spAutoFit/>
          </a:bodyPr>
          <a:lstStyle/>
          <a:p>
            <a:pPr marL="342900" lvl="0" indent="-342900">
              <a:buAutoNum type="alphaLcParenBoth" startAt="2"/>
            </a:pPr>
            <a:r>
              <a:rPr lang="en-US" dirty="0" smtClean="0"/>
              <a:t>Show </a:t>
            </a:r>
            <a:r>
              <a:rPr lang="en-US" dirty="0"/>
              <a:t>that once the projectile stops, the angular velocity of </a:t>
            </a:r>
            <a:endParaRPr lang="en-US" dirty="0" smtClean="0"/>
          </a:p>
          <a:p>
            <a:pPr lvl="0"/>
            <a:r>
              <a:rPr lang="en-US" dirty="0"/>
              <a:t> </a:t>
            </a:r>
            <a:r>
              <a:rPr lang="en-US" dirty="0" smtClean="0"/>
              <a:t>      the </a:t>
            </a:r>
            <a:r>
              <a:rPr lang="en-US" dirty="0"/>
              <a:t>cube and projectile is given </a:t>
            </a:r>
            <a:r>
              <a:rPr lang="en-US" dirty="0" smtClean="0"/>
              <a:t>by</a:t>
            </a:r>
            <a:endParaRPr lang="en-NZ" dirty="0"/>
          </a:p>
        </p:txBody>
      </p:sp>
      <p:grpSp>
        <p:nvGrpSpPr>
          <p:cNvPr id="6" name="Group 5"/>
          <p:cNvGrpSpPr/>
          <p:nvPr/>
        </p:nvGrpSpPr>
        <p:grpSpPr>
          <a:xfrm>
            <a:off x="6540500" y="685800"/>
            <a:ext cx="2235200" cy="1308100"/>
            <a:chOff x="5334000" y="914400"/>
            <a:chExt cx="3276600" cy="2133600"/>
          </a:xfrm>
        </p:grpSpPr>
        <p:grpSp>
          <p:nvGrpSpPr>
            <p:cNvPr id="7" name="Group 6"/>
            <p:cNvGrpSpPr/>
            <p:nvPr/>
          </p:nvGrpSpPr>
          <p:grpSpPr>
            <a:xfrm>
              <a:off x="5334000" y="914400"/>
              <a:ext cx="3062995" cy="2133600"/>
              <a:chOff x="5417963" y="3741622"/>
              <a:chExt cx="2758195" cy="1813156"/>
            </a:xfrm>
          </p:grpSpPr>
          <p:grpSp>
            <p:nvGrpSpPr>
              <p:cNvPr id="10" name="Group 3"/>
              <p:cNvGrpSpPr>
                <a:grpSpLocks/>
              </p:cNvGrpSpPr>
              <p:nvPr/>
            </p:nvGrpSpPr>
            <p:grpSpPr bwMode="auto">
              <a:xfrm>
                <a:off x="5417963" y="4224244"/>
                <a:ext cx="1320487" cy="1330534"/>
                <a:chOff x="10" y="627"/>
                <a:chExt cx="1701" cy="1701"/>
              </a:xfrm>
            </p:grpSpPr>
            <p:sp>
              <p:nvSpPr>
                <p:cNvPr id="29" name="Freeform 4"/>
                <p:cNvSpPr>
                  <a:spLocks/>
                </p:cNvSpPr>
                <p:nvPr/>
              </p:nvSpPr>
              <p:spPr bwMode="auto">
                <a:xfrm>
                  <a:off x="10" y="627"/>
                  <a:ext cx="1701" cy="1701"/>
                </a:xfrm>
                <a:custGeom>
                  <a:avLst/>
                  <a:gdLst>
                    <a:gd name="T0" fmla="+- 0 1711 10"/>
                    <a:gd name="T1" fmla="*/ T0 w 1701"/>
                    <a:gd name="T2" fmla="+- 0 2328 627"/>
                    <a:gd name="T3" fmla="*/ 2328 h 1701"/>
                    <a:gd name="T4" fmla="+- 0 10 10"/>
                    <a:gd name="T5" fmla="*/ T4 w 1701"/>
                    <a:gd name="T6" fmla="+- 0 2328 627"/>
                    <a:gd name="T7" fmla="*/ 2328 h 1701"/>
                    <a:gd name="T8" fmla="+- 0 10 10"/>
                    <a:gd name="T9" fmla="*/ T8 w 1701"/>
                    <a:gd name="T10" fmla="+- 0 627 627"/>
                    <a:gd name="T11" fmla="*/ 627 h 1701"/>
                    <a:gd name="T12" fmla="+- 0 1711 10"/>
                    <a:gd name="T13" fmla="*/ T12 w 1701"/>
                    <a:gd name="T14" fmla="+- 0 627 627"/>
                    <a:gd name="T15" fmla="*/ 627 h 1701"/>
                    <a:gd name="T16" fmla="+- 0 1711 10"/>
                    <a:gd name="T17" fmla="*/ T16 w 1701"/>
                    <a:gd name="T18" fmla="+- 0 2328 627"/>
                    <a:gd name="T19" fmla="*/ 2328 h 1701"/>
                  </a:gdLst>
                  <a:ahLst/>
                  <a:cxnLst>
                    <a:cxn ang="0">
                      <a:pos x="T1" y="T3"/>
                    </a:cxn>
                    <a:cxn ang="0">
                      <a:pos x="T5" y="T7"/>
                    </a:cxn>
                    <a:cxn ang="0">
                      <a:pos x="T9" y="T11"/>
                    </a:cxn>
                    <a:cxn ang="0">
                      <a:pos x="T13" y="T15"/>
                    </a:cxn>
                    <a:cxn ang="0">
                      <a:pos x="T17" y="T19"/>
                    </a:cxn>
                  </a:cxnLst>
                  <a:rect l="0" t="0" r="r" b="b"/>
                  <a:pathLst>
                    <a:path w="1701" h="1701">
                      <a:moveTo>
                        <a:pt x="1701" y="1701"/>
                      </a:moveTo>
                      <a:lnTo>
                        <a:pt x="0" y="1701"/>
                      </a:lnTo>
                      <a:lnTo>
                        <a:pt x="0" y="0"/>
                      </a:lnTo>
                      <a:lnTo>
                        <a:pt x="1701" y="0"/>
                      </a:lnTo>
                      <a:lnTo>
                        <a:pt x="1701" y="1701"/>
                      </a:lnTo>
                      <a:close/>
                    </a:path>
                  </a:pathLst>
                </a:custGeom>
                <a:solidFill>
                  <a:srgbClr val="C7C8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10"/>
              <p:cNvGrpSpPr>
                <a:grpSpLocks/>
              </p:cNvGrpSpPr>
              <p:nvPr/>
            </p:nvGrpSpPr>
            <p:grpSpPr bwMode="auto">
              <a:xfrm>
                <a:off x="6738450" y="3741622"/>
                <a:ext cx="487517" cy="1813156"/>
                <a:chOff x="1711" y="10"/>
                <a:chExt cx="628" cy="2318"/>
              </a:xfrm>
            </p:grpSpPr>
            <p:sp>
              <p:nvSpPr>
                <p:cNvPr id="28" name="Freeform 6"/>
                <p:cNvSpPr>
                  <a:spLocks/>
                </p:cNvSpPr>
                <p:nvPr/>
              </p:nvSpPr>
              <p:spPr bwMode="auto">
                <a:xfrm>
                  <a:off x="1711" y="10"/>
                  <a:ext cx="628" cy="2318"/>
                </a:xfrm>
                <a:custGeom>
                  <a:avLst/>
                  <a:gdLst>
                    <a:gd name="T0" fmla="+- 0 2339 1711"/>
                    <a:gd name="T1" fmla="*/ T0 w 628"/>
                    <a:gd name="T2" fmla="+- 0 10 10"/>
                    <a:gd name="T3" fmla="*/ 10 h 2318"/>
                    <a:gd name="T4" fmla="+- 0 1711 1711"/>
                    <a:gd name="T5" fmla="*/ T4 w 628"/>
                    <a:gd name="T6" fmla="+- 0 627 10"/>
                    <a:gd name="T7" fmla="*/ 627 h 2318"/>
                    <a:gd name="T8" fmla="+- 0 1711 1711"/>
                    <a:gd name="T9" fmla="*/ T8 w 628"/>
                    <a:gd name="T10" fmla="+- 0 2328 10"/>
                    <a:gd name="T11" fmla="*/ 2328 h 2318"/>
                    <a:gd name="T12" fmla="+- 0 2339 1711"/>
                    <a:gd name="T13" fmla="*/ T12 w 628"/>
                    <a:gd name="T14" fmla="+- 0 1711 10"/>
                    <a:gd name="T15" fmla="*/ 1711 h 2318"/>
                    <a:gd name="T16" fmla="+- 0 2339 1711"/>
                    <a:gd name="T17" fmla="*/ T16 w 628"/>
                    <a:gd name="T18" fmla="+- 0 10 10"/>
                    <a:gd name="T19" fmla="*/ 10 h 2318"/>
                  </a:gdLst>
                  <a:ahLst/>
                  <a:cxnLst>
                    <a:cxn ang="0">
                      <a:pos x="T1" y="T3"/>
                    </a:cxn>
                    <a:cxn ang="0">
                      <a:pos x="T5" y="T7"/>
                    </a:cxn>
                    <a:cxn ang="0">
                      <a:pos x="T9" y="T11"/>
                    </a:cxn>
                    <a:cxn ang="0">
                      <a:pos x="T13" y="T15"/>
                    </a:cxn>
                    <a:cxn ang="0">
                      <a:pos x="T17" y="T19"/>
                    </a:cxn>
                  </a:cxnLst>
                  <a:rect l="0" t="0" r="r" b="b"/>
                  <a:pathLst>
                    <a:path w="628" h="2318">
                      <a:moveTo>
                        <a:pt x="628" y="0"/>
                      </a:moveTo>
                      <a:lnTo>
                        <a:pt x="0" y="617"/>
                      </a:lnTo>
                      <a:lnTo>
                        <a:pt x="0" y="2318"/>
                      </a:lnTo>
                      <a:lnTo>
                        <a:pt x="628" y="1701"/>
                      </a:lnTo>
                      <a:lnTo>
                        <a:pt x="628" y="0"/>
                      </a:lnTo>
                      <a:close/>
                    </a:path>
                  </a:pathLst>
                </a:custGeom>
                <a:solidFill>
                  <a:srgbClr val="ADAF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7"/>
              <p:cNvGrpSpPr>
                <a:grpSpLocks/>
              </p:cNvGrpSpPr>
              <p:nvPr/>
            </p:nvGrpSpPr>
            <p:grpSpPr bwMode="auto">
              <a:xfrm>
                <a:off x="5417963" y="3741622"/>
                <a:ext cx="1808003" cy="483404"/>
                <a:chOff x="10" y="10"/>
                <a:chExt cx="2329" cy="618"/>
              </a:xfrm>
            </p:grpSpPr>
            <p:sp>
              <p:nvSpPr>
                <p:cNvPr id="27" name="Freeform 8"/>
                <p:cNvSpPr>
                  <a:spLocks/>
                </p:cNvSpPr>
                <p:nvPr/>
              </p:nvSpPr>
              <p:spPr bwMode="auto">
                <a:xfrm>
                  <a:off x="10" y="10"/>
                  <a:ext cx="2329" cy="618"/>
                </a:xfrm>
                <a:custGeom>
                  <a:avLst/>
                  <a:gdLst>
                    <a:gd name="T0" fmla="+- 0 2339 10"/>
                    <a:gd name="T1" fmla="*/ T0 w 2329"/>
                    <a:gd name="T2" fmla="+- 0 10 10"/>
                    <a:gd name="T3" fmla="*/ 10 h 618"/>
                    <a:gd name="T4" fmla="+- 0 638 10"/>
                    <a:gd name="T5" fmla="*/ T4 w 2329"/>
                    <a:gd name="T6" fmla="+- 0 10 10"/>
                    <a:gd name="T7" fmla="*/ 10 h 618"/>
                    <a:gd name="T8" fmla="+- 0 10 10"/>
                    <a:gd name="T9" fmla="*/ T8 w 2329"/>
                    <a:gd name="T10" fmla="+- 0 627 10"/>
                    <a:gd name="T11" fmla="*/ 627 h 618"/>
                    <a:gd name="T12" fmla="+- 0 1711 10"/>
                    <a:gd name="T13" fmla="*/ T12 w 2329"/>
                    <a:gd name="T14" fmla="+- 0 627 10"/>
                    <a:gd name="T15" fmla="*/ 627 h 618"/>
                    <a:gd name="T16" fmla="+- 0 2339 10"/>
                    <a:gd name="T17" fmla="*/ T16 w 2329"/>
                    <a:gd name="T18" fmla="+- 0 10 10"/>
                    <a:gd name="T19" fmla="*/ 10 h 618"/>
                  </a:gdLst>
                  <a:ahLst/>
                  <a:cxnLst>
                    <a:cxn ang="0">
                      <a:pos x="T1" y="T3"/>
                    </a:cxn>
                    <a:cxn ang="0">
                      <a:pos x="T5" y="T7"/>
                    </a:cxn>
                    <a:cxn ang="0">
                      <a:pos x="T9" y="T11"/>
                    </a:cxn>
                    <a:cxn ang="0">
                      <a:pos x="T13" y="T15"/>
                    </a:cxn>
                    <a:cxn ang="0">
                      <a:pos x="T17" y="T19"/>
                    </a:cxn>
                  </a:cxnLst>
                  <a:rect l="0" t="0" r="r" b="b"/>
                  <a:pathLst>
                    <a:path w="2329" h="618">
                      <a:moveTo>
                        <a:pt x="2329" y="0"/>
                      </a:moveTo>
                      <a:lnTo>
                        <a:pt x="628" y="0"/>
                      </a:lnTo>
                      <a:lnTo>
                        <a:pt x="0" y="617"/>
                      </a:lnTo>
                      <a:lnTo>
                        <a:pt x="1701" y="617"/>
                      </a:lnTo>
                      <a:lnTo>
                        <a:pt x="2329" y="0"/>
                      </a:lnTo>
                      <a:close/>
                    </a:path>
                  </a:pathLst>
                </a:custGeom>
                <a:solidFill>
                  <a:srgbClr val="DADB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9"/>
              <p:cNvGrpSpPr>
                <a:grpSpLocks/>
              </p:cNvGrpSpPr>
              <p:nvPr/>
            </p:nvGrpSpPr>
            <p:grpSpPr bwMode="auto">
              <a:xfrm>
                <a:off x="5417963" y="4406498"/>
                <a:ext cx="1808003" cy="461502"/>
                <a:chOff x="10" y="860"/>
                <a:chExt cx="2329" cy="590"/>
              </a:xfrm>
            </p:grpSpPr>
            <p:sp>
              <p:nvSpPr>
                <p:cNvPr id="26" name="Freeform 10"/>
                <p:cNvSpPr>
                  <a:spLocks/>
                </p:cNvSpPr>
                <p:nvPr/>
              </p:nvSpPr>
              <p:spPr bwMode="auto">
                <a:xfrm>
                  <a:off x="10" y="860"/>
                  <a:ext cx="2329" cy="590"/>
                </a:xfrm>
                <a:custGeom>
                  <a:avLst/>
                  <a:gdLst>
                    <a:gd name="T0" fmla="+- 0 10 10"/>
                    <a:gd name="T1" fmla="*/ T0 w 2329"/>
                    <a:gd name="T2" fmla="+- 0 1450 860"/>
                    <a:gd name="T3" fmla="*/ 1450 h 590"/>
                    <a:gd name="T4" fmla="+- 0 1711 10"/>
                    <a:gd name="T5" fmla="*/ T4 w 2329"/>
                    <a:gd name="T6" fmla="+- 0 1450 860"/>
                    <a:gd name="T7" fmla="*/ 1450 h 590"/>
                    <a:gd name="T8" fmla="+- 0 2339 10"/>
                    <a:gd name="T9" fmla="*/ T8 w 2329"/>
                    <a:gd name="T10" fmla="+- 0 860 860"/>
                    <a:gd name="T11" fmla="*/ 860 h 590"/>
                  </a:gdLst>
                  <a:ahLst/>
                  <a:cxnLst>
                    <a:cxn ang="0">
                      <a:pos x="T1" y="T3"/>
                    </a:cxn>
                    <a:cxn ang="0">
                      <a:pos x="T5" y="T7"/>
                    </a:cxn>
                    <a:cxn ang="0">
                      <a:pos x="T9" y="T11"/>
                    </a:cxn>
                  </a:cxnLst>
                  <a:rect l="0" t="0" r="r" b="b"/>
                  <a:pathLst>
                    <a:path w="2329" h="590">
                      <a:moveTo>
                        <a:pt x="0" y="590"/>
                      </a:moveTo>
                      <a:lnTo>
                        <a:pt x="1701" y="590"/>
                      </a:lnTo>
                      <a:lnTo>
                        <a:pt x="2329" y="0"/>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11"/>
              <p:cNvGrpSpPr>
                <a:grpSpLocks/>
              </p:cNvGrpSpPr>
              <p:nvPr/>
            </p:nvGrpSpPr>
            <p:grpSpPr bwMode="auto">
              <a:xfrm>
                <a:off x="6077818" y="3741622"/>
                <a:ext cx="487517" cy="1813156"/>
                <a:chOff x="860" y="10"/>
                <a:chExt cx="628" cy="2318"/>
              </a:xfrm>
            </p:grpSpPr>
            <p:sp>
              <p:nvSpPr>
                <p:cNvPr id="25" name="Freeform 12"/>
                <p:cNvSpPr>
                  <a:spLocks/>
                </p:cNvSpPr>
                <p:nvPr/>
              </p:nvSpPr>
              <p:spPr bwMode="auto">
                <a:xfrm>
                  <a:off x="860" y="10"/>
                  <a:ext cx="628" cy="2318"/>
                </a:xfrm>
                <a:custGeom>
                  <a:avLst/>
                  <a:gdLst>
                    <a:gd name="T0" fmla="+- 0 860 860"/>
                    <a:gd name="T1" fmla="*/ T0 w 628"/>
                    <a:gd name="T2" fmla="+- 0 2328 10"/>
                    <a:gd name="T3" fmla="*/ 2328 h 2318"/>
                    <a:gd name="T4" fmla="+- 0 860 860"/>
                    <a:gd name="T5" fmla="*/ T4 w 628"/>
                    <a:gd name="T6" fmla="+- 0 627 10"/>
                    <a:gd name="T7" fmla="*/ 627 h 2318"/>
                    <a:gd name="T8" fmla="+- 0 1488 860"/>
                    <a:gd name="T9" fmla="*/ T8 w 628"/>
                    <a:gd name="T10" fmla="+- 0 10 10"/>
                    <a:gd name="T11" fmla="*/ 10 h 2318"/>
                  </a:gdLst>
                  <a:ahLst/>
                  <a:cxnLst>
                    <a:cxn ang="0">
                      <a:pos x="T1" y="T3"/>
                    </a:cxn>
                    <a:cxn ang="0">
                      <a:pos x="T5" y="T7"/>
                    </a:cxn>
                    <a:cxn ang="0">
                      <a:pos x="T9" y="T11"/>
                    </a:cxn>
                  </a:cxnLst>
                  <a:rect l="0" t="0" r="r" b="b"/>
                  <a:pathLst>
                    <a:path w="628" h="2318">
                      <a:moveTo>
                        <a:pt x="0" y="2318"/>
                      </a:moveTo>
                      <a:lnTo>
                        <a:pt x="0" y="617"/>
                      </a:lnTo>
                      <a:lnTo>
                        <a:pt x="628" y="0"/>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13"/>
              <p:cNvGrpSpPr>
                <a:grpSpLocks/>
              </p:cNvGrpSpPr>
              <p:nvPr/>
            </p:nvGrpSpPr>
            <p:grpSpPr bwMode="auto">
              <a:xfrm>
                <a:off x="5661721" y="3983324"/>
                <a:ext cx="1320487" cy="1330534"/>
                <a:chOff x="324" y="319"/>
                <a:chExt cx="1701" cy="1701"/>
              </a:xfrm>
            </p:grpSpPr>
            <p:sp>
              <p:nvSpPr>
                <p:cNvPr id="24" name="Freeform 14"/>
                <p:cNvSpPr>
                  <a:spLocks/>
                </p:cNvSpPr>
                <p:nvPr/>
              </p:nvSpPr>
              <p:spPr bwMode="auto">
                <a:xfrm>
                  <a:off x="324" y="319"/>
                  <a:ext cx="1701" cy="1701"/>
                </a:xfrm>
                <a:custGeom>
                  <a:avLst/>
                  <a:gdLst>
                    <a:gd name="T0" fmla="+- 0 324 324"/>
                    <a:gd name="T1" fmla="*/ T0 w 1701"/>
                    <a:gd name="T2" fmla="+- 0 319 319"/>
                    <a:gd name="T3" fmla="*/ 319 h 1701"/>
                    <a:gd name="T4" fmla="+- 0 2025 324"/>
                    <a:gd name="T5" fmla="*/ T4 w 1701"/>
                    <a:gd name="T6" fmla="+- 0 319 319"/>
                    <a:gd name="T7" fmla="*/ 319 h 1701"/>
                    <a:gd name="T8" fmla="+- 0 2025 324"/>
                    <a:gd name="T9" fmla="*/ T8 w 1701"/>
                    <a:gd name="T10" fmla="+- 0 2019 319"/>
                    <a:gd name="T11" fmla="*/ 2019 h 1701"/>
                  </a:gdLst>
                  <a:ahLst/>
                  <a:cxnLst>
                    <a:cxn ang="0">
                      <a:pos x="T1" y="T3"/>
                    </a:cxn>
                    <a:cxn ang="0">
                      <a:pos x="T5" y="T7"/>
                    </a:cxn>
                    <a:cxn ang="0">
                      <a:pos x="T9" y="T11"/>
                    </a:cxn>
                  </a:cxnLst>
                  <a:rect l="0" t="0" r="r" b="b"/>
                  <a:pathLst>
                    <a:path w="1701" h="1701">
                      <a:moveTo>
                        <a:pt x="0" y="0"/>
                      </a:moveTo>
                      <a:lnTo>
                        <a:pt x="1701" y="0"/>
                      </a:lnTo>
                      <a:lnTo>
                        <a:pt x="1701" y="1700"/>
                      </a:lnTo>
                    </a:path>
                  </a:pathLst>
                </a:custGeom>
                <a:noFill/>
                <a:ln w="12700">
                  <a:solidFill>
                    <a:srgbClr val="80828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15"/>
              <p:cNvGrpSpPr>
                <a:grpSpLocks/>
              </p:cNvGrpSpPr>
              <p:nvPr/>
            </p:nvGrpSpPr>
            <p:grpSpPr bwMode="auto">
              <a:xfrm>
                <a:off x="7188704" y="4492541"/>
                <a:ext cx="23289" cy="1564"/>
                <a:chOff x="2291" y="970"/>
                <a:chExt cx="30" cy="2"/>
              </a:xfrm>
            </p:grpSpPr>
            <p:sp>
              <p:nvSpPr>
                <p:cNvPr id="23" name="Freeform 16"/>
                <p:cNvSpPr>
                  <a:spLocks/>
                </p:cNvSpPr>
                <p:nvPr/>
              </p:nvSpPr>
              <p:spPr bwMode="auto">
                <a:xfrm>
                  <a:off x="2291" y="970"/>
                  <a:ext cx="30" cy="2"/>
                </a:xfrm>
                <a:custGeom>
                  <a:avLst/>
                  <a:gdLst>
                    <a:gd name="T0" fmla="+- 0 2291 2291"/>
                    <a:gd name="T1" fmla="*/ T0 w 30"/>
                    <a:gd name="T2" fmla="+- 0 2321 2291"/>
                    <a:gd name="T3" fmla="*/ T2 w 30"/>
                  </a:gdLst>
                  <a:ahLst/>
                  <a:cxnLst>
                    <a:cxn ang="0">
                      <a:pos x="T1" y="0"/>
                    </a:cxn>
                    <a:cxn ang="0">
                      <a:pos x="T3" y="0"/>
                    </a:cxn>
                  </a:cxnLst>
                  <a:rect l="0" t="0" r="r" b="b"/>
                  <a:pathLst>
                    <a:path w="30">
                      <a:moveTo>
                        <a:pt x="0" y="0"/>
                      </a:moveTo>
                      <a:lnTo>
                        <a:pt x="3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17"/>
              <p:cNvGrpSpPr>
                <a:grpSpLocks/>
              </p:cNvGrpSpPr>
              <p:nvPr/>
            </p:nvGrpSpPr>
            <p:grpSpPr bwMode="auto">
              <a:xfrm>
                <a:off x="7257018" y="4492541"/>
                <a:ext cx="874114" cy="1564"/>
                <a:chOff x="2379" y="970"/>
                <a:chExt cx="1126" cy="2"/>
              </a:xfrm>
            </p:grpSpPr>
            <p:sp>
              <p:nvSpPr>
                <p:cNvPr id="22" name="Freeform 18"/>
                <p:cNvSpPr>
                  <a:spLocks/>
                </p:cNvSpPr>
                <p:nvPr/>
              </p:nvSpPr>
              <p:spPr bwMode="auto">
                <a:xfrm>
                  <a:off x="2379" y="970"/>
                  <a:ext cx="1126" cy="2"/>
                </a:xfrm>
                <a:custGeom>
                  <a:avLst/>
                  <a:gdLst>
                    <a:gd name="T0" fmla="+- 0 2379 2379"/>
                    <a:gd name="T1" fmla="*/ T0 w 1126"/>
                    <a:gd name="T2" fmla="+- 0 3504 2379"/>
                    <a:gd name="T3" fmla="*/ T2 w 1126"/>
                  </a:gdLst>
                  <a:ahLst/>
                  <a:cxnLst>
                    <a:cxn ang="0">
                      <a:pos x="T1" y="0"/>
                    </a:cxn>
                    <a:cxn ang="0">
                      <a:pos x="T3" y="0"/>
                    </a:cxn>
                  </a:cxnLst>
                  <a:rect l="0" t="0" r="r" b="b"/>
                  <a:pathLst>
                    <a:path w="1126">
                      <a:moveTo>
                        <a:pt x="0" y="0"/>
                      </a:moveTo>
                      <a:lnTo>
                        <a:pt x="1125" y="0"/>
                      </a:lnTo>
                    </a:path>
                  </a:pathLst>
                </a:custGeom>
                <a:noFill/>
                <a:ln w="6350">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8" name="Group 19"/>
              <p:cNvGrpSpPr>
                <a:grpSpLocks/>
              </p:cNvGrpSpPr>
              <p:nvPr/>
            </p:nvGrpSpPr>
            <p:grpSpPr bwMode="auto">
              <a:xfrm>
                <a:off x="8152869" y="4492541"/>
                <a:ext cx="23289" cy="1564"/>
                <a:chOff x="3533" y="970"/>
                <a:chExt cx="30" cy="2"/>
              </a:xfrm>
            </p:grpSpPr>
            <p:sp>
              <p:nvSpPr>
                <p:cNvPr id="21" name="Freeform 20"/>
                <p:cNvSpPr>
                  <a:spLocks/>
                </p:cNvSpPr>
                <p:nvPr/>
              </p:nvSpPr>
              <p:spPr bwMode="auto">
                <a:xfrm>
                  <a:off x="3533" y="970"/>
                  <a:ext cx="30" cy="2"/>
                </a:xfrm>
                <a:custGeom>
                  <a:avLst/>
                  <a:gdLst>
                    <a:gd name="T0" fmla="+- 0 3533 3533"/>
                    <a:gd name="T1" fmla="*/ T0 w 30"/>
                    <a:gd name="T2" fmla="+- 0 3563 3533"/>
                    <a:gd name="T3" fmla="*/ T2 w 30"/>
                  </a:gdLst>
                  <a:ahLst/>
                  <a:cxnLst>
                    <a:cxn ang="0">
                      <a:pos x="T1" y="0"/>
                    </a:cxn>
                    <a:cxn ang="0">
                      <a:pos x="T3" y="0"/>
                    </a:cxn>
                  </a:cxnLst>
                  <a:rect l="0" t="0" r="r" b="b"/>
                  <a:pathLst>
                    <a:path w="30">
                      <a:moveTo>
                        <a:pt x="0" y="0"/>
                      </a:moveTo>
                      <a:lnTo>
                        <a:pt x="3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9" name="Group 21"/>
              <p:cNvGrpSpPr>
                <a:grpSpLocks/>
              </p:cNvGrpSpPr>
              <p:nvPr/>
            </p:nvGrpSpPr>
            <p:grpSpPr bwMode="auto">
              <a:xfrm>
                <a:off x="7132810" y="4452648"/>
                <a:ext cx="67538" cy="78221"/>
                <a:chOff x="2219" y="919"/>
                <a:chExt cx="87" cy="100"/>
              </a:xfrm>
            </p:grpSpPr>
            <p:sp>
              <p:nvSpPr>
                <p:cNvPr id="20" name="Freeform 22"/>
                <p:cNvSpPr>
                  <a:spLocks/>
                </p:cNvSpPr>
                <p:nvPr/>
              </p:nvSpPr>
              <p:spPr bwMode="auto">
                <a:xfrm>
                  <a:off x="2219" y="919"/>
                  <a:ext cx="87" cy="100"/>
                </a:xfrm>
                <a:custGeom>
                  <a:avLst/>
                  <a:gdLst>
                    <a:gd name="T0" fmla="+- 0 2306 2219"/>
                    <a:gd name="T1" fmla="*/ T0 w 87"/>
                    <a:gd name="T2" fmla="+- 0 919 919"/>
                    <a:gd name="T3" fmla="*/ 919 h 100"/>
                    <a:gd name="T4" fmla="+- 0 2219 2219"/>
                    <a:gd name="T5" fmla="*/ T4 w 87"/>
                    <a:gd name="T6" fmla="+- 0 969 919"/>
                    <a:gd name="T7" fmla="*/ 969 h 100"/>
                    <a:gd name="T8" fmla="+- 0 2306 2219"/>
                    <a:gd name="T9" fmla="*/ T8 w 87"/>
                    <a:gd name="T10" fmla="+- 0 1019 919"/>
                    <a:gd name="T11" fmla="*/ 1019 h 100"/>
                    <a:gd name="T12" fmla="+- 0 2306 2219"/>
                    <a:gd name="T13" fmla="*/ T12 w 87"/>
                    <a:gd name="T14" fmla="+- 0 919 919"/>
                    <a:gd name="T15" fmla="*/ 919 h 100"/>
                  </a:gdLst>
                  <a:ahLst/>
                  <a:cxnLst>
                    <a:cxn ang="0">
                      <a:pos x="T1" y="T3"/>
                    </a:cxn>
                    <a:cxn ang="0">
                      <a:pos x="T5" y="T7"/>
                    </a:cxn>
                    <a:cxn ang="0">
                      <a:pos x="T9" y="T11"/>
                    </a:cxn>
                    <a:cxn ang="0">
                      <a:pos x="T13" y="T15"/>
                    </a:cxn>
                  </a:cxnLst>
                  <a:rect l="0" t="0" r="r" b="b"/>
                  <a:pathLst>
                    <a:path w="87" h="100">
                      <a:moveTo>
                        <a:pt x="87" y="0"/>
                      </a:moveTo>
                      <a:lnTo>
                        <a:pt x="0" y="50"/>
                      </a:lnTo>
                      <a:lnTo>
                        <a:pt x="87" y="100"/>
                      </a:lnTo>
                      <a:lnTo>
                        <a:pt x="87"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sp>
          <p:nvSpPr>
            <p:cNvPr id="9" name="Oval 8"/>
            <p:cNvSpPr/>
            <p:nvPr/>
          </p:nvSpPr>
          <p:spPr>
            <a:xfrm>
              <a:off x="8458200" y="1752600"/>
              <a:ext cx="152400" cy="76200"/>
            </a:xfrm>
            <a:prstGeom prst="ellipse">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
        <p:nvSpPr>
          <p:cNvPr id="30" name="Rectangle 29"/>
          <p:cNvSpPr/>
          <p:nvPr/>
        </p:nvSpPr>
        <p:spPr>
          <a:xfrm>
            <a:off x="241300" y="2716937"/>
            <a:ext cx="5842000" cy="2585323"/>
          </a:xfrm>
          <a:prstGeom prst="rect">
            <a:avLst/>
          </a:prstGeom>
          <a:solidFill>
            <a:srgbClr val="FFFFCC"/>
          </a:solidFill>
        </p:spPr>
        <p:txBody>
          <a:bodyPr wrap="square">
            <a:spAutoFit/>
          </a:bodyPr>
          <a:lstStyle/>
          <a:p>
            <a:pPr>
              <a:lnSpc>
                <a:spcPct val="150000"/>
              </a:lnSpc>
            </a:pPr>
            <a:r>
              <a:rPr lang="en-US" dirty="0"/>
              <a:t>Angular momentum initially = </a:t>
            </a:r>
            <a:r>
              <a:rPr lang="en-US" b="1" i="1" dirty="0" err="1"/>
              <a:t>mvr</a:t>
            </a:r>
            <a:endParaRPr lang="en-NZ" b="1" dirty="0"/>
          </a:p>
          <a:p>
            <a:pPr>
              <a:lnSpc>
                <a:spcPct val="150000"/>
              </a:lnSpc>
            </a:pPr>
            <a:r>
              <a:rPr lang="en-US" dirty="0"/>
              <a:t>= </a:t>
            </a:r>
            <a:r>
              <a:rPr lang="en-US" i="1" dirty="0" err="1" smtClean="0"/>
              <a:t>m</a:t>
            </a:r>
            <a:r>
              <a:rPr lang="en-US" baseline="-25000" dirty="0" err="1" smtClean="0"/>
              <a:t>projectile</a:t>
            </a:r>
            <a:r>
              <a:rPr lang="en-US" i="1" dirty="0" err="1" smtClean="0"/>
              <a:t>v</a:t>
            </a:r>
            <a:r>
              <a:rPr lang="en-US" baseline="-25000" dirty="0" err="1" smtClean="0"/>
              <a:t>projectile</a:t>
            </a:r>
            <a:r>
              <a:rPr lang="en-US" dirty="0" smtClean="0"/>
              <a:t>  </a:t>
            </a:r>
            <a:r>
              <a:rPr lang="en-US" i="1" dirty="0"/>
              <a:t>d</a:t>
            </a:r>
            <a:endParaRPr lang="en-NZ" dirty="0"/>
          </a:p>
          <a:p>
            <a:pPr>
              <a:lnSpc>
                <a:spcPct val="150000"/>
              </a:lnSpc>
            </a:pPr>
            <a:r>
              <a:rPr lang="en-US" dirty="0"/>
              <a:t>This is the angular momentum of the cube plus </a:t>
            </a:r>
            <a:r>
              <a:rPr lang="en-US" dirty="0" smtClean="0"/>
              <a:t>projectile</a:t>
            </a:r>
          </a:p>
          <a:p>
            <a:pPr>
              <a:lnSpc>
                <a:spcPct val="150000"/>
              </a:lnSpc>
            </a:pPr>
            <a:r>
              <a:rPr lang="en-US" dirty="0" smtClean="0"/>
              <a:t> =  </a:t>
            </a:r>
            <a:r>
              <a:rPr lang="en-US" i="1" dirty="0" err="1" smtClean="0"/>
              <a:t>Iω</a:t>
            </a:r>
            <a:r>
              <a:rPr lang="en-US" i="1" dirty="0" smtClean="0"/>
              <a:t> </a:t>
            </a:r>
            <a:r>
              <a:rPr lang="en-US" dirty="0"/>
              <a:t>+ </a:t>
            </a:r>
            <a:r>
              <a:rPr lang="en-US" i="1" dirty="0" err="1"/>
              <a:t>m</a:t>
            </a:r>
            <a:r>
              <a:rPr lang="en-US" baseline="-25000" dirty="0" err="1"/>
              <a:t>projectile</a:t>
            </a:r>
            <a:r>
              <a:rPr lang="en-US" dirty="0"/>
              <a:t>  </a:t>
            </a:r>
            <a:r>
              <a:rPr lang="en-US" i="1" dirty="0" smtClean="0"/>
              <a:t>r </a:t>
            </a:r>
            <a:r>
              <a:rPr lang="en-US" baseline="30000" dirty="0" smtClean="0"/>
              <a:t>2</a:t>
            </a:r>
            <a:r>
              <a:rPr lang="en-US" i="1" dirty="0" smtClean="0"/>
              <a:t>ω</a:t>
            </a:r>
            <a:endParaRPr lang="en-NZ" dirty="0"/>
          </a:p>
          <a:p>
            <a:pPr>
              <a:lnSpc>
                <a:spcPct val="150000"/>
              </a:lnSpc>
            </a:pPr>
            <a:r>
              <a:rPr lang="en-US" i="1" dirty="0" err="1"/>
              <a:t>Iω</a:t>
            </a:r>
            <a:r>
              <a:rPr lang="en-US" i="1" dirty="0"/>
              <a:t> </a:t>
            </a:r>
            <a:r>
              <a:rPr lang="en-US" dirty="0"/>
              <a:t>+ </a:t>
            </a:r>
            <a:r>
              <a:rPr lang="en-US" i="1" dirty="0" err="1"/>
              <a:t>m</a:t>
            </a:r>
            <a:r>
              <a:rPr lang="en-US" baseline="-25000" dirty="0" err="1"/>
              <a:t>projectile</a:t>
            </a:r>
            <a:r>
              <a:rPr lang="en-US" dirty="0"/>
              <a:t> </a:t>
            </a:r>
            <a:r>
              <a:rPr lang="en-US" i="1" dirty="0" smtClean="0"/>
              <a:t>r </a:t>
            </a:r>
            <a:r>
              <a:rPr lang="en-US" baseline="30000" dirty="0" smtClean="0"/>
              <a:t>2</a:t>
            </a:r>
            <a:r>
              <a:rPr lang="en-US" i="1" dirty="0" smtClean="0"/>
              <a:t>ω </a:t>
            </a:r>
            <a:r>
              <a:rPr lang="en-US" dirty="0"/>
              <a:t>=  </a:t>
            </a:r>
            <a:r>
              <a:rPr lang="en-US" i="1" dirty="0" err="1" smtClean="0"/>
              <a:t>m</a:t>
            </a:r>
            <a:r>
              <a:rPr lang="en-US" baseline="-25000" dirty="0" err="1" smtClean="0"/>
              <a:t>projectile</a:t>
            </a:r>
            <a:r>
              <a:rPr lang="en-US" i="1" dirty="0" err="1" smtClean="0"/>
              <a:t>v</a:t>
            </a:r>
            <a:r>
              <a:rPr lang="en-US" baseline="-25000" dirty="0" err="1" smtClean="0"/>
              <a:t>projectile</a:t>
            </a:r>
            <a:r>
              <a:rPr lang="en-US" i="1" dirty="0" err="1" smtClean="0"/>
              <a:t>d</a:t>
            </a:r>
            <a:endParaRPr lang="en-US" i="1" dirty="0" smtClean="0"/>
          </a:p>
          <a:p>
            <a:pPr>
              <a:lnSpc>
                <a:spcPct val="150000"/>
              </a:lnSpc>
            </a:pPr>
            <a:r>
              <a:rPr lang="en-US" i="1" dirty="0" smtClean="0"/>
              <a:t>ω(I </a:t>
            </a:r>
            <a:r>
              <a:rPr lang="en-US" dirty="0"/>
              <a:t>+ </a:t>
            </a:r>
            <a:r>
              <a:rPr lang="en-US" i="1" dirty="0" err="1"/>
              <a:t>m</a:t>
            </a:r>
            <a:r>
              <a:rPr lang="en-US" baseline="-25000" dirty="0" err="1"/>
              <a:t>projectile</a:t>
            </a:r>
            <a:r>
              <a:rPr lang="en-US" dirty="0"/>
              <a:t> </a:t>
            </a:r>
            <a:r>
              <a:rPr lang="en-US" i="1" dirty="0" smtClean="0"/>
              <a:t>r </a:t>
            </a:r>
            <a:r>
              <a:rPr lang="en-US" baseline="30000" dirty="0" smtClean="0"/>
              <a:t>2</a:t>
            </a:r>
            <a:r>
              <a:rPr lang="en-US" i="1" dirty="0" smtClean="0"/>
              <a:t>) </a:t>
            </a:r>
            <a:r>
              <a:rPr lang="en-US" dirty="0"/>
              <a:t>=  </a:t>
            </a:r>
            <a:r>
              <a:rPr lang="en-US" i="1" dirty="0" err="1" smtClean="0"/>
              <a:t>m</a:t>
            </a:r>
            <a:r>
              <a:rPr lang="en-US" baseline="-25000" dirty="0" err="1" smtClean="0"/>
              <a:t>projectile</a:t>
            </a:r>
            <a:r>
              <a:rPr lang="en-US" i="1" dirty="0" err="1" smtClean="0"/>
              <a:t>v</a:t>
            </a:r>
            <a:r>
              <a:rPr lang="en-US" baseline="-25000" dirty="0" err="1" smtClean="0"/>
              <a:t>projectile</a:t>
            </a:r>
            <a:r>
              <a:rPr lang="en-US" i="1" dirty="0" err="1" smtClean="0"/>
              <a:t>d</a:t>
            </a:r>
            <a:endParaRPr lang="en-NZ" dirty="0"/>
          </a:p>
        </p:txBody>
      </p:sp>
      <p:sp>
        <p:nvSpPr>
          <p:cNvPr id="31" name="TextBox 30"/>
          <p:cNvSpPr txBox="1"/>
          <p:nvPr/>
        </p:nvSpPr>
        <p:spPr>
          <a:xfrm>
            <a:off x="5281030" y="1361988"/>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32" name="TextBox 31"/>
          <p:cNvSpPr txBox="1"/>
          <p:nvPr/>
        </p:nvSpPr>
        <p:spPr>
          <a:xfrm>
            <a:off x="5688979" y="6105293"/>
            <a:ext cx="2965555" cy="369332"/>
          </a:xfrm>
          <a:prstGeom prst="rect">
            <a:avLst/>
          </a:prstGeom>
          <a:solidFill>
            <a:srgbClr val="FFFFCC"/>
          </a:solidFill>
        </p:spPr>
        <p:txBody>
          <a:bodyPr wrap="none" rtlCol="0">
            <a:spAutoFit/>
          </a:bodyPr>
          <a:lstStyle/>
          <a:p>
            <a:r>
              <a:rPr lang="en-NZ" b="1" i="1" dirty="0" smtClean="0">
                <a:solidFill>
                  <a:srgbClr val="FF0000"/>
                </a:solidFill>
              </a:rPr>
              <a:t>Three marks were given here</a:t>
            </a:r>
            <a:endParaRPr lang="en-NZ" b="1" i="1" dirty="0">
              <a:solidFill>
                <a:srgbClr val="FF0000"/>
              </a:solidFill>
            </a:endParaRPr>
          </a:p>
        </p:txBody>
      </p:sp>
      <p:sp>
        <p:nvSpPr>
          <p:cNvPr id="33" name="TextBox 32"/>
          <p:cNvSpPr txBox="1"/>
          <p:nvPr/>
        </p:nvSpPr>
        <p:spPr>
          <a:xfrm>
            <a:off x="6213087" y="5042828"/>
            <a:ext cx="271347"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34" name="TextBox 33"/>
          <p:cNvSpPr txBox="1"/>
          <p:nvPr/>
        </p:nvSpPr>
        <p:spPr>
          <a:xfrm>
            <a:off x="6182730" y="3863888"/>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mc:AlternateContent xmlns:mc="http://schemas.openxmlformats.org/markup-compatibility/2006">
        <mc:Choice xmlns:a14="http://schemas.microsoft.com/office/drawing/2010/main" Requires="a14">
          <p:sp>
            <p:nvSpPr>
              <p:cNvPr id="8" name="TextBox 7"/>
              <p:cNvSpPr txBox="1"/>
              <p:nvPr/>
            </p:nvSpPr>
            <p:spPr>
              <a:xfrm>
                <a:off x="6227805" y="2119183"/>
                <a:ext cx="2700419" cy="711798"/>
              </a:xfrm>
              <a:prstGeom prst="rect">
                <a:avLst/>
              </a:prstGeom>
              <a:solidFill>
                <a:schemeClr val="bg1"/>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sz="2000" i="1" smtClean="0">
                          <a:latin typeface="Cambria Math" panose="02040503050406030204" pitchFamily="18" charset="0"/>
                          <a:ea typeface="Cambria Math" panose="02040503050406030204" pitchFamily="18" charset="0"/>
                        </a:rPr>
                        <m:t>𝜔</m:t>
                      </m:r>
                      <m:r>
                        <a:rPr lang="en-NZ" sz="2000" b="0" i="1" smtClean="0">
                          <a:latin typeface="Cambria Math" panose="02040503050406030204" pitchFamily="18" charset="0"/>
                          <a:ea typeface="Cambria Math" panose="02040503050406030204" pitchFamily="18" charset="0"/>
                        </a:rPr>
                        <m:t>=</m:t>
                      </m:r>
                      <m:f>
                        <m:fPr>
                          <m:ctrlPr>
                            <a:rPr lang="en-NZ" sz="2000" b="0" i="1" smtClean="0">
                              <a:latin typeface="Cambria Math" panose="02040503050406030204" pitchFamily="18" charset="0"/>
                              <a:ea typeface="Cambria Math" panose="02040503050406030204" pitchFamily="18" charset="0"/>
                            </a:rPr>
                          </m:ctrlPr>
                        </m:fPr>
                        <m:num>
                          <m:r>
                            <m:rPr>
                              <m:nor/>
                            </m:rPr>
                            <a:rPr lang="en-US" sz="2000" i="1" dirty="0">
                              <a:latin typeface="Cambria Math" panose="02040503050406030204" pitchFamily="18" charset="0"/>
                              <a:ea typeface="Cambria Math" panose="02040503050406030204" pitchFamily="18" charset="0"/>
                            </a:rPr>
                            <m:t>m</m:t>
                          </m:r>
                          <m:r>
                            <m:rPr>
                              <m:nor/>
                            </m:rPr>
                            <a:rPr lang="en-US" sz="2000" baseline="-25000" dirty="0">
                              <a:latin typeface="Cambria Math" panose="02040503050406030204" pitchFamily="18" charset="0"/>
                              <a:ea typeface="Cambria Math" panose="02040503050406030204" pitchFamily="18" charset="0"/>
                            </a:rPr>
                            <m:t>projectile</m:t>
                          </m:r>
                          <m:r>
                            <m:rPr>
                              <m:nor/>
                            </m:rPr>
                            <a:rPr lang="en-US" sz="2000" i="1" dirty="0">
                              <a:latin typeface="Cambria Math" panose="02040503050406030204" pitchFamily="18" charset="0"/>
                              <a:ea typeface="Cambria Math" panose="02040503050406030204" pitchFamily="18" charset="0"/>
                            </a:rPr>
                            <m:t>v</m:t>
                          </m:r>
                          <m:r>
                            <m:rPr>
                              <m:nor/>
                            </m:rPr>
                            <a:rPr lang="en-US" sz="2000" baseline="-25000" dirty="0">
                              <a:latin typeface="Cambria Math" panose="02040503050406030204" pitchFamily="18" charset="0"/>
                              <a:ea typeface="Cambria Math" panose="02040503050406030204" pitchFamily="18" charset="0"/>
                            </a:rPr>
                            <m:t>projectile</m:t>
                          </m:r>
                          <m:r>
                            <m:rPr>
                              <m:nor/>
                            </m:rPr>
                            <a:rPr lang="en-US" sz="2000" i="1" dirty="0">
                              <a:latin typeface="Cambria Math" panose="02040503050406030204" pitchFamily="18" charset="0"/>
                              <a:ea typeface="Cambria Math" panose="02040503050406030204" pitchFamily="18" charset="0"/>
                            </a:rPr>
                            <m:t>d</m:t>
                          </m:r>
                          <m:r>
                            <m:rPr>
                              <m:nor/>
                            </m:rPr>
                            <a:rPr lang="en-NZ" sz="2000" dirty="0">
                              <a:latin typeface="Cambria Math" panose="02040503050406030204" pitchFamily="18" charset="0"/>
                              <a:ea typeface="Cambria Math" panose="02040503050406030204" pitchFamily="18" charset="0"/>
                            </a:rPr>
                            <m:t> </m:t>
                          </m:r>
                        </m:num>
                        <m:den>
                          <m:r>
                            <m:rPr>
                              <m:nor/>
                            </m:rPr>
                            <a:rPr lang="en-US" sz="2000" i="1" dirty="0">
                              <a:latin typeface="Cambria Math" panose="02040503050406030204" pitchFamily="18" charset="0"/>
                              <a:ea typeface="Cambria Math" panose="02040503050406030204" pitchFamily="18" charset="0"/>
                            </a:rPr>
                            <m:t>I</m:t>
                          </m:r>
                          <m:r>
                            <m:rPr>
                              <m:nor/>
                            </m:rPr>
                            <a:rPr lang="en-US" sz="2000" i="1" dirty="0">
                              <a:latin typeface="Cambria Math" panose="02040503050406030204" pitchFamily="18" charset="0"/>
                              <a:ea typeface="Cambria Math" panose="02040503050406030204" pitchFamily="18" charset="0"/>
                            </a:rPr>
                            <m:t> </m:t>
                          </m:r>
                          <m:r>
                            <m:rPr>
                              <m:nor/>
                            </m:rPr>
                            <a:rPr lang="en-US" sz="2000" dirty="0">
                              <a:latin typeface="Cambria Math" panose="02040503050406030204" pitchFamily="18" charset="0"/>
                              <a:ea typeface="Cambria Math" panose="02040503050406030204" pitchFamily="18" charset="0"/>
                            </a:rPr>
                            <m:t>+ </m:t>
                          </m:r>
                          <m:r>
                            <m:rPr>
                              <m:nor/>
                            </m:rPr>
                            <a:rPr lang="en-US" sz="2000" i="1" dirty="0">
                              <a:latin typeface="Cambria Math" panose="02040503050406030204" pitchFamily="18" charset="0"/>
                              <a:ea typeface="Cambria Math" panose="02040503050406030204" pitchFamily="18" charset="0"/>
                            </a:rPr>
                            <m:t>m</m:t>
                          </m:r>
                          <m:r>
                            <m:rPr>
                              <m:nor/>
                            </m:rPr>
                            <a:rPr lang="en-US" sz="2000" baseline="-25000" dirty="0">
                              <a:latin typeface="Cambria Math" panose="02040503050406030204" pitchFamily="18" charset="0"/>
                              <a:ea typeface="Cambria Math" panose="02040503050406030204" pitchFamily="18" charset="0"/>
                            </a:rPr>
                            <m:t>projectile</m:t>
                          </m:r>
                          <m:r>
                            <m:rPr>
                              <m:nor/>
                            </m:rPr>
                            <a:rPr lang="en-US" sz="2000" dirty="0">
                              <a:latin typeface="Cambria Math" panose="02040503050406030204" pitchFamily="18" charset="0"/>
                              <a:ea typeface="Cambria Math" panose="02040503050406030204" pitchFamily="18" charset="0"/>
                            </a:rPr>
                            <m:t> </m:t>
                          </m:r>
                          <m:r>
                            <m:rPr>
                              <m:nor/>
                            </m:rPr>
                            <a:rPr lang="en-US" sz="2000" i="1" dirty="0">
                              <a:latin typeface="Cambria Math" panose="02040503050406030204" pitchFamily="18" charset="0"/>
                              <a:ea typeface="Cambria Math" panose="02040503050406030204" pitchFamily="18" charset="0"/>
                            </a:rPr>
                            <m:t>r</m:t>
                          </m:r>
                          <m:r>
                            <m:rPr>
                              <m:nor/>
                            </m:rPr>
                            <a:rPr lang="en-NZ" sz="2000" b="0" i="0" dirty="0" smtClean="0">
                              <a:latin typeface="Cambria Math" panose="02040503050406030204" pitchFamily="18" charset="0"/>
                              <a:ea typeface="Cambria Math" panose="02040503050406030204" pitchFamily="18" charset="0"/>
                            </a:rPr>
                            <m:t> </m:t>
                          </m:r>
                          <m:r>
                            <m:rPr>
                              <m:nor/>
                            </m:rPr>
                            <a:rPr lang="en-US" sz="2000" baseline="30000" dirty="0">
                              <a:latin typeface="Cambria Math" panose="02040503050406030204" pitchFamily="18" charset="0"/>
                              <a:ea typeface="Cambria Math" panose="02040503050406030204" pitchFamily="18" charset="0"/>
                            </a:rPr>
                            <m:t>2</m:t>
                          </m:r>
                        </m:den>
                      </m:f>
                    </m:oMath>
                  </m:oMathPara>
                </a14:m>
                <a:endParaRPr lang="en-NZ" sz="2000" dirty="0">
                  <a:latin typeface="Cambria Math" panose="02040503050406030204" pitchFamily="18" charset="0"/>
                  <a:ea typeface="Cambria Math" panose="02040503050406030204" pitchFamily="18" charset="0"/>
                </a:endParaRPr>
              </a:p>
            </p:txBody>
          </p:sp>
        </mc:Choice>
        <mc:Fallback>
          <p:sp>
            <p:nvSpPr>
              <p:cNvPr id="8" name="TextBox 7"/>
              <p:cNvSpPr txBox="1">
                <a:spLocks noRot="1" noChangeAspect="1" noMove="1" noResize="1" noEditPoints="1" noAdjustHandles="1" noChangeArrowheads="1" noChangeShapeType="1" noTextEdit="1"/>
              </p:cNvSpPr>
              <p:nvPr/>
            </p:nvSpPr>
            <p:spPr>
              <a:xfrm>
                <a:off x="6227805" y="2119183"/>
                <a:ext cx="2700419" cy="711798"/>
              </a:xfrm>
              <a:prstGeom prst="rect">
                <a:avLst/>
              </a:prstGeom>
              <a:blipFill rotWithShape="1">
                <a:blip r:embed="rId2"/>
                <a:stretch>
                  <a:fillRect b="-1724"/>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36" name="TextBox 35"/>
              <p:cNvSpPr txBox="1"/>
              <p:nvPr/>
            </p:nvSpPr>
            <p:spPr>
              <a:xfrm>
                <a:off x="523102" y="5422558"/>
                <a:ext cx="2700419" cy="711798"/>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sz="2000" i="1" smtClean="0">
                          <a:latin typeface="Cambria Math" panose="02040503050406030204" pitchFamily="18" charset="0"/>
                          <a:ea typeface="Cambria Math" panose="02040503050406030204" pitchFamily="18" charset="0"/>
                        </a:rPr>
                        <m:t>𝜔</m:t>
                      </m:r>
                      <m:r>
                        <a:rPr lang="en-NZ" sz="2000" b="0" i="1" smtClean="0">
                          <a:latin typeface="Cambria Math" panose="02040503050406030204" pitchFamily="18" charset="0"/>
                          <a:ea typeface="Cambria Math" panose="02040503050406030204" pitchFamily="18" charset="0"/>
                        </a:rPr>
                        <m:t>=</m:t>
                      </m:r>
                      <m:f>
                        <m:fPr>
                          <m:ctrlPr>
                            <a:rPr lang="en-NZ" sz="2000" b="0" i="1" smtClean="0">
                              <a:latin typeface="Cambria Math" panose="02040503050406030204" pitchFamily="18" charset="0"/>
                              <a:ea typeface="Cambria Math" panose="02040503050406030204" pitchFamily="18" charset="0"/>
                            </a:rPr>
                          </m:ctrlPr>
                        </m:fPr>
                        <m:num>
                          <m:r>
                            <m:rPr>
                              <m:nor/>
                            </m:rPr>
                            <a:rPr lang="en-US" sz="2000" i="1" dirty="0">
                              <a:latin typeface="Cambria Math" panose="02040503050406030204" pitchFamily="18" charset="0"/>
                              <a:ea typeface="Cambria Math" panose="02040503050406030204" pitchFamily="18" charset="0"/>
                            </a:rPr>
                            <m:t>m</m:t>
                          </m:r>
                          <m:r>
                            <m:rPr>
                              <m:nor/>
                            </m:rPr>
                            <a:rPr lang="en-US" sz="2000" baseline="-25000" dirty="0">
                              <a:latin typeface="Cambria Math" panose="02040503050406030204" pitchFamily="18" charset="0"/>
                              <a:ea typeface="Cambria Math" panose="02040503050406030204" pitchFamily="18" charset="0"/>
                            </a:rPr>
                            <m:t>projectile</m:t>
                          </m:r>
                          <m:r>
                            <m:rPr>
                              <m:nor/>
                            </m:rPr>
                            <a:rPr lang="en-US" sz="2000" i="1" dirty="0">
                              <a:latin typeface="Cambria Math" panose="02040503050406030204" pitchFamily="18" charset="0"/>
                              <a:ea typeface="Cambria Math" panose="02040503050406030204" pitchFamily="18" charset="0"/>
                            </a:rPr>
                            <m:t>v</m:t>
                          </m:r>
                          <m:r>
                            <m:rPr>
                              <m:nor/>
                            </m:rPr>
                            <a:rPr lang="en-US" sz="2000" baseline="-25000" dirty="0">
                              <a:latin typeface="Cambria Math" panose="02040503050406030204" pitchFamily="18" charset="0"/>
                              <a:ea typeface="Cambria Math" panose="02040503050406030204" pitchFamily="18" charset="0"/>
                            </a:rPr>
                            <m:t>projectile</m:t>
                          </m:r>
                          <m:r>
                            <m:rPr>
                              <m:nor/>
                            </m:rPr>
                            <a:rPr lang="en-US" sz="2000" i="1" dirty="0">
                              <a:latin typeface="Cambria Math" panose="02040503050406030204" pitchFamily="18" charset="0"/>
                              <a:ea typeface="Cambria Math" panose="02040503050406030204" pitchFamily="18" charset="0"/>
                            </a:rPr>
                            <m:t>d</m:t>
                          </m:r>
                          <m:r>
                            <m:rPr>
                              <m:nor/>
                            </m:rPr>
                            <a:rPr lang="en-NZ" sz="2000" dirty="0">
                              <a:latin typeface="Cambria Math" panose="02040503050406030204" pitchFamily="18" charset="0"/>
                              <a:ea typeface="Cambria Math" panose="02040503050406030204" pitchFamily="18" charset="0"/>
                            </a:rPr>
                            <m:t> </m:t>
                          </m:r>
                        </m:num>
                        <m:den>
                          <m:r>
                            <m:rPr>
                              <m:nor/>
                            </m:rPr>
                            <a:rPr lang="en-US" sz="2000" i="1" dirty="0">
                              <a:latin typeface="Cambria Math" panose="02040503050406030204" pitchFamily="18" charset="0"/>
                              <a:ea typeface="Cambria Math" panose="02040503050406030204" pitchFamily="18" charset="0"/>
                            </a:rPr>
                            <m:t>I</m:t>
                          </m:r>
                          <m:r>
                            <m:rPr>
                              <m:nor/>
                            </m:rPr>
                            <a:rPr lang="en-US" sz="2000" i="1" dirty="0">
                              <a:latin typeface="Cambria Math" panose="02040503050406030204" pitchFamily="18" charset="0"/>
                              <a:ea typeface="Cambria Math" panose="02040503050406030204" pitchFamily="18" charset="0"/>
                            </a:rPr>
                            <m:t> </m:t>
                          </m:r>
                          <m:r>
                            <m:rPr>
                              <m:nor/>
                            </m:rPr>
                            <a:rPr lang="en-US" sz="2000" dirty="0">
                              <a:latin typeface="Cambria Math" panose="02040503050406030204" pitchFamily="18" charset="0"/>
                              <a:ea typeface="Cambria Math" panose="02040503050406030204" pitchFamily="18" charset="0"/>
                            </a:rPr>
                            <m:t>+ </m:t>
                          </m:r>
                          <m:r>
                            <m:rPr>
                              <m:nor/>
                            </m:rPr>
                            <a:rPr lang="en-US" sz="2000" i="1" dirty="0">
                              <a:latin typeface="Cambria Math" panose="02040503050406030204" pitchFamily="18" charset="0"/>
                              <a:ea typeface="Cambria Math" panose="02040503050406030204" pitchFamily="18" charset="0"/>
                            </a:rPr>
                            <m:t>m</m:t>
                          </m:r>
                          <m:r>
                            <m:rPr>
                              <m:nor/>
                            </m:rPr>
                            <a:rPr lang="en-US" sz="2000" baseline="-25000" dirty="0">
                              <a:latin typeface="Cambria Math" panose="02040503050406030204" pitchFamily="18" charset="0"/>
                              <a:ea typeface="Cambria Math" panose="02040503050406030204" pitchFamily="18" charset="0"/>
                            </a:rPr>
                            <m:t>projectile</m:t>
                          </m:r>
                          <m:r>
                            <m:rPr>
                              <m:nor/>
                            </m:rPr>
                            <a:rPr lang="en-US" sz="2000" dirty="0">
                              <a:latin typeface="Cambria Math" panose="02040503050406030204" pitchFamily="18" charset="0"/>
                              <a:ea typeface="Cambria Math" panose="02040503050406030204" pitchFamily="18" charset="0"/>
                            </a:rPr>
                            <m:t> </m:t>
                          </m:r>
                          <m:r>
                            <m:rPr>
                              <m:nor/>
                            </m:rPr>
                            <a:rPr lang="en-US" sz="2000" i="1" dirty="0">
                              <a:latin typeface="Cambria Math" panose="02040503050406030204" pitchFamily="18" charset="0"/>
                              <a:ea typeface="Cambria Math" panose="02040503050406030204" pitchFamily="18" charset="0"/>
                            </a:rPr>
                            <m:t>r</m:t>
                          </m:r>
                          <m:r>
                            <m:rPr>
                              <m:nor/>
                            </m:rPr>
                            <a:rPr lang="en-NZ" sz="2000" b="0" i="0" dirty="0" smtClean="0">
                              <a:latin typeface="Cambria Math" panose="02040503050406030204" pitchFamily="18" charset="0"/>
                              <a:ea typeface="Cambria Math" panose="02040503050406030204" pitchFamily="18" charset="0"/>
                            </a:rPr>
                            <m:t> </m:t>
                          </m:r>
                          <m:r>
                            <m:rPr>
                              <m:nor/>
                            </m:rPr>
                            <a:rPr lang="en-US" sz="2000" baseline="30000" dirty="0">
                              <a:latin typeface="Cambria Math" panose="02040503050406030204" pitchFamily="18" charset="0"/>
                              <a:ea typeface="Cambria Math" panose="02040503050406030204" pitchFamily="18" charset="0"/>
                            </a:rPr>
                            <m:t>2</m:t>
                          </m:r>
                        </m:den>
                      </m:f>
                    </m:oMath>
                  </m:oMathPara>
                </a14:m>
                <a:endParaRPr lang="en-NZ" sz="2000" dirty="0">
                  <a:latin typeface="Cambria Math" panose="02040503050406030204" pitchFamily="18" charset="0"/>
                  <a:ea typeface="Cambria Math" panose="02040503050406030204" pitchFamily="18" charset="0"/>
                </a:endParaRPr>
              </a:p>
            </p:txBody>
          </p:sp>
        </mc:Choice>
        <mc:Fallback>
          <p:sp>
            <p:nvSpPr>
              <p:cNvPr id="36" name="TextBox 35"/>
              <p:cNvSpPr txBox="1">
                <a:spLocks noRot="1" noChangeAspect="1" noMove="1" noResize="1" noEditPoints="1" noAdjustHandles="1" noChangeArrowheads="1" noChangeShapeType="1" noTextEdit="1"/>
              </p:cNvSpPr>
              <p:nvPr/>
            </p:nvSpPr>
            <p:spPr>
              <a:xfrm>
                <a:off x="523102" y="5422558"/>
                <a:ext cx="2700419" cy="711798"/>
              </a:xfrm>
              <a:prstGeom prst="rect">
                <a:avLst/>
              </a:prstGeom>
              <a:blipFill rotWithShape="1">
                <a:blip r:embed="rId3"/>
                <a:stretch>
                  <a:fillRect b="-1724"/>
                </a:stretch>
              </a:blipFill>
            </p:spPr>
            <p:txBody>
              <a:bodyPr/>
              <a:lstStyle/>
              <a:p>
                <a:r>
                  <a:rPr lang="en-NZ">
                    <a:noFill/>
                  </a:rPr>
                  <a:t> </a:t>
                </a:r>
              </a:p>
            </p:txBody>
          </p:sp>
        </mc:Fallback>
      </mc:AlternateContent>
    </p:spTree>
    <p:extLst>
      <p:ext uri="{BB962C8B-B14F-4D97-AF65-F5344CB8AC3E}">
        <p14:creationId xmlns:p14="http://schemas.microsoft.com/office/powerpoint/2010/main" val="72702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500"/>
                                        <p:tgtEl>
                                          <p:spTgt spid="4"/>
                                        </p:tgtEl>
                                      </p:cBhvr>
                                    </p:animEffect>
                                  </p:childTnLst>
                                </p:cTn>
                              </p:par>
                            </p:childTnLst>
                          </p:cTn>
                        </p:par>
                        <p:par>
                          <p:cTn id="12" fill="hold">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25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fade">
                                      <p:cBhvr>
                                        <p:cTn id="20" dur="1500"/>
                                        <p:tgtEl>
                                          <p:spTgt spid="3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1250"/>
                                        <p:tgtEl>
                                          <p:spTgt spid="36"/>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ipe(down)">
                                      <p:cBhvr>
                                        <p:cTn id="30" dur="580">
                                          <p:stCondLst>
                                            <p:cond delay="0"/>
                                          </p:stCondLst>
                                        </p:cTn>
                                        <p:tgtEl>
                                          <p:spTgt spid="32"/>
                                        </p:tgtEl>
                                      </p:cBhvr>
                                    </p:animEffect>
                                    <p:anim calcmode="lin" valueType="num">
                                      <p:cBhvr>
                                        <p:cTn id="31"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36" dur="26">
                                          <p:stCondLst>
                                            <p:cond delay="650"/>
                                          </p:stCondLst>
                                        </p:cTn>
                                        <p:tgtEl>
                                          <p:spTgt spid="32"/>
                                        </p:tgtEl>
                                      </p:cBhvr>
                                      <p:to x="100000" y="60000"/>
                                    </p:animScale>
                                    <p:animScale>
                                      <p:cBhvr>
                                        <p:cTn id="37" dur="166" decel="50000">
                                          <p:stCondLst>
                                            <p:cond delay="676"/>
                                          </p:stCondLst>
                                        </p:cTn>
                                        <p:tgtEl>
                                          <p:spTgt spid="32"/>
                                        </p:tgtEl>
                                      </p:cBhvr>
                                      <p:to x="100000" y="100000"/>
                                    </p:animScale>
                                    <p:animScale>
                                      <p:cBhvr>
                                        <p:cTn id="38" dur="26">
                                          <p:stCondLst>
                                            <p:cond delay="1312"/>
                                          </p:stCondLst>
                                        </p:cTn>
                                        <p:tgtEl>
                                          <p:spTgt spid="32"/>
                                        </p:tgtEl>
                                      </p:cBhvr>
                                      <p:to x="100000" y="80000"/>
                                    </p:animScale>
                                    <p:animScale>
                                      <p:cBhvr>
                                        <p:cTn id="39" dur="166" decel="50000">
                                          <p:stCondLst>
                                            <p:cond delay="1338"/>
                                          </p:stCondLst>
                                        </p:cTn>
                                        <p:tgtEl>
                                          <p:spTgt spid="32"/>
                                        </p:tgtEl>
                                      </p:cBhvr>
                                      <p:to x="100000" y="100000"/>
                                    </p:animScale>
                                    <p:animScale>
                                      <p:cBhvr>
                                        <p:cTn id="40" dur="26">
                                          <p:stCondLst>
                                            <p:cond delay="1642"/>
                                          </p:stCondLst>
                                        </p:cTn>
                                        <p:tgtEl>
                                          <p:spTgt spid="32"/>
                                        </p:tgtEl>
                                      </p:cBhvr>
                                      <p:to x="100000" y="90000"/>
                                    </p:animScale>
                                    <p:animScale>
                                      <p:cBhvr>
                                        <p:cTn id="41" dur="166" decel="50000">
                                          <p:stCondLst>
                                            <p:cond delay="1668"/>
                                          </p:stCondLst>
                                        </p:cTn>
                                        <p:tgtEl>
                                          <p:spTgt spid="32"/>
                                        </p:tgtEl>
                                      </p:cBhvr>
                                      <p:to x="100000" y="100000"/>
                                    </p:animScale>
                                    <p:animScale>
                                      <p:cBhvr>
                                        <p:cTn id="42" dur="26">
                                          <p:stCondLst>
                                            <p:cond delay="1808"/>
                                          </p:stCondLst>
                                        </p:cTn>
                                        <p:tgtEl>
                                          <p:spTgt spid="32"/>
                                        </p:tgtEl>
                                      </p:cBhvr>
                                      <p:to x="100000" y="95000"/>
                                    </p:animScale>
                                    <p:animScale>
                                      <p:cBhvr>
                                        <p:cTn id="43" dur="166" decel="50000">
                                          <p:stCondLst>
                                            <p:cond delay="1834"/>
                                          </p:stCondLst>
                                        </p:cTn>
                                        <p:tgtEl>
                                          <p:spTgt spid="32"/>
                                        </p:tgtEl>
                                      </p:cBhvr>
                                      <p:to x="100000" y="100000"/>
                                    </p:animScale>
                                  </p:childTnLst>
                                </p:cTn>
                              </p:par>
                            </p:childTnLst>
                          </p:cTn>
                        </p:par>
                        <p:par>
                          <p:cTn id="44" fill="hold">
                            <p:stCondLst>
                              <p:cond delay="2000"/>
                            </p:stCondLst>
                            <p:childTnLst>
                              <p:par>
                                <p:cTn id="45" presetID="10" presetClass="entr" presetSubtype="0" fill="hold" grpId="0" nodeType="after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750"/>
                                        <p:tgtEl>
                                          <p:spTgt spid="31"/>
                                        </p:tgtEl>
                                      </p:cBhvr>
                                    </p:animEffect>
                                  </p:childTnLst>
                                </p:cTn>
                              </p:par>
                            </p:childTnLst>
                          </p:cTn>
                        </p:par>
                        <p:par>
                          <p:cTn id="48" fill="hold">
                            <p:stCondLst>
                              <p:cond delay="2750"/>
                            </p:stCondLst>
                            <p:childTnLst>
                              <p:par>
                                <p:cTn id="49" presetID="10" presetClass="entr" presetSubtype="0"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fade">
                                      <p:cBhvr>
                                        <p:cTn id="51" dur="750"/>
                                        <p:tgtEl>
                                          <p:spTgt spid="34"/>
                                        </p:tgtEl>
                                      </p:cBhvr>
                                    </p:animEffect>
                                  </p:childTnLst>
                                </p:cTn>
                              </p:par>
                            </p:childTnLst>
                          </p:cTn>
                        </p:par>
                        <p:par>
                          <p:cTn id="52" fill="hold">
                            <p:stCondLst>
                              <p:cond delay="3500"/>
                            </p:stCondLst>
                            <p:childTnLst>
                              <p:par>
                                <p:cTn id="53" presetID="10" presetClass="entr" presetSubtype="0" fill="hold" grpId="0"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75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30" grpId="0" animBg="1"/>
      <p:bldP spid="31" grpId="0"/>
      <p:bldP spid="32" grpId="0" animBg="1"/>
      <p:bldP spid="33" grpId="0"/>
      <p:bldP spid="34" grpId="0"/>
      <p:bldP spid="8" grpId="0" animBg="1"/>
      <p:bldP spid="3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1532984" cy="369332"/>
          </a:xfrm>
          <a:prstGeom prst="rect">
            <a:avLst/>
          </a:prstGeom>
        </p:spPr>
        <p:txBody>
          <a:bodyPr wrap="none">
            <a:spAutoFit/>
          </a:bodyPr>
          <a:lstStyle/>
          <a:p>
            <a:r>
              <a:rPr lang="en-US" dirty="0" smtClean="0"/>
              <a:t>(c)  Show </a:t>
            </a:r>
            <a:r>
              <a:rPr lang="en-US" dirty="0"/>
              <a:t>that </a:t>
            </a:r>
            <a:endParaRPr lang="en-NZ" dirty="0"/>
          </a:p>
        </p:txBody>
      </p:sp>
      <p:sp>
        <p:nvSpPr>
          <p:cNvPr id="3" name="Rectangle 2"/>
          <p:cNvSpPr/>
          <p:nvPr/>
        </p:nvSpPr>
        <p:spPr>
          <a:xfrm>
            <a:off x="228600" y="1371600"/>
            <a:ext cx="8610600" cy="646331"/>
          </a:xfrm>
          <a:prstGeom prst="rect">
            <a:avLst/>
          </a:prstGeom>
        </p:spPr>
        <p:txBody>
          <a:bodyPr wrap="square">
            <a:spAutoFit/>
          </a:bodyPr>
          <a:lstStyle/>
          <a:p>
            <a:r>
              <a:rPr lang="en-US" dirty="0"/>
              <a:t>is the fraction of the initial kinetic energy that goes into moving </a:t>
            </a:r>
            <a:r>
              <a:rPr lang="en-US" dirty="0" smtClean="0"/>
              <a:t>the centre </a:t>
            </a:r>
            <a:r>
              <a:rPr lang="en-US" dirty="0"/>
              <a:t>of mass of the cube and projectile.</a:t>
            </a:r>
            <a:endParaRPr lang="en-N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81000"/>
            <a:ext cx="1819275" cy="9240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28600" y="2286000"/>
            <a:ext cx="7391400" cy="369332"/>
          </a:xfrm>
          <a:prstGeom prst="rect">
            <a:avLst/>
          </a:prstGeom>
        </p:spPr>
        <p:txBody>
          <a:bodyPr wrap="square">
            <a:spAutoFit/>
          </a:bodyPr>
          <a:lstStyle/>
          <a:p>
            <a:pPr lvl="0"/>
            <a:r>
              <a:rPr lang="en-US" dirty="0" smtClean="0"/>
              <a:t>(d)  Explain </a:t>
            </a:r>
            <a:r>
              <a:rPr lang="en-US" dirty="0"/>
              <a:t>what has happened to the rest of the projectile’s initial energy.</a:t>
            </a:r>
            <a:endParaRPr lang="en-NZ" dirty="0"/>
          </a:p>
        </p:txBody>
      </p:sp>
      <p:sp>
        <p:nvSpPr>
          <p:cNvPr id="5" name="Rectangle 4"/>
          <p:cNvSpPr/>
          <p:nvPr/>
        </p:nvSpPr>
        <p:spPr>
          <a:xfrm>
            <a:off x="228600" y="2819400"/>
            <a:ext cx="8686800" cy="369332"/>
          </a:xfrm>
          <a:prstGeom prst="rect">
            <a:avLst/>
          </a:prstGeom>
        </p:spPr>
        <p:txBody>
          <a:bodyPr wrap="square">
            <a:spAutoFit/>
          </a:bodyPr>
          <a:lstStyle/>
          <a:p>
            <a:r>
              <a:rPr lang="en-US" dirty="0" smtClean="0"/>
              <a:t>(e)  Four </a:t>
            </a:r>
            <a:r>
              <a:rPr lang="en-US" dirty="0"/>
              <a:t>blocks are removed from the cube to create a new object, as shown below</a:t>
            </a:r>
            <a:endParaRPr lang="en-NZ" dirty="0"/>
          </a:p>
        </p:txBody>
      </p:sp>
      <p:sp>
        <p:nvSpPr>
          <p:cNvPr id="6" name="Rectangle 3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grpSp>
        <p:nvGrpSpPr>
          <p:cNvPr id="7" name="Group 3"/>
          <p:cNvGrpSpPr>
            <a:grpSpLocks/>
          </p:cNvGrpSpPr>
          <p:nvPr/>
        </p:nvGrpSpPr>
        <p:grpSpPr bwMode="auto">
          <a:xfrm>
            <a:off x="5313556" y="3581400"/>
            <a:ext cx="3554413" cy="1752600"/>
            <a:chOff x="0" y="0"/>
            <a:chExt cx="3438" cy="1966"/>
          </a:xfrm>
        </p:grpSpPr>
        <p:grpSp>
          <p:nvGrpSpPr>
            <p:cNvPr id="8" name="Group 30"/>
            <p:cNvGrpSpPr>
              <a:grpSpLocks/>
            </p:cNvGrpSpPr>
            <p:nvPr/>
          </p:nvGrpSpPr>
          <p:grpSpPr bwMode="auto">
            <a:xfrm>
              <a:off x="990" y="965"/>
              <a:ext cx="738" cy="691"/>
              <a:chOff x="990" y="965"/>
              <a:chExt cx="738" cy="691"/>
            </a:xfrm>
          </p:grpSpPr>
          <p:sp>
            <p:nvSpPr>
              <p:cNvPr id="5124" name="Freeform 31"/>
              <p:cNvSpPr>
                <a:spLocks/>
              </p:cNvSpPr>
              <p:nvPr/>
            </p:nvSpPr>
            <p:spPr bwMode="auto">
              <a:xfrm>
                <a:off x="990" y="965"/>
                <a:ext cx="738" cy="691"/>
              </a:xfrm>
              <a:custGeom>
                <a:avLst/>
                <a:gdLst>
                  <a:gd name="T0" fmla="+- 0 1676 990"/>
                  <a:gd name="T1" fmla="*/ T0 w 738"/>
                  <a:gd name="T2" fmla="+- 0 965 965"/>
                  <a:gd name="T3" fmla="*/ 965 h 691"/>
                  <a:gd name="T4" fmla="+- 0 990 990"/>
                  <a:gd name="T5" fmla="*/ T4 w 738"/>
                  <a:gd name="T6" fmla="+- 0 966 965"/>
                  <a:gd name="T7" fmla="*/ 966 h 691"/>
                  <a:gd name="T8" fmla="+- 0 1044 990"/>
                  <a:gd name="T9" fmla="*/ T8 w 738"/>
                  <a:gd name="T10" fmla="+- 0 1654 965"/>
                  <a:gd name="T11" fmla="*/ 1654 h 691"/>
                  <a:gd name="T12" fmla="+- 0 1728 990"/>
                  <a:gd name="T13" fmla="*/ T12 w 738"/>
                  <a:gd name="T14" fmla="+- 0 1656 965"/>
                  <a:gd name="T15" fmla="*/ 1656 h 691"/>
                  <a:gd name="T16" fmla="+- 0 1676 990"/>
                  <a:gd name="T17" fmla="*/ T16 w 738"/>
                  <a:gd name="T18" fmla="+- 0 965 965"/>
                  <a:gd name="T19" fmla="*/ 965 h 691"/>
                </a:gdLst>
                <a:ahLst/>
                <a:cxnLst>
                  <a:cxn ang="0">
                    <a:pos x="T1" y="T3"/>
                  </a:cxn>
                  <a:cxn ang="0">
                    <a:pos x="T5" y="T7"/>
                  </a:cxn>
                  <a:cxn ang="0">
                    <a:pos x="T9" y="T11"/>
                  </a:cxn>
                  <a:cxn ang="0">
                    <a:pos x="T13" y="T15"/>
                  </a:cxn>
                  <a:cxn ang="0">
                    <a:pos x="T17" y="T19"/>
                  </a:cxn>
                </a:cxnLst>
                <a:rect l="0" t="0" r="r" b="b"/>
                <a:pathLst>
                  <a:path w="738" h="691">
                    <a:moveTo>
                      <a:pt x="686" y="0"/>
                    </a:moveTo>
                    <a:lnTo>
                      <a:pt x="0" y="1"/>
                    </a:lnTo>
                    <a:lnTo>
                      <a:pt x="54" y="689"/>
                    </a:lnTo>
                    <a:lnTo>
                      <a:pt x="738" y="691"/>
                    </a:lnTo>
                    <a:lnTo>
                      <a:pt x="686" y="0"/>
                    </a:lnTo>
                    <a:close/>
                  </a:path>
                </a:pathLst>
              </a:custGeom>
              <a:solidFill>
                <a:srgbClr val="C8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28"/>
            <p:cNvGrpSpPr>
              <a:grpSpLocks/>
            </p:cNvGrpSpPr>
            <p:nvPr/>
          </p:nvGrpSpPr>
          <p:grpSpPr bwMode="auto">
            <a:xfrm>
              <a:off x="1676" y="665"/>
              <a:ext cx="365" cy="992"/>
              <a:chOff x="1676" y="665"/>
              <a:chExt cx="365" cy="992"/>
            </a:xfrm>
          </p:grpSpPr>
          <p:sp>
            <p:nvSpPr>
              <p:cNvPr id="5123" name="Freeform 29"/>
              <p:cNvSpPr>
                <a:spLocks/>
              </p:cNvSpPr>
              <p:nvPr/>
            </p:nvSpPr>
            <p:spPr bwMode="auto">
              <a:xfrm>
                <a:off x="1676" y="665"/>
                <a:ext cx="365" cy="992"/>
              </a:xfrm>
              <a:custGeom>
                <a:avLst/>
                <a:gdLst>
                  <a:gd name="T0" fmla="+- 0 1992 1676"/>
                  <a:gd name="T1" fmla="*/ T0 w 365"/>
                  <a:gd name="T2" fmla="+- 0 665 665"/>
                  <a:gd name="T3" fmla="*/ 665 h 992"/>
                  <a:gd name="T4" fmla="+- 0 1676 1676"/>
                  <a:gd name="T5" fmla="*/ T4 w 365"/>
                  <a:gd name="T6" fmla="+- 0 965 665"/>
                  <a:gd name="T7" fmla="*/ 965 h 992"/>
                  <a:gd name="T8" fmla="+- 0 1728 1676"/>
                  <a:gd name="T9" fmla="*/ T8 w 365"/>
                  <a:gd name="T10" fmla="+- 0 1656 665"/>
                  <a:gd name="T11" fmla="*/ 1656 h 992"/>
                  <a:gd name="T12" fmla="+- 0 2041 1676"/>
                  <a:gd name="T13" fmla="*/ T12 w 365"/>
                  <a:gd name="T14" fmla="+- 0 1341 665"/>
                  <a:gd name="T15" fmla="*/ 1341 h 992"/>
                  <a:gd name="T16" fmla="+- 0 1992 1676"/>
                  <a:gd name="T17" fmla="*/ T16 w 365"/>
                  <a:gd name="T18" fmla="+- 0 665 665"/>
                  <a:gd name="T19" fmla="*/ 665 h 992"/>
                </a:gdLst>
                <a:ahLst/>
                <a:cxnLst>
                  <a:cxn ang="0">
                    <a:pos x="T1" y="T3"/>
                  </a:cxn>
                  <a:cxn ang="0">
                    <a:pos x="T5" y="T7"/>
                  </a:cxn>
                  <a:cxn ang="0">
                    <a:pos x="T9" y="T11"/>
                  </a:cxn>
                  <a:cxn ang="0">
                    <a:pos x="T13" y="T15"/>
                  </a:cxn>
                  <a:cxn ang="0">
                    <a:pos x="T17" y="T19"/>
                  </a:cxn>
                </a:cxnLst>
                <a:rect l="0" t="0" r="r" b="b"/>
                <a:pathLst>
                  <a:path w="365" h="992">
                    <a:moveTo>
                      <a:pt x="316" y="0"/>
                    </a:moveTo>
                    <a:lnTo>
                      <a:pt x="0" y="300"/>
                    </a:lnTo>
                    <a:lnTo>
                      <a:pt x="52" y="991"/>
                    </a:lnTo>
                    <a:lnTo>
                      <a:pt x="365" y="676"/>
                    </a:lnTo>
                    <a:lnTo>
                      <a:pt x="316" y="0"/>
                    </a:lnTo>
                    <a:close/>
                  </a:path>
                </a:pathLst>
              </a:custGeom>
              <a:solidFill>
                <a:srgbClr val="B0AE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26"/>
            <p:cNvGrpSpPr>
              <a:grpSpLocks/>
            </p:cNvGrpSpPr>
            <p:nvPr/>
          </p:nvGrpSpPr>
          <p:grpSpPr bwMode="auto">
            <a:xfrm>
              <a:off x="990" y="665"/>
              <a:ext cx="1002" cy="301"/>
              <a:chOff x="990" y="665"/>
              <a:chExt cx="1002" cy="301"/>
            </a:xfrm>
          </p:grpSpPr>
          <p:sp>
            <p:nvSpPr>
              <p:cNvPr id="5121" name="Freeform 27"/>
              <p:cNvSpPr>
                <a:spLocks/>
              </p:cNvSpPr>
              <p:nvPr/>
            </p:nvSpPr>
            <p:spPr bwMode="auto">
              <a:xfrm>
                <a:off x="990" y="665"/>
                <a:ext cx="1002" cy="301"/>
              </a:xfrm>
              <a:custGeom>
                <a:avLst/>
                <a:gdLst>
                  <a:gd name="T0" fmla="+- 0 1992 990"/>
                  <a:gd name="T1" fmla="*/ T0 w 1002"/>
                  <a:gd name="T2" fmla="+- 0 665 665"/>
                  <a:gd name="T3" fmla="*/ 665 h 301"/>
                  <a:gd name="T4" fmla="+- 0 1320 990"/>
                  <a:gd name="T5" fmla="*/ T4 w 1002"/>
                  <a:gd name="T6" fmla="+- 0 667 665"/>
                  <a:gd name="T7" fmla="*/ 667 h 301"/>
                  <a:gd name="T8" fmla="+- 0 990 990"/>
                  <a:gd name="T9" fmla="*/ T8 w 1002"/>
                  <a:gd name="T10" fmla="+- 0 966 665"/>
                  <a:gd name="T11" fmla="*/ 966 h 301"/>
                  <a:gd name="T12" fmla="+- 0 1676 990"/>
                  <a:gd name="T13" fmla="*/ T12 w 1002"/>
                  <a:gd name="T14" fmla="+- 0 965 665"/>
                  <a:gd name="T15" fmla="*/ 965 h 301"/>
                  <a:gd name="T16" fmla="+- 0 1992 990"/>
                  <a:gd name="T17" fmla="*/ T16 w 1002"/>
                  <a:gd name="T18" fmla="+- 0 665 665"/>
                  <a:gd name="T19" fmla="*/ 665 h 301"/>
                </a:gdLst>
                <a:ahLst/>
                <a:cxnLst>
                  <a:cxn ang="0">
                    <a:pos x="T1" y="T3"/>
                  </a:cxn>
                  <a:cxn ang="0">
                    <a:pos x="T5" y="T7"/>
                  </a:cxn>
                  <a:cxn ang="0">
                    <a:pos x="T9" y="T11"/>
                  </a:cxn>
                  <a:cxn ang="0">
                    <a:pos x="T13" y="T15"/>
                  </a:cxn>
                  <a:cxn ang="0">
                    <a:pos x="T17" y="T19"/>
                  </a:cxn>
                </a:cxnLst>
                <a:rect l="0" t="0" r="r" b="b"/>
                <a:pathLst>
                  <a:path w="1002" h="301">
                    <a:moveTo>
                      <a:pt x="1002" y="0"/>
                    </a:moveTo>
                    <a:lnTo>
                      <a:pt x="330" y="2"/>
                    </a:lnTo>
                    <a:lnTo>
                      <a:pt x="0" y="301"/>
                    </a:lnTo>
                    <a:lnTo>
                      <a:pt x="686" y="300"/>
                    </a:lnTo>
                    <a:lnTo>
                      <a:pt x="1002" y="0"/>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24"/>
            <p:cNvGrpSpPr>
              <a:grpSpLocks/>
            </p:cNvGrpSpPr>
            <p:nvPr/>
          </p:nvGrpSpPr>
          <p:grpSpPr bwMode="auto">
            <a:xfrm>
              <a:off x="275" y="300"/>
              <a:ext cx="738" cy="691"/>
              <a:chOff x="275" y="300"/>
              <a:chExt cx="738" cy="691"/>
            </a:xfrm>
          </p:grpSpPr>
          <p:sp>
            <p:nvSpPr>
              <p:cNvPr id="5120" name="Freeform 25"/>
              <p:cNvSpPr>
                <a:spLocks/>
              </p:cNvSpPr>
              <p:nvPr/>
            </p:nvSpPr>
            <p:spPr bwMode="auto">
              <a:xfrm>
                <a:off x="275" y="300"/>
                <a:ext cx="738" cy="691"/>
              </a:xfrm>
              <a:custGeom>
                <a:avLst/>
                <a:gdLst>
                  <a:gd name="T0" fmla="+- 0 961 275"/>
                  <a:gd name="T1" fmla="*/ T0 w 738"/>
                  <a:gd name="T2" fmla="+- 0 300 300"/>
                  <a:gd name="T3" fmla="*/ 300 h 691"/>
                  <a:gd name="T4" fmla="+- 0 275 275"/>
                  <a:gd name="T5" fmla="*/ T4 w 738"/>
                  <a:gd name="T6" fmla="+- 0 301 300"/>
                  <a:gd name="T7" fmla="*/ 301 h 691"/>
                  <a:gd name="T8" fmla="+- 0 329 275"/>
                  <a:gd name="T9" fmla="*/ T8 w 738"/>
                  <a:gd name="T10" fmla="+- 0 989 300"/>
                  <a:gd name="T11" fmla="*/ 989 h 691"/>
                  <a:gd name="T12" fmla="+- 0 1013 275"/>
                  <a:gd name="T13" fmla="*/ T12 w 738"/>
                  <a:gd name="T14" fmla="+- 0 991 300"/>
                  <a:gd name="T15" fmla="*/ 991 h 691"/>
                  <a:gd name="T16" fmla="+- 0 961 275"/>
                  <a:gd name="T17" fmla="*/ T16 w 738"/>
                  <a:gd name="T18" fmla="+- 0 300 300"/>
                  <a:gd name="T19" fmla="*/ 300 h 691"/>
                </a:gdLst>
                <a:ahLst/>
                <a:cxnLst>
                  <a:cxn ang="0">
                    <a:pos x="T1" y="T3"/>
                  </a:cxn>
                  <a:cxn ang="0">
                    <a:pos x="T5" y="T7"/>
                  </a:cxn>
                  <a:cxn ang="0">
                    <a:pos x="T9" y="T11"/>
                  </a:cxn>
                  <a:cxn ang="0">
                    <a:pos x="T13" y="T15"/>
                  </a:cxn>
                  <a:cxn ang="0">
                    <a:pos x="T17" y="T19"/>
                  </a:cxn>
                </a:cxnLst>
                <a:rect l="0" t="0" r="r" b="b"/>
                <a:pathLst>
                  <a:path w="738" h="691">
                    <a:moveTo>
                      <a:pt x="686" y="0"/>
                    </a:moveTo>
                    <a:lnTo>
                      <a:pt x="0" y="1"/>
                    </a:lnTo>
                    <a:lnTo>
                      <a:pt x="54" y="689"/>
                    </a:lnTo>
                    <a:lnTo>
                      <a:pt x="738" y="691"/>
                    </a:lnTo>
                    <a:lnTo>
                      <a:pt x="686" y="0"/>
                    </a:lnTo>
                    <a:close/>
                  </a:path>
                </a:pathLst>
              </a:custGeom>
              <a:solidFill>
                <a:srgbClr val="C8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22"/>
            <p:cNvGrpSpPr>
              <a:grpSpLocks/>
            </p:cNvGrpSpPr>
            <p:nvPr/>
          </p:nvGrpSpPr>
          <p:grpSpPr bwMode="auto">
            <a:xfrm>
              <a:off x="961" y="0"/>
              <a:ext cx="365" cy="992"/>
              <a:chOff x="961" y="0"/>
              <a:chExt cx="365" cy="992"/>
            </a:xfrm>
          </p:grpSpPr>
          <p:sp>
            <p:nvSpPr>
              <p:cNvPr id="31" name="Freeform 23"/>
              <p:cNvSpPr>
                <a:spLocks/>
              </p:cNvSpPr>
              <p:nvPr/>
            </p:nvSpPr>
            <p:spPr bwMode="auto">
              <a:xfrm>
                <a:off x="961" y="0"/>
                <a:ext cx="365" cy="992"/>
              </a:xfrm>
              <a:custGeom>
                <a:avLst/>
                <a:gdLst>
                  <a:gd name="T0" fmla="+- 0 1277 961"/>
                  <a:gd name="T1" fmla="*/ T0 w 365"/>
                  <a:gd name="T2" fmla="*/ 0 h 992"/>
                  <a:gd name="T3" fmla="+- 0 961 961"/>
                  <a:gd name="T4" fmla="*/ T3 w 365"/>
                  <a:gd name="T5" fmla="*/ 300 h 992"/>
                  <a:gd name="T6" fmla="+- 0 1013 961"/>
                  <a:gd name="T7" fmla="*/ T6 w 365"/>
                  <a:gd name="T8" fmla="*/ 991 h 992"/>
                  <a:gd name="T9" fmla="+- 0 1326 961"/>
                  <a:gd name="T10" fmla="*/ T9 w 365"/>
                  <a:gd name="T11" fmla="*/ 676 h 992"/>
                  <a:gd name="T12" fmla="+- 0 1277 961"/>
                  <a:gd name="T13" fmla="*/ T12 w 365"/>
                  <a:gd name="T14" fmla="*/ 0 h 992"/>
                </a:gdLst>
                <a:ahLst/>
                <a:cxnLst>
                  <a:cxn ang="0">
                    <a:pos x="T1" y="T2"/>
                  </a:cxn>
                  <a:cxn ang="0">
                    <a:pos x="T4" y="T5"/>
                  </a:cxn>
                  <a:cxn ang="0">
                    <a:pos x="T7" y="T8"/>
                  </a:cxn>
                  <a:cxn ang="0">
                    <a:pos x="T10" y="T11"/>
                  </a:cxn>
                  <a:cxn ang="0">
                    <a:pos x="T13" y="T14"/>
                  </a:cxn>
                </a:cxnLst>
                <a:rect l="0" t="0" r="r" b="b"/>
                <a:pathLst>
                  <a:path w="365" h="992">
                    <a:moveTo>
                      <a:pt x="316" y="0"/>
                    </a:moveTo>
                    <a:lnTo>
                      <a:pt x="0" y="300"/>
                    </a:lnTo>
                    <a:lnTo>
                      <a:pt x="52" y="991"/>
                    </a:lnTo>
                    <a:lnTo>
                      <a:pt x="365" y="676"/>
                    </a:lnTo>
                    <a:lnTo>
                      <a:pt x="316" y="0"/>
                    </a:lnTo>
                    <a:close/>
                  </a:path>
                </a:pathLst>
              </a:custGeom>
              <a:solidFill>
                <a:srgbClr val="B0AE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20"/>
            <p:cNvGrpSpPr>
              <a:grpSpLocks/>
            </p:cNvGrpSpPr>
            <p:nvPr/>
          </p:nvGrpSpPr>
          <p:grpSpPr bwMode="auto">
            <a:xfrm>
              <a:off x="275" y="0"/>
              <a:ext cx="1002" cy="301"/>
              <a:chOff x="275" y="0"/>
              <a:chExt cx="1002" cy="301"/>
            </a:xfrm>
          </p:grpSpPr>
          <p:sp>
            <p:nvSpPr>
              <p:cNvPr id="30" name="Freeform 21"/>
              <p:cNvSpPr>
                <a:spLocks/>
              </p:cNvSpPr>
              <p:nvPr/>
            </p:nvSpPr>
            <p:spPr bwMode="auto">
              <a:xfrm>
                <a:off x="275" y="0"/>
                <a:ext cx="1002" cy="301"/>
              </a:xfrm>
              <a:custGeom>
                <a:avLst/>
                <a:gdLst>
                  <a:gd name="T0" fmla="+- 0 1277 275"/>
                  <a:gd name="T1" fmla="*/ T0 w 1002"/>
                  <a:gd name="T2" fmla="*/ 0 h 301"/>
                  <a:gd name="T3" fmla="+- 0 605 275"/>
                  <a:gd name="T4" fmla="*/ T3 w 1002"/>
                  <a:gd name="T5" fmla="*/ 2 h 301"/>
                  <a:gd name="T6" fmla="+- 0 275 275"/>
                  <a:gd name="T7" fmla="*/ T6 w 1002"/>
                  <a:gd name="T8" fmla="*/ 301 h 301"/>
                  <a:gd name="T9" fmla="+- 0 961 275"/>
                  <a:gd name="T10" fmla="*/ T9 w 1002"/>
                  <a:gd name="T11" fmla="*/ 300 h 301"/>
                  <a:gd name="T12" fmla="+- 0 1277 275"/>
                  <a:gd name="T13" fmla="*/ T12 w 1002"/>
                  <a:gd name="T14" fmla="*/ 0 h 301"/>
                </a:gdLst>
                <a:ahLst/>
                <a:cxnLst>
                  <a:cxn ang="0">
                    <a:pos x="T1" y="T2"/>
                  </a:cxn>
                  <a:cxn ang="0">
                    <a:pos x="T4" y="T5"/>
                  </a:cxn>
                  <a:cxn ang="0">
                    <a:pos x="T7" y="T8"/>
                  </a:cxn>
                  <a:cxn ang="0">
                    <a:pos x="T10" y="T11"/>
                  </a:cxn>
                  <a:cxn ang="0">
                    <a:pos x="T13" y="T14"/>
                  </a:cxn>
                </a:cxnLst>
                <a:rect l="0" t="0" r="r" b="b"/>
                <a:pathLst>
                  <a:path w="1002" h="301">
                    <a:moveTo>
                      <a:pt x="1002" y="0"/>
                    </a:moveTo>
                    <a:lnTo>
                      <a:pt x="330" y="2"/>
                    </a:lnTo>
                    <a:lnTo>
                      <a:pt x="0" y="301"/>
                    </a:lnTo>
                    <a:lnTo>
                      <a:pt x="686" y="300"/>
                    </a:lnTo>
                    <a:lnTo>
                      <a:pt x="1002" y="0"/>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18"/>
            <p:cNvGrpSpPr>
              <a:grpSpLocks/>
            </p:cNvGrpSpPr>
            <p:nvPr/>
          </p:nvGrpSpPr>
          <p:grpSpPr bwMode="auto">
            <a:xfrm>
              <a:off x="1970" y="894"/>
              <a:ext cx="30" cy="2"/>
              <a:chOff x="1970" y="894"/>
              <a:chExt cx="30" cy="2"/>
            </a:xfrm>
          </p:grpSpPr>
          <p:sp>
            <p:nvSpPr>
              <p:cNvPr id="29" name="Freeform 19"/>
              <p:cNvSpPr>
                <a:spLocks/>
              </p:cNvSpPr>
              <p:nvPr/>
            </p:nvSpPr>
            <p:spPr bwMode="auto">
              <a:xfrm>
                <a:off x="1970" y="894"/>
                <a:ext cx="30" cy="2"/>
              </a:xfrm>
              <a:custGeom>
                <a:avLst/>
                <a:gdLst>
                  <a:gd name="T0" fmla="+- 0 1970 1970"/>
                  <a:gd name="T1" fmla="*/ T0 w 30"/>
                  <a:gd name="T2" fmla="+- 0 2000 1970"/>
                  <a:gd name="T3" fmla="*/ T2 w 30"/>
                </a:gdLst>
                <a:ahLst/>
                <a:cxnLst>
                  <a:cxn ang="0">
                    <a:pos x="T1" y="0"/>
                  </a:cxn>
                  <a:cxn ang="0">
                    <a:pos x="T3" y="0"/>
                  </a:cxn>
                </a:cxnLst>
                <a:rect l="0" t="0" r="r" b="b"/>
                <a:pathLst>
                  <a:path w="30">
                    <a:moveTo>
                      <a:pt x="0" y="0"/>
                    </a:moveTo>
                    <a:lnTo>
                      <a:pt x="3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16"/>
            <p:cNvGrpSpPr>
              <a:grpSpLocks/>
            </p:cNvGrpSpPr>
            <p:nvPr/>
          </p:nvGrpSpPr>
          <p:grpSpPr bwMode="auto">
            <a:xfrm>
              <a:off x="2058" y="894"/>
              <a:ext cx="1126" cy="2"/>
              <a:chOff x="2058" y="894"/>
              <a:chExt cx="1126" cy="2"/>
            </a:xfrm>
          </p:grpSpPr>
          <p:sp>
            <p:nvSpPr>
              <p:cNvPr id="28" name="Freeform 17"/>
              <p:cNvSpPr>
                <a:spLocks/>
              </p:cNvSpPr>
              <p:nvPr/>
            </p:nvSpPr>
            <p:spPr bwMode="auto">
              <a:xfrm>
                <a:off x="2058" y="894"/>
                <a:ext cx="1126" cy="2"/>
              </a:xfrm>
              <a:custGeom>
                <a:avLst/>
                <a:gdLst>
                  <a:gd name="T0" fmla="+- 0 2058 2058"/>
                  <a:gd name="T1" fmla="*/ T0 w 1126"/>
                  <a:gd name="T2" fmla="+- 0 3183 2058"/>
                  <a:gd name="T3" fmla="*/ T2 w 1126"/>
                </a:gdLst>
                <a:ahLst/>
                <a:cxnLst>
                  <a:cxn ang="0">
                    <a:pos x="T1" y="0"/>
                  </a:cxn>
                  <a:cxn ang="0">
                    <a:pos x="T3" y="0"/>
                  </a:cxn>
                </a:cxnLst>
                <a:rect l="0" t="0" r="r" b="b"/>
                <a:pathLst>
                  <a:path w="1126">
                    <a:moveTo>
                      <a:pt x="0" y="0"/>
                    </a:moveTo>
                    <a:lnTo>
                      <a:pt x="1125" y="0"/>
                    </a:lnTo>
                  </a:path>
                </a:pathLst>
              </a:custGeom>
              <a:noFill/>
              <a:ln w="6350">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14"/>
            <p:cNvGrpSpPr>
              <a:grpSpLocks/>
            </p:cNvGrpSpPr>
            <p:nvPr/>
          </p:nvGrpSpPr>
          <p:grpSpPr bwMode="auto">
            <a:xfrm>
              <a:off x="3212" y="894"/>
              <a:ext cx="30" cy="2"/>
              <a:chOff x="3212" y="894"/>
              <a:chExt cx="30" cy="2"/>
            </a:xfrm>
          </p:grpSpPr>
          <p:sp>
            <p:nvSpPr>
              <p:cNvPr id="27" name="Freeform 15"/>
              <p:cNvSpPr>
                <a:spLocks/>
              </p:cNvSpPr>
              <p:nvPr/>
            </p:nvSpPr>
            <p:spPr bwMode="auto">
              <a:xfrm>
                <a:off x="3212" y="894"/>
                <a:ext cx="30" cy="2"/>
              </a:xfrm>
              <a:custGeom>
                <a:avLst/>
                <a:gdLst>
                  <a:gd name="T0" fmla="+- 0 3212 3212"/>
                  <a:gd name="T1" fmla="*/ T0 w 30"/>
                  <a:gd name="T2" fmla="+- 0 3242 3212"/>
                  <a:gd name="T3" fmla="*/ T2 w 30"/>
                </a:gdLst>
                <a:ahLst/>
                <a:cxnLst>
                  <a:cxn ang="0">
                    <a:pos x="T1" y="0"/>
                  </a:cxn>
                  <a:cxn ang="0">
                    <a:pos x="T3" y="0"/>
                  </a:cxn>
                </a:cxnLst>
                <a:rect l="0" t="0" r="r" b="b"/>
                <a:pathLst>
                  <a:path w="30">
                    <a:moveTo>
                      <a:pt x="0" y="0"/>
                    </a:moveTo>
                    <a:lnTo>
                      <a:pt x="3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12"/>
            <p:cNvGrpSpPr>
              <a:grpSpLocks/>
            </p:cNvGrpSpPr>
            <p:nvPr/>
          </p:nvGrpSpPr>
          <p:grpSpPr bwMode="auto">
            <a:xfrm>
              <a:off x="1899" y="844"/>
              <a:ext cx="87" cy="100"/>
              <a:chOff x="1899" y="844"/>
              <a:chExt cx="87" cy="100"/>
            </a:xfrm>
          </p:grpSpPr>
          <p:sp>
            <p:nvSpPr>
              <p:cNvPr id="26" name="Freeform 13"/>
              <p:cNvSpPr>
                <a:spLocks/>
              </p:cNvSpPr>
              <p:nvPr/>
            </p:nvSpPr>
            <p:spPr bwMode="auto">
              <a:xfrm>
                <a:off x="1899" y="844"/>
                <a:ext cx="87" cy="100"/>
              </a:xfrm>
              <a:custGeom>
                <a:avLst/>
                <a:gdLst>
                  <a:gd name="T0" fmla="+- 0 1985 1899"/>
                  <a:gd name="T1" fmla="*/ T0 w 87"/>
                  <a:gd name="T2" fmla="+- 0 844 844"/>
                  <a:gd name="T3" fmla="*/ 844 h 100"/>
                  <a:gd name="T4" fmla="+- 0 1899 1899"/>
                  <a:gd name="T5" fmla="*/ T4 w 87"/>
                  <a:gd name="T6" fmla="+- 0 894 844"/>
                  <a:gd name="T7" fmla="*/ 894 h 100"/>
                  <a:gd name="T8" fmla="+- 0 1985 1899"/>
                  <a:gd name="T9" fmla="*/ T8 w 87"/>
                  <a:gd name="T10" fmla="+- 0 944 844"/>
                  <a:gd name="T11" fmla="*/ 944 h 100"/>
                  <a:gd name="T12" fmla="+- 0 1985 1899"/>
                  <a:gd name="T13" fmla="*/ T12 w 87"/>
                  <a:gd name="T14" fmla="+- 0 844 844"/>
                  <a:gd name="T15" fmla="*/ 844 h 100"/>
                </a:gdLst>
                <a:ahLst/>
                <a:cxnLst>
                  <a:cxn ang="0">
                    <a:pos x="T1" y="T3"/>
                  </a:cxn>
                  <a:cxn ang="0">
                    <a:pos x="T5" y="T7"/>
                  </a:cxn>
                  <a:cxn ang="0">
                    <a:pos x="T9" y="T11"/>
                  </a:cxn>
                  <a:cxn ang="0">
                    <a:pos x="T13" y="T15"/>
                  </a:cxn>
                </a:cxnLst>
                <a:rect l="0" t="0" r="r" b="b"/>
                <a:pathLst>
                  <a:path w="87" h="100">
                    <a:moveTo>
                      <a:pt x="86" y="0"/>
                    </a:moveTo>
                    <a:lnTo>
                      <a:pt x="0" y="50"/>
                    </a:lnTo>
                    <a:lnTo>
                      <a:pt x="86" y="100"/>
                    </a:lnTo>
                    <a:lnTo>
                      <a:pt x="8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8" name="Group 10"/>
            <p:cNvGrpSpPr>
              <a:grpSpLocks/>
            </p:cNvGrpSpPr>
            <p:nvPr/>
          </p:nvGrpSpPr>
          <p:grpSpPr bwMode="auto">
            <a:xfrm>
              <a:off x="3312" y="894"/>
              <a:ext cx="104" cy="2"/>
              <a:chOff x="3312" y="894"/>
              <a:chExt cx="104" cy="2"/>
            </a:xfrm>
          </p:grpSpPr>
          <p:sp>
            <p:nvSpPr>
              <p:cNvPr id="25" name="Freeform 11"/>
              <p:cNvSpPr>
                <a:spLocks/>
              </p:cNvSpPr>
              <p:nvPr/>
            </p:nvSpPr>
            <p:spPr bwMode="auto">
              <a:xfrm>
                <a:off x="3312" y="894"/>
                <a:ext cx="104" cy="2"/>
              </a:xfrm>
              <a:custGeom>
                <a:avLst/>
                <a:gdLst>
                  <a:gd name="T0" fmla="+- 0 3312 3312"/>
                  <a:gd name="T1" fmla="*/ T0 w 104"/>
                  <a:gd name="T2" fmla="+- 0 3415 3312"/>
                  <a:gd name="T3" fmla="*/ T2 w 104"/>
                </a:gdLst>
                <a:ahLst/>
                <a:cxnLst>
                  <a:cxn ang="0">
                    <a:pos x="T1" y="0"/>
                  </a:cxn>
                  <a:cxn ang="0">
                    <a:pos x="T3" y="0"/>
                  </a:cxn>
                </a:cxnLst>
                <a:rect l="0" t="0" r="r" b="b"/>
                <a:pathLst>
                  <a:path w="104">
                    <a:moveTo>
                      <a:pt x="0" y="0"/>
                    </a:moveTo>
                    <a:lnTo>
                      <a:pt x="103" y="0"/>
                    </a:lnTo>
                  </a:path>
                </a:pathLst>
              </a:custGeom>
              <a:noFill/>
              <a:ln w="2851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9" name="Group 8"/>
            <p:cNvGrpSpPr>
              <a:grpSpLocks/>
            </p:cNvGrpSpPr>
            <p:nvPr/>
          </p:nvGrpSpPr>
          <p:grpSpPr bwMode="auto">
            <a:xfrm>
              <a:off x="0" y="1266"/>
              <a:ext cx="747" cy="700"/>
              <a:chOff x="0" y="1266"/>
              <a:chExt cx="747" cy="700"/>
            </a:xfrm>
          </p:grpSpPr>
          <p:sp>
            <p:nvSpPr>
              <p:cNvPr id="24" name="Freeform 9"/>
              <p:cNvSpPr>
                <a:spLocks/>
              </p:cNvSpPr>
              <p:nvPr/>
            </p:nvSpPr>
            <p:spPr bwMode="auto">
              <a:xfrm>
                <a:off x="0" y="1266"/>
                <a:ext cx="747" cy="700"/>
              </a:xfrm>
              <a:custGeom>
                <a:avLst/>
                <a:gdLst>
                  <a:gd name="T0" fmla="*/ 695 w 747"/>
                  <a:gd name="T1" fmla="+- 0 1266 1266"/>
                  <a:gd name="T2" fmla="*/ 1266 h 700"/>
                  <a:gd name="T3" fmla="*/ 0 w 747"/>
                  <a:gd name="T4" fmla="+- 0 1267 1266"/>
                  <a:gd name="T5" fmla="*/ 1267 h 700"/>
                  <a:gd name="T6" fmla="*/ 54 w 747"/>
                  <a:gd name="T7" fmla="+- 0 1964 1266"/>
                  <a:gd name="T8" fmla="*/ 1964 h 700"/>
                  <a:gd name="T9" fmla="*/ 747 w 747"/>
                  <a:gd name="T10" fmla="+- 0 1966 1266"/>
                  <a:gd name="T11" fmla="*/ 1966 h 700"/>
                  <a:gd name="T12" fmla="*/ 695 w 747"/>
                  <a:gd name="T13" fmla="+- 0 1266 1266"/>
                  <a:gd name="T14" fmla="*/ 1266 h 700"/>
                </a:gdLst>
                <a:ahLst/>
                <a:cxnLst>
                  <a:cxn ang="0">
                    <a:pos x="T0" y="T2"/>
                  </a:cxn>
                  <a:cxn ang="0">
                    <a:pos x="T3" y="T5"/>
                  </a:cxn>
                  <a:cxn ang="0">
                    <a:pos x="T6" y="T8"/>
                  </a:cxn>
                  <a:cxn ang="0">
                    <a:pos x="T9" y="T11"/>
                  </a:cxn>
                  <a:cxn ang="0">
                    <a:pos x="T12" y="T14"/>
                  </a:cxn>
                </a:cxnLst>
                <a:rect l="0" t="0" r="r" b="b"/>
                <a:pathLst>
                  <a:path w="747" h="700">
                    <a:moveTo>
                      <a:pt x="695" y="0"/>
                    </a:moveTo>
                    <a:lnTo>
                      <a:pt x="0" y="1"/>
                    </a:lnTo>
                    <a:lnTo>
                      <a:pt x="54" y="698"/>
                    </a:lnTo>
                    <a:lnTo>
                      <a:pt x="747" y="700"/>
                    </a:lnTo>
                    <a:lnTo>
                      <a:pt x="695" y="0"/>
                    </a:lnTo>
                    <a:close/>
                  </a:path>
                </a:pathLst>
              </a:custGeom>
              <a:solidFill>
                <a:srgbClr val="C8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0" name="Group 6"/>
            <p:cNvGrpSpPr>
              <a:grpSpLocks/>
            </p:cNvGrpSpPr>
            <p:nvPr/>
          </p:nvGrpSpPr>
          <p:grpSpPr bwMode="auto">
            <a:xfrm>
              <a:off x="695" y="966"/>
              <a:ext cx="366" cy="1000"/>
              <a:chOff x="695" y="966"/>
              <a:chExt cx="366" cy="1000"/>
            </a:xfrm>
          </p:grpSpPr>
          <p:sp>
            <p:nvSpPr>
              <p:cNvPr id="23" name="Freeform 7"/>
              <p:cNvSpPr>
                <a:spLocks/>
              </p:cNvSpPr>
              <p:nvPr/>
            </p:nvSpPr>
            <p:spPr bwMode="auto">
              <a:xfrm>
                <a:off x="695" y="966"/>
                <a:ext cx="366" cy="1000"/>
              </a:xfrm>
              <a:custGeom>
                <a:avLst/>
                <a:gdLst>
                  <a:gd name="T0" fmla="+- 0 1010 695"/>
                  <a:gd name="T1" fmla="*/ T0 w 366"/>
                  <a:gd name="T2" fmla="+- 0 966 966"/>
                  <a:gd name="T3" fmla="*/ 966 h 1000"/>
                  <a:gd name="T4" fmla="+- 0 695 695"/>
                  <a:gd name="T5" fmla="*/ T4 w 366"/>
                  <a:gd name="T6" fmla="+- 0 1266 966"/>
                  <a:gd name="T7" fmla="*/ 1266 h 1000"/>
                  <a:gd name="T8" fmla="+- 0 747 695"/>
                  <a:gd name="T9" fmla="*/ T8 w 366"/>
                  <a:gd name="T10" fmla="+- 0 1966 966"/>
                  <a:gd name="T11" fmla="*/ 1966 h 1000"/>
                  <a:gd name="T12" fmla="+- 0 1060 695"/>
                  <a:gd name="T13" fmla="*/ T12 w 366"/>
                  <a:gd name="T14" fmla="+- 0 1651 966"/>
                  <a:gd name="T15" fmla="*/ 1651 h 1000"/>
                  <a:gd name="T16" fmla="+- 0 1010 695"/>
                  <a:gd name="T17" fmla="*/ T16 w 366"/>
                  <a:gd name="T18" fmla="+- 0 966 966"/>
                  <a:gd name="T19" fmla="*/ 966 h 1000"/>
                </a:gdLst>
                <a:ahLst/>
                <a:cxnLst>
                  <a:cxn ang="0">
                    <a:pos x="T1" y="T3"/>
                  </a:cxn>
                  <a:cxn ang="0">
                    <a:pos x="T5" y="T7"/>
                  </a:cxn>
                  <a:cxn ang="0">
                    <a:pos x="T9" y="T11"/>
                  </a:cxn>
                  <a:cxn ang="0">
                    <a:pos x="T13" y="T15"/>
                  </a:cxn>
                  <a:cxn ang="0">
                    <a:pos x="T17" y="T19"/>
                  </a:cxn>
                </a:cxnLst>
                <a:rect l="0" t="0" r="r" b="b"/>
                <a:pathLst>
                  <a:path w="366" h="1000">
                    <a:moveTo>
                      <a:pt x="315" y="0"/>
                    </a:moveTo>
                    <a:lnTo>
                      <a:pt x="0" y="300"/>
                    </a:lnTo>
                    <a:lnTo>
                      <a:pt x="52" y="1000"/>
                    </a:lnTo>
                    <a:lnTo>
                      <a:pt x="365" y="685"/>
                    </a:lnTo>
                    <a:lnTo>
                      <a:pt x="315" y="0"/>
                    </a:lnTo>
                    <a:close/>
                  </a:path>
                </a:pathLst>
              </a:custGeom>
              <a:solidFill>
                <a:srgbClr val="B0AE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1" name="Group 4"/>
            <p:cNvGrpSpPr>
              <a:grpSpLocks/>
            </p:cNvGrpSpPr>
            <p:nvPr/>
          </p:nvGrpSpPr>
          <p:grpSpPr bwMode="auto">
            <a:xfrm>
              <a:off x="0" y="966"/>
              <a:ext cx="1011" cy="301"/>
              <a:chOff x="0" y="966"/>
              <a:chExt cx="1011" cy="301"/>
            </a:xfrm>
          </p:grpSpPr>
          <p:sp>
            <p:nvSpPr>
              <p:cNvPr id="22" name="Freeform 5"/>
              <p:cNvSpPr>
                <a:spLocks/>
              </p:cNvSpPr>
              <p:nvPr/>
            </p:nvSpPr>
            <p:spPr bwMode="auto">
              <a:xfrm>
                <a:off x="0" y="966"/>
                <a:ext cx="1011" cy="301"/>
              </a:xfrm>
              <a:custGeom>
                <a:avLst/>
                <a:gdLst>
                  <a:gd name="T0" fmla="*/ 1010 w 1011"/>
                  <a:gd name="T1" fmla="+- 0 966 966"/>
                  <a:gd name="T2" fmla="*/ 966 h 301"/>
                  <a:gd name="T3" fmla="*/ 330 w 1011"/>
                  <a:gd name="T4" fmla="+- 0 968 966"/>
                  <a:gd name="T5" fmla="*/ 968 h 301"/>
                  <a:gd name="T6" fmla="*/ 0 w 1011"/>
                  <a:gd name="T7" fmla="+- 0 1267 966"/>
                  <a:gd name="T8" fmla="*/ 1267 h 301"/>
                  <a:gd name="T9" fmla="*/ 695 w 1011"/>
                  <a:gd name="T10" fmla="+- 0 1266 966"/>
                  <a:gd name="T11" fmla="*/ 1266 h 301"/>
                  <a:gd name="T12" fmla="*/ 1010 w 1011"/>
                  <a:gd name="T13" fmla="+- 0 966 966"/>
                  <a:gd name="T14" fmla="*/ 966 h 301"/>
                </a:gdLst>
                <a:ahLst/>
                <a:cxnLst>
                  <a:cxn ang="0">
                    <a:pos x="T0" y="T2"/>
                  </a:cxn>
                  <a:cxn ang="0">
                    <a:pos x="T3" y="T5"/>
                  </a:cxn>
                  <a:cxn ang="0">
                    <a:pos x="T6" y="T8"/>
                  </a:cxn>
                  <a:cxn ang="0">
                    <a:pos x="T9" y="T11"/>
                  </a:cxn>
                  <a:cxn ang="0">
                    <a:pos x="T12" y="T14"/>
                  </a:cxn>
                </a:cxnLst>
                <a:rect l="0" t="0" r="r" b="b"/>
                <a:pathLst>
                  <a:path w="1011" h="301">
                    <a:moveTo>
                      <a:pt x="1010" y="0"/>
                    </a:moveTo>
                    <a:lnTo>
                      <a:pt x="330" y="2"/>
                    </a:lnTo>
                    <a:lnTo>
                      <a:pt x="0" y="301"/>
                    </a:lnTo>
                    <a:lnTo>
                      <a:pt x="695" y="300"/>
                    </a:lnTo>
                    <a:lnTo>
                      <a:pt x="1010" y="0"/>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sp>
        <p:nvSpPr>
          <p:cNvPr id="5125" name="Rectangle 5124"/>
          <p:cNvSpPr/>
          <p:nvPr/>
        </p:nvSpPr>
        <p:spPr>
          <a:xfrm>
            <a:off x="360556" y="3505200"/>
            <a:ext cx="4724400" cy="2031325"/>
          </a:xfrm>
          <a:prstGeom prst="rect">
            <a:avLst/>
          </a:prstGeom>
        </p:spPr>
        <p:txBody>
          <a:bodyPr wrap="square">
            <a:spAutoFit/>
          </a:bodyPr>
          <a:lstStyle/>
          <a:p>
            <a:r>
              <a:rPr lang="en-US" dirty="0"/>
              <a:t>If the projectile were fired at the new object (in the horizontal plane of the centre of mass of the new object and again 1 cm in from the right-hand edge of the object, as shown above), explain what differences would be seen in the motion of the new object compared to the original cube.</a:t>
            </a:r>
            <a:endParaRPr lang="en-NZ" dirty="0"/>
          </a:p>
        </p:txBody>
      </p:sp>
    </p:spTree>
    <p:extLst>
      <p:ext uri="{BB962C8B-B14F-4D97-AF65-F5344CB8AC3E}">
        <p14:creationId xmlns:p14="http://schemas.microsoft.com/office/powerpoint/2010/main" val="455194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701" y="203200"/>
            <a:ext cx="6476999" cy="923330"/>
          </a:xfrm>
          <a:prstGeom prst="rect">
            <a:avLst/>
          </a:prstGeom>
        </p:spPr>
        <p:txBody>
          <a:bodyPr wrap="square">
            <a:spAutoFit/>
          </a:bodyPr>
          <a:lstStyle/>
          <a:p>
            <a:r>
              <a:rPr lang="en-US" dirty="0" smtClean="0"/>
              <a:t>(c)  Show </a:t>
            </a:r>
            <a:r>
              <a:rPr lang="en-US" dirty="0"/>
              <a:t>that </a:t>
            </a:r>
            <a:r>
              <a:rPr lang="en-US" dirty="0" smtClean="0"/>
              <a:t>the </a:t>
            </a:r>
            <a:r>
              <a:rPr lang="en-US" dirty="0"/>
              <a:t>fraction of the initial </a:t>
            </a:r>
            <a:r>
              <a:rPr lang="en-US" dirty="0" smtClean="0"/>
              <a:t>KE that </a:t>
            </a:r>
            <a:r>
              <a:rPr lang="en-US" dirty="0"/>
              <a:t>goes into moving the centre of mass of the cube and </a:t>
            </a:r>
            <a:r>
              <a:rPr lang="en-US" dirty="0" smtClean="0"/>
              <a:t>projectile is:</a:t>
            </a:r>
            <a:endParaRPr lang="en-NZ" dirty="0"/>
          </a:p>
          <a:p>
            <a:r>
              <a:rPr lang="en-US" dirty="0" smtClean="0"/>
              <a:t> </a:t>
            </a:r>
            <a:endParaRPr lang="en-N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03200"/>
            <a:ext cx="1819275" cy="9240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32933" y="1125602"/>
            <a:ext cx="2393412" cy="369332"/>
          </a:xfrm>
          <a:prstGeom prst="rect">
            <a:avLst/>
          </a:prstGeom>
          <a:solidFill>
            <a:srgbClr val="FFFFCC"/>
          </a:solidFill>
        </p:spPr>
        <p:txBody>
          <a:bodyPr wrap="none">
            <a:spAutoFit/>
          </a:bodyPr>
          <a:lstStyle/>
          <a:p>
            <a:r>
              <a:rPr lang="en-US" dirty="0"/>
              <a:t>Initial  </a:t>
            </a:r>
            <a:r>
              <a:rPr lang="en-US" i="1" dirty="0"/>
              <a:t>KE  </a:t>
            </a:r>
            <a:r>
              <a:rPr lang="en-US" dirty="0"/>
              <a:t>= </a:t>
            </a:r>
            <a:r>
              <a:rPr lang="en-US" dirty="0" smtClean="0"/>
              <a:t>½ </a:t>
            </a:r>
            <a:r>
              <a:rPr lang="en-US" i="1" dirty="0" smtClean="0"/>
              <a:t>m</a:t>
            </a:r>
            <a:r>
              <a:rPr lang="en-US" baseline="-25000" dirty="0" smtClean="0"/>
              <a:t>proj</a:t>
            </a:r>
            <a:r>
              <a:rPr lang="en-US" i="1" dirty="0" smtClean="0"/>
              <a:t>v</a:t>
            </a:r>
            <a:r>
              <a:rPr lang="en-US" baseline="-25000" dirty="0" smtClean="0"/>
              <a:t>proj</a:t>
            </a:r>
            <a:r>
              <a:rPr lang="en-US" baseline="30000" dirty="0" smtClean="0"/>
              <a:t>2</a:t>
            </a:r>
            <a:endParaRPr lang="en-NZ" baseline="30000" dirty="0"/>
          </a:p>
        </p:txBody>
      </p:sp>
      <p:sp>
        <p:nvSpPr>
          <p:cNvPr id="6" name="Rectangle 5"/>
          <p:cNvSpPr/>
          <p:nvPr/>
        </p:nvSpPr>
        <p:spPr>
          <a:xfrm>
            <a:off x="3161264" y="1110733"/>
            <a:ext cx="3019481" cy="369332"/>
          </a:xfrm>
          <a:prstGeom prst="rect">
            <a:avLst/>
          </a:prstGeom>
          <a:solidFill>
            <a:srgbClr val="FFFFCC"/>
          </a:solidFill>
        </p:spPr>
        <p:txBody>
          <a:bodyPr wrap="none">
            <a:spAutoFit/>
          </a:bodyPr>
          <a:lstStyle/>
          <a:p>
            <a:r>
              <a:rPr lang="en-US" dirty="0" smtClean="0"/>
              <a:t>Final  </a:t>
            </a:r>
            <a:r>
              <a:rPr lang="en-US" i="1" dirty="0"/>
              <a:t>KE  </a:t>
            </a:r>
            <a:r>
              <a:rPr lang="en-US" dirty="0"/>
              <a:t>= </a:t>
            </a:r>
            <a:r>
              <a:rPr lang="en-US" dirty="0" smtClean="0"/>
              <a:t>½ (</a:t>
            </a:r>
            <a:r>
              <a:rPr lang="en-US" i="1" dirty="0" err="1" smtClean="0"/>
              <a:t>m</a:t>
            </a:r>
            <a:r>
              <a:rPr lang="en-US" baseline="-25000" dirty="0" err="1" smtClean="0"/>
              <a:t>proj</a:t>
            </a:r>
            <a:r>
              <a:rPr lang="en-US" dirty="0"/>
              <a:t> </a:t>
            </a:r>
            <a:r>
              <a:rPr lang="en-US" dirty="0" smtClean="0"/>
              <a:t>+ </a:t>
            </a:r>
            <a:r>
              <a:rPr lang="en-US" dirty="0" err="1" smtClean="0"/>
              <a:t>m</a:t>
            </a:r>
            <a:r>
              <a:rPr lang="en-US" baseline="-25000" dirty="0" err="1" smtClean="0"/>
              <a:t>cube</a:t>
            </a:r>
            <a:r>
              <a:rPr lang="en-US" dirty="0" smtClean="0"/>
              <a:t>)</a:t>
            </a:r>
            <a:r>
              <a:rPr lang="en-US" baseline="-25000" dirty="0" smtClean="0"/>
              <a:t>  </a:t>
            </a:r>
            <a:r>
              <a:rPr lang="en-US" i="1" dirty="0" smtClean="0"/>
              <a:t>v</a:t>
            </a:r>
            <a:r>
              <a:rPr lang="en-US" baseline="-25000" dirty="0" smtClean="0"/>
              <a:t>c</a:t>
            </a:r>
            <a:r>
              <a:rPr lang="en-US" baseline="30000" dirty="0" smtClean="0"/>
              <a:t>2</a:t>
            </a:r>
            <a:endParaRPr lang="en-NZ" baseline="30000" dirty="0"/>
          </a:p>
        </p:txBody>
      </p:sp>
      <mc:AlternateContent xmlns:mc="http://schemas.openxmlformats.org/markup-compatibility/2006" xmlns:a14="http://schemas.microsoft.com/office/drawing/2010/main">
        <mc:Choice Requires="a14">
          <p:sp>
            <p:nvSpPr>
              <p:cNvPr id="7" name="TextBox 6"/>
              <p:cNvSpPr txBox="1"/>
              <p:nvPr/>
            </p:nvSpPr>
            <p:spPr>
              <a:xfrm>
                <a:off x="289931" y="1767469"/>
                <a:ext cx="3058979" cy="1013804"/>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NZ" i="1" smtClean="0">
                              <a:latin typeface="Cambria Math"/>
                            </a:rPr>
                          </m:ctrlPr>
                        </m:fPr>
                        <m:num>
                          <m:r>
                            <a:rPr lang="en-NZ" b="0" i="1" smtClean="0">
                              <a:latin typeface="Cambria Math"/>
                            </a:rPr>
                            <m:t>𝐹𝑖𝑛𝑎𝑙</m:t>
                          </m:r>
                          <m:r>
                            <a:rPr lang="en-NZ" b="0" i="1" smtClean="0">
                              <a:latin typeface="Cambria Math"/>
                            </a:rPr>
                            <m:t> </m:t>
                          </m:r>
                          <m:r>
                            <a:rPr lang="en-NZ" b="0" i="1" smtClean="0">
                              <a:latin typeface="Cambria Math"/>
                            </a:rPr>
                            <m:t>𝐾𝐸</m:t>
                          </m:r>
                        </m:num>
                        <m:den>
                          <m:r>
                            <a:rPr lang="en-NZ" b="0" i="1" smtClean="0">
                              <a:latin typeface="Cambria Math"/>
                            </a:rPr>
                            <m:t>𝐼𝑛𝑖𝑡𝑖𝑎𝑙</m:t>
                          </m:r>
                          <m:r>
                            <a:rPr lang="en-NZ" b="0" i="1" smtClean="0">
                              <a:latin typeface="Cambria Math"/>
                            </a:rPr>
                            <m:t> </m:t>
                          </m:r>
                          <m:r>
                            <a:rPr lang="en-NZ" b="0" i="1" smtClean="0">
                              <a:latin typeface="Cambria Math"/>
                            </a:rPr>
                            <m:t>𝐾𝐸</m:t>
                          </m:r>
                        </m:den>
                      </m:f>
                      <m:r>
                        <a:rPr lang="en-NZ" b="0" i="1" smtClean="0">
                          <a:latin typeface="Cambria Math"/>
                        </a:rPr>
                        <m:t>=</m:t>
                      </m:r>
                      <m:f>
                        <m:fPr>
                          <m:ctrlPr>
                            <a:rPr lang="en-NZ" b="0" i="1" smtClean="0">
                              <a:latin typeface="Cambria Math"/>
                            </a:rPr>
                          </m:ctrlPr>
                        </m:fPr>
                        <m:num>
                          <m:f>
                            <m:fPr>
                              <m:ctrlPr>
                                <a:rPr lang="en-NZ" b="0" i="1" smtClean="0">
                                  <a:latin typeface="Cambria Math"/>
                                </a:rPr>
                              </m:ctrlPr>
                            </m:fPr>
                            <m:num>
                              <m:r>
                                <a:rPr lang="en-NZ" b="0" i="1" smtClean="0">
                                  <a:latin typeface="Cambria Math"/>
                                </a:rPr>
                                <m:t>1</m:t>
                              </m:r>
                            </m:num>
                            <m:den>
                              <m:r>
                                <a:rPr lang="en-NZ" b="0" i="1" smtClean="0">
                                  <a:latin typeface="Cambria Math"/>
                                </a:rPr>
                                <m:t>2</m:t>
                              </m:r>
                            </m:den>
                          </m:f>
                          <m:r>
                            <a:rPr lang="en-NZ" b="0" i="1" smtClean="0">
                              <a:latin typeface="Cambria Math"/>
                            </a:rPr>
                            <m:t>(</m:t>
                          </m:r>
                          <m:sSub>
                            <m:sSubPr>
                              <m:ctrlPr>
                                <a:rPr lang="en-NZ" b="0" i="1" smtClean="0">
                                  <a:latin typeface="Cambria Math"/>
                                </a:rPr>
                              </m:ctrlPr>
                            </m:sSubPr>
                            <m:e>
                              <m:r>
                                <a:rPr lang="en-NZ" b="0" i="1" smtClean="0">
                                  <a:latin typeface="Cambria Math"/>
                                </a:rPr>
                                <m:t>𝑚</m:t>
                              </m:r>
                            </m:e>
                            <m:sub>
                              <m:r>
                                <a:rPr lang="en-NZ" b="0" i="1" smtClean="0">
                                  <a:latin typeface="Cambria Math"/>
                                </a:rPr>
                                <m:t>𝑝</m:t>
                              </m:r>
                            </m:sub>
                          </m:sSub>
                          <m:r>
                            <a:rPr lang="en-NZ" b="0" i="1" smtClean="0">
                              <a:latin typeface="Cambria Math"/>
                            </a:rPr>
                            <m:t>+</m:t>
                          </m:r>
                          <m:sSub>
                            <m:sSubPr>
                              <m:ctrlPr>
                                <a:rPr lang="en-NZ" b="0" i="1" smtClean="0">
                                  <a:latin typeface="Cambria Math"/>
                                </a:rPr>
                              </m:ctrlPr>
                            </m:sSubPr>
                            <m:e>
                              <m:r>
                                <a:rPr lang="en-NZ" b="0" i="1" smtClean="0">
                                  <a:latin typeface="Cambria Math"/>
                                </a:rPr>
                                <m:t>𝑚</m:t>
                              </m:r>
                            </m:e>
                            <m:sub>
                              <m:r>
                                <a:rPr lang="en-NZ" b="0" i="1" smtClean="0">
                                  <a:latin typeface="Cambria Math"/>
                                </a:rPr>
                                <m:t>𝑐</m:t>
                              </m:r>
                            </m:sub>
                          </m:sSub>
                          <m:r>
                            <a:rPr lang="en-NZ" b="0" i="1" smtClean="0">
                              <a:latin typeface="Cambria Math"/>
                            </a:rPr>
                            <m:t>)</m:t>
                          </m:r>
                          <m:sSubSup>
                            <m:sSubSupPr>
                              <m:ctrlPr>
                                <a:rPr lang="en-NZ" b="0" i="1" smtClean="0">
                                  <a:latin typeface="Cambria Math"/>
                                </a:rPr>
                              </m:ctrlPr>
                            </m:sSubSupPr>
                            <m:e>
                              <m:r>
                                <a:rPr lang="en-NZ" b="0" i="1" smtClean="0">
                                  <a:latin typeface="Cambria Math"/>
                                </a:rPr>
                                <m:t>𝑣</m:t>
                              </m:r>
                            </m:e>
                            <m:sub>
                              <m:r>
                                <a:rPr lang="en-NZ" b="0" i="1" smtClean="0">
                                  <a:latin typeface="Cambria Math"/>
                                </a:rPr>
                                <m:t>𝑐</m:t>
                              </m:r>
                            </m:sub>
                            <m:sup>
                              <m:r>
                                <a:rPr lang="en-NZ" b="0" i="1" smtClean="0">
                                  <a:latin typeface="Cambria Math"/>
                                </a:rPr>
                                <m:t>2</m:t>
                              </m:r>
                            </m:sup>
                          </m:sSubSup>
                        </m:num>
                        <m:den>
                          <m:f>
                            <m:fPr>
                              <m:ctrlPr>
                                <a:rPr lang="en-NZ" b="0" i="1" smtClean="0">
                                  <a:latin typeface="Cambria Math"/>
                                </a:rPr>
                              </m:ctrlPr>
                            </m:fPr>
                            <m:num>
                              <m:r>
                                <a:rPr lang="en-NZ" b="0" i="1" smtClean="0">
                                  <a:latin typeface="Cambria Math"/>
                                </a:rPr>
                                <m:t>1</m:t>
                              </m:r>
                            </m:num>
                            <m:den>
                              <m:r>
                                <a:rPr lang="en-NZ" b="0" i="1" smtClean="0">
                                  <a:latin typeface="Cambria Math"/>
                                </a:rPr>
                                <m:t>2</m:t>
                              </m:r>
                            </m:den>
                          </m:f>
                          <m:sSub>
                            <m:sSubPr>
                              <m:ctrlPr>
                                <a:rPr lang="en-NZ" b="0" i="1" smtClean="0">
                                  <a:latin typeface="Cambria Math"/>
                                </a:rPr>
                              </m:ctrlPr>
                            </m:sSubPr>
                            <m:e>
                              <m:r>
                                <a:rPr lang="en-NZ" b="0" i="1" smtClean="0">
                                  <a:latin typeface="Cambria Math"/>
                                </a:rPr>
                                <m:t>𝑚</m:t>
                              </m:r>
                            </m:e>
                            <m:sub>
                              <m:r>
                                <a:rPr lang="en-NZ" b="0" i="1" smtClean="0">
                                  <a:latin typeface="Cambria Math"/>
                                </a:rPr>
                                <m:t>𝑝</m:t>
                              </m:r>
                            </m:sub>
                          </m:sSub>
                          <m:sSubSup>
                            <m:sSubSupPr>
                              <m:ctrlPr>
                                <a:rPr lang="en-NZ" b="0" i="1" smtClean="0">
                                  <a:latin typeface="Cambria Math"/>
                                </a:rPr>
                              </m:ctrlPr>
                            </m:sSubSupPr>
                            <m:e>
                              <m:r>
                                <a:rPr lang="en-NZ" b="0" i="1" smtClean="0">
                                  <a:latin typeface="Cambria Math"/>
                                </a:rPr>
                                <m:t>𝑣</m:t>
                              </m:r>
                            </m:e>
                            <m:sub>
                              <m:r>
                                <a:rPr lang="en-NZ" b="0" i="1" smtClean="0">
                                  <a:latin typeface="Cambria Math"/>
                                </a:rPr>
                                <m:t>𝑝</m:t>
                              </m:r>
                            </m:sub>
                            <m:sup>
                              <m:r>
                                <a:rPr lang="en-NZ" b="0" i="1" smtClean="0">
                                  <a:latin typeface="Cambria Math"/>
                                </a:rPr>
                                <m:t>2</m:t>
                              </m:r>
                            </m:sup>
                          </m:sSubSup>
                        </m:den>
                      </m:f>
                    </m:oMath>
                  </m:oMathPara>
                </a14:m>
                <a:endParaRPr lang="en-NZ" dirty="0"/>
              </a:p>
            </p:txBody>
          </p:sp>
        </mc:Choice>
        <mc:Fallback xmlns="">
          <p:sp>
            <p:nvSpPr>
              <p:cNvPr id="7" name="TextBox 6"/>
              <p:cNvSpPr txBox="1">
                <a:spLocks noRot="1" noChangeAspect="1" noMove="1" noResize="1" noEditPoints="1" noAdjustHandles="1" noChangeArrowheads="1" noChangeShapeType="1" noTextEdit="1"/>
              </p:cNvSpPr>
              <p:nvPr/>
            </p:nvSpPr>
            <p:spPr>
              <a:xfrm>
                <a:off x="289931" y="1767469"/>
                <a:ext cx="3058979" cy="1013804"/>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657601" y="1834378"/>
                <a:ext cx="2363789" cy="390748"/>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i="1" smtClean="0">
                              <a:latin typeface="Cambria Math"/>
                            </a:rPr>
                          </m:ctrlPr>
                        </m:sSubPr>
                        <m:e>
                          <m:r>
                            <a:rPr lang="en-NZ" b="0" i="1" smtClean="0">
                              <a:latin typeface="Cambria Math"/>
                            </a:rPr>
                            <m:t>𝑚</m:t>
                          </m:r>
                        </m:e>
                        <m:sub>
                          <m:r>
                            <a:rPr lang="en-NZ" b="0" i="1" smtClean="0">
                              <a:latin typeface="Cambria Math"/>
                            </a:rPr>
                            <m:t>𝑝</m:t>
                          </m:r>
                        </m:sub>
                      </m:sSub>
                      <m:sSub>
                        <m:sSubPr>
                          <m:ctrlPr>
                            <a:rPr lang="en-NZ" i="1" smtClean="0">
                              <a:latin typeface="Cambria Math"/>
                            </a:rPr>
                          </m:ctrlPr>
                        </m:sSubPr>
                        <m:e>
                          <m:r>
                            <a:rPr lang="en-NZ" b="0" i="1" smtClean="0">
                              <a:latin typeface="Cambria Math"/>
                            </a:rPr>
                            <m:t>𝑣</m:t>
                          </m:r>
                        </m:e>
                        <m:sub>
                          <m:r>
                            <a:rPr lang="en-NZ" b="0" i="1" smtClean="0">
                              <a:latin typeface="Cambria Math"/>
                            </a:rPr>
                            <m:t>𝑝</m:t>
                          </m:r>
                        </m:sub>
                      </m:sSub>
                      <m:r>
                        <a:rPr lang="en-NZ" b="0" i="1" smtClean="0">
                          <a:latin typeface="Cambria Math"/>
                        </a:rPr>
                        <m:t>=(</m:t>
                      </m:r>
                      <m:sSub>
                        <m:sSubPr>
                          <m:ctrlPr>
                            <a:rPr lang="en-NZ" b="0" i="1" smtClean="0">
                              <a:latin typeface="Cambria Math"/>
                            </a:rPr>
                          </m:ctrlPr>
                        </m:sSubPr>
                        <m:e>
                          <m:r>
                            <a:rPr lang="en-NZ" b="0" i="1" smtClean="0">
                              <a:latin typeface="Cambria Math"/>
                            </a:rPr>
                            <m:t>𝑚</m:t>
                          </m:r>
                        </m:e>
                        <m:sub>
                          <m:r>
                            <a:rPr lang="en-NZ" b="0" i="1" smtClean="0">
                              <a:latin typeface="Cambria Math"/>
                            </a:rPr>
                            <m:t>𝑝</m:t>
                          </m:r>
                        </m:sub>
                      </m:sSub>
                      <m:r>
                        <a:rPr lang="en-NZ" b="0" i="1" smtClean="0">
                          <a:latin typeface="Cambria Math"/>
                        </a:rPr>
                        <m:t>+</m:t>
                      </m:r>
                      <m:sSub>
                        <m:sSubPr>
                          <m:ctrlPr>
                            <a:rPr lang="en-NZ" b="0" i="1" smtClean="0">
                              <a:latin typeface="Cambria Math"/>
                            </a:rPr>
                          </m:ctrlPr>
                        </m:sSubPr>
                        <m:e>
                          <m:r>
                            <a:rPr lang="en-NZ" b="0" i="1" smtClean="0">
                              <a:latin typeface="Cambria Math"/>
                            </a:rPr>
                            <m:t>𝑚</m:t>
                          </m:r>
                        </m:e>
                        <m:sub>
                          <m:r>
                            <a:rPr lang="en-NZ" b="0" i="1" smtClean="0">
                              <a:latin typeface="Cambria Math"/>
                            </a:rPr>
                            <m:t>𝑐</m:t>
                          </m:r>
                        </m:sub>
                      </m:sSub>
                      <m:r>
                        <a:rPr lang="en-NZ" b="0" i="1" smtClean="0">
                          <a:latin typeface="Cambria Math"/>
                        </a:rPr>
                        <m:t>)</m:t>
                      </m:r>
                      <m:sSub>
                        <m:sSubPr>
                          <m:ctrlPr>
                            <a:rPr lang="en-NZ" b="0" i="1" smtClean="0">
                              <a:latin typeface="Cambria Math"/>
                            </a:rPr>
                          </m:ctrlPr>
                        </m:sSubPr>
                        <m:e>
                          <m:r>
                            <a:rPr lang="en-NZ" b="0" i="1" smtClean="0">
                              <a:latin typeface="Cambria Math"/>
                            </a:rPr>
                            <m:t>𝑣</m:t>
                          </m:r>
                        </m:e>
                        <m:sub>
                          <m:r>
                            <a:rPr lang="en-NZ" b="0" i="1" smtClean="0">
                              <a:latin typeface="Cambria Math"/>
                            </a:rPr>
                            <m:t>𝑐</m:t>
                          </m:r>
                        </m:sub>
                      </m:sSub>
                    </m:oMath>
                  </m:oMathPara>
                </a14:m>
                <a:endParaRPr lang="en-NZ" dirty="0"/>
              </a:p>
            </p:txBody>
          </p:sp>
        </mc:Choice>
        <mc:Fallback xmlns="">
          <p:sp>
            <p:nvSpPr>
              <p:cNvPr id="8" name="TextBox 7"/>
              <p:cNvSpPr txBox="1">
                <a:spLocks noRot="1" noChangeAspect="1" noMove="1" noResize="1" noEditPoints="1" noAdjustHandles="1" noChangeArrowheads="1" noChangeShapeType="1" noTextEdit="1"/>
              </p:cNvSpPr>
              <p:nvPr/>
            </p:nvSpPr>
            <p:spPr>
              <a:xfrm>
                <a:off x="3657601" y="1834378"/>
                <a:ext cx="2363789" cy="390748"/>
              </a:xfrm>
              <a:prstGeom prst="rect">
                <a:avLst/>
              </a:prstGeom>
              <a:blipFill rotWithShape="1">
                <a:blip r:embed="rId4"/>
                <a:stretch>
                  <a:fillRect b="-7813"/>
                </a:stretch>
              </a:blipFill>
            </p:spPr>
            <p:txBody>
              <a:bodyPr/>
              <a:lstStyle/>
              <a:p>
                <a:r>
                  <a:rPr lang="en-NZ">
                    <a:noFill/>
                  </a:rPr>
                  <a:t> </a:t>
                </a:r>
              </a:p>
            </p:txBody>
          </p:sp>
        </mc:Fallback>
      </mc:AlternateContent>
      <p:sp>
        <p:nvSpPr>
          <p:cNvPr id="9" name="TextBox 8"/>
          <p:cNvSpPr txBox="1"/>
          <p:nvPr/>
        </p:nvSpPr>
        <p:spPr>
          <a:xfrm>
            <a:off x="3880624" y="2397515"/>
            <a:ext cx="1679178" cy="369332"/>
          </a:xfrm>
          <a:prstGeom prst="rect">
            <a:avLst/>
          </a:prstGeom>
          <a:solidFill>
            <a:srgbClr val="FFFFCC"/>
          </a:solidFill>
        </p:spPr>
        <p:txBody>
          <a:bodyPr wrap="none" rtlCol="0">
            <a:spAutoFit/>
          </a:bodyPr>
          <a:lstStyle/>
          <a:p>
            <a:r>
              <a:rPr lang="en-NZ" dirty="0" smtClean="0"/>
              <a:t>Substitute for </a:t>
            </a:r>
            <a:r>
              <a:rPr lang="en-NZ" i="1" dirty="0" err="1" smtClean="0"/>
              <a:t>v</a:t>
            </a:r>
            <a:r>
              <a:rPr lang="en-NZ" i="1" baseline="-25000" dirty="0" err="1" smtClean="0"/>
              <a:t>c</a:t>
            </a:r>
            <a:endParaRPr lang="en-NZ" i="1" dirty="0"/>
          </a:p>
        </p:txBody>
      </p:sp>
      <mc:AlternateContent xmlns:mc="http://schemas.openxmlformats.org/markup-compatibility/2006" xmlns:a14="http://schemas.microsoft.com/office/drawing/2010/main">
        <mc:Choice Requires="a14">
          <p:sp>
            <p:nvSpPr>
              <p:cNvPr id="10" name="TextBox 9"/>
              <p:cNvSpPr txBox="1"/>
              <p:nvPr/>
            </p:nvSpPr>
            <p:spPr>
              <a:xfrm>
                <a:off x="308517" y="3057295"/>
                <a:ext cx="4439869" cy="768480"/>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NZ" i="1" smtClean="0">
                              <a:latin typeface="Cambria Math"/>
                            </a:rPr>
                          </m:ctrlPr>
                        </m:fPr>
                        <m:num>
                          <m:r>
                            <a:rPr lang="en-NZ" b="0" i="1" smtClean="0">
                              <a:latin typeface="Cambria Math"/>
                            </a:rPr>
                            <m:t>𝐹𝑖𝑛𝑎𝑙</m:t>
                          </m:r>
                          <m:r>
                            <a:rPr lang="en-NZ" b="0" i="1" smtClean="0">
                              <a:latin typeface="Cambria Math"/>
                            </a:rPr>
                            <m:t> </m:t>
                          </m:r>
                          <m:r>
                            <a:rPr lang="en-NZ" b="0" i="1" smtClean="0">
                              <a:latin typeface="Cambria Math"/>
                            </a:rPr>
                            <m:t>𝐾𝐸</m:t>
                          </m:r>
                        </m:num>
                        <m:den>
                          <m:r>
                            <a:rPr lang="en-NZ" b="0" i="1" smtClean="0">
                              <a:latin typeface="Cambria Math"/>
                            </a:rPr>
                            <m:t>𝐼𝑛𝑖𝑡𝑖𝑎𝑙</m:t>
                          </m:r>
                          <m:r>
                            <a:rPr lang="en-NZ" b="0" i="1" smtClean="0">
                              <a:latin typeface="Cambria Math"/>
                            </a:rPr>
                            <m:t> </m:t>
                          </m:r>
                          <m:r>
                            <a:rPr lang="en-NZ" b="0" i="1" smtClean="0">
                              <a:latin typeface="Cambria Math"/>
                            </a:rPr>
                            <m:t>𝐾𝐸</m:t>
                          </m:r>
                        </m:den>
                      </m:f>
                      <m:r>
                        <a:rPr lang="en-NZ" b="0" i="1" smtClean="0">
                          <a:latin typeface="Cambria Math"/>
                        </a:rPr>
                        <m:t>=</m:t>
                      </m:r>
                      <m:f>
                        <m:fPr>
                          <m:ctrlPr>
                            <a:rPr lang="en-NZ" b="0" i="1" smtClean="0">
                              <a:latin typeface="Cambria Math"/>
                            </a:rPr>
                          </m:ctrlPr>
                        </m:fPr>
                        <m:num>
                          <m:r>
                            <a:rPr lang="en-NZ" b="0" i="1" smtClean="0">
                              <a:latin typeface="Cambria Math"/>
                            </a:rPr>
                            <m:t> </m:t>
                          </m:r>
                          <m:d>
                            <m:dPr>
                              <m:ctrlPr>
                                <a:rPr lang="en-NZ" b="0" i="1" smtClean="0">
                                  <a:latin typeface="Cambria Math"/>
                                </a:rPr>
                              </m:ctrlPr>
                            </m:dPr>
                            <m:e>
                              <m:sSub>
                                <m:sSubPr>
                                  <m:ctrlPr>
                                    <a:rPr lang="en-NZ" b="0" i="1" smtClean="0">
                                      <a:latin typeface="Cambria Math"/>
                                    </a:rPr>
                                  </m:ctrlPr>
                                </m:sSubPr>
                                <m:e>
                                  <m:r>
                                    <a:rPr lang="en-NZ" b="0" i="1" smtClean="0">
                                      <a:latin typeface="Cambria Math"/>
                                    </a:rPr>
                                    <m:t>𝑚</m:t>
                                  </m:r>
                                </m:e>
                                <m:sub>
                                  <m:r>
                                    <a:rPr lang="en-NZ" b="0" i="1" smtClean="0">
                                      <a:latin typeface="Cambria Math"/>
                                    </a:rPr>
                                    <m:t>𝑝</m:t>
                                  </m:r>
                                </m:sub>
                              </m:sSub>
                              <m:r>
                                <a:rPr lang="en-NZ" b="0" i="1" smtClean="0">
                                  <a:latin typeface="Cambria Math"/>
                                </a:rPr>
                                <m:t>+</m:t>
                              </m:r>
                              <m:sSub>
                                <m:sSubPr>
                                  <m:ctrlPr>
                                    <a:rPr lang="en-NZ" b="0" i="1" smtClean="0">
                                      <a:latin typeface="Cambria Math"/>
                                    </a:rPr>
                                  </m:ctrlPr>
                                </m:sSubPr>
                                <m:e>
                                  <m:r>
                                    <a:rPr lang="en-NZ" b="0" i="1" smtClean="0">
                                      <a:latin typeface="Cambria Math"/>
                                    </a:rPr>
                                    <m:t>𝑚</m:t>
                                  </m:r>
                                </m:e>
                                <m:sub>
                                  <m:r>
                                    <a:rPr lang="en-NZ" b="0" i="1" smtClean="0">
                                      <a:latin typeface="Cambria Math"/>
                                    </a:rPr>
                                    <m:t>𝑐</m:t>
                                  </m:r>
                                </m:sub>
                              </m:sSub>
                            </m:e>
                          </m:d>
                        </m:num>
                        <m:den>
                          <m:sSub>
                            <m:sSubPr>
                              <m:ctrlPr>
                                <a:rPr lang="en-NZ" b="0" i="1" smtClean="0">
                                  <a:latin typeface="Cambria Math"/>
                                </a:rPr>
                              </m:ctrlPr>
                            </m:sSubPr>
                            <m:e>
                              <m:r>
                                <a:rPr lang="en-NZ" b="0" i="1" smtClean="0">
                                  <a:latin typeface="Cambria Math"/>
                                </a:rPr>
                                <m:t>𝑚</m:t>
                              </m:r>
                            </m:e>
                            <m:sub>
                              <m:r>
                                <a:rPr lang="en-NZ" b="0" i="1" smtClean="0">
                                  <a:latin typeface="Cambria Math"/>
                                </a:rPr>
                                <m:t>𝑝</m:t>
                              </m:r>
                            </m:sub>
                          </m:sSub>
                          <m:sSubSup>
                            <m:sSubSupPr>
                              <m:ctrlPr>
                                <a:rPr lang="en-NZ" b="0" i="1" smtClean="0">
                                  <a:latin typeface="Cambria Math"/>
                                </a:rPr>
                              </m:ctrlPr>
                            </m:sSubSupPr>
                            <m:e>
                              <m:r>
                                <a:rPr lang="en-NZ" b="0" i="1" smtClean="0">
                                  <a:latin typeface="Cambria Math"/>
                                </a:rPr>
                                <m:t>𝑣</m:t>
                              </m:r>
                            </m:e>
                            <m:sub>
                              <m:r>
                                <a:rPr lang="en-NZ" b="0" i="1" smtClean="0">
                                  <a:latin typeface="Cambria Math"/>
                                </a:rPr>
                                <m:t>𝑝</m:t>
                              </m:r>
                            </m:sub>
                            <m:sup>
                              <m:r>
                                <a:rPr lang="en-NZ" b="0" i="1" smtClean="0">
                                  <a:latin typeface="Cambria Math"/>
                                </a:rPr>
                                <m:t>2</m:t>
                              </m:r>
                            </m:sup>
                          </m:sSubSup>
                        </m:den>
                      </m:f>
                      <m:r>
                        <a:rPr lang="en-NZ" b="0" i="1" smtClean="0">
                          <a:latin typeface="Cambria Math"/>
                        </a:rPr>
                        <m:t>𝑥</m:t>
                      </m:r>
                      <m:d>
                        <m:dPr>
                          <m:ctrlPr>
                            <a:rPr lang="en-NZ" b="0" i="1" smtClean="0">
                              <a:latin typeface="Cambria Math"/>
                            </a:rPr>
                          </m:ctrlPr>
                        </m:dPr>
                        <m:e>
                          <m:f>
                            <m:fPr>
                              <m:ctrlPr>
                                <a:rPr lang="en-NZ" i="1">
                                  <a:latin typeface="Cambria Math"/>
                                </a:rPr>
                              </m:ctrlPr>
                            </m:fPr>
                            <m:num>
                              <m:sSub>
                                <m:sSubPr>
                                  <m:ctrlPr>
                                    <a:rPr lang="en-NZ" i="1">
                                      <a:latin typeface="Cambria Math"/>
                                    </a:rPr>
                                  </m:ctrlPr>
                                </m:sSubPr>
                                <m:e>
                                  <m:r>
                                    <a:rPr lang="en-NZ" i="1">
                                      <a:latin typeface="Cambria Math"/>
                                    </a:rPr>
                                    <m:t>𝑚</m:t>
                                  </m:r>
                                </m:e>
                                <m:sub>
                                  <m:r>
                                    <a:rPr lang="en-NZ" i="1">
                                      <a:latin typeface="Cambria Math"/>
                                    </a:rPr>
                                    <m:t>𝑝</m:t>
                                  </m:r>
                                </m:sub>
                              </m:sSub>
                              <m:sSub>
                                <m:sSubPr>
                                  <m:ctrlPr>
                                    <a:rPr lang="en-NZ" i="1">
                                      <a:latin typeface="Cambria Math"/>
                                    </a:rPr>
                                  </m:ctrlPr>
                                </m:sSubPr>
                                <m:e>
                                  <m:r>
                                    <a:rPr lang="en-NZ" i="1">
                                      <a:latin typeface="Cambria Math"/>
                                    </a:rPr>
                                    <m:t>𝑣</m:t>
                                  </m:r>
                                </m:e>
                                <m:sub>
                                  <m:r>
                                    <a:rPr lang="en-NZ" i="1">
                                      <a:latin typeface="Cambria Math"/>
                                    </a:rPr>
                                    <m:t>𝑝</m:t>
                                  </m:r>
                                </m:sub>
                              </m:sSub>
                            </m:num>
                            <m:den>
                              <m:d>
                                <m:dPr>
                                  <m:ctrlPr>
                                    <a:rPr lang="en-NZ" i="1">
                                      <a:latin typeface="Cambria Math"/>
                                    </a:rPr>
                                  </m:ctrlPr>
                                </m:dPr>
                                <m:e>
                                  <m:sSub>
                                    <m:sSubPr>
                                      <m:ctrlPr>
                                        <a:rPr lang="en-NZ" i="1">
                                          <a:latin typeface="Cambria Math"/>
                                        </a:rPr>
                                      </m:ctrlPr>
                                    </m:sSubPr>
                                    <m:e>
                                      <m:r>
                                        <a:rPr lang="en-NZ" i="1">
                                          <a:latin typeface="Cambria Math"/>
                                        </a:rPr>
                                        <m:t>𝑚</m:t>
                                      </m:r>
                                    </m:e>
                                    <m:sub>
                                      <m:r>
                                        <a:rPr lang="en-NZ" i="1">
                                          <a:latin typeface="Cambria Math"/>
                                        </a:rPr>
                                        <m:t>𝑝</m:t>
                                      </m:r>
                                    </m:sub>
                                  </m:sSub>
                                  <m:r>
                                    <a:rPr lang="en-NZ" i="1">
                                      <a:latin typeface="Cambria Math"/>
                                    </a:rPr>
                                    <m:t>+</m:t>
                                  </m:r>
                                  <m:sSub>
                                    <m:sSubPr>
                                      <m:ctrlPr>
                                        <a:rPr lang="en-NZ" i="1">
                                          <a:latin typeface="Cambria Math"/>
                                        </a:rPr>
                                      </m:ctrlPr>
                                    </m:sSubPr>
                                    <m:e>
                                      <m:r>
                                        <a:rPr lang="en-NZ" i="1">
                                          <a:latin typeface="Cambria Math"/>
                                        </a:rPr>
                                        <m:t>𝑚</m:t>
                                      </m:r>
                                    </m:e>
                                    <m:sub>
                                      <m:r>
                                        <a:rPr lang="en-NZ" i="1">
                                          <a:latin typeface="Cambria Math"/>
                                        </a:rPr>
                                        <m:t>𝑐</m:t>
                                      </m:r>
                                    </m:sub>
                                  </m:sSub>
                                </m:e>
                              </m:d>
                            </m:den>
                          </m:f>
                        </m:e>
                      </m:d>
                      <m:r>
                        <a:rPr lang="en-NZ" b="0" i="1" baseline="90000" smtClean="0">
                          <a:latin typeface="Cambria Math"/>
                        </a:rPr>
                        <m:t>2</m:t>
                      </m:r>
                    </m:oMath>
                  </m:oMathPara>
                </a14:m>
                <a:endParaRPr lang="en-NZ" baseline="90000" dirty="0"/>
              </a:p>
            </p:txBody>
          </p:sp>
        </mc:Choice>
        <mc:Fallback xmlns="">
          <p:sp>
            <p:nvSpPr>
              <p:cNvPr id="10" name="TextBox 9"/>
              <p:cNvSpPr txBox="1">
                <a:spLocks noRot="1" noChangeAspect="1" noMove="1" noResize="1" noEditPoints="1" noAdjustHandles="1" noChangeArrowheads="1" noChangeShapeType="1" noTextEdit="1"/>
              </p:cNvSpPr>
              <p:nvPr/>
            </p:nvSpPr>
            <p:spPr>
              <a:xfrm>
                <a:off x="308517" y="3057295"/>
                <a:ext cx="4439869" cy="768480"/>
              </a:xfrm>
              <a:prstGeom prst="rect">
                <a:avLst/>
              </a:prstGeom>
              <a:blipFill rotWithShape="1">
                <a:blip r:embed="rId5"/>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5010616" y="3053580"/>
                <a:ext cx="2701252" cy="719749"/>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NZ" i="1" smtClean="0">
                              <a:latin typeface="Cambria Math"/>
                            </a:rPr>
                          </m:ctrlPr>
                        </m:fPr>
                        <m:num>
                          <m:r>
                            <a:rPr lang="en-NZ" b="0" i="1" smtClean="0">
                              <a:latin typeface="Cambria Math"/>
                            </a:rPr>
                            <m:t>𝐹𝑖𝑛𝑎𝑙</m:t>
                          </m:r>
                          <m:r>
                            <a:rPr lang="en-NZ" b="0" i="1" smtClean="0">
                              <a:latin typeface="Cambria Math"/>
                            </a:rPr>
                            <m:t> </m:t>
                          </m:r>
                          <m:r>
                            <a:rPr lang="en-NZ" b="0" i="1" smtClean="0">
                              <a:latin typeface="Cambria Math"/>
                            </a:rPr>
                            <m:t>𝐾𝐸</m:t>
                          </m:r>
                        </m:num>
                        <m:den>
                          <m:r>
                            <a:rPr lang="en-NZ" b="0" i="1" smtClean="0">
                              <a:latin typeface="Cambria Math"/>
                            </a:rPr>
                            <m:t>𝐼𝑛𝑖𝑡𝑖𝑎𝑙</m:t>
                          </m:r>
                          <m:r>
                            <a:rPr lang="en-NZ" b="0" i="1" smtClean="0">
                              <a:latin typeface="Cambria Math"/>
                            </a:rPr>
                            <m:t> </m:t>
                          </m:r>
                          <m:r>
                            <a:rPr lang="en-NZ" b="0" i="1" smtClean="0">
                              <a:latin typeface="Cambria Math"/>
                            </a:rPr>
                            <m:t>𝐾𝐸</m:t>
                          </m:r>
                        </m:den>
                      </m:f>
                      <m:r>
                        <a:rPr lang="en-NZ" b="0" i="1" smtClean="0">
                          <a:latin typeface="Cambria Math"/>
                        </a:rPr>
                        <m:t>=</m:t>
                      </m:r>
                      <m:d>
                        <m:dPr>
                          <m:ctrlPr>
                            <a:rPr lang="en-NZ" b="0" i="1" smtClean="0">
                              <a:latin typeface="Cambria Math"/>
                            </a:rPr>
                          </m:ctrlPr>
                        </m:dPr>
                        <m:e>
                          <m:f>
                            <m:fPr>
                              <m:ctrlPr>
                                <a:rPr lang="en-NZ" i="1">
                                  <a:latin typeface="Cambria Math"/>
                                </a:rPr>
                              </m:ctrlPr>
                            </m:fPr>
                            <m:num>
                              <m:sSub>
                                <m:sSubPr>
                                  <m:ctrlPr>
                                    <a:rPr lang="en-NZ" i="1">
                                      <a:latin typeface="Cambria Math"/>
                                    </a:rPr>
                                  </m:ctrlPr>
                                </m:sSubPr>
                                <m:e>
                                  <m:r>
                                    <a:rPr lang="en-NZ" i="1">
                                      <a:latin typeface="Cambria Math"/>
                                    </a:rPr>
                                    <m:t>𝑚</m:t>
                                  </m:r>
                                </m:e>
                                <m:sub>
                                  <m:r>
                                    <a:rPr lang="en-NZ" i="1">
                                      <a:latin typeface="Cambria Math"/>
                                    </a:rPr>
                                    <m:t>𝑝</m:t>
                                  </m:r>
                                </m:sub>
                              </m:sSub>
                            </m:num>
                            <m:den>
                              <m:sSub>
                                <m:sSubPr>
                                  <m:ctrlPr>
                                    <a:rPr lang="en-NZ" i="1">
                                      <a:latin typeface="Cambria Math"/>
                                    </a:rPr>
                                  </m:ctrlPr>
                                </m:sSubPr>
                                <m:e>
                                  <m:r>
                                    <a:rPr lang="en-NZ" i="1">
                                      <a:latin typeface="Cambria Math"/>
                                    </a:rPr>
                                    <m:t>𝑚</m:t>
                                  </m:r>
                                </m:e>
                                <m:sub>
                                  <m:r>
                                    <a:rPr lang="en-NZ" i="1">
                                      <a:latin typeface="Cambria Math"/>
                                    </a:rPr>
                                    <m:t>𝑝</m:t>
                                  </m:r>
                                </m:sub>
                              </m:sSub>
                              <m:r>
                                <a:rPr lang="en-NZ" i="1">
                                  <a:latin typeface="Cambria Math"/>
                                </a:rPr>
                                <m:t>+</m:t>
                              </m:r>
                              <m:sSub>
                                <m:sSubPr>
                                  <m:ctrlPr>
                                    <a:rPr lang="en-NZ" i="1">
                                      <a:latin typeface="Cambria Math"/>
                                    </a:rPr>
                                  </m:ctrlPr>
                                </m:sSubPr>
                                <m:e>
                                  <m:r>
                                    <a:rPr lang="en-NZ" i="1">
                                      <a:latin typeface="Cambria Math"/>
                                    </a:rPr>
                                    <m:t>𝑚</m:t>
                                  </m:r>
                                </m:e>
                                <m:sub>
                                  <m:r>
                                    <a:rPr lang="en-NZ" i="1">
                                      <a:latin typeface="Cambria Math"/>
                                    </a:rPr>
                                    <m:t>𝑐</m:t>
                                  </m:r>
                                </m:sub>
                              </m:sSub>
                            </m:den>
                          </m:f>
                        </m:e>
                      </m:d>
                    </m:oMath>
                  </m:oMathPara>
                </a14:m>
                <a:endParaRPr lang="en-NZ" baseline="90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5010616" y="3053580"/>
                <a:ext cx="2701252" cy="719749"/>
              </a:xfrm>
              <a:prstGeom prst="rect">
                <a:avLst/>
              </a:prstGeom>
              <a:blipFill rotWithShape="1">
                <a:blip r:embed="rId6"/>
                <a:stretch>
                  <a:fillRect/>
                </a:stretch>
              </a:blipFill>
            </p:spPr>
            <p:txBody>
              <a:bodyPr/>
              <a:lstStyle/>
              <a:p>
                <a:r>
                  <a:rPr lang="en-NZ">
                    <a:noFill/>
                  </a:rPr>
                  <a:t> </a:t>
                </a:r>
              </a:p>
            </p:txBody>
          </p:sp>
        </mc:Fallback>
      </mc:AlternateContent>
      <p:sp>
        <p:nvSpPr>
          <p:cNvPr id="12" name="Rectangle 11"/>
          <p:cNvSpPr/>
          <p:nvPr/>
        </p:nvSpPr>
        <p:spPr>
          <a:xfrm>
            <a:off x="206298" y="4170561"/>
            <a:ext cx="7391400" cy="369332"/>
          </a:xfrm>
          <a:prstGeom prst="rect">
            <a:avLst/>
          </a:prstGeom>
        </p:spPr>
        <p:txBody>
          <a:bodyPr wrap="square">
            <a:spAutoFit/>
          </a:bodyPr>
          <a:lstStyle/>
          <a:p>
            <a:pPr lvl="0"/>
            <a:r>
              <a:rPr lang="en-US" dirty="0" smtClean="0"/>
              <a:t>(d)  Explain </a:t>
            </a:r>
            <a:r>
              <a:rPr lang="en-US" dirty="0"/>
              <a:t>what has happened to the rest of the projectile’s initial energy.</a:t>
            </a:r>
            <a:endParaRPr lang="en-NZ" dirty="0"/>
          </a:p>
        </p:txBody>
      </p:sp>
      <p:sp>
        <p:nvSpPr>
          <p:cNvPr id="13" name="Rectangle 12"/>
          <p:cNvSpPr/>
          <p:nvPr/>
        </p:nvSpPr>
        <p:spPr>
          <a:xfrm>
            <a:off x="557560" y="4590732"/>
            <a:ext cx="6389650" cy="1477328"/>
          </a:xfrm>
          <a:prstGeom prst="rect">
            <a:avLst/>
          </a:prstGeom>
          <a:solidFill>
            <a:srgbClr val="FFFFCC"/>
          </a:solidFill>
        </p:spPr>
        <p:txBody>
          <a:bodyPr wrap="square">
            <a:spAutoFit/>
          </a:bodyPr>
          <a:lstStyle/>
          <a:p>
            <a:pPr>
              <a:lnSpc>
                <a:spcPct val="150000"/>
              </a:lnSpc>
            </a:pPr>
            <a:r>
              <a:rPr lang="en-US" dirty="0"/>
              <a:t>Some energy has gone to rotational </a:t>
            </a:r>
            <a:r>
              <a:rPr lang="en-US" i="1" dirty="0" smtClean="0"/>
              <a:t>KE = </a:t>
            </a:r>
            <a:r>
              <a:rPr lang="en-US" dirty="0" smtClean="0">
                <a:latin typeface="Cambria Math" panose="02040503050406030204" pitchFamily="18" charset="0"/>
                <a:ea typeface="Cambria Math" panose="02040503050406030204" pitchFamily="18" charset="0"/>
              </a:rPr>
              <a:t>½ </a:t>
            </a:r>
            <a:r>
              <a:rPr lang="en-US" i="1" dirty="0" smtClean="0">
                <a:latin typeface="Cambria Math" panose="02040503050406030204" pitchFamily="18" charset="0"/>
                <a:ea typeface="Cambria Math" panose="02040503050406030204" pitchFamily="18" charset="0"/>
              </a:rPr>
              <a:t>I ω</a:t>
            </a:r>
            <a:r>
              <a:rPr lang="en-US" baseline="30000" dirty="0" smtClean="0">
                <a:latin typeface="Cambria Math" panose="02040503050406030204" pitchFamily="18" charset="0"/>
                <a:ea typeface="Cambria Math" panose="02040503050406030204" pitchFamily="18" charset="0"/>
              </a:rPr>
              <a:t>2</a:t>
            </a:r>
            <a:endParaRPr lang="en-US" dirty="0"/>
          </a:p>
          <a:p>
            <a:pPr>
              <a:lnSpc>
                <a:spcPct val="150000"/>
              </a:lnSpc>
            </a:pPr>
            <a:r>
              <a:rPr lang="en-US" dirty="0" smtClean="0"/>
              <a:t>where</a:t>
            </a:r>
            <a:r>
              <a:rPr lang="en-US" dirty="0" smtClean="0">
                <a:latin typeface="Cambria Math" panose="02040503050406030204" pitchFamily="18" charset="0"/>
                <a:ea typeface="Cambria Math" panose="02040503050406030204" pitchFamily="18" charset="0"/>
              </a:rPr>
              <a:t> </a:t>
            </a:r>
            <a:r>
              <a:rPr lang="en-US" i="1" dirty="0">
                <a:latin typeface="Cambria Math" panose="02040503050406030204" pitchFamily="18" charset="0"/>
                <a:ea typeface="Cambria Math" panose="02040503050406030204" pitchFamily="18" charset="0"/>
              </a:rPr>
              <a:t>I </a:t>
            </a:r>
            <a:r>
              <a:rPr lang="en-US" dirty="0" smtClean="0">
                <a:latin typeface="Cambria Math" panose="02040503050406030204" pitchFamily="18" charset="0"/>
                <a:ea typeface="Cambria Math" panose="02040503050406030204" pitchFamily="18" charset="0"/>
              </a:rPr>
              <a:t> </a:t>
            </a:r>
            <a:r>
              <a:rPr lang="en-US" dirty="0"/>
              <a:t>= moment of inertia of cube plus projectile. </a:t>
            </a:r>
            <a:endParaRPr lang="en-US" dirty="0" smtClean="0"/>
          </a:p>
          <a:p>
            <a:endParaRPr lang="en-US" dirty="0" smtClean="0"/>
          </a:p>
          <a:p>
            <a:r>
              <a:rPr lang="en-US" dirty="0" smtClean="0"/>
              <a:t>The </a:t>
            </a:r>
            <a:r>
              <a:rPr lang="en-US" dirty="0"/>
              <a:t>remainder has been lost as heat and in deforming the blocks.</a:t>
            </a:r>
            <a:endParaRPr lang="en-NZ" dirty="0"/>
          </a:p>
        </p:txBody>
      </p:sp>
      <p:sp>
        <p:nvSpPr>
          <p:cNvPr id="14" name="TextBox 13"/>
          <p:cNvSpPr txBox="1"/>
          <p:nvPr/>
        </p:nvSpPr>
        <p:spPr>
          <a:xfrm>
            <a:off x="8247254" y="3079276"/>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5" name="TextBox 14"/>
          <p:cNvSpPr txBox="1"/>
          <p:nvPr/>
        </p:nvSpPr>
        <p:spPr>
          <a:xfrm>
            <a:off x="5677828" y="6149898"/>
            <a:ext cx="2965555" cy="369332"/>
          </a:xfrm>
          <a:prstGeom prst="rect">
            <a:avLst/>
          </a:prstGeom>
          <a:solidFill>
            <a:srgbClr val="FFFFCC"/>
          </a:solidFill>
        </p:spPr>
        <p:txBody>
          <a:bodyPr wrap="none" rtlCol="0">
            <a:spAutoFit/>
          </a:bodyPr>
          <a:lstStyle/>
          <a:p>
            <a:r>
              <a:rPr lang="en-NZ" b="1" i="1" dirty="0" smtClean="0">
                <a:solidFill>
                  <a:srgbClr val="FF0000"/>
                </a:solidFill>
              </a:rPr>
              <a:t>Three marks were given here</a:t>
            </a:r>
            <a:endParaRPr lang="en-NZ" b="1" i="1" dirty="0">
              <a:solidFill>
                <a:srgbClr val="FF0000"/>
              </a:solidFill>
            </a:endParaRPr>
          </a:p>
        </p:txBody>
      </p:sp>
      <p:sp>
        <p:nvSpPr>
          <p:cNvPr id="16" name="TextBox 15"/>
          <p:cNvSpPr txBox="1"/>
          <p:nvPr/>
        </p:nvSpPr>
        <p:spPr>
          <a:xfrm>
            <a:off x="7194396" y="5410813"/>
            <a:ext cx="271347"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7" name="TextBox 16"/>
          <p:cNvSpPr txBox="1"/>
          <p:nvPr/>
        </p:nvSpPr>
        <p:spPr>
          <a:xfrm>
            <a:off x="7164037" y="4599869"/>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138468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childTnLst>
                                </p:cTn>
                              </p:par>
                            </p:childTnLst>
                          </p:cTn>
                        </p:par>
                        <p:par>
                          <p:cTn id="23" fill="hold">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125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500"/>
                                        <p:tgtEl>
                                          <p:spTgt spid="10"/>
                                        </p:tgtEl>
                                      </p:cBhvr>
                                    </p:animEffect>
                                  </p:childTnLst>
                                </p:cTn>
                              </p:par>
                            </p:childTnLst>
                          </p:cTn>
                        </p:par>
                        <p:par>
                          <p:cTn id="32" fill="hold">
                            <p:stCondLst>
                              <p:cond delay="1500"/>
                            </p:stCondLst>
                            <p:childTnLst>
                              <p:par>
                                <p:cTn id="33" presetID="22" presetClass="entr" presetSubtype="4" fill="hold" grpId="0" nodeType="afterEffect">
                                  <p:stCondLst>
                                    <p:cond delay="50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20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1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down)">
                                      <p:cBhvr>
                                        <p:cTn id="45" dur="580">
                                          <p:stCondLst>
                                            <p:cond delay="0"/>
                                          </p:stCondLst>
                                        </p:cTn>
                                        <p:tgtEl>
                                          <p:spTgt spid="15"/>
                                        </p:tgtEl>
                                      </p:cBhvr>
                                    </p:animEffect>
                                    <p:anim calcmode="lin" valueType="num">
                                      <p:cBhvr>
                                        <p:cTn id="4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51" dur="26">
                                          <p:stCondLst>
                                            <p:cond delay="650"/>
                                          </p:stCondLst>
                                        </p:cTn>
                                        <p:tgtEl>
                                          <p:spTgt spid="15"/>
                                        </p:tgtEl>
                                      </p:cBhvr>
                                      <p:to x="100000" y="60000"/>
                                    </p:animScale>
                                    <p:animScale>
                                      <p:cBhvr>
                                        <p:cTn id="52" dur="166" decel="50000">
                                          <p:stCondLst>
                                            <p:cond delay="676"/>
                                          </p:stCondLst>
                                        </p:cTn>
                                        <p:tgtEl>
                                          <p:spTgt spid="15"/>
                                        </p:tgtEl>
                                      </p:cBhvr>
                                      <p:to x="100000" y="100000"/>
                                    </p:animScale>
                                    <p:animScale>
                                      <p:cBhvr>
                                        <p:cTn id="53" dur="26">
                                          <p:stCondLst>
                                            <p:cond delay="1312"/>
                                          </p:stCondLst>
                                        </p:cTn>
                                        <p:tgtEl>
                                          <p:spTgt spid="15"/>
                                        </p:tgtEl>
                                      </p:cBhvr>
                                      <p:to x="100000" y="80000"/>
                                    </p:animScale>
                                    <p:animScale>
                                      <p:cBhvr>
                                        <p:cTn id="54" dur="166" decel="50000">
                                          <p:stCondLst>
                                            <p:cond delay="1338"/>
                                          </p:stCondLst>
                                        </p:cTn>
                                        <p:tgtEl>
                                          <p:spTgt spid="15"/>
                                        </p:tgtEl>
                                      </p:cBhvr>
                                      <p:to x="100000" y="100000"/>
                                    </p:animScale>
                                    <p:animScale>
                                      <p:cBhvr>
                                        <p:cTn id="55" dur="26">
                                          <p:stCondLst>
                                            <p:cond delay="1642"/>
                                          </p:stCondLst>
                                        </p:cTn>
                                        <p:tgtEl>
                                          <p:spTgt spid="15"/>
                                        </p:tgtEl>
                                      </p:cBhvr>
                                      <p:to x="100000" y="90000"/>
                                    </p:animScale>
                                    <p:animScale>
                                      <p:cBhvr>
                                        <p:cTn id="56" dur="166" decel="50000">
                                          <p:stCondLst>
                                            <p:cond delay="1668"/>
                                          </p:stCondLst>
                                        </p:cTn>
                                        <p:tgtEl>
                                          <p:spTgt spid="15"/>
                                        </p:tgtEl>
                                      </p:cBhvr>
                                      <p:to x="100000" y="100000"/>
                                    </p:animScale>
                                    <p:animScale>
                                      <p:cBhvr>
                                        <p:cTn id="57" dur="26">
                                          <p:stCondLst>
                                            <p:cond delay="1808"/>
                                          </p:stCondLst>
                                        </p:cTn>
                                        <p:tgtEl>
                                          <p:spTgt spid="15"/>
                                        </p:tgtEl>
                                      </p:cBhvr>
                                      <p:to x="100000" y="95000"/>
                                    </p:animScale>
                                    <p:animScale>
                                      <p:cBhvr>
                                        <p:cTn id="58" dur="166" decel="50000">
                                          <p:stCondLst>
                                            <p:cond delay="1834"/>
                                          </p:stCondLst>
                                        </p:cTn>
                                        <p:tgtEl>
                                          <p:spTgt spid="15"/>
                                        </p:tgtEl>
                                      </p:cBhvr>
                                      <p:to x="100000" y="100000"/>
                                    </p:animScale>
                                  </p:childTnLst>
                                </p:cTn>
                              </p:par>
                            </p:childTnLst>
                          </p:cTn>
                        </p:par>
                        <p:par>
                          <p:cTn id="59" fill="hold">
                            <p:stCondLst>
                              <p:cond delay="2000"/>
                            </p:stCondLst>
                            <p:childTnLst>
                              <p:par>
                                <p:cTn id="60" presetID="10" presetClass="entr" presetSubtype="0"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750"/>
                                        <p:tgtEl>
                                          <p:spTgt spid="14"/>
                                        </p:tgtEl>
                                      </p:cBhvr>
                                    </p:animEffect>
                                  </p:childTnLst>
                                </p:cTn>
                              </p:par>
                            </p:childTnLst>
                          </p:cTn>
                        </p:par>
                        <p:par>
                          <p:cTn id="63" fill="hold">
                            <p:stCondLst>
                              <p:cond delay="2750"/>
                            </p:stCondLst>
                            <p:childTnLst>
                              <p:par>
                                <p:cTn id="64" presetID="10" presetClass="entr" presetSubtype="0" fill="hold" grpId="0" nodeType="after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fade">
                                      <p:cBhvr>
                                        <p:cTn id="66" dur="750"/>
                                        <p:tgtEl>
                                          <p:spTgt spid="17"/>
                                        </p:tgtEl>
                                      </p:cBhvr>
                                    </p:animEffect>
                                  </p:childTnLst>
                                </p:cTn>
                              </p:par>
                            </p:childTnLst>
                          </p:cTn>
                        </p:par>
                        <p:par>
                          <p:cTn id="67" fill="hold">
                            <p:stCondLst>
                              <p:cond delay="3500"/>
                            </p:stCondLst>
                            <p:childTnLst>
                              <p:par>
                                <p:cTn id="68" presetID="10" presetClass="entr" presetSubtype="0" fill="hold" grpId="0" nodeType="after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fade">
                                      <p:cBhvr>
                                        <p:cTn id="70"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3" grpId="0" animBg="1"/>
      <p:bldP spid="14" grpId="0"/>
      <p:bldP spid="15" grpId="0" animBg="1"/>
      <p:bldP spid="16" grpId="0"/>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902" y="232317"/>
            <a:ext cx="8686800" cy="369332"/>
          </a:xfrm>
          <a:prstGeom prst="rect">
            <a:avLst/>
          </a:prstGeom>
        </p:spPr>
        <p:txBody>
          <a:bodyPr wrap="square">
            <a:spAutoFit/>
          </a:bodyPr>
          <a:lstStyle/>
          <a:p>
            <a:r>
              <a:rPr lang="en-US" dirty="0" smtClean="0"/>
              <a:t>(e)  Four </a:t>
            </a:r>
            <a:r>
              <a:rPr lang="en-US" dirty="0"/>
              <a:t>blocks are removed </a:t>
            </a:r>
            <a:r>
              <a:rPr lang="en-US" dirty="0" smtClean="0"/>
              <a:t>to </a:t>
            </a:r>
            <a:r>
              <a:rPr lang="en-US" dirty="0"/>
              <a:t>create a new </a:t>
            </a:r>
            <a:r>
              <a:rPr lang="en-US" dirty="0" smtClean="0"/>
              <a:t>object :</a:t>
            </a:r>
            <a:endParaRPr lang="en-NZ" dirty="0"/>
          </a:p>
        </p:txBody>
      </p:sp>
      <p:grpSp>
        <p:nvGrpSpPr>
          <p:cNvPr id="3" name="Group 3"/>
          <p:cNvGrpSpPr>
            <a:grpSpLocks/>
          </p:cNvGrpSpPr>
          <p:nvPr/>
        </p:nvGrpSpPr>
        <p:grpSpPr bwMode="auto">
          <a:xfrm>
            <a:off x="5391614" y="648629"/>
            <a:ext cx="3554413" cy="1752600"/>
            <a:chOff x="0" y="0"/>
            <a:chExt cx="3438" cy="1966"/>
          </a:xfrm>
        </p:grpSpPr>
        <p:grpSp>
          <p:nvGrpSpPr>
            <p:cNvPr id="4" name="Group 30"/>
            <p:cNvGrpSpPr>
              <a:grpSpLocks/>
            </p:cNvGrpSpPr>
            <p:nvPr/>
          </p:nvGrpSpPr>
          <p:grpSpPr bwMode="auto">
            <a:xfrm>
              <a:off x="990" y="965"/>
              <a:ext cx="738" cy="691"/>
              <a:chOff x="990" y="965"/>
              <a:chExt cx="738" cy="691"/>
            </a:xfrm>
          </p:grpSpPr>
          <p:sp>
            <p:nvSpPr>
              <p:cNvPr id="31" name="Freeform 31"/>
              <p:cNvSpPr>
                <a:spLocks/>
              </p:cNvSpPr>
              <p:nvPr/>
            </p:nvSpPr>
            <p:spPr bwMode="auto">
              <a:xfrm>
                <a:off x="990" y="965"/>
                <a:ext cx="738" cy="691"/>
              </a:xfrm>
              <a:custGeom>
                <a:avLst/>
                <a:gdLst>
                  <a:gd name="T0" fmla="+- 0 1676 990"/>
                  <a:gd name="T1" fmla="*/ T0 w 738"/>
                  <a:gd name="T2" fmla="+- 0 965 965"/>
                  <a:gd name="T3" fmla="*/ 965 h 691"/>
                  <a:gd name="T4" fmla="+- 0 990 990"/>
                  <a:gd name="T5" fmla="*/ T4 w 738"/>
                  <a:gd name="T6" fmla="+- 0 966 965"/>
                  <a:gd name="T7" fmla="*/ 966 h 691"/>
                  <a:gd name="T8" fmla="+- 0 1044 990"/>
                  <a:gd name="T9" fmla="*/ T8 w 738"/>
                  <a:gd name="T10" fmla="+- 0 1654 965"/>
                  <a:gd name="T11" fmla="*/ 1654 h 691"/>
                  <a:gd name="T12" fmla="+- 0 1728 990"/>
                  <a:gd name="T13" fmla="*/ T12 w 738"/>
                  <a:gd name="T14" fmla="+- 0 1656 965"/>
                  <a:gd name="T15" fmla="*/ 1656 h 691"/>
                  <a:gd name="T16" fmla="+- 0 1676 990"/>
                  <a:gd name="T17" fmla="*/ T16 w 738"/>
                  <a:gd name="T18" fmla="+- 0 965 965"/>
                  <a:gd name="T19" fmla="*/ 965 h 691"/>
                </a:gdLst>
                <a:ahLst/>
                <a:cxnLst>
                  <a:cxn ang="0">
                    <a:pos x="T1" y="T3"/>
                  </a:cxn>
                  <a:cxn ang="0">
                    <a:pos x="T5" y="T7"/>
                  </a:cxn>
                  <a:cxn ang="0">
                    <a:pos x="T9" y="T11"/>
                  </a:cxn>
                  <a:cxn ang="0">
                    <a:pos x="T13" y="T15"/>
                  </a:cxn>
                  <a:cxn ang="0">
                    <a:pos x="T17" y="T19"/>
                  </a:cxn>
                </a:cxnLst>
                <a:rect l="0" t="0" r="r" b="b"/>
                <a:pathLst>
                  <a:path w="738" h="691">
                    <a:moveTo>
                      <a:pt x="686" y="0"/>
                    </a:moveTo>
                    <a:lnTo>
                      <a:pt x="0" y="1"/>
                    </a:lnTo>
                    <a:lnTo>
                      <a:pt x="54" y="689"/>
                    </a:lnTo>
                    <a:lnTo>
                      <a:pt x="738" y="691"/>
                    </a:lnTo>
                    <a:lnTo>
                      <a:pt x="686" y="0"/>
                    </a:lnTo>
                    <a:close/>
                  </a:path>
                </a:pathLst>
              </a:custGeom>
              <a:solidFill>
                <a:srgbClr val="C8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5" name="Group 28"/>
            <p:cNvGrpSpPr>
              <a:grpSpLocks/>
            </p:cNvGrpSpPr>
            <p:nvPr/>
          </p:nvGrpSpPr>
          <p:grpSpPr bwMode="auto">
            <a:xfrm>
              <a:off x="1676" y="665"/>
              <a:ext cx="365" cy="992"/>
              <a:chOff x="1676" y="665"/>
              <a:chExt cx="365" cy="992"/>
            </a:xfrm>
          </p:grpSpPr>
          <p:sp>
            <p:nvSpPr>
              <p:cNvPr id="30" name="Freeform 29"/>
              <p:cNvSpPr>
                <a:spLocks/>
              </p:cNvSpPr>
              <p:nvPr/>
            </p:nvSpPr>
            <p:spPr bwMode="auto">
              <a:xfrm>
                <a:off x="1676" y="665"/>
                <a:ext cx="365" cy="992"/>
              </a:xfrm>
              <a:custGeom>
                <a:avLst/>
                <a:gdLst>
                  <a:gd name="T0" fmla="+- 0 1992 1676"/>
                  <a:gd name="T1" fmla="*/ T0 w 365"/>
                  <a:gd name="T2" fmla="+- 0 665 665"/>
                  <a:gd name="T3" fmla="*/ 665 h 992"/>
                  <a:gd name="T4" fmla="+- 0 1676 1676"/>
                  <a:gd name="T5" fmla="*/ T4 w 365"/>
                  <a:gd name="T6" fmla="+- 0 965 665"/>
                  <a:gd name="T7" fmla="*/ 965 h 992"/>
                  <a:gd name="T8" fmla="+- 0 1728 1676"/>
                  <a:gd name="T9" fmla="*/ T8 w 365"/>
                  <a:gd name="T10" fmla="+- 0 1656 665"/>
                  <a:gd name="T11" fmla="*/ 1656 h 992"/>
                  <a:gd name="T12" fmla="+- 0 2041 1676"/>
                  <a:gd name="T13" fmla="*/ T12 w 365"/>
                  <a:gd name="T14" fmla="+- 0 1341 665"/>
                  <a:gd name="T15" fmla="*/ 1341 h 992"/>
                  <a:gd name="T16" fmla="+- 0 1992 1676"/>
                  <a:gd name="T17" fmla="*/ T16 w 365"/>
                  <a:gd name="T18" fmla="+- 0 665 665"/>
                  <a:gd name="T19" fmla="*/ 665 h 992"/>
                </a:gdLst>
                <a:ahLst/>
                <a:cxnLst>
                  <a:cxn ang="0">
                    <a:pos x="T1" y="T3"/>
                  </a:cxn>
                  <a:cxn ang="0">
                    <a:pos x="T5" y="T7"/>
                  </a:cxn>
                  <a:cxn ang="0">
                    <a:pos x="T9" y="T11"/>
                  </a:cxn>
                  <a:cxn ang="0">
                    <a:pos x="T13" y="T15"/>
                  </a:cxn>
                  <a:cxn ang="0">
                    <a:pos x="T17" y="T19"/>
                  </a:cxn>
                </a:cxnLst>
                <a:rect l="0" t="0" r="r" b="b"/>
                <a:pathLst>
                  <a:path w="365" h="992">
                    <a:moveTo>
                      <a:pt x="316" y="0"/>
                    </a:moveTo>
                    <a:lnTo>
                      <a:pt x="0" y="300"/>
                    </a:lnTo>
                    <a:lnTo>
                      <a:pt x="52" y="991"/>
                    </a:lnTo>
                    <a:lnTo>
                      <a:pt x="365" y="676"/>
                    </a:lnTo>
                    <a:lnTo>
                      <a:pt x="316" y="0"/>
                    </a:lnTo>
                    <a:close/>
                  </a:path>
                </a:pathLst>
              </a:custGeom>
              <a:solidFill>
                <a:srgbClr val="B0AE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6" name="Group 26"/>
            <p:cNvGrpSpPr>
              <a:grpSpLocks/>
            </p:cNvGrpSpPr>
            <p:nvPr/>
          </p:nvGrpSpPr>
          <p:grpSpPr bwMode="auto">
            <a:xfrm>
              <a:off x="990" y="665"/>
              <a:ext cx="1002" cy="301"/>
              <a:chOff x="990" y="665"/>
              <a:chExt cx="1002" cy="301"/>
            </a:xfrm>
          </p:grpSpPr>
          <p:sp>
            <p:nvSpPr>
              <p:cNvPr id="29" name="Freeform 27"/>
              <p:cNvSpPr>
                <a:spLocks/>
              </p:cNvSpPr>
              <p:nvPr/>
            </p:nvSpPr>
            <p:spPr bwMode="auto">
              <a:xfrm>
                <a:off x="990" y="665"/>
                <a:ext cx="1002" cy="301"/>
              </a:xfrm>
              <a:custGeom>
                <a:avLst/>
                <a:gdLst>
                  <a:gd name="T0" fmla="+- 0 1992 990"/>
                  <a:gd name="T1" fmla="*/ T0 w 1002"/>
                  <a:gd name="T2" fmla="+- 0 665 665"/>
                  <a:gd name="T3" fmla="*/ 665 h 301"/>
                  <a:gd name="T4" fmla="+- 0 1320 990"/>
                  <a:gd name="T5" fmla="*/ T4 w 1002"/>
                  <a:gd name="T6" fmla="+- 0 667 665"/>
                  <a:gd name="T7" fmla="*/ 667 h 301"/>
                  <a:gd name="T8" fmla="+- 0 990 990"/>
                  <a:gd name="T9" fmla="*/ T8 w 1002"/>
                  <a:gd name="T10" fmla="+- 0 966 665"/>
                  <a:gd name="T11" fmla="*/ 966 h 301"/>
                  <a:gd name="T12" fmla="+- 0 1676 990"/>
                  <a:gd name="T13" fmla="*/ T12 w 1002"/>
                  <a:gd name="T14" fmla="+- 0 965 665"/>
                  <a:gd name="T15" fmla="*/ 965 h 301"/>
                  <a:gd name="T16" fmla="+- 0 1992 990"/>
                  <a:gd name="T17" fmla="*/ T16 w 1002"/>
                  <a:gd name="T18" fmla="+- 0 665 665"/>
                  <a:gd name="T19" fmla="*/ 665 h 301"/>
                </a:gdLst>
                <a:ahLst/>
                <a:cxnLst>
                  <a:cxn ang="0">
                    <a:pos x="T1" y="T3"/>
                  </a:cxn>
                  <a:cxn ang="0">
                    <a:pos x="T5" y="T7"/>
                  </a:cxn>
                  <a:cxn ang="0">
                    <a:pos x="T9" y="T11"/>
                  </a:cxn>
                  <a:cxn ang="0">
                    <a:pos x="T13" y="T15"/>
                  </a:cxn>
                  <a:cxn ang="0">
                    <a:pos x="T17" y="T19"/>
                  </a:cxn>
                </a:cxnLst>
                <a:rect l="0" t="0" r="r" b="b"/>
                <a:pathLst>
                  <a:path w="1002" h="301">
                    <a:moveTo>
                      <a:pt x="1002" y="0"/>
                    </a:moveTo>
                    <a:lnTo>
                      <a:pt x="330" y="2"/>
                    </a:lnTo>
                    <a:lnTo>
                      <a:pt x="0" y="301"/>
                    </a:lnTo>
                    <a:lnTo>
                      <a:pt x="686" y="300"/>
                    </a:lnTo>
                    <a:lnTo>
                      <a:pt x="1002" y="0"/>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24"/>
            <p:cNvGrpSpPr>
              <a:grpSpLocks/>
            </p:cNvGrpSpPr>
            <p:nvPr/>
          </p:nvGrpSpPr>
          <p:grpSpPr bwMode="auto">
            <a:xfrm>
              <a:off x="275" y="300"/>
              <a:ext cx="738" cy="691"/>
              <a:chOff x="275" y="300"/>
              <a:chExt cx="738" cy="691"/>
            </a:xfrm>
          </p:grpSpPr>
          <p:sp>
            <p:nvSpPr>
              <p:cNvPr id="28" name="Freeform 25"/>
              <p:cNvSpPr>
                <a:spLocks/>
              </p:cNvSpPr>
              <p:nvPr/>
            </p:nvSpPr>
            <p:spPr bwMode="auto">
              <a:xfrm>
                <a:off x="275" y="300"/>
                <a:ext cx="738" cy="691"/>
              </a:xfrm>
              <a:custGeom>
                <a:avLst/>
                <a:gdLst>
                  <a:gd name="T0" fmla="+- 0 961 275"/>
                  <a:gd name="T1" fmla="*/ T0 w 738"/>
                  <a:gd name="T2" fmla="+- 0 300 300"/>
                  <a:gd name="T3" fmla="*/ 300 h 691"/>
                  <a:gd name="T4" fmla="+- 0 275 275"/>
                  <a:gd name="T5" fmla="*/ T4 w 738"/>
                  <a:gd name="T6" fmla="+- 0 301 300"/>
                  <a:gd name="T7" fmla="*/ 301 h 691"/>
                  <a:gd name="T8" fmla="+- 0 329 275"/>
                  <a:gd name="T9" fmla="*/ T8 w 738"/>
                  <a:gd name="T10" fmla="+- 0 989 300"/>
                  <a:gd name="T11" fmla="*/ 989 h 691"/>
                  <a:gd name="T12" fmla="+- 0 1013 275"/>
                  <a:gd name="T13" fmla="*/ T12 w 738"/>
                  <a:gd name="T14" fmla="+- 0 991 300"/>
                  <a:gd name="T15" fmla="*/ 991 h 691"/>
                  <a:gd name="T16" fmla="+- 0 961 275"/>
                  <a:gd name="T17" fmla="*/ T16 w 738"/>
                  <a:gd name="T18" fmla="+- 0 300 300"/>
                  <a:gd name="T19" fmla="*/ 300 h 691"/>
                </a:gdLst>
                <a:ahLst/>
                <a:cxnLst>
                  <a:cxn ang="0">
                    <a:pos x="T1" y="T3"/>
                  </a:cxn>
                  <a:cxn ang="0">
                    <a:pos x="T5" y="T7"/>
                  </a:cxn>
                  <a:cxn ang="0">
                    <a:pos x="T9" y="T11"/>
                  </a:cxn>
                  <a:cxn ang="0">
                    <a:pos x="T13" y="T15"/>
                  </a:cxn>
                  <a:cxn ang="0">
                    <a:pos x="T17" y="T19"/>
                  </a:cxn>
                </a:cxnLst>
                <a:rect l="0" t="0" r="r" b="b"/>
                <a:pathLst>
                  <a:path w="738" h="691">
                    <a:moveTo>
                      <a:pt x="686" y="0"/>
                    </a:moveTo>
                    <a:lnTo>
                      <a:pt x="0" y="1"/>
                    </a:lnTo>
                    <a:lnTo>
                      <a:pt x="54" y="689"/>
                    </a:lnTo>
                    <a:lnTo>
                      <a:pt x="738" y="691"/>
                    </a:lnTo>
                    <a:lnTo>
                      <a:pt x="686" y="0"/>
                    </a:lnTo>
                    <a:close/>
                  </a:path>
                </a:pathLst>
              </a:custGeom>
              <a:solidFill>
                <a:srgbClr val="C8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22"/>
            <p:cNvGrpSpPr>
              <a:grpSpLocks/>
            </p:cNvGrpSpPr>
            <p:nvPr/>
          </p:nvGrpSpPr>
          <p:grpSpPr bwMode="auto">
            <a:xfrm>
              <a:off x="961" y="0"/>
              <a:ext cx="365" cy="992"/>
              <a:chOff x="961" y="0"/>
              <a:chExt cx="365" cy="992"/>
            </a:xfrm>
          </p:grpSpPr>
          <p:sp>
            <p:nvSpPr>
              <p:cNvPr id="27" name="Freeform 23"/>
              <p:cNvSpPr>
                <a:spLocks/>
              </p:cNvSpPr>
              <p:nvPr/>
            </p:nvSpPr>
            <p:spPr bwMode="auto">
              <a:xfrm>
                <a:off x="961" y="0"/>
                <a:ext cx="365" cy="992"/>
              </a:xfrm>
              <a:custGeom>
                <a:avLst/>
                <a:gdLst>
                  <a:gd name="T0" fmla="+- 0 1277 961"/>
                  <a:gd name="T1" fmla="*/ T0 w 365"/>
                  <a:gd name="T2" fmla="*/ 0 h 992"/>
                  <a:gd name="T3" fmla="+- 0 961 961"/>
                  <a:gd name="T4" fmla="*/ T3 w 365"/>
                  <a:gd name="T5" fmla="*/ 300 h 992"/>
                  <a:gd name="T6" fmla="+- 0 1013 961"/>
                  <a:gd name="T7" fmla="*/ T6 w 365"/>
                  <a:gd name="T8" fmla="*/ 991 h 992"/>
                  <a:gd name="T9" fmla="+- 0 1326 961"/>
                  <a:gd name="T10" fmla="*/ T9 w 365"/>
                  <a:gd name="T11" fmla="*/ 676 h 992"/>
                  <a:gd name="T12" fmla="+- 0 1277 961"/>
                  <a:gd name="T13" fmla="*/ T12 w 365"/>
                  <a:gd name="T14" fmla="*/ 0 h 992"/>
                </a:gdLst>
                <a:ahLst/>
                <a:cxnLst>
                  <a:cxn ang="0">
                    <a:pos x="T1" y="T2"/>
                  </a:cxn>
                  <a:cxn ang="0">
                    <a:pos x="T4" y="T5"/>
                  </a:cxn>
                  <a:cxn ang="0">
                    <a:pos x="T7" y="T8"/>
                  </a:cxn>
                  <a:cxn ang="0">
                    <a:pos x="T10" y="T11"/>
                  </a:cxn>
                  <a:cxn ang="0">
                    <a:pos x="T13" y="T14"/>
                  </a:cxn>
                </a:cxnLst>
                <a:rect l="0" t="0" r="r" b="b"/>
                <a:pathLst>
                  <a:path w="365" h="992">
                    <a:moveTo>
                      <a:pt x="316" y="0"/>
                    </a:moveTo>
                    <a:lnTo>
                      <a:pt x="0" y="300"/>
                    </a:lnTo>
                    <a:lnTo>
                      <a:pt x="52" y="991"/>
                    </a:lnTo>
                    <a:lnTo>
                      <a:pt x="365" y="676"/>
                    </a:lnTo>
                    <a:lnTo>
                      <a:pt x="316" y="0"/>
                    </a:lnTo>
                    <a:close/>
                  </a:path>
                </a:pathLst>
              </a:custGeom>
              <a:solidFill>
                <a:srgbClr val="B0AE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20"/>
            <p:cNvGrpSpPr>
              <a:grpSpLocks/>
            </p:cNvGrpSpPr>
            <p:nvPr/>
          </p:nvGrpSpPr>
          <p:grpSpPr bwMode="auto">
            <a:xfrm>
              <a:off x="275" y="0"/>
              <a:ext cx="1002" cy="301"/>
              <a:chOff x="275" y="0"/>
              <a:chExt cx="1002" cy="301"/>
            </a:xfrm>
          </p:grpSpPr>
          <p:sp>
            <p:nvSpPr>
              <p:cNvPr id="26" name="Freeform 21"/>
              <p:cNvSpPr>
                <a:spLocks/>
              </p:cNvSpPr>
              <p:nvPr/>
            </p:nvSpPr>
            <p:spPr bwMode="auto">
              <a:xfrm>
                <a:off x="275" y="0"/>
                <a:ext cx="1002" cy="301"/>
              </a:xfrm>
              <a:custGeom>
                <a:avLst/>
                <a:gdLst>
                  <a:gd name="T0" fmla="+- 0 1277 275"/>
                  <a:gd name="T1" fmla="*/ T0 w 1002"/>
                  <a:gd name="T2" fmla="*/ 0 h 301"/>
                  <a:gd name="T3" fmla="+- 0 605 275"/>
                  <a:gd name="T4" fmla="*/ T3 w 1002"/>
                  <a:gd name="T5" fmla="*/ 2 h 301"/>
                  <a:gd name="T6" fmla="+- 0 275 275"/>
                  <a:gd name="T7" fmla="*/ T6 w 1002"/>
                  <a:gd name="T8" fmla="*/ 301 h 301"/>
                  <a:gd name="T9" fmla="+- 0 961 275"/>
                  <a:gd name="T10" fmla="*/ T9 w 1002"/>
                  <a:gd name="T11" fmla="*/ 300 h 301"/>
                  <a:gd name="T12" fmla="+- 0 1277 275"/>
                  <a:gd name="T13" fmla="*/ T12 w 1002"/>
                  <a:gd name="T14" fmla="*/ 0 h 301"/>
                </a:gdLst>
                <a:ahLst/>
                <a:cxnLst>
                  <a:cxn ang="0">
                    <a:pos x="T1" y="T2"/>
                  </a:cxn>
                  <a:cxn ang="0">
                    <a:pos x="T4" y="T5"/>
                  </a:cxn>
                  <a:cxn ang="0">
                    <a:pos x="T7" y="T8"/>
                  </a:cxn>
                  <a:cxn ang="0">
                    <a:pos x="T10" y="T11"/>
                  </a:cxn>
                  <a:cxn ang="0">
                    <a:pos x="T13" y="T14"/>
                  </a:cxn>
                </a:cxnLst>
                <a:rect l="0" t="0" r="r" b="b"/>
                <a:pathLst>
                  <a:path w="1002" h="301">
                    <a:moveTo>
                      <a:pt x="1002" y="0"/>
                    </a:moveTo>
                    <a:lnTo>
                      <a:pt x="330" y="2"/>
                    </a:lnTo>
                    <a:lnTo>
                      <a:pt x="0" y="301"/>
                    </a:lnTo>
                    <a:lnTo>
                      <a:pt x="686" y="300"/>
                    </a:lnTo>
                    <a:lnTo>
                      <a:pt x="1002" y="0"/>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18"/>
            <p:cNvGrpSpPr>
              <a:grpSpLocks/>
            </p:cNvGrpSpPr>
            <p:nvPr/>
          </p:nvGrpSpPr>
          <p:grpSpPr bwMode="auto">
            <a:xfrm>
              <a:off x="1970" y="894"/>
              <a:ext cx="30" cy="2"/>
              <a:chOff x="1970" y="894"/>
              <a:chExt cx="30" cy="2"/>
            </a:xfrm>
          </p:grpSpPr>
          <p:sp>
            <p:nvSpPr>
              <p:cNvPr id="25" name="Freeform 19"/>
              <p:cNvSpPr>
                <a:spLocks/>
              </p:cNvSpPr>
              <p:nvPr/>
            </p:nvSpPr>
            <p:spPr bwMode="auto">
              <a:xfrm>
                <a:off x="1970" y="894"/>
                <a:ext cx="30" cy="2"/>
              </a:xfrm>
              <a:custGeom>
                <a:avLst/>
                <a:gdLst>
                  <a:gd name="T0" fmla="+- 0 1970 1970"/>
                  <a:gd name="T1" fmla="*/ T0 w 30"/>
                  <a:gd name="T2" fmla="+- 0 2000 1970"/>
                  <a:gd name="T3" fmla="*/ T2 w 30"/>
                </a:gdLst>
                <a:ahLst/>
                <a:cxnLst>
                  <a:cxn ang="0">
                    <a:pos x="T1" y="0"/>
                  </a:cxn>
                  <a:cxn ang="0">
                    <a:pos x="T3" y="0"/>
                  </a:cxn>
                </a:cxnLst>
                <a:rect l="0" t="0" r="r" b="b"/>
                <a:pathLst>
                  <a:path w="30">
                    <a:moveTo>
                      <a:pt x="0" y="0"/>
                    </a:moveTo>
                    <a:lnTo>
                      <a:pt x="3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16"/>
            <p:cNvGrpSpPr>
              <a:grpSpLocks/>
            </p:cNvGrpSpPr>
            <p:nvPr/>
          </p:nvGrpSpPr>
          <p:grpSpPr bwMode="auto">
            <a:xfrm>
              <a:off x="2058" y="894"/>
              <a:ext cx="1126" cy="2"/>
              <a:chOff x="2058" y="894"/>
              <a:chExt cx="1126" cy="2"/>
            </a:xfrm>
          </p:grpSpPr>
          <p:sp>
            <p:nvSpPr>
              <p:cNvPr id="24" name="Freeform 17"/>
              <p:cNvSpPr>
                <a:spLocks/>
              </p:cNvSpPr>
              <p:nvPr/>
            </p:nvSpPr>
            <p:spPr bwMode="auto">
              <a:xfrm>
                <a:off x="2058" y="894"/>
                <a:ext cx="1126" cy="2"/>
              </a:xfrm>
              <a:custGeom>
                <a:avLst/>
                <a:gdLst>
                  <a:gd name="T0" fmla="+- 0 2058 2058"/>
                  <a:gd name="T1" fmla="*/ T0 w 1126"/>
                  <a:gd name="T2" fmla="+- 0 3183 2058"/>
                  <a:gd name="T3" fmla="*/ T2 w 1126"/>
                </a:gdLst>
                <a:ahLst/>
                <a:cxnLst>
                  <a:cxn ang="0">
                    <a:pos x="T1" y="0"/>
                  </a:cxn>
                  <a:cxn ang="0">
                    <a:pos x="T3" y="0"/>
                  </a:cxn>
                </a:cxnLst>
                <a:rect l="0" t="0" r="r" b="b"/>
                <a:pathLst>
                  <a:path w="1126">
                    <a:moveTo>
                      <a:pt x="0" y="0"/>
                    </a:moveTo>
                    <a:lnTo>
                      <a:pt x="1125" y="0"/>
                    </a:lnTo>
                  </a:path>
                </a:pathLst>
              </a:custGeom>
              <a:noFill/>
              <a:ln w="6350">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14"/>
            <p:cNvGrpSpPr>
              <a:grpSpLocks/>
            </p:cNvGrpSpPr>
            <p:nvPr/>
          </p:nvGrpSpPr>
          <p:grpSpPr bwMode="auto">
            <a:xfrm>
              <a:off x="3212" y="894"/>
              <a:ext cx="30" cy="2"/>
              <a:chOff x="3212" y="894"/>
              <a:chExt cx="30" cy="2"/>
            </a:xfrm>
          </p:grpSpPr>
          <p:sp>
            <p:nvSpPr>
              <p:cNvPr id="23" name="Freeform 15"/>
              <p:cNvSpPr>
                <a:spLocks/>
              </p:cNvSpPr>
              <p:nvPr/>
            </p:nvSpPr>
            <p:spPr bwMode="auto">
              <a:xfrm>
                <a:off x="3212" y="894"/>
                <a:ext cx="30" cy="2"/>
              </a:xfrm>
              <a:custGeom>
                <a:avLst/>
                <a:gdLst>
                  <a:gd name="T0" fmla="+- 0 3212 3212"/>
                  <a:gd name="T1" fmla="*/ T0 w 30"/>
                  <a:gd name="T2" fmla="+- 0 3242 3212"/>
                  <a:gd name="T3" fmla="*/ T2 w 30"/>
                </a:gdLst>
                <a:ahLst/>
                <a:cxnLst>
                  <a:cxn ang="0">
                    <a:pos x="T1" y="0"/>
                  </a:cxn>
                  <a:cxn ang="0">
                    <a:pos x="T3" y="0"/>
                  </a:cxn>
                </a:cxnLst>
                <a:rect l="0" t="0" r="r" b="b"/>
                <a:pathLst>
                  <a:path w="30">
                    <a:moveTo>
                      <a:pt x="0" y="0"/>
                    </a:moveTo>
                    <a:lnTo>
                      <a:pt x="30"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12"/>
            <p:cNvGrpSpPr>
              <a:grpSpLocks/>
            </p:cNvGrpSpPr>
            <p:nvPr/>
          </p:nvGrpSpPr>
          <p:grpSpPr bwMode="auto">
            <a:xfrm>
              <a:off x="1899" y="844"/>
              <a:ext cx="87" cy="100"/>
              <a:chOff x="1899" y="844"/>
              <a:chExt cx="87" cy="100"/>
            </a:xfrm>
          </p:grpSpPr>
          <p:sp>
            <p:nvSpPr>
              <p:cNvPr id="22" name="Freeform 13"/>
              <p:cNvSpPr>
                <a:spLocks/>
              </p:cNvSpPr>
              <p:nvPr/>
            </p:nvSpPr>
            <p:spPr bwMode="auto">
              <a:xfrm>
                <a:off x="1899" y="844"/>
                <a:ext cx="87" cy="100"/>
              </a:xfrm>
              <a:custGeom>
                <a:avLst/>
                <a:gdLst>
                  <a:gd name="T0" fmla="+- 0 1985 1899"/>
                  <a:gd name="T1" fmla="*/ T0 w 87"/>
                  <a:gd name="T2" fmla="+- 0 844 844"/>
                  <a:gd name="T3" fmla="*/ 844 h 100"/>
                  <a:gd name="T4" fmla="+- 0 1899 1899"/>
                  <a:gd name="T5" fmla="*/ T4 w 87"/>
                  <a:gd name="T6" fmla="+- 0 894 844"/>
                  <a:gd name="T7" fmla="*/ 894 h 100"/>
                  <a:gd name="T8" fmla="+- 0 1985 1899"/>
                  <a:gd name="T9" fmla="*/ T8 w 87"/>
                  <a:gd name="T10" fmla="+- 0 944 844"/>
                  <a:gd name="T11" fmla="*/ 944 h 100"/>
                  <a:gd name="T12" fmla="+- 0 1985 1899"/>
                  <a:gd name="T13" fmla="*/ T12 w 87"/>
                  <a:gd name="T14" fmla="+- 0 844 844"/>
                  <a:gd name="T15" fmla="*/ 844 h 100"/>
                </a:gdLst>
                <a:ahLst/>
                <a:cxnLst>
                  <a:cxn ang="0">
                    <a:pos x="T1" y="T3"/>
                  </a:cxn>
                  <a:cxn ang="0">
                    <a:pos x="T5" y="T7"/>
                  </a:cxn>
                  <a:cxn ang="0">
                    <a:pos x="T9" y="T11"/>
                  </a:cxn>
                  <a:cxn ang="0">
                    <a:pos x="T13" y="T15"/>
                  </a:cxn>
                </a:cxnLst>
                <a:rect l="0" t="0" r="r" b="b"/>
                <a:pathLst>
                  <a:path w="87" h="100">
                    <a:moveTo>
                      <a:pt x="86" y="0"/>
                    </a:moveTo>
                    <a:lnTo>
                      <a:pt x="0" y="50"/>
                    </a:lnTo>
                    <a:lnTo>
                      <a:pt x="86" y="100"/>
                    </a:lnTo>
                    <a:lnTo>
                      <a:pt x="8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10"/>
            <p:cNvGrpSpPr>
              <a:grpSpLocks/>
            </p:cNvGrpSpPr>
            <p:nvPr/>
          </p:nvGrpSpPr>
          <p:grpSpPr bwMode="auto">
            <a:xfrm>
              <a:off x="3312" y="894"/>
              <a:ext cx="104" cy="2"/>
              <a:chOff x="3312" y="894"/>
              <a:chExt cx="104" cy="2"/>
            </a:xfrm>
          </p:grpSpPr>
          <p:sp>
            <p:nvSpPr>
              <p:cNvPr id="21" name="Freeform 11"/>
              <p:cNvSpPr>
                <a:spLocks/>
              </p:cNvSpPr>
              <p:nvPr/>
            </p:nvSpPr>
            <p:spPr bwMode="auto">
              <a:xfrm>
                <a:off x="3312" y="894"/>
                <a:ext cx="104" cy="2"/>
              </a:xfrm>
              <a:custGeom>
                <a:avLst/>
                <a:gdLst>
                  <a:gd name="T0" fmla="+- 0 3312 3312"/>
                  <a:gd name="T1" fmla="*/ T0 w 104"/>
                  <a:gd name="T2" fmla="+- 0 3415 3312"/>
                  <a:gd name="T3" fmla="*/ T2 w 104"/>
                </a:gdLst>
                <a:ahLst/>
                <a:cxnLst>
                  <a:cxn ang="0">
                    <a:pos x="T1" y="0"/>
                  </a:cxn>
                  <a:cxn ang="0">
                    <a:pos x="T3" y="0"/>
                  </a:cxn>
                </a:cxnLst>
                <a:rect l="0" t="0" r="r" b="b"/>
                <a:pathLst>
                  <a:path w="104">
                    <a:moveTo>
                      <a:pt x="0" y="0"/>
                    </a:moveTo>
                    <a:lnTo>
                      <a:pt x="103" y="0"/>
                    </a:lnTo>
                  </a:path>
                </a:pathLst>
              </a:custGeom>
              <a:noFill/>
              <a:ln w="28512">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8"/>
            <p:cNvGrpSpPr>
              <a:grpSpLocks/>
            </p:cNvGrpSpPr>
            <p:nvPr/>
          </p:nvGrpSpPr>
          <p:grpSpPr bwMode="auto">
            <a:xfrm>
              <a:off x="0" y="1266"/>
              <a:ext cx="747" cy="700"/>
              <a:chOff x="0" y="1266"/>
              <a:chExt cx="747" cy="700"/>
            </a:xfrm>
          </p:grpSpPr>
          <p:sp>
            <p:nvSpPr>
              <p:cNvPr id="20" name="Freeform 9"/>
              <p:cNvSpPr>
                <a:spLocks/>
              </p:cNvSpPr>
              <p:nvPr/>
            </p:nvSpPr>
            <p:spPr bwMode="auto">
              <a:xfrm>
                <a:off x="0" y="1266"/>
                <a:ext cx="747" cy="700"/>
              </a:xfrm>
              <a:custGeom>
                <a:avLst/>
                <a:gdLst>
                  <a:gd name="T0" fmla="*/ 695 w 747"/>
                  <a:gd name="T1" fmla="+- 0 1266 1266"/>
                  <a:gd name="T2" fmla="*/ 1266 h 700"/>
                  <a:gd name="T3" fmla="*/ 0 w 747"/>
                  <a:gd name="T4" fmla="+- 0 1267 1266"/>
                  <a:gd name="T5" fmla="*/ 1267 h 700"/>
                  <a:gd name="T6" fmla="*/ 54 w 747"/>
                  <a:gd name="T7" fmla="+- 0 1964 1266"/>
                  <a:gd name="T8" fmla="*/ 1964 h 700"/>
                  <a:gd name="T9" fmla="*/ 747 w 747"/>
                  <a:gd name="T10" fmla="+- 0 1966 1266"/>
                  <a:gd name="T11" fmla="*/ 1966 h 700"/>
                  <a:gd name="T12" fmla="*/ 695 w 747"/>
                  <a:gd name="T13" fmla="+- 0 1266 1266"/>
                  <a:gd name="T14" fmla="*/ 1266 h 700"/>
                </a:gdLst>
                <a:ahLst/>
                <a:cxnLst>
                  <a:cxn ang="0">
                    <a:pos x="T0" y="T2"/>
                  </a:cxn>
                  <a:cxn ang="0">
                    <a:pos x="T3" y="T5"/>
                  </a:cxn>
                  <a:cxn ang="0">
                    <a:pos x="T6" y="T8"/>
                  </a:cxn>
                  <a:cxn ang="0">
                    <a:pos x="T9" y="T11"/>
                  </a:cxn>
                  <a:cxn ang="0">
                    <a:pos x="T12" y="T14"/>
                  </a:cxn>
                </a:cxnLst>
                <a:rect l="0" t="0" r="r" b="b"/>
                <a:pathLst>
                  <a:path w="747" h="700">
                    <a:moveTo>
                      <a:pt x="695" y="0"/>
                    </a:moveTo>
                    <a:lnTo>
                      <a:pt x="0" y="1"/>
                    </a:lnTo>
                    <a:lnTo>
                      <a:pt x="54" y="698"/>
                    </a:lnTo>
                    <a:lnTo>
                      <a:pt x="747" y="700"/>
                    </a:lnTo>
                    <a:lnTo>
                      <a:pt x="695" y="0"/>
                    </a:lnTo>
                    <a:close/>
                  </a:path>
                </a:pathLst>
              </a:custGeom>
              <a:solidFill>
                <a:srgbClr val="C8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6"/>
            <p:cNvGrpSpPr>
              <a:grpSpLocks/>
            </p:cNvGrpSpPr>
            <p:nvPr/>
          </p:nvGrpSpPr>
          <p:grpSpPr bwMode="auto">
            <a:xfrm>
              <a:off x="695" y="966"/>
              <a:ext cx="366" cy="1000"/>
              <a:chOff x="695" y="966"/>
              <a:chExt cx="366" cy="1000"/>
            </a:xfrm>
          </p:grpSpPr>
          <p:sp>
            <p:nvSpPr>
              <p:cNvPr id="19" name="Freeform 7"/>
              <p:cNvSpPr>
                <a:spLocks/>
              </p:cNvSpPr>
              <p:nvPr/>
            </p:nvSpPr>
            <p:spPr bwMode="auto">
              <a:xfrm>
                <a:off x="695" y="966"/>
                <a:ext cx="366" cy="1000"/>
              </a:xfrm>
              <a:custGeom>
                <a:avLst/>
                <a:gdLst>
                  <a:gd name="T0" fmla="+- 0 1010 695"/>
                  <a:gd name="T1" fmla="*/ T0 w 366"/>
                  <a:gd name="T2" fmla="+- 0 966 966"/>
                  <a:gd name="T3" fmla="*/ 966 h 1000"/>
                  <a:gd name="T4" fmla="+- 0 695 695"/>
                  <a:gd name="T5" fmla="*/ T4 w 366"/>
                  <a:gd name="T6" fmla="+- 0 1266 966"/>
                  <a:gd name="T7" fmla="*/ 1266 h 1000"/>
                  <a:gd name="T8" fmla="+- 0 747 695"/>
                  <a:gd name="T9" fmla="*/ T8 w 366"/>
                  <a:gd name="T10" fmla="+- 0 1966 966"/>
                  <a:gd name="T11" fmla="*/ 1966 h 1000"/>
                  <a:gd name="T12" fmla="+- 0 1060 695"/>
                  <a:gd name="T13" fmla="*/ T12 w 366"/>
                  <a:gd name="T14" fmla="+- 0 1651 966"/>
                  <a:gd name="T15" fmla="*/ 1651 h 1000"/>
                  <a:gd name="T16" fmla="+- 0 1010 695"/>
                  <a:gd name="T17" fmla="*/ T16 w 366"/>
                  <a:gd name="T18" fmla="+- 0 966 966"/>
                  <a:gd name="T19" fmla="*/ 966 h 1000"/>
                </a:gdLst>
                <a:ahLst/>
                <a:cxnLst>
                  <a:cxn ang="0">
                    <a:pos x="T1" y="T3"/>
                  </a:cxn>
                  <a:cxn ang="0">
                    <a:pos x="T5" y="T7"/>
                  </a:cxn>
                  <a:cxn ang="0">
                    <a:pos x="T9" y="T11"/>
                  </a:cxn>
                  <a:cxn ang="0">
                    <a:pos x="T13" y="T15"/>
                  </a:cxn>
                  <a:cxn ang="0">
                    <a:pos x="T17" y="T19"/>
                  </a:cxn>
                </a:cxnLst>
                <a:rect l="0" t="0" r="r" b="b"/>
                <a:pathLst>
                  <a:path w="366" h="1000">
                    <a:moveTo>
                      <a:pt x="315" y="0"/>
                    </a:moveTo>
                    <a:lnTo>
                      <a:pt x="0" y="300"/>
                    </a:lnTo>
                    <a:lnTo>
                      <a:pt x="52" y="1000"/>
                    </a:lnTo>
                    <a:lnTo>
                      <a:pt x="365" y="685"/>
                    </a:lnTo>
                    <a:lnTo>
                      <a:pt x="315" y="0"/>
                    </a:lnTo>
                    <a:close/>
                  </a:path>
                </a:pathLst>
              </a:custGeom>
              <a:solidFill>
                <a:srgbClr val="B0AE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4"/>
            <p:cNvGrpSpPr>
              <a:grpSpLocks/>
            </p:cNvGrpSpPr>
            <p:nvPr/>
          </p:nvGrpSpPr>
          <p:grpSpPr bwMode="auto">
            <a:xfrm>
              <a:off x="0" y="966"/>
              <a:ext cx="1011" cy="301"/>
              <a:chOff x="0" y="966"/>
              <a:chExt cx="1011" cy="301"/>
            </a:xfrm>
          </p:grpSpPr>
          <p:sp>
            <p:nvSpPr>
              <p:cNvPr id="18" name="Freeform 5"/>
              <p:cNvSpPr>
                <a:spLocks/>
              </p:cNvSpPr>
              <p:nvPr/>
            </p:nvSpPr>
            <p:spPr bwMode="auto">
              <a:xfrm>
                <a:off x="0" y="966"/>
                <a:ext cx="1011" cy="301"/>
              </a:xfrm>
              <a:custGeom>
                <a:avLst/>
                <a:gdLst>
                  <a:gd name="T0" fmla="*/ 1010 w 1011"/>
                  <a:gd name="T1" fmla="+- 0 966 966"/>
                  <a:gd name="T2" fmla="*/ 966 h 301"/>
                  <a:gd name="T3" fmla="*/ 330 w 1011"/>
                  <a:gd name="T4" fmla="+- 0 968 966"/>
                  <a:gd name="T5" fmla="*/ 968 h 301"/>
                  <a:gd name="T6" fmla="*/ 0 w 1011"/>
                  <a:gd name="T7" fmla="+- 0 1267 966"/>
                  <a:gd name="T8" fmla="*/ 1267 h 301"/>
                  <a:gd name="T9" fmla="*/ 695 w 1011"/>
                  <a:gd name="T10" fmla="+- 0 1266 966"/>
                  <a:gd name="T11" fmla="*/ 1266 h 301"/>
                  <a:gd name="T12" fmla="*/ 1010 w 1011"/>
                  <a:gd name="T13" fmla="+- 0 966 966"/>
                  <a:gd name="T14" fmla="*/ 966 h 301"/>
                </a:gdLst>
                <a:ahLst/>
                <a:cxnLst>
                  <a:cxn ang="0">
                    <a:pos x="T0" y="T2"/>
                  </a:cxn>
                  <a:cxn ang="0">
                    <a:pos x="T3" y="T5"/>
                  </a:cxn>
                  <a:cxn ang="0">
                    <a:pos x="T6" y="T8"/>
                  </a:cxn>
                  <a:cxn ang="0">
                    <a:pos x="T9" y="T11"/>
                  </a:cxn>
                  <a:cxn ang="0">
                    <a:pos x="T12" y="T14"/>
                  </a:cxn>
                </a:cxnLst>
                <a:rect l="0" t="0" r="r" b="b"/>
                <a:pathLst>
                  <a:path w="1011" h="301">
                    <a:moveTo>
                      <a:pt x="1010" y="0"/>
                    </a:moveTo>
                    <a:lnTo>
                      <a:pt x="330" y="2"/>
                    </a:lnTo>
                    <a:lnTo>
                      <a:pt x="0" y="301"/>
                    </a:lnTo>
                    <a:lnTo>
                      <a:pt x="695" y="300"/>
                    </a:lnTo>
                    <a:lnTo>
                      <a:pt x="1010" y="0"/>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sp>
        <p:nvSpPr>
          <p:cNvPr id="32" name="Rectangle 31"/>
          <p:cNvSpPr/>
          <p:nvPr/>
        </p:nvSpPr>
        <p:spPr>
          <a:xfrm>
            <a:off x="282498" y="739697"/>
            <a:ext cx="4724400" cy="2031325"/>
          </a:xfrm>
          <a:prstGeom prst="rect">
            <a:avLst/>
          </a:prstGeom>
        </p:spPr>
        <p:txBody>
          <a:bodyPr wrap="square">
            <a:spAutoFit/>
          </a:bodyPr>
          <a:lstStyle/>
          <a:p>
            <a:r>
              <a:rPr lang="en-US" dirty="0"/>
              <a:t>If the projectile were fired at the new object (in the horizontal plane of the centre of mass of the new object and again 1 cm in from the right-hand edge of the object, as shown above), explain what differences would be seen in the motion of the new object compared to the original cube.</a:t>
            </a:r>
            <a:endParaRPr lang="en-NZ" dirty="0"/>
          </a:p>
        </p:txBody>
      </p:sp>
      <p:sp>
        <p:nvSpPr>
          <p:cNvPr id="33" name="Rectangle 32"/>
          <p:cNvSpPr/>
          <p:nvPr/>
        </p:nvSpPr>
        <p:spPr>
          <a:xfrm>
            <a:off x="256477" y="3077726"/>
            <a:ext cx="7672039" cy="2031325"/>
          </a:xfrm>
          <a:prstGeom prst="rect">
            <a:avLst/>
          </a:prstGeom>
          <a:solidFill>
            <a:srgbClr val="FFFFCC"/>
          </a:solidFill>
        </p:spPr>
        <p:txBody>
          <a:bodyPr wrap="square">
            <a:spAutoFit/>
          </a:bodyPr>
          <a:lstStyle/>
          <a:p>
            <a:r>
              <a:rPr lang="en-US" dirty="0"/>
              <a:t>The shape will have its centre of mass move with approximately twice the velocity of the original cube (because the mass is half as much). </a:t>
            </a:r>
            <a:endParaRPr lang="en-US" dirty="0" smtClean="0"/>
          </a:p>
          <a:p>
            <a:endParaRPr lang="en-US" dirty="0" smtClean="0"/>
          </a:p>
          <a:p>
            <a:r>
              <a:rPr lang="en-US" dirty="0" smtClean="0"/>
              <a:t>The </a:t>
            </a:r>
            <a:r>
              <a:rPr lang="en-US" dirty="0"/>
              <a:t>moment of inertia is significantly reduced and so the final angular velocity must also </a:t>
            </a:r>
            <a:r>
              <a:rPr lang="en-US" dirty="0" smtClean="0"/>
              <a:t>increase.</a:t>
            </a:r>
          </a:p>
          <a:p>
            <a:r>
              <a:rPr lang="en-US" dirty="0" smtClean="0"/>
              <a:t>L </a:t>
            </a:r>
            <a:r>
              <a:rPr lang="en-US" dirty="0"/>
              <a:t>is slightly reduced </a:t>
            </a:r>
            <a:r>
              <a:rPr lang="en-US" dirty="0" smtClean="0"/>
              <a:t>with the reduction in </a:t>
            </a:r>
            <a:r>
              <a:rPr lang="en-US" i="1" dirty="0" smtClean="0"/>
              <a:t>r</a:t>
            </a:r>
            <a:r>
              <a:rPr lang="en-US" dirty="0" smtClean="0"/>
              <a:t> to the new </a:t>
            </a:r>
            <a:r>
              <a:rPr lang="en-US" dirty="0" err="1" smtClean="0"/>
              <a:t>CoM</a:t>
            </a:r>
            <a:r>
              <a:rPr lang="en-US" dirty="0" smtClean="0"/>
              <a:t> but </a:t>
            </a:r>
            <a:r>
              <a:rPr lang="en-US" dirty="0"/>
              <a:t>I is reduced significantly leading to an increase in angular </a:t>
            </a:r>
            <a:r>
              <a:rPr lang="en-US" dirty="0" smtClean="0"/>
              <a:t>velocity.</a:t>
            </a:r>
            <a:endParaRPr lang="en-NZ" dirty="0"/>
          </a:p>
        </p:txBody>
      </p:sp>
      <p:sp>
        <p:nvSpPr>
          <p:cNvPr id="35" name="TextBox 34"/>
          <p:cNvSpPr txBox="1"/>
          <p:nvPr/>
        </p:nvSpPr>
        <p:spPr>
          <a:xfrm>
            <a:off x="5688979" y="6105293"/>
            <a:ext cx="2821413" cy="369332"/>
          </a:xfrm>
          <a:prstGeom prst="rect">
            <a:avLst/>
          </a:prstGeom>
          <a:solidFill>
            <a:srgbClr val="FFFFCC"/>
          </a:solidFill>
        </p:spPr>
        <p:txBody>
          <a:bodyPr wrap="none" rtlCol="0">
            <a:spAutoFit/>
          </a:bodyPr>
          <a:lstStyle/>
          <a:p>
            <a:r>
              <a:rPr lang="en-NZ" b="1" i="1" dirty="0" smtClean="0">
                <a:solidFill>
                  <a:srgbClr val="FF0000"/>
                </a:solidFill>
              </a:rPr>
              <a:t>Two marks were given here</a:t>
            </a:r>
            <a:endParaRPr lang="en-NZ" b="1" i="1" dirty="0">
              <a:solidFill>
                <a:srgbClr val="FF0000"/>
              </a:solidFill>
            </a:endParaRPr>
          </a:p>
        </p:txBody>
      </p:sp>
      <p:sp>
        <p:nvSpPr>
          <p:cNvPr id="36" name="TextBox 35"/>
          <p:cNvSpPr txBox="1"/>
          <p:nvPr/>
        </p:nvSpPr>
        <p:spPr>
          <a:xfrm>
            <a:off x="8164553" y="4072672"/>
            <a:ext cx="271347"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37" name="TextBox 36"/>
          <p:cNvSpPr txBox="1"/>
          <p:nvPr/>
        </p:nvSpPr>
        <p:spPr>
          <a:xfrm>
            <a:off x="8100740" y="3205966"/>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1718253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25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wipe(down)">
                                      <p:cBhvr>
                                        <p:cTn id="12" dur="580">
                                          <p:stCondLst>
                                            <p:cond delay="0"/>
                                          </p:stCondLst>
                                        </p:cTn>
                                        <p:tgtEl>
                                          <p:spTgt spid="35"/>
                                        </p:tgtEl>
                                      </p:cBhvr>
                                    </p:animEffect>
                                    <p:anim calcmode="lin" valueType="num">
                                      <p:cBhvr>
                                        <p:cTn id="13" dur="1822" tmFilter="0,0; 0.14,0.36; 0.43,0.73; 0.71,0.91; 1.0,1.0">
                                          <p:stCondLst>
                                            <p:cond delay="0"/>
                                          </p:stCondLst>
                                        </p:cTn>
                                        <p:tgtEl>
                                          <p:spTgt spid="3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5"/>
                                        </p:tgtEl>
                                        <p:attrNameLst>
                                          <p:attrName>ppt_y</p:attrName>
                                        </p:attrNameLst>
                                      </p:cBhvr>
                                      <p:tavLst>
                                        <p:tav tm="0" fmla="#ppt_y-sin(pi*$)/81">
                                          <p:val>
                                            <p:fltVal val="0"/>
                                          </p:val>
                                        </p:tav>
                                        <p:tav tm="100000">
                                          <p:val>
                                            <p:fltVal val="1"/>
                                          </p:val>
                                        </p:tav>
                                      </p:tavLst>
                                    </p:anim>
                                    <p:animScale>
                                      <p:cBhvr>
                                        <p:cTn id="18" dur="26">
                                          <p:stCondLst>
                                            <p:cond delay="650"/>
                                          </p:stCondLst>
                                        </p:cTn>
                                        <p:tgtEl>
                                          <p:spTgt spid="35"/>
                                        </p:tgtEl>
                                      </p:cBhvr>
                                      <p:to x="100000" y="60000"/>
                                    </p:animScale>
                                    <p:animScale>
                                      <p:cBhvr>
                                        <p:cTn id="19" dur="166" decel="50000">
                                          <p:stCondLst>
                                            <p:cond delay="676"/>
                                          </p:stCondLst>
                                        </p:cTn>
                                        <p:tgtEl>
                                          <p:spTgt spid="35"/>
                                        </p:tgtEl>
                                      </p:cBhvr>
                                      <p:to x="100000" y="100000"/>
                                    </p:animScale>
                                    <p:animScale>
                                      <p:cBhvr>
                                        <p:cTn id="20" dur="26">
                                          <p:stCondLst>
                                            <p:cond delay="1312"/>
                                          </p:stCondLst>
                                        </p:cTn>
                                        <p:tgtEl>
                                          <p:spTgt spid="35"/>
                                        </p:tgtEl>
                                      </p:cBhvr>
                                      <p:to x="100000" y="80000"/>
                                    </p:animScale>
                                    <p:animScale>
                                      <p:cBhvr>
                                        <p:cTn id="21" dur="166" decel="50000">
                                          <p:stCondLst>
                                            <p:cond delay="1338"/>
                                          </p:stCondLst>
                                        </p:cTn>
                                        <p:tgtEl>
                                          <p:spTgt spid="35"/>
                                        </p:tgtEl>
                                      </p:cBhvr>
                                      <p:to x="100000" y="100000"/>
                                    </p:animScale>
                                    <p:animScale>
                                      <p:cBhvr>
                                        <p:cTn id="22" dur="26">
                                          <p:stCondLst>
                                            <p:cond delay="1642"/>
                                          </p:stCondLst>
                                        </p:cTn>
                                        <p:tgtEl>
                                          <p:spTgt spid="35"/>
                                        </p:tgtEl>
                                      </p:cBhvr>
                                      <p:to x="100000" y="90000"/>
                                    </p:animScale>
                                    <p:animScale>
                                      <p:cBhvr>
                                        <p:cTn id="23" dur="166" decel="50000">
                                          <p:stCondLst>
                                            <p:cond delay="1668"/>
                                          </p:stCondLst>
                                        </p:cTn>
                                        <p:tgtEl>
                                          <p:spTgt spid="35"/>
                                        </p:tgtEl>
                                      </p:cBhvr>
                                      <p:to x="100000" y="100000"/>
                                    </p:animScale>
                                    <p:animScale>
                                      <p:cBhvr>
                                        <p:cTn id="24" dur="26">
                                          <p:stCondLst>
                                            <p:cond delay="1808"/>
                                          </p:stCondLst>
                                        </p:cTn>
                                        <p:tgtEl>
                                          <p:spTgt spid="35"/>
                                        </p:tgtEl>
                                      </p:cBhvr>
                                      <p:to x="100000" y="95000"/>
                                    </p:animScale>
                                    <p:animScale>
                                      <p:cBhvr>
                                        <p:cTn id="25" dur="166" decel="50000">
                                          <p:stCondLst>
                                            <p:cond delay="1834"/>
                                          </p:stCondLst>
                                        </p:cTn>
                                        <p:tgtEl>
                                          <p:spTgt spid="35"/>
                                        </p:tgtEl>
                                      </p:cBhvr>
                                      <p:to x="100000" y="100000"/>
                                    </p:animScale>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750"/>
                                        <p:tgtEl>
                                          <p:spTgt spid="37"/>
                                        </p:tgtEl>
                                      </p:cBhvr>
                                    </p:animEffect>
                                  </p:childTnLst>
                                </p:cTn>
                              </p:par>
                            </p:childTnLst>
                          </p:cTn>
                        </p:par>
                        <p:par>
                          <p:cTn id="30" fill="hold">
                            <p:stCondLst>
                              <p:cond delay="2750"/>
                            </p:stCondLst>
                            <p:childTnLst>
                              <p:par>
                                <p:cTn id="31" presetID="10" presetClass="entr" presetSubtype="0" fill="hold" grpId="0" nodeType="after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fade">
                                      <p:cBhvr>
                                        <p:cTn id="33" dur="75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5" grpId="0" animBg="1"/>
      <p:bldP spid="36" grpId="0"/>
      <p:bldP spid="3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6019800" cy="369332"/>
          </a:xfrm>
          <a:prstGeom prst="rect">
            <a:avLst/>
          </a:prstGeom>
        </p:spPr>
        <p:txBody>
          <a:bodyPr wrap="square">
            <a:spAutoFit/>
          </a:bodyPr>
          <a:lstStyle/>
          <a:p>
            <a:pPr marL="69850" marR="758190">
              <a:spcBef>
                <a:spcPts val="345"/>
              </a:spcBef>
              <a:spcAft>
                <a:spcPts val="0"/>
              </a:spcAft>
            </a:pPr>
            <a:r>
              <a:rPr lang="en-US" b="1" dirty="0">
                <a:solidFill>
                  <a:srgbClr val="231F20"/>
                </a:solidFill>
                <a:latin typeface="Arial"/>
                <a:ea typeface="Arial"/>
                <a:cs typeface="Times New Roman"/>
              </a:rPr>
              <a:t>QUESTION FOUR:   THE WOODEN</a:t>
            </a:r>
            <a:r>
              <a:rPr lang="en-US" b="1" spc="-30" dirty="0">
                <a:solidFill>
                  <a:srgbClr val="231F20"/>
                </a:solidFill>
                <a:latin typeface="Arial"/>
                <a:ea typeface="Arial"/>
                <a:cs typeface="Times New Roman"/>
              </a:rPr>
              <a:t> </a:t>
            </a:r>
            <a:r>
              <a:rPr lang="en-US" b="1" dirty="0">
                <a:solidFill>
                  <a:srgbClr val="231F20"/>
                </a:solidFill>
                <a:latin typeface="Arial"/>
                <a:ea typeface="Arial"/>
                <a:cs typeface="Times New Roman"/>
              </a:rPr>
              <a:t>SHEETS</a:t>
            </a:r>
            <a:endParaRPr lang="en-NZ" b="1" dirty="0">
              <a:effectLst/>
              <a:latin typeface="Arial"/>
              <a:ea typeface="Arial"/>
              <a:cs typeface="Times New Roman"/>
            </a:endParaRPr>
          </a:p>
        </p:txBody>
      </p:sp>
      <p:sp>
        <p:nvSpPr>
          <p:cNvPr id="3" name="Rectangle 2"/>
          <p:cNvSpPr/>
          <p:nvPr/>
        </p:nvSpPr>
        <p:spPr>
          <a:xfrm>
            <a:off x="304800" y="609600"/>
            <a:ext cx="8610600" cy="923330"/>
          </a:xfrm>
          <a:prstGeom prst="rect">
            <a:avLst/>
          </a:prstGeom>
        </p:spPr>
        <p:txBody>
          <a:bodyPr wrap="square">
            <a:spAutoFit/>
          </a:bodyPr>
          <a:lstStyle/>
          <a:p>
            <a:r>
              <a:rPr lang="en-US" dirty="0"/>
              <a:t>Uniform sheets of wood of mass 50 kg and length 2.40 m are moved around a production mill by powered rollers. After their initial acceleration, the wooden sheets move without slipping at a constant velocity of 2.00 m s</a:t>
            </a:r>
            <a:r>
              <a:rPr lang="en-US" baseline="30000" dirty="0"/>
              <a:t>–1</a:t>
            </a:r>
            <a:r>
              <a:rPr lang="en-US" dirty="0"/>
              <a:t>.</a:t>
            </a:r>
            <a:endParaRPr lang="en-NZ" dirty="0"/>
          </a:p>
        </p:txBody>
      </p:sp>
      <p:sp>
        <p:nvSpPr>
          <p:cNvPr id="4" name="Rectangle 3"/>
          <p:cNvSpPr/>
          <p:nvPr/>
        </p:nvSpPr>
        <p:spPr>
          <a:xfrm>
            <a:off x="228600" y="1600200"/>
            <a:ext cx="8686800" cy="923330"/>
          </a:xfrm>
          <a:prstGeom prst="rect">
            <a:avLst/>
          </a:prstGeom>
        </p:spPr>
        <p:txBody>
          <a:bodyPr wrap="square">
            <a:spAutoFit/>
          </a:bodyPr>
          <a:lstStyle/>
          <a:p>
            <a:r>
              <a:rPr lang="en-US" dirty="0"/>
              <a:t>The frictional force between the rollers and the wood can be calculated using </a:t>
            </a:r>
            <a:r>
              <a:rPr lang="en-US" i="1" dirty="0" err="1"/>
              <a:t>F</a:t>
            </a:r>
            <a:r>
              <a:rPr lang="en-US" baseline="-25000" dirty="0" err="1"/>
              <a:t>friction</a:t>
            </a:r>
            <a:r>
              <a:rPr lang="en-US" dirty="0"/>
              <a:t> = µ</a:t>
            </a:r>
            <a:r>
              <a:rPr lang="en-US" i="1" dirty="0"/>
              <a:t>N</a:t>
            </a:r>
            <a:r>
              <a:rPr lang="en-US" dirty="0"/>
              <a:t>, where µ is the coefficient of friction between the wood and the rollers, and </a:t>
            </a:r>
            <a:r>
              <a:rPr lang="en-US" i="1" dirty="0"/>
              <a:t>N </a:t>
            </a:r>
            <a:r>
              <a:rPr lang="en-US" dirty="0"/>
              <a:t>is the normal reaction force on the wood.</a:t>
            </a:r>
            <a:endParaRPr lang="en-NZ" dirty="0"/>
          </a:p>
        </p:txBody>
      </p:sp>
      <p:sp>
        <p:nvSpPr>
          <p:cNvPr id="5" name="Rectangle 2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grpSp>
        <p:nvGrpSpPr>
          <p:cNvPr id="6" name="Group 1"/>
          <p:cNvGrpSpPr>
            <a:grpSpLocks/>
          </p:cNvGrpSpPr>
          <p:nvPr/>
        </p:nvGrpSpPr>
        <p:grpSpPr bwMode="auto">
          <a:xfrm>
            <a:off x="1676400" y="2971800"/>
            <a:ext cx="5486400" cy="1066800"/>
            <a:chOff x="0" y="0"/>
            <a:chExt cx="6587" cy="1237"/>
          </a:xfrm>
        </p:grpSpPr>
        <p:grpSp>
          <p:nvGrpSpPr>
            <p:cNvPr id="7" name="Group 22"/>
            <p:cNvGrpSpPr>
              <a:grpSpLocks/>
            </p:cNvGrpSpPr>
            <p:nvPr/>
          </p:nvGrpSpPr>
          <p:grpSpPr bwMode="auto">
            <a:xfrm>
              <a:off x="5" y="98"/>
              <a:ext cx="1134" cy="1134"/>
              <a:chOff x="5" y="98"/>
              <a:chExt cx="1134" cy="1134"/>
            </a:xfrm>
          </p:grpSpPr>
          <p:sp>
            <p:nvSpPr>
              <p:cNvPr id="28" name="Freeform 23"/>
              <p:cNvSpPr>
                <a:spLocks/>
              </p:cNvSpPr>
              <p:nvPr/>
            </p:nvSpPr>
            <p:spPr bwMode="auto">
              <a:xfrm>
                <a:off x="5" y="98"/>
                <a:ext cx="1134" cy="1134"/>
              </a:xfrm>
              <a:custGeom>
                <a:avLst/>
                <a:gdLst>
                  <a:gd name="T0" fmla="+- 0 1139 5"/>
                  <a:gd name="T1" fmla="*/ T0 w 1134"/>
                  <a:gd name="T2" fmla="+- 0 665 98"/>
                  <a:gd name="T3" fmla="*/ 665 h 1134"/>
                  <a:gd name="T4" fmla="+- 0 1131 5"/>
                  <a:gd name="T5" fmla="*/ T4 w 1134"/>
                  <a:gd name="T6" fmla="+- 0 757 98"/>
                  <a:gd name="T7" fmla="*/ 757 h 1134"/>
                  <a:gd name="T8" fmla="+- 0 1110 5"/>
                  <a:gd name="T9" fmla="*/ T8 w 1134"/>
                  <a:gd name="T10" fmla="+- 0 844 98"/>
                  <a:gd name="T11" fmla="*/ 844 h 1134"/>
                  <a:gd name="T12" fmla="+- 0 1076 5"/>
                  <a:gd name="T13" fmla="*/ T12 w 1134"/>
                  <a:gd name="T14" fmla="+- 0 925 98"/>
                  <a:gd name="T15" fmla="*/ 925 h 1134"/>
                  <a:gd name="T16" fmla="+- 0 1029 5"/>
                  <a:gd name="T17" fmla="*/ T16 w 1134"/>
                  <a:gd name="T18" fmla="+- 0 999 98"/>
                  <a:gd name="T19" fmla="*/ 999 h 1134"/>
                  <a:gd name="T20" fmla="+- 0 973 5"/>
                  <a:gd name="T21" fmla="*/ T20 w 1134"/>
                  <a:gd name="T22" fmla="+- 0 1065 98"/>
                  <a:gd name="T23" fmla="*/ 1065 h 1134"/>
                  <a:gd name="T24" fmla="+- 0 907 5"/>
                  <a:gd name="T25" fmla="*/ T24 w 1134"/>
                  <a:gd name="T26" fmla="+- 0 1122 98"/>
                  <a:gd name="T27" fmla="*/ 1122 h 1134"/>
                  <a:gd name="T28" fmla="+- 0 832 5"/>
                  <a:gd name="T29" fmla="*/ T28 w 1134"/>
                  <a:gd name="T30" fmla="+- 0 1168 98"/>
                  <a:gd name="T31" fmla="*/ 1168 h 1134"/>
                  <a:gd name="T32" fmla="+- 0 751 5"/>
                  <a:gd name="T33" fmla="*/ T32 w 1134"/>
                  <a:gd name="T34" fmla="+- 0 1203 98"/>
                  <a:gd name="T35" fmla="*/ 1203 h 1134"/>
                  <a:gd name="T36" fmla="+- 0 664 5"/>
                  <a:gd name="T37" fmla="*/ T36 w 1134"/>
                  <a:gd name="T38" fmla="+- 0 1224 98"/>
                  <a:gd name="T39" fmla="*/ 1224 h 1134"/>
                  <a:gd name="T40" fmla="+- 0 572 5"/>
                  <a:gd name="T41" fmla="*/ T40 w 1134"/>
                  <a:gd name="T42" fmla="+- 0 1231 98"/>
                  <a:gd name="T43" fmla="*/ 1231 h 1134"/>
                  <a:gd name="T44" fmla="+- 0 525 5"/>
                  <a:gd name="T45" fmla="*/ T44 w 1134"/>
                  <a:gd name="T46" fmla="+- 0 1230 98"/>
                  <a:gd name="T47" fmla="*/ 1230 h 1134"/>
                  <a:gd name="T48" fmla="+- 0 436 5"/>
                  <a:gd name="T49" fmla="*/ T48 w 1134"/>
                  <a:gd name="T50" fmla="+- 0 1215 98"/>
                  <a:gd name="T51" fmla="*/ 1215 h 1134"/>
                  <a:gd name="T52" fmla="+- 0 351 5"/>
                  <a:gd name="T53" fmla="*/ T52 w 1134"/>
                  <a:gd name="T54" fmla="+- 0 1187 98"/>
                  <a:gd name="T55" fmla="*/ 1187 h 1134"/>
                  <a:gd name="T56" fmla="+- 0 273 5"/>
                  <a:gd name="T57" fmla="*/ T56 w 1134"/>
                  <a:gd name="T58" fmla="+- 0 1147 98"/>
                  <a:gd name="T59" fmla="*/ 1147 h 1134"/>
                  <a:gd name="T60" fmla="+- 0 203 5"/>
                  <a:gd name="T61" fmla="*/ T60 w 1134"/>
                  <a:gd name="T62" fmla="+- 0 1095 98"/>
                  <a:gd name="T63" fmla="*/ 1095 h 1134"/>
                  <a:gd name="T64" fmla="+- 0 141 5"/>
                  <a:gd name="T65" fmla="*/ T64 w 1134"/>
                  <a:gd name="T66" fmla="+- 0 1034 98"/>
                  <a:gd name="T67" fmla="*/ 1034 h 1134"/>
                  <a:gd name="T68" fmla="+- 0 90 5"/>
                  <a:gd name="T69" fmla="*/ T68 w 1134"/>
                  <a:gd name="T70" fmla="+- 0 963 98"/>
                  <a:gd name="T71" fmla="*/ 963 h 1134"/>
                  <a:gd name="T72" fmla="+- 0 50 5"/>
                  <a:gd name="T73" fmla="*/ T72 w 1134"/>
                  <a:gd name="T74" fmla="+- 0 885 98"/>
                  <a:gd name="T75" fmla="*/ 885 h 1134"/>
                  <a:gd name="T76" fmla="+- 0 21 5"/>
                  <a:gd name="T77" fmla="*/ T76 w 1134"/>
                  <a:gd name="T78" fmla="+- 0 801 98"/>
                  <a:gd name="T79" fmla="*/ 801 h 1134"/>
                  <a:gd name="T80" fmla="+- 0 7 5"/>
                  <a:gd name="T81" fmla="*/ T80 w 1134"/>
                  <a:gd name="T82" fmla="+- 0 711 98"/>
                  <a:gd name="T83" fmla="*/ 711 h 1134"/>
                  <a:gd name="T84" fmla="+- 0 5 5"/>
                  <a:gd name="T85" fmla="*/ T84 w 1134"/>
                  <a:gd name="T86" fmla="+- 0 665 98"/>
                  <a:gd name="T87" fmla="*/ 665 h 1134"/>
                  <a:gd name="T88" fmla="+- 0 7 5"/>
                  <a:gd name="T89" fmla="*/ T88 w 1134"/>
                  <a:gd name="T90" fmla="+- 0 618 98"/>
                  <a:gd name="T91" fmla="*/ 618 h 1134"/>
                  <a:gd name="T92" fmla="+- 0 21 5"/>
                  <a:gd name="T93" fmla="*/ T92 w 1134"/>
                  <a:gd name="T94" fmla="+- 0 528 98"/>
                  <a:gd name="T95" fmla="*/ 528 h 1134"/>
                  <a:gd name="T96" fmla="+- 0 50 5"/>
                  <a:gd name="T97" fmla="*/ T96 w 1134"/>
                  <a:gd name="T98" fmla="+- 0 444 98"/>
                  <a:gd name="T99" fmla="*/ 444 h 1134"/>
                  <a:gd name="T100" fmla="+- 0 90 5"/>
                  <a:gd name="T101" fmla="*/ T100 w 1134"/>
                  <a:gd name="T102" fmla="+- 0 366 98"/>
                  <a:gd name="T103" fmla="*/ 366 h 1134"/>
                  <a:gd name="T104" fmla="+- 0 141 5"/>
                  <a:gd name="T105" fmla="*/ T104 w 1134"/>
                  <a:gd name="T106" fmla="+- 0 296 98"/>
                  <a:gd name="T107" fmla="*/ 296 h 1134"/>
                  <a:gd name="T108" fmla="+- 0 203 5"/>
                  <a:gd name="T109" fmla="*/ T108 w 1134"/>
                  <a:gd name="T110" fmla="+- 0 234 98"/>
                  <a:gd name="T111" fmla="*/ 234 h 1134"/>
                  <a:gd name="T112" fmla="+- 0 273 5"/>
                  <a:gd name="T113" fmla="*/ T112 w 1134"/>
                  <a:gd name="T114" fmla="+- 0 183 98"/>
                  <a:gd name="T115" fmla="*/ 183 h 1134"/>
                  <a:gd name="T116" fmla="+- 0 351 5"/>
                  <a:gd name="T117" fmla="*/ T116 w 1134"/>
                  <a:gd name="T118" fmla="+- 0 142 98"/>
                  <a:gd name="T119" fmla="*/ 142 h 1134"/>
                  <a:gd name="T120" fmla="+- 0 436 5"/>
                  <a:gd name="T121" fmla="*/ T120 w 1134"/>
                  <a:gd name="T122" fmla="+- 0 114 98"/>
                  <a:gd name="T123" fmla="*/ 114 h 1134"/>
                  <a:gd name="T124" fmla="+- 0 525 5"/>
                  <a:gd name="T125" fmla="*/ T124 w 1134"/>
                  <a:gd name="T126" fmla="+- 0 99 98"/>
                  <a:gd name="T127" fmla="*/ 99 h 1134"/>
                  <a:gd name="T128" fmla="+- 0 572 5"/>
                  <a:gd name="T129" fmla="*/ T128 w 1134"/>
                  <a:gd name="T130" fmla="+- 0 98 98"/>
                  <a:gd name="T131" fmla="*/ 98 h 1134"/>
                  <a:gd name="T132" fmla="+- 0 618 5"/>
                  <a:gd name="T133" fmla="*/ T132 w 1134"/>
                  <a:gd name="T134" fmla="+- 0 99 98"/>
                  <a:gd name="T135" fmla="*/ 99 h 1134"/>
                  <a:gd name="T136" fmla="+- 0 708 5"/>
                  <a:gd name="T137" fmla="*/ T136 w 1134"/>
                  <a:gd name="T138" fmla="+- 0 114 98"/>
                  <a:gd name="T139" fmla="*/ 114 h 1134"/>
                  <a:gd name="T140" fmla="+- 0 793 5"/>
                  <a:gd name="T141" fmla="*/ T140 w 1134"/>
                  <a:gd name="T142" fmla="+- 0 142 98"/>
                  <a:gd name="T143" fmla="*/ 142 h 1134"/>
                  <a:gd name="T144" fmla="+- 0 871 5"/>
                  <a:gd name="T145" fmla="*/ T144 w 1134"/>
                  <a:gd name="T146" fmla="+- 0 183 98"/>
                  <a:gd name="T147" fmla="*/ 183 h 1134"/>
                  <a:gd name="T148" fmla="+- 0 941 5"/>
                  <a:gd name="T149" fmla="*/ T148 w 1134"/>
                  <a:gd name="T150" fmla="+- 0 234 98"/>
                  <a:gd name="T151" fmla="*/ 234 h 1134"/>
                  <a:gd name="T152" fmla="+- 0 1002 5"/>
                  <a:gd name="T153" fmla="*/ T152 w 1134"/>
                  <a:gd name="T154" fmla="+- 0 296 98"/>
                  <a:gd name="T155" fmla="*/ 296 h 1134"/>
                  <a:gd name="T156" fmla="+- 0 1054 5"/>
                  <a:gd name="T157" fmla="*/ T156 w 1134"/>
                  <a:gd name="T158" fmla="+- 0 366 98"/>
                  <a:gd name="T159" fmla="*/ 366 h 1134"/>
                  <a:gd name="T160" fmla="+- 0 1094 5"/>
                  <a:gd name="T161" fmla="*/ T160 w 1134"/>
                  <a:gd name="T162" fmla="+- 0 444 98"/>
                  <a:gd name="T163" fmla="*/ 444 h 1134"/>
                  <a:gd name="T164" fmla="+- 0 1122 5"/>
                  <a:gd name="T165" fmla="*/ T164 w 1134"/>
                  <a:gd name="T166" fmla="+- 0 528 98"/>
                  <a:gd name="T167" fmla="*/ 528 h 1134"/>
                  <a:gd name="T168" fmla="+- 0 1137 5"/>
                  <a:gd name="T169" fmla="*/ T168 w 1134"/>
                  <a:gd name="T170" fmla="+- 0 618 98"/>
                  <a:gd name="T171" fmla="*/ 618 h 1134"/>
                  <a:gd name="T172" fmla="+- 0 1139 5"/>
                  <a:gd name="T173" fmla="*/ T172 w 1134"/>
                  <a:gd name="T174" fmla="+- 0 665 98"/>
                  <a:gd name="T175" fmla="*/ 665 h 1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1134" h="1134">
                    <a:moveTo>
                      <a:pt x="1134" y="567"/>
                    </a:moveTo>
                    <a:lnTo>
                      <a:pt x="1126" y="659"/>
                    </a:lnTo>
                    <a:lnTo>
                      <a:pt x="1105" y="746"/>
                    </a:lnTo>
                    <a:lnTo>
                      <a:pt x="1071" y="827"/>
                    </a:lnTo>
                    <a:lnTo>
                      <a:pt x="1024" y="901"/>
                    </a:lnTo>
                    <a:lnTo>
                      <a:pt x="968" y="967"/>
                    </a:lnTo>
                    <a:lnTo>
                      <a:pt x="902" y="1024"/>
                    </a:lnTo>
                    <a:lnTo>
                      <a:pt x="827" y="1070"/>
                    </a:lnTo>
                    <a:lnTo>
                      <a:pt x="746" y="1105"/>
                    </a:lnTo>
                    <a:lnTo>
                      <a:pt x="659" y="1126"/>
                    </a:lnTo>
                    <a:lnTo>
                      <a:pt x="567" y="1133"/>
                    </a:lnTo>
                    <a:lnTo>
                      <a:pt x="520" y="1132"/>
                    </a:lnTo>
                    <a:lnTo>
                      <a:pt x="431" y="1117"/>
                    </a:lnTo>
                    <a:lnTo>
                      <a:pt x="346" y="1089"/>
                    </a:lnTo>
                    <a:lnTo>
                      <a:pt x="268" y="1049"/>
                    </a:lnTo>
                    <a:lnTo>
                      <a:pt x="198" y="997"/>
                    </a:lnTo>
                    <a:lnTo>
                      <a:pt x="136" y="936"/>
                    </a:lnTo>
                    <a:lnTo>
                      <a:pt x="85" y="865"/>
                    </a:lnTo>
                    <a:lnTo>
                      <a:pt x="45" y="787"/>
                    </a:lnTo>
                    <a:lnTo>
                      <a:pt x="16" y="703"/>
                    </a:lnTo>
                    <a:lnTo>
                      <a:pt x="2" y="613"/>
                    </a:lnTo>
                    <a:lnTo>
                      <a:pt x="0" y="567"/>
                    </a:lnTo>
                    <a:lnTo>
                      <a:pt x="2" y="520"/>
                    </a:lnTo>
                    <a:lnTo>
                      <a:pt x="16" y="430"/>
                    </a:lnTo>
                    <a:lnTo>
                      <a:pt x="45" y="346"/>
                    </a:lnTo>
                    <a:lnTo>
                      <a:pt x="85" y="268"/>
                    </a:lnTo>
                    <a:lnTo>
                      <a:pt x="136" y="198"/>
                    </a:lnTo>
                    <a:lnTo>
                      <a:pt x="198" y="136"/>
                    </a:lnTo>
                    <a:lnTo>
                      <a:pt x="268" y="85"/>
                    </a:lnTo>
                    <a:lnTo>
                      <a:pt x="346" y="44"/>
                    </a:lnTo>
                    <a:lnTo>
                      <a:pt x="431" y="16"/>
                    </a:lnTo>
                    <a:lnTo>
                      <a:pt x="520" y="1"/>
                    </a:lnTo>
                    <a:lnTo>
                      <a:pt x="567" y="0"/>
                    </a:lnTo>
                    <a:lnTo>
                      <a:pt x="613" y="1"/>
                    </a:lnTo>
                    <a:lnTo>
                      <a:pt x="703" y="16"/>
                    </a:lnTo>
                    <a:lnTo>
                      <a:pt x="788" y="44"/>
                    </a:lnTo>
                    <a:lnTo>
                      <a:pt x="866" y="85"/>
                    </a:lnTo>
                    <a:lnTo>
                      <a:pt x="936" y="136"/>
                    </a:lnTo>
                    <a:lnTo>
                      <a:pt x="997" y="198"/>
                    </a:lnTo>
                    <a:lnTo>
                      <a:pt x="1049" y="268"/>
                    </a:lnTo>
                    <a:lnTo>
                      <a:pt x="1089" y="346"/>
                    </a:lnTo>
                    <a:lnTo>
                      <a:pt x="1117" y="430"/>
                    </a:lnTo>
                    <a:lnTo>
                      <a:pt x="1132" y="520"/>
                    </a:lnTo>
                    <a:lnTo>
                      <a:pt x="1134" y="567"/>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20"/>
            <p:cNvGrpSpPr>
              <a:grpSpLocks/>
            </p:cNvGrpSpPr>
            <p:nvPr/>
          </p:nvGrpSpPr>
          <p:grpSpPr bwMode="auto">
            <a:xfrm>
              <a:off x="467" y="987"/>
              <a:ext cx="294" cy="51"/>
              <a:chOff x="467" y="987"/>
              <a:chExt cx="294" cy="51"/>
            </a:xfrm>
          </p:grpSpPr>
          <p:sp>
            <p:nvSpPr>
              <p:cNvPr id="27" name="Freeform 21"/>
              <p:cNvSpPr>
                <a:spLocks/>
              </p:cNvSpPr>
              <p:nvPr/>
            </p:nvSpPr>
            <p:spPr bwMode="auto">
              <a:xfrm>
                <a:off x="467" y="987"/>
                <a:ext cx="294" cy="51"/>
              </a:xfrm>
              <a:custGeom>
                <a:avLst/>
                <a:gdLst>
                  <a:gd name="T0" fmla="+- 0 761 467"/>
                  <a:gd name="T1" fmla="*/ T0 w 294"/>
                  <a:gd name="T2" fmla="+- 0 987 987"/>
                  <a:gd name="T3" fmla="*/ 987 h 51"/>
                  <a:gd name="T4" fmla="+- 0 689 467"/>
                  <a:gd name="T5" fmla="*/ T4 w 294"/>
                  <a:gd name="T6" fmla="+- 0 1019 987"/>
                  <a:gd name="T7" fmla="*/ 1019 h 51"/>
                  <a:gd name="T8" fmla="+- 0 630 467"/>
                  <a:gd name="T9" fmla="*/ T8 w 294"/>
                  <a:gd name="T10" fmla="+- 0 1033 987"/>
                  <a:gd name="T11" fmla="*/ 1033 h 51"/>
                  <a:gd name="T12" fmla="+- 0 588 467"/>
                  <a:gd name="T13" fmla="*/ T12 w 294"/>
                  <a:gd name="T14" fmla="+- 0 1038 987"/>
                  <a:gd name="T15" fmla="*/ 1038 h 51"/>
                  <a:gd name="T16" fmla="+- 0 564 467"/>
                  <a:gd name="T17" fmla="*/ T16 w 294"/>
                  <a:gd name="T18" fmla="+- 0 1037 987"/>
                  <a:gd name="T19" fmla="*/ 1037 h 51"/>
                  <a:gd name="T20" fmla="+- 0 542 467"/>
                  <a:gd name="T21" fmla="*/ T20 w 294"/>
                  <a:gd name="T22" fmla="+- 0 1036 987"/>
                  <a:gd name="T23" fmla="*/ 1036 h 51"/>
                  <a:gd name="T24" fmla="+- 0 521 467"/>
                  <a:gd name="T25" fmla="*/ T24 w 294"/>
                  <a:gd name="T26" fmla="+- 0 1034 987"/>
                  <a:gd name="T27" fmla="*/ 1034 h 51"/>
                  <a:gd name="T28" fmla="+- 0 502 467"/>
                  <a:gd name="T29" fmla="*/ T28 w 294"/>
                  <a:gd name="T30" fmla="+- 0 1031 987"/>
                  <a:gd name="T31" fmla="*/ 1031 h 51"/>
                  <a:gd name="T32" fmla="+- 0 484 467"/>
                  <a:gd name="T33" fmla="*/ T32 w 294"/>
                  <a:gd name="T34" fmla="+- 0 1027 987"/>
                  <a:gd name="T35" fmla="*/ 1027 h 51"/>
                  <a:gd name="T36" fmla="+- 0 467 467"/>
                  <a:gd name="T37" fmla="*/ T36 w 294"/>
                  <a:gd name="T38" fmla="+- 0 1023 987"/>
                  <a:gd name="T39" fmla="*/ 1023 h 5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294" h="51">
                    <a:moveTo>
                      <a:pt x="294" y="0"/>
                    </a:moveTo>
                    <a:lnTo>
                      <a:pt x="222" y="32"/>
                    </a:lnTo>
                    <a:lnTo>
                      <a:pt x="163" y="46"/>
                    </a:lnTo>
                    <a:lnTo>
                      <a:pt x="121" y="51"/>
                    </a:lnTo>
                    <a:lnTo>
                      <a:pt x="97" y="50"/>
                    </a:lnTo>
                    <a:lnTo>
                      <a:pt x="75" y="49"/>
                    </a:lnTo>
                    <a:lnTo>
                      <a:pt x="54" y="47"/>
                    </a:lnTo>
                    <a:lnTo>
                      <a:pt x="35" y="44"/>
                    </a:lnTo>
                    <a:lnTo>
                      <a:pt x="17" y="40"/>
                    </a:lnTo>
                    <a:lnTo>
                      <a:pt x="0" y="36"/>
                    </a:lnTo>
                  </a:path>
                </a:pathLst>
              </a:custGeom>
              <a:noFill/>
              <a:ln w="254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18"/>
            <p:cNvGrpSpPr>
              <a:grpSpLocks/>
            </p:cNvGrpSpPr>
            <p:nvPr/>
          </p:nvGrpSpPr>
          <p:grpSpPr bwMode="auto">
            <a:xfrm>
              <a:off x="377" y="970"/>
              <a:ext cx="119" cy="110"/>
              <a:chOff x="377" y="970"/>
              <a:chExt cx="119" cy="110"/>
            </a:xfrm>
          </p:grpSpPr>
          <p:sp>
            <p:nvSpPr>
              <p:cNvPr id="26" name="Freeform 19"/>
              <p:cNvSpPr>
                <a:spLocks/>
              </p:cNvSpPr>
              <p:nvPr/>
            </p:nvSpPr>
            <p:spPr bwMode="auto">
              <a:xfrm>
                <a:off x="377" y="970"/>
                <a:ext cx="119" cy="110"/>
              </a:xfrm>
              <a:custGeom>
                <a:avLst/>
                <a:gdLst>
                  <a:gd name="T0" fmla="+- 0 496 377"/>
                  <a:gd name="T1" fmla="*/ T0 w 119"/>
                  <a:gd name="T2" fmla="+- 0 970 970"/>
                  <a:gd name="T3" fmla="*/ 970 h 110"/>
                  <a:gd name="T4" fmla="+- 0 377 377"/>
                  <a:gd name="T5" fmla="*/ T4 w 119"/>
                  <a:gd name="T6" fmla="+- 0 983 970"/>
                  <a:gd name="T7" fmla="*/ 983 h 110"/>
                  <a:gd name="T8" fmla="+- 0 447 377"/>
                  <a:gd name="T9" fmla="*/ T8 w 119"/>
                  <a:gd name="T10" fmla="+- 0 1080 970"/>
                  <a:gd name="T11" fmla="*/ 1080 h 110"/>
                  <a:gd name="T12" fmla="+- 0 496 377"/>
                  <a:gd name="T13" fmla="*/ T12 w 119"/>
                  <a:gd name="T14" fmla="+- 0 970 970"/>
                  <a:gd name="T15" fmla="*/ 970 h 110"/>
                </a:gdLst>
                <a:ahLst/>
                <a:cxnLst>
                  <a:cxn ang="0">
                    <a:pos x="T1" y="T3"/>
                  </a:cxn>
                  <a:cxn ang="0">
                    <a:pos x="T5" y="T7"/>
                  </a:cxn>
                  <a:cxn ang="0">
                    <a:pos x="T9" y="T11"/>
                  </a:cxn>
                  <a:cxn ang="0">
                    <a:pos x="T13" y="T15"/>
                  </a:cxn>
                </a:cxnLst>
                <a:rect l="0" t="0" r="r" b="b"/>
                <a:pathLst>
                  <a:path w="119" h="110">
                    <a:moveTo>
                      <a:pt x="119" y="0"/>
                    </a:moveTo>
                    <a:lnTo>
                      <a:pt x="0" y="13"/>
                    </a:lnTo>
                    <a:lnTo>
                      <a:pt x="70" y="110"/>
                    </a:lnTo>
                    <a:lnTo>
                      <a:pt x="119"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16"/>
            <p:cNvGrpSpPr>
              <a:grpSpLocks/>
            </p:cNvGrpSpPr>
            <p:nvPr/>
          </p:nvGrpSpPr>
          <p:grpSpPr bwMode="auto">
            <a:xfrm>
              <a:off x="2726" y="98"/>
              <a:ext cx="1134" cy="1134"/>
              <a:chOff x="2726" y="98"/>
              <a:chExt cx="1134" cy="1134"/>
            </a:xfrm>
          </p:grpSpPr>
          <p:sp>
            <p:nvSpPr>
              <p:cNvPr id="25" name="Freeform 17"/>
              <p:cNvSpPr>
                <a:spLocks/>
              </p:cNvSpPr>
              <p:nvPr/>
            </p:nvSpPr>
            <p:spPr bwMode="auto">
              <a:xfrm>
                <a:off x="2726" y="98"/>
                <a:ext cx="1134" cy="1134"/>
              </a:xfrm>
              <a:custGeom>
                <a:avLst/>
                <a:gdLst>
                  <a:gd name="T0" fmla="+- 0 3860 2726"/>
                  <a:gd name="T1" fmla="*/ T0 w 1134"/>
                  <a:gd name="T2" fmla="+- 0 665 98"/>
                  <a:gd name="T3" fmla="*/ 665 h 1134"/>
                  <a:gd name="T4" fmla="+- 0 3853 2726"/>
                  <a:gd name="T5" fmla="*/ T4 w 1134"/>
                  <a:gd name="T6" fmla="+- 0 757 98"/>
                  <a:gd name="T7" fmla="*/ 757 h 1134"/>
                  <a:gd name="T8" fmla="+- 0 3831 2726"/>
                  <a:gd name="T9" fmla="*/ T8 w 1134"/>
                  <a:gd name="T10" fmla="+- 0 844 98"/>
                  <a:gd name="T11" fmla="*/ 844 h 1134"/>
                  <a:gd name="T12" fmla="+- 0 3797 2726"/>
                  <a:gd name="T13" fmla="*/ T12 w 1134"/>
                  <a:gd name="T14" fmla="+- 0 925 98"/>
                  <a:gd name="T15" fmla="*/ 925 h 1134"/>
                  <a:gd name="T16" fmla="+- 0 3751 2726"/>
                  <a:gd name="T17" fmla="*/ T16 w 1134"/>
                  <a:gd name="T18" fmla="+- 0 999 98"/>
                  <a:gd name="T19" fmla="*/ 999 h 1134"/>
                  <a:gd name="T20" fmla="+- 0 3694 2726"/>
                  <a:gd name="T21" fmla="*/ T20 w 1134"/>
                  <a:gd name="T22" fmla="+- 0 1065 98"/>
                  <a:gd name="T23" fmla="*/ 1065 h 1134"/>
                  <a:gd name="T24" fmla="+- 0 3628 2726"/>
                  <a:gd name="T25" fmla="*/ T24 w 1134"/>
                  <a:gd name="T26" fmla="+- 0 1122 98"/>
                  <a:gd name="T27" fmla="*/ 1122 h 1134"/>
                  <a:gd name="T28" fmla="+- 0 3554 2726"/>
                  <a:gd name="T29" fmla="*/ T28 w 1134"/>
                  <a:gd name="T30" fmla="+- 0 1168 98"/>
                  <a:gd name="T31" fmla="*/ 1168 h 1134"/>
                  <a:gd name="T32" fmla="+- 0 3472 2726"/>
                  <a:gd name="T33" fmla="*/ T32 w 1134"/>
                  <a:gd name="T34" fmla="+- 0 1203 98"/>
                  <a:gd name="T35" fmla="*/ 1203 h 1134"/>
                  <a:gd name="T36" fmla="+- 0 3385 2726"/>
                  <a:gd name="T37" fmla="*/ T36 w 1134"/>
                  <a:gd name="T38" fmla="+- 0 1224 98"/>
                  <a:gd name="T39" fmla="*/ 1224 h 1134"/>
                  <a:gd name="T40" fmla="+- 0 3293 2726"/>
                  <a:gd name="T41" fmla="*/ T40 w 1134"/>
                  <a:gd name="T42" fmla="+- 0 1231 98"/>
                  <a:gd name="T43" fmla="*/ 1231 h 1134"/>
                  <a:gd name="T44" fmla="+- 0 3247 2726"/>
                  <a:gd name="T45" fmla="*/ T44 w 1134"/>
                  <a:gd name="T46" fmla="+- 0 1230 98"/>
                  <a:gd name="T47" fmla="*/ 1230 h 1134"/>
                  <a:gd name="T48" fmla="+- 0 3157 2726"/>
                  <a:gd name="T49" fmla="*/ T48 w 1134"/>
                  <a:gd name="T50" fmla="+- 0 1215 98"/>
                  <a:gd name="T51" fmla="*/ 1215 h 1134"/>
                  <a:gd name="T52" fmla="+- 0 3073 2726"/>
                  <a:gd name="T53" fmla="*/ T52 w 1134"/>
                  <a:gd name="T54" fmla="+- 0 1187 98"/>
                  <a:gd name="T55" fmla="*/ 1187 h 1134"/>
                  <a:gd name="T56" fmla="+- 0 2995 2726"/>
                  <a:gd name="T57" fmla="*/ T56 w 1134"/>
                  <a:gd name="T58" fmla="+- 0 1147 98"/>
                  <a:gd name="T59" fmla="*/ 1147 h 1134"/>
                  <a:gd name="T60" fmla="+- 0 2924 2726"/>
                  <a:gd name="T61" fmla="*/ T60 w 1134"/>
                  <a:gd name="T62" fmla="+- 0 1095 98"/>
                  <a:gd name="T63" fmla="*/ 1095 h 1134"/>
                  <a:gd name="T64" fmla="+- 0 2863 2726"/>
                  <a:gd name="T65" fmla="*/ T64 w 1134"/>
                  <a:gd name="T66" fmla="+- 0 1034 98"/>
                  <a:gd name="T67" fmla="*/ 1034 h 1134"/>
                  <a:gd name="T68" fmla="+- 0 2811 2726"/>
                  <a:gd name="T69" fmla="*/ T68 w 1134"/>
                  <a:gd name="T70" fmla="+- 0 963 98"/>
                  <a:gd name="T71" fmla="*/ 963 h 1134"/>
                  <a:gd name="T72" fmla="+- 0 2771 2726"/>
                  <a:gd name="T73" fmla="*/ T72 w 1134"/>
                  <a:gd name="T74" fmla="+- 0 885 98"/>
                  <a:gd name="T75" fmla="*/ 885 h 1134"/>
                  <a:gd name="T76" fmla="+- 0 2743 2726"/>
                  <a:gd name="T77" fmla="*/ T76 w 1134"/>
                  <a:gd name="T78" fmla="+- 0 801 98"/>
                  <a:gd name="T79" fmla="*/ 801 h 1134"/>
                  <a:gd name="T80" fmla="+- 0 2728 2726"/>
                  <a:gd name="T81" fmla="*/ T80 w 1134"/>
                  <a:gd name="T82" fmla="+- 0 711 98"/>
                  <a:gd name="T83" fmla="*/ 711 h 1134"/>
                  <a:gd name="T84" fmla="+- 0 2726 2726"/>
                  <a:gd name="T85" fmla="*/ T84 w 1134"/>
                  <a:gd name="T86" fmla="+- 0 665 98"/>
                  <a:gd name="T87" fmla="*/ 665 h 1134"/>
                  <a:gd name="T88" fmla="+- 0 2728 2726"/>
                  <a:gd name="T89" fmla="*/ T88 w 1134"/>
                  <a:gd name="T90" fmla="+- 0 618 98"/>
                  <a:gd name="T91" fmla="*/ 618 h 1134"/>
                  <a:gd name="T92" fmla="+- 0 2743 2726"/>
                  <a:gd name="T93" fmla="*/ T92 w 1134"/>
                  <a:gd name="T94" fmla="+- 0 528 98"/>
                  <a:gd name="T95" fmla="*/ 528 h 1134"/>
                  <a:gd name="T96" fmla="+- 0 2771 2726"/>
                  <a:gd name="T97" fmla="*/ T96 w 1134"/>
                  <a:gd name="T98" fmla="+- 0 444 98"/>
                  <a:gd name="T99" fmla="*/ 444 h 1134"/>
                  <a:gd name="T100" fmla="+- 0 2811 2726"/>
                  <a:gd name="T101" fmla="*/ T100 w 1134"/>
                  <a:gd name="T102" fmla="+- 0 366 98"/>
                  <a:gd name="T103" fmla="*/ 366 h 1134"/>
                  <a:gd name="T104" fmla="+- 0 2863 2726"/>
                  <a:gd name="T105" fmla="*/ T104 w 1134"/>
                  <a:gd name="T106" fmla="+- 0 296 98"/>
                  <a:gd name="T107" fmla="*/ 296 h 1134"/>
                  <a:gd name="T108" fmla="+- 0 2924 2726"/>
                  <a:gd name="T109" fmla="*/ T108 w 1134"/>
                  <a:gd name="T110" fmla="+- 0 234 98"/>
                  <a:gd name="T111" fmla="*/ 234 h 1134"/>
                  <a:gd name="T112" fmla="+- 0 2995 2726"/>
                  <a:gd name="T113" fmla="*/ T112 w 1134"/>
                  <a:gd name="T114" fmla="+- 0 183 98"/>
                  <a:gd name="T115" fmla="*/ 183 h 1134"/>
                  <a:gd name="T116" fmla="+- 0 3073 2726"/>
                  <a:gd name="T117" fmla="*/ T116 w 1134"/>
                  <a:gd name="T118" fmla="+- 0 142 98"/>
                  <a:gd name="T119" fmla="*/ 142 h 1134"/>
                  <a:gd name="T120" fmla="+- 0 3157 2726"/>
                  <a:gd name="T121" fmla="*/ T120 w 1134"/>
                  <a:gd name="T122" fmla="+- 0 114 98"/>
                  <a:gd name="T123" fmla="*/ 114 h 1134"/>
                  <a:gd name="T124" fmla="+- 0 3247 2726"/>
                  <a:gd name="T125" fmla="*/ T124 w 1134"/>
                  <a:gd name="T126" fmla="+- 0 99 98"/>
                  <a:gd name="T127" fmla="*/ 99 h 1134"/>
                  <a:gd name="T128" fmla="+- 0 3293 2726"/>
                  <a:gd name="T129" fmla="*/ T128 w 1134"/>
                  <a:gd name="T130" fmla="+- 0 98 98"/>
                  <a:gd name="T131" fmla="*/ 98 h 1134"/>
                  <a:gd name="T132" fmla="+- 0 3340 2726"/>
                  <a:gd name="T133" fmla="*/ T132 w 1134"/>
                  <a:gd name="T134" fmla="+- 0 99 98"/>
                  <a:gd name="T135" fmla="*/ 99 h 1134"/>
                  <a:gd name="T136" fmla="+- 0 3429 2726"/>
                  <a:gd name="T137" fmla="*/ T136 w 1134"/>
                  <a:gd name="T138" fmla="+- 0 114 98"/>
                  <a:gd name="T139" fmla="*/ 114 h 1134"/>
                  <a:gd name="T140" fmla="+- 0 3514 2726"/>
                  <a:gd name="T141" fmla="*/ T140 w 1134"/>
                  <a:gd name="T142" fmla="+- 0 142 98"/>
                  <a:gd name="T143" fmla="*/ 142 h 1134"/>
                  <a:gd name="T144" fmla="+- 0 3592 2726"/>
                  <a:gd name="T145" fmla="*/ T144 w 1134"/>
                  <a:gd name="T146" fmla="+- 0 183 98"/>
                  <a:gd name="T147" fmla="*/ 183 h 1134"/>
                  <a:gd name="T148" fmla="+- 0 3662 2726"/>
                  <a:gd name="T149" fmla="*/ T148 w 1134"/>
                  <a:gd name="T150" fmla="+- 0 234 98"/>
                  <a:gd name="T151" fmla="*/ 234 h 1134"/>
                  <a:gd name="T152" fmla="+- 0 3724 2726"/>
                  <a:gd name="T153" fmla="*/ T152 w 1134"/>
                  <a:gd name="T154" fmla="+- 0 296 98"/>
                  <a:gd name="T155" fmla="*/ 296 h 1134"/>
                  <a:gd name="T156" fmla="+- 0 3775 2726"/>
                  <a:gd name="T157" fmla="*/ T156 w 1134"/>
                  <a:gd name="T158" fmla="+- 0 366 98"/>
                  <a:gd name="T159" fmla="*/ 366 h 1134"/>
                  <a:gd name="T160" fmla="+- 0 3816 2726"/>
                  <a:gd name="T161" fmla="*/ T160 w 1134"/>
                  <a:gd name="T162" fmla="+- 0 444 98"/>
                  <a:gd name="T163" fmla="*/ 444 h 1134"/>
                  <a:gd name="T164" fmla="+- 0 3844 2726"/>
                  <a:gd name="T165" fmla="*/ T164 w 1134"/>
                  <a:gd name="T166" fmla="+- 0 528 98"/>
                  <a:gd name="T167" fmla="*/ 528 h 1134"/>
                  <a:gd name="T168" fmla="+- 0 3858 2726"/>
                  <a:gd name="T169" fmla="*/ T168 w 1134"/>
                  <a:gd name="T170" fmla="+- 0 618 98"/>
                  <a:gd name="T171" fmla="*/ 618 h 1134"/>
                  <a:gd name="T172" fmla="+- 0 3860 2726"/>
                  <a:gd name="T173" fmla="*/ T172 w 1134"/>
                  <a:gd name="T174" fmla="+- 0 665 98"/>
                  <a:gd name="T175" fmla="*/ 665 h 1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1134" h="1134">
                    <a:moveTo>
                      <a:pt x="1134" y="567"/>
                    </a:moveTo>
                    <a:lnTo>
                      <a:pt x="1127" y="659"/>
                    </a:lnTo>
                    <a:lnTo>
                      <a:pt x="1105" y="746"/>
                    </a:lnTo>
                    <a:lnTo>
                      <a:pt x="1071" y="827"/>
                    </a:lnTo>
                    <a:lnTo>
                      <a:pt x="1025" y="901"/>
                    </a:lnTo>
                    <a:lnTo>
                      <a:pt x="968" y="967"/>
                    </a:lnTo>
                    <a:lnTo>
                      <a:pt x="902" y="1024"/>
                    </a:lnTo>
                    <a:lnTo>
                      <a:pt x="828" y="1070"/>
                    </a:lnTo>
                    <a:lnTo>
                      <a:pt x="746" y="1105"/>
                    </a:lnTo>
                    <a:lnTo>
                      <a:pt x="659" y="1126"/>
                    </a:lnTo>
                    <a:lnTo>
                      <a:pt x="567" y="1133"/>
                    </a:lnTo>
                    <a:lnTo>
                      <a:pt x="521" y="1132"/>
                    </a:lnTo>
                    <a:lnTo>
                      <a:pt x="431" y="1117"/>
                    </a:lnTo>
                    <a:lnTo>
                      <a:pt x="347" y="1089"/>
                    </a:lnTo>
                    <a:lnTo>
                      <a:pt x="269" y="1049"/>
                    </a:lnTo>
                    <a:lnTo>
                      <a:pt x="198" y="997"/>
                    </a:lnTo>
                    <a:lnTo>
                      <a:pt x="137" y="936"/>
                    </a:lnTo>
                    <a:lnTo>
                      <a:pt x="85" y="865"/>
                    </a:lnTo>
                    <a:lnTo>
                      <a:pt x="45" y="787"/>
                    </a:lnTo>
                    <a:lnTo>
                      <a:pt x="17" y="703"/>
                    </a:lnTo>
                    <a:lnTo>
                      <a:pt x="2" y="613"/>
                    </a:lnTo>
                    <a:lnTo>
                      <a:pt x="0" y="567"/>
                    </a:lnTo>
                    <a:lnTo>
                      <a:pt x="2" y="520"/>
                    </a:lnTo>
                    <a:lnTo>
                      <a:pt x="17" y="430"/>
                    </a:lnTo>
                    <a:lnTo>
                      <a:pt x="45" y="346"/>
                    </a:lnTo>
                    <a:lnTo>
                      <a:pt x="85" y="268"/>
                    </a:lnTo>
                    <a:lnTo>
                      <a:pt x="137" y="198"/>
                    </a:lnTo>
                    <a:lnTo>
                      <a:pt x="198" y="136"/>
                    </a:lnTo>
                    <a:lnTo>
                      <a:pt x="269" y="85"/>
                    </a:lnTo>
                    <a:lnTo>
                      <a:pt x="347" y="44"/>
                    </a:lnTo>
                    <a:lnTo>
                      <a:pt x="431" y="16"/>
                    </a:lnTo>
                    <a:lnTo>
                      <a:pt x="521" y="1"/>
                    </a:lnTo>
                    <a:lnTo>
                      <a:pt x="567" y="0"/>
                    </a:lnTo>
                    <a:lnTo>
                      <a:pt x="614" y="1"/>
                    </a:lnTo>
                    <a:lnTo>
                      <a:pt x="703" y="16"/>
                    </a:lnTo>
                    <a:lnTo>
                      <a:pt x="788" y="44"/>
                    </a:lnTo>
                    <a:lnTo>
                      <a:pt x="866" y="85"/>
                    </a:lnTo>
                    <a:lnTo>
                      <a:pt x="936" y="136"/>
                    </a:lnTo>
                    <a:lnTo>
                      <a:pt x="998" y="198"/>
                    </a:lnTo>
                    <a:lnTo>
                      <a:pt x="1049" y="268"/>
                    </a:lnTo>
                    <a:lnTo>
                      <a:pt x="1090" y="346"/>
                    </a:lnTo>
                    <a:lnTo>
                      <a:pt x="1118" y="430"/>
                    </a:lnTo>
                    <a:lnTo>
                      <a:pt x="1132" y="520"/>
                    </a:lnTo>
                    <a:lnTo>
                      <a:pt x="1134" y="567"/>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14"/>
            <p:cNvGrpSpPr>
              <a:grpSpLocks/>
            </p:cNvGrpSpPr>
            <p:nvPr/>
          </p:nvGrpSpPr>
          <p:grpSpPr bwMode="auto">
            <a:xfrm>
              <a:off x="3188" y="987"/>
              <a:ext cx="294" cy="51"/>
              <a:chOff x="3188" y="987"/>
              <a:chExt cx="294" cy="51"/>
            </a:xfrm>
          </p:grpSpPr>
          <p:sp>
            <p:nvSpPr>
              <p:cNvPr id="24" name="Freeform 15"/>
              <p:cNvSpPr>
                <a:spLocks/>
              </p:cNvSpPr>
              <p:nvPr/>
            </p:nvSpPr>
            <p:spPr bwMode="auto">
              <a:xfrm>
                <a:off x="3188" y="987"/>
                <a:ext cx="294" cy="51"/>
              </a:xfrm>
              <a:custGeom>
                <a:avLst/>
                <a:gdLst>
                  <a:gd name="T0" fmla="+- 0 3482 3188"/>
                  <a:gd name="T1" fmla="*/ T0 w 294"/>
                  <a:gd name="T2" fmla="+- 0 987 987"/>
                  <a:gd name="T3" fmla="*/ 987 h 51"/>
                  <a:gd name="T4" fmla="+- 0 3410 3188"/>
                  <a:gd name="T5" fmla="*/ T4 w 294"/>
                  <a:gd name="T6" fmla="+- 0 1019 987"/>
                  <a:gd name="T7" fmla="*/ 1019 h 51"/>
                  <a:gd name="T8" fmla="+- 0 3351 3188"/>
                  <a:gd name="T9" fmla="*/ T8 w 294"/>
                  <a:gd name="T10" fmla="+- 0 1033 987"/>
                  <a:gd name="T11" fmla="*/ 1033 h 51"/>
                  <a:gd name="T12" fmla="+- 0 3310 3188"/>
                  <a:gd name="T13" fmla="*/ T12 w 294"/>
                  <a:gd name="T14" fmla="+- 0 1038 987"/>
                  <a:gd name="T15" fmla="*/ 1038 h 51"/>
                  <a:gd name="T16" fmla="+- 0 3285 3188"/>
                  <a:gd name="T17" fmla="*/ T16 w 294"/>
                  <a:gd name="T18" fmla="+- 0 1037 987"/>
                  <a:gd name="T19" fmla="*/ 1037 h 51"/>
                  <a:gd name="T20" fmla="+- 0 3263 3188"/>
                  <a:gd name="T21" fmla="*/ T20 w 294"/>
                  <a:gd name="T22" fmla="+- 0 1036 987"/>
                  <a:gd name="T23" fmla="*/ 1036 h 51"/>
                  <a:gd name="T24" fmla="+- 0 3242 3188"/>
                  <a:gd name="T25" fmla="*/ T24 w 294"/>
                  <a:gd name="T26" fmla="+- 0 1034 987"/>
                  <a:gd name="T27" fmla="*/ 1034 h 51"/>
                  <a:gd name="T28" fmla="+- 0 3223 3188"/>
                  <a:gd name="T29" fmla="*/ T28 w 294"/>
                  <a:gd name="T30" fmla="+- 0 1031 987"/>
                  <a:gd name="T31" fmla="*/ 1031 h 51"/>
                  <a:gd name="T32" fmla="+- 0 3206 3188"/>
                  <a:gd name="T33" fmla="*/ T32 w 294"/>
                  <a:gd name="T34" fmla="+- 0 1027 987"/>
                  <a:gd name="T35" fmla="*/ 1027 h 51"/>
                  <a:gd name="T36" fmla="+- 0 3188 3188"/>
                  <a:gd name="T37" fmla="*/ T36 w 294"/>
                  <a:gd name="T38" fmla="+- 0 1023 987"/>
                  <a:gd name="T39" fmla="*/ 1023 h 5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294" h="51">
                    <a:moveTo>
                      <a:pt x="294" y="0"/>
                    </a:moveTo>
                    <a:lnTo>
                      <a:pt x="222" y="32"/>
                    </a:lnTo>
                    <a:lnTo>
                      <a:pt x="163" y="46"/>
                    </a:lnTo>
                    <a:lnTo>
                      <a:pt x="122" y="51"/>
                    </a:lnTo>
                    <a:lnTo>
                      <a:pt x="97" y="50"/>
                    </a:lnTo>
                    <a:lnTo>
                      <a:pt x="75" y="49"/>
                    </a:lnTo>
                    <a:lnTo>
                      <a:pt x="54" y="47"/>
                    </a:lnTo>
                    <a:lnTo>
                      <a:pt x="35" y="44"/>
                    </a:lnTo>
                    <a:lnTo>
                      <a:pt x="18" y="40"/>
                    </a:lnTo>
                    <a:lnTo>
                      <a:pt x="0" y="36"/>
                    </a:lnTo>
                  </a:path>
                </a:pathLst>
              </a:custGeom>
              <a:noFill/>
              <a:ln w="254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12"/>
            <p:cNvGrpSpPr>
              <a:grpSpLocks/>
            </p:cNvGrpSpPr>
            <p:nvPr/>
          </p:nvGrpSpPr>
          <p:grpSpPr bwMode="auto">
            <a:xfrm>
              <a:off x="3098" y="970"/>
              <a:ext cx="119" cy="110"/>
              <a:chOff x="3098" y="970"/>
              <a:chExt cx="119" cy="110"/>
            </a:xfrm>
          </p:grpSpPr>
          <p:sp>
            <p:nvSpPr>
              <p:cNvPr id="23" name="Freeform 13"/>
              <p:cNvSpPr>
                <a:spLocks/>
              </p:cNvSpPr>
              <p:nvPr/>
            </p:nvSpPr>
            <p:spPr bwMode="auto">
              <a:xfrm>
                <a:off x="3098" y="970"/>
                <a:ext cx="119" cy="110"/>
              </a:xfrm>
              <a:custGeom>
                <a:avLst/>
                <a:gdLst>
                  <a:gd name="T0" fmla="+- 0 3217 3098"/>
                  <a:gd name="T1" fmla="*/ T0 w 119"/>
                  <a:gd name="T2" fmla="+- 0 970 970"/>
                  <a:gd name="T3" fmla="*/ 970 h 110"/>
                  <a:gd name="T4" fmla="+- 0 3098 3098"/>
                  <a:gd name="T5" fmla="*/ T4 w 119"/>
                  <a:gd name="T6" fmla="+- 0 983 970"/>
                  <a:gd name="T7" fmla="*/ 983 h 110"/>
                  <a:gd name="T8" fmla="+- 0 3169 3098"/>
                  <a:gd name="T9" fmla="*/ T8 w 119"/>
                  <a:gd name="T10" fmla="+- 0 1080 970"/>
                  <a:gd name="T11" fmla="*/ 1080 h 110"/>
                  <a:gd name="T12" fmla="+- 0 3217 3098"/>
                  <a:gd name="T13" fmla="*/ T12 w 119"/>
                  <a:gd name="T14" fmla="+- 0 970 970"/>
                  <a:gd name="T15" fmla="*/ 970 h 110"/>
                </a:gdLst>
                <a:ahLst/>
                <a:cxnLst>
                  <a:cxn ang="0">
                    <a:pos x="T1" y="T3"/>
                  </a:cxn>
                  <a:cxn ang="0">
                    <a:pos x="T5" y="T7"/>
                  </a:cxn>
                  <a:cxn ang="0">
                    <a:pos x="T9" y="T11"/>
                  </a:cxn>
                  <a:cxn ang="0">
                    <a:pos x="T13" y="T15"/>
                  </a:cxn>
                </a:cxnLst>
                <a:rect l="0" t="0" r="r" b="b"/>
                <a:pathLst>
                  <a:path w="119" h="110">
                    <a:moveTo>
                      <a:pt x="119" y="0"/>
                    </a:moveTo>
                    <a:lnTo>
                      <a:pt x="0" y="13"/>
                    </a:lnTo>
                    <a:lnTo>
                      <a:pt x="71" y="110"/>
                    </a:lnTo>
                    <a:lnTo>
                      <a:pt x="119"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10"/>
            <p:cNvGrpSpPr>
              <a:grpSpLocks/>
            </p:cNvGrpSpPr>
            <p:nvPr/>
          </p:nvGrpSpPr>
          <p:grpSpPr bwMode="auto">
            <a:xfrm>
              <a:off x="5448" y="98"/>
              <a:ext cx="1134" cy="1134"/>
              <a:chOff x="5448" y="98"/>
              <a:chExt cx="1134" cy="1134"/>
            </a:xfrm>
          </p:grpSpPr>
          <p:sp>
            <p:nvSpPr>
              <p:cNvPr id="22" name="Freeform 11"/>
              <p:cNvSpPr>
                <a:spLocks/>
              </p:cNvSpPr>
              <p:nvPr/>
            </p:nvSpPr>
            <p:spPr bwMode="auto">
              <a:xfrm>
                <a:off x="5448" y="98"/>
                <a:ext cx="1134" cy="1134"/>
              </a:xfrm>
              <a:custGeom>
                <a:avLst/>
                <a:gdLst>
                  <a:gd name="T0" fmla="+- 0 6581 5448"/>
                  <a:gd name="T1" fmla="*/ T0 w 1134"/>
                  <a:gd name="T2" fmla="+- 0 665 98"/>
                  <a:gd name="T3" fmla="*/ 665 h 1134"/>
                  <a:gd name="T4" fmla="+- 0 6574 5448"/>
                  <a:gd name="T5" fmla="*/ T4 w 1134"/>
                  <a:gd name="T6" fmla="+- 0 757 98"/>
                  <a:gd name="T7" fmla="*/ 757 h 1134"/>
                  <a:gd name="T8" fmla="+- 0 6552 5448"/>
                  <a:gd name="T9" fmla="*/ T8 w 1134"/>
                  <a:gd name="T10" fmla="+- 0 844 98"/>
                  <a:gd name="T11" fmla="*/ 844 h 1134"/>
                  <a:gd name="T12" fmla="+- 0 6518 5448"/>
                  <a:gd name="T13" fmla="*/ T12 w 1134"/>
                  <a:gd name="T14" fmla="+- 0 925 98"/>
                  <a:gd name="T15" fmla="*/ 925 h 1134"/>
                  <a:gd name="T16" fmla="+- 0 6472 5448"/>
                  <a:gd name="T17" fmla="*/ T16 w 1134"/>
                  <a:gd name="T18" fmla="+- 0 999 98"/>
                  <a:gd name="T19" fmla="*/ 999 h 1134"/>
                  <a:gd name="T20" fmla="+- 0 6415 5448"/>
                  <a:gd name="T21" fmla="*/ T20 w 1134"/>
                  <a:gd name="T22" fmla="+- 0 1065 98"/>
                  <a:gd name="T23" fmla="*/ 1065 h 1134"/>
                  <a:gd name="T24" fmla="+- 0 6349 5448"/>
                  <a:gd name="T25" fmla="*/ T24 w 1134"/>
                  <a:gd name="T26" fmla="+- 0 1122 98"/>
                  <a:gd name="T27" fmla="*/ 1122 h 1134"/>
                  <a:gd name="T28" fmla="+- 0 6275 5448"/>
                  <a:gd name="T29" fmla="*/ T28 w 1134"/>
                  <a:gd name="T30" fmla="+- 0 1168 98"/>
                  <a:gd name="T31" fmla="*/ 1168 h 1134"/>
                  <a:gd name="T32" fmla="+- 0 6194 5448"/>
                  <a:gd name="T33" fmla="*/ T32 w 1134"/>
                  <a:gd name="T34" fmla="+- 0 1203 98"/>
                  <a:gd name="T35" fmla="*/ 1203 h 1134"/>
                  <a:gd name="T36" fmla="+- 0 6106 5448"/>
                  <a:gd name="T37" fmla="*/ T36 w 1134"/>
                  <a:gd name="T38" fmla="+- 0 1224 98"/>
                  <a:gd name="T39" fmla="*/ 1224 h 1134"/>
                  <a:gd name="T40" fmla="+- 0 6014 5448"/>
                  <a:gd name="T41" fmla="*/ T40 w 1134"/>
                  <a:gd name="T42" fmla="+- 0 1231 98"/>
                  <a:gd name="T43" fmla="*/ 1231 h 1134"/>
                  <a:gd name="T44" fmla="+- 0 5968 5448"/>
                  <a:gd name="T45" fmla="*/ T44 w 1134"/>
                  <a:gd name="T46" fmla="+- 0 1230 98"/>
                  <a:gd name="T47" fmla="*/ 1230 h 1134"/>
                  <a:gd name="T48" fmla="+- 0 5878 5448"/>
                  <a:gd name="T49" fmla="*/ T48 w 1134"/>
                  <a:gd name="T50" fmla="+- 0 1215 98"/>
                  <a:gd name="T51" fmla="*/ 1215 h 1134"/>
                  <a:gd name="T52" fmla="+- 0 5794 5448"/>
                  <a:gd name="T53" fmla="*/ T52 w 1134"/>
                  <a:gd name="T54" fmla="+- 0 1187 98"/>
                  <a:gd name="T55" fmla="*/ 1187 h 1134"/>
                  <a:gd name="T56" fmla="+- 0 5716 5448"/>
                  <a:gd name="T57" fmla="*/ T56 w 1134"/>
                  <a:gd name="T58" fmla="+- 0 1147 98"/>
                  <a:gd name="T59" fmla="*/ 1147 h 1134"/>
                  <a:gd name="T60" fmla="+- 0 5646 5448"/>
                  <a:gd name="T61" fmla="*/ T60 w 1134"/>
                  <a:gd name="T62" fmla="+- 0 1095 98"/>
                  <a:gd name="T63" fmla="*/ 1095 h 1134"/>
                  <a:gd name="T64" fmla="+- 0 5584 5448"/>
                  <a:gd name="T65" fmla="*/ T64 w 1134"/>
                  <a:gd name="T66" fmla="+- 0 1034 98"/>
                  <a:gd name="T67" fmla="*/ 1034 h 1134"/>
                  <a:gd name="T68" fmla="+- 0 5532 5448"/>
                  <a:gd name="T69" fmla="*/ T68 w 1134"/>
                  <a:gd name="T70" fmla="+- 0 963 98"/>
                  <a:gd name="T71" fmla="*/ 963 h 1134"/>
                  <a:gd name="T72" fmla="+- 0 5492 5448"/>
                  <a:gd name="T73" fmla="*/ T72 w 1134"/>
                  <a:gd name="T74" fmla="+- 0 885 98"/>
                  <a:gd name="T75" fmla="*/ 885 h 1134"/>
                  <a:gd name="T76" fmla="+- 0 5464 5448"/>
                  <a:gd name="T77" fmla="*/ T76 w 1134"/>
                  <a:gd name="T78" fmla="+- 0 801 98"/>
                  <a:gd name="T79" fmla="*/ 801 h 1134"/>
                  <a:gd name="T80" fmla="+- 0 5449 5448"/>
                  <a:gd name="T81" fmla="*/ T80 w 1134"/>
                  <a:gd name="T82" fmla="+- 0 711 98"/>
                  <a:gd name="T83" fmla="*/ 711 h 1134"/>
                  <a:gd name="T84" fmla="+- 0 5448 5448"/>
                  <a:gd name="T85" fmla="*/ T84 w 1134"/>
                  <a:gd name="T86" fmla="+- 0 665 98"/>
                  <a:gd name="T87" fmla="*/ 665 h 1134"/>
                  <a:gd name="T88" fmla="+- 0 5449 5448"/>
                  <a:gd name="T89" fmla="*/ T88 w 1134"/>
                  <a:gd name="T90" fmla="+- 0 618 98"/>
                  <a:gd name="T91" fmla="*/ 618 h 1134"/>
                  <a:gd name="T92" fmla="+- 0 5464 5448"/>
                  <a:gd name="T93" fmla="*/ T92 w 1134"/>
                  <a:gd name="T94" fmla="+- 0 528 98"/>
                  <a:gd name="T95" fmla="*/ 528 h 1134"/>
                  <a:gd name="T96" fmla="+- 0 5492 5448"/>
                  <a:gd name="T97" fmla="*/ T96 w 1134"/>
                  <a:gd name="T98" fmla="+- 0 444 98"/>
                  <a:gd name="T99" fmla="*/ 444 h 1134"/>
                  <a:gd name="T100" fmla="+- 0 5532 5448"/>
                  <a:gd name="T101" fmla="*/ T100 w 1134"/>
                  <a:gd name="T102" fmla="+- 0 366 98"/>
                  <a:gd name="T103" fmla="*/ 366 h 1134"/>
                  <a:gd name="T104" fmla="+- 0 5584 5448"/>
                  <a:gd name="T105" fmla="*/ T104 w 1134"/>
                  <a:gd name="T106" fmla="+- 0 296 98"/>
                  <a:gd name="T107" fmla="*/ 296 h 1134"/>
                  <a:gd name="T108" fmla="+- 0 5646 5448"/>
                  <a:gd name="T109" fmla="*/ T108 w 1134"/>
                  <a:gd name="T110" fmla="+- 0 234 98"/>
                  <a:gd name="T111" fmla="*/ 234 h 1134"/>
                  <a:gd name="T112" fmla="+- 0 5716 5448"/>
                  <a:gd name="T113" fmla="*/ T112 w 1134"/>
                  <a:gd name="T114" fmla="+- 0 183 98"/>
                  <a:gd name="T115" fmla="*/ 183 h 1134"/>
                  <a:gd name="T116" fmla="+- 0 5794 5448"/>
                  <a:gd name="T117" fmla="*/ T116 w 1134"/>
                  <a:gd name="T118" fmla="+- 0 142 98"/>
                  <a:gd name="T119" fmla="*/ 142 h 1134"/>
                  <a:gd name="T120" fmla="+- 0 5878 5448"/>
                  <a:gd name="T121" fmla="*/ T120 w 1134"/>
                  <a:gd name="T122" fmla="+- 0 114 98"/>
                  <a:gd name="T123" fmla="*/ 114 h 1134"/>
                  <a:gd name="T124" fmla="+- 0 5968 5448"/>
                  <a:gd name="T125" fmla="*/ T124 w 1134"/>
                  <a:gd name="T126" fmla="+- 0 99 98"/>
                  <a:gd name="T127" fmla="*/ 99 h 1134"/>
                  <a:gd name="T128" fmla="+- 0 6014 5448"/>
                  <a:gd name="T129" fmla="*/ T128 w 1134"/>
                  <a:gd name="T130" fmla="+- 0 98 98"/>
                  <a:gd name="T131" fmla="*/ 98 h 1134"/>
                  <a:gd name="T132" fmla="+- 0 6061 5448"/>
                  <a:gd name="T133" fmla="*/ T132 w 1134"/>
                  <a:gd name="T134" fmla="+- 0 99 98"/>
                  <a:gd name="T135" fmla="*/ 99 h 1134"/>
                  <a:gd name="T136" fmla="+- 0 6151 5448"/>
                  <a:gd name="T137" fmla="*/ T136 w 1134"/>
                  <a:gd name="T138" fmla="+- 0 114 98"/>
                  <a:gd name="T139" fmla="*/ 114 h 1134"/>
                  <a:gd name="T140" fmla="+- 0 6235 5448"/>
                  <a:gd name="T141" fmla="*/ T140 w 1134"/>
                  <a:gd name="T142" fmla="+- 0 142 98"/>
                  <a:gd name="T143" fmla="*/ 142 h 1134"/>
                  <a:gd name="T144" fmla="+- 0 6313 5448"/>
                  <a:gd name="T145" fmla="*/ T144 w 1134"/>
                  <a:gd name="T146" fmla="+- 0 183 98"/>
                  <a:gd name="T147" fmla="*/ 183 h 1134"/>
                  <a:gd name="T148" fmla="+- 0 6383 5448"/>
                  <a:gd name="T149" fmla="*/ T148 w 1134"/>
                  <a:gd name="T150" fmla="+- 0 234 98"/>
                  <a:gd name="T151" fmla="*/ 234 h 1134"/>
                  <a:gd name="T152" fmla="+- 0 6445 5448"/>
                  <a:gd name="T153" fmla="*/ T152 w 1134"/>
                  <a:gd name="T154" fmla="+- 0 296 98"/>
                  <a:gd name="T155" fmla="*/ 296 h 1134"/>
                  <a:gd name="T156" fmla="+- 0 6496 5448"/>
                  <a:gd name="T157" fmla="*/ T156 w 1134"/>
                  <a:gd name="T158" fmla="+- 0 366 98"/>
                  <a:gd name="T159" fmla="*/ 366 h 1134"/>
                  <a:gd name="T160" fmla="+- 0 6537 5448"/>
                  <a:gd name="T161" fmla="*/ T160 w 1134"/>
                  <a:gd name="T162" fmla="+- 0 444 98"/>
                  <a:gd name="T163" fmla="*/ 444 h 1134"/>
                  <a:gd name="T164" fmla="+- 0 6565 5448"/>
                  <a:gd name="T165" fmla="*/ T164 w 1134"/>
                  <a:gd name="T166" fmla="+- 0 528 98"/>
                  <a:gd name="T167" fmla="*/ 528 h 1134"/>
                  <a:gd name="T168" fmla="+- 0 6580 5448"/>
                  <a:gd name="T169" fmla="*/ T168 w 1134"/>
                  <a:gd name="T170" fmla="+- 0 618 98"/>
                  <a:gd name="T171" fmla="*/ 618 h 1134"/>
                  <a:gd name="T172" fmla="+- 0 6581 5448"/>
                  <a:gd name="T173" fmla="*/ T172 w 1134"/>
                  <a:gd name="T174" fmla="+- 0 665 98"/>
                  <a:gd name="T175" fmla="*/ 665 h 1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1134" h="1134">
                    <a:moveTo>
                      <a:pt x="1133" y="567"/>
                    </a:moveTo>
                    <a:lnTo>
                      <a:pt x="1126" y="659"/>
                    </a:lnTo>
                    <a:lnTo>
                      <a:pt x="1104" y="746"/>
                    </a:lnTo>
                    <a:lnTo>
                      <a:pt x="1070" y="827"/>
                    </a:lnTo>
                    <a:lnTo>
                      <a:pt x="1024" y="901"/>
                    </a:lnTo>
                    <a:lnTo>
                      <a:pt x="967" y="967"/>
                    </a:lnTo>
                    <a:lnTo>
                      <a:pt x="901" y="1024"/>
                    </a:lnTo>
                    <a:lnTo>
                      <a:pt x="827" y="1070"/>
                    </a:lnTo>
                    <a:lnTo>
                      <a:pt x="746" y="1105"/>
                    </a:lnTo>
                    <a:lnTo>
                      <a:pt x="658" y="1126"/>
                    </a:lnTo>
                    <a:lnTo>
                      <a:pt x="566" y="1133"/>
                    </a:lnTo>
                    <a:lnTo>
                      <a:pt x="520" y="1132"/>
                    </a:lnTo>
                    <a:lnTo>
                      <a:pt x="430" y="1117"/>
                    </a:lnTo>
                    <a:lnTo>
                      <a:pt x="346" y="1089"/>
                    </a:lnTo>
                    <a:lnTo>
                      <a:pt x="268" y="1049"/>
                    </a:lnTo>
                    <a:lnTo>
                      <a:pt x="198" y="997"/>
                    </a:lnTo>
                    <a:lnTo>
                      <a:pt x="136" y="936"/>
                    </a:lnTo>
                    <a:lnTo>
                      <a:pt x="84" y="865"/>
                    </a:lnTo>
                    <a:lnTo>
                      <a:pt x="44" y="787"/>
                    </a:lnTo>
                    <a:lnTo>
                      <a:pt x="16" y="703"/>
                    </a:lnTo>
                    <a:lnTo>
                      <a:pt x="1" y="613"/>
                    </a:lnTo>
                    <a:lnTo>
                      <a:pt x="0" y="567"/>
                    </a:lnTo>
                    <a:lnTo>
                      <a:pt x="1" y="520"/>
                    </a:lnTo>
                    <a:lnTo>
                      <a:pt x="16" y="430"/>
                    </a:lnTo>
                    <a:lnTo>
                      <a:pt x="44" y="346"/>
                    </a:lnTo>
                    <a:lnTo>
                      <a:pt x="84" y="268"/>
                    </a:lnTo>
                    <a:lnTo>
                      <a:pt x="136" y="198"/>
                    </a:lnTo>
                    <a:lnTo>
                      <a:pt x="198" y="136"/>
                    </a:lnTo>
                    <a:lnTo>
                      <a:pt x="268" y="85"/>
                    </a:lnTo>
                    <a:lnTo>
                      <a:pt x="346" y="44"/>
                    </a:lnTo>
                    <a:lnTo>
                      <a:pt x="430" y="16"/>
                    </a:lnTo>
                    <a:lnTo>
                      <a:pt x="520" y="1"/>
                    </a:lnTo>
                    <a:lnTo>
                      <a:pt x="566" y="0"/>
                    </a:lnTo>
                    <a:lnTo>
                      <a:pt x="613" y="1"/>
                    </a:lnTo>
                    <a:lnTo>
                      <a:pt x="703" y="16"/>
                    </a:lnTo>
                    <a:lnTo>
                      <a:pt x="787" y="44"/>
                    </a:lnTo>
                    <a:lnTo>
                      <a:pt x="865" y="85"/>
                    </a:lnTo>
                    <a:lnTo>
                      <a:pt x="935" y="136"/>
                    </a:lnTo>
                    <a:lnTo>
                      <a:pt x="997" y="198"/>
                    </a:lnTo>
                    <a:lnTo>
                      <a:pt x="1048" y="268"/>
                    </a:lnTo>
                    <a:lnTo>
                      <a:pt x="1089" y="346"/>
                    </a:lnTo>
                    <a:lnTo>
                      <a:pt x="1117" y="430"/>
                    </a:lnTo>
                    <a:lnTo>
                      <a:pt x="1132" y="520"/>
                    </a:lnTo>
                    <a:lnTo>
                      <a:pt x="1133" y="567"/>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8"/>
            <p:cNvGrpSpPr>
              <a:grpSpLocks/>
            </p:cNvGrpSpPr>
            <p:nvPr/>
          </p:nvGrpSpPr>
          <p:grpSpPr bwMode="auto">
            <a:xfrm>
              <a:off x="5910" y="987"/>
              <a:ext cx="294" cy="51"/>
              <a:chOff x="5910" y="987"/>
              <a:chExt cx="294" cy="51"/>
            </a:xfrm>
          </p:grpSpPr>
          <p:sp>
            <p:nvSpPr>
              <p:cNvPr id="21" name="Freeform 9"/>
              <p:cNvSpPr>
                <a:spLocks/>
              </p:cNvSpPr>
              <p:nvPr/>
            </p:nvSpPr>
            <p:spPr bwMode="auto">
              <a:xfrm>
                <a:off x="5910" y="987"/>
                <a:ext cx="294" cy="51"/>
              </a:xfrm>
              <a:custGeom>
                <a:avLst/>
                <a:gdLst>
                  <a:gd name="T0" fmla="+- 0 6203 5910"/>
                  <a:gd name="T1" fmla="*/ T0 w 294"/>
                  <a:gd name="T2" fmla="+- 0 987 987"/>
                  <a:gd name="T3" fmla="*/ 987 h 51"/>
                  <a:gd name="T4" fmla="+- 0 6131 5910"/>
                  <a:gd name="T5" fmla="*/ T4 w 294"/>
                  <a:gd name="T6" fmla="+- 0 1019 987"/>
                  <a:gd name="T7" fmla="*/ 1019 h 51"/>
                  <a:gd name="T8" fmla="+- 0 6072 5910"/>
                  <a:gd name="T9" fmla="*/ T8 w 294"/>
                  <a:gd name="T10" fmla="+- 0 1033 987"/>
                  <a:gd name="T11" fmla="*/ 1033 h 51"/>
                  <a:gd name="T12" fmla="+- 0 6031 5910"/>
                  <a:gd name="T13" fmla="*/ T12 w 294"/>
                  <a:gd name="T14" fmla="+- 0 1038 987"/>
                  <a:gd name="T15" fmla="*/ 1038 h 51"/>
                  <a:gd name="T16" fmla="+- 0 6007 5910"/>
                  <a:gd name="T17" fmla="*/ T16 w 294"/>
                  <a:gd name="T18" fmla="+- 0 1037 987"/>
                  <a:gd name="T19" fmla="*/ 1037 h 51"/>
                  <a:gd name="T20" fmla="+- 0 5984 5910"/>
                  <a:gd name="T21" fmla="*/ T20 w 294"/>
                  <a:gd name="T22" fmla="+- 0 1036 987"/>
                  <a:gd name="T23" fmla="*/ 1036 h 51"/>
                  <a:gd name="T24" fmla="+- 0 5964 5910"/>
                  <a:gd name="T25" fmla="*/ T24 w 294"/>
                  <a:gd name="T26" fmla="+- 0 1034 987"/>
                  <a:gd name="T27" fmla="*/ 1034 h 51"/>
                  <a:gd name="T28" fmla="+- 0 5945 5910"/>
                  <a:gd name="T29" fmla="*/ T28 w 294"/>
                  <a:gd name="T30" fmla="+- 0 1031 987"/>
                  <a:gd name="T31" fmla="*/ 1031 h 51"/>
                  <a:gd name="T32" fmla="+- 0 5927 5910"/>
                  <a:gd name="T33" fmla="*/ T32 w 294"/>
                  <a:gd name="T34" fmla="+- 0 1027 987"/>
                  <a:gd name="T35" fmla="*/ 1027 h 51"/>
                  <a:gd name="T36" fmla="+- 0 5910 5910"/>
                  <a:gd name="T37" fmla="*/ T36 w 294"/>
                  <a:gd name="T38" fmla="+- 0 1023 987"/>
                  <a:gd name="T39" fmla="*/ 1023 h 5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294" h="51">
                    <a:moveTo>
                      <a:pt x="293" y="0"/>
                    </a:moveTo>
                    <a:lnTo>
                      <a:pt x="221" y="32"/>
                    </a:lnTo>
                    <a:lnTo>
                      <a:pt x="162" y="46"/>
                    </a:lnTo>
                    <a:lnTo>
                      <a:pt x="121" y="51"/>
                    </a:lnTo>
                    <a:lnTo>
                      <a:pt x="97" y="50"/>
                    </a:lnTo>
                    <a:lnTo>
                      <a:pt x="74" y="49"/>
                    </a:lnTo>
                    <a:lnTo>
                      <a:pt x="54" y="47"/>
                    </a:lnTo>
                    <a:lnTo>
                      <a:pt x="35" y="44"/>
                    </a:lnTo>
                    <a:lnTo>
                      <a:pt x="17" y="40"/>
                    </a:lnTo>
                    <a:lnTo>
                      <a:pt x="0" y="36"/>
                    </a:lnTo>
                  </a:path>
                </a:pathLst>
              </a:custGeom>
              <a:noFill/>
              <a:ln w="254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6"/>
            <p:cNvGrpSpPr>
              <a:grpSpLocks/>
            </p:cNvGrpSpPr>
            <p:nvPr/>
          </p:nvGrpSpPr>
          <p:grpSpPr bwMode="auto">
            <a:xfrm>
              <a:off x="5819" y="970"/>
              <a:ext cx="119" cy="110"/>
              <a:chOff x="5819" y="970"/>
              <a:chExt cx="119" cy="110"/>
            </a:xfrm>
          </p:grpSpPr>
          <p:sp>
            <p:nvSpPr>
              <p:cNvPr id="20" name="Freeform 7"/>
              <p:cNvSpPr>
                <a:spLocks/>
              </p:cNvSpPr>
              <p:nvPr/>
            </p:nvSpPr>
            <p:spPr bwMode="auto">
              <a:xfrm>
                <a:off x="5819" y="970"/>
                <a:ext cx="119" cy="110"/>
              </a:xfrm>
              <a:custGeom>
                <a:avLst/>
                <a:gdLst>
                  <a:gd name="T0" fmla="+- 0 5938 5819"/>
                  <a:gd name="T1" fmla="*/ T0 w 119"/>
                  <a:gd name="T2" fmla="+- 0 970 970"/>
                  <a:gd name="T3" fmla="*/ 970 h 110"/>
                  <a:gd name="T4" fmla="+- 0 5819 5819"/>
                  <a:gd name="T5" fmla="*/ T4 w 119"/>
                  <a:gd name="T6" fmla="+- 0 983 970"/>
                  <a:gd name="T7" fmla="*/ 983 h 110"/>
                  <a:gd name="T8" fmla="+- 0 5890 5819"/>
                  <a:gd name="T9" fmla="*/ T8 w 119"/>
                  <a:gd name="T10" fmla="+- 0 1080 970"/>
                  <a:gd name="T11" fmla="*/ 1080 h 110"/>
                  <a:gd name="T12" fmla="+- 0 5938 5819"/>
                  <a:gd name="T13" fmla="*/ T12 w 119"/>
                  <a:gd name="T14" fmla="+- 0 970 970"/>
                  <a:gd name="T15" fmla="*/ 970 h 110"/>
                </a:gdLst>
                <a:ahLst/>
                <a:cxnLst>
                  <a:cxn ang="0">
                    <a:pos x="T1" y="T3"/>
                  </a:cxn>
                  <a:cxn ang="0">
                    <a:pos x="T5" y="T7"/>
                  </a:cxn>
                  <a:cxn ang="0">
                    <a:pos x="T9" y="T11"/>
                  </a:cxn>
                  <a:cxn ang="0">
                    <a:pos x="T13" y="T15"/>
                  </a:cxn>
                </a:cxnLst>
                <a:rect l="0" t="0" r="r" b="b"/>
                <a:pathLst>
                  <a:path w="119" h="110">
                    <a:moveTo>
                      <a:pt x="119" y="0"/>
                    </a:moveTo>
                    <a:lnTo>
                      <a:pt x="0" y="13"/>
                    </a:lnTo>
                    <a:lnTo>
                      <a:pt x="71" y="110"/>
                    </a:lnTo>
                    <a:lnTo>
                      <a:pt x="119"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4"/>
            <p:cNvGrpSpPr>
              <a:grpSpLocks/>
            </p:cNvGrpSpPr>
            <p:nvPr/>
          </p:nvGrpSpPr>
          <p:grpSpPr bwMode="auto">
            <a:xfrm>
              <a:off x="572" y="48"/>
              <a:ext cx="5443" cy="2"/>
              <a:chOff x="572" y="48"/>
              <a:chExt cx="5443" cy="2"/>
            </a:xfrm>
          </p:grpSpPr>
          <p:sp>
            <p:nvSpPr>
              <p:cNvPr id="19" name="Freeform 5"/>
              <p:cNvSpPr>
                <a:spLocks/>
              </p:cNvSpPr>
              <p:nvPr/>
            </p:nvSpPr>
            <p:spPr bwMode="auto">
              <a:xfrm>
                <a:off x="572" y="48"/>
                <a:ext cx="5443" cy="2"/>
              </a:xfrm>
              <a:custGeom>
                <a:avLst/>
                <a:gdLst>
                  <a:gd name="T0" fmla="+- 0 572 572"/>
                  <a:gd name="T1" fmla="*/ T0 w 5443"/>
                  <a:gd name="T2" fmla="+- 0 6014 572"/>
                  <a:gd name="T3" fmla="*/ T2 w 5443"/>
                </a:gdLst>
                <a:ahLst/>
                <a:cxnLst>
                  <a:cxn ang="0">
                    <a:pos x="T1" y="0"/>
                  </a:cxn>
                  <a:cxn ang="0">
                    <a:pos x="T3" y="0"/>
                  </a:cxn>
                </a:cxnLst>
                <a:rect l="0" t="0" r="r" b="b"/>
                <a:pathLst>
                  <a:path w="5443">
                    <a:moveTo>
                      <a:pt x="0" y="0"/>
                    </a:moveTo>
                    <a:lnTo>
                      <a:pt x="5442" y="0"/>
                    </a:lnTo>
                  </a:path>
                </a:pathLst>
              </a:custGeom>
              <a:noFill/>
              <a:ln w="54000">
                <a:solidFill>
                  <a:srgbClr val="BCBEC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2"/>
            <p:cNvGrpSpPr>
              <a:grpSpLocks/>
            </p:cNvGrpSpPr>
            <p:nvPr/>
          </p:nvGrpSpPr>
          <p:grpSpPr bwMode="auto">
            <a:xfrm>
              <a:off x="572" y="5"/>
              <a:ext cx="5443" cy="86"/>
              <a:chOff x="572" y="5"/>
              <a:chExt cx="5443" cy="86"/>
            </a:xfrm>
          </p:grpSpPr>
          <p:sp>
            <p:nvSpPr>
              <p:cNvPr id="18" name="Freeform 3"/>
              <p:cNvSpPr>
                <a:spLocks/>
              </p:cNvSpPr>
              <p:nvPr/>
            </p:nvSpPr>
            <p:spPr bwMode="auto">
              <a:xfrm>
                <a:off x="572" y="5"/>
                <a:ext cx="5443" cy="86"/>
              </a:xfrm>
              <a:custGeom>
                <a:avLst/>
                <a:gdLst>
                  <a:gd name="T0" fmla="+- 0 6014 572"/>
                  <a:gd name="T1" fmla="*/ T0 w 5443"/>
                  <a:gd name="T2" fmla="+- 0 90 5"/>
                  <a:gd name="T3" fmla="*/ 90 h 86"/>
                  <a:gd name="T4" fmla="+- 0 572 572"/>
                  <a:gd name="T5" fmla="*/ T4 w 5443"/>
                  <a:gd name="T6" fmla="+- 0 90 5"/>
                  <a:gd name="T7" fmla="*/ 90 h 86"/>
                  <a:gd name="T8" fmla="+- 0 572 572"/>
                  <a:gd name="T9" fmla="*/ T8 w 5443"/>
                  <a:gd name="T10" fmla="+- 0 5 5"/>
                  <a:gd name="T11" fmla="*/ 5 h 86"/>
                  <a:gd name="T12" fmla="+- 0 6014 572"/>
                  <a:gd name="T13" fmla="*/ T12 w 5443"/>
                  <a:gd name="T14" fmla="+- 0 5 5"/>
                  <a:gd name="T15" fmla="*/ 5 h 86"/>
                  <a:gd name="T16" fmla="+- 0 6014 572"/>
                  <a:gd name="T17" fmla="*/ T16 w 5443"/>
                  <a:gd name="T18" fmla="+- 0 90 5"/>
                  <a:gd name="T19" fmla="*/ 90 h 86"/>
                </a:gdLst>
                <a:ahLst/>
                <a:cxnLst>
                  <a:cxn ang="0">
                    <a:pos x="T1" y="T3"/>
                  </a:cxn>
                  <a:cxn ang="0">
                    <a:pos x="T5" y="T7"/>
                  </a:cxn>
                  <a:cxn ang="0">
                    <a:pos x="T9" y="T11"/>
                  </a:cxn>
                  <a:cxn ang="0">
                    <a:pos x="T13" y="T15"/>
                  </a:cxn>
                  <a:cxn ang="0">
                    <a:pos x="T17" y="T19"/>
                  </a:cxn>
                </a:cxnLst>
                <a:rect l="0" t="0" r="r" b="b"/>
                <a:pathLst>
                  <a:path w="5443" h="86">
                    <a:moveTo>
                      <a:pt x="5442" y="85"/>
                    </a:moveTo>
                    <a:lnTo>
                      <a:pt x="0" y="85"/>
                    </a:lnTo>
                    <a:lnTo>
                      <a:pt x="0" y="0"/>
                    </a:lnTo>
                    <a:lnTo>
                      <a:pt x="5442" y="0"/>
                    </a:lnTo>
                    <a:lnTo>
                      <a:pt x="5442" y="85"/>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sp>
        <p:nvSpPr>
          <p:cNvPr id="29" name="TextBox 28"/>
          <p:cNvSpPr txBox="1"/>
          <p:nvPr/>
        </p:nvSpPr>
        <p:spPr>
          <a:xfrm>
            <a:off x="4800600" y="2438400"/>
            <a:ext cx="928459" cy="369332"/>
          </a:xfrm>
          <a:prstGeom prst="rect">
            <a:avLst/>
          </a:prstGeom>
          <a:noFill/>
        </p:spPr>
        <p:txBody>
          <a:bodyPr wrap="none" rtlCol="0">
            <a:spAutoFit/>
          </a:bodyPr>
          <a:lstStyle/>
          <a:p>
            <a:r>
              <a:rPr lang="en-NZ" dirty="0" smtClean="0"/>
              <a:t>2.0 ms</a:t>
            </a:r>
            <a:r>
              <a:rPr lang="en-NZ" baseline="30000" dirty="0" smtClean="0"/>
              <a:t>-1</a:t>
            </a:r>
            <a:endParaRPr lang="en-NZ" dirty="0"/>
          </a:p>
        </p:txBody>
      </p:sp>
      <p:cxnSp>
        <p:nvCxnSpPr>
          <p:cNvPr id="31" name="Straight Arrow Connector 30"/>
          <p:cNvCxnSpPr/>
          <p:nvPr/>
        </p:nvCxnSpPr>
        <p:spPr>
          <a:xfrm>
            <a:off x="4648200" y="2819400"/>
            <a:ext cx="1295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152400" y="4267200"/>
            <a:ext cx="8153400" cy="646331"/>
          </a:xfrm>
          <a:prstGeom prst="rect">
            <a:avLst/>
          </a:prstGeom>
        </p:spPr>
        <p:txBody>
          <a:bodyPr wrap="square">
            <a:spAutoFit/>
          </a:bodyPr>
          <a:lstStyle/>
          <a:p>
            <a:r>
              <a:rPr lang="en-US" dirty="0" smtClean="0"/>
              <a:t>(a)  Explain </a:t>
            </a:r>
            <a:r>
              <a:rPr lang="en-US" dirty="0"/>
              <a:t>why no work is done on the wooden sheet when it is travelling at constant </a:t>
            </a:r>
            <a:r>
              <a:rPr lang="en-US" dirty="0" smtClean="0"/>
              <a:t> </a:t>
            </a:r>
          </a:p>
          <a:p>
            <a:r>
              <a:rPr lang="en-US" dirty="0"/>
              <a:t> </a:t>
            </a:r>
            <a:r>
              <a:rPr lang="en-US" dirty="0" smtClean="0"/>
              <a:t>      velocity</a:t>
            </a:r>
            <a:r>
              <a:rPr lang="en-US" dirty="0"/>
              <a:t>.</a:t>
            </a:r>
            <a:endParaRPr lang="en-NZ" dirty="0"/>
          </a:p>
        </p:txBody>
      </p:sp>
      <p:sp>
        <p:nvSpPr>
          <p:cNvPr id="30" name="Rectangle 29"/>
          <p:cNvSpPr/>
          <p:nvPr/>
        </p:nvSpPr>
        <p:spPr>
          <a:xfrm>
            <a:off x="267629" y="5014472"/>
            <a:ext cx="8619893" cy="923330"/>
          </a:xfrm>
          <a:prstGeom prst="rect">
            <a:avLst/>
          </a:prstGeom>
          <a:solidFill>
            <a:srgbClr val="FFFFCC"/>
          </a:solidFill>
        </p:spPr>
        <p:txBody>
          <a:bodyPr wrap="square">
            <a:spAutoFit/>
          </a:bodyPr>
          <a:lstStyle/>
          <a:p>
            <a:r>
              <a:rPr lang="en-US" dirty="0"/>
              <a:t>The work-energy theorem states that work done = </a:t>
            </a:r>
            <a:r>
              <a:rPr lang="el-GR" dirty="0" smtClean="0"/>
              <a:t>Δ</a:t>
            </a:r>
            <a:r>
              <a:rPr lang="en-US" i="1" dirty="0" smtClean="0"/>
              <a:t>E</a:t>
            </a:r>
            <a:r>
              <a:rPr lang="en-US" baseline="-25000" dirty="0" smtClean="0"/>
              <a:t>K</a:t>
            </a:r>
            <a:r>
              <a:rPr lang="en-US" dirty="0"/>
              <a:t>. Since no change has occurred to the velocity and therefore the kinetic energy, no work has been done on the sheets</a:t>
            </a:r>
            <a:r>
              <a:rPr lang="en-US" dirty="0" smtClean="0"/>
              <a:t>.  </a:t>
            </a:r>
          </a:p>
          <a:p>
            <a:r>
              <a:rPr lang="en-US" dirty="0" smtClean="0"/>
              <a:t>There is no slipping on the rollers and we assume no other frictional losses.</a:t>
            </a:r>
            <a:endParaRPr lang="en-NZ" dirty="0"/>
          </a:p>
        </p:txBody>
      </p:sp>
      <p:sp>
        <p:nvSpPr>
          <p:cNvPr id="33" name="TextBox 32"/>
          <p:cNvSpPr txBox="1"/>
          <p:nvPr/>
        </p:nvSpPr>
        <p:spPr>
          <a:xfrm>
            <a:off x="5688979" y="6105293"/>
            <a:ext cx="2624436" cy="369332"/>
          </a:xfrm>
          <a:prstGeom prst="rect">
            <a:avLst/>
          </a:prstGeom>
          <a:solidFill>
            <a:srgbClr val="FFFFCC"/>
          </a:solidFill>
        </p:spPr>
        <p:txBody>
          <a:bodyPr wrap="none" rtlCol="0">
            <a:spAutoFit/>
          </a:bodyPr>
          <a:lstStyle/>
          <a:p>
            <a:r>
              <a:rPr lang="en-NZ" b="1" i="1" dirty="0" smtClean="0">
                <a:solidFill>
                  <a:srgbClr val="FF0000"/>
                </a:solidFill>
              </a:rPr>
              <a:t>One mark was </a:t>
            </a:r>
            <a:r>
              <a:rPr lang="en-NZ" b="1" i="1" dirty="0" smtClean="0">
                <a:solidFill>
                  <a:srgbClr val="FF0000"/>
                </a:solidFill>
              </a:rPr>
              <a:t>given here</a:t>
            </a:r>
            <a:endParaRPr lang="en-NZ" b="1" i="1" dirty="0">
              <a:solidFill>
                <a:srgbClr val="FF0000"/>
              </a:solidFill>
            </a:endParaRPr>
          </a:p>
        </p:txBody>
      </p:sp>
    </p:spTree>
    <p:extLst>
      <p:ext uri="{BB962C8B-B14F-4D97-AF65-F5344CB8AC3E}">
        <p14:creationId xmlns:p14="http://schemas.microsoft.com/office/powerpoint/2010/main" val="2700244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wipe(down)">
                                      <p:cBhvr>
                                        <p:cTn id="12" dur="580">
                                          <p:stCondLst>
                                            <p:cond delay="0"/>
                                          </p:stCondLst>
                                        </p:cTn>
                                        <p:tgtEl>
                                          <p:spTgt spid="33"/>
                                        </p:tgtEl>
                                      </p:cBhvr>
                                    </p:animEffect>
                                    <p:anim calcmode="lin" valueType="num">
                                      <p:cBhvr>
                                        <p:cTn id="13" dur="1822"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3"/>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3"/>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3"/>
                                        </p:tgtEl>
                                        <p:attrNameLst>
                                          <p:attrName>ppt_y</p:attrName>
                                        </p:attrNameLst>
                                      </p:cBhvr>
                                      <p:tavLst>
                                        <p:tav tm="0" fmla="#ppt_y-sin(pi*$)/81">
                                          <p:val>
                                            <p:fltVal val="0"/>
                                          </p:val>
                                        </p:tav>
                                        <p:tav tm="100000">
                                          <p:val>
                                            <p:fltVal val="1"/>
                                          </p:val>
                                        </p:tav>
                                      </p:tavLst>
                                    </p:anim>
                                    <p:animScale>
                                      <p:cBhvr>
                                        <p:cTn id="18" dur="26">
                                          <p:stCondLst>
                                            <p:cond delay="650"/>
                                          </p:stCondLst>
                                        </p:cTn>
                                        <p:tgtEl>
                                          <p:spTgt spid="33"/>
                                        </p:tgtEl>
                                      </p:cBhvr>
                                      <p:to x="100000" y="60000"/>
                                    </p:animScale>
                                    <p:animScale>
                                      <p:cBhvr>
                                        <p:cTn id="19" dur="166" decel="50000">
                                          <p:stCondLst>
                                            <p:cond delay="676"/>
                                          </p:stCondLst>
                                        </p:cTn>
                                        <p:tgtEl>
                                          <p:spTgt spid="33"/>
                                        </p:tgtEl>
                                      </p:cBhvr>
                                      <p:to x="100000" y="100000"/>
                                    </p:animScale>
                                    <p:animScale>
                                      <p:cBhvr>
                                        <p:cTn id="20" dur="26">
                                          <p:stCondLst>
                                            <p:cond delay="1312"/>
                                          </p:stCondLst>
                                        </p:cTn>
                                        <p:tgtEl>
                                          <p:spTgt spid="33"/>
                                        </p:tgtEl>
                                      </p:cBhvr>
                                      <p:to x="100000" y="80000"/>
                                    </p:animScale>
                                    <p:animScale>
                                      <p:cBhvr>
                                        <p:cTn id="21" dur="166" decel="50000">
                                          <p:stCondLst>
                                            <p:cond delay="1338"/>
                                          </p:stCondLst>
                                        </p:cTn>
                                        <p:tgtEl>
                                          <p:spTgt spid="33"/>
                                        </p:tgtEl>
                                      </p:cBhvr>
                                      <p:to x="100000" y="100000"/>
                                    </p:animScale>
                                    <p:animScale>
                                      <p:cBhvr>
                                        <p:cTn id="22" dur="26">
                                          <p:stCondLst>
                                            <p:cond delay="1642"/>
                                          </p:stCondLst>
                                        </p:cTn>
                                        <p:tgtEl>
                                          <p:spTgt spid="33"/>
                                        </p:tgtEl>
                                      </p:cBhvr>
                                      <p:to x="100000" y="90000"/>
                                    </p:animScale>
                                    <p:animScale>
                                      <p:cBhvr>
                                        <p:cTn id="23" dur="166" decel="50000">
                                          <p:stCondLst>
                                            <p:cond delay="1668"/>
                                          </p:stCondLst>
                                        </p:cTn>
                                        <p:tgtEl>
                                          <p:spTgt spid="33"/>
                                        </p:tgtEl>
                                      </p:cBhvr>
                                      <p:to x="100000" y="100000"/>
                                    </p:animScale>
                                    <p:animScale>
                                      <p:cBhvr>
                                        <p:cTn id="24" dur="26">
                                          <p:stCondLst>
                                            <p:cond delay="1808"/>
                                          </p:stCondLst>
                                        </p:cTn>
                                        <p:tgtEl>
                                          <p:spTgt spid="33"/>
                                        </p:tgtEl>
                                      </p:cBhvr>
                                      <p:to x="100000" y="95000"/>
                                    </p:animScale>
                                    <p:animScale>
                                      <p:cBhvr>
                                        <p:cTn id="25" dur="166" decel="50000">
                                          <p:stCondLst>
                                            <p:cond delay="1834"/>
                                          </p:stCondLst>
                                        </p:cTn>
                                        <p:tgtEl>
                                          <p:spTgt spid="3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13490787"/>
              </p:ext>
            </p:extLst>
          </p:nvPr>
        </p:nvGraphicFramePr>
        <p:xfrm>
          <a:off x="850008" y="838200"/>
          <a:ext cx="7791717" cy="5577584"/>
        </p:xfrm>
        <a:graphic>
          <a:graphicData uri="http://schemas.openxmlformats.org/drawingml/2006/table">
            <a:tbl>
              <a:tblPr firstRow="1" firstCol="1" lastRow="1" lastCol="1" bandRow="1" bandCol="1"/>
              <a:tblGrid>
                <a:gridCol w="2600238"/>
                <a:gridCol w="2591241"/>
                <a:gridCol w="2600238"/>
              </a:tblGrid>
              <a:tr h="357884">
                <a:tc>
                  <a:txBody>
                    <a:bodyPr/>
                    <a:lstStyle/>
                    <a:p>
                      <a:pPr marL="184150" algn="ctr">
                        <a:spcBef>
                          <a:spcPts val="310"/>
                        </a:spcBef>
                        <a:spcAft>
                          <a:spcPts val="0"/>
                        </a:spcAft>
                      </a:pPr>
                      <a:r>
                        <a:rPr lang="en-US" sz="2000" b="1" dirty="0">
                          <a:effectLst/>
                          <a:latin typeface="+mn-lt"/>
                          <a:ea typeface="Calibri"/>
                          <a:cs typeface="Times New Roman"/>
                        </a:rPr>
                        <a:t>1-4</a:t>
                      </a:r>
                      <a:r>
                        <a:rPr lang="en-US" sz="2000" b="1" spc="-15" dirty="0">
                          <a:effectLst/>
                          <a:latin typeface="+mn-lt"/>
                          <a:ea typeface="Calibri"/>
                          <a:cs typeface="Times New Roman"/>
                        </a:rPr>
                        <a:t> </a:t>
                      </a:r>
                      <a:r>
                        <a:rPr lang="en-US" sz="2000" b="1" dirty="0">
                          <a:effectLst/>
                          <a:latin typeface="+mn-lt"/>
                          <a:ea typeface="Calibri"/>
                          <a:cs typeface="Times New Roman"/>
                        </a:rPr>
                        <a:t>marks</a:t>
                      </a:r>
                      <a:endParaRPr lang="en-NZ" sz="20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82245" algn="ctr">
                        <a:spcBef>
                          <a:spcPts val="310"/>
                        </a:spcBef>
                        <a:spcAft>
                          <a:spcPts val="0"/>
                        </a:spcAft>
                      </a:pPr>
                      <a:r>
                        <a:rPr lang="en-US" sz="2000" b="1" dirty="0">
                          <a:effectLst/>
                          <a:latin typeface="+mn-lt"/>
                          <a:ea typeface="Calibri"/>
                          <a:cs typeface="Times New Roman"/>
                        </a:rPr>
                        <a:t>5-6</a:t>
                      </a:r>
                      <a:r>
                        <a:rPr lang="en-US" sz="2000" b="1" spc="-15" dirty="0">
                          <a:effectLst/>
                          <a:latin typeface="+mn-lt"/>
                          <a:ea typeface="Calibri"/>
                          <a:cs typeface="Times New Roman"/>
                        </a:rPr>
                        <a:t> </a:t>
                      </a:r>
                      <a:r>
                        <a:rPr lang="en-US" sz="2000" b="1" dirty="0">
                          <a:effectLst/>
                          <a:latin typeface="+mn-lt"/>
                          <a:ea typeface="Calibri"/>
                          <a:cs typeface="Times New Roman"/>
                        </a:rPr>
                        <a:t>marks</a:t>
                      </a:r>
                      <a:endParaRPr lang="en-NZ" sz="20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81610" algn="ctr">
                        <a:spcBef>
                          <a:spcPts val="310"/>
                        </a:spcBef>
                        <a:spcAft>
                          <a:spcPts val="0"/>
                        </a:spcAft>
                      </a:pPr>
                      <a:r>
                        <a:rPr lang="en-US" sz="2000" b="1" dirty="0">
                          <a:effectLst/>
                          <a:latin typeface="+mn-lt"/>
                          <a:ea typeface="Calibri"/>
                          <a:cs typeface="Times New Roman"/>
                        </a:rPr>
                        <a:t>7-8</a:t>
                      </a:r>
                      <a:r>
                        <a:rPr lang="en-US" sz="2000" b="1" spc="-15" dirty="0">
                          <a:effectLst/>
                          <a:latin typeface="+mn-lt"/>
                          <a:ea typeface="Calibri"/>
                          <a:cs typeface="Times New Roman"/>
                        </a:rPr>
                        <a:t> </a:t>
                      </a:r>
                      <a:r>
                        <a:rPr lang="en-US" sz="2000" b="1" dirty="0">
                          <a:effectLst/>
                          <a:latin typeface="+mn-lt"/>
                          <a:ea typeface="Calibri"/>
                          <a:cs typeface="Times New Roman"/>
                        </a:rPr>
                        <a:t>marks</a:t>
                      </a:r>
                      <a:endParaRPr lang="en-NZ" sz="20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025486">
                <a:tc>
                  <a:txBody>
                    <a:bodyPr/>
                    <a:lstStyle/>
                    <a:p>
                      <a:pPr marL="36195" marR="120015">
                        <a:lnSpc>
                          <a:spcPct val="105000"/>
                        </a:lnSpc>
                        <a:spcBef>
                          <a:spcPts val="575"/>
                        </a:spcBef>
                        <a:spcAft>
                          <a:spcPts val="0"/>
                        </a:spcAft>
                      </a:pPr>
                      <a:endParaRPr lang="en-US" sz="1800" dirty="0" smtClean="0">
                        <a:effectLst/>
                        <a:latin typeface="+mn-lt"/>
                        <a:ea typeface="Calibri"/>
                        <a:cs typeface="Times New Roman"/>
                      </a:endParaRPr>
                    </a:p>
                    <a:p>
                      <a:pPr marL="36195" marR="120015">
                        <a:lnSpc>
                          <a:spcPct val="105000"/>
                        </a:lnSpc>
                        <a:spcBef>
                          <a:spcPts val="575"/>
                        </a:spcBef>
                        <a:spcAft>
                          <a:spcPts val="0"/>
                        </a:spcAft>
                      </a:pPr>
                      <a:r>
                        <a:rPr lang="en-US" sz="1800" dirty="0" smtClean="0">
                          <a:effectLst/>
                          <a:latin typeface="+mn-lt"/>
                          <a:ea typeface="Calibri"/>
                          <a:cs typeface="Times New Roman"/>
                        </a:rPr>
                        <a:t>Thorough </a:t>
                      </a:r>
                      <a:r>
                        <a:rPr lang="en-US" sz="1800" dirty="0">
                          <a:effectLst/>
                          <a:latin typeface="+mn-lt"/>
                          <a:ea typeface="Calibri"/>
                          <a:cs typeface="Times New Roman"/>
                        </a:rPr>
                        <a:t>understanding</a:t>
                      </a:r>
                      <a:r>
                        <a:rPr lang="en-US" sz="1800" spc="5" dirty="0">
                          <a:effectLst/>
                          <a:latin typeface="+mn-lt"/>
                          <a:ea typeface="Calibri"/>
                          <a:cs typeface="Times New Roman"/>
                        </a:rPr>
                        <a:t> </a:t>
                      </a:r>
                      <a:r>
                        <a:rPr lang="en-US" sz="1800" dirty="0">
                          <a:effectLst/>
                          <a:latin typeface="+mn-lt"/>
                          <a:ea typeface="Calibri"/>
                          <a:cs typeface="Times New Roman"/>
                        </a:rPr>
                        <a:t>of these applications</a:t>
                      </a:r>
                      <a:r>
                        <a:rPr lang="en-US" sz="1800" spc="-25" dirty="0">
                          <a:effectLst/>
                          <a:latin typeface="+mn-lt"/>
                          <a:ea typeface="Calibri"/>
                          <a:cs typeface="Times New Roman"/>
                        </a:rPr>
                        <a:t> </a:t>
                      </a:r>
                      <a:r>
                        <a:rPr lang="en-US" sz="1800" dirty="0">
                          <a:effectLst/>
                          <a:latin typeface="+mn-lt"/>
                          <a:ea typeface="Calibri"/>
                          <a:cs typeface="Times New Roman"/>
                        </a:rPr>
                        <a:t>of physics.</a:t>
                      </a:r>
                      <a:endParaRPr lang="en-NZ" sz="1800" dirty="0">
                        <a:effectLst/>
                        <a:latin typeface="+mn-lt"/>
                        <a:ea typeface="Calibri"/>
                        <a:cs typeface="Times New Roman"/>
                      </a:endParaRPr>
                    </a:p>
                    <a:p>
                      <a:pPr>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6195">
                        <a:spcAft>
                          <a:spcPts val="0"/>
                        </a:spcAft>
                      </a:pPr>
                      <a:r>
                        <a:rPr lang="en-US" sz="1800" dirty="0">
                          <a:effectLst/>
                          <a:latin typeface="+mn-lt"/>
                          <a:ea typeface="Calibri"/>
                          <a:cs typeface="Times New Roman"/>
                        </a:rPr>
                        <a:t>OR</a:t>
                      </a:r>
                      <a:endParaRPr lang="en-NZ" sz="1800" dirty="0">
                        <a:effectLst/>
                        <a:latin typeface="+mn-lt"/>
                        <a:ea typeface="Calibri"/>
                        <a:cs typeface="Times New Roman"/>
                      </a:endParaRPr>
                    </a:p>
                    <a:p>
                      <a:pPr>
                        <a:spcBef>
                          <a:spcPts val="40"/>
                        </a:spcBef>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6195" marR="55880">
                        <a:lnSpc>
                          <a:spcPct val="105000"/>
                        </a:lnSpc>
                        <a:spcAft>
                          <a:spcPts val="0"/>
                        </a:spcAft>
                      </a:pPr>
                      <a:r>
                        <a:rPr lang="en-US" sz="1800" dirty="0">
                          <a:effectLst/>
                          <a:latin typeface="+mn-lt"/>
                          <a:ea typeface="Calibri"/>
                          <a:cs typeface="Times New Roman"/>
                        </a:rPr>
                        <a:t>Partially</a:t>
                      </a:r>
                      <a:r>
                        <a:rPr lang="en-US" sz="1800" spc="-20" dirty="0">
                          <a:effectLst/>
                          <a:latin typeface="+mn-lt"/>
                          <a:ea typeface="Calibri"/>
                          <a:cs typeface="Times New Roman"/>
                        </a:rPr>
                        <a:t> </a:t>
                      </a:r>
                      <a:r>
                        <a:rPr lang="en-US" sz="1800" dirty="0">
                          <a:effectLst/>
                          <a:latin typeface="+mn-lt"/>
                          <a:ea typeface="Calibri"/>
                          <a:cs typeface="Times New Roman"/>
                        </a:rPr>
                        <a:t>correct mathematical solution to</a:t>
                      </a:r>
                      <a:r>
                        <a:rPr lang="en-US" sz="1800" spc="-5" dirty="0">
                          <a:effectLst/>
                          <a:latin typeface="+mn-lt"/>
                          <a:ea typeface="Calibri"/>
                          <a:cs typeface="Times New Roman"/>
                        </a:rPr>
                        <a:t> </a:t>
                      </a:r>
                      <a:r>
                        <a:rPr lang="en-US" sz="1800" dirty="0">
                          <a:effectLst/>
                          <a:latin typeface="+mn-lt"/>
                          <a:ea typeface="Calibri"/>
                          <a:cs typeface="Times New Roman"/>
                        </a:rPr>
                        <a:t>the given</a:t>
                      </a:r>
                      <a:r>
                        <a:rPr lang="en-US" sz="1800" spc="-25" dirty="0">
                          <a:effectLst/>
                          <a:latin typeface="+mn-lt"/>
                          <a:ea typeface="Calibri"/>
                          <a:cs typeface="Times New Roman"/>
                        </a:rPr>
                        <a:t> </a:t>
                      </a:r>
                      <a:r>
                        <a:rPr lang="en-US" sz="1800" dirty="0">
                          <a:effectLst/>
                          <a:latin typeface="+mn-lt"/>
                          <a:ea typeface="Calibri"/>
                          <a:cs typeface="Times New Roman"/>
                        </a:rPr>
                        <a:t>problems</a:t>
                      </a:r>
                      <a:endParaRPr lang="en-NZ" sz="1800" dirty="0">
                        <a:effectLst/>
                        <a:latin typeface="+mn-lt"/>
                        <a:ea typeface="Calibri"/>
                        <a:cs typeface="Times New Roman"/>
                      </a:endParaRPr>
                    </a:p>
                    <a:p>
                      <a:pPr>
                        <a:spcBef>
                          <a:spcPts val="10"/>
                        </a:spcBef>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6195">
                        <a:spcAft>
                          <a:spcPts val="0"/>
                        </a:spcAft>
                      </a:pPr>
                      <a:r>
                        <a:rPr lang="en-US" sz="1800" dirty="0">
                          <a:effectLst/>
                          <a:latin typeface="+mn-lt"/>
                          <a:ea typeface="Calibri"/>
                          <a:cs typeface="Times New Roman"/>
                        </a:rPr>
                        <a:t>AND /</a:t>
                      </a:r>
                      <a:r>
                        <a:rPr lang="en-US" sz="1800" spc="-5" dirty="0">
                          <a:effectLst/>
                          <a:latin typeface="+mn-lt"/>
                          <a:ea typeface="Calibri"/>
                          <a:cs typeface="Times New Roman"/>
                        </a:rPr>
                        <a:t> </a:t>
                      </a:r>
                      <a:r>
                        <a:rPr lang="en-US" sz="1800" dirty="0">
                          <a:effectLst/>
                          <a:latin typeface="+mn-lt"/>
                          <a:ea typeface="Calibri"/>
                          <a:cs typeface="Times New Roman"/>
                        </a:rPr>
                        <a:t>OR</a:t>
                      </a:r>
                      <a:endParaRPr lang="en-NZ" sz="1800" dirty="0">
                        <a:effectLst/>
                        <a:latin typeface="+mn-lt"/>
                        <a:ea typeface="Calibri"/>
                        <a:cs typeface="Times New Roman"/>
                      </a:endParaRPr>
                    </a:p>
                    <a:p>
                      <a:pPr>
                        <a:spcBef>
                          <a:spcPts val="5"/>
                        </a:spcBef>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6195" marR="120015">
                        <a:lnSpc>
                          <a:spcPct val="105000"/>
                        </a:lnSpc>
                        <a:spcAft>
                          <a:spcPts val="0"/>
                        </a:spcAft>
                      </a:pPr>
                      <a:r>
                        <a:rPr lang="en-US" sz="1800" dirty="0">
                          <a:effectLst/>
                          <a:latin typeface="+mn-lt"/>
                          <a:ea typeface="Calibri"/>
                          <a:cs typeface="Times New Roman"/>
                        </a:rPr>
                        <a:t>Partial understanding</a:t>
                      </a:r>
                      <a:r>
                        <a:rPr lang="en-US" sz="1800" spc="5" dirty="0">
                          <a:effectLst/>
                          <a:latin typeface="+mn-lt"/>
                          <a:ea typeface="Calibri"/>
                          <a:cs typeface="Times New Roman"/>
                        </a:rPr>
                        <a:t> </a:t>
                      </a:r>
                      <a:r>
                        <a:rPr lang="en-US" sz="1800" dirty="0">
                          <a:effectLst/>
                          <a:latin typeface="+mn-lt"/>
                          <a:ea typeface="Calibri"/>
                          <a:cs typeface="Times New Roman"/>
                        </a:rPr>
                        <a:t>of these applications</a:t>
                      </a:r>
                      <a:r>
                        <a:rPr lang="en-US" sz="1800" spc="-25" dirty="0">
                          <a:effectLst/>
                          <a:latin typeface="+mn-lt"/>
                          <a:ea typeface="Calibri"/>
                          <a:cs typeface="Times New Roman"/>
                        </a:rPr>
                        <a:t> </a:t>
                      </a:r>
                      <a:r>
                        <a:rPr lang="en-US" sz="1800" dirty="0">
                          <a:effectLst/>
                          <a:latin typeface="+mn-lt"/>
                          <a:ea typeface="Calibri"/>
                          <a:cs typeface="Times New Roman"/>
                        </a:rPr>
                        <a:t>of physics.</a:t>
                      </a:r>
                      <a:endParaRPr lang="en-NZ" sz="18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3020" marR="52705">
                        <a:lnSpc>
                          <a:spcPct val="105000"/>
                        </a:lnSpc>
                        <a:spcBef>
                          <a:spcPts val="575"/>
                        </a:spcBef>
                        <a:spcAft>
                          <a:spcPts val="0"/>
                        </a:spcAft>
                      </a:pPr>
                      <a:endParaRPr lang="en-US" sz="1800" dirty="0" smtClean="0">
                        <a:effectLst/>
                        <a:latin typeface="+mn-lt"/>
                        <a:ea typeface="Calibri"/>
                        <a:cs typeface="Times New Roman"/>
                      </a:endParaRPr>
                    </a:p>
                    <a:p>
                      <a:pPr marL="33020" marR="52705">
                        <a:lnSpc>
                          <a:spcPct val="105000"/>
                        </a:lnSpc>
                        <a:spcBef>
                          <a:spcPts val="575"/>
                        </a:spcBef>
                        <a:spcAft>
                          <a:spcPts val="0"/>
                        </a:spcAft>
                      </a:pPr>
                      <a:r>
                        <a:rPr lang="en-US" sz="1800" dirty="0" smtClean="0">
                          <a:effectLst/>
                          <a:latin typeface="+mn-lt"/>
                          <a:ea typeface="Calibri"/>
                          <a:cs typeface="Times New Roman"/>
                        </a:rPr>
                        <a:t>(</a:t>
                      </a:r>
                      <a:r>
                        <a:rPr lang="en-US" sz="1800" dirty="0">
                          <a:effectLst/>
                          <a:latin typeface="+mn-lt"/>
                          <a:ea typeface="Calibri"/>
                          <a:cs typeface="Times New Roman"/>
                        </a:rPr>
                        <a:t>Partially) correct</a:t>
                      </a:r>
                      <a:r>
                        <a:rPr lang="en-US" sz="1800" spc="5" dirty="0">
                          <a:effectLst/>
                          <a:latin typeface="+mn-lt"/>
                          <a:ea typeface="Calibri"/>
                          <a:cs typeface="Times New Roman"/>
                        </a:rPr>
                        <a:t> </a:t>
                      </a:r>
                      <a:r>
                        <a:rPr lang="en-US" sz="1800" dirty="0">
                          <a:effectLst/>
                          <a:latin typeface="+mn-lt"/>
                          <a:ea typeface="Calibri"/>
                          <a:cs typeface="Times New Roman"/>
                        </a:rPr>
                        <a:t>mathematical solution to</a:t>
                      </a:r>
                      <a:r>
                        <a:rPr lang="en-US" sz="1800" spc="-5" dirty="0">
                          <a:effectLst/>
                          <a:latin typeface="+mn-lt"/>
                          <a:ea typeface="Calibri"/>
                          <a:cs typeface="Times New Roman"/>
                        </a:rPr>
                        <a:t> </a:t>
                      </a:r>
                      <a:r>
                        <a:rPr lang="en-US" sz="1800" dirty="0">
                          <a:effectLst/>
                          <a:latin typeface="+mn-lt"/>
                          <a:ea typeface="Calibri"/>
                          <a:cs typeface="Times New Roman"/>
                        </a:rPr>
                        <a:t>the given</a:t>
                      </a:r>
                      <a:r>
                        <a:rPr lang="en-US" sz="1800" spc="-25" dirty="0">
                          <a:effectLst/>
                          <a:latin typeface="+mn-lt"/>
                          <a:ea typeface="Calibri"/>
                          <a:cs typeface="Times New Roman"/>
                        </a:rPr>
                        <a:t> </a:t>
                      </a:r>
                      <a:r>
                        <a:rPr lang="en-US" sz="1800" dirty="0">
                          <a:effectLst/>
                          <a:latin typeface="+mn-lt"/>
                          <a:ea typeface="Calibri"/>
                          <a:cs typeface="Times New Roman"/>
                        </a:rPr>
                        <a:t>problems.</a:t>
                      </a:r>
                      <a:endParaRPr lang="en-NZ" sz="1800" dirty="0">
                        <a:effectLst/>
                        <a:latin typeface="+mn-lt"/>
                        <a:ea typeface="Calibri"/>
                        <a:cs typeface="Times New Roman"/>
                      </a:endParaRPr>
                    </a:p>
                    <a:p>
                      <a:pPr>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3020">
                        <a:spcAft>
                          <a:spcPts val="0"/>
                        </a:spcAft>
                      </a:pPr>
                      <a:r>
                        <a:rPr lang="en-US" sz="1800" dirty="0">
                          <a:effectLst/>
                          <a:latin typeface="+mn-lt"/>
                          <a:ea typeface="Calibri"/>
                          <a:cs typeface="Times New Roman"/>
                        </a:rPr>
                        <a:t>AND /</a:t>
                      </a:r>
                      <a:r>
                        <a:rPr lang="en-US" sz="1800" spc="-5" dirty="0">
                          <a:effectLst/>
                          <a:latin typeface="+mn-lt"/>
                          <a:ea typeface="Calibri"/>
                          <a:cs typeface="Times New Roman"/>
                        </a:rPr>
                        <a:t> </a:t>
                      </a:r>
                      <a:r>
                        <a:rPr lang="en-US" sz="1800" dirty="0">
                          <a:effectLst/>
                          <a:latin typeface="+mn-lt"/>
                          <a:ea typeface="Calibri"/>
                          <a:cs typeface="Times New Roman"/>
                        </a:rPr>
                        <a:t>OR</a:t>
                      </a:r>
                      <a:endParaRPr lang="en-NZ" sz="1800" dirty="0">
                        <a:effectLst/>
                        <a:latin typeface="+mn-lt"/>
                        <a:ea typeface="Calibri"/>
                        <a:cs typeface="Times New Roman"/>
                      </a:endParaRPr>
                    </a:p>
                    <a:p>
                      <a:pPr>
                        <a:spcBef>
                          <a:spcPts val="5"/>
                        </a:spcBef>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3020" marR="118745">
                        <a:lnSpc>
                          <a:spcPct val="105000"/>
                        </a:lnSpc>
                        <a:spcAft>
                          <a:spcPts val="0"/>
                        </a:spcAft>
                      </a:pPr>
                      <a:r>
                        <a:rPr lang="en-US" sz="1800" dirty="0">
                          <a:effectLst/>
                          <a:latin typeface="+mn-lt"/>
                          <a:ea typeface="Calibri"/>
                          <a:cs typeface="Times New Roman"/>
                        </a:rPr>
                        <a:t>Reasonably thorough understanding</a:t>
                      </a:r>
                      <a:r>
                        <a:rPr lang="en-US" sz="1800" spc="5" dirty="0">
                          <a:effectLst/>
                          <a:latin typeface="+mn-lt"/>
                          <a:ea typeface="Calibri"/>
                          <a:cs typeface="Times New Roman"/>
                        </a:rPr>
                        <a:t> </a:t>
                      </a:r>
                      <a:r>
                        <a:rPr lang="en-US" sz="1800" dirty="0">
                          <a:effectLst/>
                          <a:latin typeface="+mn-lt"/>
                          <a:ea typeface="Calibri"/>
                          <a:cs typeface="Times New Roman"/>
                        </a:rPr>
                        <a:t>of these applications</a:t>
                      </a:r>
                      <a:r>
                        <a:rPr lang="en-US" sz="1800" spc="-20" dirty="0">
                          <a:effectLst/>
                          <a:latin typeface="+mn-lt"/>
                          <a:ea typeface="Calibri"/>
                          <a:cs typeface="Times New Roman"/>
                        </a:rPr>
                        <a:t> </a:t>
                      </a:r>
                      <a:r>
                        <a:rPr lang="en-US" sz="1800" dirty="0">
                          <a:effectLst/>
                          <a:latin typeface="+mn-lt"/>
                          <a:ea typeface="Calibri"/>
                          <a:cs typeface="Times New Roman"/>
                        </a:rPr>
                        <a:t>of</a:t>
                      </a:r>
                      <a:r>
                        <a:rPr lang="en-US" sz="1800" spc="5" dirty="0">
                          <a:effectLst/>
                          <a:latin typeface="+mn-lt"/>
                          <a:ea typeface="Calibri"/>
                          <a:cs typeface="Times New Roman"/>
                        </a:rPr>
                        <a:t> </a:t>
                      </a:r>
                      <a:r>
                        <a:rPr lang="en-US" sz="1800" dirty="0">
                          <a:effectLst/>
                          <a:latin typeface="+mn-lt"/>
                          <a:ea typeface="Calibri"/>
                          <a:cs typeface="Times New Roman"/>
                        </a:rPr>
                        <a:t>physics</a:t>
                      </a:r>
                      <a:r>
                        <a:rPr lang="en-US" sz="1800" dirty="0" smtClean="0">
                          <a:effectLst/>
                          <a:latin typeface="+mn-lt"/>
                          <a:ea typeface="Calibri"/>
                          <a:cs typeface="Times New Roman"/>
                        </a:rPr>
                        <a:t>.</a:t>
                      </a:r>
                    </a:p>
                    <a:p>
                      <a:pPr marL="33020" marR="118745">
                        <a:lnSpc>
                          <a:spcPct val="105000"/>
                        </a:lnSpc>
                        <a:spcAft>
                          <a:spcPts val="0"/>
                        </a:spcAft>
                      </a:pPr>
                      <a:endParaRPr lang="en-US" sz="1800" dirty="0" smtClean="0">
                        <a:effectLst/>
                        <a:latin typeface="+mn-lt"/>
                        <a:ea typeface="Calibri"/>
                        <a:cs typeface="Times New Roman"/>
                      </a:endParaRPr>
                    </a:p>
                    <a:p>
                      <a:pPr marL="33020" marR="118745" indent="0" algn="ctr" defTabSz="914400" rtl="0" eaLnBrk="1" fontAlgn="auto" latinLnBrk="0" hangingPunct="1">
                        <a:lnSpc>
                          <a:spcPct val="105000"/>
                        </a:lnSpc>
                        <a:spcBef>
                          <a:spcPts val="0"/>
                        </a:spcBef>
                        <a:spcAft>
                          <a:spcPts val="0"/>
                        </a:spcAft>
                        <a:buClrTx/>
                        <a:buSzTx/>
                        <a:buFontTx/>
                        <a:buNone/>
                        <a:tabLst/>
                        <a:defRPr/>
                      </a:pPr>
                      <a:r>
                        <a:rPr lang="en-US" sz="1800" dirty="0" smtClean="0">
                          <a:solidFill>
                            <a:srgbClr val="0033CC"/>
                          </a:solidFill>
                          <a:effectLst/>
                          <a:latin typeface="+mn-lt"/>
                          <a:ea typeface="Calibri"/>
                          <a:cs typeface="Times New Roman"/>
                        </a:rPr>
                        <a:t>I have used the marks awarded to the top scholar paper as</a:t>
                      </a:r>
                      <a:r>
                        <a:rPr lang="en-US" sz="1800" baseline="0" dirty="0" smtClean="0">
                          <a:solidFill>
                            <a:srgbClr val="0033CC"/>
                          </a:solidFill>
                          <a:effectLst/>
                          <a:latin typeface="+mn-lt"/>
                          <a:ea typeface="Calibri"/>
                          <a:cs typeface="Times New Roman"/>
                        </a:rPr>
                        <a:t> a guide to the mark allocation in the solutions here.</a:t>
                      </a:r>
                    </a:p>
                    <a:p>
                      <a:pPr marL="33020" marR="118745">
                        <a:lnSpc>
                          <a:spcPct val="105000"/>
                        </a:lnSpc>
                        <a:spcAft>
                          <a:spcPts val="0"/>
                        </a:spcAft>
                      </a:pPr>
                      <a:endParaRPr lang="en-US" sz="1800" dirty="0" smtClean="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3020" marR="55880">
                        <a:lnSpc>
                          <a:spcPct val="105000"/>
                        </a:lnSpc>
                        <a:spcBef>
                          <a:spcPts val="575"/>
                        </a:spcBef>
                        <a:spcAft>
                          <a:spcPts val="0"/>
                        </a:spcAft>
                      </a:pPr>
                      <a:endParaRPr lang="en-US" sz="1800" dirty="0" smtClean="0">
                        <a:effectLst/>
                        <a:latin typeface="+mn-lt"/>
                        <a:ea typeface="Calibri"/>
                        <a:cs typeface="Times New Roman"/>
                      </a:endParaRPr>
                    </a:p>
                    <a:p>
                      <a:pPr marL="33020" marR="55880">
                        <a:lnSpc>
                          <a:spcPct val="105000"/>
                        </a:lnSpc>
                        <a:spcBef>
                          <a:spcPts val="575"/>
                        </a:spcBef>
                        <a:spcAft>
                          <a:spcPts val="0"/>
                        </a:spcAft>
                      </a:pPr>
                      <a:r>
                        <a:rPr lang="en-US" sz="1800" dirty="0" smtClean="0">
                          <a:effectLst/>
                          <a:latin typeface="+mn-lt"/>
                          <a:ea typeface="Calibri"/>
                          <a:cs typeface="Times New Roman"/>
                        </a:rPr>
                        <a:t>Correct </a:t>
                      </a:r>
                      <a:r>
                        <a:rPr lang="en-US" sz="1800" dirty="0">
                          <a:effectLst/>
                          <a:latin typeface="+mn-lt"/>
                          <a:ea typeface="Calibri"/>
                          <a:cs typeface="Times New Roman"/>
                        </a:rPr>
                        <a:t>mathematical solution to</a:t>
                      </a:r>
                      <a:r>
                        <a:rPr lang="en-US" sz="1800" spc="-5" dirty="0">
                          <a:effectLst/>
                          <a:latin typeface="+mn-lt"/>
                          <a:ea typeface="Calibri"/>
                          <a:cs typeface="Times New Roman"/>
                        </a:rPr>
                        <a:t> </a:t>
                      </a:r>
                      <a:r>
                        <a:rPr lang="en-US" sz="1800" dirty="0">
                          <a:effectLst/>
                          <a:latin typeface="+mn-lt"/>
                          <a:ea typeface="Calibri"/>
                          <a:cs typeface="Times New Roman"/>
                        </a:rPr>
                        <a:t>the given</a:t>
                      </a:r>
                      <a:r>
                        <a:rPr lang="en-US" sz="1800" spc="-25" dirty="0">
                          <a:effectLst/>
                          <a:latin typeface="+mn-lt"/>
                          <a:ea typeface="Calibri"/>
                          <a:cs typeface="Times New Roman"/>
                        </a:rPr>
                        <a:t> </a:t>
                      </a:r>
                      <a:r>
                        <a:rPr lang="en-US" sz="1800" dirty="0">
                          <a:effectLst/>
                          <a:latin typeface="+mn-lt"/>
                          <a:ea typeface="Calibri"/>
                          <a:cs typeface="Times New Roman"/>
                        </a:rPr>
                        <a:t>problems.</a:t>
                      </a:r>
                      <a:endParaRPr lang="en-NZ" sz="1800" dirty="0">
                        <a:effectLst/>
                        <a:latin typeface="+mn-lt"/>
                        <a:ea typeface="Calibri"/>
                        <a:cs typeface="Times New Roman"/>
                      </a:endParaRPr>
                    </a:p>
                    <a:p>
                      <a:pPr>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3020">
                        <a:spcAft>
                          <a:spcPts val="0"/>
                        </a:spcAft>
                      </a:pPr>
                      <a:r>
                        <a:rPr lang="en-US" sz="1800" dirty="0">
                          <a:effectLst/>
                          <a:latin typeface="+mn-lt"/>
                          <a:ea typeface="Calibri"/>
                          <a:cs typeface="Times New Roman"/>
                        </a:rPr>
                        <a:t>AND</a:t>
                      </a:r>
                      <a:endParaRPr lang="en-NZ" sz="1800" dirty="0">
                        <a:effectLst/>
                        <a:latin typeface="+mn-lt"/>
                        <a:ea typeface="Calibri"/>
                        <a:cs typeface="Times New Roman"/>
                      </a:endParaRPr>
                    </a:p>
                    <a:p>
                      <a:pPr>
                        <a:spcBef>
                          <a:spcPts val="40"/>
                        </a:spcBef>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3020" marR="122555">
                        <a:lnSpc>
                          <a:spcPct val="105000"/>
                        </a:lnSpc>
                        <a:spcAft>
                          <a:spcPts val="0"/>
                        </a:spcAft>
                      </a:pPr>
                      <a:r>
                        <a:rPr lang="en-US" sz="1800" dirty="0">
                          <a:effectLst/>
                          <a:latin typeface="+mn-lt"/>
                          <a:ea typeface="Calibri"/>
                          <a:cs typeface="Times New Roman"/>
                        </a:rPr>
                        <a:t>Thorough understanding</a:t>
                      </a:r>
                      <a:r>
                        <a:rPr lang="en-US" sz="1800" spc="5" dirty="0">
                          <a:effectLst/>
                          <a:latin typeface="+mn-lt"/>
                          <a:ea typeface="Calibri"/>
                          <a:cs typeface="Times New Roman"/>
                        </a:rPr>
                        <a:t> </a:t>
                      </a:r>
                      <a:r>
                        <a:rPr lang="en-US" sz="1800" dirty="0">
                          <a:effectLst/>
                          <a:latin typeface="+mn-lt"/>
                          <a:ea typeface="Calibri"/>
                          <a:cs typeface="Times New Roman"/>
                        </a:rPr>
                        <a:t>of these applications</a:t>
                      </a:r>
                      <a:r>
                        <a:rPr lang="en-US" sz="1800" spc="-25" dirty="0">
                          <a:effectLst/>
                          <a:latin typeface="+mn-lt"/>
                          <a:ea typeface="Calibri"/>
                          <a:cs typeface="Times New Roman"/>
                        </a:rPr>
                        <a:t> </a:t>
                      </a:r>
                      <a:r>
                        <a:rPr lang="en-US" sz="1800" dirty="0">
                          <a:effectLst/>
                          <a:latin typeface="+mn-lt"/>
                          <a:ea typeface="Calibri"/>
                          <a:cs typeface="Times New Roman"/>
                        </a:rPr>
                        <a:t>of physics</a:t>
                      </a:r>
                      <a:r>
                        <a:rPr lang="en-US" sz="1800" dirty="0" smtClean="0">
                          <a:effectLst/>
                          <a:latin typeface="+mn-lt"/>
                          <a:ea typeface="Calibri"/>
                          <a:cs typeface="Times New Roman"/>
                        </a:rPr>
                        <a:t>.</a:t>
                      </a:r>
                    </a:p>
                    <a:p>
                      <a:pPr marL="33020" marR="122555">
                        <a:lnSpc>
                          <a:spcPct val="105000"/>
                        </a:lnSpc>
                        <a:spcAft>
                          <a:spcPts val="0"/>
                        </a:spcAft>
                      </a:pPr>
                      <a:endParaRPr lang="en-US" sz="1800" dirty="0" smtClean="0">
                        <a:effectLst/>
                        <a:latin typeface="+mn-lt"/>
                        <a:ea typeface="Calibri"/>
                        <a:cs typeface="Times New Roman"/>
                      </a:endParaRPr>
                    </a:p>
                    <a:p>
                      <a:pPr marL="33020" marR="122555" algn="ctr">
                        <a:lnSpc>
                          <a:spcPct val="105000"/>
                        </a:lnSpc>
                        <a:spcAft>
                          <a:spcPts val="0"/>
                        </a:spcAft>
                      </a:pPr>
                      <a:r>
                        <a:rPr lang="en-US" sz="1800" dirty="0" smtClean="0">
                          <a:solidFill>
                            <a:srgbClr val="0033CC"/>
                          </a:solidFill>
                          <a:effectLst/>
                          <a:latin typeface="+mn-lt"/>
                          <a:ea typeface="Calibri"/>
                          <a:cs typeface="Times New Roman"/>
                        </a:rPr>
                        <a:t>I have animated the solutions so you can just click to advance through them step</a:t>
                      </a:r>
                      <a:r>
                        <a:rPr lang="en-US" sz="1800" baseline="0" dirty="0" smtClean="0">
                          <a:solidFill>
                            <a:srgbClr val="0033CC"/>
                          </a:solidFill>
                          <a:effectLst/>
                          <a:latin typeface="+mn-lt"/>
                          <a:ea typeface="Calibri"/>
                          <a:cs typeface="Times New Roman"/>
                        </a:rPr>
                        <a:t> by step.</a:t>
                      </a:r>
                    </a:p>
                    <a:p>
                      <a:pPr marL="33020" marR="122555" algn="ctr">
                        <a:lnSpc>
                          <a:spcPct val="105000"/>
                        </a:lnSpc>
                        <a:spcAft>
                          <a:spcPts val="0"/>
                        </a:spcAft>
                      </a:pPr>
                      <a:endParaRPr lang="en-US" sz="1800" baseline="0" dirty="0" smtClean="0">
                        <a:solidFill>
                          <a:srgbClr val="0033CC"/>
                        </a:solidFill>
                        <a:effectLst/>
                        <a:latin typeface="+mn-lt"/>
                        <a:ea typeface="Calibri"/>
                        <a:cs typeface="Times New Roman"/>
                      </a:endParaRPr>
                    </a:p>
                    <a:p>
                      <a:pPr marL="33020" marR="122555" algn="ctr">
                        <a:lnSpc>
                          <a:spcPct val="105000"/>
                        </a:lnSpc>
                        <a:spcAft>
                          <a:spcPts val="0"/>
                        </a:spcAft>
                      </a:pPr>
                      <a:r>
                        <a:rPr lang="en-US" sz="1800" baseline="0" dirty="0" smtClean="0">
                          <a:solidFill>
                            <a:srgbClr val="0033CC"/>
                          </a:solidFill>
                          <a:effectLst/>
                          <a:latin typeface="+mn-lt"/>
                          <a:ea typeface="Calibri"/>
                          <a:cs typeface="Times New Roman"/>
                        </a:rPr>
                        <a:t> </a:t>
                      </a:r>
                      <a:r>
                        <a:rPr lang="en-US" sz="1800" i="1" baseline="0" dirty="0" smtClean="0">
                          <a:solidFill>
                            <a:srgbClr val="0033CC"/>
                          </a:solidFill>
                          <a:effectLst/>
                          <a:latin typeface="+mn-lt"/>
                          <a:ea typeface="Calibri"/>
                          <a:cs typeface="Times New Roman"/>
                        </a:rPr>
                        <a:t>Jonathan Jaffrey</a:t>
                      </a:r>
                      <a:endParaRPr lang="en-NZ" sz="1800" dirty="0" smtClean="0">
                        <a:solidFill>
                          <a:srgbClr val="0033CC"/>
                        </a:solidFill>
                        <a:effectLst/>
                        <a:latin typeface="+mn-lt"/>
                        <a:ea typeface="Calibri"/>
                        <a:cs typeface="Times New Roman"/>
                      </a:endParaRPr>
                    </a:p>
                    <a:p>
                      <a:pPr marL="33020" marR="122555">
                        <a:lnSpc>
                          <a:spcPct val="105000"/>
                        </a:lnSpc>
                        <a:spcAft>
                          <a:spcPts val="0"/>
                        </a:spcAft>
                      </a:pPr>
                      <a:endParaRPr lang="en-US" sz="1800" dirty="0" smtClean="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3" name="TextBox 2"/>
          <p:cNvSpPr txBox="1"/>
          <p:nvPr/>
        </p:nvSpPr>
        <p:spPr>
          <a:xfrm>
            <a:off x="2292440" y="244699"/>
            <a:ext cx="4567148" cy="461665"/>
          </a:xfrm>
          <a:prstGeom prst="rect">
            <a:avLst/>
          </a:prstGeom>
          <a:noFill/>
        </p:spPr>
        <p:txBody>
          <a:bodyPr wrap="none" rtlCol="0">
            <a:spAutoFit/>
          </a:bodyPr>
          <a:lstStyle/>
          <a:p>
            <a:r>
              <a:rPr lang="en-NZ" sz="2400" b="1" dirty="0" smtClean="0"/>
              <a:t>Marking rubric for questions   1 - 5</a:t>
            </a:r>
            <a:endParaRPr lang="en-NZ" sz="2400" b="1" dirty="0"/>
          </a:p>
        </p:txBody>
      </p:sp>
    </p:spTree>
    <p:extLst>
      <p:ext uri="{BB962C8B-B14F-4D97-AF65-F5344CB8AC3E}">
        <p14:creationId xmlns:p14="http://schemas.microsoft.com/office/powerpoint/2010/main" val="248826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500"/>
                                        <p:tgtEl>
                                          <p:spTgt spid="3"/>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grpSp>
        <p:nvGrpSpPr>
          <p:cNvPr id="3" name="Group 1"/>
          <p:cNvGrpSpPr>
            <a:grpSpLocks/>
          </p:cNvGrpSpPr>
          <p:nvPr/>
        </p:nvGrpSpPr>
        <p:grpSpPr bwMode="auto">
          <a:xfrm>
            <a:off x="2133600" y="457200"/>
            <a:ext cx="5105400" cy="1143000"/>
            <a:chOff x="0" y="0"/>
            <a:chExt cx="5528" cy="1237"/>
          </a:xfrm>
        </p:grpSpPr>
        <p:grpSp>
          <p:nvGrpSpPr>
            <p:cNvPr id="4" name="Group 18"/>
            <p:cNvGrpSpPr>
              <a:grpSpLocks/>
            </p:cNvGrpSpPr>
            <p:nvPr/>
          </p:nvGrpSpPr>
          <p:grpSpPr bwMode="auto">
            <a:xfrm>
              <a:off x="324" y="98"/>
              <a:ext cx="1134" cy="1134"/>
              <a:chOff x="324" y="98"/>
              <a:chExt cx="1134" cy="1134"/>
            </a:xfrm>
          </p:grpSpPr>
          <p:sp>
            <p:nvSpPr>
              <p:cNvPr id="21" name="Freeform 19"/>
              <p:cNvSpPr>
                <a:spLocks/>
              </p:cNvSpPr>
              <p:nvPr/>
            </p:nvSpPr>
            <p:spPr bwMode="auto">
              <a:xfrm>
                <a:off x="324" y="98"/>
                <a:ext cx="1134" cy="1134"/>
              </a:xfrm>
              <a:custGeom>
                <a:avLst/>
                <a:gdLst>
                  <a:gd name="T0" fmla="+- 0 1457 324"/>
                  <a:gd name="T1" fmla="*/ T0 w 1134"/>
                  <a:gd name="T2" fmla="+- 0 665 98"/>
                  <a:gd name="T3" fmla="*/ 665 h 1134"/>
                  <a:gd name="T4" fmla="+- 0 1450 324"/>
                  <a:gd name="T5" fmla="*/ T4 w 1134"/>
                  <a:gd name="T6" fmla="+- 0 757 98"/>
                  <a:gd name="T7" fmla="*/ 757 h 1134"/>
                  <a:gd name="T8" fmla="+- 0 1429 324"/>
                  <a:gd name="T9" fmla="*/ T8 w 1134"/>
                  <a:gd name="T10" fmla="+- 0 844 98"/>
                  <a:gd name="T11" fmla="*/ 844 h 1134"/>
                  <a:gd name="T12" fmla="+- 0 1394 324"/>
                  <a:gd name="T13" fmla="*/ T12 w 1134"/>
                  <a:gd name="T14" fmla="+- 0 925 98"/>
                  <a:gd name="T15" fmla="*/ 925 h 1134"/>
                  <a:gd name="T16" fmla="+- 0 1348 324"/>
                  <a:gd name="T17" fmla="*/ T16 w 1134"/>
                  <a:gd name="T18" fmla="+- 0 999 98"/>
                  <a:gd name="T19" fmla="*/ 999 h 1134"/>
                  <a:gd name="T20" fmla="+- 0 1291 324"/>
                  <a:gd name="T21" fmla="*/ T20 w 1134"/>
                  <a:gd name="T22" fmla="+- 0 1065 98"/>
                  <a:gd name="T23" fmla="*/ 1065 h 1134"/>
                  <a:gd name="T24" fmla="+- 0 1225 324"/>
                  <a:gd name="T25" fmla="*/ T24 w 1134"/>
                  <a:gd name="T26" fmla="+- 0 1122 98"/>
                  <a:gd name="T27" fmla="*/ 1122 h 1134"/>
                  <a:gd name="T28" fmla="+- 0 1151 324"/>
                  <a:gd name="T29" fmla="*/ T28 w 1134"/>
                  <a:gd name="T30" fmla="+- 0 1168 98"/>
                  <a:gd name="T31" fmla="*/ 1168 h 1134"/>
                  <a:gd name="T32" fmla="+- 0 1070 324"/>
                  <a:gd name="T33" fmla="*/ T32 w 1134"/>
                  <a:gd name="T34" fmla="+- 0 1203 98"/>
                  <a:gd name="T35" fmla="*/ 1203 h 1134"/>
                  <a:gd name="T36" fmla="+- 0 982 324"/>
                  <a:gd name="T37" fmla="*/ T36 w 1134"/>
                  <a:gd name="T38" fmla="+- 0 1224 98"/>
                  <a:gd name="T39" fmla="*/ 1224 h 1134"/>
                  <a:gd name="T40" fmla="+- 0 891 324"/>
                  <a:gd name="T41" fmla="*/ T40 w 1134"/>
                  <a:gd name="T42" fmla="+- 0 1231 98"/>
                  <a:gd name="T43" fmla="*/ 1231 h 1134"/>
                  <a:gd name="T44" fmla="+- 0 844 324"/>
                  <a:gd name="T45" fmla="*/ T44 w 1134"/>
                  <a:gd name="T46" fmla="+- 0 1230 98"/>
                  <a:gd name="T47" fmla="*/ 1230 h 1134"/>
                  <a:gd name="T48" fmla="+- 0 754 324"/>
                  <a:gd name="T49" fmla="*/ T48 w 1134"/>
                  <a:gd name="T50" fmla="+- 0 1215 98"/>
                  <a:gd name="T51" fmla="*/ 1215 h 1134"/>
                  <a:gd name="T52" fmla="+- 0 670 324"/>
                  <a:gd name="T53" fmla="*/ T52 w 1134"/>
                  <a:gd name="T54" fmla="+- 0 1187 98"/>
                  <a:gd name="T55" fmla="*/ 1187 h 1134"/>
                  <a:gd name="T56" fmla="+- 0 592 324"/>
                  <a:gd name="T57" fmla="*/ T56 w 1134"/>
                  <a:gd name="T58" fmla="+- 0 1147 98"/>
                  <a:gd name="T59" fmla="*/ 1147 h 1134"/>
                  <a:gd name="T60" fmla="+- 0 522 324"/>
                  <a:gd name="T61" fmla="*/ T60 w 1134"/>
                  <a:gd name="T62" fmla="+- 0 1095 98"/>
                  <a:gd name="T63" fmla="*/ 1095 h 1134"/>
                  <a:gd name="T64" fmla="+- 0 460 324"/>
                  <a:gd name="T65" fmla="*/ T64 w 1134"/>
                  <a:gd name="T66" fmla="+- 0 1034 98"/>
                  <a:gd name="T67" fmla="*/ 1034 h 1134"/>
                  <a:gd name="T68" fmla="+- 0 409 324"/>
                  <a:gd name="T69" fmla="*/ T68 w 1134"/>
                  <a:gd name="T70" fmla="+- 0 963 98"/>
                  <a:gd name="T71" fmla="*/ 963 h 1134"/>
                  <a:gd name="T72" fmla="+- 0 368 324"/>
                  <a:gd name="T73" fmla="*/ T72 w 1134"/>
                  <a:gd name="T74" fmla="+- 0 885 98"/>
                  <a:gd name="T75" fmla="*/ 885 h 1134"/>
                  <a:gd name="T76" fmla="+- 0 340 324"/>
                  <a:gd name="T77" fmla="*/ T76 w 1134"/>
                  <a:gd name="T78" fmla="+- 0 801 98"/>
                  <a:gd name="T79" fmla="*/ 801 h 1134"/>
                  <a:gd name="T80" fmla="+- 0 325 324"/>
                  <a:gd name="T81" fmla="*/ T80 w 1134"/>
                  <a:gd name="T82" fmla="+- 0 711 98"/>
                  <a:gd name="T83" fmla="*/ 711 h 1134"/>
                  <a:gd name="T84" fmla="+- 0 324 324"/>
                  <a:gd name="T85" fmla="*/ T84 w 1134"/>
                  <a:gd name="T86" fmla="+- 0 665 98"/>
                  <a:gd name="T87" fmla="*/ 665 h 1134"/>
                  <a:gd name="T88" fmla="+- 0 325 324"/>
                  <a:gd name="T89" fmla="*/ T88 w 1134"/>
                  <a:gd name="T90" fmla="+- 0 618 98"/>
                  <a:gd name="T91" fmla="*/ 618 h 1134"/>
                  <a:gd name="T92" fmla="+- 0 340 324"/>
                  <a:gd name="T93" fmla="*/ T92 w 1134"/>
                  <a:gd name="T94" fmla="+- 0 528 98"/>
                  <a:gd name="T95" fmla="*/ 528 h 1134"/>
                  <a:gd name="T96" fmla="+- 0 368 324"/>
                  <a:gd name="T97" fmla="*/ T96 w 1134"/>
                  <a:gd name="T98" fmla="+- 0 444 98"/>
                  <a:gd name="T99" fmla="*/ 444 h 1134"/>
                  <a:gd name="T100" fmla="+- 0 409 324"/>
                  <a:gd name="T101" fmla="*/ T100 w 1134"/>
                  <a:gd name="T102" fmla="+- 0 366 98"/>
                  <a:gd name="T103" fmla="*/ 366 h 1134"/>
                  <a:gd name="T104" fmla="+- 0 460 324"/>
                  <a:gd name="T105" fmla="*/ T104 w 1134"/>
                  <a:gd name="T106" fmla="+- 0 296 98"/>
                  <a:gd name="T107" fmla="*/ 296 h 1134"/>
                  <a:gd name="T108" fmla="+- 0 522 324"/>
                  <a:gd name="T109" fmla="*/ T108 w 1134"/>
                  <a:gd name="T110" fmla="+- 0 234 98"/>
                  <a:gd name="T111" fmla="*/ 234 h 1134"/>
                  <a:gd name="T112" fmla="+- 0 592 324"/>
                  <a:gd name="T113" fmla="*/ T112 w 1134"/>
                  <a:gd name="T114" fmla="+- 0 183 98"/>
                  <a:gd name="T115" fmla="*/ 183 h 1134"/>
                  <a:gd name="T116" fmla="+- 0 670 324"/>
                  <a:gd name="T117" fmla="*/ T116 w 1134"/>
                  <a:gd name="T118" fmla="+- 0 142 98"/>
                  <a:gd name="T119" fmla="*/ 142 h 1134"/>
                  <a:gd name="T120" fmla="+- 0 754 324"/>
                  <a:gd name="T121" fmla="*/ T120 w 1134"/>
                  <a:gd name="T122" fmla="+- 0 114 98"/>
                  <a:gd name="T123" fmla="*/ 114 h 1134"/>
                  <a:gd name="T124" fmla="+- 0 844 324"/>
                  <a:gd name="T125" fmla="*/ T124 w 1134"/>
                  <a:gd name="T126" fmla="+- 0 99 98"/>
                  <a:gd name="T127" fmla="*/ 99 h 1134"/>
                  <a:gd name="T128" fmla="+- 0 891 324"/>
                  <a:gd name="T129" fmla="*/ T128 w 1134"/>
                  <a:gd name="T130" fmla="+- 0 98 98"/>
                  <a:gd name="T131" fmla="*/ 98 h 1134"/>
                  <a:gd name="T132" fmla="+- 0 937 324"/>
                  <a:gd name="T133" fmla="*/ T132 w 1134"/>
                  <a:gd name="T134" fmla="+- 0 99 98"/>
                  <a:gd name="T135" fmla="*/ 99 h 1134"/>
                  <a:gd name="T136" fmla="+- 0 1027 324"/>
                  <a:gd name="T137" fmla="*/ T136 w 1134"/>
                  <a:gd name="T138" fmla="+- 0 114 98"/>
                  <a:gd name="T139" fmla="*/ 114 h 1134"/>
                  <a:gd name="T140" fmla="+- 0 1111 324"/>
                  <a:gd name="T141" fmla="*/ T140 w 1134"/>
                  <a:gd name="T142" fmla="+- 0 142 98"/>
                  <a:gd name="T143" fmla="*/ 142 h 1134"/>
                  <a:gd name="T144" fmla="+- 0 1189 324"/>
                  <a:gd name="T145" fmla="*/ T144 w 1134"/>
                  <a:gd name="T146" fmla="+- 0 183 98"/>
                  <a:gd name="T147" fmla="*/ 183 h 1134"/>
                  <a:gd name="T148" fmla="+- 0 1259 324"/>
                  <a:gd name="T149" fmla="*/ T148 w 1134"/>
                  <a:gd name="T150" fmla="+- 0 234 98"/>
                  <a:gd name="T151" fmla="*/ 234 h 1134"/>
                  <a:gd name="T152" fmla="+- 0 1321 324"/>
                  <a:gd name="T153" fmla="*/ T152 w 1134"/>
                  <a:gd name="T154" fmla="+- 0 296 98"/>
                  <a:gd name="T155" fmla="*/ 296 h 1134"/>
                  <a:gd name="T156" fmla="+- 0 1373 324"/>
                  <a:gd name="T157" fmla="*/ T156 w 1134"/>
                  <a:gd name="T158" fmla="+- 0 366 98"/>
                  <a:gd name="T159" fmla="*/ 366 h 1134"/>
                  <a:gd name="T160" fmla="+- 0 1413 324"/>
                  <a:gd name="T161" fmla="*/ T160 w 1134"/>
                  <a:gd name="T162" fmla="+- 0 444 98"/>
                  <a:gd name="T163" fmla="*/ 444 h 1134"/>
                  <a:gd name="T164" fmla="+- 0 1441 324"/>
                  <a:gd name="T165" fmla="*/ T164 w 1134"/>
                  <a:gd name="T166" fmla="+- 0 528 98"/>
                  <a:gd name="T167" fmla="*/ 528 h 1134"/>
                  <a:gd name="T168" fmla="+- 0 1456 324"/>
                  <a:gd name="T169" fmla="*/ T168 w 1134"/>
                  <a:gd name="T170" fmla="+- 0 618 98"/>
                  <a:gd name="T171" fmla="*/ 618 h 1134"/>
                  <a:gd name="T172" fmla="+- 0 1457 324"/>
                  <a:gd name="T173" fmla="*/ T172 w 1134"/>
                  <a:gd name="T174" fmla="+- 0 665 98"/>
                  <a:gd name="T175" fmla="*/ 665 h 1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1134" h="1134">
                    <a:moveTo>
                      <a:pt x="1133" y="567"/>
                    </a:moveTo>
                    <a:lnTo>
                      <a:pt x="1126" y="659"/>
                    </a:lnTo>
                    <a:lnTo>
                      <a:pt x="1105" y="746"/>
                    </a:lnTo>
                    <a:lnTo>
                      <a:pt x="1070" y="827"/>
                    </a:lnTo>
                    <a:lnTo>
                      <a:pt x="1024" y="901"/>
                    </a:lnTo>
                    <a:lnTo>
                      <a:pt x="967" y="967"/>
                    </a:lnTo>
                    <a:lnTo>
                      <a:pt x="901" y="1024"/>
                    </a:lnTo>
                    <a:lnTo>
                      <a:pt x="827" y="1070"/>
                    </a:lnTo>
                    <a:lnTo>
                      <a:pt x="746" y="1105"/>
                    </a:lnTo>
                    <a:lnTo>
                      <a:pt x="658" y="1126"/>
                    </a:lnTo>
                    <a:lnTo>
                      <a:pt x="567" y="1133"/>
                    </a:lnTo>
                    <a:lnTo>
                      <a:pt x="520" y="1132"/>
                    </a:lnTo>
                    <a:lnTo>
                      <a:pt x="430" y="1117"/>
                    </a:lnTo>
                    <a:lnTo>
                      <a:pt x="346" y="1089"/>
                    </a:lnTo>
                    <a:lnTo>
                      <a:pt x="268" y="1049"/>
                    </a:lnTo>
                    <a:lnTo>
                      <a:pt x="198" y="997"/>
                    </a:lnTo>
                    <a:lnTo>
                      <a:pt x="136" y="936"/>
                    </a:lnTo>
                    <a:lnTo>
                      <a:pt x="85" y="865"/>
                    </a:lnTo>
                    <a:lnTo>
                      <a:pt x="44" y="787"/>
                    </a:lnTo>
                    <a:lnTo>
                      <a:pt x="16" y="703"/>
                    </a:lnTo>
                    <a:lnTo>
                      <a:pt x="1" y="613"/>
                    </a:lnTo>
                    <a:lnTo>
                      <a:pt x="0" y="567"/>
                    </a:lnTo>
                    <a:lnTo>
                      <a:pt x="1" y="520"/>
                    </a:lnTo>
                    <a:lnTo>
                      <a:pt x="16" y="430"/>
                    </a:lnTo>
                    <a:lnTo>
                      <a:pt x="44" y="346"/>
                    </a:lnTo>
                    <a:lnTo>
                      <a:pt x="85" y="268"/>
                    </a:lnTo>
                    <a:lnTo>
                      <a:pt x="136" y="198"/>
                    </a:lnTo>
                    <a:lnTo>
                      <a:pt x="198" y="136"/>
                    </a:lnTo>
                    <a:lnTo>
                      <a:pt x="268" y="85"/>
                    </a:lnTo>
                    <a:lnTo>
                      <a:pt x="346" y="44"/>
                    </a:lnTo>
                    <a:lnTo>
                      <a:pt x="430" y="16"/>
                    </a:lnTo>
                    <a:lnTo>
                      <a:pt x="520" y="1"/>
                    </a:lnTo>
                    <a:lnTo>
                      <a:pt x="567" y="0"/>
                    </a:lnTo>
                    <a:lnTo>
                      <a:pt x="613" y="1"/>
                    </a:lnTo>
                    <a:lnTo>
                      <a:pt x="703" y="16"/>
                    </a:lnTo>
                    <a:lnTo>
                      <a:pt x="787" y="44"/>
                    </a:lnTo>
                    <a:lnTo>
                      <a:pt x="865" y="85"/>
                    </a:lnTo>
                    <a:lnTo>
                      <a:pt x="935" y="136"/>
                    </a:lnTo>
                    <a:lnTo>
                      <a:pt x="997" y="198"/>
                    </a:lnTo>
                    <a:lnTo>
                      <a:pt x="1049" y="268"/>
                    </a:lnTo>
                    <a:lnTo>
                      <a:pt x="1089" y="346"/>
                    </a:lnTo>
                    <a:lnTo>
                      <a:pt x="1117" y="430"/>
                    </a:lnTo>
                    <a:lnTo>
                      <a:pt x="1132" y="520"/>
                    </a:lnTo>
                    <a:lnTo>
                      <a:pt x="1133" y="567"/>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 name="Group 16"/>
            <p:cNvGrpSpPr>
              <a:grpSpLocks/>
            </p:cNvGrpSpPr>
            <p:nvPr/>
          </p:nvGrpSpPr>
          <p:grpSpPr bwMode="auto">
            <a:xfrm>
              <a:off x="786" y="987"/>
              <a:ext cx="294" cy="51"/>
              <a:chOff x="786" y="987"/>
              <a:chExt cx="294" cy="51"/>
            </a:xfrm>
          </p:grpSpPr>
          <p:sp>
            <p:nvSpPr>
              <p:cNvPr id="20" name="Freeform 17"/>
              <p:cNvSpPr>
                <a:spLocks/>
              </p:cNvSpPr>
              <p:nvPr/>
            </p:nvSpPr>
            <p:spPr bwMode="auto">
              <a:xfrm>
                <a:off x="786" y="987"/>
                <a:ext cx="294" cy="51"/>
              </a:xfrm>
              <a:custGeom>
                <a:avLst/>
                <a:gdLst>
                  <a:gd name="T0" fmla="+- 0 1079 786"/>
                  <a:gd name="T1" fmla="*/ T0 w 294"/>
                  <a:gd name="T2" fmla="+- 0 987 987"/>
                  <a:gd name="T3" fmla="*/ 987 h 51"/>
                  <a:gd name="T4" fmla="+- 0 1007 786"/>
                  <a:gd name="T5" fmla="*/ T4 w 294"/>
                  <a:gd name="T6" fmla="+- 0 1019 987"/>
                  <a:gd name="T7" fmla="*/ 1019 h 51"/>
                  <a:gd name="T8" fmla="+- 0 948 786"/>
                  <a:gd name="T9" fmla="*/ T8 w 294"/>
                  <a:gd name="T10" fmla="+- 0 1033 987"/>
                  <a:gd name="T11" fmla="*/ 1033 h 51"/>
                  <a:gd name="T12" fmla="+- 0 907 786"/>
                  <a:gd name="T13" fmla="*/ T12 w 294"/>
                  <a:gd name="T14" fmla="+- 0 1038 987"/>
                  <a:gd name="T15" fmla="*/ 1038 h 51"/>
                  <a:gd name="T16" fmla="+- 0 883 786"/>
                  <a:gd name="T17" fmla="*/ T16 w 294"/>
                  <a:gd name="T18" fmla="+- 0 1037 987"/>
                  <a:gd name="T19" fmla="*/ 1037 h 51"/>
                  <a:gd name="T20" fmla="+- 0 860 786"/>
                  <a:gd name="T21" fmla="*/ T20 w 294"/>
                  <a:gd name="T22" fmla="+- 0 1036 987"/>
                  <a:gd name="T23" fmla="*/ 1036 h 51"/>
                  <a:gd name="T24" fmla="+- 0 840 786"/>
                  <a:gd name="T25" fmla="*/ T24 w 294"/>
                  <a:gd name="T26" fmla="+- 0 1034 987"/>
                  <a:gd name="T27" fmla="*/ 1034 h 51"/>
                  <a:gd name="T28" fmla="+- 0 821 786"/>
                  <a:gd name="T29" fmla="*/ T28 w 294"/>
                  <a:gd name="T30" fmla="+- 0 1031 987"/>
                  <a:gd name="T31" fmla="*/ 1031 h 51"/>
                  <a:gd name="T32" fmla="+- 0 803 786"/>
                  <a:gd name="T33" fmla="*/ T32 w 294"/>
                  <a:gd name="T34" fmla="+- 0 1027 987"/>
                  <a:gd name="T35" fmla="*/ 1027 h 51"/>
                  <a:gd name="T36" fmla="+- 0 786 786"/>
                  <a:gd name="T37" fmla="*/ T36 w 294"/>
                  <a:gd name="T38" fmla="+- 0 1023 987"/>
                  <a:gd name="T39" fmla="*/ 1023 h 5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294" h="51">
                    <a:moveTo>
                      <a:pt x="293" y="0"/>
                    </a:moveTo>
                    <a:lnTo>
                      <a:pt x="221" y="32"/>
                    </a:lnTo>
                    <a:lnTo>
                      <a:pt x="162" y="46"/>
                    </a:lnTo>
                    <a:lnTo>
                      <a:pt x="121" y="51"/>
                    </a:lnTo>
                    <a:lnTo>
                      <a:pt x="97" y="50"/>
                    </a:lnTo>
                    <a:lnTo>
                      <a:pt x="74" y="49"/>
                    </a:lnTo>
                    <a:lnTo>
                      <a:pt x="54" y="47"/>
                    </a:lnTo>
                    <a:lnTo>
                      <a:pt x="35" y="44"/>
                    </a:lnTo>
                    <a:lnTo>
                      <a:pt x="17" y="40"/>
                    </a:lnTo>
                    <a:lnTo>
                      <a:pt x="0" y="36"/>
                    </a:lnTo>
                  </a:path>
                </a:pathLst>
              </a:custGeom>
              <a:noFill/>
              <a:ln w="254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 name="Group 14"/>
            <p:cNvGrpSpPr>
              <a:grpSpLocks/>
            </p:cNvGrpSpPr>
            <p:nvPr/>
          </p:nvGrpSpPr>
          <p:grpSpPr bwMode="auto">
            <a:xfrm>
              <a:off x="695" y="970"/>
              <a:ext cx="119" cy="110"/>
              <a:chOff x="695" y="970"/>
              <a:chExt cx="119" cy="110"/>
            </a:xfrm>
          </p:grpSpPr>
          <p:sp>
            <p:nvSpPr>
              <p:cNvPr id="19" name="Freeform 15"/>
              <p:cNvSpPr>
                <a:spLocks/>
              </p:cNvSpPr>
              <p:nvPr/>
            </p:nvSpPr>
            <p:spPr bwMode="auto">
              <a:xfrm>
                <a:off x="695" y="970"/>
                <a:ext cx="119" cy="110"/>
              </a:xfrm>
              <a:custGeom>
                <a:avLst/>
                <a:gdLst>
                  <a:gd name="T0" fmla="+- 0 814 695"/>
                  <a:gd name="T1" fmla="*/ T0 w 119"/>
                  <a:gd name="T2" fmla="+- 0 970 970"/>
                  <a:gd name="T3" fmla="*/ 970 h 110"/>
                  <a:gd name="T4" fmla="+- 0 695 695"/>
                  <a:gd name="T5" fmla="*/ T4 w 119"/>
                  <a:gd name="T6" fmla="+- 0 983 970"/>
                  <a:gd name="T7" fmla="*/ 983 h 110"/>
                  <a:gd name="T8" fmla="+- 0 766 695"/>
                  <a:gd name="T9" fmla="*/ T8 w 119"/>
                  <a:gd name="T10" fmla="+- 0 1080 970"/>
                  <a:gd name="T11" fmla="*/ 1080 h 110"/>
                  <a:gd name="T12" fmla="+- 0 814 695"/>
                  <a:gd name="T13" fmla="*/ T12 w 119"/>
                  <a:gd name="T14" fmla="+- 0 970 970"/>
                  <a:gd name="T15" fmla="*/ 970 h 110"/>
                </a:gdLst>
                <a:ahLst/>
                <a:cxnLst>
                  <a:cxn ang="0">
                    <a:pos x="T1" y="T3"/>
                  </a:cxn>
                  <a:cxn ang="0">
                    <a:pos x="T5" y="T7"/>
                  </a:cxn>
                  <a:cxn ang="0">
                    <a:pos x="T9" y="T11"/>
                  </a:cxn>
                  <a:cxn ang="0">
                    <a:pos x="T13" y="T15"/>
                  </a:cxn>
                </a:cxnLst>
                <a:rect l="0" t="0" r="r" b="b"/>
                <a:pathLst>
                  <a:path w="119" h="110">
                    <a:moveTo>
                      <a:pt x="119" y="0"/>
                    </a:moveTo>
                    <a:lnTo>
                      <a:pt x="0" y="13"/>
                    </a:lnTo>
                    <a:lnTo>
                      <a:pt x="71" y="110"/>
                    </a:lnTo>
                    <a:lnTo>
                      <a:pt x="119"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12"/>
            <p:cNvGrpSpPr>
              <a:grpSpLocks/>
            </p:cNvGrpSpPr>
            <p:nvPr/>
          </p:nvGrpSpPr>
          <p:grpSpPr bwMode="auto">
            <a:xfrm>
              <a:off x="3045" y="98"/>
              <a:ext cx="1134" cy="1134"/>
              <a:chOff x="3045" y="98"/>
              <a:chExt cx="1134" cy="1134"/>
            </a:xfrm>
          </p:grpSpPr>
          <p:sp>
            <p:nvSpPr>
              <p:cNvPr id="18" name="Freeform 13"/>
              <p:cNvSpPr>
                <a:spLocks/>
              </p:cNvSpPr>
              <p:nvPr/>
            </p:nvSpPr>
            <p:spPr bwMode="auto">
              <a:xfrm>
                <a:off x="3045" y="98"/>
                <a:ext cx="1134" cy="1134"/>
              </a:xfrm>
              <a:custGeom>
                <a:avLst/>
                <a:gdLst>
                  <a:gd name="T0" fmla="+- 0 4179 3045"/>
                  <a:gd name="T1" fmla="*/ T0 w 1134"/>
                  <a:gd name="T2" fmla="+- 0 665 98"/>
                  <a:gd name="T3" fmla="*/ 665 h 1134"/>
                  <a:gd name="T4" fmla="+- 0 4171 3045"/>
                  <a:gd name="T5" fmla="*/ T4 w 1134"/>
                  <a:gd name="T6" fmla="+- 0 757 98"/>
                  <a:gd name="T7" fmla="*/ 757 h 1134"/>
                  <a:gd name="T8" fmla="+- 0 4150 3045"/>
                  <a:gd name="T9" fmla="*/ T8 w 1134"/>
                  <a:gd name="T10" fmla="+- 0 844 98"/>
                  <a:gd name="T11" fmla="*/ 844 h 1134"/>
                  <a:gd name="T12" fmla="+- 0 4115 3045"/>
                  <a:gd name="T13" fmla="*/ T12 w 1134"/>
                  <a:gd name="T14" fmla="+- 0 925 98"/>
                  <a:gd name="T15" fmla="*/ 925 h 1134"/>
                  <a:gd name="T16" fmla="+- 0 4069 3045"/>
                  <a:gd name="T17" fmla="*/ T16 w 1134"/>
                  <a:gd name="T18" fmla="+- 0 999 98"/>
                  <a:gd name="T19" fmla="*/ 999 h 1134"/>
                  <a:gd name="T20" fmla="+- 0 4013 3045"/>
                  <a:gd name="T21" fmla="*/ T20 w 1134"/>
                  <a:gd name="T22" fmla="+- 0 1065 98"/>
                  <a:gd name="T23" fmla="*/ 1065 h 1134"/>
                  <a:gd name="T24" fmla="+- 0 3947 3045"/>
                  <a:gd name="T25" fmla="*/ T24 w 1134"/>
                  <a:gd name="T26" fmla="+- 0 1122 98"/>
                  <a:gd name="T27" fmla="*/ 1122 h 1134"/>
                  <a:gd name="T28" fmla="+- 0 3872 3045"/>
                  <a:gd name="T29" fmla="*/ T28 w 1134"/>
                  <a:gd name="T30" fmla="+- 0 1168 98"/>
                  <a:gd name="T31" fmla="*/ 1168 h 1134"/>
                  <a:gd name="T32" fmla="+- 0 3791 3045"/>
                  <a:gd name="T33" fmla="*/ T32 w 1134"/>
                  <a:gd name="T34" fmla="+- 0 1203 98"/>
                  <a:gd name="T35" fmla="*/ 1203 h 1134"/>
                  <a:gd name="T36" fmla="+- 0 3704 3045"/>
                  <a:gd name="T37" fmla="*/ T36 w 1134"/>
                  <a:gd name="T38" fmla="+- 0 1224 98"/>
                  <a:gd name="T39" fmla="*/ 1224 h 1134"/>
                  <a:gd name="T40" fmla="+- 0 3612 3045"/>
                  <a:gd name="T41" fmla="*/ T40 w 1134"/>
                  <a:gd name="T42" fmla="+- 0 1231 98"/>
                  <a:gd name="T43" fmla="*/ 1231 h 1134"/>
                  <a:gd name="T44" fmla="+- 0 3565 3045"/>
                  <a:gd name="T45" fmla="*/ T44 w 1134"/>
                  <a:gd name="T46" fmla="+- 0 1230 98"/>
                  <a:gd name="T47" fmla="*/ 1230 h 1134"/>
                  <a:gd name="T48" fmla="+- 0 3476 3045"/>
                  <a:gd name="T49" fmla="*/ T48 w 1134"/>
                  <a:gd name="T50" fmla="+- 0 1215 98"/>
                  <a:gd name="T51" fmla="*/ 1215 h 1134"/>
                  <a:gd name="T52" fmla="+- 0 3391 3045"/>
                  <a:gd name="T53" fmla="*/ T52 w 1134"/>
                  <a:gd name="T54" fmla="+- 0 1187 98"/>
                  <a:gd name="T55" fmla="*/ 1187 h 1134"/>
                  <a:gd name="T56" fmla="+- 0 3313 3045"/>
                  <a:gd name="T57" fmla="*/ T56 w 1134"/>
                  <a:gd name="T58" fmla="+- 0 1147 98"/>
                  <a:gd name="T59" fmla="*/ 1147 h 1134"/>
                  <a:gd name="T60" fmla="+- 0 3243 3045"/>
                  <a:gd name="T61" fmla="*/ T60 w 1134"/>
                  <a:gd name="T62" fmla="+- 0 1095 98"/>
                  <a:gd name="T63" fmla="*/ 1095 h 1134"/>
                  <a:gd name="T64" fmla="+- 0 3181 3045"/>
                  <a:gd name="T65" fmla="*/ T64 w 1134"/>
                  <a:gd name="T66" fmla="+- 0 1034 98"/>
                  <a:gd name="T67" fmla="*/ 1034 h 1134"/>
                  <a:gd name="T68" fmla="+- 0 3130 3045"/>
                  <a:gd name="T69" fmla="*/ T68 w 1134"/>
                  <a:gd name="T70" fmla="+- 0 963 98"/>
                  <a:gd name="T71" fmla="*/ 963 h 1134"/>
                  <a:gd name="T72" fmla="+- 0 3089 3045"/>
                  <a:gd name="T73" fmla="*/ T72 w 1134"/>
                  <a:gd name="T74" fmla="+- 0 885 98"/>
                  <a:gd name="T75" fmla="*/ 885 h 1134"/>
                  <a:gd name="T76" fmla="+- 0 3061 3045"/>
                  <a:gd name="T77" fmla="*/ T76 w 1134"/>
                  <a:gd name="T78" fmla="+- 0 801 98"/>
                  <a:gd name="T79" fmla="*/ 801 h 1134"/>
                  <a:gd name="T80" fmla="+- 0 3047 3045"/>
                  <a:gd name="T81" fmla="*/ T80 w 1134"/>
                  <a:gd name="T82" fmla="+- 0 711 98"/>
                  <a:gd name="T83" fmla="*/ 711 h 1134"/>
                  <a:gd name="T84" fmla="+- 0 3045 3045"/>
                  <a:gd name="T85" fmla="*/ T84 w 1134"/>
                  <a:gd name="T86" fmla="+- 0 665 98"/>
                  <a:gd name="T87" fmla="*/ 665 h 1134"/>
                  <a:gd name="T88" fmla="+- 0 3047 3045"/>
                  <a:gd name="T89" fmla="*/ T88 w 1134"/>
                  <a:gd name="T90" fmla="+- 0 618 98"/>
                  <a:gd name="T91" fmla="*/ 618 h 1134"/>
                  <a:gd name="T92" fmla="+- 0 3061 3045"/>
                  <a:gd name="T93" fmla="*/ T92 w 1134"/>
                  <a:gd name="T94" fmla="+- 0 528 98"/>
                  <a:gd name="T95" fmla="*/ 528 h 1134"/>
                  <a:gd name="T96" fmla="+- 0 3089 3045"/>
                  <a:gd name="T97" fmla="*/ T96 w 1134"/>
                  <a:gd name="T98" fmla="+- 0 444 98"/>
                  <a:gd name="T99" fmla="*/ 444 h 1134"/>
                  <a:gd name="T100" fmla="+- 0 3130 3045"/>
                  <a:gd name="T101" fmla="*/ T100 w 1134"/>
                  <a:gd name="T102" fmla="+- 0 366 98"/>
                  <a:gd name="T103" fmla="*/ 366 h 1134"/>
                  <a:gd name="T104" fmla="+- 0 3181 3045"/>
                  <a:gd name="T105" fmla="*/ T104 w 1134"/>
                  <a:gd name="T106" fmla="+- 0 296 98"/>
                  <a:gd name="T107" fmla="*/ 296 h 1134"/>
                  <a:gd name="T108" fmla="+- 0 3243 3045"/>
                  <a:gd name="T109" fmla="*/ T108 w 1134"/>
                  <a:gd name="T110" fmla="+- 0 234 98"/>
                  <a:gd name="T111" fmla="*/ 234 h 1134"/>
                  <a:gd name="T112" fmla="+- 0 3313 3045"/>
                  <a:gd name="T113" fmla="*/ T112 w 1134"/>
                  <a:gd name="T114" fmla="+- 0 183 98"/>
                  <a:gd name="T115" fmla="*/ 183 h 1134"/>
                  <a:gd name="T116" fmla="+- 0 3391 3045"/>
                  <a:gd name="T117" fmla="*/ T116 w 1134"/>
                  <a:gd name="T118" fmla="+- 0 142 98"/>
                  <a:gd name="T119" fmla="*/ 142 h 1134"/>
                  <a:gd name="T120" fmla="+- 0 3476 3045"/>
                  <a:gd name="T121" fmla="*/ T120 w 1134"/>
                  <a:gd name="T122" fmla="+- 0 114 98"/>
                  <a:gd name="T123" fmla="*/ 114 h 1134"/>
                  <a:gd name="T124" fmla="+- 0 3565 3045"/>
                  <a:gd name="T125" fmla="*/ T124 w 1134"/>
                  <a:gd name="T126" fmla="+- 0 99 98"/>
                  <a:gd name="T127" fmla="*/ 99 h 1134"/>
                  <a:gd name="T128" fmla="+- 0 3612 3045"/>
                  <a:gd name="T129" fmla="*/ T128 w 1134"/>
                  <a:gd name="T130" fmla="+- 0 98 98"/>
                  <a:gd name="T131" fmla="*/ 98 h 1134"/>
                  <a:gd name="T132" fmla="+- 0 3658 3045"/>
                  <a:gd name="T133" fmla="*/ T132 w 1134"/>
                  <a:gd name="T134" fmla="+- 0 99 98"/>
                  <a:gd name="T135" fmla="*/ 99 h 1134"/>
                  <a:gd name="T136" fmla="+- 0 3748 3045"/>
                  <a:gd name="T137" fmla="*/ T136 w 1134"/>
                  <a:gd name="T138" fmla="+- 0 114 98"/>
                  <a:gd name="T139" fmla="*/ 114 h 1134"/>
                  <a:gd name="T140" fmla="+- 0 3832 3045"/>
                  <a:gd name="T141" fmla="*/ T140 w 1134"/>
                  <a:gd name="T142" fmla="+- 0 142 98"/>
                  <a:gd name="T143" fmla="*/ 142 h 1134"/>
                  <a:gd name="T144" fmla="+- 0 3910 3045"/>
                  <a:gd name="T145" fmla="*/ T144 w 1134"/>
                  <a:gd name="T146" fmla="+- 0 183 98"/>
                  <a:gd name="T147" fmla="*/ 183 h 1134"/>
                  <a:gd name="T148" fmla="+- 0 3981 3045"/>
                  <a:gd name="T149" fmla="*/ T148 w 1134"/>
                  <a:gd name="T150" fmla="+- 0 234 98"/>
                  <a:gd name="T151" fmla="*/ 234 h 1134"/>
                  <a:gd name="T152" fmla="+- 0 4042 3045"/>
                  <a:gd name="T153" fmla="*/ T152 w 1134"/>
                  <a:gd name="T154" fmla="+- 0 296 98"/>
                  <a:gd name="T155" fmla="*/ 296 h 1134"/>
                  <a:gd name="T156" fmla="+- 0 4094 3045"/>
                  <a:gd name="T157" fmla="*/ T156 w 1134"/>
                  <a:gd name="T158" fmla="+- 0 366 98"/>
                  <a:gd name="T159" fmla="*/ 366 h 1134"/>
                  <a:gd name="T160" fmla="+- 0 4134 3045"/>
                  <a:gd name="T161" fmla="*/ T160 w 1134"/>
                  <a:gd name="T162" fmla="+- 0 444 98"/>
                  <a:gd name="T163" fmla="*/ 444 h 1134"/>
                  <a:gd name="T164" fmla="+- 0 4162 3045"/>
                  <a:gd name="T165" fmla="*/ T164 w 1134"/>
                  <a:gd name="T166" fmla="+- 0 528 98"/>
                  <a:gd name="T167" fmla="*/ 528 h 1134"/>
                  <a:gd name="T168" fmla="+- 0 4177 3045"/>
                  <a:gd name="T169" fmla="*/ T168 w 1134"/>
                  <a:gd name="T170" fmla="+- 0 618 98"/>
                  <a:gd name="T171" fmla="*/ 618 h 1134"/>
                  <a:gd name="T172" fmla="+- 0 4179 3045"/>
                  <a:gd name="T173" fmla="*/ T172 w 1134"/>
                  <a:gd name="T174" fmla="+- 0 665 98"/>
                  <a:gd name="T175" fmla="*/ 665 h 1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1134" h="1134">
                    <a:moveTo>
                      <a:pt x="1134" y="567"/>
                    </a:moveTo>
                    <a:lnTo>
                      <a:pt x="1126" y="659"/>
                    </a:lnTo>
                    <a:lnTo>
                      <a:pt x="1105" y="746"/>
                    </a:lnTo>
                    <a:lnTo>
                      <a:pt x="1070" y="827"/>
                    </a:lnTo>
                    <a:lnTo>
                      <a:pt x="1024" y="901"/>
                    </a:lnTo>
                    <a:lnTo>
                      <a:pt x="968" y="967"/>
                    </a:lnTo>
                    <a:lnTo>
                      <a:pt x="902" y="1024"/>
                    </a:lnTo>
                    <a:lnTo>
                      <a:pt x="827" y="1070"/>
                    </a:lnTo>
                    <a:lnTo>
                      <a:pt x="746" y="1105"/>
                    </a:lnTo>
                    <a:lnTo>
                      <a:pt x="659" y="1126"/>
                    </a:lnTo>
                    <a:lnTo>
                      <a:pt x="567" y="1133"/>
                    </a:lnTo>
                    <a:lnTo>
                      <a:pt x="520" y="1132"/>
                    </a:lnTo>
                    <a:lnTo>
                      <a:pt x="431" y="1117"/>
                    </a:lnTo>
                    <a:lnTo>
                      <a:pt x="346" y="1089"/>
                    </a:lnTo>
                    <a:lnTo>
                      <a:pt x="268" y="1049"/>
                    </a:lnTo>
                    <a:lnTo>
                      <a:pt x="198" y="997"/>
                    </a:lnTo>
                    <a:lnTo>
                      <a:pt x="136" y="936"/>
                    </a:lnTo>
                    <a:lnTo>
                      <a:pt x="85" y="865"/>
                    </a:lnTo>
                    <a:lnTo>
                      <a:pt x="44" y="787"/>
                    </a:lnTo>
                    <a:lnTo>
                      <a:pt x="16" y="703"/>
                    </a:lnTo>
                    <a:lnTo>
                      <a:pt x="2" y="613"/>
                    </a:lnTo>
                    <a:lnTo>
                      <a:pt x="0" y="567"/>
                    </a:lnTo>
                    <a:lnTo>
                      <a:pt x="2" y="520"/>
                    </a:lnTo>
                    <a:lnTo>
                      <a:pt x="16" y="430"/>
                    </a:lnTo>
                    <a:lnTo>
                      <a:pt x="44" y="346"/>
                    </a:lnTo>
                    <a:lnTo>
                      <a:pt x="85" y="268"/>
                    </a:lnTo>
                    <a:lnTo>
                      <a:pt x="136" y="198"/>
                    </a:lnTo>
                    <a:lnTo>
                      <a:pt x="198" y="136"/>
                    </a:lnTo>
                    <a:lnTo>
                      <a:pt x="268" y="85"/>
                    </a:lnTo>
                    <a:lnTo>
                      <a:pt x="346" y="44"/>
                    </a:lnTo>
                    <a:lnTo>
                      <a:pt x="431" y="16"/>
                    </a:lnTo>
                    <a:lnTo>
                      <a:pt x="520" y="1"/>
                    </a:lnTo>
                    <a:lnTo>
                      <a:pt x="567" y="0"/>
                    </a:lnTo>
                    <a:lnTo>
                      <a:pt x="613" y="1"/>
                    </a:lnTo>
                    <a:lnTo>
                      <a:pt x="703" y="16"/>
                    </a:lnTo>
                    <a:lnTo>
                      <a:pt x="787" y="44"/>
                    </a:lnTo>
                    <a:lnTo>
                      <a:pt x="865" y="85"/>
                    </a:lnTo>
                    <a:lnTo>
                      <a:pt x="936" y="136"/>
                    </a:lnTo>
                    <a:lnTo>
                      <a:pt x="997" y="198"/>
                    </a:lnTo>
                    <a:lnTo>
                      <a:pt x="1049" y="268"/>
                    </a:lnTo>
                    <a:lnTo>
                      <a:pt x="1089" y="346"/>
                    </a:lnTo>
                    <a:lnTo>
                      <a:pt x="1117" y="430"/>
                    </a:lnTo>
                    <a:lnTo>
                      <a:pt x="1132" y="520"/>
                    </a:lnTo>
                    <a:lnTo>
                      <a:pt x="1134" y="567"/>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10"/>
            <p:cNvGrpSpPr>
              <a:grpSpLocks/>
            </p:cNvGrpSpPr>
            <p:nvPr/>
          </p:nvGrpSpPr>
          <p:grpSpPr bwMode="auto">
            <a:xfrm>
              <a:off x="3417" y="987"/>
              <a:ext cx="294" cy="51"/>
              <a:chOff x="3417" y="987"/>
              <a:chExt cx="294" cy="51"/>
            </a:xfrm>
          </p:grpSpPr>
          <p:sp>
            <p:nvSpPr>
              <p:cNvPr id="17" name="Freeform 11"/>
              <p:cNvSpPr>
                <a:spLocks/>
              </p:cNvSpPr>
              <p:nvPr/>
            </p:nvSpPr>
            <p:spPr bwMode="auto">
              <a:xfrm>
                <a:off x="3417" y="987"/>
                <a:ext cx="294" cy="51"/>
              </a:xfrm>
              <a:custGeom>
                <a:avLst/>
                <a:gdLst>
                  <a:gd name="T0" fmla="+- 0 3417 3417"/>
                  <a:gd name="T1" fmla="*/ T0 w 294"/>
                  <a:gd name="T2" fmla="+- 0 987 987"/>
                  <a:gd name="T3" fmla="*/ 987 h 51"/>
                  <a:gd name="T4" fmla="+- 0 3489 3417"/>
                  <a:gd name="T5" fmla="*/ T4 w 294"/>
                  <a:gd name="T6" fmla="+- 0 1019 987"/>
                  <a:gd name="T7" fmla="*/ 1019 h 51"/>
                  <a:gd name="T8" fmla="+- 0 3548 3417"/>
                  <a:gd name="T9" fmla="*/ T8 w 294"/>
                  <a:gd name="T10" fmla="+- 0 1033 987"/>
                  <a:gd name="T11" fmla="*/ 1033 h 51"/>
                  <a:gd name="T12" fmla="+- 0 3589 3417"/>
                  <a:gd name="T13" fmla="*/ T12 w 294"/>
                  <a:gd name="T14" fmla="+- 0 1038 987"/>
                  <a:gd name="T15" fmla="*/ 1038 h 51"/>
                  <a:gd name="T16" fmla="+- 0 3614 3417"/>
                  <a:gd name="T17" fmla="*/ T16 w 294"/>
                  <a:gd name="T18" fmla="+- 0 1037 987"/>
                  <a:gd name="T19" fmla="*/ 1037 h 51"/>
                  <a:gd name="T20" fmla="+- 0 3636 3417"/>
                  <a:gd name="T21" fmla="*/ T20 w 294"/>
                  <a:gd name="T22" fmla="+- 0 1036 987"/>
                  <a:gd name="T23" fmla="*/ 1036 h 51"/>
                  <a:gd name="T24" fmla="+- 0 3656 3417"/>
                  <a:gd name="T25" fmla="*/ T24 w 294"/>
                  <a:gd name="T26" fmla="+- 0 1034 987"/>
                  <a:gd name="T27" fmla="*/ 1034 h 51"/>
                  <a:gd name="T28" fmla="+- 0 3675 3417"/>
                  <a:gd name="T29" fmla="*/ T28 w 294"/>
                  <a:gd name="T30" fmla="+- 0 1031 987"/>
                  <a:gd name="T31" fmla="*/ 1031 h 51"/>
                  <a:gd name="T32" fmla="+- 0 3693 3417"/>
                  <a:gd name="T33" fmla="*/ T32 w 294"/>
                  <a:gd name="T34" fmla="+- 0 1027 987"/>
                  <a:gd name="T35" fmla="*/ 1027 h 51"/>
                  <a:gd name="T36" fmla="+- 0 3710 3417"/>
                  <a:gd name="T37" fmla="*/ T36 w 294"/>
                  <a:gd name="T38" fmla="+- 0 1023 987"/>
                  <a:gd name="T39" fmla="*/ 1023 h 5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294" h="51">
                    <a:moveTo>
                      <a:pt x="0" y="0"/>
                    </a:moveTo>
                    <a:lnTo>
                      <a:pt x="72" y="32"/>
                    </a:lnTo>
                    <a:lnTo>
                      <a:pt x="131" y="46"/>
                    </a:lnTo>
                    <a:lnTo>
                      <a:pt x="172" y="51"/>
                    </a:lnTo>
                    <a:lnTo>
                      <a:pt x="197" y="50"/>
                    </a:lnTo>
                    <a:lnTo>
                      <a:pt x="219" y="49"/>
                    </a:lnTo>
                    <a:lnTo>
                      <a:pt x="239" y="47"/>
                    </a:lnTo>
                    <a:lnTo>
                      <a:pt x="258" y="44"/>
                    </a:lnTo>
                    <a:lnTo>
                      <a:pt x="276" y="40"/>
                    </a:lnTo>
                    <a:lnTo>
                      <a:pt x="293" y="36"/>
                    </a:lnTo>
                  </a:path>
                </a:pathLst>
              </a:custGeom>
              <a:noFill/>
              <a:ln w="254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8"/>
            <p:cNvGrpSpPr>
              <a:grpSpLocks/>
            </p:cNvGrpSpPr>
            <p:nvPr/>
          </p:nvGrpSpPr>
          <p:grpSpPr bwMode="auto">
            <a:xfrm>
              <a:off x="3682" y="970"/>
              <a:ext cx="119" cy="110"/>
              <a:chOff x="3682" y="970"/>
              <a:chExt cx="119" cy="110"/>
            </a:xfrm>
          </p:grpSpPr>
          <p:sp>
            <p:nvSpPr>
              <p:cNvPr id="16" name="Freeform 9"/>
              <p:cNvSpPr>
                <a:spLocks/>
              </p:cNvSpPr>
              <p:nvPr/>
            </p:nvSpPr>
            <p:spPr bwMode="auto">
              <a:xfrm>
                <a:off x="3682" y="970"/>
                <a:ext cx="119" cy="110"/>
              </a:xfrm>
              <a:custGeom>
                <a:avLst/>
                <a:gdLst>
                  <a:gd name="T0" fmla="+- 0 3682 3682"/>
                  <a:gd name="T1" fmla="*/ T0 w 119"/>
                  <a:gd name="T2" fmla="+- 0 970 970"/>
                  <a:gd name="T3" fmla="*/ 970 h 110"/>
                  <a:gd name="T4" fmla="+- 0 3730 3682"/>
                  <a:gd name="T5" fmla="*/ T4 w 119"/>
                  <a:gd name="T6" fmla="+- 0 1079 970"/>
                  <a:gd name="T7" fmla="*/ 1079 h 110"/>
                  <a:gd name="T8" fmla="+- 0 3801 3682"/>
                  <a:gd name="T9" fmla="*/ T8 w 119"/>
                  <a:gd name="T10" fmla="+- 0 983 970"/>
                  <a:gd name="T11" fmla="*/ 983 h 110"/>
                  <a:gd name="T12" fmla="+- 0 3682 3682"/>
                  <a:gd name="T13" fmla="*/ T12 w 119"/>
                  <a:gd name="T14" fmla="+- 0 970 970"/>
                  <a:gd name="T15" fmla="*/ 970 h 110"/>
                </a:gdLst>
                <a:ahLst/>
                <a:cxnLst>
                  <a:cxn ang="0">
                    <a:pos x="T1" y="T3"/>
                  </a:cxn>
                  <a:cxn ang="0">
                    <a:pos x="T5" y="T7"/>
                  </a:cxn>
                  <a:cxn ang="0">
                    <a:pos x="T9" y="T11"/>
                  </a:cxn>
                  <a:cxn ang="0">
                    <a:pos x="T13" y="T15"/>
                  </a:cxn>
                </a:cxnLst>
                <a:rect l="0" t="0" r="r" b="b"/>
                <a:pathLst>
                  <a:path w="119" h="110">
                    <a:moveTo>
                      <a:pt x="0" y="0"/>
                    </a:moveTo>
                    <a:lnTo>
                      <a:pt x="48" y="109"/>
                    </a:lnTo>
                    <a:lnTo>
                      <a:pt x="119" y="13"/>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6"/>
            <p:cNvGrpSpPr>
              <a:grpSpLocks/>
            </p:cNvGrpSpPr>
            <p:nvPr/>
          </p:nvGrpSpPr>
          <p:grpSpPr bwMode="auto">
            <a:xfrm>
              <a:off x="43" y="48"/>
              <a:ext cx="5443" cy="2"/>
              <a:chOff x="43" y="48"/>
              <a:chExt cx="5443" cy="2"/>
            </a:xfrm>
          </p:grpSpPr>
          <p:sp>
            <p:nvSpPr>
              <p:cNvPr id="15" name="Freeform 7"/>
              <p:cNvSpPr>
                <a:spLocks/>
              </p:cNvSpPr>
              <p:nvPr/>
            </p:nvSpPr>
            <p:spPr bwMode="auto">
              <a:xfrm>
                <a:off x="43" y="48"/>
                <a:ext cx="5443" cy="2"/>
              </a:xfrm>
              <a:custGeom>
                <a:avLst/>
                <a:gdLst>
                  <a:gd name="T0" fmla="+- 0 43 43"/>
                  <a:gd name="T1" fmla="*/ T0 w 5443"/>
                  <a:gd name="T2" fmla="+- 0 5485 43"/>
                  <a:gd name="T3" fmla="*/ T2 w 5443"/>
                </a:gdLst>
                <a:ahLst/>
                <a:cxnLst>
                  <a:cxn ang="0">
                    <a:pos x="T1" y="0"/>
                  </a:cxn>
                  <a:cxn ang="0">
                    <a:pos x="T3" y="0"/>
                  </a:cxn>
                </a:cxnLst>
                <a:rect l="0" t="0" r="r" b="b"/>
                <a:pathLst>
                  <a:path w="5443">
                    <a:moveTo>
                      <a:pt x="0" y="0"/>
                    </a:moveTo>
                    <a:lnTo>
                      <a:pt x="5442" y="0"/>
                    </a:lnTo>
                  </a:path>
                </a:pathLst>
              </a:custGeom>
              <a:noFill/>
              <a:ln w="54000">
                <a:solidFill>
                  <a:srgbClr val="BCBEC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2"/>
            <p:cNvGrpSpPr>
              <a:grpSpLocks/>
            </p:cNvGrpSpPr>
            <p:nvPr/>
          </p:nvGrpSpPr>
          <p:grpSpPr bwMode="auto">
            <a:xfrm>
              <a:off x="43" y="5"/>
              <a:ext cx="5443" cy="86"/>
              <a:chOff x="43" y="5"/>
              <a:chExt cx="5443" cy="86"/>
            </a:xfrm>
          </p:grpSpPr>
          <p:sp>
            <p:nvSpPr>
              <p:cNvPr id="12" name="Freeform 5"/>
              <p:cNvSpPr>
                <a:spLocks/>
              </p:cNvSpPr>
              <p:nvPr/>
            </p:nvSpPr>
            <p:spPr bwMode="auto">
              <a:xfrm>
                <a:off x="43" y="5"/>
                <a:ext cx="5443" cy="86"/>
              </a:xfrm>
              <a:custGeom>
                <a:avLst/>
                <a:gdLst>
                  <a:gd name="T0" fmla="+- 0 5485 43"/>
                  <a:gd name="T1" fmla="*/ T0 w 5443"/>
                  <a:gd name="T2" fmla="+- 0 90 5"/>
                  <a:gd name="T3" fmla="*/ 90 h 86"/>
                  <a:gd name="T4" fmla="+- 0 43 43"/>
                  <a:gd name="T5" fmla="*/ T4 w 5443"/>
                  <a:gd name="T6" fmla="+- 0 90 5"/>
                  <a:gd name="T7" fmla="*/ 90 h 86"/>
                  <a:gd name="T8" fmla="+- 0 43 43"/>
                  <a:gd name="T9" fmla="*/ T8 w 5443"/>
                  <a:gd name="T10" fmla="+- 0 5 5"/>
                  <a:gd name="T11" fmla="*/ 5 h 86"/>
                  <a:gd name="T12" fmla="+- 0 5485 43"/>
                  <a:gd name="T13" fmla="*/ T12 w 5443"/>
                  <a:gd name="T14" fmla="+- 0 5 5"/>
                  <a:gd name="T15" fmla="*/ 5 h 86"/>
                  <a:gd name="T16" fmla="+- 0 5485 43"/>
                  <a:gd name="T17" fmla="*/ T16 w 5443"/>
                  <a:gd name="T18" fmla="+- 0 90 5"/>
                  <a:gd name="T19" fmla="*/ 90 h 86"/>
                </a:gdLst>
                <a:ahLst/>
                <a:cxnLst>
                  <a:cxn ang="0">
                    <a:pos x="T1" y="T3"/>
                  </a:cxn>
                  <a:cxn ang="0">
                    <a:pos x="T5" y="T7"/>
                  </a:cxn>
                  <a:cxn ang="0">
                    <a:pos x="T9" y="T11"/>
                  </a:cxn>
                  <a:cxn ang="0">
                    <a:pos x="T13" y="T15"/>
                  </a:cxn>
                  <a:cxn ang="0">
                    <a:pos x="T17" y="T19"/>
                  </a:cxn>
                </a:cxnLst>
                <a:rect l="0" t="0" r="r" b="b"/>
                <a:pathLst>
                  <a:path w="5443" h="86">
                    <a:moveTo>
                      <a:pt x="5442" y="85"/>
                    </a:moveTo>
                    <a:lnTo>
                      <a:pt x="0" y="85"/>
                    </a:lnTo>
                    <a:lnTo>
                      <a:pt x="0" y="0"/>
                    </a:lnTo>
                    <a:lnTo>
                      <a:pt x="5442" y="0"/>
                    </a:lnTo>
                    <a:lnTo>
                      <a:pt x="5442" y="85"/>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13" name="Text Box 4"/>
              <p:cNvSpPr txBox="1">
                <a:spLocks noChangeArrowheads="1"/>
              </p:cNvSpPr>
              <p:nvPr/>
            </p:nvSpPr>
            <p:spPr bwMode="auto">
              <a:xfrm>
                <a:off x="804" y="173"/>
                <a:ext cx="145"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231F20"/>
                    </a:solidFill>
                    <a:effectLst/>
                    <a:latin typeface="Calibri" pitchFamily="34" charset="0"/>
                    <a:ea typeface="Calibri" pitchFamily="34" charset="0"/>
                    <a:cs typeface="Times New Roman" pitchFamily="18" charset="0"/>
                  </a:rPr>
                  <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Text Box 3"/>
              <p:cNvSpPr txBox="1">
                <a:spLocks noChangeArrowheads="1"/>
              </p:cNvSpPr>
              <p:nvPr/>
            </p:nvSpPr>
            <p:spPr bwMode="auto">
              <a:xfrm>
                <a:off x="3545" y="173"/>
                <a:ext cx="134"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231F20"/>
                    </a:solidFill>
                    <a:effectLst/>
                    <a:latin typeface="Calibri" pitchFamily="34" charset="0"/>
                    <a:ea typeface="Calibri" pitchFamily="34" charset="0"/>
                    <a:cs typeface="Times New Roman" pitchFamily="18" charset="0"/>
                  </a:rPr>
                  <a:t>B</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2" name="Rectangle 21"/>
          <p:cNvSpPr/>
          <p:nvPr/>
        </p:nvSpPr>
        <p:spPr>
          <a:xfrm>
            <a:off x="228600" y="1828800"/>
            <a:ext cx="8686800" cy="1477328"/>
          </a:xfrm>
          <a:prstGeom prst="rect">
            <a:avLst/>
          </a:prstGeom>
        </p:spPr>
        <p:txBody>
          <a:bodyPr wrap="square">
            <a:spAutoFit/>
          </a:bodyPr>
          <a:lstStyle/>
          <a:p>
            <a:r>
              <a:rPr lang="en-US" dirty="0" smtClean="0"/>
              <a:t>(b)  One </a:t>
            </a:r>
            <a:r>
              <a:rPr lang="en-US" dirty="0"/>
              <a:t>of the rollers has a drive gear malfunction and rotates in the opposite direction, as shown above. The wooden sheet is initially displaced towards the right-hand roller.</a:t>
            </a:r>
            <a:endParaRPr lang="en-NZ" dirty="0"/>
          </a:p>
          <a:p>
            <a:r>
              <a:rPr lang="en-US" dirty="0"/>
              <a:t> </a:t>
            </a:r>
            <a:endParaRPr lang="en-NZ" dirty="0"/>
          </a:p>
          <a:p>
            <a:r>
              <a:rPr lang="en-US" dirty="0"/>
              <a:t>Show, by taking moments about the centre of mass of the sheet, that the normal reaction </a:t>
            </a:r>
            <a:r>
              <a:rPr lang="en-US" dirty="0" smtClean="0"/>
              <a:t>force </a:t>
            </a:r>
            <a:r>
              <a:rPr lang="en-US" dirty="0"/>
              <a:t>acting through point A is </a:t>
            </a:r>
            <a:endParaRPr lang="en-NZ" dirty="0"/>
          </a:p>
        </p:txBody>
      </p:sp>
      <p:sp>
        <p:nvSpPr>
          <p:cNvPr id="23" name="Rectangle 22"/>
          <p:cNvSpPr/>
          <p:nvPr/>
        </p:nvSpPr>
        <p:spPr>
          <a:xfrm>
            <a:off x="304800" y="3962400"/>
            <a:ext cx="8610600" cy="646331"/>
          </a:xfrm>
          <a:prstGeom prst="rect">
            <a:avLst/>
          </a:prstGeom>
        </p:spPr>
        <p:txBody>
          <a:bodyPr wrap="square">
            <a:spAutoFit/>
          </a:bodyPr>
          <a:lstStyle/>
          <a:p>
            <a:r>
              <a:rPr lang="en-US" dirty="0"/>
              <a:t>where 2</a:t>
            </a:r>
            <a:r>
              <a:rPr lang="en-US" i="1" dirty="0"/>
              <a:t>d </a:t>
            </a:r>
            <a:r>
              <a:rPr lang="en-US" dirty="0"/>
              <a:t>is the distance between the </a:t>
            </a:r>
            <a:r>
              <a:rPr lang="en-US" dirty="0" err="1"/>
              <a:t>centres</a:t>
            </a:r>
            <a:r>
              <a:rPr lang="en-US" dirty="0"/>
              <a:t> </a:t>
            </a:r>
            <a:r>
              <a:rPr lang="en-US" dirty="0" smtClean="0"/>
              <a:t>of </a:t>
            </a:r>
            <a:r>
              <a:rPr lang="en-US" dirty="0"/>
              <a:t>the two rollers, and </a:t>
            </a:r>
            <a:r>
              <a:rPr lang="en-US" dirty="0" smtClean="0"/>
              <a:t> </a:t>
            </a:r>
            <a:r>
              <a:rPr lang="en-US" i="1" dirty="0" smtClean="0"/>
              <a:t>x </a:t>
            </a:r>
            <a:r>
              <a:rPr lang="en-US" dirty="0"/>
              <a:t>is the displacement of the centre of mass of the wooden sheet from the midpoint between the </a:t>
            </a:r>
            <a:r>
              <a:rPr lang="en-US" dirty="0" smtClean="0"/>
              <a:t>rollers.</a:t>
            </a:r>
            <a:endParaRPr lang="en-NZ" dirty="0"/>
          </a:p>
        </p:txBody>
      </p:sp>
      <p:sp>
        <p:nvSpPr>
          <p:cNvPr id="24" name="Rectangle 23"/>
          <p:cNvSpPr/>
          <p:nvPr/>
        </p:nvSpPr>
        <p:spPr>
          <a:xfrm>
            <a:off x="228600" y="4724400"/>
            <a:ext cx="8077200" cy="369332"/>
          </a:xfrm>
          <a:prstGeom prst="rect">
            <a:avLst/>
          </a:prstGeom>
        </p:spPr>
        <p:txBody>
          <a:bodyPr wrap="square">
            <a:spAutoFit/>
          </a:bodyPr>
          <a:lstStyle/>
          <a:p>
            <a:r>
              <a:rPr lang="en-US" dirty="0" smtClean="0"/>
              <a:t>(c)  It </a:t>
            </a:r>
            <a:r>
              <a:rPr lang="en-US" dirty="0"/>
              <a:t>can be shown that the normal reaction force at point B is </a:t>
            </a:r>
            <a:endParaRPr lang="en-NZ" dirty="0"/>
          </a:p>
        </p:txBody>
      </p:sp>
      <p:sp>
        <p:nvSpPr>
          <p:cNvPr id="25" name="Rectangle 24"/>
          <p:cNvSpPr/>
          <p:nvPr/>
        </p:nvSpPr>
        <p:spPr>
          <a:xfrm>
            <a:off x="228600" y="5181600"/>
            <a:ext cx="6248400" cy="923330"/>
          </a:xfrm>
          <a:prstGeom prst="rect">
            <a:avLst/>
          </a:prstGeom>
        </p:spPr>
        <p:txBody>
          <a:bodyPr wrap="square">
            <a:spAutoFit/>
          </a:bodyPr>
          <a:lstStyle/>
          <a:p>
            <a:r>
              <a:rPr lang="en-US" dirty="0"/>
              <a:t>Using this result and the result from (b) above, show that the sheet undergoes simple harmonic motion described by the following expression</a:t>
            </a:r>
            <a:endParaRPr lang="en-NZ" dirty="0"/>
          </a:p>
        </p:txBody>
      </p:sp>
      <mc:AlternateContent xmlns:mc="http://schemas.openxmlformats.org/markup-compatibility/2006">
        <mc:Choice xmlns:a14="http://schemas.microsoft.com/office/drawing/2010/main" Requires="a14">
          <p:sp>
            <p:nvSpPr>
              <p:cNvPr id="26" name="TextBox 25"/>
              <p:cNvSpPr txBox="1"/>
              <p:nvPr/>
            </p:nvSpPr>
            <p:spPr>
              <a:xfrm>
                <a:off x="3668751" y="3094463"/>
                <a:ext cx="2062039" cy="678519"/>
              </a:xfrm>
              <a:prstGeom prst="rect">
                <a:avLst/>
              </a:prstGeom>
              <a:solidFill>
                <a:schemeClr val="bg1"/>
              </a:solid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NZ" sz="2000" i="1" smtClean="0">
                              <a:latin typeface="Cambria Math"/>
                            </a:rPr>
                          </m:ctrlPr>
                        </m:sSubPr>
                        <m:e>
                          <m:r>
                            <a:rPr lang="en-NZ" sz="2000" b="0" i="1" smtClean="0">
                              <a:latin typeface="Cambria Math"/>
                            </a:rPr>
                            <m:t>𝑁</m:t>
                          </m:r>
                        </m:e>
                        <m:sub>
                          <m:r>
                            <a:rPr lang="en-NZ" sz="2000" b="0" i="1" smtClean="0">
                              <a:latin typeface="Cambria Math"/>
                            </a:rPr>
                            <m:t>𝐴</m:t>
                          </m:r>
                        </m:sub>
                      </m:sSub>
                      <m:r>
                        <a:rPr lang="en-NZ" sz="2000" b="0" i="1" smtClean="0">
                          <a:latin typeface="Cambria Math"/>
                        </a:rPr>
                        <m:t>=</m:t>
                      </m:r>
                      <m:f>
                        <m:fPr>
                          <m:ctrlPr>
                            <a:rPr lang="en-NZ" sz="2000" i="1" smtClean="0">
                              <a:latin typeface="Cambria Math"/>
                            </a:rPr>
                          </m:ctrlPr>
                        </m:fPr>
                        <m:num>
                          <m:r>
                            <a:rPr lang="en-NZ" sz="2000" b="0" i="1" smtClean="0">
                              <a:latin typeface="Cambria Math"/>
                            </a:rPr>
                            <m:t>𝑚𝑔</m:t>
                          </m:r>
                          <m:r>
                            <a:rPr lang="en-NZ" sz="2000" b="0" i="1" smtClean="0">
                              <a:latin typeface="Cambria Math"/>
                            </a:rPr>
                            <m:t>(</m:t>
                          </m:r>
                          <m:r>
                            <a:rPr lang="en-NZ" sz="2000" b="0" i="1" smtClean="0">
                              <a:latin typeface="Cambria Math"/>
                            </a:rPr>
                            <m:t>𝑑</m:t>
                          </m:r>
                          <m:r>
                            <a:rPr lang="en-NZ" sz="2000" b="0" i="1" smtClean="0">
                              <a:latin typeface="Cambria Math"/>
                            </a:rPr>
                            <m:t>−</m:t>
                          </m:r>
                          <m:r>
                            <a:rPr lang="en-NZ" sz="2000" b="0" i="1" smtClean="0">
                              <a:latin typeface="Cambria Math"/>
                            </a:rPr>
                            <m:t>𝑥</m:t>
                          </m:r>
                          <m:r>
                            <a:rPr lang="en-NZ" sz="2000" b="0" i="1" smtClean="0">
                              <a:latin typeface="Cambria Math"/>
                            </a:rPr>
                            <m:t>)</m:t>
                          </m:r>
                        </m:num>
                        <m:den>
                          <m:r>
                            <a:rPr lang="en-NZ" sz="2000" b="0" i="1" smtClean="0">
                              <a:latin typeface="Cambria Math"/>
                            </a:rPr>
                            <m:t>2</m:t>
                          </m:r>
                          <m:r>
                            <a:rPr lang="en-NZ" sz="2000" b="0" i="1" smtClean="0">
                              <a:latin typeface="Cambria Math"/>
                            </a:rPr>
                            <m:t>𝑑</m:t>
                          </m:r>
                        </m:den>
                      </m:f>
                    </m:oMath>
                  </m:oMathPara>
                </a14:m>
                <a:endParaRPr lang="en-NZ" sz="2000" dirty="0"/>
              </a:p>
            </p:txBody>
          </p:sp>
        </mc:Choice>
        <mc:Fallback>
          <p:sp>
            <p:nvSpPr>
              <p:cNvPr id="26" name="TextBox 25"/>
              <p:cNvSpPr txBox="1">
                <a:spLocks noRot="1" noChangeAspect="1" noMove="1" noResize="1" noEditPoints="1" noAdjustHandles="1" noChangeArrowheads="1" noChangeShapeType="1" noTextEdit="1"/>
              </p:cNvSpPr>
              <p:nvPr/>
            </p:nvSpPr>
            <p:spPr>
              <a:xfrm>
                <a:off x="3668751" y="3094463"/>
                <a:ext cx="2062039" cy="678519"/>
              </a:xfrm>
              <a:prstGeom prst="rect">
                <a:avLst/>
              </a:prstGeom>
              <a:blipFill rotWithShape="1">
                <a:blip r:embed="rId2"/>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30" name="TextBox 29"/>
              <p:cNvSpPr txBox="1"/>
              <p:nvPr/>
            </p:nvSpPr>
            <p:spPr>
              <a:xfrm>
                <a:off x="6475141" y="4774580"/>
                <a:ext cx="2062039" cy="678519"/>
              </a:xfrm>
              <a:prstGeom prst="rect">
                <a:avLst/>
              </a:prstGeom>
              <a:solidFill>
                <a:schemeClr val="bg1"/>
              </a:solid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NZ" sz="2000" i="1" smtClean="0">
                              <a:latin typeface="Cambria Math"/>
                            </a:rPr>
                          </m:ctrlPr>
                        </m:sSubPr>
                        <m:e>
                          <m:r>
                            <a:rPr lang="en-NZ" sz="2000" b="0" i="1" smtClean="0">
                              <a:latin typeface="Cambria Math"/>
                            </a:rPr>
                            <m:t>𝑁</m:t>
                          </m:r>
                        </m:e>
                        <m:sub>
                          <m:r>
                            <a:rPr lang="en-NZ" sz="2000" b="0" i="1" smtClean="0">
                              <a:latin typeface="Cambria Math"/>
                            </a:rPr>
                            <m:t>𝐵</m:t>
                          </m:r>
                        </m:sub>
                      </m:sSub>
                      <m:r>
                        <a:rPr lang="en-NZ" sz="2000" b="0" i="1" smtClean="0">
                          <a:latin typeface="Cambria Math"/>
                        </a:rPr>
                        <m:t>=</m:t>
                      </m:r>
                      <m:f>
                        <m:fPr>
                          <m:ctrlPr>
                            <a:rPr lang="en-NZ" sz="2000" i="1" smtClean="0">
                              <a:latin typeface="Cambria Math"/>
                            </a:rPr>
                          </m:ctrlPr>
                        </m:fPr>
                        <m:num>
                          <m:r>
                            <a:rPr lang="en-NZ" sz="2000" b="0" i="1" smtClean="0">
                              <a:latin typeface="Cambria Math"/>
                            </a:rPr>
                            <m:t>𝑚𝑔</m:t>
                          </m:r>
                          <m:r>
                            <a:rPr lang="en-NZ" sz="2000" b="0" i="1" smtClean="0">
                              <a:latin typeface="Cambria Math"/>
                            </a:rPr>
                            <m:t>(</m:t>
                          </m:r>
                          <m:r>
                            <a:rPr lang="en-NZ" sz="2000" b="0" i="1" smtClean="0">
                              <a:latin typeface="Cambria Math"/>
                            </a:rPr>
                            <m:t>𝑑</m:t>
                          </m:r>
                          <m:r>
                            <a:rPr lang="en-NZ" sz="2000" b="0" i="1" smtClean="0">
                              <a:latin typeface="Cambria Math"/>
                            </a:rPr>
                            <m:t>+</m:t>
                          </m:r>
                          <m:r>
                            <a:rPr lang="en-NZ" sz="2000" b="0" i="1" smtClean="0">
                              <a:latin typeface="Cambria Math"/>
                            </a:rPr>
                            <m:t>𝑥</m:t>
                          </m:r>
                          <m:r>
                            <a:rPr lang="en-NZ" sz="2000" b="0" i="1" smtClean="0">
                              <a:latin typeface="Cambria Math"/>
                            </a:rPr>
                            <m:t>)</m:t>
                          </m:r>
                        </m:num>
                        <m:den>
                          <m:r>
                            <a:rPr lang="en-NZ" sz="2000" b="0" i="1" smtClean="0">
                              <a:latin typeface="Cambria Math"/>
                            </a:rPr>
                            <m:t>2</m:t>
                          </m:r>
                          <m:r>
                            <a:rPr lang="en-NZ" sz="2000" b="0" i="1" smtClean="0">
                              <a:latin typeface="Cambria Math"/>
                            </a:rPr>
                            <m:t>𝑑</m:t>
                          </m:r>
                        </m:den>
                      </m:f>
                    </m:oMath>
                  </m:oMathPara>
                </a14:m>
                <a:endParaRPr lang="en-NZ" sz="2000" dirty="0"/>
              </a:p>
            </p:txBody>
          </p:sp>
        </mc:Choice>
        <mc:Fallback>
          <p:sp>
            <p:nvSpPr>
              <p:cNvPr id="30" name="TextBox 29"/>
              <p:cNvSpPr txBox="1">
                <a:spLocks noRot="1" noChangeAspect="1" noMove="1" noResize="1" noEditPoints="1" noAdjustHandles="1" noChangeArrowheads="1" noChangeShapeType="1" noTextEdit="1"/>
              </p:cNvSpPr>
              <p:nvPr/>
            </p:nvSpPr>
            <p:spPr>
              <a:xfrm>
                <a:off x="6475141" y="4774580"/>
                <a:ext cx="2062039" cy="678519"/>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31" name="TextBox 30"/>
              <p:cNvSpPr txBox="1"/>
              <p:nvPr/>
            </p:nvSpPr>
            <p:spPr>
              <a:xfrm>
                <a:off x="6731619" y="5722435"/>
                <a:ext cx="1593641" cy="619400"/>
              </a:xfrm>
              <a:prstGeom prst="rect">
                <a:avLst/>
              </a:prstGeom>
              <a:solidFill>
                <a:schemeClr val="bg1"/>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sz="2000" b="0" i="1" smtClean="0">
                          <a:latin typeface="Cambria Math"/>
                        </a:rPr>
                        <m:t>𝐹</m:t>
                      </m:r>
                      <m:r>
                        <a:rPr lang="en-NZ" sz="2000" b="0" i="1" smtClean="0">
                          <a:latin typeface="Cambria Math"/>
                        </a:rPr>
                        <m:t>=</m:t>
                      </m:r>
                      <m:f>
                        <m:fPr>
                          <m:ctrlPr>
                            <a:rPr lang="en-NZ" sz="2000" i="1" smtClean="0">
                              <a:latin typeface="Cambria Math"/>
                            </a:rPr>
                          </m:ctrlPr>
                        </m:fPr>
                        <m:num>
                          <m:r>
                            <a:rPr lang="en-NZ" sz="2000" b="0" i="1" smtClean="0">
                              <a:latin typeface="Cambria Math"/>
                            </a:rPr>
                            <m:t>−</m:t>
                          </m:r>
                          <m:r>
                            <a:rPr lang="en-NZ" sz="2000" b="0" i="1" smtClean="0">
                              <a:latin typeface="Cambria Math"/>
                              <a:ea typeface="Cambria Math"/>
                            </a:rPr>
                            <m:t>𝜇</m:t>
                          </m:r>
                          <m:r>
                            <a:rPr lang="en-NZ" sz="2000" b="0" i="1" smtClean="0">
                              <a:latin typeface="Cambria Math"/>
                            </a:rPr>
                            <m:t>𝑚𝑔𝑥</m:t>
                          </m:r>
                        </m:num>
                        <m:den>
                          <m:r>
                            <a:rPr lang="en-NZ" sz="2000" b="0" i="1" smtClean="0">
                              <a:latin typeface="Cambria Math"/>
                            </a:rPr>
                            <m:t>𝑑</m:t>
                          </m:r>
                        </m:den>
                      </m:f>
                    </m:oMath>
                  </m:oMathPara>
                </a14:m>
                <a:endParaRPr lang="en-NZ" sz="2000" dirty="0"/>
              </a:p>
            </p:txBody>
          </p:sp>
        </mc:Choice>
        <mc:Fallback>
          <p:sp>
            <p:nvSpPr>
              <p:cNvPr id="31" name="TextBox 30"/>
              <p:cNvSpPr txBox="1">
                <a:spLocks noRot="1" noChangeAspect="1" noMove="1" noResize="1" noEditPoints="1" noAdjustHandles="1" noChangeArrowheads="1" noChangeShapeType="1" noTextEdit="1"/>
              </p:cNvSpPr>
              <p:nvPr/>
            </p:nvSpPr>
            <p:spPr>
              <a:xfrm>
                <a:off x="6731619" y="5722435"/>
                <a:ext cx="1593641" cy="619400"/>
              </a:xfrm>
              <a:prstGeom prst="rect">
                <a:avLst/>
              </a:prstGeom>
              <a:blipFill rotWithShape="1">
                <a:blip r:embed="rId4"/>
                <a:stretch>
                  <a:fillRect/>
                </a:stretch>
              </a:blipFill>
            </p:spPr>
            <p:txBody>
              <a:bodyPr/>
              <a:lstStyle/>
              <a:p>
                <a:r>
                  <a:rPr lang="en-NZ">
                    <a:noFill/>
                  </a:rPr>
                  <a:t> </a:t>
                </a:r>
              </a:p>
            </p:txBody>
          </p:sp>
        </mc:Fallback>
      </mc:AlternateContent>
    </p:spTree>
    <p:extLst>
      <p:ext uri="{BB962C8B-B14F-4D97-AF65-F5344CB8AC3E}">
        <p14:creationId xmlns:p14="http://schemas.microsoft.com/office/powerpoint/2010/main" val="35610444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117090" y="189571"/>
            <a:ext cx="4577573" cy="1077218"/>
          </a:xfrm>
          <a:prstGeom prst="rect">
            <a:avLst/>
          </a:prstGeom>
        </p:spPr>
        <p:txBody>
          <a:bodyPr wrap="square">
            <a:spAutoFit/>
          </a:bodyPr>
          <a:lstStyle/>
          <a:p>
            <a:r>
              <a:rPr lang="en-US" sz="1600" dirty="0" smtClean="0"/>
              <a:t>(b)  One </a:t>
            </a:r>
            <a:r>
              <a:rPr lang="en-US" sz="1600" dirty="0" smtClean="0"/>
              <a:t>roller rotates </a:t>
            </a:r>
            <a:r>
              <a:rPr lang="en-US" sz="1600" dirty="0"/>
              <a:t>in the opposite direction, as </a:t>
            </a:r>
            <a:r>
              <a:rPr lang="en-US" sz="1600" dirty="0" smtClean="0"/>
              <a:t>shown. </a:t>
            </a:r>
            <a:r>
              <a:rPr lang="en-US" sz="1600" dirty="0"/>
              <a:t> </a:t>
            </a:r>
            <a:r>
              <a:rPr lang="en-US" sz="1600" dirty="0" smtClean="0"/>
              <a:t>Show</a:t>
            </a:r>
            <a:r>
              <a:rPr lang="en-US" sz="1600" dirty="0"/>
              <a:t>, by </a:t>
            </a:r>
            <a:r>
              <a:rPr lang="en-US" sz="1600" i="1" dirty="0">
                <a:solidFill>
                  <a:srgbClr val="FF0000"/>
                </a:solidFill>
              </a:rPr>
              <a:t>taking moments about the centre of mass of the sheet</a:t>
            </a:r>
            <a:r>
              <a:rPr lang="en-US" sz="1600" dirty="0"/>
              <a:t>, that the normal reaction </a:t>
            </a:r>
            <a:r>
              <a:rPr lang="en-US" sz="1600" dirty="0" smtClean="0"/>
              <a:t>force </a:t>
            </a:r>
            <a:r>
              <a:rPr lang="en-US" sz="1600" dirty="0"/>
              <a:t>acting through point A is </a:t>
            </a:r>
            <a:endParaRPr lang="en-NZ" sz="1600" dirty="0"/>
          </a:p>
        </p:txBody>
      </p:sp>
      <mc:AlternateContent xmlns:mc="http://schemas.openxmlformats.org/markup-compatibility/2006">
        <mc:Choice xmlns:a14="http://schemas.microsoft.com/office/drawing/2010/main" Requires="a14">
          <p:sp>
            <p:nvSpPr>
              <p:cNvPr id="24" name="TextBox 23"/>
              <p:cNvSpPr txBox="1"/>
              <p:nvPr/>
            </p:nvSpPr>
            <p:spPr>
              <a:xfrm>
                <a:off x="2379519" y="1116833"/>
                <a:ext cx="2062039" cy="678519"/>
              </a:xfrm>
              <a:prstGeom prst="rect">
                <a:avLst/>
              </a:prstGeom>
              <a:solidFill>
                <a:schemeClr val="bg1"/>
              </a:solid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NZ" sz="2000" i="1" smtClean="0">
                              <a:latin typeface="Cambria Math"/>
                            </a:rPr>
                          </m:ctrlPr>
                        </m:sSubPr>
                        <m:e>
                          <m:r>
                            <a:rPr lang="en-NZ" sz="2000" b="0" i="1" smtClean="0">
                              <a:latin typeface="Cambria Math"/>
                            </a:rPr>
                            <m:t>𝑁</m:t>
                          </m:r>
                        </m:e>
                        <m:sub>
                          <m:r>
                            <a:rPr lang="en-NZ" sz="2000" b="0" i="1" smtClean="0">
                              <a:latin typeface="Cambria Math"/>
                            </a:rPr>
                            <m:t>𝐴</m:t>
                          </m:r>
                        </m:sub>
                      </m:sSub>
                      <m:r>
                        <a:rPr lang="en-NZ" sz="2000" b="0" i="1" smtClean="0">
                          <a:latin typeface="Cambria Math"/>
                        </a:rPr>
                        <m:t>=</m:t>
                      </m:r>
                      <m:f>
                        <m:fPr>
                          <m:ctrlPr>
                            <a:rPr lang="en-NZ" sz="2000" i="1" smtClean="0">
                              <a:latin typeface="Cambria Math"/>
                            </a:rPr>
                          </m:ctrlPr>
                        </m:fPr>
                        <m:num>
                          <m:r>
                            <a:rPr lang="en-NZ" sz="2000" b="0" i="1" smtClean="0">
                              <a:latin typeface="Cambria Math"/>
                            </a:rPr>
                            <m:t>𝑚𝑔</m:t>
                          </m:r>
                          <m:r>
                            <a:rPr lang="en-NZ" sz="2000" b="0" i="1" smtClean="0">
                              <a:latin typeface="Cambria Math"/>
                            </a:rPr>
                            <m:t>(</m:t>
                          </m:r>
                          <m:r>
                            <a:rPr lang="en-NZ" sz="2000" b="0" i="1" smtClean="0">
                              <a:latin typeface="Cambria Math"/>
                            </a:rPr>
                            <m:t>𝑑</m:t>
                          </m:r>
                          <m:r>
                            <a:rPr lang="en-NZ" sz="2000" b="0" i="1" smtClean="0">
                              <a:latin typeface="Cambria Math"/>
                            </a:rPr>
                            <m:t>−</m:t>
                          </m:r>
                          <m:r>
                            <a:rPr lang="en-NZ" sz="2000" b="0" i="1" smtClean="0">
                              <a:latin typeface="Cambria Math"/>
                            </a:rPr>
                            <m:t>𝑥</m:t>
                          </m:r>
                          <m:r>
                            <a:rPr lang="en-NZ" sz="2000" b="0" i="1" smtClean="0">
                              <a:latin typeface="Cambria Math"/>
                            </a:rPr>
                            <m:t>)</m:t>
                          </m:r>
                        </m:num>
                        <m:den>
                          <m:r>
                            <a:rPr lang="en-NZ" sz="2000" b="0" i="1" smtClean="0">
                              <a:latin typeface="Cambria Math"/>
                            </a:rPr>
                            <m:t>2</m:t>
                          </m:r>
                          <m:r>
                            <a:rPr lang="en-NZ" sz="2000" b="0" i="1" smtClean="0">
                              <a:latin typeface="Cambria Math"/>
                            </a:rPr>
                            <m:t>𝑑</m:t>
                          </m:r>
                        </m:den>
                      </m:f>
                    </m:oMath>
                  </m:oMathPara>
                </a14:m>
                <a:endParaRPr lang="en-NZ" sz="2000" dirty="0"/>
              </a:p>
            </p:txBody>
          </p:sp>
        </mc:Choice>
        <mc:Fallback>
          <p:sp>
            <p:nvSpPr>
              <p:cNvPr id="24" name="TextBox 23"/>
              <p:cNvSpPr txBox="1">
                <a:spLocks noRot="1" noChangeAspect="1" noMove="1" noResize="1" noEditPoints="1" noAdjustHandles="1" noChangeArrowheads="1" noChangeShapeType="1" noTextEdit="1"/>
              </p:cNvSpPr>
              <p:nvPr/>
            </p:nvSpPr>
            <p:spPr>
              <a:xfrm>
                <a:off x="2379519" y="1116833"/>
                <a:ext cx="2062039" cy="678519"/>
              </a:xfrm>
              <a:prstGeom prst="rect">
                <a:avLst/>
              </a:prstGeom>
              <a:blipFill rotWithShape="1">
                <a:blip r:embed="rId2"/>
                <a:stretch>
                  <a:fillRect/>
                </a:stretch>
              </a:blipFill>
            </p:spPr>
            <p:txBody>
              <a:bodyPr/>
              <a:lstStyle/>
              <a:p>
                <a:r>
                  <a:rPr lang="en-NZ">
                    <a:noFill/>
                  </a:rPr>
                  <a:t> </a:t>
                </a:r>
              </a:p>
            </p:txBody>
          </p:sp>
        </mc:Fallback>
      </mc:AlternateContent>
      <p:grpSp>
        <p:nvGrpSpPr>
          <p:cNvPr id="45" name="Group 44"/>
          <p:cNvGrpSpPr/>
          <p:nvPr/>
        </p:nvGrpSpPr>
        <p:grpSpPr>
          <a:xfrm>
            <a:off x="4560849" y="111513"/>
            <a:ext cx="4482790" cy="1594624"/>
            <a:chOff x="4560849" y="111513"/>
            <a:chExt cx="4482790" cy="1594624"/>
          </a:xfrm>
        </p:grpSpPr>
        <p:sp>
          <p:nvSpPr>
            <p:cNvPr id="44" name="Rectangle 43"/>
            <p:cNvSpPr/>
            <p:nvPr/>
          </p:nvSpPr>
          <p:spPr>
            <a:xfrm>
              <a:off x="4560849" y="111513"/>
              <a:ext cx="4482790" cy="15946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nvGrpSpPr>
            <p:cNvPr id="38" name="Group 37"/>
            <p:cNvGrpSpPr/>
            <p:nvPr/>
          </p:nvGrpSpPr>
          <p:grpSpPr>
            <a:xfrm>
              <a:off x="4650060" y="118293"/>
              <a:ext cx="4293220" cy="1387119"/>
              <a:chOff x="4683513" y="-26670"/>
              <a:chExt cx="4293220" cy="1387119"/>
            </a:xfrm>
          </p:grpSpPr>
          <p:grpSp>
            <p:nvGrpSpPr>
              <p:cNvPr id="2" name="Group 1"/>
              <p:cNvGrpSpPr>
                <a:grpSpLocks/>
              </p:cNvGrpSpPr>
              <p:nvPr/>
            </p:nvGrpSpPr>
            <p:grpSpPr bwMode="auto">
              <a:xfrm>
                <a:off x="4683513" y="390293"/>
                <a:ext cx="4293220" cy="970156"/>
                <a:chOff x="0" y="0"/>
                <a:chExt cx="5528" cy="1237"/>
              </a:xfrm>
            </p:grpSpPr>
            <p:grpSp>
              <p:nvGrpSpPr>
                <p:cNvPr id="3" name="Group 18"/>
                <p:cNvGrpSpPr>
                  <a:grpSpLocks/>
                </p:cNvGrpSpPr>
                <p:nvPr/>
              </p:nvGrpSpPr>
              <p:grpSpPr bwMode="auto">
                <a:xfrm>
                  <a:off x="324" y="98"/>
                  <a:ext cx="1134" cy="1134"/>
                  <a:chOff x="324" y="98"/>
                  <a:chExt cx="1134" cy="1134"/>
                </a:xfrm>
              </p:grpSpPr>
              <p:sp>
                <p:nvSpPr>
                  <p:cNvPr id="20" name="Freeform 19"/>
                  <p:cNvSpPr>
                    <a:spLocks/>
                  </p:cNvSpPr>
                  <p:nvPr/>
                </p:nvSpPr>
                <p:spPr bwMode="auto">
                  <a:xfrm>
                    <a:off x="324" y="98"/>
                    <a:ext cx="1134" cy="1134"/>
                  </a:xfrm>
                  <a:custGeom>
                    <a:avLst/>
                    <a:gdLst>
                      <a:gd name="T0" fmla="+- 0 1457 324"/>
                      <a:gd name="T1" fmla="*/ T0 w 1134"/>
                      <a:gd name="T2" fmla="+- 0 665 98"/>
                      <a:gd name="T3" fmla="*/ 665 h 1134"/>
                      <a:gd name="T4" fmla="+- 0 1450 324"/>
                      <a:gd name="T5" fmla="*/ T4 w 1134"/>
                      <a:gd name="T6" fmla="+- 0 757 98"/>
                      <a:gd name="T7" fmla="*/ 757 h 1134"/>
                      <a:gd name="T8" fmla="+- 0 1429 324"/>
                      <a:gd name="T9" fmla="*/ T8 w 1134"/>
                      <a:gd name="T10" fmla="+- 0 844 98"/>
                      <a:gd name="T11" fmla="*/ 844 h 1134"/>
                      <a:gd name="T12" fmla="+- 0 1394 324"/>
                      <a:gd name="T13" fmla="*/ T12 w 1134"/>
                      <a:gd name="T14" fmla="+- 0 925 98"/>
                      <a:gd name="T15" fmla="*/ 925 h 1134"/>
                      <a:gd name="T16" fmla="+- 0 1348 324"/>
                      <a:gd name="T17" fmla="*/ T16 w 1134"/>
                      <a:gd name="T18" fmla="+- 0 999 98"/>
                      <a:gd name="T19" fmla="*/ 999 h 1134"/>
                      <a:gd name="T20" fmla="+- 0 1291 324"/>
                      <a:gd name="T21" fmla="*/ T20 w 1134"/>
                      <a:gd name="T22" fmla="+- 0 1065 98"/>
                      <a:gd name="T23" fmla="*/ 1065 h 1134"/>
                      <a:gd name="T24" fmla="+- 0 1225 324"/>
                      <a:gd name="T25" fmla="*/ T24 w 1134"/>
                      <a:gd name="T26" fmla="+- 0 1122 98"/>
                      <a:gd name="T27" fmla="*/ 1122 h 1134"/>
                      <a:gd name="T28" fmla="+- 0 1151 324"/>
                      <a:gd name="T29" fmla="*/ T28 w 1134"/>
                      <a:gd name="T30" fmla="+- 0 1168 98"/>
                      <a:gd name="T31" fmla="*/ 1168 h 1134"/>
                      <a:gd name="T32" fmla="+- 0 1070 324"/>
                      <a:gd name="T33" fmla="*/ T32 w 1134"/>
                      <a:gd name="T34" fmla="+- 0 1203 98"/>
                      <a:gd name="T35" fmla="*/ 1203 h 1134"/>
                      <a:gd name="T36" fmla="+- 0 982 324"/>
                      <a:gd name="T37" fmla="*/ T36 w 1134"/>
                      <a:gd name="T38" fmla="+- 0 1224 98"/>
                      <a:gd name="T39" fmla="*/ 1224 h 1134"/>
                      <a:gd name="T40" fmla="+- 0 891 324"/>
                      <a:gd name="T41" fmla="*/ T40 w 1134"/>
                      <a:gd name="T42" fmla="+- 0 1231 98"/>
                      <a:gd name="T43" fmla="*/ 1231 h 1134"/>
                      <a:gd name="T44" fmla="+- 0 844 324"/>
                      <a:gd name="T45" fmla="*/ T44 w 1134"/>
                      <a:gd name="T46" fmla="+- 0 1230 98"/>
                      <a:gd name="T47" fmla="*/ 1230 h 1134"/>
                      <a:gd name="T48" fmla="+- 0 754 324"/>
                      <a:gd name="T49" fmla="*/ T48 w 1134"/>
                      <a:gd name="T50" fmla="+- 0 1215 98"/>
                      <a:gd name="T51" fmla="*/ 1215 h 1134"/>
                      <a:gd name="T52" fmla="+- 0 670 324"/>
                      <a:gd name="T53" fmla="*/ T52 w 1134"/>
                      <a:gd name="T54" fmla="+- 0 1187 98"/>
                      <a:gd name="T55" fmla="*/ 1187 h 1134"/>
                      <a:gd name="T56" fmla="+- 0 592 324"/>
                      <a:gd name="T57" fmla="*/ T56 w 1134"/>
                      <a:gd name="T58" fmla="+- 0 1147 98"/>
                      <a:gd name="T59" fmla="*/ 1147 h 1134"/>
                      <a:gd name="T60" fmla="+- 0 522 324"/>
                      <a:gd name="T61" fmla="*/ T60 w 1134"/>
                      <a:gd name="T62" fmla="+- 0 1095 98"/>
                      <a:gd name="T63" fmla="*/ 1095 h 1134"/>
                      <a:gd name="T64" fmla="+- 0 460 324"/>
                      <a:gd name="T65" fmla="*/ T64 w 1134"/>
                      <a:gd name="T66" fmla="+- 0 1034 98"/>
                      <a:gd name="T67" fmla="*/ 1034 h 1134"/>
                      <a:gd name="T68" fmla="+- 0 409 324"/>
                      <a:gd name="T69" fmla="*/ T68 w 1134"/>
                      <a:gd name="T70" fmla="+- 0 963 98"/>
                      <a:gd name="T71" fmla="*/ 963 h 1134"/>
                      <a:gd name="T72" fmla="+- 0 368 324"/>
                      <a:gd name="T73" fmla="*/ T72 w 1134"/>
                      <a:gd name="T74" fmla="+- 0 885 98"/>
                      <a:gd name="T75" fmla="*/ 885 h 1134"/>
                      <a:gd name="T76" fmla="+- 0 340 324"/>
                      <a:gd name="T77" fmla="*/ T76 w 1134"/>
                      <a:gd name="T78" fmla="+- 0 801 98"/>
                      <a:gd name="T79" fmla="*/ 801 h 1134"/>
                      <a:gd name="T80" fmla="+- 0 325 324"/>
                      <a:gd name="T81" fmla="*/ T80 w 1134"/>
                      <a:gd name="T82" fmla="+- 0 711 98"/>
                      <a:gd name="T83" fmla="*/ 711 h 1134"/>
                      <a:gd name="T84" fmla="+- 0 324 324"/>
                      <a:gd name="T85" fmla="*/ T84 w 1134"/>
                      <a:gd name="T86" fmla="+- 0 665 98"/>
                      <a:gd name="T87" fmla="*/ 665 h 1134"/>
                      <a:gd name="T88" fmla="+- 0 325 324"/>
                      <a:gd name="T89" fmla="*/ T88 w 1134"/>
                      <a:gd name="T90" fmla="+- 0 618 98"/>
                      <a:gd name="T91" fmla="*/ 618 h 1134"/>
                      <a:gd name="T92" fmla="+- 0 340 324"/>
                      <a:gd name="T93" fmla="*/ T92 w 1134"/>
                      <a:gd name="T94" fmla="+- 0 528 98"/>
                      <a:gd name="T95" fmla="*/ 528 h 1134"/>
                      <a:gd name="T96" fmla="+- 0 368 324"/>
                      <a:gd name="T97" fmla="*/ T96 w 1134"/>
                      <a:gd name="T98" fmla="+- 0 444 98"/>
                      <a:gd name="T99" fmla="*/ 444 h 1134"/>
                      <a:gd name="T100" fmla="+- 0 409 324"/>
                      <a:gd name="T101" fmla="*/ T100 w 1134"/>
                      <a:gd name="T102" fmla="+- 0 366 98"/>
                      <a:gd name="T103" fmla="*/ 366 h 1134"/>
                      <a:gd name="T104" fmla="+- 0 460 324"/>
                      <a:gd name="T105" fmla="*/ T104 w 1134"/>
                      <a:gd name="T106" fmla="+- 0 296 98"/>
                      <a:gd name="T107" fmla="*/ 296 h 1134"/>
                      <a:gd name="T108" fmla="+- 0 522 324"/>
                      <a:gd name="T109" fmla="*/ T108 w 1134"/>
                      <a:gd name="T110" fmla="+- 0 234 98"/>
                      <a:gd name="T111" fmla="*/ 234 h 1134"/>
                      <a:gd name="T112" fmla="+- 0 592 324"/>
                      <a:gd name="T113" fmla="*/ T112 w 1134"/>
                      <a:gd name="T114" fmla="+- 0 183 98"/>
                      <a:gd name="T115" fmla="*/ 183 h 1134"/>
                      <a:gd name="T116" fmla="+- 0 670 324"/>
                      <a:gd name="T117" fmla="*/ T116 w 1134"/>
                      <a:gd name="T118" fmla="+- 0 142 98"/>
                      <a:gd name="T119" fmla="*/ 142 h 1134"/>
                      <a:gd name="T120" fmla="+- 0 754 324"/>
                      <a:gd name="T121" fmla="*/ T120 w 1134"/>
                      <a:gd name="T122" fmla="+- 0 114 98"/>
                      <a:gd name="T123" fmla="*/ 114 h 1134"/>
                      <a:gd name="T124" fmla="+- 0 844 324"/>
                      <a:gd name="T125" fmla="*/ T124 w 1134"/>
                      <a:gd name="T126" fmla="+- 0 99 98"/>
                      <a:gd name="T127" fmla="*/ 99 h 1134"/>
                      <a:gd name="T128" fmla="+- 0 891 324"/>
                      <a:gd name="T129" fmla="*/ T128 w 1134"/>
                      <a:gd name="T130" fmla="+- 0 98 98"/>
                      <a:gd name="T131" fmla="*/ 98 h 1134"/>
                      <a:gd name="T132" fmla="+- 0 937 324"/>
                      <a:gd name="T133" fmla="*/ T132 w 1134"/>
                      <a:gd name="T134" fmla="+- 0 99 98"/>
                      <a:gd name="T135" fmla="*/ 99 h 1134"/>
                      <a:gd name="T136" fmla="+- 0 1027 324"/>
                      <a:gd name="T137" fmla="*/ T136 w 1134"/>
                      <a:gd name="T138" fmla="+- 0 114 98"/>
                      <a:gd name="T139" fmla="*/ 114 h 1134"/>
                      <a:gd name="T140" fmla="+- 0 1111 324"/>
                      <a:gd name="T141" fmla="*/ T140 w 1134"/>
                      <a:gd name="T142" fmla="+- 0 142 98"/>
                      <a:gd name="T143" fmla="*/ 142 h 1134"/>
                      <a:gd name="T144" fmla="+- 0 1189 324"/>
                      <a:gd name="T145" fmla="*/ T144 w 1134"/>
                      <a:gd name="T146" fmla="+- 0 183 98"/>
                      <a:gd name="T147" fmla="*/ 183 h 1134"/>
                      <a:gd name="T148" fmla="+- 0 1259 324"/>
                      <a:gd name="T149" fmla="*/ T148 w 1134"/>
                      <a:gd name="T150" fmla="+- 0 234 98"/>
                      <a:gd name="T151" fmla="*/ 234 h 1134"/>
                      <a:gd name="T152" fmla="+- 0 1321 324"/>
                      <a:gd name="T153" fmla="*/ T152 w 1134"/>
                      <a:gd name="T154" fmla="+- 0 296 98"/>
                      <a:gd name="T155" fmla="*/ 296 h 1134"/>
                      <a:gd name="T156" fmla="+- 0 1373 324"/>
                      <a:gd name="T157" fmla="*/ T156 w 1134"/>
                      <a:gd name="T158" fmla="+- 0 366 98"/>
                      <a:gd name="T159" fmla="*/ 366 h 1134"/>
                      <a:gd name="T160" fmla="+- 0 1413 324"/>
                      <a:gd name="T161" fmla="*/ T160 w 1134"/>
                      <a:gd name="T162" fmla="+- 0 444 98"/>
                      <a:gd name="T163" fmla="*/ 444 h 1134"/>
                      <a:gd name="T164" fmla="+- 0 1441 324"/>
                      <a:gd name="T165" fmla="*/ T164 w 1134"/>
                      <a:gd name="T166" fmla="+- 0 528 98"/>
                      <a:gd name="T167" fmla="*/ 528 h 1134"/>
                      <a:gd name="T168" fmla="+- 0 1456 324"/>
                      <a:gd name="T169" fmla="*/ T168 w 1134"/>
                      <a:gd name="T170" fmla="+- 0 618 98"/>
                      <a:gd name="T171" fmla="*/ 618 h 1134"/>
                      <a:gd name="T172" fmla="+- 0 1457 324"/>
                      <a:gd name="T173" fmla="*/ T172 w 1134"/>
                      <a:gd name="T174" fmla="+- 0 665 98"/>
                      <a:gd name="T175" fmla="*/ 665 h 1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1134" h="1134">
                        <a:moveTo>
                          <a:pt x="1133" y="567"/>
                        </a:moveTo>
                        <a:lnTo>
                          <a:pt x="1126" y="659"/>
                        </a:lnTo>
                        <a:lnTo>
                          <a:pt x="1105" y="746"/>
                        </a:lnTo>
                        <a:lnTo>
                          <a:pt x="1070" y="827"/>
                        </a:lnTo>
                        <a:lnTo>
                          <a:pt x="1024" y="901"/>
                        </a:lnTo>
                        <a:lnTo>
                          <a:pt x="967" y="967"/>
                        </a:lnTo>
                        <a:lnTo>
                          <a:pt x="901" y="1024"/>
                        </a:lnTo>
                        <a:lnTo>
                          <a:pt x="827" y="1070"/>
                        </a:lnTo>
                        <a:lnTo>
                          <a:pt x="746" y="1105"/>
                        </a:lnTo>
                        <a:lnTo>
                          <a:pt x="658" y="1126"/>
                        </a:lnTo>
                        <a:lnTo>
                          <a:pt x="567" y="1133"/>
                        </a:lnTo>
                        <a:lnTo>
                          <a:pt x="520" y="1132"/>
                        </a:lnTo>
                        <a:lnTo>
                          <a:pt x="430" y="1117"/>
                        </a:lnTo>
                        <a:lnTo>
                          <a:pt x="346" y="1089"/>
                        </a:lnTo>
                        <a:lnTo>
                          <a:pt x="268" y="1049"/>
                        </a:lnTo>
                        <a:lnTo>
                          <a:pt x="198" y="997"/>
                        </a:lnTo>
                        <a:lnTo>
                          <a:pt x="136" y="936"/>
                        </a:lnTo>
                        <a:lnTo>
                          <a:pt x="85" y="865"/>
                        </a:lnTo>
                        <a:lnTo>
                          <a:pt x="44" y="787"/>
                        </a:lnTo>
                        <a:lnTo>
                          <a:pt x="16" y="703"/>
                        </a:lnTo>
                        <a:lnTo>
                          <a:pt x="1" y="613"/>
                        </a:lnTo>
                        <a:lnTo>
                          <a:pt x="0" y="567"/>
                        </a:lnTo>
                        <a:lnTo>
                          <a:pt x="1" y="520"/>
                        </a:lnTo>
                        <a:lnTo>
                          <a:pt x="16" y="430"/>
                        </a:lnTo>
                        <a:lnTo>
                          <a:pt x="44" y="346"/>
                        </a:lnTo>
                        <a:lnTo>
                          <a:pt x="85" y="268"/>
                        </a:lnTo>
                        <a:lnTo>
                          <a:pt x="136" y="198"/>
                        </a:lnTo>
                        <a:lnTo>
                          <a:pt x="198" y="136"/>
                        </a:lnTo>
                        <a:lnTo>
                          <a:pt x="268" y="85"/>
                        </a:lnTo>
                        <a:lnTo>
                          <a:pt x="346" y="44"/>
                        </a:lnTo>
                        <a:lnTo>
                          <a:pt x="430" y="16"/>
                        </a:lnTo>
                        <a:lnTo>
                          <a:pt x="520" y="1"/>
                        </a:lnTo>
                        <a:lnTo>
                          <a:pt x="567" y="0"/>
                        </a:lnTo>
                        <a:lnTo>
                          <a:pt x="613" y="1"/>
                        </a:lnTo>
                        <a:lnTo>
                          <a:pt x="703" y="16"/>
                        </a:lnTo>
                        <a:lnTo>
                          <a:pt x="787" y="44"/>
                        </a:lnTo>
                        <a:lnTo>
                          <a:pt x="865" y="85"/>
                        </a:lnTo>
                        <a:lnTo>
                          <a:pt x="935" y="136"/>
                        </a:lnTo>
                        <a:lnTo>
                          <a:pt x="997" y="198"/>
                        </a:lnTo>
                        <a:lnTo>
                          <a:pt x="1049" y="268"/>
                        </a:lnTo>
                        <a:lnTo>
                          <a:pt x="1089" y="346"/>
                        </a:lnTo>
                        <a:lnTo>
                          <a:pt x="1117" y="430"/>
                        </a:lnTo>
                        <a:lnTo>
                          <a:pt x="1132" y="520"/>
                        </a:lnTo>
                        <a:lnTo>
                          <a:pt x="1133" y="567"/>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 name="Group 16"/>
                <p:cNvGrpSpPr>
                  <a:grpSpLocks/>
                </p:cNvGrpSpPr>
                <p:nvPr/>
              </p:nvGrpSpPr>
              <p:grpSpPr bwMode="auto">
                <a:xfrm>
                  <a:off x="786" y="987"/>
                  <a:ext cx="294" cy="51"/>
                  <a:chOff x="786" y="987"/>
                  <a:chExt cx="294" cy="51"/>
                </a:xfrm>
              </p:grpSpPr>
              <p:sp>
                <p:nvSpPr>
                  <p:cNvPr id="19" name="Freeform 17"/>
                  <p:cNvSpPr>
                    <a:spLocks/>
                  </p:cNvSpPr>
                  <p:nvPr/>
                </p:nvSpPr>
                <p:spPr bwMode="auto">
                  <a:xfrm>
                    <a:off x="786" y="987"/>
                    <a:ext cx="294" cy="51"/>
                  </a:xfrm>
                  <a:custGeom>
                    <a:avLst/>
                    <a:gdLst>
                      <a:gd name="T0" fmla="+- 0 1079 786"/>
                      <a:gd name="T1" fmla="*/ T0 w 294"/>
                      <a:gd name="T2" fmla="+- 0 987 987"/>
                      <a:gd name="T3" fmla="*/ 987 h 51"/>
                      <a:gd name="T4" fmla="+- 0 1007 786"/>
                      <a:gd name="T5" fmla="*/ T4 w 294"/>
                      <a:gd name="T6" fmla="+- 0 1019 987"/>
                      <a:gd name="T7" fmla="*/ 1019 h 51"/>
                      <a:gd name="T8" fmla="+- 0 948 786"/>
                      <a:gd name="T9" fmla="*/ T8 w 294"/>
                      <a:gd name="T10" fmla="+- 0 1033 987"/>
                      <a:gd name="T11" fmla="*/ 1033 h 51"/>
                      <a:gd name="T12" fmla="+- 0 907 786"/>
                      <a:gd name="T13" fmla="*/ T12 w 294"/>
                      <a:gd name="T14" fmla="+- 0 1038 987"/>
                      <a:gd name="T15" fmla="*/ 1038 h 51"/>
                      <a:gd name="T16" fmla="+- 0 883 786"/>
                      <a:gd name="T17" fmla="*/ T16 w 294"/>
                      <a:gd name="T18" fmla="+- 0 1037 987"/>
                      <a:gd name="T19" fmla="*/ 1037 h 51"/>
                      <a:gd name="T20" fmla="+- 0 860 786"/>
                      <a:gd name="T21" fmla="*/ T20 w 294"/>
                      <a:gd name="T22" fmla="+- 0 1036 987"/>
                      <a:gd name="T23" fmla="*/ 1036 h 51"/>
                      <a:gd name="T24" fmla="+- 0 840 786"/>
                      <a:gd name="T25" fmla="*/ T24 w 294"/>
                      <a:gd name="T26" fmla="+- 0 1034 987"/>
                      <a:gd name="T27" fmla="*/ 1034 h 51"/>
                      <a:gd name="T28" fmla="+- 0 821 786"/>
                      <a:gd name="T29" fmla="*/ T28 w 294"/>
                      <a:gd name="T30" fmla="+- 0 1031 987"/>
                      <a:gd name="T31" fmla="*/ 1031 h 51"/>
                      <a:gd name="T32" fmla="+- 0 803 786"/>
                      <a:gd name="T33" fmla="*/ T32 w 294"/>
                      <a:gd name="T34" fmla="+- 0 1027 987"/>
                      <a:gd name="T35" fmla="*/ 1027 h 51"/>
                      <a:gd name="T36" fmla="+- 0 786 786"/>
                      <a:gd name="T37" fmla="*/ T36 w 294"/>
                      <a:gd name="T38" fmla="+- 0 1023 987"/>
                      <a:gd name="T39" fmla="*/ 1023 h 5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294" h="51">
                        <a:moveTo>
                          <a:pt x="293" y="0"/>
                        </a:moveTo>
                        <a:lnTo>
                          <a:pt x="221" y="32"/>
                        </a:lnTo>
                        <a:lnTo>
                          <a:pt x="162" y="46"/>
                        </a:lnTo>
                        <a:lnTo>
                          <a:pt x="121" y="51"/>
                        </a:lnTo>
                        <a:lnTo>
                          <a:pt x="97" y="50"/>
                        </a:lnTo>
                        <a:lnTo>
                          <a:pt x="74" y="49"/>
                        </a:lnTo>
                        <a:lnTo>
                          <a:pt x="54" y="47"/>
                        </a:lnTo>
                        <a:lnTo>
                          <a:pt x="35" y="44"/>
                        </a:lnTo>
                        <a:lnTo>
                          <a:pt x="17" y="40"/>
                        </a:lnTo>
                        <a:lnTo>
                          <a:pt x="0" y="36"/>
                        </a:lnTo>
                      </a:path>
                    </a:pathLst>
                  </a:custGeom>
                  <a:noFill/>
                  <a:ln w="254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 name="Group 14"/>
                <p:cNvGrpSpPr>
                  <a:grpSpLocks/>
                </p:cNvGrpSpPr>
                <p:nvPr/>
              </p:nvGrpSpPr>
              <p:grpSpPr bwMode="auto">
                <a:xfrm>
                  <a:off x="695" y="970"/>
                  <a:ext cx="119" cy="110"/>
                  <a:chOff x="695" y="970"/>
                  <a:chExt cx="119" cy="110"/>
                </a:xfrm>
              </p:grpSpPr>
              <p:sp>
                <p:nvSpPr>
                  <p:cNvPr id="18" name="Freeform 15"/>
                  <p:cNvSpPr>
                    <a:spLocks/>
                  </p:cNvSpPr>
                  <p:nvPr/>
                </p:nvSpPr>
                <p:spPr bwMode="auto">
                  <a:xfrm>
                    <a:off x="695" y="970"/>
                    <a:ext cx="119" cy="110"/>
                  </a:xfrm>
                  <a:custGeom>
                    <a:avLst/>
                    <a:gdLst>
                      <a:gd name="T0" fmla="+- 0 814 695"/>
                      <a:gd name="T1" fmla="*/ T0 w 119"/>
                      <a:gd name="T2" fmla="+- 0 970 970"/>
                      <a:gd name="T3" fmla="*/ 970 h 110"/>
                      <a:gd name="T4" fmla="+- 0 695 695"/>
                      <a:gd name="T5" fmla="*/ T4 w 119"/>
                      <a:gd name="T6" fmla="+- 0 983 970"/>
                      <a:gd name="T7" fmla="*/ 983 h 110"/>
                      <a:gd name="T8" fmla="+- 0 766 695"/>
                      <a:gd name="T9" fmla="*/ T8 w 119"/>
                      <a:gd name="T10" fmla="+- 0 1080 970"/>
                      <a:gd name="T11" fmla="*/ 1080 h 110"/>
                      <a:gd name="T12" fmla="+- 0 814 695"/>
                      <a:gd name="T13" fmla="*/ T12 w 119"/>
                      <a:gd name="T14" fmla="+- 0 970 970"/>
                      <a:gd name="T15" fmla="*/ 970 h 110"/>
                    </a:gdLst>
                    <a:ahLst/>
                    <a:cxnLst>
                      <a:cxn ang="0">
                        <a:pos x="T1" y="T3"/>
                      </a:cxn>
                      <a:cxn ang="0">
                        <a:pos x="T5" y="T7"/>
                      </a:cxn>
                      <a:cxn ang="0">
                        <a:pos x="T9" y="T11"/>
                      </a:cxn>
                      <a:cxn ang="0">
                        <a:pos x="T13" y="T15"/>
                      </a:cxn>
                    </a:cxnLst>
                    <a:rect l="0" t="0" r="r" b="b"/>
                    <a:pathLst>
                      <a:path w="119" h="110">
                        <a:moveTo>
                          <a:pt x="119" y="0"/>
                        </a:moveTo>
                        <a:lnTo>
                          <a:pt x="0" y="13"/>
                        </a:lnTo>
                        <a:lnTo>
                          <a:pt x="71" y="110"/>
                        </a:lnTo>
                        <a:lnTo>
                          <a:pt x="119"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6" name="Group 12"/>
                <p:cNvGrpSpPr>
                  <a:grpSpLocks/>
                </p:cNvGrpSpPr>
                <p:nvPr/>
              </p:nvGrpSpPr>
              <p:grpSpPr bwMode="auto">
                <a:xfrm>
                  <a:off x="3045" y="98"/>
                  <a:ext cx="1134" cy="1134"/>
                  <a:chOff x="3045" y="98"/>
                  <a:chExt cx="1134" cy="1134"/>
                </a:xfrm>
              </p:grpSpPr>
              <p:sp>
                <p:nvSpPr>
                  <p:cNvPr id="17" name="Freeform 13"/>
                  <p:cNvSpPr>
                    <a:spLocks/>
                  </p:cNvSpPr>
                  <p:nvPr/>
                </p:nvSpPr>
                <p:spPr bwMode="auto">
                  <a:xfrm>
                    <a:off x="3045" y="98"/>
                    <a:ext cx="1134" cy="1134"/>
                  </a:xfrm>
                  <a:custGeom>
                    <a:avLst/>
                    <a:gdLst>
                      <a:gd name="T0" fmla="+- 0 4179 3045"/>
                      <a:gd name="T1" fmla="*/ T0 w 1134"/>
                      <a:gd name="T2" fmla="+- 0 665 98"/>
                      <a:gd name="T3" fmla="*/ 665 h 1134"/>
                      <a:gd name="T4" fmla="+- 0 4171 3045"/>
                      <a:gd name="T5" fmla="*/ T4 w 1134"/>
                      <a:gd name="T6" fmla="+- 0 757 98"/>
                      <a:gd name="T7" fmla="*/ 757 h 1134"/>
                      <a:gd name="T8" fmla="+- 0 4150 3045"/>
                      <a:gd name="T9" fmla="*/ T8 w 1134"/>
                      <a:gd name="T10" fmla="+- 0 844 98"/>
                      <a:gd name="T11" fmla="*/ 844 h 1134"/>
                      <a:gd name="T12" fmla="+- 0 4115 3045"/>
                      <a:gd name="T13" fmla="*/ T12 w 1134"/>
                      <a:gd name="T14" fmla="+- 0 925 98"/>
                      <a:gd name="T15" fmla="*/ 925 h 1134"/>
                      <a:gd name="T16" fmla="+- 0 4069 3045"/>
                      <a:gd name="T17" fmla="*/ T16 w 1134"/>
                      <a:gd name="T18" fmla="+- 0 999 98"/>
                      <a:gd name="T19" fmla="*/ 999 h 1134"/>
                      <a:gd name="T20" fmla="+- 0 4013 3045"/>
                      <a:gd name="T21" fmla="*/ T20 w 1134"/>
                      <a:gd name="T22" fmla="+- 0 1065 98"/>
                      <a:gd name="T23" fmla="*/ 1065 h 1134"/>
                      <a:gd name="T24" fmla="+- 0 3947 3045"/>
                      <a:gd name="T25" fmla="*/ T24 w 1134"/>
                      <a:gd name="T26" fmla="+- 0 1122 98"/>
                      <a:gd name="T27" fmla="*/ 1122 h 1134"/>
                      <a:gd name="T28" fmla="+- 0 3872 3045"/>
                      <a:gd name="T29" fmla="*/ T28 w 1134"/>
                      <a:gd name="T30" fmla="+- 0 1168 98"/>
                      <a:gd name="T31" fmla="*/ 1168 h 1134"/>
                      <a:gd name="T32" fmla="+- 0 3791 3045"/>
                      <a:gd name="T33" fmla="*/ T32 w 1134"/>
                      <a:gd name="T34" fmla="+- 0 1203 98"/>
                      <a:gd name="T35" fmla="*/ 1203 h 1134"/>
                      <a:gd name="T36" fmla="+- 0 3704 3045"/>
                      <a:gd name="T37" fmla="*/ T36 w 1134"/>
                      <a:gd name="T38" fmla="+- 0 1224 98"/>
                      <a:gd name="T39" fmla="*/ 1224 h 1134"/>
                      <a:gd name="T40" fmla="+- 0 3612 3045"/>
                      <a:gd name="T41" fmla="*/ T40 w 1134"/>
                      <a:gd name="T42" fmla="+- 0 1231 98"/>
                      <a:gd name="T43" fmla="*/ 1231 h 1134"/>
                      <a:gd name="T44" fmla="+- 0 3565 3045"/>
                      <a:gd name="T45" fmla="*/ T44 w 1134"/>
                      <a:gd name="T46" fmla="+- 0 1230 98"/>
                      <a:gd name="T47" fmla="*/ 1230 h 1134"/>
                      <a:gd name="T48" fmla="+- 0 3476 3045"/>
                      <a:gd name="T49" fmla="*/ T48 w 1134"/>
                      <a:gd name="T50" fmla="+- 0 1215 98"/>
                      <a:gd name="T51" fmla="*/ 1215 h 1134"/>
                      <a:gd name="T52" fmla="+- 0 3391 3045"/>
                      <a:gd name="T53" fmla="*/ T52 w 1134"/>
                      <a:gd name="T54" fmla="+- 0 1187 98"/>
                      <a:gd name="T55" fmla="*/ 1187 h 1134"/>
                      <a:gd name="T56" fmla="+- 0 3313 3045"/>
                      <a:gd name="T57" fmla="*/ T56 w 1134"/>
                      <a:gd name="T58" fmla="+- 0 1147 98"/>
                      <a:gd name="T59" fmla="*/ 1147 h 1134"/>
                      <a:gd name="T60" fmla="+- 0 3243 3045"/>
                      <a:gd name="T61" fmla="*/ T60 w 1134"/>
                      <a:gd name="T62" fmla="+- 0 1095 98"/>
                      <a:gd name="T63" fmla="*/ 1095 h 1134"/>
                      <a:gd name="T64" fmla="+- 0 3181 3045"/>
                      <a:gd name="T65" fmla="*/ T64 w 1134"/>
                      <a:gd name="T66" fmla="+- 0 1034 98"/>
                      <a:gd name="T67" fmla="*/ 1034 h 1134"/>
                      <a:gd name="T68" fmla="+- 0 3130 3045"/>
                      <a:gd name="T69" fmla="*/ T68 w 1134"/>
                      <a:gd name="T70" fmla="+- 0 963 98"/>
                      <a:gd name="T71" fmla="*/ 963 h 1134"/>
                      <a:gd name="T72" fmla="+- 0 3089 3045"/>
                      <a:gd name="T73" fmla="*/ T72 w 1134"/>
                      <a:gd name="T74" fmla="+- 0 885 98"/>
                      <a:gd name="T75" fmla="*/ 885 h 1134"/>
                      <a:gd name="T76" fmla="+- 0 3061 3045"/>
                      <a:gd name="T77" fmla="*/ T76 w 1134"/>
                      <a:gd name="T78" fmla="+- 0 801 98"/>
                      <a:gd name="T79" fmla="*/ 801 h 1134"/>
                      <a:gd name="T80" fmla="+- 0 3047 3045"/>
                      <a:gd name="T81" fmla="*/ T80 w 1134"/>
                      <a:gd name="T82" fmla="+- 0 711 98"/>
                      <a:gd name="T83" fmla="*/ 711 h 1134"/>
                      <a:gd name="T84" fmla="+- 0 3045 3045"/>
                      <a:gd name="T85" fmla="*/ T84 w 1134"/>
                      <a:gd name="T86" fmla="+- 0 665 98"/>
                      <a:gd name="T87" fmla="*/ 665 h 1134"/>
                      <a:gd name="T88" fmla="+- 0 3047 3045"/>
                      <a:gd name="T89" fmla="*/ T88 w 1134"/>
                      <a:gd name="T90" fmla="+- 0 618 98"/>
                      <a:gd name="T91" fmla="*/ 618 h 1134"/>
                      <a:gd name="T92" fmla="+- 0 3061 3045"/>
                      <a:gd name="T93" fmla="*/ T92 w 1134"/>
                      <a:gd name="T94" fmla="+- 0 528 98"/>
                      <a:gd name="T95" fmla="*/ 528 h 1134"/>
                      <a:gd name="T96" fmla="+- 0 3089 3045"/>
                      <a:gd name="T97" fmla="*/ T96 w 1134"/>
                      <a:gd name="T98" fmla="+- 0 444 98"/>
                      <a:gd name="T99" fmla="*/ 444 h 1134"/>
                      <a:gd name="T100" fmla="+- 0 3130 3045"/>
                      <a:gd name="T101" fmla="*/ T100 w 1134"/>
                      <a:gd name="T102" fmla="+- 0 366 98"/>
                      <a:gd name="T103" fmla="*/ 366 h 1134"/>
                      <a:gd name="T104" fmla="+- 0 3181 3045"/>
                      <a:gd name="T105" fmla="*/ T104 w 1134"/>
                      <a:gd name="T106" fmla="+- 0 296 98"/>
                      <a:gd name="T107" fmla="*/ 296 h 1134"/>
                      <a:gd name="T108" fmla="+- 0 3243 3045"/>
                      <a:gd name="T109" fmla="*/ T108 w 1134"/>
                      <a:gd name="T110" fmla="+- 0 234 98"/>
                      <a:gd name="T111" fmla="*/ 234 h 1134"/>
                      <a:gd name="T112" fmla="+- 0 3313 3045"/>
                      <a:gd name="T113" fmla="*/ T112 w 1134"/>
                      <a:gd name="T114" fmla="+- 0 183 98"/>
                      <a:gd name="T115" fmla="*/ 183 h 1134"/>
                      <a:gd name="T116" fmla="+- 0 3391 3045"/>
                      <a:gd name="T117" fmla="*/ T116 w 1134"/>
                      <a:gd name="T118" fmla="+- 0 142 98"/>
                      <a:gd name="T119" fmla="*/ 142 h 1134"/>
                      <a:gd name="T120" fmla="+- 0 3476 3045"/>
                      <a:gd name="T121" fmla="*/ T120 w 1134"/>
                      <a:gd name="T122" fmla="+- 0 114 98"/>
                      <a:gd name="T123" fmla="*/ 114 h 1134"/>
                      <a:gd name="T124" fmla="+- 0 3565 3045"/>
                      <a:gd name="T125" fmla="*/ T124 w 1134"/>
                      <a:gd name="T126" fmla="+- 0 99 98"/>
                      <a:gd name="T127" fmla="*/ 99 h 1134"/>
                      <a:gd name="T128" fmla="+- 0 3612 3045"/>
                      <a:gd name="T129" fmla="*/ T128 w 1134"/>
                      <a:gd name="T130" fmla="+- 0 98 98"/>
                      <a:gd name="T131" fmla="*/ 98 h 1134"/>
                      <a:gd name="T132" fmla="+- 0 3658 3045"/>
                      <a:gd name="T133" fmla="*/ T132 w 1134"/>
                      <a:gd name="T134" fmla="+- 0 99 98"/>
                      <a:gd name="T135" fmla="*/ 99 h 1134"/>
                      <a:gd name="T136" fmla="+- 0 3748 3045"/>
                      <a:gd name="T137" fmla="*/ T136 w 1134"/>
                      <a:gd name="T138" fmla="+- 0 114 98"/>
                      <a:gd name="T139" fmla="*/ 114 h 1134"/>
                      <a:gd name="T140" fmla="+- 0 3832 3045"/>
                      <a:gd name="T141" fmla="*/ T140 w 1134"/>
                      <a:gd name="T142" fmla="+- 0 142 98"/>
                      <a:gd name="T143" fmla="*/ 142 h 1134"/>
                      <a:gd name="T144" fmla="+- 0 3910 3045"/>
                      <a:gd name="T145" fmla="*/ T144 w 1134"/>
                      <a:gd name="T146" fmla="+- 0 183 98"/>
                      <a:gd name="T147" fmla="*/ 183 h 1134"/>
                      <a:gd name="T148" fmla="+- 0 3981 3045"/>
                      <a:gd name="T149" fmla="*/ T148 w 1134"/>
                      <a:gd name="T150" fmla="+- 0 234 98"/>
                      <a:gd name="T151" fmla="*/ 234 h 1134"/>
                      <a:gd name="T152" fmla="+- 0 4042 3045"/>
                      <a:gd name="T153" fmla="*/ T152 w 1134"/>
                      <a:gd name="T154" fmla="+- 0 296 98"/>
                      <a:gd name="T155" fmla="*/ 296 h 1134"/>
                      <a:gd name="T156" fmla="+- 0 4094 3045"/>
                      <a:gd name="T157" fmla="*/ T156 w 1134"/>
                      <a:gd name="T158" fmla="+- 0 366 98"/>
                      <a:gd name="T159" fmla="*/ 366 h 1134"/>
                      <a:gd name="T160" fmla="+- 0 4134 3045"/>
                      <a:gd name="T161" fmla="*/ T160 w 1134"/>
                      <a:gd name="T162" fmla="+- 0 444 98"/>
                      <a:gd name="T163" fmla="*/ 444 h 1134"/>
                      <a:gd name="T164" fmla="+- 0 4162 3045"/>
                      <a:gd name="T165" fmla="*/ T164 w 1134"/>
                      <a:gd name="T166" fmla="+- 0 528 98"/>
                      <a:gd name="T167" fmla="*/ 528 h 1134"/>
                      <a:gd name="T168" fmla="+- 0 4177 3045"/>
                      <a:gd name="T169" fmla="*/ T168 w 1134"/>
                      <a:gd name="T170" fmla="+- 0 618 98"/>
                      <a:gd name="T171" fmla="*/ 618 h 1134"/>
                      <a:gd name="T172" fmla="+- 0 4179 3045"/>
                      <a:gd name="T173" fmla="*/ T172 w 1134"/>
                      <a:gd name="T174" fmla="+- 0 665 98"/>
                      <a:gd name="T175" fmla="*/ 665 h 1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1134" h="1134">
                        <a:moveTo>
                          <a:pt x="1134" y="567"/>
                        </a:moveTo>
                        <a:lnTo>
                          <a:pt x="1126" y="659"/>
                        </a:lnTo>
                        <a:lnTo>
                          <a:pt x="1105" y="746"/>
                        </a:lnTo>
                        <a:lnTo>
                          <a:pt x="1070" y="827"/>
                        </a:lnTo>
                        <a:lnTo>
                          <a:pt x="1024" y="901"/>
                        </a:lnTo>
                        <a:lnTo>
                          <a:pt x="968" y="967"/>
                        </a:lnTo>
                        <a:lnTo>
                          <a:pt x="902" y="1024"/>
                        </a:lnTo>
                        <a:lnTo>
                          <a:pt x="827" y="1070"/>
                        </a:lnTo>
                        <a:lnTo>
                          <a:pt x="746" y="1105"/>
                        </a:lnTo>
                        <a:lnTo>
                          <a:pt x="659" y="1126"/>
                        </a:lnTo>
                        <a:lnTo>
                          <a:pt x="567" y="1133"/>
                        </a:lnTo>
                        <a:lnTo>
                          <a:pt x="520" y="1132"/>
                        </a:lnTo>
                        <a:lnTo>
                          <a:pt x="431" y="1117"/>
                        </a:lnTo>
                        <a:lnTo>
                          <a:pt x="346" y="1089"/>
                        </a:lnTo>
                        <a:lnTo>
                          <a:pt x="268" y="1049"/>
                        </a:lnTo>
                        <a:lnTo>
                          <a:pt x="198" y="997"/>
                        </a:lnTo>
                        <a:lnTo>
                          <a:pt x="136" y="936"/>
                        </a:lnTo>
                        <a:lnTo>
                          <a:pt x="85" y="865"/>
                        </a:lnTo>
                        <a:lnTo>
                          <a:pt x="44" y="787"/>
                        </a:lnTo>
                        <a:lnTo>
                          <a:pt x="16" y="703"/>
                        </a:lnTo>
                        <a:lnTo>
                          <a:pt x="2" y="613"/>
                        </a:lnTo>
                        <a:lnTo>
                          <a:pt x="0" y="567"/>
                        </a:lnTo>
                        <a:lnTo>
                          <a:pt x="2" y="520"/>
                        </a:lnTo>
                        <a:lnTo>
                          <a:pt x="16" y="430"/>
                        </a:lnTo>
                        <a:lnTo>
                          <a:pt x="44" y="346"/>
                        </a:lnTo>
                        <a:lnTo>
                          <a:pt x="85" y="268"/>
                        </a:lnTo>
                        <a:lnTo>
                          <a:pt x="136" y="198"/>
                        </a:lnTo>
                        <a:lnTo>
                          <a:pt x="198" y="136"/>
                        </a:lnTo>
                        <a:lnTo>
                          <a:pt x="268" y="85"/>
                        </a:lnTo>
                        <a:lnTo>
                          <a:pt x="346" y="44"/>
                        </a:lnTo>
                        <a:lnTo>
                          <a:pt x="431" y="16"/>
                        </a:lnTo>
                        <a:lnTo>
                          <a:pt x="520" y="1"/>
                        </a:lnTo>
                        <a:lnTo>
                          <a:pt x="567" y="0"/>
                        </a:lnTo>
                        <a:lnTo>
                          <a:pt x="613" y="1"/>
                        </a:lnTo>
                        <a:lnTo>
                          <a:pt x="703" y="16"/>
                        </a:lnTo>
                        <a:lnTo>
                          <a:pt x="787" y="44"/>
                        </a:lnTo>
                        <a:lnTo>
                          <a:pt x="865" y="85"/>
                        </a:lnTo>
                        <a:lnTo>
                          <a:pt x="936" y="136"/>
                        </a:lnTo>
                        <a:lnTo>
                          <a:pt x="997" y="198"/>
                        </a:lnTo>
                        <a:lnTo>
                          <a:pt x="1049" y="268"/>
                        </a:lnTo>
                        <a:lnTo>
                          <a:pt x="1089" y="346"/>
                        </a:lnTo>
                        <a:lnTo>
                          <a:pt x="1117" y="430"/>
                        </a:lnTo>
                        <a:lnTo>
                          <a:pt x="1132" y="520"/>
                        </a:lnTo>
                        <a:lnTo>
                          <a:pt x="1134" y="567"/>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10"/>
                <p:cNvGrpSpPr>
                  <a:grpSpLocks/>
                </p:cNvGrpSpPr>
                <p:nvPr/>
              </p:nvGrpSpPr>
              <p:grpSpPr bwMode="auto">
                <a:xfrm>
                  <a:off x="3417" y="987"/>
                  <a:ext cx="294" cy="51"/>
                  <a:chOff x="3417" y="987"/>
                  <a:chExt cx="294" cy="51"/>
                </a:xfrm>
              </p:grpSpPr>
              <p:sp>
                <p:nvSpPr>
                  <p:cNvPr id="16" name="Freeform 11"/>
                  <p:cNvSpPr>
                    <a:spLocks/>
                  </p:cNvSpPr>
                  <p:nvPr/>
                </p:nvSpPr>
                <p:spPr bwMode="auto">
                  <a:xfrm>
                    <a:off x="3417" y="987"/>
                    <a:ext cx="294" cy="51"/>
                  </a:xfrm>
                  <a:custGeom>
                    <a:avLst/>
                    <a:gdLst>
                      <a:gd name="T0" fmla="+- 0 3417 3417"/>
                      <a:gd name="T1" fmla="*/ T0 w 294"/>
                      <a:gd name="T2" fmla="+- 0 987 987"/>
                      <a:gd name="T3" fmla="*/ 987 h 51"/>
                      <a:gd name="T4" fmla="+- 0 3489 3417"/>
                      <a:gd name="T5" fmla="*/ T4 w 294"/>
                      <a:gd name="T6" fmla="+- 0 1019 987"/>
                      <a:gd name="T7" fmla="*/ 1019 h 51"/>
                      <a:gd name="T8" fmla="+- 0 3548 3417"/>
                      <a:gd name="T9" fmla="*/ T8 w 294"/>
                      <a:gd name="T10" fmla="+- 0 1033 987"/>
                      <a:gd name="T11" fmla="*/ 1033 h 51"/>
                      <a:gd name="T12" fmla="+- 0 3589 3417"/>
                      <a:gd name="T13" fmla="*/ T12 w 294"/>
                      <a:gd name="T14" fmla="+- 0 1038 987"/>
                      <a:gd name="T15" fmla="*/ 1038 h 51"/>
                      <a:gd name="T16" fmla="+- 0 3614 3417"/>
                      <a:gd name="T17" fmla="*/ T16 w 294"/>
                      <a:gd name="T18" fmla="+- 0 1037 987"/>
                      <a:gd name="T19" fmla="*/ 1037 h 51"/>
                      <a:gd name="T20" fmla="+- 0 3636 3417"/>
                      <a:gd name="T21" fmla="*/ T20 w 294"/>
                      <a:gd name="T22" fmla="+- 0 1036 987"/>
                      <a:gd name="T23" fmla="*/ 1036 h 51"/>
                      <a:gd name="T24" fmla="+- 0 3656 3417"/>
                      <a:gd name="T25" fmla="*/ T24 w 294"/>
                      <a:gd name="T26" fmla="+- 0 1034 987"/>
                      <a:gd name="T27" fmla="*/ 1034 h 51"/>
                      <a:gd name="T28" fmla="+- 0 3675 3417"/>
                      <a:gd name="T29" fmla="*/ T28 w 294"/>
                      <a:gd name="T30" fmla="+- 0 1031 987"/>
                      <a:gd name="T31" fmla="*/ 1031 h 51"/>
                      <a:gd name="T32" fmla="+- 0 3693 3417"/>
                      <a:gd name="T33" fmla="*/ T32 w 294"/>
                      <a:gd name="T34" fmla="+- 0 1027 987"/>
                      <a:gd name="T35" fmla="*/ 1027 h 51"/>
                      <a:gd name="T36" fmla="+- 0 3710 3417"/>
                      <a:gd name="T37" fmla="*/ T36 w 294"/>
                      <a:gd name="T38" fmla="+- 0 1023 987"/>
                      <a:gd name="T39" fmla="*/ 1023 h 5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294" h="51">
                        <a:moveTo>
                          <a:pt x="0" y="0"/>
                        </a:moveTo>
                        <a:lnTo>
                          <a:pt x="72" y="32"/>
                        </a:lnTo>
                        <a:lnTo>
                          <a:pt x="131" y="46"/>
                        </a:lnTo>
                        <a:lnTo>
                          <a:pt x="172" y="51"/>
                        </a:lnTo>
                        <a:lnTo>
                          <a:pt x="197" y="50"/>
                        </a:lnTo>
                        <a:lnTo>
                          <a:pt x="219" y="49"/>
                        </a:lnTo>
                        <a:lnTo>
                          <a:pt x="239" y="47"/>
                        </a:lnTo>
                        <a:lnTo>
                          <a:pt x="258" y="44"/>
                        </a:lnTo>
                        <a:lnTo>
                          <a:pt x="276" y="40"/>
                        </a:lnTo>
                        <a:lnTo>
                          <a:pt x="293" y="36"/>
                        </a:lnTo>
                      </a:path>
                    </a:pathLst>
                  </a:custGeom>
                  <a:noFill/>
                  <a:ln w="254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7"/>
                <p:cNvGrpSpPr>
                  <a:grpSpLocks/>
                </p:cNvGrpSpPr>
                <p:nvPr/>
              </p:nvGrpSpPr>
              <p:grpSpPr bwMode="auto">
                <a:xfrm>
                  <a:off x="3682" y="970"/>
                  <a:ext cx="119" cy="110"/>
                  <a:chOff x="3682" y="970"/>
                  <a:chExt cx="119" cy="110"/>
                </a:xfrm>
              </p:grpSpPr>
              <p:sp>
                <p:nvSpPr>
                  <p:cNvPr id="15" name="Freeform 9"/>
                  <p:cNvSpPr>
                    <a:spLocks/>
                  </p:cNvSpPr>
                  <p:nvPr/>
                </p:nvSpPr>
                <p:spPr bwMode="auto">
                  <a:xfrm>
                    <a:off x="3682" y="970"/>
                    <a:ext cx="119" cy="110"/>
                  </a:xfrm>
                  <a:custGeom>
                    <a:avLst/>
                    <a:gdLst>
                      <a:gd name="T0" fmla="+- 0 3682 3682"/>
                      <a:gd name="T1" fmla="*/ T0 w 119"/>
                      <a:gd name="T2" fmla="+- 0 970 970"/>
                      <a:gd name="T3" fmla="*/ 970 h 110"/>
                      <a:gd name="T4" fmla="+- 0 3730 3682"/>
                      <a:gd name="T5" fmla="*/ T4 w 119"/>
                      <a:gd name="T6" fmla="+- 0 1079 970"/>
                      <a:gd name="T7" fmla="*/ 1079 h 110"/>
                      <a:gd name="T8" fmla="+- 0 3801 3682"/>
                      <a:gd name="T9" fmla="*/ T8 w 119"/>
                      <a:gd name="T10" fmla="+- 0 983 970"/>
                      <a:gd name="T11" fmla="*/ 983 h 110"/>
                      <a:gd name="T12" fmla="+- 0 3682 3682"/>
                      <a:gd name="T13" fmla="*/ T12 w 119"/>
                      <a:gd name="T14" fmla="+- 0 970 970"/>
                      <a:gd name="T15" fmla="*/ 970 h 110"/>
                    </a:gdLst>
                    <a:ahLst/>
                    <a:cxnLst>
                      <a:cxn ang="0">
                        <a:pos x="T1" y="T3"/>
                      </a:cxn>
                      <a:cxn ang="0">
                        <a:pos x="T5" y="T7"/>
                      </a:cxn>
                      <a:cxn ang="0">
                        <a:pos x="T9" y="T11"/>
                      </a:cxn>
                      <a:cxn ang="0">
                        <a:pos x="T13" y="T15"/>
                      </a:cxn>
                    </a:cxnLst>
                    <a:rect l="0" t="0" r="r" b="b"/>
                    <a:pathLst>
                      <a:path w="119" h="110">
                        <a:moveTo>
                          <a:pt x="0" y="0"/>
                        </a:moveTo>
                        <a:lnTo>
                          <a:pt x="48" y="109"/>
                        </a:lnTo>
                        <a:lnTo>
                          <a:pt x="119" y="13"/>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6"/>
                <p:cNvGrpSpPr>
                  <a:grpSpLocks/>
                </p:cNvGrpSpPr>
                <p:nvPr/>
              </p:nvGrpSpPr>
              <p:grpSpPr bwMode="auto">
                <a:xfrm>
                  <a:off x="43" y="48"/>
                  <a:ext cx="5443" cy="2"/>
                  <a:chOff x="43" y="48"/>
                  <a:chExt cx="5443" cy="2"/>
                </a:xfrm>
              </p:grpSpPr>
              <p:sp>
                <p:nvSpPr>
                  <p:cNvPr id="14" name="Freeform 7"/>
                  <p:cNvSpPr>
                    <a:spLocks/>
                  </p:cNvSpPr>
                  <p:nvPr/>
                </p:nvSpPr>
                <p:spPr bwMode="auto">
                  <a:xfrm>
                    <a:off x="43" y="48"/>
                    <a:ext cx="5443" cy="2"/>
                  </a:xfrm>
                  <a:custGeom>
                    <a:avLst/>
                    <a:gdLst>
                      <a:gd name="T0" fmla="+- 0 43 43"/>
                      <a:gd name="T1" fmla="*/ T0 w 5443"/>
                      <a:gd name="T2" fmla="+- 0 5485 43"/>
                      <a:gd name="T3" fmla="*/ T2 w 5443"/>
                    </a:gdLst>
                    <a:ahLst/>
                    <a:cxnLst>
                      <a:cxn ang="0">
                        <a:pos x="T1" y="0"/>
                      </a:cxn>
                      <a:cxn ang="0">
                        <a:pos x="T3" y="0"/>
                      </a:cxn>
                    </a:cxnLst>
                    <a:rect l="0" t="0" r="r" b="b"/>
                    <a:pathLst>
                      <a:path w="5443">
                        <a:moveTo>
                          <a:pt x="0" y="0"/>
                        </a:moveTo>
                        <a:lnTo>
                          <a:pt x="5442" y="0"/>
                        </a:lnTo>
                      </a:path>
                    </a:pathLst>
                  </a:custGeom>
                  <a:noFill/>
                  <a:ln w="54000">
                    <a:solidFill>
                      <a:srgbClr val="BCBEC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2"/>
                <p:cNvGrpSpPr>
                  <a:grpSpLocks/>
                </p:cNvGrpSpPr>
                <p:nvPr/>
              </p:nvGrpSpPr>
              <p:grpSpPr bwMode="auto">
                <a:xfrm>
                  <a:off x="43" y="5"/>
                  <a:ext cx="5443" cy="86"/>
                  <a:chOff x="43" y="5"/>
                  <a:chExt cx="5443" cy="86"/>
                </a:xfrm>
              </p:grpSpPr>
              <p:sp>
                <p:nvSpPr>
                  <p:cNvPr id="11" name="Freeform 5"/>
                  <p:cNvSpPr>
                    <a:spLocks/>
                  </p:cNvSpPr>
                  <p:nvPr/>
                </p:nvSpPr>
                <p:spPr bwMode="auto">
                  <a:xfrm>
                    <a:off x="43" y="5"/>
                    <a:ext cx="5443" cy="86"/>
                  </a:xfrm>
                  <a:custGeom>
                    <a:avLst/>
                    <a:gdLst>
                      <a:gd name="T0" fmla="+- 0 5485 43"/>
                      <a:gd name="T1" fmla="*/ T0 w 5443"/>
                      <a:gd name="T2" fmla="+- 0 90 5"/>
                      <a:gd name="T3" fmla="*/ 90 h 86"/>
                      <a:gd name="T4" fmla="+- 0 43 43"/>
                      <a:gd name="T5" fmla="*/ T4 w 5443"/>
                      <a:gd name="T6" fmla="+- 0 90 5"/>
                      <a:gd name="T7" fmla="*/ 90 h 86"/>
                      <a:gd name="T8" fmla="+- 0 43 43"/>
                      <a:gd name="T9" fmla="*/ T8 w 5443"/>
                      <a:gd name="T10" fmla="+- 0 5 5"/>
                      <a:gd name="T11" fmla="*/ 5 h 86"/>
                      <a:gd name="T12" fmla="+- 0 5485 43"/>
                      <a:gd name="T13" fmla="*/ T12 w 5443"/>
                      <a:gd name="T14" fmla="+- 0 5 5"/>
                      <a:gd name="T15" fmla="*/ 5 h 86"/>
                      <a:gd name="T16" fmla="+- 0 5485 43"/>
                      <a:gd name="T17" fmla="*/ T16 w 5443"/>
                      <a:gd name="T18" fmla="+- 0 90 5"/>
                      <a:gd name="T19" fmla="*/ 90 h 86"/>
                    </a:gdLst>
                    <a:ahLst/>
                    <a:cxnLst>
                      <a:cxn ang="0">
                        <a:pos x="T1" y="T3"/>
                      </a:cxn>
                      <a:cxn ang="0">
                        <a:pos x="T5" y="T7"/>
                      </a:cxn>
                      <a:cxn ang="0">
                        <a:pos x="T9" y="T11"/>
                      </a:cxn>
                      <a:cxn ang="0">
                        <a:pos x="T13" y="T15"/>
                      </a:cxn>
                      <a:cxn ang="0">
                        <a:pos x="T17" y="T19"/>
                      </a:cxn>
                    </a:cxnLst>
                    <a:rect l="0" t="0" r="r" b="b"/>
                    <a:pathLst>
                      <a:path w="5443" h="86">
                        <a:moveTo>
                          <a:pt x="5442" y="85"/>
                        </a:moveTo>
                        <a:lnTo>
                          <a:pt x="0" y="85"/>
                        </a:lnTo>
                        <a:lnTo>
                          <a:pt x="0" y="0"/>
                        </a:lnTo>
                        <a:lnTo>
                          <a:pt x="5442" y="0"/>
                        </a:lnTo>
                        <a:lnTo>
                          <a:pt x="5442" y="85"/>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12" name="Text Box 4"/>
                  <p:cNvSpPr txBox="1">
                    <a:spLocks noChangeArrowheads="1"/>
                  </p:cNvSpPr>
                  <p:nvPr/>
                </p:nvSpPr>
                <p:spPr bwMode="auto">
                  <a:xfrm>
                    <a:off x="804" y="173"/>
                    <a:ext cx="145"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231F20"/>
                        </a:solidFill>
                        <a:effectLst/>
                        <a:latin typeface="Calibri" pitchFamily="34" charset="0"/>
                        <a:ea typeface="Calibri" pitchFamily="34" charset="0"/>
                        <a:cs typeface="Times New Roman" pitchFamily="18" charset="0"/>
                      </a:rPr>
                      <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 Box 3"/>
                  <p:cNvSpPr txBox="1">
                    <a:spLocks noChangeArrowheads="1"/>
                  </p:cNvSpPr>
                  <p:nvPr/>
                </p:nvSpPr>
                <p:spPr bwMode="auto">
                  <a:xfrm>
                    <a:off x="3545" y="173"/>
                    <a:ext cx="134"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231F20"/>
                        </a:solidFill>
                        <a:effectLst/>
                        <a:latin typeface="Calibri" pitchFamily="34" charset="0"/>
                        <a:ea typeface="Calibri" pitchFamily="34" charset="0"/>
                        <a:cs typeface="Times New Roman" pitchFamily="18" charset="0"/>
                      </a:rPr>
                      <a:t>B</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grpSp>
          <p:cxnSp>
            <p:nvCxnSpPr>
              <p:cNvPr id="26" name="Straight Arrow Connector 25"/>
              <p:cNvCxnSpPr/>
              <p:nvPr/>
            </p:nvCxnSpPr>
            <p:spPr>
              <a:xfrm flipV="1">
                <a:off x="5349240" y="902970"/>
                <a:ext cx="2129790" cy="3810"/>
              </a:xfrm>
              <a:prstGeom prst="straightConnector1">
                <a:avLst/>
              </a:prstGeom>
              <a:ln w="190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6800850" y="365760"/>
                <a:ext cx="102870" cy="10287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29" name="Straight Connector 28"/>
              <p:cNvCxnSpPr/>
              <p:nvPr/>
            </p:nvCxnSpPr>
            <p:spPr>
              <a:xfrm>
                <a:off x="6442710" y="114300"/>
                <a:ext cx="0" cy="84582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6126480" y="171450"/>
                <a:ext cx="300990" cy="381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flipV="1">
                <a:off x="6861810" y="171450"/>
                <a:ext cx="300990" cy="381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244590" y="941070"/>
                <a:ext cx="415498" cy="369332"/>
              </a:xfrm>
              <a:prstGeom prst="rect">
                <a:avLst/>
              </a:prstGeom>
              <a:noFill/>
            </p:spPr>
            <p:txBody>
              <a:bodyPr wrap="none" rtlCol="0">
                <a:spAutoFit/>
              </a:bodyPr>
              <a:lstStyle/>
              <a:p>
                <a:r>
                  <a:rPr lang="en-NZ" dirty="0" smtClean="0">
                    <a:latin typeface="Times New Roman" panose="02020603050405020304" pitchFamily="18" charset="0"/>
                    <a:cs typeface="Times New Roman" panose="02020603050405020304" pitchFamily="18" charset="0"/>
                  </a:rPr>
                  <a:t>2</a:t>
                </a:r>
                <a:r>
                  <a:rPr lang="en-NZ" i="1" dirty="0" smtClean="0">
                    <a:latin typeface="Times New Roman" panose="02020603050405020304" pitchFamily="18" charset="0"/>
                    <a:cs typeface="Times New Roman" panose="02020603050405020304" pitchFamily="18" charset="0"/>
                  </a:rPr>
                  <a:t>d</a:t>
                </a:r>
                <a:endParaRPr lang="en-NZ" i="1" dirty="0">
                  <a:latin typeface="Times New Roman" panose="02020603050405020304" pitchFamily="18" charset="0"/>
                  <a:cs typeface="Times New Roman" panose="02020603050405020304" pitchFamily="18" charset="0"/>
                </a:endParaRPr>
              </a:p>
            </p:txBody>
          </p:sp>
          <p:sp>
            <p:nvSpPr>
              <p:cNvPr id="36" name="TextBox 35"/>
              <p:cNvSpPr txBox="1"/>
              <p:nvPr/>
            </p:nvSpPr>
            <p:spPr>
              <a:xfrm>
                <a:off x="6499860" y="-26670"/>
                <a:ext cx="287258" cy="369332"/>
              </a:xfrm>
              <a:prstGeom prst="rect">
                <a:avLst/>
              </a:prstGeom>
              <a:noFill/>
            </p:spPr>
            <p:txBody>
              <a:bodyPr wrap="none" rtlCol="0">
                <a:spAutoFit/>
              </a:bodyPr>
              <a:lstStyle/>
              <a:p>
                <a:r>
                  <a:rPr lang="en-NZ" i="1" dirty="0" smtClean="0">
                    <a:latin typeface="Times New Roman" panose="02020603050405020304" pitchFamily="18" charset="0"/>
                    <a:cs typeface="Times New Roman" panose="02020603050405020304" pitchFamily="18" charset="0"/>
                  </a:rPr>
                  <a:t>x</a:t>
                </a:r>
                <a:endParaRPr lang="en-NZ" i="1" dirty="0">
                  <a:latin typeface="Times New Roman" panose="02020603050405020304" pitchFamily="18" charset="0"/>
                  <a:cs typeface="Times New Roman" panose="02020603050405020304" pitchFamily="18" charset="0"/>
                </a:endParaRPr>
              </a:p>
            </p:txBody>
          </p:sp>
        </p:grpSp>
      </p:grpSp>
      <p:sp>
        <p:nvSpPr>
          <p:cNvPr id="37" name="Rectangle 36"/>
          <p:cNvSpPr/>
          <p:nvPr/>
        </p:nvSpPr>
        <p:spPr>
          <a:xfrm>
            <a:off x="490653" y="1907969"/>
            <a:ext cx="4572000" cy="2169825"/>
          </a:xfrm>
          <a:prstGeom prst="rect">
            <a:avLst/>
          </a:prstGeom>
          <a:solidFill>
            <a:srgbClr val="FFFFCC"/>
          </a:solidFill>
        </p:spPr>
        <p:txBody>
          <a:bodyPr>
            <a:spAutoFit/>
          </a:bodyPr>
          <a:lstStyle/>
          <a:p>
            <a:pPr>
              <a:lnSpc>
                <a:spcPct val="150000"/>
              </a:lnSpc>
            </a:pPr>
            <a:r>
              <a:rPr lang="en-US" i="1" dirty="0">
                <a:latin typeface="Times New Roman" panose="02020603050405020304" pitchFamily="18" charset="0"/>
                <a:cs typeface="Times New Roman" panose="02020603050405020304" pitchFamily="18" charset="0"/>
              </a:rPr>
              <a:t>N</a:t>
            </a:r>
            <a:r>
              <a:rPr lang="en-US" baseline="-25000" dirty="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d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x</a:t>
            </a:r>
            <a:r>
              <a:rPr lang="en-US" dirty="0">
                <a:latin typeface="Times New Roman" panose="02020603050405020304" pitchFamily="18" charset="0"/>
                <a:cs typeface="Times New Roman" panose="02020603050405020304" pitchFamily="18" charset="0"/>
              </a:rPr>
              <a:t>) = </a:t>
            </a:r>
            <a:r>
              <a:rPr lang="en-US" i="1" dirty="0">
                <a:latin typeface="Times New Roman" panose="02020603050405020304" pitchFamily="18" charset="0"/>
                <a:cs typeface="Times New Roman" panose="02020603050405020304" pitchFamily="18" charset="0"/>
              </a:rPr>
              <a:t>N</a:t>
            </a:r>
            <a:r>
              <a:rPr lang="en-US" baseline="-25000" dirty="0">
                <a:latin typeface="Times New Roman" panose="02020603050405020304" pitchFamily="18" charset="0"/>
                <a:cs typeface="Times New Roman" panose="02020603050405020304" pitchFamily="18" charset="0"/>
              </a:rPr>
              <a:t>B</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d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x</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nSpc>
                <a:spcPct val="150000"/>
              </a:lnSpc>
            </a:pPr>
            <a:r>
              <a:rPr lang="en-US" dirty="0" smtClean="0">
                <a:latin typeface="Times New Roman" panose="02020603050405020304" pitchFamily="18" charset="0"/>
                <a:cs typeface="Times New Roman" panose="02020603050405020304" pitchFamily="18" charset="0"/>
              </a:rPr>
              <a:t>Since</a:t>
            </a: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mg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N</a:t>
            </a:r>
            <a:r>
              <a:rPr lang="en-US" baseline="-25000" dirty="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 + </a:t>
            </a:r>
            <a:r>
              <a:rPr lang="en-US" i="1" dirty="0">
                <a:latin typeface="Times New Roman" panose="02020603050405020304" pitchFamily="18" charset="0"/>
                <a:cs typeface="Times New Roman" panose="02020603050405020304" pitchFamily="18" charset="0"/>
              </a:rPr>
              <a:t>N</a:t>
            </a:r>
            <a:r>
              <a:rPr lang="en-US" baseline="-25000" dirty="0">
                <a:latin typeface="Times New Roman" panose="02020603050405020304" pitchFamily="18" charset="0"/>
                <a:cs typeface="Times New Roman" panose="02020603050405020304" pitchFamily="18" charset="0"/>
              </a:rPr>
              <a:t>B</a:t>
            </a:r>
            <a:endParaRPr lang="en-NZ" baseline="-25000" dirty="0">
              <a:latin typeface="Times New Roman" panose="02020603050405020304" pitchFamily="18" charset="0"/>
              <a:cs typeface="Times New Roman" panose="02020603050405020304" pitchFamily="18" charset="0"/>
            </a:endParaRPr>
          </a:p>
          <a:p>
            <a:pPr>
              <a:lnSpc>
                <a:spcPct val="150000"/>
              </a:lnSpc>
            </a:pPr>
            <a:r>
              <a:rPr lang="en-US" i="1" dirty="0">
                <a:latin typeface="Times New Roman" panose="02020603050405020304" pitchFamily="18" charset="0"/>
                <a:cs typeface="Times New Roman" panose="02020603050405020304" pitchFamily="18" charset="0"/>
              </a:rPr>
              <a:t>N</a:t>
            </a:r>
            <a:r>
              <a:rPr lang="en-US" baseline="-25000" dirty="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d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x</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m</a:t>
            </a:r>
            <a:r>
              <a:rPr lang="en-US" dirty="0">
                <a:latin typeface="Times New Roman" panose="02020603050405020304" pitchFamily="18" charset="0"/>
                <a:cs typeface="Times New Roman" panose="02020603050405020304" pitchFamily="18" charset="0"/>
              </a:rPr>
              <a:t>g – </a:t>
            </a:r>
            <a:r>
              <a:rPr lang="en-US" i="1" dirty="0">
                <a:latin typeface="Times New Roman" panose="02020603050405020304" pitchFamily="18" charset="0"/>
                <a:cs typeface="Times New Roman" panose="02020603050405020304" pitchFamily="18" charset="0"/>
              </a:rPr>
              <a:t>N</a:t>
            </a:r>
            <a:r>
              <a:rPr lang="en-US" baseline="-25000" dirty="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d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x</a:t>
            </a:r>
            <a:r>
              <a:rPr lang="en-US" dirty="0">
                <a:latin typeface="Times New Roman" panose="02020603050405020304" pitchFamily="18" charset="0"/>
                <a:cs typeface="Times New Roman" panose="02020603050405020304" pitchFamily="18" charset="0"/>
              </a:rPr>
              <a:t>)</a:t>
            </a:r>
            <a:endParaRPr lang="en-NZ" dirty="0">
              <a:latin typeface="Times New Roman" panose="02020603050405020304" pitchFamily="18" charset="0"/>
              <a:cs typeface="Times New Roman" panose="02020603050405020304" pitchFamily="18" charset="0"/>
            </a:endParaRPr>
          </a:p>
          <a:p>
            <a:pPr>
              <a:lnSpc>
                <a:spcPct val="150000"/>
              </a:lnSpc>
            </a:pPr>
            <a:r>
              <a:rPr lang="en-US" i="1" dirty="0">
                <a:latin typeface="Times New Roman" panose="02020603050405020304" pitchFamily="18" charset="0"/>
                <a:cs typeface="Times New Roman" panose="02020603050405020304" pitchFamily="18" charset="0"/>
              </a:rPr>
              <a:t>N</a:t>
            </a:r>
            <a:r>
              <a:rPr lang="en-US" baseline="-25000" dirty="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d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x</a:t>
            </a:r>
            <a:r>
              <a:rPr lang="en-US" dirty="0">
                <a:latin typeface="Times New Roman" panose="02020603050405020304" pitchFamily="18" charset="0"/>
                <a:cs typeface="Times New Roman" panose="02020603050405020304" pitchFamily="18" charset="0"/>
              </a:rPr>
              <a:t>) = </a:t>
            </a:r>
            <a:r>
              <a:rPr lang="en-US" i="1" dirty="0" smtClean="0">
                <a:latin typeface="Times New Roman" panose="02020603050405020304" pitchFamily="18" charset="0"/>
                <a:cs typeface="Times New Roman" panose="02020603050405020304" pitchFamily="18" charset="0"/>
              </a:rPr>
              <a:t>m</a:t>
            </a:r>
            <a:r>
              <a:rPr lang="en-US" dirty="0" smtClean="0">
                <a:latin typeface="Times New Roman" panose="02020603050405020304" pitchFamily="18" charset="0"/>
                <a:cs typeface="Times New Roman" panose="02020603050405020304" pitchFamily="18" charset="0"/>
              </a:rPr>
              <a:t>g(</a:t>
            </a:r>
            <a:r>
              <a:rPr lang="en-US" i="1" dirty="0" smtClean="0">
                <a:latin typeface="Times New Roman" panose="02020603050405020304" pitchFamily="18" charset="0"/>
                <a:cs typeface="Times New Roman" panose="02020603050405020304" pitchFamily="18" charset="0"/>
              </a:rPr>
              <a:t>d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 </a:t>
            </a:r>
            <a:r>
              <a:rPr lang="en-US" i="1" dirty="0" smtClean="0">
                <a:latin typeface="Times New Roman" panose="02020603050405020304" pitchFamily="18" charset="0"/>
                <a:cs typeface="Times New Roman" panose="02020603050405020304" pitchFamily="18" charset="0"/>
              </a:rPr>
              <a:t>N</a:t>
            </a:r>
            <a:r>
              <a:rPr lang="en-US" baseline="-25000" dirty="0" smtClean="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a:t>
            </a:r>
            <a:r>
              <a:rPr lang="en-US" i="1" dirty="0" smtClean="0">
                <a:latin typeface="Times New Roman" panose="02020603050405020304" pitchFamily="18" charset="0"/>
                <a:cs typeface="Times New Roman" panose="02020603050405020304" pitchFamily="18" charset="0"/>
              </a:rPr>
              <a:t>d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x</a:t>
            </a:r>
            <a:r>
              <a:rPr lang="en-US" dirty="0">
                <a:latin typeface="Times New Roman" panose="02020603050405020304" pitchFamily="18" charset="0"/>
                <a:cs typeface="Times New Roman" panose="02020603050405020304" pitchFamily="18" charset="0"/>
              </a:rPr>
              <a:t>) </a:t>
            </a:r>
            <a:endParaRPr lang="en-NZ" i="1" dirty="0">
              <a:latin typeface="Times New Roman" panose="02020603050405020304" pitchFamily="18" charset="0"/>
              <a:cs typeface="Times New Roman" panose="02020603050405020304" pitchFamily="18" charset="0"/>
            </a:endParaRPr>
          </a:p>
          <a:p>
            <a:pPr>
              <a:lnSpc>
                <a:spcPct val="150000"/>
              </a:lnSpc>
            </a:pPr>
            <a:r>
              <a:rPr lang="en-US" dirty="0" smtClean="0">
                <a:latin typeface="Times New Roman" panose="02020603050405020304" pitchFamily="18" charset="0"/>
                <a:cs typeface="Times New Roman" panose="02020603050405020304" pitchFamily="18" charset="0"/>
              </a:rPr>
              <a:t>Therefore:     </a:t>
            </a:r>
            <a:r>
              <a:rPr lang="en-US" i="1" dirty="0">
                <a:latin typeface="Times New Roman" panose="02020603050405020304" pitchFamily="18" charset="0"/>
                <a:cs typeface="Times New Roman" panose="02020603050405020304" pitchFamily="18" charset="0"/>
              </a:rPr>
              <a:t>N</a:t>
            </a:r>
            <a:r>
              <a:rPr lang="en-US" baseline="-25000" dirty="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d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x </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d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x</a:t>
            </a:r>
            <a:r>
              <a:rPr lang="en-US" dirty="0">
                <a:latin typeface="Times New Roman" panose="02020603050405020304" pitchFamily="18" charset="0"/>
                <a:cs typeface="Times New Roman" panose="02020603050405020304" pitchFamily="18" charset="0"/>
              </a:rPr>
              <a:t>) = </a:t>
            </a:r>
            <a:r>
              <a:rPr lang="en-US" i="1" dirty="0">
                <a:latin typeface="Times New Roman" panose="02020603050405020304" pitchFamily="18" charset="0"/>
                <a:cs typeface="Times New Roman" panose="02020603050405020304" pitchFamily="18" charset="0"/>
              </a:rPr>
              <a:t>m</a:t>
            </a:r>
            <a:r>
              <a:rPr lang="en-US" dirty="0">
                <a:latin typeface="Times New Roman" panose="02020603050405020304" pitchFamily="18" charset="0"/>
                <a:cs typeface="Times New Roman" panose="02020603050405020304" pitchFamily="18" charset="0"/>
              </a:rPr>
              <a:t>g(</a:t>
            </a:r>
            <a:r>
              <a:rPr lang="en-US" i="1" dirty="0">
                <a:latin typeface="Times New Roman" panose="02020603050405020304" pitchFamily="18" charset="0"/>
                <a:cs typeface="Times New Roman" panose="02020603050405020304" pitchFamily="18" charset="0"/>
              </a:rPr>
              <a:t>d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x</a:t>
            </a:r>
            <a:r>
              <a:rPr lang="en-US" dirty="0">
                <a:latin typeface="Times New Roman" panose="02020603050405020304" pitchFamily="18" charset="0"/>
                <a:cs typeface="Times New Roman" panose="02020603050405020304" pitchFamily="18" charset="0"/>
              </a:rPr>
              <a:t>) </a:t>
            </a:r>
            <a:endParaRPr lang="en-NZ"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9" name="TextBox 38"/>
              <p:cNvSpPr txBox="1"/>
              <p:nvPr/>
            </p:nvSpPr>
            <p:spPr>
              <a:xfrm>
                <a:off x="2806422" y="4190853"/>
                <a:ext cx="2062039" cy="678519"/>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NZ" sz="2000" i="1" smtClean="0">
                              <a:latin typeface="Cambria Math"/>
                            </a:rPr>
                          </m:ctrlPr>
                        </m:sSubPr>
                        <m:e>
                          <m:r>
                            <a:rPr lang="en-NZ" sz="2000" b="0" i="1" smtClean="0">
                              <a:latin typeface="Cambria Math"/>
                            </a:rPr>
                            <m:t>𝑁</m:t>
                          </m:r>
                        </m:e>
                        <m:sub>
                          <m:r>
                            <a:rPr lang="en-NZ" sz="2000" b="0" i="1" smtClean="0">
                              <a:latin typeface="Cambria Math"/>
                            </a:rPr>
                            <m:t>𝐴</m:t>
                          </m:r>
                        </m:sub>
                      </m:sSub>
                      <m:r>
                        <a:rPr lang="en-NZ" sz="2000" b="0" i="1" smtClean="0">
                          <a:latin typeface="Cambria Math"/>
                        </a:rPr>
                        <m:t>=</m:t>
                      </m:r>
                      <m:f>
                        <m:fPr>
                          <m:ctrlPr>
                            <a:rPr lang="en-NZ" sz="2000" i="1" smtClean="0">
                              <a:latin typeface="Cambria Math"/>
                            </a:rPr>
                          </m:ctrlPr>
                        </m:fPr>
                        <m:num>
                          <m:r>
                            <a:rPr lang="en-NZ" sz="2000" b="0" i="1" smtClean="0">
                              <a:latin typeface="Cambria Math"/>
                            </a:rPr>
                            <m:t>𝑚𝑔</m:t>
                          </m:r>
                          <m:r>
                            <a:rPr lang="en-NZ" sz="2000" b="0" i="1" smtClean="0">
                              <a:latin typeface="Cambria Math"/>
                            </a:rPr>
                            <m:t>(</m:t>
                          </m:r>
                          <m:r>
                            <a:rPr lang="en-NZ" sz="2000" b="0" i="1" smtClean="0">
                              <a:latin typeface="Cambria Math"/>
                            </a:rPr>
                            <m:t>𝑑</m:t>
                          </m:r>
                          <m:r>
                            <a:rPr lang="en-NZ" sz="2000" b="0" i="1" smtClean="0">
                              <a:latin typeface="Cambria Math"/>
                            </a:rPr>
                            <m:t>−</m:t>
                          </m:r>
                          <m:r>
                            <a:rPr lang="en-NZ" sz="2000" b="0" i="1" smtClean="0">
                              <a:latin typeface="Cambria Math"/>
                            </a:rPr>
                            <m:t>𝑥</m:t>
                          </m:r>
                          <m:r>
                            <a:rPr lang="en-NZ" sz="2000" b="0" i="1" smtClean="0">
                              <a:latin typeface="Cambria Math"/>
                            </a:rPr>
                            <m:t>)</m:t>
                          </m:r>
                        </m:num>
                        <m:den>
                          <m:r>
                            <a:rPr lang="en-NZ" sz="2000" b="0" i="1" smtClean="0">
                              <a:latin typeface="Cambria Math"/>
                            </a:rPr>
                            <m:t>2</m:t>
                          </m:r>
                          <m:r>
                            <a:rPr lang="en-NZ" sz="2000" b="0" i="1" smtClean="0">
                              <a:latin typeface="Cambria Math"/>
                            </a:rPr>
                            <m:t>𝑑</m:t>
                          </m:r>
                        </m:den>
                      </m:f>
                    </m:oMath>
                  </m:oMathPara>
                </a14:m>
                <a:endParaRPr lang="en-NZ" sz="2000" dirty="0"/>
              </a:p>
            </p:txBody>
          </p:sp>
        </mc:Choice>
        <mc:Fallback>
          <p:sp>
            <p:nvSpPr>
              <p:cNvPr id="39" name="TextBox 38"/>
              <p:cNvSpPr txBox="1">
                <a:spLocks noRot="1" noChangeAspect="1" noMove="1" noResize="1" noEditPoints="1" noAdjustHandles="1" noChangeArrowheads="1" noChangeShapeType="1" noTextEdit="1"/>
              </p:cNvSpPr>
              <p:nvPr/>
            </p:nvSpPr>
            <p:spPr>
              <a:xfrm>
                <a:off x="2806422" y="4190853"/>
                <a:ext cx="2062039" cy="678519"/>
              </a:xfrm>
              <a:prstGeom prst="rect">
                <a:avLst/>
              </a:prstGeom>
              <a:blipFill rotWithShape="1">
                <a:blip r:embed="rId3"/>
                <a:stretch>
                  <a:fillRect/>
                </a:stretch>
              </a:blipFill>
            </p:spPr>
            <p:txBody>
              <a:bodyPr/>
              <a:lstStyle/>
              <a:p>
                <a:r>
                  <a:rPr lang="en-NZ">
                    <a:noFill/>
                  </a:rPr>
                  <a:t> </a:t>
                </a:r>
              </a:p>
            </p:txBody>
          </p:sp>
        </mc:Fallback>
      </mc:AlternateContent>
      <p:sp>
        <p:nvSpPr>
          <p:cNvPr id="40" name="TextBox 39"/>
          <p:cNvSpPr txBox="1"/>
          <p:nvPr/>
        </p:nvSpPr>
        <p:spPr>
          <a:xfrm>
            <a:off x="5671322" y="1863794"/>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41" name="TextBox 40"/>
          <p:cNvSpPr txBox="1"/>
          <p:nvPr/>
        </p:nvSpPr>
        <p:spPr>
          <a:xfrm>
            <a:off x="5677828" y="6149898"/>
            <a:ext cx="2965555" cy="369332"/>
          </a:xfrm>
          <a:prstGeom prst="rect">
            <a:avLst/>
          </a:prstGeom>
          <a:solidFill>
            <a:srgbClr val="FFFFCC"/>
          </a:solidFill>
        </p:spPr>
        <p:txBody>
          <a:bodyPr wrap="none" rtlCol="0">
            <a:spAutoFit/>
          </a:bodyPr>
          <a:lstStyle/>
          <a:p>
            <a:r>
              <a:rPr lang="en-NZ" b="1" i="1" dirty="0" smtClean="0">
                <a:solidFill>
                  <a:srgbClr val="FF0000"/>
                </a:solidFill>
              </a:rPr>
              <a:t>Three marks were given here</a:t>
            </a:r>
            <a:endParaRPr lang="en-NZ" b="1" i="1" dirty="0">
              <a:solidFill>
                <a:srgbClr val="FF0000"/>
              </a:solidFill>
            </a:endParaRPr>
          </a:p>
        </p:txBody>
      </p:sp>
      <p:sp>
        <p:nvSpPr>
          <p:cNvPr id="42" name="TextBox 41"/>
          <p:cNvSpPr txBox="1"/>
          <p:nvPr/>
        </p:nvSpPr>
        <p:spPr>
          <a:xfrm>
            <a:off x="5666681" y="3481650"/>
            <a:ext cx="271347"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43" name="TextBox 42"/>
          <p:cNvSpPr txBox="1"/>
          <p:nvPr/>
        </p:nvSpPr>
        <p:spPr>
          <a:xfrm>
            <a:off x="5658624" y="2614952"/>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67105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125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fade">
                                      <p:cBhvr>
                                        <p:cTn id="12" dur="125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wipe(down)">
                                      <p:cBhvr>
                                        <p:cTn id="17" dur="580">
                                          <p:stCondLst>
                                            <p:cond delay="0"/>
                                          </p:stCondLst>
                                        </p:cTn>
                                        <p:tgtEl>
                                          <p:spTgt spid="41"/>
                                        </p:tgtEl>
                                      </p:cBhvr>
                                    </p:animEffect>
                                    <p:anim calcmode="lin" valueType="num">
                                      <p:cBhvr>
                                        <p:cTn id="18" dur="1822" tmFilter="0,0; 0.14,0.36; 0.43,0.73; 0.71,0.91; 1.0,1.0">
                                          <p:stCondLst>
                                            <p:cond delay="0"/>
                                          </p:stCondLst>
                                        </p:cTn>
                                        <p:tgtEl>
                                          <p:spTgt spid="41"/>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41"/>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41"/>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41"/>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41"/>
                                        </p:tgtEl>
                                        <p:attrNameLst>
                                          <p:attrName>ppt_y</p:attrName>
                                        </p:attrNameLst>
                                      </p:cBhvr>
                                      <p:tavLst>
                                        <p:tav tm="0" fmla="#ppt_y-sin(pi*$)/81">
                                          <p:val>
                                            <p:fltVal val="0"/>
                                          </p:val>
                                        </p:tav>
                                        <p:tav tm="100000">
                                          <p:val>
                                            <p:fltVal val="1"/>
                                          </p:val>
                                        </p:tav>
                                      </p:tavLst>
                                    </p:anim>
                                    <p:animScale>
                                      <p:cBhvr>
                                        <p:cTn id="23" dur="26">
                                          <p:stCondLst>
                                            <p:cond delay="650"/>
                                          </p:stCondLst>
                                        </p:cTn>
                                        <p:tgtEl>
                                          <p:spTgt spid="41"/>
                                        </p:tgtEl>
                                      </p:cBhvr>
                                      <p:to x="100000" y="60000"/>
                                    </p:animScale>
                                    <p:animScale>
                                      <p:cBhvr>
                                        <p:cTn id="24" dur="166" decel="50000">
                                          <p:stCondLst>
                                            <p:cond delay="676"/>
                                          </p:stCondLst>
                                        </p:cTn>
                                        <p:tgtEl>
                                          <p:spTgt spid="41"/>
                                        </p:tgtEl>
                                      </p:cBhvr>
                                      <p:to x="100000" y="100000"/>
                                    </p:animScale>
                                    <p:animScale>
                                      <p:cBhvr>
                                        <p:cTn id="25" dur="26">
                                          <p:stCondLst>
                                            <p:cond delay="1312"/>
                                          </p:stCondLst>
                                        </p:cTn>
                                        <p:tgtEl>
                                          <p:spTgt spid="41"/>
                                        </p:tgtEl>
                                      </p:cBhvr>
                                      <p:to x="100000" y="80000"/>
                                    </p:animScale>
                                    <p:animScale>
                                      <p:cBhvr>
                                        <p:cTn id="26" dur="166" decel="50000">
                                          <p:stCondLst>
                                            <p:cond delay="1338"/>
                                          </p:stCondLst>
                                        </p:cTn>
                                        <p:tgtEl>
                                          <p:spTgt spid="41"/>
                                        </p:tgtEl>
                                      </p:cBhvr>
                                      <p:to x="100000" y="100000"/>
                                    </p:animScale>
                                    <p:animScale>
                                      <p:cBhvr>
                                        <p:cTn id="27" dur="26">
                                          <p:stCondLst>
                                            <p:cond delay="1642"/>
                                          </p:stCondLst>
                                        </p:cTn>
                                        <p:tgtEl>
                                          <p:spTgt spid="41"/>
                                        </p:tgtEl>
                                      </p:cBhvr>
                                      <p:to x="100000" y="90000"/>
                                    </p:animScale>
                                    <p:animScale>
                                      <p:cBhvr>
                                        <p:cTn id="28" dur="166" decel="50000">
                                          <p:stCondLst>
                                            <p:cond delay="1668"/>
                                          </p:stCondLst>
                                        </p:cTn>
                                        <p:tgtEl>
                                          <p:spTgt spid="41"/>
                                        </p:tgtEl>
                                      </p:cBhvr>
                                      <p:to x="100000" y="100000"/>
                                    </p:animScale>
                                    <p:animScale>
                                      <p:cBhvr>
                                        <p:cTn id="29" dur="26">
                                          <p:stCondLst>
                                            <p:cond delay="1808"/>
                                          </p:stCondLst>
                                        </p:cTn>
                                        <p:tgtEl>
                                          <p:spTgt spid="41"/>
                                        </p:tgtEl>
                                      </p:cBhvr>
                                      <p:to x="100000" y="95000"/>
                                    </p:animScale>
                                    <p:animScale>
                                      <p:cBhvr>
                                        <p:cTn id="30" dur="166" decel="50000">
                                          <p:stCondLst>
                                            <p:cond delay="1834"/>
                                          </p:stCondLst>
                                        </p:cTn>
                                        <p:tgtEl>
                                          <p:spTgt spid="41"/>
                                        </p:tgtEl>
                                      </p:cBhvr>
                                      <p:to x="100000" y="100000"/>
                                    </p:animScale>
                                  </p:childTnLst>
                                </p:cTn>
                              </p:par>
                            </p:childTnLst>
                          </p:cTn>
                        </p:par>
                        <p:par>
                          <p:cTn id="31" fill="hold">
                            <p:stCondLst>
                              <p:cond delay="2000"/>
                            </p:stCondLst>
                            <p:childTnLst>
                              <p:par>
                                <p:cTn id="32" presetID="10" presetClass="entr" presetSubtype="0" fill="hold" grpId="0" nodeType="after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750"/>
                                        <p:tgtEl>
                                          <p:spTgt spid="40"/>
                                        </p:tgtEl>
                                      </p:cBhvr>
                                    </p:animEffect>
                                  </p:childTnLst>
                                </p:cTn>
                              </p:par>
                            </p:childTnLst>
                          </p:cTn>
                        </p:par>
                        <p:par>
                          <p:cTn id="35" fill="hold">
                            <p:stCondLst>
                              <p:cond delay="2750"/>
                            </p:stCondLst>
                            <p:childTnLst>
                              <p:par>
                                <p:cTn id="36" presetID="10" presetClass="entr" presetSubtype="0" fill="hold" grpId="0" nodeType="afterEffect">
                                  <p:stCondLst>
                                    <p:cond delay="0"/>
                                  </p:stCondLst>
                                  <p:childTnLst>
                                    <p:set>
                                      <p:cBhvr>
                                        <p:cTn id="37" dur="1" fill="hold">
                                          <p:stCondLst>
                                            <p:cond delay="0"/>
                                          </p:stCondLst>
                                        </p:cTn>
                                        <p:tgtEl>
                                          <p:spTgt spid="43"/>
                                        </p:tgtEl>
                                        <p:attrNameLst>
                                          <p:attrName>style.visibility</p:attrName>
                                        </p:attrNameLst>
                                      </p:cBhvr>
                                      <p:to>
                                        <p:strVal val="visible"/>
                                      </p:to>
                                    </p:set>
                                    <p:animEffect transition="in" filter="fade">
                                      <p:cBhvr>
                                        <p:cTn id="38" dur="750"/>
                                        <p:tgtEl>
                                          <p:spTgt spid="43"/>
                                        </p:tgtEl>
                                      </p:cBhvr>
                                    </p:animEffect>
                                  </p:childTnLst>
                                </p:cTn>
                              </p:par>
                            </p:childTnLst>
                          </p:cTn>
                        </p:par>
                        <p:par>
                          <p:cTn id="39" fill="hold">
                            <p:stCondLst>
                              <p:cond delay="3500"/>
                            </p:stCondLst>
                            <p:childTnLst>
                              <p:par>
                                <p:cTn id="40" presetID="10" presetClass="entr" presetSubtype="0" fill="hold" grpId="0" nodeType="after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fade">
                                      <p:cBhvr>
                                        <p:cTn id="42" dur="75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9" grpId="0" animBg="1"/>
      <p:bldP spid="40" grpId="0"/>
      <p:bldP spid="41" grpId="0" animBg="1"/>
      <p:bldP spid="42" grpId="0"/>
      <p:bldP spid="4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848" y="141249"/>
            <a:ext cx="4332245" cy="646331"/>
          </a:xfrm>
          <a:prstGeom prst="rect">
            <a:avLst/>
          </a:prstGeom>
        </p:spPr>
        <p:txBody>
          <a:bodyPr wrap="square">
            <a:spAutoFit/>
          </a:bodyPr>
          <a:lstStyle/>
          <a:p>
            <a:r>
              <a:rPr lang="en-US" dirty="0" smtClean="0"/>
              <a:t>(c)  It </a:t>
            </a:r>
            <a:r>
              <a:rPr lang="en-US" dirty="0"/>
              <a:t>can be shown that the normal reaction force at point B </a:t>
            </a:r>
            <a:r>
              <a:rPr lang="en-US" dirty="0" smtClean="0"/>
              <a:t>is</a:t>
            </a:r>
            <a:endParaRPr lang="en-NZ" dirty="0"/>
          </a:p>
        </p:txBody>
      </p:sp>
      <p:sp>
        <p:nvSpPr>
          <p:cNvPr id="3" name="Rectangle 2"/>
          <p:cNvSpPr/>
          <p:nvPr/>
        </p:nvSpPr>
        <p:spPr>
          <a:xfrm>
            <a:off x="128240" y="1312127"/>
            <a:ext cx="4321096" cy="923330"/>
          </a:xfrm>
          <a:prstGeom prst="rect">
            <a:avLst/>
          </a:prstGeom>
        </p:spPr>
        <p:txBody>
          <a:bodyPr wrap="square">
            <a:spAutoFit/>
          </a:bodyPr>
          <a:lstStyle/>
          <a:p>
            <a:r>
              <a:rPr lang="en-US" dirty="0"/>
              <a:t>Using </a:t>
            </a:r>
            <a:r>
              <a:rPr lang="en-US" dirty="0" smtClean="0"/>
              <a:t>these results for </a:t>
            </a:r>
            <a:r>
              <a:rPr lang="en-US" dirty="0" smtClean="0">
                <a:latin typeface="Times New Roman" panose="02020603050405020304" pitchFamily="18" charset="0"/>
                <a:cs typeface="Times New Roman" panose="02020603050405020304" pitchFamily="18" charset="0"/>
              </a:rPr>
              <a:t>N</a:t>
            </a:r>
            <a:r>
              <a:rPr lang="en-US" baseline="-25000" dirty="0" smtClean="0">
                <a:latin typeface="Times New Roman" panose="02020603050405020304" pitchFamily="18" charset="0"/>
                <a:cs typeface="Times New Roman" panose="02020603050405020304" pitchFamily="18" charset="0"/>
              </a:rPr>
              <a:t>A</a:t>
            </a:r>
            <a:r>
              <a:rPr lang="en-US" dirty="0" smtClean="0"/>
              <a:t> and </a:t>
            </a:r>
            <a:r>
              <a:rPr lang="en-US" dirty="0" smtClean="0">
                <a:latin typeface="Times New Roman" panose="02020603050405020304" pitchFamily="18" charset="0"/>
                <a:cs typeface="Times New Roman" panose="02020603050405020304" pitchFamily="18" charset="0"/>
              </a:rPr>
              <a:t>N</a:t>
            </a:r>
            <a:r>
              <a:rPr lang="en-US" baseline="-25000" dirty="0" smtClean="0">
                <a:latin typeface="Times New Roman" panose="02020603050405020304" pitchFamily="18" charset="0"/>
                <a:cs typeface="Times New Roman" panose="02020603050405020304" pitchFamily="18" charset="0"/>
              </a:rPr>
              <a:t>B</a:t>
            </a:r>
            <a:r>
              <a:rPr lang="en-US" dirty="0" smtClean="0"/>
              <a:t> , </a:t>
            </a:r>
            <a:r>
              <a:rPr lang="en-US" dirty="0"/>
              <a:t>show that the sheet undergoes simple harmonic motion described by the </a:t>
            </a:r>
            <a:r>
              <a:rPr lang="en-US" dirty="0" smtClean="0"/>
              <a:t>expression:</a:t>
            </a:r>
            <a:endParaRPr lang="en-NZ" dirty="0"/>
          </a:p>
        </p:txBody>
      </p:sp>
      <mc:AlternateContent xmlns:mc="http://schemas.openxmlformats.org/markup-compatibility/2006">
        <mc:Choice xmlns:a14="http://schemas.microsoft.com/office/drawing/2010/main" Requires="a14">
          <p:sp>
            <p:nvSpPr>
              <p:cNvPr id="4" name="TextBox 3"/>
              <p:cNvSpPr txBox="1"/>
              <p:nvPr/>
            </p:nvSpPr>
            <p:spPr>
              <a:xfrm>
                <a:off x="2025805" y="537117"/>
                <a:ext cx="2062039" cy="678519"/>
              </a:xfrm>
              <a:prstGeom prst="rect">
                <a:avLst/>
              </a:prstGeom>
              <a:solidFill>
                <a:schemeClr val="bg1"/>
              </a:solid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NZ" sz="2000" i="1" smtClean="0">
                              <a:latin typeface="Cambria Math"/>
                            </a:rPr>
                          </m:ctrlPr>
                        </m:sSubPr>
                        <m:e>
                          <m:r>
                            <a:rPr lang="en-NZ" sz="2000" b="0" i="1" smtClean="0">
                              <a:latin typeface="Cambria Math"/>
                            </a:rPr>
                            <m:t>𝑁</m:t>
                          </m:r>
                        </m:e>
                        <m:sub>
                          <m:r>
                            <a:rPr lang="en-NZ" sz="2000" b="0" i="1" smtClean="0">
                              <a:latin typeface="Cambria Math"/>
                            </a:rPr>
                            <m:t>𝐵</m:t>
                          </m:r>
                        </m:sub>
                      </m:sSub>
                      <m:r>
                        <a:rPr lang="en-NZ" sz="2000" b="0" i="1" smtClean="0">
                          <a:latin typeface="Cambria Math"/>
                        </a:rPr>
                        <m:t>=</m:t>
                      </m:r>
                      <m:f>
                        <m:fPr>
                          <m:ctrlPr>
                            <a:rPr lang="en-NZ" sz="2000" i="1" smtClean="0">
                              <a:latin typeface="Cambria Math"/>
                            </a:rPr>
                          </m:ctrlPr>
                        </m:fPr>
                        <m:num>
                          <m:r>
                            <a:rPr lang="en-NZ" sz="2000" b="0" i="1" smtClean="0">
                              <a:latin typeface="Cambria Math"/>
                            </a:rPr>
                            <m:t>𝑚𝑔</m:t>
                          </m:r>
                          <m:r>
                            <a:rPr lang="en-NZ" sz="2000" b="0" i="1" smtClean="0">
                              <a:latin typeface="Cambria Math"/>
                            </a:rPr>
                            <m:t>(</m:t>
                          </m:r>
                          <m:r>
                            <a:rPr lang="en-NZ" sz="2000" b="0" i="1" smtClean="0">
                              <a:latin typeface="Cambria Math"/>
                            </a:rPr>
                            <m:t>𝑑</m:t>
                          </m:r>
                          <m:r>
                            <a:rPr lang="en-NZ" sz="2000" b="0" i="1" smtClean="0">
                              <a:latin typeface="Cambria Math"/>
                            </a:rPr>
                            <m:t>+</m:t>
                          </m:r>
                          <m:r>
                            <a:rPr lang="en-NZ" sz="2000" b="0" i="1" smtClean="0">
                              <a:latin typeface="Cambria Math"/>
                            </a:rPr>
                            <m:t>𝑥</m:t>
                          </m:r>
                          <m:r>
                            <a:rPr lang="en-NZ" sz="2000" b="0" i="1" smtClean="0">
                              <a:latin typeface="Cambria Math"/>
                            </a:rPr>
                            <m:t>)</m:t>
                          </m:r>
                        </m:num>
                        <m:den>
                          <m:r>
                            <a:rPr lang="en-NZ" sz="2000" b="0" i="1" smtClean="0">
                              <a:latin typeface="Cambria Math"/>
                            </a:rPr>
                            <m:t>2</m:t>
                          </m:r>
                          <m:r>
                            <a:rPr lang="en-NZ" sz="2000" b="0" i="1" smtClean="0">
                              <a:latin typeface="Cambria Math"/>
                            </a:rPr>
                            <m:t>𝑑</m:t>
                          </m:r>
                        </m:den>
                      </m:f>
                    </m:oMath>
                  </m:oMathPara>
                </a14:m>
                <a:endParaRPr lang="en-NZ" sz="2000" dirty="0"/>
              </a:p>
            </p:txBody>
          </p:sp>
        </mc:Choice>
        <mc:Fallback>
          <p:sp>
            <p:nvSpPr>
              <p:cNvPr id="4" name="TextBox 3"/>
              <p:cNvSpPr txBox="1">
                <a:spLocks noRot="1" noChangeAspect="1" noMove="1" noResize="1" noEditPoints="1" noAdjustHandles="1" noChangeArrowheads="1" noChangeShapeType="1" noTextEdit="1"/>
              </p:cNvSpPr>
              <p:nvPr/>
            </p:nvSpPr>
            <p:spPr>
              <a:xfrm>
                <a:off x="2025805" y="537117"/>
                <a:ext cx="2062039" cy="678519"/>
              </a:xfrm>
              <a:prstGeom prst="rect">
                <a:avLst/>
              </a:prstGeom>
              <a:blipFill rotWithShape="1">
                <a:blip r:embed="rId2"/>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5" name="TextBox 4"/>
              <p:cNvSpPr txBox="1"/>
              <p:nvPr/>
            </p:nvSpPr>
            <p:spPr>
              <a:xfrm>
                <a:off x="4735550" y="1763752"/>
                <a:ext cx="1593641" cy="619400"/>
              </a:xfrm>
              <a:prstGeom prst="rect">
                <a:avLst/>
              </a:prstGeom>
              <a:solidFill>
                <a:schemeClr val="bg1"/>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sz="2000" b="0" i="1" smtClean="0">
                          <a:latin typeface="Cambria Math"/>
                        </a:rPr>
                        <m:t>𝐹</m:t>
                      </m:r>
                      <m:r>
                        <a:rPr lang="en-NZ" sz="2000" b="0" i="1" smtClean="0">
                          <a:latin typeface="Cambria Math"/>
                        </a:rPr>
                        <m:t>=</m:t>
                      </m:r>
                      <m:f>
                        <m:fPr>
                          <m:ctrlPr>
                            <a:rPr lang="en-NZ" sz="2000" i="1" smtClean="0">
                              <a:latin typeface="Cambria Math"/>
                            </a:rPr>
                          </m:ctrlPr>
                        </m:fPr>
                        <m:num>
                          <m:r>
                            <a:rPr lang="en-NZ" sz="2000" b="0" i="1" smtClean="0">
                              <a:latin typeface="Cambria Math"/>
                            </a:rPr>
                            <m:t>−</m:t>
                          </m:r>
                          <m:r>
                            <a:rPr lang="en-NZ" sz="2000" b="0" i="1" smtClean="0">
                              <a:latin typeface="Cambria Math"/>
                              <a:ea typeface="Cambria Math"/>
                            </a:rPr>
                            <m:t>𝜇</m:t>
                          </m:r>
                          <m:r>
                            <a:rPr lang="en-NZ" sz="2000" b="0" i="1" smtClean="0">
                              <a:latin typeface="Cambria Math"/>
                            </a:rPr>
                            <m:t>𝑚𝑔𝑥</m:t>
                          </m:r>
                        </m:num>
                        <m:den>
                          <m:r>
                            <a:rPr lang="en-NZ" sz="2000" b="0" i="1" smtClean="0">
                              <a:latin typeface="Cambria Math"/>
                            </a:rPr>
                            <m:t>𝑑</m:t>
                          </m:r>
                        </m:den>
                      </m:f>
                    </m:oMath>
                  </m:oMathPara>
                </a14:m>
                <a:endParaRPr lang="en-NZ" sz="2000" dirty="0"/>
              </a:p>
            </p:txBody>
          </p:sp>
        </mc:Choice>
        <mc:Fallback>
          <p:sp>
            <p:nvSpPr>
              <p:cNvPr id="5" name="TextBox 4"/>
              <p:cNvSpPr txBox="1">
                <a:spLocks noRot="1" noChangeAspect="1" noMove="1" noResize="1" noEditPoints="1" noAdjustHandles="1" noChangeArrowheads="1" noChangeShapeType="1" noTextEdit="1"/>
              </p:cNvSpPr>
              <p:nvPr/>
            </p:nvSpPr>
            <p:spPr>
              <a:xfrm>
                <a:off x="4735550" y="1763752"/>
                <a:ext cx="1593641" cy="619400"/>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6835696" y="1745166"/>
                <a:ext cx="2062039" cy="678519"/>
              </a:xfrm>
              <a:prstGeom prst="rect">
                <a:avLst/>
              </a:prstGeom>
              <a:solidFill>
                <a:schemeClr val="bg1"/>
              </a:solid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NZ" sz="2000" i="1" smtClean="0">
                              <a:latin typeface="Cambria Math"/>
                            </a:rPr>
                          </m:ctrlPr>
                        </m:sSubPr>
                        <m:e>
                          <m:r>
                            <a:rPr lang="en-NZ" sz="2000" b="0" i="1" smtClean="0">
                              <a:latin typeface="Cambria Math"/>
                            </a:rPr>
                            <m:t>𝑁</m:t>
                          </m:r>
                        </m:e>
                        <m:sub>
                          <m:r>
                            <a:rPr lang="en-NZ" sz="2000" b="0" i="1" smtClean="0">
                              <a:latin typeface="Cambria Math"/>
                            </a:rPr>
                            <m:t>𝐴</m:t>
                          </m:r>
                        </m:sub>
                      </m:sSub>
                      <m:r>
                        <a:rPr lang="en-NZ" sz="2000" b="0" i="1" smtClean="0">
                          <a:latin typeface="Cambria Math"/>
                        </a:rPr>
                        <m:t>=</m:t>
                      </m:r>
                      <m:f>
                        <m:fPr>
                          <m:ctrlPr>
                            <a:rPr lang="en-NZ" sz="2000" i="1" smtClean="0">
                              <a:latin typeface="Cambria Math"/>
                            </a:rPr>
                          </m:ctrlPr>
                        </m:fPr>
                        <m:num>
                          <m:r>
                            <a:rPr lang="en-NZ" sz="2000" b="0" i="1" smtClean="0">
                              <a:latin typeface="Cambria Math"/>
                            </a:rPr>
                            <m:t>𝑚𝑔</m:t>
                          </m:r>
                          <m:r>
                            <a:rPr lang="en-NZ" sz="2000" b="0" i="1" smtClean="0">
                              <a:latin typeface="Cambria Math"/>
                            </a:rPr>
                            <m:t>(</m:t>
                          </m:r>
                          <m:r>
                            <a:rPr lang="en-NZ" sz="2000" b="0" i="1" smtClean="0">
                              <a:latin typeface="Cambria Math"/>
                            </a:rPr>
                            <m:t>𝑑</m:t>
                          </m:r>
                          <m:r>
                            <a:rPr lang="en-NZ" sz="2000" b="0" i="1" smtClean="0">
                              <a:latin typeface="Cambria Math"/>
                            </a:rPr>
                            <m:t>−</m:t>
                          </m:r>
                          <m:r>
                            <a:rPr lang="en-NZ" sz="2000" b="0" i="1" smtClean="0">
                              <a:latin typeface="Cambria Math"/>
                            </a:rPr>
                            <m:t>𝑥</m:t>
                          </m:r>
                          <m:r>
                            <a:rPr lang="en-NZ" sz="2000" b="0" i="1" smtClean="0">
                              <a:latin typeface="Cambria Math"/>
                            </a:rPr>
                            <m:t>)</m:t>
                          </m:r>
                        </m:num>
                        <m:den>
                          <m:r>
                            <a:rPr lang="en-NZ" sz="2000" b="0" i="1" smtClean="0">
                              <a:latin typeface="Cambria Math"/>
                            </a:rPr>
                            <m:t>2</m:t>
                          </m:r>
                          <m:r>
                            <a:rPr lang="en-NZ" sz="2000" b="0" i="1" smtClean="0">
                              <a:latin typeface="Cambria Math"/>
                            </a:rPr>
                            <m:t>𝑑</m:t>
                          </m:r>
                        </m:den>
                      </m:f>
                    </m:oMath>
                  </m:oMathPara>
                </a14:m>
                <a:endParaRPr lang="en-NZ" sz="2000" dirty="0"/>
              </a:p>
            </p:txBody>
          </p:sp>
        </mc:Choice>
        <mc:Fallback>
          <p:sp>
            <p:nvSpPr>
              <p:cNvPr id="6" name="TextBox 5"/>
              <p:cNvSpPr txBox="1">
                <a:spLocks noRot="1" noChangeAspect="1" noMove="1" noResize="1" noEditPoints="1" noAdjustHandles="1" noChangeArrowheads="1" noChangeShapeType="1" noTextEdit="1"/>
              </p:cNvSpPr>
              <p:nvPr/>
            </p:nvSpPr>
            <p:spPr>
              <a:xfrm>
                <a:off x="6835696" y="1745166"/>
                <a:ext cx="2062039" cy="678519"/>
              </a:xfrm>
              <a:prstGeom prst="rect">
                <a:avLst/>
              </a:prstGeom>
              <a:blipFill rotWithShape="1">
                <a:blip r:embed="rId4"/>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568713" y="2759936"/>
                <a:ext cx="1160639" cy="369332"/>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NZ" i="1" smtClean="0">
                              <a:latin typeface="Cambria Math"/>
                            </a:rPr>
                          </m:ctrlPr>
                        </m:sSubPr>
                        <m:e>
                          <m:r>
                            <a:rPr lang="en-NZ" b="0" i="1" smtClean="0">
                              <a:latin typeface="Cambria Math"/>
                            </a:rPr>
                            <m:t>𝐹</m:t>
                          </m:r>
                        </m:e>
                        <m:sub>
                          <m:r>
                            <a:rPr lang="en-NZ" b="0" i="1" smtClean="0">
                              <a:latin typeface="Cambria Math"/>
                            </a:rPr>
                            <m:t>𝐴</m:t>
                          </m:r>
                        </m:sub>
                      </m:sSub>
                      <m:r>
                        <a:rPr lang="en-NZ" b="0" i="1" smtClean="0">
                          <a:latin typeface="Cambria Math"/>
                        </a:rPr>
                        <m:t>=</m:t>
                      </m:r>
                      <m:r>
                        <a:rPr lang="en-NZ" b="0" i="1" smtClean="0">
                          <a:latin typeface="Cambria Math"/>
                          <a:ea typeface="Cambria Math"/>
                        </a:rPr>
                        <m:t>𝜇</m:t>
                      </m:r>
                      <m:sSub>
                        <m:sSubPr>
                          <m:ctrlPr>
                            <a:rPr lang="en-NZ" b="0" i="1" smtClean="0">
                              <a:latin typeface="Cambria Math"/>
                              <a:ea typeface="Cambria Math"/>
                            </a:rPr>
                          </m:ctrlPr>
                        </m:sSubPr>
                        <m:e>
                          <m:r>
                            <a:rPr lang="en-NZ" b="0" i="1" smtClean="0">
                              <a:latin typeface="Cambria Math"/>
                              <a:ea typeface="Cambria Math"/>
                            </a:rPr>
                            <m:t>𝑁</m:t>
                          </m:r>
                        </m:e>
                        <m:sub>
                          <m:r>
                            <a:rPr lang="en-NZ" b="0" i="1" smtClean="0">
                              <a:latin typeface="Cambria Math"/>
                              <a:ea typeface="Cambria Math"/>
                            </a:rPr>
                            <m:t>𝐴</m:t>
                          </m:r>
                        </m:sub>
                      </m:sSub>
                    </m:oMath>
                  </m:oMathPara>
                </a14:m>
                <a:endParaRPr lang="en-NZ" dirty="0"/>
              </a:p>
            </p:txBody>
          </p:sp>
        </mc:Choice>
        <mc:Fallback>
          <p:sp>
            <p:nvSpPr>
              <p:cNvPr id="7" name="TextBox 6"/>
              <p:cNvSpPr txBox="1">
                <a:spLocks noRot="1" noChangeAspect="1" noMove="1" noResize="1" noEditPoints="1" noAdjustHandles="1" noChangeArrowheads="1" noChangeShapeType="1" noTextEdit="1"/>
              </p:cNvSpPr>
              <p:nvPr/>
            </p:nvSpPr>
            <p:spPr>
              <a:xfrm>
                <a:off x="568713" y="2759936"/>
                <a:ext cx="1160639" cy="369332"/>
              </a:xfrm>
              <a:prstGeom prst="rect">
                <a:avLst/>
              </a:prstGeom>
              <a:blipFill rotWithShape="1">
                <a:blip r:embed="rId5"/>
                <a:stretch>
                  <a:fillRect b="-5000"/>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2259980" y="2756219"/>
                <a:ext cx="1192442" cy="369332"/>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NZ" i="1" smtClean="0">
                              <a:latin typeface="Cambria Math"/>
                            </a:rPr>
                          </m:ctrlPr>
                        </m:sSubPr>
                        <m:e>
                          <m:r>
                            <a:rPr lang="en-NZ" b="0" i="1" smtClean="0">
                              <a:latin typeface="Cambria Math"/>
                            </a:rPr>
                            <m:t>𝐹</m:t>
                          </m:r>
                        </m:e>
                        <m:sub>
                          <m:r>
                            <a:rPr lang="en-NZ" b="0" i="1" smtClean="0">
                              <a:latin typeface="Cambria Math"/>
                            </a:rPr>
                            <m:t>𝐵</m:t>
                          </m:r>
                        </m:sub>
                      </m:sSub>
                      <m:r>
                        <a:rPr lang="en-NZ" b="0" i="1" smtClean="0">
                          <a:latin typeface="Cambria Math"/>
                        </a:rPr>
                        <m:t>=</m:t>
                      </m:r>
                      <m:r>
                        <a:rPr lang="en-NZ" b="0" i="1" smtClean="0">
                          <a:latin typeface="Cambria Math"/>
                          <a:ea typeface="Cambria Math"/>
                        </a:rPr>
                        <m:t>𝜇</m:t>
                      </m:r>
                      <m:sSub>
                        <m:sSubPr>
                          <m:ctrlPr>
                            <a:rPr lang="en-NZ" b="0" i="1" smtClean="0">
                              <a:latin typeface="Cambria Math"/>
                              <a:ea typeface="Cambria Math"/>
                            </a:rPr>
                          </m:ctrlPr>
                        </m:sSubPr>
                        <m:e>
                          <m:r>
                            <a:rPr lang="en-NZ" b="0" i="1" smtClean="0">
                              <a:latin typeface="Cambria Math"/>
                              <a:ea typeface="Cambria Math"/>
                            </a:rPr>
                            <m:t>𝑁</m:t>
                          </m:r>
                        </m:e>
                        <m:sub>
                          <m:r>
                            <a:rPr lang="en-NZ" b="0" i="1" smtClean="0">
                              <a:latin typeface="Cambria Math"/>
                              <a:ea typeface="Cambria Math"/>
                            </a:rPr>
                            <m:t>𝐵</m:t>
                          </m:r>
                        </m:sub>
                      </m:sSub>
                    </m:oMath>
                  </m:oMathPara>
                </a14:m>
                <a:endParaRPr lang="en-NZ" dirty="0"/>
              </a:p>
            </p:txBody>
          </p:sp>
        </mc:Choice>
        <mc:Fallback>
          <p:sp>
            <p:nvSpPr>
              <p:cNvPr id="8" name="TextBox 7"/>
              <p:cNvSpPr txBox="1">
                <a:spLocks noRot="1" noChangeAspect="1" noMove="1" noResize="1" noEditPoints="1" noAdjustHandles="1" noChangeArrowheads="1" noChangeShapeType="1" noTextEdit="1"/>
              </p:cNvSpPr>
              <p:nvPr/>
            </p:nvSpPr>
            <p:spPr>
              <a:xfrm>
                <a:off x="2259980" y="2756219"/>
                <a:ext cx="1192442" cy="369332"/>
              </a:xfrm>
              <a:prstGeom prst="rect">
                <a:avLst/>
              </a:prstGeom>
              <a:blipFill rotWithShape="1">
                <a:blip r:embed="rId6"/>
                <a:stretch>
                  <a:fillRect b="-3279"/>
                </a:stretch>
              </a:blipFill>
            </p:spPr>
            <p:txBody>
              <a:bodyPr/>
              <a:lstStyle/>
              <a:p>
                <a:r>
                  <a:rPr lang="en-NZ">
                    <a:noFill/>
                  </a:rPr>
                  <a:t> </a:t>
                </a:r>
              </a:p>
            </p:txBody>
          </p:sp>
        </mc:Fallback>
      </mc:AlternateContent>
      <p:sp>
        <p:nvSpPr>
          <p:cNvPr id="9" name="Rectangle 8"/>
          <p:cNvSpPr/>
          <p:nvPr/>
        </p:nvSpPr>
        <p:spPr>
          <a:xfrm>
            <a:off x="189572" y="3418078"/>
            <a:ext cx="6869149" cy="646331"/>
          </a:xfrm>
          <a:prstGeom prst="rect">
            <a:avLst/>
          </a:prstGeom>
          <a:solidFill>
            <a:srgbClr val="FFFFCC"/>
          </a:solidFill>
        </p:spPr>
        <p:txBody>
          <a:bodyPr wrap="square">
            <a:spAutoFit/>
          </a:bodyPr>
          <a:lstStyle/>
          <a:p>
            <a:r>
              <a:rPr lang="en-US" dirty="0"/>
              <a:t>These two frictional forces </a:t>
            </a:r>
            <a:r>
              <a:rPr lang="en-US" dirty="0" smtClean="0"/>
              <a:t>are in opposite directions so the </a:t>
            </a:r>
            <a:r>
              <a:rPr lang="en-US" dirty="0" err="1" smtClean="0"/>
              <a:t>nett</a:t>
            </a:r>
            <a:r>
              <a:rPr lang="en-US" dirty="0" smtClean="0"/>
              <a:t> force acting on the sheet on the sheet is given by </a:t>
            </a:r>
            <a:r>
              <a:rPr lang="en-US" b="1" i="1" dirty="0" smtClean="0">
                <a:latin typeface="Times New Roman" panose="02020603050405020304" pitchFamily="18" charset="0"/>
                <a:cs typeface="Times New Roman" panose="02020603050405020304" pitchFamily="18" charset="0"/>
              </a:rPr>
              <a:t>F</a:t>
            </a:r>
            <a:r>
              <a:rPr lang="en-US" b="1" i="1" baseline="-25000" dirty="0" smtClean="0">
                <a:latin typeface="Times New Roman" panose="02020603050405020304" pitchFamily="18" charset="0"/>
                <a:cs typeface="Times New Roman" panose="02020603050405020304" pitchFamily="18" charset="0"/>
              </a:rPr>
              <a:t>B</a:t>
            </a:r>
            <a:r>
              <a:rPr lang="en-US" b="1" i="1" dirty="0" smtClean="0">
                <a:latin typeface="Times New Roman" panose="02020603050405020304" pitchFamily="18" charset="0"/>
                <a:cs typeface="Times New Roman" panose="02020603050405020304" pitchFamily="18" charset="0"/>
              </a:rPr>
              <a:t> – F</a:t>
            </a:r>
            <a:r>
              <a:rPr lang="en-US" b="1" i="1" baseline="-25000" dirty="0" smtClean="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 </a:t>
            </a:r>
            <a:r>
              <a:rPr lang="en-US" dirty="0" smtClean="0">
                <a:cs typeface="Times New Roman" panose="02020603050405020304" pitchFamily="18" charset="0"/>
              </a:rPr>
              <a:t>and directed left.</a:t>
            </a:r>
            <a:endParaRPr lang="en-NZ" dirty="0">
              <a:cs typeface="Times New Roman" panose="02020603050405020304" pitchFamily="18" charset="0"/>
            </a:endParaRPr>
          </a:p>
        </p:txBody>
      </p:sp>
      <p:sp>
        <p:nvSpPr>
          <p:cNvPr id="10" name="Rectangle 9"/>
          <p:cNvSpPr/>
          <p:nvPr/>
        </p:nvSpPr>
        <p:spPr>
          <a:xfrm>
            <a:off x="289932" y="2243477"/>
            <a:ext cx="4382429" cy="369332"/>
          </a:xfrm>
          <a:prstGeom prst="rect">
            <a:avLst/>
          </a:prstGeom>
          <a:solidFill>
            <a:srgbClr val="FFFFCC"/>
          </a:solidFill>
        </p:spPr>
        <p:txBody>
          <a:bodyPr wrap="square">
            <a:spAutoFit/>
          </a:bodyPr>
          <a:lstStyle/>
          <a:p>
            <a:r>
              <a:rPr lang="en-US" dirty="0" smtClean="0"/>
              <a:t>The frictional </a:t>
            </a:r>
            <a:r>
              <a:rPr lang="en-US" dirty="0"/>
              <a:t>forces </a:t>
            </a:r>
            <a:r>
              <a:rPr lang="en-US" dirty="0" smtClean="0"/>
              <a:t>at A and B are given by:</a:t>
            </a:r>
            <a:endParaRPr lang="en-NZ" dirty="0"/>
          </a:p>
        </p:txBody>
      </p:sp>
      <p:grpSp>
        <p:nvGrpSpPr>
          <p:cNvPr id="11" name="Group 10"/>
          <p:cNvGrpSpPr/>
          <p:nvPr/>
        </p:nvGrpSpPr>
        <p:grpSpPr>
          <a:xfrm>
            <a:off x="4661210" y="0"/>
            <a:ext cx="4482790" cy="1594624"/>
            <a:chOff x="4560849" y="111513"/>
            <a:chExt cx="4482790" cy="1594624"/>
          </a:xfrm>
        </p:grpSpPr>
        <p:sp>
          <p:nvSpPr>
            <p:cNvPr id="12" name="Rectangle 11"/>
            <p:cNvSpPr/>
            <p:nvPr/>
          </p:nvSpPr>
          <p:spPr>
            <a:xfrm>
              <a:off x="4560849" y="111513"/>
              <a:ext cx="4482790" cy="15946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nvGrpSpPr>
            <p:cNvPr id="13" name="Group 12"/>
            <p:cNvGrpSpPr/>
            <p:nvPr/>
          </p:nvGrpSpPr>
          <p:grpSpPr>
            <a:xfrm>
              <a:off x="4650060" y="118293"/>
              <a:ext cx="4293220" cy="1387119"/>
              <a:chOff x="4683513" y="-26670"/>
              <a:chExt cx="4293220" cy="1387119"/>
            </a:xfrm>
          </p:grpSpPr>
          <p:grpSp>
            <p:nvGrpSpPr>
              <p:cNvPr id="14" name="Group 13"/>
              <p:cNvGrpSpPr>
                <a:grpSpLocks/>
              </p:cNvGrpSpPr>
              <p:nvPr/>
            </p:nvGrpSpPr>
            <p:grpSpPr bwMode="auto">
              <a:xfrm>
                <a:off x="4683513" y="390293"/>
                <a:ext cx="4293220" cy="970156"/>
                <a:chOff x="0" y="0"/>
                <a:chExt cx="5528" cy="1237"/>
              </a:xfrm>
            </p:grpSpPr>
            <p:grpSp>
              <p:nvGrpSpPr>
                <p:cNvPr id="22" name="Group 18"/>
                <p:cNvGrpSpPr>
                  <a:grpSpLocks/>
                </p:cNvGrpSpPr>
                <p:nvPr/>
              </p:nvGrpSpPr>
              <p:grpSpPr bwMode="auto">
                <a:xfrm>
                  <a:off x="324" y="98"/>
                  <a:ext cx="1134" cy="1134"/>
                  <a:chOff x="324" y="98"/>
                  <a:chExt cx="1134" cy="1134"/>
                </a:xfrm>
              </p:grpSpPr>
              <p:sp>
                <p:nvSpPr>
                  <p:cNvPr id="39" name="Freeform 38"/>
                  <p:cNvSpPr>
                    <a:spLocks/>
                  </p:cNvSpPr>
                  <p:nvPr/>
                </p:nvSpPr>
                <p:spPr bwMode="auto">
                  <a:xfrm>
                    <a:off x="324" y="98"/>
                    <a:ext cx="1134" cy="1134"/>
                  </a:xfrm>
                  <a:custGeom>
                    <a:avLst/>
                    <a:gdLst>
                      <a:gd name="T0" fmla="+- 0 1457 324"/>
                      <a:gd name="T1" fmla="*/ T0 w 1134"/>
                      <a:gd name="T2" fmla="+- 0 665 98"/>
                      <a:gd name="T3" fmla="*/ 665 h 1134"/>
                      <a:gd name="T4" fmla="+- 0 1450 324"/>
                      <a:gd name="T5" fmla="*/ T4 w 1134"/>
                      <a:gd name="T6" fmla="+- 0 757 98"/>
                      <a:gd name="T7" fmla="*/ 757 h 1134"/>
                      <a:gd name="T8" fmla="+- 0 1429 324"/>
                      <a:gd name="T9" fmla="*/ T8 w 1134"/>
                      <a:gd name="T10" fmla="+- 0 844 98"/>
                      <a:gd name="T11" fmla="*/ 844 h 1134"/>
                      <a:gd name="T12" fmla="+- 0 1394 324"/>
                      <a:gd name="T13" fmla="*/ T12 w 1134"/>
                      <a:gd name="T14" fmla="+- 0 925 98"/>
                      <a:gd name="T15" fmla="*/ 925 h 1134"/>
                      <a:gd name="T16" fmla="+- 0 1348 324"/>
                      <a:gd name="T17" fmla="*/ T16 w 1134"/>
                      <a:gd name="T18" fmla="+- 0 999 98"/>
                      <a:gd name="T19" fmla="*/ 999 h 1134"/>
                      <a:gd name="T20" fmla="+- 0 1291 324"/>
                      <a:gd name="T21" fmla="*/ T20 w 1134"/>
                      <a:gd name="T22" fmla="+- 0 1065 98"/>
                      <a:gd name="T23" fmla="*/ 1065 h 1134"/>
                      <a:gd name="T24" fmla="+- 0 1225 324"/>
                      <a:gd name="T25" fmla="*/ T24 w 1134"/>
                      <a:gd name="T26" fmla="+- 0 1122 98"/>
                      <a:gd name="T27" fmla="*/ 1122 h 1134"/>
                      <a:gd name="T28" fmla="+- 0 1151 324"/>
                      <a:gd name="T29" fmla="*/ T28 w 1134"/>
                      <a:gd name="T30" fmla="+- 0 1168 98"/>
                      <a:gd name="T31" fmla="*/ 1168 h 1134"/>
                      <a:gd name="T32" fmla="+- 0 1070 324"/>
                      <a:gd name="T33" fmla="*/ T32 w 1134"/>
                      <a:gd name="T34" fmla="+- 0 1203 98"/>
                      <a:gd name="T35" fmla="*/ 1203 h 1134"/>
                      <a:gd name="T36" fmla="+- 0 982 324"/>
                      <a:gd name="T37" fmla="*/ T36 w 1134"/>
                      <a:gd name="T38" fmla="+- 0 1224 98"/>
                      <a:gd name="T39" fmla="*/ 1224 h 1134"/>
                      <a:gd name="T40" fmla="+- 0 891 324"/>
                      <a:gd name="T41" fmla="*/ T40 w 1134"/>
                      <a:gd name="T42" fmla="+- 0 1231 98"/>
                      <a:gd name="T43" fmla="*/ 1231 h 1134"/>
                      <a:gd name="T44" fmla="+- 0 844 324"/>
                      <a:gd name="T45" fmla="*/ T44 w 1134"/>
                      <a:gd name="T46" fmla="+- 0 1230 98"/>
                      <a:gd name="T47" fmla="*/ 1230 h 1134"/>
                      <a:gd name="T48" fmla="+- 0 754 324"/>
                      <a:gd name="T49" fmla="*/ T48 w 1134"/>
                      <a:gd name="T50" fmla="+- 0 1215 98"/>
                      <a:gd name="T51" fmla="*/ 1215 h 1134"/>
                      <a:gd name="T52" fmla="+- 0 670 324"/>
                      <a:gd name="T53" fmla="*/ T52 w 1134"/>
                      <a:gd name="T54" fmla="+- 0 1187 98"/>
                      <a:gd name="T55" fmla="*/ 1187 h 1134"/>
                      <a:gd name="T56" fmla="+- 0 592 324"/>
                      <a:gd name="T57" fmla="*/ T56 w 1134"/>
                      <a:gd name="T58" fmla="+- 0 1147 98"/>
                      <a:gd name="T59" fmla="*/ 1147 h 1134"/>
                      <a:gd name="T60" fmla="+- 0 522 324"/>
                      <a:gd name="T61" fmla="*/ T60 w 1134"/>
                      <a:gd name="T62" fmla="+- 0 1095 98"/>
                      <a:gd name="T63" fmla="*/ 1095 h 1134"/>
                      <a:gd name="T64" fmla="+- 0 460 324"/>
                      <a:gd name="T65" fmla="*/ T64 w 1134"/>
                      <a:gd name="T66" fmla="+- 0 1034 98"/>
                      <a:gd name="T67" fmla="*/ 1034 h 1134"/>
                      <a:gd name="T68" fmla="+- 0 409 324"/>
                      <a:gd name="T69" fmla="*/ T68 w 1134"/>
                      <a:gd name="T70" fmla="+- 0 963 98"/>
                      <a:gd name="T71" fmla="*/ 963 h 1134"/>
                      <a:gd name="T72" fmla="+- 0 368 324"/>
                      <a:gd name="T73" fmla="*/ T72 w 1134"/>
                      <a:gd name="T74" fmla="+- 0 885 98"/>
                      <a:gd name="T75" fmla="*/ 885 h 1134"/>
                      <a:gd name="T76" fmla="+- 0 340 324"/>
                      <a:gd name="T77" fmla="*/ T76 w 1134"/>
                      <a:gd name="T78" fmla="+- 0 801 98"/>
                      <a:gd name="T79" fmla="*/ 801 h 1134"/>
                      <a:gd name="T80" fmla="+- 0 325 324"/>
                      <a:gd name="T81" fmla="*/ T80 w 1134"/>
                      <a:gd name="T82" fmla="+- 0 711 98"/>
                      <a:gd name="T83" fmla="*/ 711 h 1134"/>
                      <a:gd name="T84" fmla="+- 0 324 324"/>
                      <a:gd name="T85" fmla="*/ T84 w 1134"/>
                      <a:gd name="T86" fmla="+- 0 665 98"/>
                      <a:gd name="T87" fmla="*/ 665 h 1134"/>
                      <a:gd name="T88" fmla="+- 0 325 324"/>
                      <a:gd name="T89" fmla="*/ T88 w 1134"/>
                      <a:gd name="T90" fmla="+- 0 618 98"/>
                      <a:gd name="T91" fmla="*/ 618 h 1134"/>
                      <a:gd name="T92" fmla="+- 0 340 324"/>
                      <a:gd name="T93" fmla="*/ T92 w 1134"/>
                      <a:gd name="T94" fmla="+- 0 528 98"/>
                      <a:gd name="T95" fmla="*/ 528 h 1134"/>
                      <a:gd name="T96" fmla="+- 0 368 324"/>
                      <a:gd name="T97" fmla="*/ T96 w 1134"/>
                      <a:gd name="T98" fmla="+- 0 444 98"/>
                      <a:gd name="T99" fmla="*/ 444 h 1134"/>
                      <a:gd name="T100" fmla="+- 0 409 324"/>
                      <a:gd name="T101" fmla="*/ T100 w 1134"/>
                      <a:gd name="T102" fmla="+- 0 366 98"/>
                      <a:gd name="T103" fmla="*/ 366 h 1134"/>
                      <a:gd name="T104" fmla="+- 0 460 324"/>
                      <a:gd name="T105" fmla="*/ T104 w 1134"/>
                      <a:gd name="T106" fmla="+- 0 296 98"/>
                      <a:gd name="T107" fmla="*/ 296 h 1134"/>
                      <a:gd name="T108" fmla="+- 0 522 324"/>
                      <a:gd name="T109" fmla="*/ T108 w 1134"/>
                      <a:gd name="T110" fmla="+- 0 234 98"/>
                      <a:gd name="T111" fmla="*/ 234 h 1134"/>
                      <a:gd name="T112" fmla="+- 0 592 324"/>
                      <a:gd name="T113" fmla="*/ T112 w 1134"/>
                      <a:gd name="T114" fmla="+- 0 183 98"/>
                      <a:gd name="T115" fmla="*/ 183 h 1134"/>
                      <a:gd name="T116" fmla="+- 0 670 324"/>
                      <a:gd name="T117" fmla="*/ T116 w 1134"/>
                      <a:gd name="T118" fmla="+- 0 142 98"/>
                      <a:gd name="T119" fmla="*/ 142 h 1134"/>
                      <a:gd name="T120" fmla="+- 0 754 324"/>
                      <a:gd name="T121" fmla="*/ T120 w 1134"/>
                      <a:gd name="T122" fmla="+- 0 114 98"/>
                      <a:gd name="T123" fmla="*/ 114 h 1134"/>
                      <a:gd name="T124" fmla="+- 0 844 324"/>
                      <a:gd name="T125" fmla="*/ T124 w 1134"/>
                      <a:gd name="T126" fmla="+- 0 99 98"/>
                      <a:gd name="T127" fmla="*/ 99 h 1134"/>
                      <a:gd name="T128" fmla="+- 0 891 324"/>
                      <a:gd name="T129" fmla="*/ T128 w 1134"/>
                      <a:gd name="T130" fmla="+- 0 98 98"/>
                      <a:gd name="T131" fmla="*/ 98 h 1134"/>
                      <a:gd name="T132" fmla="+- 0 937 324"/>
                      <a:gd name="T133" fmla="*/ T132 w 1134"/>
                      <a:gd name="T134" fmla="+- 0 99 98"/>
                      <a:gd name="T135" fmla="*/ 99 h 1134"/>
                      <a:gd name="T136" fmla="+- 0 1027 324"/>
                      <a:gd name="T137" fmla="*/ T136 w 1134"/>
                      <a:gd name="T138" fmla="+- 0 114 98"/>
                      <a:gd name="T139" fmla="*/ 114 h 1134"/>
                      <a:gd name="T140" fmla="+- 0 1111 324"/>
                      <a:gd name="T141" fmla="*/ T140 w 1134"/>
                      <a:gd name="T142" fmla="+- 0 142 98"/>
                      <a:gd name="T143" fmla="*/ 142 h 1134"/>
                      <a:gd name="T144" fmla="+- 0 1189 324"/>
                      <a:gd name="T145" fmla="*/ T144 w 1134"/>
                      <a:gd name="T146" fmla="+- 0 183 98"/>
                      <a:gd name="T147" fmla="*/ 183 h 1134"/>
                      <a:gd name="T148" fmla="+- 0 1259 324"/>
                      <a:gd name="T149" fmla="*/ T148 w 1134"/>
                      <a:gd name="T150" fmla="+- 0 234 98"/>
                      <a:gd name="T151" fmla="*/ 234 h 1134"/>
                      <a:gd name="T152" fmla="+- 0 1321 324"/>
                      <a:gd name="T153" fmla="*/ T152 w 1134"/>
                      <a:gd name="T154" fmla="+- 0 296 98"/>
                      <a:gd name="T155" fmla="*/ 296 h 1134"/>
                      <a:gd name="T156" fmla="+- 0 1373 324"/>
                      <a:gd name="T157" fmla="*/ T156 w 1134"/>
                      <a:gd name="T158" fmla="+- 0 366 98"/>
                      <a:gd name="T159" fmla="*/ 366 h 1134"/>
                      <a:gd name="T160" fmla="+- 0 1413 324"/>
                      <a:gd name="T161" fmla="*/ T160 w 1134"/>
                      <a:gd name="T162" fmla="+- 0 444 98"/>
                      <a:gd name="T163" fmla="*/ 444 h 1134"/>
                      <a:gd name="T164" fmla="+- 0 1441 324"/>
                      <a:gd name="T165" fmla="*/ T164 w 1134"/>
                      <a:gd name="T166" fmla="+- 0 528 98"/>
                      <a:gd name="T167" fmla="*/ 528 h 1134"/>
                      <a:gd name="T168" fmla="+- 0 1456 324"/>
                      <a:gd name="T169" fmla="*/ T168 w 1134"/>
                      <a:gd name="T170" fmla="+- 0 618 98"/>
                      <a:gd name="T171" fmla="*/ 618 h 1134"/>
                      <a:gd name="T172" fmla="+- 0 1457 324"/>
                      <a:gd name="T173" fmla="*/ T172 w 1134"/>
                      <a:gd name="T174" fmla="+- 0 665 98"/>
                      <a:gd name="T175" fmla="*/ 665 h 1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1134" h="1134">
                        <a:moveTo>
                          <a:pt x="1133" y="567"/>
                        </a:moveTo>
                        <a:lnTo>
                          <a:pt x="1126" y="659"/>
                        </a:lnTo>
                        <a:lnTo>
                          <a:pt x="1105" y="746"/>
                        </a:lnTo>
                        <a:lnTo>
                          <a:pt x="1070" y="827"/>
                        </a:lnTo>
                        <a:lnTo>
                          <a:pt x="1024" y="901"/>
                        </a:lnTo>
                        <a:lnTo>
                          <a:pt x="967" y="967"/>
                        </a:lnTo>
                        <a:lnTo>
                          <a:pt x="901" y="1024"/>
                        </a:lnTo>
                        <a:lnTo>
                          <a:pt x="827" y="1070"/>
                        </a:lnTo>
                        <a:lnTo>
                          <a:pt x="746" y="1105"/>
                        </a:lnTo>
                        <a:lnTo>
                          <a:pt x="658" y="1126"/>
                        </a:lnTo>
                        <a:lnTo>
                          <a:pt x="567" y="1133"/>
                        </a:lnTo>
                        <a:lnTo>
                          <a:pt x="520" y="1132"/>
                        </a:lnTo>
                        <a:lnTo>
                          <a:pt x="430" y="1117"/>
                        </a:lnTo>
                        <a:lnTo>
                          <a:pt x="346" y="1089"/>
                        </a:lnTo>
                        <a:lnTo>
                          <a:pt x="268" y="1049"/>
                        </a:lnTo>
                        <a:lnTo>
                          <a:pt x="198" y="997"/>
                        </a:lnTo>
                        <a:lnTo>
                          <a:pt x="136" y="936"/>
                        </a:lnTo>
                        <a:lnTo>
                          <a:pt x="85" y="865"/>
                        </a:lnTo>
                        <a:lnTo>
                          <a:pt x="44" y="787"/>
                        </a:lnTo>
                        <a:lnTo>
                          <a:pt x="16" y="703"/>
                        </a:lnTo>
                        <a:lnTo>
                          <a:pt x="1" y="613"/>
                        </a:lnTo>
                        <a:lnTo>
                          <a:pt x="0" y="567"/>
                        </a:lnTo>
                        <a:lnTo>
                          <a:pt x="1" y="520"/>
                        </a:lnTo>
                        <a:lnTo>
                          <a:pt x="16" y="430"/>
                        </a:lnTo>
                        <a:lnTo>
                          <a:pt x="44" y="346"/>
                        </a:lnTo>
                        <a:lnTo>
                          <a:pt x="85" y="268"/>
                        </a:lnTo>
                        <a:lnTo>
                          <a:pt x="136" y="198"/>
                        </a:lnTo>
                        <a:lnTo>
                          <a:pt x="198" y="136"/>
                        </a:lnTo>
                        <a:lnTo>
                          <a:pt x="268" y="85"/>
                        </a:lnTo>
                        <a:lnTo>
                          <a:pt x="346" y="44"/>
                        </a:lnTo>
                        <a:lnTo>
                          <a:pt x="430" y="16"/>
                        </a:lnTo>
                        <a:lnTo>
                          <a:pt x="520" y="1"/>
                        </a:lnTo>
                        <a:lnTo>
                          <a:pt x="567" y="0"/>
                        </a:lnTo>
                        <a:lnTo>
                          <a:pt x="613" y="1"/>
                        </a:lnTo>
                        <a:lnTo>
                          <a:pt x="703" y="16"/>
                        </a:lnTo>
                        <a:lnTo>
                          <a:pt x="787" y="44"/>
                        </a:lnTo>
                        <a:lnTo>
                          <a:pt x="865" y="85"/>
                        </a:lnTo>
                        <a:lnTo>
                          <a:pt x="935" y="136"/>
                        </a:lnTo>
                        <a:lnTo>
                          <a:pt x="997" y="198"/>
                        </a:lnTo>
                        <a:lnTo>
                          <a:pt x="1049" y="268"/>
                        </a:lnTo>
                        <a:lnTo>
                          <a:pt x="1089" y="346"/>
                        </a:lnTo>
                        <a:lnTo>
                          <a:pt x="1117" y="430"/>
                        </a:lnTo>
                        <a:lnTo>
                          <a:pt x="1132" y="520"/>
                        </a:lnTo>
                        <a:lnTo>
                          <a:pt x="1133" y="567"/>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3" name="Group 16"/>
                <p:cNvGrpSpPr>
                  <a:grpSpLocks/>
                </p:cNvGrpSpPr>
                <p:nvPr/>
              </p:nvGrpSpPr>
              <p:grpSpPr bwMode="auto">
                <a:xfrm>
                  <a:off x="786" y="987"/>
                  <a:ext cx="294" cy="51"/>
                  <a:chOff x="786" y="987"/>
                  <a:chExt cx="294" cy="51"/>
                </a:xfrm>
              </p:grpSpPr>
              <p:sp>
                <p:nvSpPr>
                  <p:cNvPr id="38" name="Freeform 17"/>
                  <p:cNvSpPr>
                    <a:spLocks/>
                  </p:cNvSpPr>
                  <p:nvPr/>
                </p:nvSpPr>
                <p:spPr bwMode="auto">
                  <a:xfrm>
                    <a:off x="786" y="987"/>
                    <a:ext cx="294" cy="51"/>
                  </a:xfrm>
                  <a:custGeom>
                    <a:avLst/>
                    <a:gdLst>
                      <a:gd name="T0" fmla="+- 0 1079 786"/>
                      <a:gd name="T1" fmla="*/ T0 w 294"/>
                      <a:gd name="T2" fmla="+- 0 987 987"/>
                      <a:gd name="T3" fmla="*/ 987 h 51"/>
                      <a:gd name="T4" fmla="+- 0 1007 786"/>
                      <a:gd name="T5" fmla="*/ T4 w 294"/>
                      <a:gd name="T6" fmla="+- 0 1019 987"/>
                      <a:gd name="T7" fmla="*/ 1019 h 51"/>
                      <a:gd name="T8" fmla="+- 0 948 786"/>
                      <a:gd name="T9" fmla="*/ T8 w 294"/>
                      <a:gd name="T10" fmla="+- 0 1033 987"/>
                      <a:gd name="T11" fmla="*/ 1033 h 51"/>
                      <a:gd name="T12" fmla="+- 0 907 786"/>
                      <a:gd name="T13" fmla="*/ T12 w 294"/>
                      <a:gd name="T14" fmla="+- 0 1038 987"/>
                      <a:gd name="T15" fmla="*/ 1038 h 51"/>
                      <a:gd name="T16" fmla="+- 0 883 786"/>
                      <a:gd name="T17" fmla="*/ T16 w 294"/>
                      <a:gd name="T18" fmla="+- 0 1037 987"/>
                      <a:gd name="T19" fmla="*/ 1037 h 51"/>
                      <a:gd name="T20" fmla="+- 0 860 786"/>
                      <a:gd name="T21" fmla="*/ T20 w 294"/>
                      <a:gd name="T22" fmla="+- 0 1036 987"/>
                      <a:gd name="T23" fmla="*/ 1036 h 51"/>
                      <a:gd name="T24" fmla="+- 0 840 786"/>
                      <a:gd name="T25" fmla="*/ T24 w 294"/>
                      <a:gd name="T26" fmla="+- 0 1034 987"/>
                      <a:gd name="T27" fmla="*/ 1034 h 51"/>
                      <a:gd name="T28" fmla="+- 0 821 786"/>
                      <a:gd name="T29" fmla="*/ T28 w 294"/>
                      <a:gd name="T30" fmla="+- 0 1031 987"/>
                      <a:gd name="T31" fmla="*/ 1031 h 51"/>
                      <a:gd name="T32" fmla="+- 0 803 786"/>
                      <a:gd name="T33" fmla="*/ T32 w 294"/>
                      <a:gd name="T34" fmla="+- 0 1027 987"/>
                      <a:gd name="T35" fmla="*/ 1027 h 51"/>
                      <a:gd name="T36" fmla="+- 0 786 786"/>
                      <a:gd name="T37" fmla="*/ T36 w 294"/>
                      <a:gd name="T38" fmla="+- 0 1023 987"/>
                      <a:gd name="T39" fmla="*/ 1023 h 5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294" h="51">
                        <a:moveTo>
                          <a:pt x="293" y="0"/>
                        </a:moveTo>
                        <a:lnTo>
                          <a:pt x="221" y="32"/>
                        </a:lnTo>
                        <a:lnTo>
                          <a:pt x="162" y="46"/>
                        </a:lnTo>
                        <a:lnTo>
                          <a:pt x="121" y="51"/>
                        </a:lnTo>
                        <a:lnTo>
                          <a:pt x="97" y="50"/>
                        </a:lnTo>
                        <a:lnTo>
                          <a:pt x="74" y="49"/>
                        </a:lnTo>
                        <a:lnTo>
                          <a:pt x="54" y="47"/>
                        </a:lnTo>
                        <a:lnTo>
                          <a:pt x="35" y="44"/>
                        </a:lnTo>
                        <a:lnTo>
                          <a:pt x="17" y="40"/>
                        </a:lnTo>
                        <a:lnTo>
                          <a:pt x="0" y="36"/>
                        </a:lnTo>
                      </a:path>
                    </a:pathLst>
                  </a:custGeom>
                  <a:noFill/>
                  <a:ln w="254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4" name="Group 14"/>
                <p:cNvGrpSpPr>
                  <a:grpSpLocks/>
                </p:cNvGrpSpPr>
                <p:nvPr/>
              </p:nvGrpSpPr>
              <p:grpSpPr bwMode="auto">
                <a:xfrm>
                  <a:off x="695" y="970"/>
                  <a:ext cx="119" cy="110"/>
                  <a:chOff x="695" y="970"/>
                  <a:chExt cx="119" cy="110"/>
                </a:xfrm>
              </p:grpSpPr>
              <p:sp>
                <p:nvSpPr>
                  <p:cNvPr id="37" name="Freeform 15"/>
                  <p:cNvSpPr>
                    <a:spLocks/>
                  </p:cNvSpPr>
                  <p:nvPr/>
                </p:nvSpPr>
                <p:spPr bwMode="auto">
                  <a:xfrm>
                    <a:off x="695" y="970"/>
                    <a:ext cx="119" cy="110"/>
                  </a:xfrm>
                  <a:custGeom>
                    <a:avLst/>
                    <a:gdLst>
                      <a:gd name="T0" fmla="+- 0 814 695"/>
                      <a:gd name="T1" fmla="*/ T0 w 119"/>
                      <a:gd name="T2" fmla="+- 0 970 970"/>
                      <a:gd name="T3" fmla="*/ 970 h 110"/>
                      <a:gd name="T4" fmla="+- 0 695 695"/>
                      <a:gd name="T5" fmla="*/ T4 w 119"/>
                      <a:gd name="T6" fmla="+- 0 983 970"/>
                      <a:gd name="T7" fmla="*/ 983 h 110"/>
                      <a:gd name="T8" fmla="+- 0 766 695"/>
                      <a:gd name="T9" fmla="*/ T8 w 119"/>
                      <a:gd name="T10" fmla="+- 0 1080 970"/>
                      <a:gd name="T11" fmla="*/ 1080 h 110"/>
                      <a:gd name="T12" fmla="+- 0 814 695"/>
                      <a:gd name="T13" fmla="*/ T12 w 119"/>
                      <a:gd name="T14" fmla="+- 0 970 970"/>
                      <a:gd name="T15" fmla="*/ 970 h 110"/>
                    </a:gdLst>
                    <a:ahLst/>
                    <a:cxnLst>
                      <a:cxn ang="0">
                        <a:pos x="T1" y="T3"/>
                      </a:cxn>
                      <a:cxn ang="0">
                        <a:pos x="T5" y="T7"/>
                      </a:cxn>
                      <a:cxn ang="0">
                        <a:pos x="T9" y="T11"/>
                      </a:cxn>
                      <a:cxn ang="0">
                        <a:pos x="T13" y="T15"/>
                      </a:cxn>
                    </a:cxnLst>
                    <a:rect l="0" t="0" r="r" b="b"/>
                    <a:pathLst>
                      <a:path w="119" h="110">
                        <a:moveTo>
                          <a:pt x="119" y="0"/>
                        </a:moveTo>
                        <a:lnTo>
                          <a:pt x="0" y="13"/>
                        </a:lnTo>
                        <a:lnTo>
                          <a:pt x="71" y="110"/>
                        </a:lnTo>
                        <a:lnTo>
                          <a:pt x="119"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5" name="Group 12"/>
                <p:cNvGrpSpPr>
                  <a:grpSpLocks/>
                </p:cNvGrpSpPr>
                <p:nvPr/>
              </p:nvGrpSpPr>
              <p:grpSpPr bwMode="auto">
                <a:xfrm>
                  <a:off x="3045" y="98"/>
                  <a:ext cx="1134" cy="1134"/>
                  <a:chOff x="3045" y="98"/>
                  <a:chExt cx="1134" cy="1134"/>
                </a:xfrm>
              </p:grpSpPr>
              <p:sp>
                <p:nvSpPr>
                  <p:cNvPr id="36" name="Freeform 13"/>
                  <p:cNvSpPr>
                    <a:spLocks/>
                  </p:cNvSpPr>
                  <p:nvPr/>
                </p:nvSpPr>
                <p:spPr bwMode="auto">
                  <a:xfrm>
                    <a:off x="3045" y="98"/>
                    <a:ext cx="1134" cy="1134"/>
                  </a:xfrm>
                  <a:custGeom>
                    <a:avLst/>
                    <a:gdLst>
                      <a:gd name="T0" fmla="+- 0 4179 3045"/>
                      <a:gd name="T1" fmla="*/ T0 w 1134"/>
                      <a:gd name="T2" fmla="+- 0 665 98"/>
                      <a:gd name="T3" fmla="*/ 665 h 1134"/>
                      <a:gd name="T4" fmla="+- 0 4171 3045"/>
                      <a:gd name="T5" fmla="*/ T4 w 1134"/>
                      <a:gd name="T6" fmla="+- 0 757 98"/>
                      <a:gd name="T7" fmla="*/ 757 h 1134"/>
                      <a:gd name="T8" fmla="+- 0 4150 3045"/>
                      <a:gd name="T9" fmla="*/ T8 w 1134"/>
                      <a:gd name="T10" fmla="+- 0 844 98"/>
                      <a:gd name="T11" fmla="*/ 844 h 1134"/>
                      <a:gd name="T12" fmla="+- 0 4115 3045"/>
                      <a:gd name="T13" fmla="*/ T12 w 1134"/>
                      <a:gd name="T14" fmla="+- 0 925 98"/>
                      <a:gd name="T15" fmla="*/ 925 h 1134"/>
                      <a:gd name="T16" fmla="+- 0 4069 3045"/>
                      <a:gd name="T17" fmla="*/ T16 w 1134"/>
                      <a:gd name="T18" fmla="+- 0 999 98"/>
                      <a:gd name="T19" fmla="*/ 999 h 1134"/>
                      <a:gd name="T20" fmla="+- 0 4013 3045"/>
                      <a:gd name="T21" fmla="*/ T20 w 1134"/>
                      <a:gd name="T22" fmla="+- 0 1065 98"/>
                      <a:gd name="T23" fmla="*/ 1065 h 1134"/>
                      <a:gd name="T24" fmla="+- 0 3947 3045"/>
                      <a:gd name="T25" fmla="*/ T24 w 1134"/>
                      <a:gd name="T26" fmla="+- 0 1122 98"/>
                      <a:gd name="T27" fmla="*/ 1122 h 1134"/>
                      <a:gd name="T28" fmla="+- 0 3872 3045"/>
                      <a:gd name="T29" fmla="*/ T28 w 1134"/>
                      <a:gd name="T30" fmla="+- 0 1168 98"/>
                      <a:gd name="T31" fmla="*/ 1168 h 1134"/>
                      <a:gd name="T32" fmla="+- 0 3791 3045"/>
                      <a:gd name="T33" fmla="*/ T32 w 1134"/>
                      <a:gd name="T34" fmla="+- 0 1203 98"/>
                      <a:gd name="T35" fmla="*/ 1203 h 1134"/>
                      <a:gd name="T36" fmla="+- 0 3704 3045"/>
                      <a:gd name="T37" fmla="*/ T36 w 1134"/>
                      <a:gd name="T38" fmla="+- 0 1224 98"/>
                      <a:gd name="T39" fmla="*/ 1224 h 1134"/>
                      <a:gd name="T40" fmla="+- 0 3612 3045"/>
                      <a:gd name="T41" fmla="*/ T40 w 1134"/>
                      <a:gd name="T42" fmla="+- 0 1231 98"/>
                      <a:gd name="T43" fmla="*/ 1231 h 1134"/>
                      <a:gd name="T44" fmla="+- 0 3565 3045"/>
                      <a:gd name="T45" fmla="*/ T44 w 1134"/>
                      <a:gd name="T46" fmla="+- 0 1230 98"/>
                      <a:gd name="T47" fmla="*/ 1230 h 1134"/>
                      <a:gd name="T48" fmla="+- 0 3476 3045"/>
                      <a:gd name="T49" fmla="*/ T48 w 1134"/>
                      <a:gd name="T50" fmla="+- 0 1215 98"/>
                      <a:gd name="T51" fmla="*/ 1215 h 1134"/>
                      <a:gd name="T52" fmla="+- 0 3391 3045"/>
                      <a:gd name="T53" fmla="*/ T52 w 1134"/>
                      <a:gd name="T54" fmla="+- 0 1187 98"/>
                      <a:gd name="T55" fmla="*/ 1187 h 1134"/>
                      <a:gd name="T56" fmla="+- 0 3313 3045"/>
                      <a:gd name="T57" fmla="*/ T56 w 1134"/>
                      <a:gd name="T58" fmla="+- 0 1147 98"/>
                      <a:gd name="T59" fmla="*/ 1147 h 1134"/>
                      <a:gd name="T60" fmla="+- 0 3243 3045"/>
                      <a:gd name="T61" fmla="*/ T60 w 1134"/>
                      <a:gd name="T62" fmla="+- 0 1095 98"/>
                      <a:gd name="T63" fmla="*/ 1095 h 1134"/>
                      <a:gd name="T64" fmla="+- 0 3181 3045"/>
                      <a:gd name="T65" fmla="*/ T64 w 1134"/>
                      <a:gd name="T66" fmla="+- 0 1034 98"/>
                      <a:gd name="T67" fmla="*/ 1034 h 1134"/>
                      <a:gd name="T68" fmla="+- 0 3130 3045"/>
                      <a:gd name="T69" fmla="*/ T68 w 1134"/>
                      <a:gd name="T70" fmla="+- 0 963 98"/>
                      <a:gd name="T71" fmla="*/ 963 h 1134"/>
                      <a:gd name="T72" fmla="+- 0 3089 3045"/>
                      <a:gd name="T73" fmla="*/ T72 w 1134"/>
                      <a:gd name="T74" fmla="+- 0 885 98"/>
                      <a:gd name="T75" fmla="*/ 885 h 1134"/>
                      <a:gd name="T76" fmla="+- 0 3061 3045"/>
                      <a:gd name="T77" fmla="*/ T76 w 1134"/>
                      <a:gd name="T78" fmla="+- 0 801 98"/>
                      <a:gd name="T79" fmla="*/ 801 h 1134"/>
                      <a:gd name="T80" fmla="+- 0 3047 3045"/>
                      <a:gd name="T81" fmla="*/ T80 w 1134"/>
                      <a:gd name="T82" fmla="+- 0 711 98"/>
                      <a:gd name="T83" fmla="*/ 711 h 1134"/>
                      <a:gd name="T84" fmla="+- 0 3045 3045"/>
                      <a:gd name="T85" fmla="*/ T84 w 1134"/>
                      <a:gd name="T86" fmla="+- 0 665 98"/>
                      <a:gd name="T87" fmla="*/ 665 h 1134"/>
                      <a:gd name="T88" fmla="+- 0 3047 3045"/>
                      <a:gd name="T89" fmla="*/ T88 w 1134"/>
                      <a:gd name="T90" fmla="+- 0 618 98"/>
                      <a:gd name="T91" fmla="*/ 618 h 1134"/>
                      <a:gd name="T92" fmla="+- 0 3061 3045"/>
                      <a:gd name="T93" fmla="*/ T92 w 1134"/>
                      <a:gd name="T94" fmla="+- 0 528 98"/>
                      <a:gd name="T95" fmla="*/ 528 h 1134"/>
                      <a:gd name="T96" fmla="+- 0 3089 3045"/>
                      <a:gd name="T97" fmla="*/ T96 w 1134"/>
                      <a:gd name="T98" fmla="+- 0 444 98"/>
                      <a:gd name="T99" fmla="*/ 444 h 1134"/>
                      <a:gd name="T100" fmla="+- 0 3130 3045"/>
                      <a:gd name="T101" fmla="*/ T100 w 1134"/>
                      <a:gd name="T102" fmla="+- 0 366 98"/>
                      <a:gd name="T103" fmla="*/ 366 h 1134"/>
                      <a:gd name="T104" fmla="+- 0 3181 3045"/>
                      <a:gd name="T105" fmla="*/ T104 w 1134"/>
                      <a:gd name="T106" fmla="+- 0 296 98"/>
                      <a:gd name="T107" fmla="*/ 296 h 1134"/>
                      <a:gd name="T108" fmla="+- 0 3243 3045"/>
                      <a:gd name="T109" fmla="*/ T108 w 1134"/>
                      <a:gd name="T110" fmla="+- 0 234 98"/>
                      <a:gd name="T111" fmla="*/ 234 h 1134"/>
                      <a:gd name="T112" fmla="+- 0 3313 3045"/>
                      <a:gd name="T113" fmla="*/ T112 w 1134"/>
                      <a:gd name="T114" fmla="+- 0 183 98"/>
                      <a:gd name="T115" fmla="*/ 183 h 1134"/>
                      <a:gd name="T116" fmla="+- 0 3391 3045"/>
                      <a:gd name="T117" fmla="*/ T116 w 1134"/>
                      <a:gd name="T118" fmla="+- 0 142 98"/>
                      <a:gd name="T119" fmla="*/ 142 h 1134"/>
                      <a:gd name="T120" fmla="+- 0 3476 3045"/>
                      <a:gd name="T121" fmla="*/ T120 w 1134"/>
                      <a:gd name="T122" fmla="+- 0 114 98"/>
                      <a:gd name="T123" fmla="*/ 114 h 1134"/>
                      <a:gd name="T124" fmla="+- 0 3565 3045"/>
                      <a:gd name="T125" fmla="*/ T124 w 1134"/>
                      <a:gd name="T126" fmla="+- 0 99 98"/>
                      <a:gd name="T127" fmla="*/ 99 h 1134"/>
                      <a:gd name="T128" fmla="+- 0 3612 3045"/>
                      <a:gd name="T129" fmla="*/ T128 w 1134"/>
                      <a:gd name="T130" fmla="+- 0 98 98"/>
                      <a:gd name="T131" fmla="*/ 98 h 1134"/>
                      <a:gd name="T132" fmla="+- 0 3658 3045"/>
                      <a:gd name="T133" fmla="*/ T132 w 1134"/>
                      <a:gd name="T134" fmla="+- 0 99 98"/>
                      <a:gd name="T135" fmla="*/ 99 h 1134"/>
                      <a:gd name="T136" fmla="+- 0 3748 3045"/>
                      <a:gd name="T137" fmla="*/ T136 w 1134"/>
                      <a:gd name="T138" fmla="+- 0 114 98"/>
                      <a:gd name="T139" fmla="*/ 114 h 1134"/>
                      <a:gd name="T140" fmla="+- 0 3832 3045"/>
                      <a:gd name="T141" fmla="*/ T140 w 1134"/>
                      <a:gd name="T142" fmla="+- 0 142 98"/>
                      <a:gd name="T143" fmla="*/ 142 h 1134"/>
                      <a:gd name="T144" fmla="+- 0 3910 3045"/>
                      <a:gd name="T145" fmla="*/ T144 w 1134"/>
                      <a:gd name="T146" fmla="+- 0 183 98"/>
                      <a:gd name="T147" fmla="*/ 183 h 1134"/>
                      <a:gd name="T148" fmla="+- 0 3981 3045"/>
                      <a:gd name="T149" fmla="*/ T148 w 1134"/>
                      <a:gd name="T150" fmla="+- 0 234 98"/>
                      <a:gd name="T151" fmla="*/ 234 h 1134"/>
                      <a:gd name="T152" fmla="+- 0 4042 3045"/>
                      <a:gd name="T153" fmla="*/ T152 w 1134"/>
                      <a:gd name="T154" fmla="+- 0 296 98"/>
                      <a:gd name="T155" fmla="*/ 296 h 1134"/>
                      <a:gd name="T156" fmla="+- 0 4094 3045"/>
                      <a:gd name="T157" fmla="*/ T156 w 1134"/>
                      <a:gd name="T158" fmla="+- 0 366 98"/>
                      <a:gd name="T159" fmla="*/ 366 h 1134"/>
                      <a:gd name="T160" fmla="+- 0 4134 3045"/>
                      <a:gd name="T161" fmla="*/ T160 w 1134"/>
                      <a:gd name="T162" fmla="+- 0 444 98"/>
                      <a:gd name="T163" fmla="*/ 444 h 1134"/>
                      <a:gd name="T164" fmla="+- 0 4162 3045"/>
                      <a:gd name="T165" fmla="*/ T164 w 1134"/>
                      <a:gd name="T166" fmla="+- 0 528 98"/>
                      <a:gd name="T167" fmla="*/ 528 h 1134"/>
                      <a:gd name="T168" fmla="+- 0 4177 3045"/>
                      <a:gd name="T169" fmla="*/ T168 w 1134"/>
                      <a:gd name="T170" fmla="+- 0 618 98"/>
                      <a:gd name="T171" fmla="*/ 618 h 1134"/>
                      <a:gd name="T172" fmla="+- 0 4179 3045"/>
                      <a:gd name="T173" fmla="*/ T172 w 1134"/>
                      <a:gd name="T174" fmla="+- 0 665 98"/>
                      <a:gd name="T175" fmla="*/ 665 h 11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1134" h="1134">
                        <a:moveTo>
                          <a:pt x="1134" y="567"/>
                        </a:moveTo>
                        <a:lnTo>
                          <a:pt x="1126" y="659"/>
                        </a:lnTo>
                        <a:lnTo>
                          <a:pt x="1105" y="746"/>
                        </a:lnTo>
                        <a:lnTo>
                          <a:pt x="1070" y="827"/>
                        </a:lnTo>
                        <a:lnTo>
                          <a:pt x="1024" y="901"/>
                        </a:lnTo>
                        <a:lnTo>
                          <a:pt x="968" y="967"/>
                        </a:lnTo>
                        <a:lnTo>
                          <a:pt x="902" y="1024"/>
                        </a:lnTo>
                        <a:lnTo>
                          <a:pt x="827" y="1070"/>
                        </a:lnTo>
                        <a:lnTo>
                          <a:pt x="746" y="1105"/>
                        </a:lnTo>
                        <a:lnTo>
                          <a:pt x="659" y="1126"/>
                        </a:lnTo>
                        <a:lnTo>
                          <a:pt x="567" y="1133"/>
                        </a:lnTo>
                        <a:lnTo>
                          <a:pt x="520" y="1132"/>
                        </a:lnTo>
                        <a:lnTo>
                          <a:pt x="431" y="1117"/>
                        </a:lnTo>
                        <a:lnTo>
                          <a:pt x="346" y="1089"/>
                        </a:lnTo>
                        <a:lnTo>
                          <a:pt x="268" y="1049"/>
                        </a:lnTo>
                        <a:lnTo>
                          <a:pt x="198" y="997"/>
                        </a:lnTo>
                        <a:lnTo>
                          <a:pt x="136" y="936"/>
                        </a:lnTo>
                        <a:lnTo>
                          <a:pt x="85" y="865"/>
                        </a:lnTo>
                        <a:lnTo>
                          <a:pt x="44" y="787"/>
                        </a:lnTo>
                        <a:lnTo>
                          <a:pt x="16" y="703"/>
                        </a:lnTo>
                        <a:lnTo>
                          <a:pt x="2" y="613"/>
                        </a:lnTo>
                        <a:lnTo>
                          <a:pt x="0" y="567"/>
                        </a:lnTo>
                        <a:lnTo>
                          <a:pt x="2" y="520"/>
                        </a:lnTo>
                        <a:lnTo>
                          <a:pt x="16" y="430"/>
                        </a:lnTo>
                        <a:lnTo>
                          <a:pt x="44" y="346"/>
                        </a:lnTo>
                        <a:lnTo>
                          <a:pt x="85" y="268"/>
                        </a:lnTo>
                        <a:lnTo>
                          <a:pt x="136" y="198"/>
                        </a:lnTo>
                        <a:lnTo>
                          <a:pt x="198" y="136"/>
                        </a:lnTo>
                        <a:lnTo>
                          <a:pt x="268" y="85"/>
                        </a:lnTo>
                        <a:lnTo>
                          <a:pt x="346" y="44"/>
                        </a:lnTo>
                        <a:lnTo>
                          <a:pt x="431" y="16"/>
                        </a:lnTo>
                        <a:lnTo>
                          <a:pt x="520" y="1"/>
                        </a:lnTo>
                        <a:lnTo>
                          <a:pt x="567" y="0"/>
                        </a:lnTo>
                        <a:lnTo>
                          <a:pt x="613" y="1"/>
                        </a:lnTo>
                        <a:lnTo>
                          <a:pt x="703" y="16"/>
                        </a:lnTo>
                        <a:lnTo>
                          <a:pt x="787" y="44"/>
                        </a:lnTo>
                        <a:lnTo>
                          <a:pt x="865" y="85"/>
                        </a:lnTo>
                        <a:lnTo>
                          <a:pt x="936" y="136"/>
                        </a:lnTo>
                        <a:lnTo>
                          <a:pt x="997" y="198"/>
                        </a:lnTo>
                        <a:lnTo>
                          <a:pt x="1049" y="268"/>
                        </a:lnTo>
                        <a:lnTo>
                          <a:pt x="1089" y="346"/>
                        </a:lnTo>
                        <a:lnTo>
                          <a:pt x="1117" y="430"/>
                        </a:lnTo>
                        <a:lnTo>
                          <a:pt x="1132" y="520"/>
                        </a:lnTo>
                        <a:lnTo>
                          <a:pt x="1134" y="567"/>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6" name="Group 10"/>
                <p:cNvGrpSpPr>
                  <a:grpSpLocks/>
                </p:cNvGrpSpPr>
                <p:nvPr/>
              </p:nvGrpSpPr>
              <p:grpSpPr bwMode="auto">
                <a:xfrm>
                  <a:off x="3417" y="987"/>
                  <a:ext cx="294" cy="51"/>
                  <a:chOff x="3417" y="987"/>
                  <a:chExt cx="294" cy="51"/>
                </a:xfrm>
              </p:grpSpPr>
              <p:sp>
                <p:nvSpPr>
                  <p:cNvPr id="35" name="Freeform 11"/>
                  <p:cNvSpPr>
                    <a:spLocks/>
                  </p:cNvSpPr>
                  <p:nvPr/>
                </p:nvSpPr>
                <p:spPr bwMode="auto">
                  <a:xfrm>
                    <a:off x="3417" y="987"/>
                    <a:ext cx="294" cy="51"/>
                  </a:xfrm>
                  <a:custGeom>
                    <a:avLst/>
                    <a:gdLst>
                      <a:gd name="T0" fmla="+- 0 3417 3417"/>
                      <a:gd name="T1" fmla="*/ T0 w 294"/>
                      <a:gd name="T2" fmla="+- 0 987 987"/>
                      <a:gd name="T3" fmla="*/ 987 h 51"/>
                      <a:gd name="T4" fmla="+- 0 3489 3417"/>
                      <a:gd name="T5" fmla="*/ T4 w 294"/>
                      <a:gd name="T6" fmla="+- 0 1019 987"/>
                      <a:gd name="T7" fmla="*/ 1019 h 51"/>
                      <a:gd name="T8" fmla="+- 0 3548 3417"/>
                      <a:gd name="T9" fmla="*/ T8 w 294"/>
                      <a:gd name="T10" fmla="+- 0 1033 987"/>
                      <a:gd name="T11" fmla="*/ 1033 h 51"/>
                      <a:gd name="T12" fmla="+- 0 3589 3417"/>
                      <a:gd name="T13" fmla="*/ T12 w 294"/>
                      <a:gd name="T14" fmla="+- 0 1038 987"/>
                      <a:gd name="T15" fmla="*/ 1038 h 51"/>
                      <a:gd name="T16" fmla="+- 0 3614 3417"/>
                      <a:gd name="T17" fmla="*/ T16 w 294"/>
                      <a:gd name="T18" fmla="+- 0 1037 987"/>
                      <a:gd name="T19" fmla="*/ 1037 h 51"/>
                      <a:gd name="T20" fmla="+- 0 3636 3417"/>
                      <a:gd name="T21" fmla="*/ T20 w 294"/>
                      <a:gd name="T22" fmla="+- 0 1036 987"/>
                      <a:gd name="T23" fmla="*/ 1036 h 51"/>
                      <a:gd name="T24" fmla="+- 0 3656 3417"/>
                      <a:gd name="T25" fmla="*/ T24 w 294"/>
                      <a:gd name="T26" fmla="+- 0 1034 987"/>
                      <a:gd name="T27" fmla="*/ 1034 h 51"/>
                      <a:gd name="T28" fmla="+- 0 3675 3417"/>
                      <a:gd name="T29" fmla="*/ T28 w 294"/>
                      <a:gd name="T30" fmla="+- 0 1031 987"/>
                      <a:gd name="T31" fmla="*/ 1031 h 51"/>
                      <a:gd name="T32" fmla="+- 0 3693 3417"/>
                      <a:gd name="T33" fmla="*/ T32 w 294"/>
                      <a:gd name="T34" fmla="+- 0 1027 987"/>
                      <a:gd name="T35" fmla="*/ 1027 h 51"/>
                      <a:gd name="T36" fmla="+- 0 3710 3417"/>
                      <a:gd name="T37" fmla="*/ T36 w 294"/>
                      <a:gd name="T38" fmla="+- 0 1023 987"/>
                      <a:gd name="T39" fmla="*/ 1023 h 5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294" h="51">
                        <a:moveTo>
                          <a:pt x="0" y="0"/>
                        </a:moveTo>
                        <a:lnTo>
                          <a:pt x="72" y="32"/>
                        </a:lnTo>
                        <a:lnTo>
                          <a:pt x="131" y="46"/>
                        </a:lnTo>
                        <a:lnTo>
                          <a:pt x="172" y="51"/>
                        </a:lnTo>
                        <a:lnTo>
                          <a:pt x="197" y="50"/>
                        </a:lnTo>
                        <a:lnTo>
                          <a:pt x="219" y="49"/>
                        </a:lnTo>
                        <a:lnTo>
                          <a:pt x="239" y="47"/>
                        </a:lnTo>
                        <a:lnTo>
                          <a:pt x="258" y="44"/>
                        </a:lnTo>
                        <a:lnTo>
                          <a:pt x="276" y="40"/>
                        </a:lnTo>
                        <a:lnTo>
                          <a:pt x="293" y="36"/>
                        </a:lnTo>
                      </a:path>
                    </a:pathLst>
                  </a:custGeom>
                  <a:noFill/>
                  <a:ln w="254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7" name="Group 26"/>
                <p:cNvGrpSpPr>
                  <a:grpSpLocks/>
                </p:cNvGrpSpPr>
                <p:nvPr/>
              </p:nvGrpSpPr>
              <p:grpSpPr bwMode="auto">
                <a:xfrm>
                  <a:off x="3682" y="970"/>
                  <a:ext cx="119" cy="110"/>
                  <a:chOff x="3682" y="970"/>
                  <a:chExt cx="119" cy="110"/>
                </a:xfrm>
              </p:grpSpPr>
              <p:sp>
                <p:nvSpPr>
                  <p:cNvPr id="34" name="Freeform 9"/>
                  <p:cNvSpPr>
                    <a:spLocks/>
                  </p:cNvSpPr>
                  <p:nvPr/>
                </p:nvSpPr>
                <p:spPr bwMode="auto">
                  <a:xfrm>
                    <a:off x="3682" y="970"/>
                    <a:ext cx="119" cy="110"/>
                  </a:xfrm>
                  <a:custGeom>
                    <a:avLst/>
                    <a:gdLst>
                      <a:gd name="T0" fmla="+- 0 3682 3682"/>
                      <a:gd name="T1" fmla="*/ T0 w 119"/>
                      <a:gd name="T2" fmla="+- 0 970 970"/>
                      <a:gd name="T3" fmla="*/ 970 h 110"/>
                      <a:gd name="T4" fmla="+- 0 3730 3682"/>
                      <a:gd name="T5" fmla="*/ T4 w 119"/>
                      <a:gd name="T6" fmla="+- 0 1079 970"/>
                      <a:gd name="T7" fmla="*/ 1079 h 110"/>
                      <a:gd name="T8" fmla="+- 0 3801 3682"/>
                      <a:gd name="T9" fmla="*/ T8 w 119"/>
                      <a:gd name="T10" fmla="+- 0 983 970"/>
                      <a:gd name="T11" fmla="*/ 983 h 110"/>
                      <a:gd name="T12" fmla="+- 0 3682 3682"/>
                      <a:gd name="T13" fmla="*/ T12 w 119"/>
                      <a:gd name="T14" fmla="+- 0 970 970"/>
                      <a:gd name="T15" fmla="*/ 970 h 110"/>
                    </a:gdLst>
                    <a:ahLst/>
                    <a:cxnLst>
                      <a:cxn ang="0">
                        <a:pos x="T1" y="T3"/>
                      </a:cxn>
                      <a:cxn ang="0">
                        <a:pos x="T5" y="T7"/>
                      </a:cxn>
                      <a:cxn ang="0">
                        <a:pos x="T9" y="T11"/>
                      </a:cxn>
                      <a:cxn ang="0">
                        <a:pos x="T13" y="T15"/>
                      </a:cxn>
                    </a:cxnLst>
                    <a:rect l="0" t="0" r="r" b="b"/>
                    <a:pathLst>
                      <a:path w="119" h="110">
                        <a:moveTo>
                          <a:pt x="0" y="0"/>
                        </a:moveTo>
                        <a:lnTo>
                          <a:pt x="48" y="109"/>
                        </a:lnTo>
                        <a:lnTo>
                          <a:pt x="119" y="13"/>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8" name="Group 6"/>
                <p:cNvGrpSpPr>
                  <a:grpSpLocks/>
                </p:cNvGrpSpPr>
                <p:nvPr/>
              </p:nvGrpSpPr>
              <p:grpSpPr bwMode="auto">
                <a:xfrm>
                  <a:off x="43" y="48"/>
                  <a:ext cx="5443" cy="2"/>
                  <a:chOff x="43" y="48"/>
                  <a:chExt cx="5443" cy="2"/>
                </a:xfrm>
              </p:grpSpPr>
              <p:sp>
                <p:nvSpPr>
                  <p:cNvPr id="33" name="Freeform 7"/>
                  <p:cNvSpPr>
                    <a:spLocks/>
                  </p:cNvSpPr>
                  <p:nvPr/>
                </p:nvSpPr>
                <p:spPr bwMode="auto">
                  <a:xfrm>
                    <a:off x="43" y="48"/>
                    <a:ext cx="5443" cy="2"/>
                  </a:xfrm>
                  <a:custGeom>
                    <a:avLst/>
                    <a:gdLst>
                      <a:gd name="T0" fmla="+- 0 43 43"/>
                      <a:gd name="T1" fmla="*/ T0 w 5443"/>
                      <a:gd name="T2" fmla="+- 0 5485 43"/>
                      <a:gd name="T3" fmla="*/ T2 w 5443"/>
                    </a:gdLst>
                    <a:ahLst/>
                    <a:cxnLst>
                      <a:cxn ang="0">
                        <a:pos x="T1" y="0"/>
                      </a:cxn>
                      <a:cxn ang="0">
                        <a:pos x="T3" y="0"/>
                      </a:cxn>
                    </a:cxnLst>
                    <a:rect l="0" t="0" r="r" b="b"/>
                    <a:pathLst>
                      <a:path w="5443">
                        <a:moveTo>
                          <a:pt x="0" y="0"/>
                        </a:moveTo>
                        <a:lnTo>
                          <a:pt x="5442" y="0"/>
                        </a:lnTo>
                      </a:path>
                    </a:pathLst>
                  </a:custGeom>
                  <a:noFill/>
                  <a:ln w="54000">
                    <a:solidFill>
                      <a:srgbClr val="BCBEC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9" name="Group 2"/>
                <p:cNvGrpSpPr>
                  <a:grpSpLocks/>
                </p:cNvGrpSpPr>
                <p:nvPr/>
              </p:nvGrpSpPr>
              <p:grpSpPr bwMode="auto">
                <a:xfrm>
                  <a:off x="43" y="5"/>
                  <a:ext cx="5443" cy="86"/>
                  <a:chOff x="43" y="5"/>
                  <a:chExt cx="5443" cy="86"/>
                </a:xfrm>
              </p:grpSpPr>
              <p:sp>
                <p:nvSpPr>
                  <p:cNvPr id="30" name="Freeform 5"/>
                  <p:cNvSpPr>
                    <a:spLocks/>
                  </p:cNvSpPr>
                  <p:nvPr/>
                </p:nvSpPr>
                <p:spPr bwMode="auto">
                  <a:xfrm>
                    <a:off x="43" y="5"/>
                    <a:ext cx="5443" cy="86"/>
                  </a:xfrm>
                  <a:custGeom>
                    <a:avLst/>
                    <a:gdLst>
                      <a:gd name="T0" fmla="+- 0 5485 43"/>
                      <a:gd name="T1" fmla="*/ T0 w 5443"/>
                      <a:gd name="T2" fmla="+- 0 90 5"/>
                      <a:gd name="T3" fmla="*/ 90 h 86"/>
                      <a:gd name="T4" fmla="+- 0 43 43"/>
                      <a:gd name="T5" fmla="*/ T4 w 5443"/>
                      <a:gd name="T6" fmla="+- 0 90 5"/>
                      <a:gd name="T7" fmla="*/ 90 h 86"/>
                      <a:gd name="T8" fmla="+- 0 43 43"/>
                      <a:gd name="T9" fmla="*/ T8 w 5443"/>
                      <a:gd name="T10" fmla="+- 0 5 5"/>
                      <a:gd name="T11" fmla="*/ 5 h 86"/>
                      <a:gd name="T12" fmla="+- 0 5485 43"/>
                      <a:gd name="T13" fmla="*/ T12 w 5443"/>
                      <a:gd name="T14" fmla="+- 0 5 5"/>
                      <a:gd name="T15" fmla="*/ 5 h 86"/>
                      <a:gd name="T16" fmla="+- 0 5485 43"/>
                      <a:gd name="T17" fmla="*/ T16 w 5443"/>
                      <a:gd name="T18" fmla="+- 0 90 5"/>
                      <a:gd name="T19" fmla="*/ 90 h 86"/>
                    </a:gdLst>
                    <a:ahLst/>
                    <a:cxnLst>
                      <a:cxn ang="0">
                        <a:pos x="T1" y="T3"/>
                      </a:cxn>
                      <a:cxn ang="0">
                        <a:pos x="T5" y="T7"/>
                      </a:cxn>
                      <a:cxn ang="0">
                        <a:pos x="T9" y="T11"/>
                      </a:cxn>
                      <a:cxn ang="0">
                        <a:pos x="T13" y="T15"/>
                      </a:cxn>
                      <a:cxn ang="0">
                        <a:pos x="T17" y="T19"/>
                      </a:cxn>
                    </a:cxnLst>
                    <a:rect l="0" t="0" r="r" b="b"/>
                    <a:pathLst>
                      <a:path w="5443" h="86">
                        <a:moveTo>
                          <a:pt x="5442" y="85"/>
                        </a:moveTo>
                        <a:lnTo>
                          <a:pt x="0" y="85"/>
                        </a:lnTo>
                        <a:lnTo>
                          <a:pt x="0" y="0"/>
                        </a:lnTo>
                        <a:lnTo>
                          <a:pt x="5442" y="0"/>
                        </a:lnTo>
                        <a:lnTo>
                          <a:pt x="5442" y="85"/>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31" name="Text Box 4"/>
                  <p:cNvSpPr txBox="1">
                    <a:spLocks noChangeArrowheads="1"/>
                  </p:cNvSpPr>
                  <p:nvPr/>
                </p:nvSpPr>
                <p:spPr bwMode="auto">
                  <a:xfrm>
                    <a:off x="804" y="173"/>
                    <a:ext cx="145"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231F20"/>
                        </a:solidFill>
                        <a:effectLst/>
                        <a:latin typeface="Calibri" pitchFamily="34" charset="0"/>
                        <a:ea typeface="Calibri" pitchFamily="34" charset="0"/>
                        <a:cs typeface="Times New Roman" pitchFamily="18" charset="0"/>
                      </a:rPr>
                      <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Text Box 3"/>
                  <p:cNvSpPr txBox="1">
                    <a:spLocks noChangeArrowheads="1"/>
                  </p:cNvSpPr>
                  <p:nvPr/>
                </p:nvSpPr>
                <p:spPr bwMode="auto">
                  <a:xfrm>
                    <a:off x="3545" y="173"/>
                    <a:ext cx="134"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231F20"/>
                        </a:solidFill>
                        <a:effectLst/>
                        <a:latin typeface="Calibri" pitchFamily="34" charset="0"/>
                        <a:ea typeface="Calibri" pitchFamily="34" charset="0"/>
                        <a:cs typeface="Times New Roman" pitchFamily="18" charset="0"/>
                      </a:rPr>
                      <a:t>B</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grpSp>
          <p:cxnSp>
            <p:nvCxnSpPr>
              <p:cNvPr id="15" name="Straight Arrow Connector 14"/>
              <p:cNvCxnSpPr/>
              <p:nvPr/>
            </p:nvCxnSpPr>
            <p:spPr>
              <a:xfrm flipV="1">
                <a:off x="5349240" y="902970"/>
                <a:ext cx="2129790" cy="3810"/>
              </a:xfrm>
              <a:prstGeom prst="straightConnector1">
                <a:avLst/>
              </a:prstGeom>
              <a:ln w="190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6800850" y="365760"/>
                <a:ext cx="102870" cy="10287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17" name="Straight Connector 16"/>
              <p:cNvCxnSpPr/>
              <p:nvPr/>
            </p:nvCxnSpPr>
            <p:spPr>
              <a:xfrm>
                <a:off x="6442710" y="114300"/>
                <a:ext cx="0" cy="84582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6126480" y="171450"/>
                <a:ext cx="300990" cy="381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6861810" y="171450"/>
                <a:ext cx="300990" cy="381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244590" y="941070"/>
                <a:ext cx="415498" cy="369332"/>
              </a:xfrm>
              <a:prstGeom prst="rect">
                <a:avLst/>
              </a:prstGeom>
              <a:noFill/>
            </p:spPr>
            <p:txBody>
              <a:bodyPr wrap="none" rtlCol="0">
                <a:spAutoFit/>
              </a:bodyPr>
              <a:lstStyle/>
              <a:p>
                <a:r>
                  <a:rPr lang="en-NZ" dirty="0" smtClean="0">
                    <a:latin typeface="Times New Roman" panose="02020603050405020304" pitchFamily="18" charset="0"/>
                    <a:cs typeface="Times New Roman" panose="02020603050405020304" pitchFamily="18" charset="0"/>
                  </a:rPr>
                  <a:t>2</a:t>
                </a:r>
                <a:r>
                  <a:rPr lang="en-NZ" i="1" dirty="0" smtClean="0">
                    <a:latin typeface="Times New Roman" panose="02020603050405020304" pitchFamily="18" charset="0"/>
                    <a:cs typeface="Times New Roman" panose="02020603050405020304" pitchFamily="18" charset="0"/>
                  </a:rPr>
                  <a:t>d</a:t>
                </a:r>
                <a:endParaRPr lang="en-NZ" i="1" dirty="0">
                  <a:latin typeface="Times New Roman" panose="02020603050405020304" pitchFamily="18" charset="0"/>
                  <a:cs typeface="Times New Roman" panose="02020603050405020304" pitchFamily="18" charset="0"/>
                </a:endParaRPr>
              </a:p>
            </p:txBody>
          </p:sp>
          <p:sp>
            <p:nvSpPr>
              <p:cNvPr id="21" name="TextBox 20"/>
              <p:cNvSpPr txBox="1"/>
              <p:nvPr/>
            </p:nvSpPr>
            <p:spPr>
              <a:xfrm>
                <a:off x="6499860" y="-26670"/>
                <a:ext cx="287258" cy="369332"/>
              </a:xfrm>
              <a:prstGeom prst="rect">
                <a:avLst/>
              </a:prstGeom>
              <a:noFill/>
            </p:spPr>
            <p:txBody>
              <a:bodyPr wrap="none" rtlCol="0">
                <a:spAutoFit/>
              </a:bodyPr>
              <a:lstStyle/>
              <a:p>
                <a:r>
                  <a:rPr lang="en-NZ" i="1" dirty="0" smtClean="0">
                    <a:latin typeface="Times New Roman" panose="02020603050405020304" pitchFamily="18" charset="0"/>
                    <a:cs typeface="Times New Roman" panose="02020603050405020304" pitchFamily="18" charset="0"/>
                  </a:rPr>
                  <a:t>x</a:t>
                </a:r>
                <a:endParaRPr lang="en-NZ" i="1" dirty="0">
                  <a:latin typeface="Times New Roman" panose="02020603050405020304" pitchFamily="18" charset="0"/>
                  <a:cs typeface="Times New Roman" panose="02020603050405020304" pitchFamily="18" charset="0"/>
                </a:endParaRPr>
              </a:p>
            </p:txBody>
          </p:sp>
        </p:grpSp>
      </p:grpSp>
      <mc:AlternateContent xmlns:mc="http://schemas.openxmlformats.org/markup-compatibility/2006">
        <mc:Choice xmlns:a14="http://schemas.microsoft.com/office/drawing/2010/main" Requires="a14">
          <p:sp>
            <p:nvSpPr>
              <p:cNvPr id="40" name="TextBox 39"/>
              <p:cNvSpPr txBox="1"/>
              <p:nvPr/>
            </p:nvSpPr>
            <p:spPr>
              <a:xfrm>
                <a:off x="3865754" y="2722766"/>
                <a:ext cx="1971181" cy="619913"/>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NZ" i="1" smtClean="0">
                              <a:latin typeface="Cambria Math"/>
                            </a:rPr>
                          </m:ctrlPr>
                        </m:sSubPr>
                        <m:e>
                          <m:r>
                            <a:rPr lang="en-NZ" b="0" i="1" smtClean="0">
                              <a:latin typeface="Cambria Math"/>
                            </a:rPr>
                            <m:t>𝐹</m:t>
                          </m:r>
                        </m:e>
                        <m:sub>
                          <m:r>
                            <a:rPr lang="en-NZ" b="0" i="1" smtClean="0">
                              <a:latin typeface="Cambria Math"/>
                            </a:rPr>
                            <m:t>𝐴</m:t>
                          </m:r>
                        </m:sub>
                      </m:sSub>
                      <m:r>
                        <a:rPr lang="en-NZ" b="0" i="1" smtClean="0">
                          <a:latin typeface="Cambria Math"/>
                        </a:rPr>
                        <m:t>=</m:t>
                      </m:r>
                      <m:f>
                        <m:fPr>
                          <m:ctrlPr>
                            <a:rPr lang="en-NZ" i="1" smtClean="0">
                              <a:latin typeface="Cambria Math"/>
                            </a:rPr>
                          </m:ctrlPr>
                        </m:fPr>
                        <m:num>
                          <m:r>
                            <a:rPr lang="en-NZ" i="1" smtClean="0">
                              <a:latin typeface="Cambria Math"/>
                              <a:ea typeface="Cambria Math"/>
                            </a:rPr>
                            <m:t>𝜇</m:t>
                          </m:r>
                          <m:r>
                            <a:rPr lang="en-NZ" b="0" i="1" smtClean="0">
                              <a:latin typeface="Cambria Math"/>
                            </a:rPr>
                            <m:t>𝑚𝑔</m:t>
                          </m:r>
                          <m:r>
                            <a:rPr lang="en-NZ" b="0" i="1" smtClean="0">
                              <a:latin typeface="Cambria Math"/>
                            </a:rPr>
                            <m:t>(</m:t>
                          </m:r>
                          <m:r>
                            <a:rPr lang="en-NZ" b="0" i="1" smtClean="0">
                              <a:latin typeface="Cambria Math"/>
                            </a:rPr>
                            <m:t>𝑑</m:t>
                          </m:r>
                          <m:r>
                            <a:rPr lang="en-NZ" b="0" i="1" smtClean="0">
                              <a:latin typeface="Cambria Math"/>
                            </a:rPr>
                            <m:t>−</m:t>
                          </m:r>
                          <m:r>
                            <a:rPr lang="en-NZ" b="0" i="1" smtClean="0">
                              <a:latin typeface="Cambria Math"/>
                            </a:rPr>
                            <m:t>𝑥</m:t>
                          </m:r>
                          <m:r>
                            <a:rPr lang="en-NZ" b="0" i="1" smtClean="0">
                              <a:latin typeface="Cambria Math"/>
                            </a:rPr>
                            <m:t>)</m:t>
                          </m:r>
                        </m:num>
                        <m:den>
                          <m:r>
                            <a:rPr lang="en-NZ" b="0" i="1" smtClean="0">
                              <a:latin typeface="Cambria Math"/>
                            </a:rPr>
                            <m:t>2</m:t>
                          </m:r>
                          <m:r>
                            <a:rPr lang="en-NZ" b="0" i="1" smtClean="0">
                              <a:latin typeface="Cambria Math"/>
                            </a:rPr>
                            <m:t>𝑑</m:t>
                          </m:r>
                        </m:den>
                      </m:f>
                    </m:oMath>
                  </m:oMathPara>
                </a14:m>
                <a:endParaRPr lang="en-NZ" dirty="0"/>
              </a:p>
            </p:txBody>
          </p:sp>
        </mc:Choice>
        <mc:Fallback>
          <p:sp>
            <p:nvSpPr>
              <p:cNvPr id="40" name="TextBox 39"/>
              <p:cNvSpPr txBox="1">
                <a:spLocks noRot="1" noChangeAspect="1" noMove="1" noResize="1" noEditPoints="1" noAdjustHandles="1" noChangeArrowheads="1" noChangeShapeType="1" noTextEdit="1"/>
              </p:cNvSpPr>
              <p:nvPr/>
            </p:nvSpPr>
            <p:spPr>
              <a:xfrm>
                <a:off x="3865754" y="2722766"/>
                <a:ext cx="1971181" cy="619913"/>
              </a:xfrm>
              <a:prstGeom prst="rect">
                <a:avLst/>
              </a:prstGeom>
              <a:blipFill rotWithShape="1">
                <a:blip r:embed="rId7"/>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41" name="TextBox 40"/>
              <p:cNvSpPr txBox="1"/>
              <p:nvPr/>
            </p:nvSpPr>
            <p:spPr>
              <a:xfrm>
                <a:off x="6192642" y="2707898"/>
                <a:ext cx="1971181" cy="619913"/>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NZ" i="1" smtClean="0">
                              <a:latin typeface="Cambria Math"/>
                            </a:rPr>
                          </m:ctrlPr>
                        </m:sSubPr>
                        <m:e>
                          <m:r>
                            <a:rPr lang="en-NZ" b="0" i="1" smtClean="0">
                              <a:latin typeface="Cambria Math"/>
                            </a:rPr>
                            <m:t>𝐹</m:t>
                          </m:r>
                        </m:e>
                        <m:sub>
                          <m:r>
                            <a:rPr lang="en-NZ" b="0" i="1" smtClean="0">
                              <a:latin typeface="Cambria Math"/>
                            </a:rPr>
                            <m:t>𝐵</m:t>
                          </m:r>
                        </m:sub>
                      </m:sSub>
                      <m:r>
                        <a:rPr lang="en-NZ" b="0" i="1" smtClean="0">
                          <a:latin typeface="Cambria Math"/>
                        </a:rPr>
                        <m:t>=</m:t>
                      </m:r>
                      <m:f>
                        <m:fPr>
                          <m:ctrlPr>
                            <a:rPr lang="en-NZ" i="1" smtClean="0">
                              <a:latin typeface="Cambria Math"/>
                            </a:rPr>
                          </m:ctrlPr>
                        </m:fPr>
                        <m:num>
                          <m:r>
                            <a:rPr lang="en-NZ" i="1" smtClean="0">
                              <a:latin typeface="Cambria Math"/>
                              <a:ea typeface="Cambria Math"/>
                            </a:rPr>
                            <m:t>𝜇</m:t>
                          </m:r>
                          <m:r>
                            <a:rPr lang="en-NZ" b="0" i="1" smtClean="0">
                              <a:latin typeface="Cambria Math"/>
                            </a:rPr>
                            <m:t>𝑚𝑔</m:t>
                          </m:r>
                          <m:r>
                            <a:rPr lang="en-NZ" b="0" i="1" smtClean="0">
                              <a:latin typeface="Cambria Math"/>
                            </a:rPr>
                            <m:t>(</m:t>
                          </m:r>
                          <m:r>
                            <a:rPr lang="en-NZ" b="0" i="1" smtClean="0">
                              <a:latin typeface="Cambria Math"/>
                            </a:rPr>
                            <m:t>𝑑</m:t>
                          </m:r>
                          <m:r>
                            <a:rPr lang="en-NZ" b="0" i="1" smtClean="0">
                              <a:latin typeface="Cambria Math"/>
                            </a:rPr>
                            <m:t>+</m:t>
                          </m:r>
                          <m:r>
                            <a:rPr lang="en-NZ" b="0" i="1" smtClean="0">
                              <a:latin typeface="Cambria Math"/>
                            </a:rPr>
                            <m:t>𝑥</m:t>
                          </m:r>
                          <m:r>
                            <a:rPr lang="en-NZ" b="0" i="1" smtClean="0">
                              <a:latin typeface="Cambria Math"/>
                            </a:rPr>
                            <m:t>)</m:t>
                          </m:r>
                        </m:num>
                        <m:den>
                          <m:r>
                            <a:rPr lang="en-NZ" b="0" i="1" smtClean="0">
                              <a:latin typeface="Cambria Math"/>
                            </a:rPr>
                            <m:t>2</m:t>
                          </m:r>
                          <m:r>
                            <a:rPr lang="en-NZ" b="0" i="1" smtClean="0">
                              <a:latin typeface="Cambria Math"/>
                            </a:rPr>
                            <m:t>𝑑</m:t>
                          </m:r>
                        </m:den>
                      </m:f>
                    </m:oMath>
                  </m:oMathPara>
                </a14:m>
                <a:endParaRPr lang="en-NZ" dirty="0"/>
              </a:p>
            </p:txBody>
          </p:sp>
        </mc:Choice>
        <mc:Fallback>
          <p:sp>
            <p:nvSpPr>
              <p:cNvPr id="41" name="TextBox 40"/>
              <p:cNvSpPr txBox="1">
                <a:spLocks noRot="1" noChangeAspect="1" noMove="1" noResize="1" noEditPoints="1" noAdjustHandles="1" noChangeArrowheads="1" noChangeShapeType="1" noTextEdit="1"/>
              </p:cNvSpPr>
              <p:nvPr/>
            </p:nvSpPr>
            <p:spPr>
              <a:xfrm>
                <a:off x="6192642" y="2707898"/>
                <a:ext cx="1971181" cy="619913"/>
              </a:xfrm>
              <a:prstGeom prst="rect">
                <a:avLst/>
              </a:prstGeom>
              <a:blipFill rotWithShape="1">
                <a:blip r:embed="rId8"/>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42" name="TextBox 41"/>
              <p:cNvSpPr txBox="1"/>
              <p:nvPr/>
            </p:nvSpPr>
            <p:spPr>
              <a:xfrm>
                <a:off x="449763" y="4146407"/>
                <a:ext cx="3235694" cy="619913"/>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NZ" i="1" smtClean="0">
                              <a:latin typeface="Cambria Math"/>
                            </a:rPr>
                          </m:ctrlPr>
                        </m:sSubPr>
                        <m:e>
                          <m:r>
                            <a:rPr lang="en-NZ" b="0" i="1" smtClean="0">
                              <a:latin typeface="Cambria Math"/>
                            </a:rPr>
                            <m:t>𝐹</m:t>
                          </m:r>
                        </m:e>
                        <m:sub>
                          <m:r>
                            <a:rPr lang="en-NZ" b="0" i="1" smtClean="0">
                              <a:latin typeface="Cambria Math"/>
                            </a:rPr>
                            <m:t>𝑛𝑒𝑡𝑡</m:t>
                          </m:r>
                        </m:sub>
                      </m:sSub>
                      <m:r>
                        <a:rPr lang="en-NZ" b="0" i="1" smtClean="0">
                          <a:latin typeface="Cambria Math"/>
                        </a:rPr>
                        <m:t>=</m:t>
                      </m:r>
                      <m:f>
                        <m:fPr>
                          <m:ctrlPr>
                            <a:rPr lang="en-NZ" i="1" smtClean="0">
                              <a:latin typeface="Cambria Math"/>
                            </a:rPr>
                          </m:ctrlPr>
                        </m:fPr>
                        <m:num>
                          <m:r>
                            <a:rPr lang="en-NZ" i="1" smtClean="0">
                              <a:latin typeface="Cambria Math"/>
                              <a:ea typeface="Cambria Math"/>
                            </a:rPr>
                            <m:t>𝜇</m:t>
                          </m:r>
                          <m:r>
                            <a:rPr lang="en-NZ" b="0" i="1" smtClean="0">
                              <a:latin typeface="Cambria Math"/>
                            </a:rPr>
                            <m:t>𝑚𝑔</m:t>
                          </m:r>
                          <m:r>
                            <a:rPr lang="en-NZ" b="0" i="1" smtClean="0">
                              <a:latin typeface="Cambria Math"/>
                            </a:rPr>
                            <m:t>(</m:t>
                          </m:r>
                          <m:r>
                            <a:rPr lang="en-NZ" b="0" i="1" smtClean="0">
                              <a:latin typeface="Cambria Math"/>
                            </a:rPr>
                            <m:t>𝑑</m:t>
                          </m:r>
                          <m:r>
                            <a:rPr lang="en-NZ" b="0" i="1" smtClean="0">
                              <a:latin typeface="Cambria Math"/>
                            </a:rPr>
                            <m:t>+</m:t>
                          </m:r>
                          <m:r>
                            <a:rPr lang="en-NZ" b="0" i="1" smtClean="0">
                              <a:latin typeface="Cambria Math"/>
                            </a:rPr>
                            <m:t>𝑥</m:t>
                          </m:r>
                          <m:r>
                            <a:rPr lang="en-NZ" b="0" i="1" smtClean="0">
                              <a:latin typeface="Cambria Math"/>
                            </a:rPr>
                            <m:t>−(</m:t>
                          </m:r>
                          <m:r>
                            <a:rPr lang="en-NZ" b="0" i="1" smtClean="0">
                              <a:latin typeface="Cambria Math"/>
                            </a:rPr>
                            <m:t>𝑑</m:t>
                          </m:r>
                          <m:r>
                            <a:rPr lang="en-NZ" b="0" i="1" smtClean="0">
                              <a:latin typeface="Cambria Math"/>
                            </a:rPr>
                            <m:t>−</m:t>
                          </m:r>
                          <m:r>
                            <a:rPr lang="en-NZ" b="0" i="1" smtClean="0">
                              <a:latin typeface="Cambria Math"/>
                            </a:rPr>
                            <m:t>𝑥</m:t>
                          </m:r>
                          <m:r>
                            <a:rPr lang="en-NZ" b="0" i="1" smtClean="0">
                              <a:latin typeface="Cambria Math"/>
                            </a:rPr>
                            <m:t>))</m:t>
                          </m:r>
                        </m:num>
                        <m:den>
                          <m:r>
                            <a:rPr lang="en-NZ" b="0" i="1" smtClean="0">
                              <a:latin typeface="Cambria Math"/>
                            </a:rPr>
                            <m:t>2</m:t>
                          </m:r>
                          <m:r>
                            <a:rPr lang="en-NZ" b="0" i="1" smtClean="0">
                              <a:latin typeface="Cambria Math"/>
                            </a:rPr>
                            <m:t>𝑑</m:t>
                          </m:r>
                        </m:den>
                      </m:f>
                    </m:oMath>
                  </m:oMathPara>
                </a14:m>
                <a:endParaRPr lang="en-NZ" dirty="0"/>
              </a:p>
            </p:txBody>
          </p:sp>
        </mc:Choice>
        <mc:Fallback>
          <p:sp>
            <p:nvSpPr>
              <p:cNvPr id="42" name="TextBox 41"/>
              <p:cNvSpPr txBox="1">
                <a:spLocks noRot="1" noChangeAspect="1" noMove="1" noResize="1" noEditPoints="1" noAdjustHandles="1" noChangeArrowheads="1" noChangeShapeType="1" noTextEdit="1"/>
              </p:cNvSpPr>
              <p:nvPr/>
            </p:nvSpPr>
            <p:spPr>
              <a:xfrm>
                <a:off x="449763" y="4146407"/>
                <a:ext cx="3235694" cy="619913"/>
              </a:xfrm>
              <a:prstGeom prst="rect">
                <a:avLst/>
              </a:prstGeom>
              <a:blipFill rotWithShape="1">
                <a:blip r:embed="rId9"/>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43" name="TextBox 42"/>
              <p:cNvSpPr txBox="1"/>
              <p:nvPr/>
            </p:nvSpPr>
            <p:spPr>
              <a:xfrm>
                <a:off x="4003285" y="4142690"/>
                <a:ext cx="1608709" cy="566694"/>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NZ" i="1" smtClean="0">
                              <a:latin typeface="Cambria Math"/>
                            </a:rPr>
                          </m:ctrlPr>
                        </m:sSubPr>
                        <m:e>
                          <m:r>
                            <a:rPr lang="en-NZ" b="0" i="1" smtClean="0">
                              <a:latin typeface="Cambria Math"/>
                            </a:rPr>
                            <m:t>𝐹</m:t>
                          </m:r>
                        </m:e>
                        <m:sub>
                          <m:r>
                            <a:rPr lang="en-NZ" b="0" i="1" smtClean="0">
                              <a:latin typeface="Cambria Math"/>
                            </a:rPr>
                            <m:t>𝑛𝑒𝑡𝑡</m:t>
                          </m:r>
                        </m:sub>
                      </m:sSub>
                      <m:r>
                        <a:rPr lang="en-NZ" b="0" i="1" smtClean="0">
                          <a:latin typeface="Cambria Math"/>
                        </a:rPr>
                        <m:t>=</m:t>
                      </m:r>
                      <m:f>
                        <m:fPr>
                          <m:ctrlPr>
                            <a:rPr lang="en-NZ" i="1" smtClean="0">
                              <a:latin typeface="Cambria Math"/>
                            </a:rPr>
                          </m:ctrlPr>
                        </m:fPr>
                        <m:num>
                          <m:r>
                            <a:rPr lang="en-NZ" i="1" smtClean="0">
                              <a:latin typeface="Cambria Math"/>
                              <a:ea typeface="Cambria Math"/>
                            </a:rPr>
                            <m:t>𝜇</m:t>
                          </m:r>
                          <m:r>
                            <a:rPr lang="en-NZ" b="0" i="1" smtClean="0">
                              <a:latin typeface="Cambria Math"/>
                            </a:rPr>
                            <m:t>𝑚𝑔𝑥</m:t>
                          </m:r>
                        </m:num>
                        <m:den>
                          <m:r>
                            <a:rPr lang="en-NZ" b="0" i="1" smtClean="0">
                              <a:latin typeface="Cambria Math"/>
                            </a:rPr>
                            <m:t>𝑑</m:t>
                          </m:r>
                        </m:den>
                      </m:f>
                    </m:oMath>
                  </m:oMathPara>
                </a14:m>
                <a:endParaRPr lang="en-NZ" dirty="0"/>
              </a:p>
            </p:txBody>
          </p:sp>
        </mc:Choice>
        <mc:Fallback>
          <p:sp>
            <p:nvSpPr>
              <p:cNvPr id="43" name="TextBox 42"/>
              <p:cNvSpPr txBox="1">
                <a:spLocks noRot="1" noChangeAspect="1" noMove="1" noResize="1" noEditPoints="1" noAdjustHandles="1" noChangeArrowheads="1" noChangeShapeType="1" noTextEdit="1"/>
              </p:cNvSpPr>
              <p:nvPr/>
            </p:nvSpPr>
            <p:spPr>
              <a:xfrm>
                <a:off x="4003285" y="4142690"/>
                <a:ext cx="1608709" cy="566694"/>
              </a:xfrm>
              <a:prstGeom prst="rect">
                <a:avLst/>
              </a:prstGeom>
              <a:blipFill rotWithShape="1">
                <a:blip r:embed="rId10"/>
                <a:stretch>
                  <a:fillRect/>
                </a:stretch>
              </a:blipFill>
            </p:spPr>
            <p:txBody>
              <a:bodyPr/>
              <a:lstStyle/>
              <a:p>
                <a:r>
                  <a:rPr lang="en-NZ">
                    <a:noFill/>
                  </a:rPr>
                  <a:t> </a:t>
                </a:r>
              </a:p>
            </p:txBody>
          </p:sp>
        </mc:Fallback>
      </mc:AlternateContent>
      <p:sp>
        <p:nvSpPr>
          <p:cNvPr id="44" name="Rectangle 43"/>
          <p:cNvSpPr/>
          <p:nvPr/>
        </p:nvSpPr>
        <p:spPr>
          <a:xfrm>
            <a:off x="223024" y="4836054"/>
            <a:ext cx="8742556" cy="1200329"/>
          </a:xfrm>
          <a:prstGeom prst="rect">
            <a:avLst/>
          </a:prstGeom>
          <a:solidFill>
            <a:srgbClr val="FFFFCC"/>
          </a:solidFill>
        </p:spPr>
        <p:txBody>
          <a:bodyPr wrap="square">
            <a:spAutoFit/>
          </a:bodyPr>
          <a:lstStyle/>
          <a:p>
            <a:r>
              <a:rPr lang="en-US" dirty="0"/>
              <a:t>However, if the sheet moves to the right </a:t>
            </a:r>
            <a:r>
              <a:rPr lang="en-US" dirty="0" smtClean="0"/>
              <a:t>and </a:t>
            </a:r>
            <a:r>
              <a:rPr lang="en-US" i="1" dirty="0" smtClean="0">
                <a:latin typeface="Times New Roman" panose="02020603050405020304" pitchFamily="18" charset="0"/>
                <a:cs typeface="Times New Roman" panose="02020603050405020304" pitchFamily="18" charset="0"/>
              </a:rPr>
              <a:t>x</a:t>
            </a:r>
            <a:r>
              <a:rPr lang="en-US" i="1" dirty="0" smtClean="0"/>
              <a:t> </a:t>
            </a:r>
            <a:r>
              <a:rPr lang="en-US" dirty="0" smtClean="0"/>
              <a:t>is positive, </a:t>
            </a:r>
            <a:r>
              <a:rPr lang="en-US" dirty="0"/>
              <a:t>roller B will move it to the </a:t>
            </a:r>
            <a:r>
              <a:rPr lang="en-US" dirty="0" smtClean="0"/>
              <a:t>left and </a:t>
            </a:r>
            <a:r>
              <a:rPr lang="en-US" i="1" dirty="0" err="1" smtClean="0">
                <a:latin typeface="Times New Roman" panose="02020603050405020304" pitchFamily="18" charset="0"/>
                <a:cs typeface="Times New Roman" panose="02020603050405020304" pitchFamily="18" charset="0"/>
              </a:rPr>
              <a:t>F</a:t>
            </a:r>
            <a:r>
              <a:rPr lang="en-US" i="1" baseline="-25000" dirty="0" err="1" smtClean="0">
                <a:latin typeface="Times New Roman" panose="02020603050405020304" pitchFamily="18" charset="0"/>
                <a:cs typeface="Times New Roman" panose="02020603050405020304" pitchFamily="18" charset="0"/>
              </a:rPr>
              <a:t>nett</a:t>
            </a:r>
            <a:r>
              <a:rPr lang="en-US" dirty="0" smtClean="0"/>
              <a:t>  must be negative.  When it moves left, and </a:t>
            </a:r>
            <a:r>
              <a:rPr lang="en-US" i="1" dirty="0">
                <a:latin typeface="Times New Roman" panose="02020603050405020304" pitchFamily="18" charset="0"/>
                <a:cs typeface="Times New Roman" panose="02020603050405020304" pitchFamily="18" charset="0"/>
              </a:rPr>
              <a:t>x</a:t>
            </a:r>
            <a:r>
              <a:rPr lang="en-US" dirty="0" smtClean="0"/>
              <a:t> is negative, </a:t>
            </a:r>
            <a:r>
              <a:rPr lang="en-US" i="1" dirty="0" err="1">
                <a:latin typeface="Times New Roman" panose="02020603050405020304" pitchFamily="18" charset="0"/>
                <a:cs typeface="Times New Roman" panose="02020603050405020304" pitchFamily="18" charset="0"/>
              </a:rPr>
              <a:t>F</a:t>
            </a:r>
            <a:r>
              <a:rPr lang="en-US" i="1" baseline="-25000" dirty="0" err="1">
                <a:latin typeface="Times New Roman" panose="02020603050405020304" pitchFamily="18" charset="0"/>
                <a:cs typeface="Times New Roman" panose="02020603050405020304" pitchFamily="18" charset="0"/>
              </a:rPr>
              <a:t>nett</a:t>
            </a:r>
            <a:r>
              <a:rPr lang="en-US" dirty="0" smtClean="0"/>
              <a:t> must be directed right and positive.  This </a:t>
            </a:r>
            <a:r>
              <a:rPr lang="en-US" dirty="0"/>
              <a:t>is simple harmonic motion as the force is proportional to the displacement but oppositely directed.</a:t>
            </a:r>
            <a:endParaRPr lang="en-NZ" dirty="0"/>
          </a:p>
        </p:txBody>
      </p:sp>
      <mc:AlternateContent xmlns:mc="http://schemas.openxmlformats.org/markup-compatibility/2006">
        <mc:Choice xmlns:a14="http://schemas.microsoft.com/office/drawing/2010/main" Requires="a14">
          <p:sp>
            <p:nvSpPr>
              <p:cNvPr id="45" name="TextBox 44"/>
              <p:cNvSpPr txBox="1"/>
              <p:nvPr/>
            </p:nvSpPr>
            <p:spPr>
              <a:xfrm>
                <a:off x="4030853" y="5763944"/>
                <a:ext cx="1820307" cy="566694"/>
              </a:xfrm>
              <a:prstGeom prst="rect">
                <a:avLst/>
              </a:prstGeom>
              <a:solidFill>
                <a:srgbClr val="FFE5FF"/>
              </a:solidFill>
              <a:ln>
                <a:solidFill>
                  <a:srgbClr val="FFCCFF"/>
                </a:solidFill>
              </a:ln>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NZ" i="1" smtClean="0">
                              <a:latin typeface="Cambria Math"/>
                            </a:rPr>
                          </m:ctrlPr>
                        </m:sSubPr>
                        <m:e>
                          <m:r>
                            <a:rPr lang="en-NZ" b="0" i="1" smtClean="0">
                              <a:latin typeface="Cambria Math"/>
                            </a:rPr>
                            <m:t>𝐹</m:t>
                          </m:r>
                        </m:e>
                        <m:sub>
                          <m:r>
                            <a:rPr lang="en-NZ" b="0" i="1" smtClean="0">
                              <a:latin typeface="Cambria Math"/>
                            </a:rPr>
                            <m:t>𝑛𝑒𝑡𝑡</m:t>
                          </m:r>
                        </m:sub>
                      </m:sSub>
                      <m:r>
                        <a:rPr lang="en-NZ" b="0" i="1" smtClean="0">
                          <a:latin typeface="Cambria Math"/>
                        </a:rPr>
                        <m:t>=−</m:t>
                      </m:r>
                      <m:f>
                        <m:fPr>
                          <m:ctrlPr>
                            <a:rPr lang="en-NZ" i="1" smtClean="0">
                              <a:latin typeface="Cambria Math"/>
                            </a:rPr>
                          </m:ctrlPr>
                        </m:fPr>
                        <m:num>
                          <m:r>
                            <a:rPr lang="en-NZ" i="1" smtClean="0">
                              <a:latin typeface="Cambria Math"/>
                              <a:ea typeface="Cambria Math"/>
                            </a:rPr>
                            <m:t>𝜇</m:t>
                          </m:r>
                          <m:r>
                            <a:rPr lang="en-NZ" b="0" i="1" smtClean="0">
                              <a:latin typeface="Cambria Math"/>
                            </a:rPr>
                            <m:t>𝑚𝑔𝑥</m:t>
                          </m:r>
                        </m:num>
                        <m:den>
                          <m:r>
                            <a:rPr lang="en-NZ" b="0" i="1" smtClean="0">
                              <a:latin typeface="Cambria Math"/>
                            </a:rPr>
                            <m:t>𝑑</m:t>
                          </m:r>
                        </m:den>
                      </m:f>
                    </m:oMath>
                  </m:oMathPara>
                </a14:m>
                <a:endParaRPr lang="en-NZ" dirty="0"/>
              </a:p>
            </p:txBody>
          </p:sp>
        </mc:Choice>
        <mc:Fallback>
          <p:sp>
            <p:nvSpPr>
              <p:cNvPr id="45" name="TextBox 44"/>
              <p:cNvSpPr txBox="1">
                <a:spLocks noRot="1" noChangeAspect="1" noMove="1" noResize="1" noEditPoints="1" noAdjustHandles="1" noChangeArrowheads="1" noChangeShapeType="1" noTextEdit="1"/>
              </p:cNvSpPr>
              <p:nvPr/>
            </p:nvSpPr>
            <p:spPr>
              <a:xfrm>
                <a:off x="4030853" y="5763944"/>
                <a:ext cx="1820307" cy="566694"/>
              </a:xfrm>
              <a:prstGeom prst="rect">
                <a:avLst/>
              </a:prstGeom>
              <a:blipFill rotWithShape="1">
                <a:blip r:embed="rId11"/>
                <a:stretch>
                  <a:fillRect/>
                </a:stretch>
              </a:blipFill>
              <a:ln>
                <a:solidFill>
                  <a:srgbClr val="FFCCFF"/>
                </a:solidFill>
              </a:ln>
            </p:spPr>
            <p:txBody>
              <a:bodyPr/>
              <a:lstStyle/>
              <a:p>
                <a:r>
                  <a:rPr lang="en-NZ">
                    <a:noFill/>
                  </a:rPr>
                  <a:t> </a:t>
                </a:r>
              </a:p>
            </p:txBody>
          </p:sp>
        </mc:Fallback>
      </mc:AlternateContent>
      <p:sp>
        <p:nvSpPr>
          <p:cNvPr id="46" name="TextBox 45"/>
          <p:cNvSpPr txBox="1"/>
          <p:nvPr/>
        </p:nvSpPr>
        <p:spPr>
          <a:xfrm>
            <a:off x="6019179" y="6244993"/>
            <a:ext cx="2821413" cy="369332"/>
          </a:xfrm>
          <a:prstGeom prst="rect">
            <a:avLst/>
          </a:prstGeom>
          <a:solidFill>
            <a:srgbClr val="FFFFCC"/>
          </a:solidFill>
        </p:spPr>
        <p:txBody>
          <a:bodyPr wrap="none" rtlCol="0">
            <a:spAutoFit/>
          </a:bodyPr>
          <a:lstStyle/>
          <a:p>
            <a:r>
              <a:rPr lang="en-NZ" b="1" i="1" dirty="0" smtClean="0">
                <a:solidFill>
                  <a:srgbClr val="FF0000"/>
                </a:solidFill>
              </a:rPr>
              <a:t>Two marks were given here</a:t>
            </a:r>
            <a:endParaRPr lang="en-NZ" b="1" i="1" dirty="0">
              <a:solidFill>
                <a:srgbClr val="FF0000"/>
              </a:solidFill>
            </a:endParaRPr>
          </a:p>
        </p:txBody>
      </p:sp>
      <p:sp>
        <p:nvSpPr>
          <p:cNvPr id="47" name="TextBox 46"/>
          <p:cNvSpPr txBox="1"/>
          <p:nvPr/>
        </p:nvSpPr>
        <p:spPr>
          <a:xfrm>
            <a:off x="8443953" y="5495072"/>
            <a:ext cx="271347"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48" name="TextBox 47"/>
          <p:cNvSpPr txBox="1"/>
          <p:nvPr/>
        </p:nvSpPr>
        <p:spPr>
          <a:xfrm>
            <a:off x="8405540" y="3205966"/>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161860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750"/>
                                        <p:tgtEl>
                                          <p:spTgt spid="10"/>
                                        </p:tgtEl>
                                      </p:cBhvr>
                                    </p:animEffect>
                                  </p:childTnLst>
                                </p:cTn>
                              </p:par>
                            </p:childTnLst>
                          </p:cTn>
                        </p:par>
                        <p:par>
                          <p:cTn id="8" fill="hold">
                            <p:stCondLst>
                              <p:cond delay="175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750"/>
                                        <p:tgtEl>
                                          <p:spTgt spid="7"/>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750"/>
                                        <p:tgtEl>
                                          <p:spTgt spid="8"/>
                                        </p:tgtEl>
                                      </p:cBhvr>
                                    </p:animEffect>
                                  </p:childTnLst>
                                </p:cTn>
                              </p:par>
                            </p:childTnLst>
                          </p:cTn>
                        </p:par>
                        <p:par>
                          <p:cTn id="16" fill="hold">
                            <p:stCondLst>
                              <p:cond delay="3250"/>
                            </p:stCondLst>
                            <p:childTnLst>
                              <p:par>
                                <p:cTn id="17" presetID="10" presetClass="entr" presetSubtype="0" fill="hold" grpId="0" nodeType="after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fade">
                                      <p:cBhvr>
                                        <p:cTn id="19" dur="1000"/>
                                        <p:tgtEl>
                                          <p:spTgt spid="40"/>
                                        </p:tgtEl>
                                      </p:cBhvr>
                                    </p:animEffect>
                                  </p:childTnLst>
                                </p:cTn>
                              </p:par>
                            </p:childTnLst>
                          </p:cTn>
                        </p:par>
                        <p:par>
                          <p:cTn id="20" fill="hold">
                            <p:stCondLst>
                              <p:cond delay="4250"/>
                            </p:stCondLst>
                            <p:childTnLst>
                              <p:par>
                                <p:cTn id="21" presetID="10" presetClass="entr" presetSubtype="0" fill="hold" grpId="0" nodeType="after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fade">
                                      <p:cBhvr>
                                        <p:cTn id="23" dur="1250"/>
                                        <p:tgtEl>
                                          <p:spTgt spid="4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25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fade">
                                      <p:cBhvr>
                                        <p:cTn id="33" dur="1250"/>
                                        <p:tgtEl>
                                          <p:spTgt spid="4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3"/>
                                        </p:tgtEl>
                                        <p:attrNameLst>
                                          <p:attrName>style.visibility</p:attrName>
                                        </p:attrNameLst>
                                      </p:cBhvr>
                                      <p:to>
                                        <p:strVal val="visible"/>
                                      </p:to>
                                    </p:set>
                                    <p:animEffect transition="in" filter="fade">
                                      <p:cBhvr>
                                        <p:cTn id="38" dur="1000"/>
                                        <p:tgtEl>
                                          <p:spTgt spid="43"/>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circle(in)">
                                      <p:cBhvr>
                                        <p:cTn id="43" dur="2000"/>
                                        <p:tgtEl>
                                          <p:spTgt spid="44"/>
                                        </p:tgtEl>
                                      </p:cBhvr>
                                    </p:animEffect>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45"/>
                                        </p:tgtEl>
                                        <p:attrNameLst>
                                          <p:attrName>style.visibility</p:attrName>
                                        </p:attrNameLst>
                                      </p:cBhvr>
                                      <p:to>
                                        <p:strVal val="visible"/>
                                      </p:to>
                                    </p:set>
                                    <p:animEffect transition="in" filter="wipe(down)">
                                      <p:cBhvr>
                                        <p:cTn id="48" dur="580">
                                          <p:stCondLst>
                                            <p:cond delay="0"/>
                                          </p:stCondLst>
                                        </p:cTn>
                                        <p:tgtEl>
                                          <p:spTgt spid="45"/>
                                        </p:tgtEl>
                                      </p:cBhvr>
                                    </p:animEffect>
                                    <p:anim calcmode="lin" valueType="num">
                                      <p:cBhvr>
                                        <p:cTn id="49" dur="1822" tmFilter="0,0; 0.14,0.36; 0.43,0.73; 0.71,0.91; 1.0,1.0">
                                          <p:stCondLst>
                                            <p:cond delay="0"/>
                                          </p:stCondLst>
                                        </p:cTn>
                                        <p:tgtEl>
                                          <p:spTgt spid="45"/>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45"/>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45"/>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45"/>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45"/>
                                        </p:tgtEl>
                                        <p:attrNameLst>
                                          <p:attrName>ppt_y</p:attrName>
                                        </p:attrNameLst>
                                      </p:cBhvr>
                                      <p:tavLst>
                                        <p:tav tm="0" fmla="#ppt_y-sin(pi*$)/81">
                                          <p:val>
                                            <p:fltVal val="0"/>
                                          </p:val>
                                        </p:tav>
                                        <p:tav tm="100000">
                                          <p:val>
                                            <p:fltVal val="1"/>
                                          </p:val>
                                        </p:tav>
                                      </p:tavLst>
                                    </p:anim>
                                    <p:animScale>
                                      <p:cBhvr>
                                        <p:cTn id="54" dur="26">
                                          <p:stCondLst>
                                            <p:cond delay="650"/>
                                          </p:stCondLst>
                                        </p:cTn>
                                        <p:tgtEl>
                                          <p:spTgt spid="45"/>
                                        </p:tgtEl>
                                      </p:cBhvr>
                                      <p:to x="100000" y="60000"/>
                                    </p:animScale>
                                    <p:animScale>
                                      <p:cBhvr>
                                        <p:cTn id="55" dur="166" decel="50000">
                                          <p:stCondLst>
                                            <p:cond delay="676"/>
                                          </p:stCondLst>
                                        </p:cTn>
                                        <p:tgtEl>
                                          <p:spTgt spid="45"/>
                                        </p:tgtEl>
                                      </p:cBhvr>
                                      <p:to x="100000" y="100000"/>
                                    </p:animScale>
                                    <p:animScale>
                                      <p:cBhvr>
                                        <p:cTn id="56" dur="26">
                                          <p:stCondLst>
                                            <p:cond delay="1312"/>
                                          </p:stCondLst>
                                        </p:cTn>
                                        <p:tgtEl>
                                          <p:spTgt spid="45"/>
                                        </p:tgtEl>
                                      </p:cBhvr>
                                      <p:to x="100000" y="80000"/>
                                    </p:animScale>
                                    <p:animScale>
                                      <p:cBhvr>
                                        <p:cTn id="57" dur="166" decel="50000">
                                          <p:stCondLst>
                                            <p:cond delay="1338"/>
                                          </p:stCondLst>
                                        </p:cTn>
                                        <p:tgtEl>
                                          <p:spTgt spid="45"/>
                                        </p:tgtEl>
                                      </p:cBhvr>
                                      <p:to x="100000" y="100000"/>
                                    </p:animScale>
                                    <p:animScale>
                                      <p:cBhvr>
                                        <p:cTn id="58" dur="26">
                                          <p:stCondLst>
                                            <p:cond delay="1642"/>
                                          </p:stCondLst>
                                        </p:cTn>
                                        <p:tgtEl>
                                          <p:spTgt spid="45"/>
                                        </p:tgtEl>
                                      </p:cBhvr>
                                      <p:to x="100000" y="90000"/>
                                    </p:animScale>
                                    <p:animScale>
                                      <p:cBhvr>
                                        <p:cTn id="59" dur="166" decel="50000">
                                          <p:stCondLst>
                                            <p:cond delay="1668"/>
                                          </p:stCondLst>
                                        </p:cTn>
                                        <p:tgtEl>
                                          <p:spTgt spid="45"/>
                                        </p:tgtEl>
                                      </p:cBhvr>
                                      <p:to x="100000" y="100000"/>
                                    </p:animScale>
                                    <p:animScale>
                                      <p:cBhvr>
                                        <p:cTn id="60" dur="26">
                                          <p:stCondLst>
                                            <p:cond delay="1808"/>
                                          </p:stCondLst>
                                        </p:cTn>
                                        <p:tgtEl>
                                          <p:spTgt spid="45"/>
                                        </p:tgtEl>
                                      </p:cBhvr>
                                      <p:to x="100000" y="95000"/>
                                    </p:animScale>
                                    <p:animScale>
                                      <p:cBhvr>
                                        <p:cTn id="61" dur="166" decel="50000">
                                          <p:stCondLst>
                                            <p:cond delay="1834"/>
                                          </p:stCondLst>
                                        </p:cTn>
                                        <p:tgtEl>
                                          <p:spTgt spid="45"/>
                                        </p:tgtEl>
                                      </p:cBhvr>
                                      <p:to x="100000" y="100000"/>
                                    </p:animScale>
                                  </p:childTnLst>
                                </p:cTn>
                              </p:par>
                            </p:childTnLst>
                          </p:cTn>
                        </p:par>
                        <p:par>
                          <p:cTn id="62" fill="hold">
                            <p:stCondLst>
                              <p:cond delay="2000"/>
                            </p:stCondLst>
                            <p:childTnLst>
                              <p:par>
                                <p:cTn id="63" presetID="31" presetClass="entr" presetSubtype="0" fill="hold" grpId="0" nodeType="afterEffect">
                                  <p:stCondLst>
                                    <p:cond delay="0"/>
                                  </p:stCondLst>
                                  <p:childTnLst>
                                    <p:set>
                                      <p:cBhvr>
                                        <p:cTn id="64" dur="1" fill="hold">
                                          <p:stCondLst>
                                            <p:cond delay="0"/>
                                          </p:stCondLst>
                                        </p:cTn>
                                        <p:tgtEl>
                                          <p:spTgt spid="46"/>
                                        </p:tgtEl>
                                        <p:attrNameLst>
                                          <p:attrName>style.visibility</p:attrName>
                                        </p:attrNameLst>
                                      </p:cBhvr>
                                      <p:to>
                                        <p:strVal val="visible"/>
                                      </p:to>
                                    </p:set>
                                    <p:anim calcmode="lin" valueType="num">
                                      <p:cBhvr>
                                        <p:cTn id="65" dur="1000" fill="hold"/>
                                        <p:tgtEl>
                                          <p:spTgt spid="46"/>
                                        </p:tgtEl>
                                        <p:attrNameLst>
                                          <p:attrName>ppt_w</p:attrName>
                                        </p:attrNameLst>
                                      </p:cBhvr>
                                      <p:tavLst>
                                        <p:tav tm="0">
                                          <p:val>
                                            <p:fltVal val="0"/>
                                          </p:val>
                                        </p:tav>
                                        <p:tav tm="100000">
                                          <p:val>
                                            <p:strVal val="#ppt_w"/>
                                          </p:val>
                                        </p:tav>
                                      </p:tavLst>
                                    </p:anim>
                                    <p:anim calcmode="lin" valueType="num">
                                      <p:cBhvr>
                                        <p:cTn id="66" dur="1000" fill="hold"/>
                                        <p:tgtEl>
                                          <p:spTgt spid="46"/>
                                        </p:tgtEl>
                                        <p:attrNameLst>
                                          <p:attrName>ppt_h</p:attrName>
                                        </p:attrNameLst>
                                      </p:cBhvr>
                                      <p:tavLst>
                                        <p:tav tm="0">
                                          <p:val>
                                            <p:fltVal val="0"/>
                                          </p:val>
                                        </p:tav>
                                        <p:tav tm="100000">
                                          <p:val>
                                            <p:strVal val="#ppt_h"/>
                                          </p:val>
                                        </p:tav>
                                      </p:tavLst>
                                    </p:anim>
                                    <p:anim calcmode="lin" valueType="num">
                                      <p:cBhvr>
                                        <p:cTn id="67" dur="1000" fill="hold"/>
                                        <p:tgtEl>
                                          <p:spTgt spid="46"/>
                                        </p:tgtEl>
                                        <p:attrNameLst>
                                          <p:attrName>style.rotation</p:attrName>
                                        </p:attrNameLst>
                                      </p:cBhvr>
                                      <p:tavLst>
                                        <p:tav tm="0">
                                          <p:val>
                                            <p:fltVal val="90"/>
                                          </p:val>
                                        </p:tav>
                                        <p:tav tm="100000">
                                          <p:val>
                                            <p:fltVal val="0"/>
                                          </p:val>
                                        </p:tav>
                                      </p:tavLst>
                                    </p:anim>
                                    <p:animEffect transition="in" filter="fade">
                                      <p:cBhvr>
                                        <p:cTn id="68" dur="1000"/>
                                        <p:tgtEl>
                                          <p:spTgt spid="46"/>
                                        </p:tgtEl>
                                      </p:cBhvr>
                                    </p:animEffect>
                                  </p:childTnLst>
                                </p:cTn>
                              </p:par>
                            </p:childTnLst>
                          </p:cTn>
                        </p:par>
                        <p:par>
                          <p:cTn id="69" fill="hold">
                            <p:stCondLst>
                              <p:cond delay="3000"/>
                            </p:stCondLst>
                            <p:childTnLst>
                              <p:par>
                                <p:cTn id="70" presetID="10" presetClass="entr" presetSubtype="0" fill="hold" grpId="0" nodeType="afterEffect">
                                  <p:stCondLst>
                                    <p:cond delay="0"/>
                                  </p:stCondLst>
                                  <p:childTnLst>
                                    <p:set>
                                      <p:cBhvr>
                                        <p:cTn id="71" dur="1" fill="hold">
                                          <p:stCondLst>
                                            <p:cond delay="0"/>
                                          </p:stCondLst>
                                        </p:cTn>
                                        <p:tgtEl>
                                          <p:spTgt spid="48"/>
                                        </p:tgtEl>
                                        <p:attrNameLst>
                                          <p:attrName>style.visibility</p:attrName>
                                        </p:attrNameLst>
                                      </p:cBhvr>
                                      <p:to>
                                        <p:strVal val="visible"/>
                                      </p:to>
                                    </p:set>
                                    <p:animEffect transition="in" filter="fade">
                                      <p:cBhvr>
                                        <p:cTn id="72" dur="750"/>
                                        <p:tgtEl>
                                          <p:spTgt spid="48"/>
                                        </p:tgtEl>
                                      </p:cBhvr>
                                    </p:animEffect>
                                  </p:childTnLst>
                                </p:cTn>
                              </p:par>
                            </p:childTnLst>
                          </p:cTn>
                        </p:par>
                        <p:par>
                          <p:cTn id="73" fill="hold">
                            <p:stCondLst>
                              <p:cond delay="3750"/>
                            </p:stCondLst>
                            <p:childTnLst>
                              <p:par>
                                <p:cTn id="74" presetID="10" presetClass="entr" presetSubtype="0" fill="hold" grpId="0" nodeType="afterEffect">
                                  <p:stCondLst>
                                    <p:cond delay="0"/>
                                  </p:stCondLst>
                                  <p:childTnLst>
                                    <p:set>
                                      <p:cBhvr>
                                        <p:cTn id="75" dur="1" fill="hold">
                                          <p:stCondLst>
                                            <p:cond delay="0"/>
                                          </p:stCondLst>
                                        </p:cTn>
                                        <p:tgtEl>
                                          <p:spTgt spid="47"/>
                                        </p:tgtEl>
                                        <p:attrNameLst>
                                          <p:attrName>style.visibility</p:attrName>
                                        </p:attrNameLst>
                                      </p:cBhvr>
                                      <p:to>
                                        <p:strVal val="visible"/>
                                      </p:to>
                                    </p:set>
                                    <p:animEffect transition="in" filter="fade">
                                      <p:cBhvr>
                                        <p:cTn id="76" dur="7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40" grpId="0" animBg="1"/>
      <p:bldP spid="41" grpId="0" animBg="1"/>
      <p:bldP spid="42" grpId="0" animBg="1"/>
      <p:bldP spid="43" grpId="0" animBg="1"/>
      <p:bldP spid="44" grpId="0" animBg="1"/>
      <p:bldP spid="45" grpId="0" animBg="1"/>
      <p:bldP spid="46" grpId="0" animBg="1"/>
      <p:bldP spid="47" grpId="0"/>
      <p:bldP spid="4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86800" cy="369332"/>
          </a:xfrm>
          <a:prstGeom prst="rect">
            <a:avLst/>
          </a:prstGeom>
        </p:spPr>
        <p:txBody>
          <a:bodyPr wrap="square">
            <a:spAutoFit/>
          </a:bodyPr>
          <a:lstStyle/>
          <a:p>
            <a:r>
              <a:rPr lang="en-US" dirty="0" smtClean="0"/>
              <a:t>(d)  (</a:t>
            </a:r>
            <a:r>
              <a:rPr lang="en-US" dirty="0" err="1" smtClean="0"/>
              <a:t>i</a:t>
            </a:r>
            <a:r>
              <a:rPr lang="en-US" dirty="0" smtClean="0"/>
              <a:t>)  Show </a:t>
            </a:r>
            <a:r>
              <a:rPr lang="en-US" dirty="0"/>
              <a:t>that the period of the oscillation is </a:t>
            </a:r>
            <a:r>
              <a:rPr lang="en-US" b="1" dirty="0"/>
              <a:t>2.46 s</a:t>
            </a:r>
            <a:r>
              <a:rPr lang="en-US" dirty="0"/>
              <a:t> when </a:t>
            </a:r>
            <a:r>
              <a:rPr lang="en-US" b="1" i="1" dirty="0"/>
              <a:t>d</a:t>
            </a:r>
            <a:r>
              <a:rPr lang="en-US" i="1" dirty="0"/>
              <a:t> </a:t>
            </a:r>
            <a:r>
              <a:rPr lang="en-US" dirty="0"/>
              <a:t>is </a:t>
            </a:r>
            <a:r>
              <a:rPr lang="en-US" b="1" dirty="0"/>
              <a:t>0.600 m</a:t>
            </a:r>
            <a:r>
              <a:rPr lang="en-US" dirty="0"/>
              <a:t> and </a:t>
            </a:r>
            <a:r>
              <a:rPr lang="en-US" b="1" i="1" dirty="0" smtClean="0"/>
              <a:t>µ</a:t>
            </a:r>
            <a:r>
              <a:rPr lang="en-US" b="1" i="1" baseline="-25000" dirty="0" smtClean="0"/>
              <a:t>WR</a:t>
            </a:r>
            <a:r>
              <a:rPr lang="en-US" dirty="0" smtClean="0"/>
              <a:t> </a:t>
            </a:r>
            <a:r>
              <a:rPr lang="en-US" dirty="0"/>
              <a:t>is </a:t>
            </a:r>
            <a:r>
              <a:rPr lang="en-US" b="1" dirty="0"/>
              <a:t>0.400</a:t>
            </a:r>
            <a:r>
              <a:rPr lang="en-US" dirty="0"/>
              <a:t>.</a:t>
            </a:r>
            <a:endParaRPr lang="en-NZ" dirty="0"/>
          </a:p>
        </p:txBody>
      </p:sp>
      <mc:AlternateContent xmlns:mc="http://schemas.openxmlformats.org/markup-compatibility/2006">
        <mc:Choice xmlns:a14="http://schemas.microsoft.com/office/drawing/2010/main" Requires="a14">
          <p:sp>
            <p:nvSpPr>
              <p:cNvPr id="4" name="TextBox 3"/>
              <p:cNvSpPr txBox="1"/>
              <p:nvPr/>
            </p:nvSpPr>
            <p:spPr>
              <a:xfrm>
                <a:off x="6691350" y="925552"/>
                <a:ext cx="1593641" cy="619400"/>
              </a:xfrm>
              <a:prstGeom prst="rect">
                <a:avLst/>
              </a:prstGeom>
              <a:solidFill>
                <a:schemeClr val="bg1"/>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sz="2000" b="0" i="1" smtClean="0">
                          <a:latin typeface="Cambria Math"/>
                        </a:rPr>
                        <m:t>𝐹</m:t>
                      </m:r>
                      <m:r>
                        <a:rPr lang="en-NZ" sz="2000" b="0" i="1" smtClean="0">
                          <a:latin typeface="Cambria Math"/>
                        </a:rPr>
                        <m:t>=</m:t>
                      </m:r>
                      <m:f>
                        <m:fPr>
                          <m:ctrlPr>
                            <a:rPr lang="en-NZ" sz="2000" i="1" smtClean="0">
                              <a:latin typeface="Cambria Math"/>
                            </a:rPr>
                          </m:ctrlPr>
                        </m:fPr>
                        <m:num>
                          <m:r>
                            <a:rPr lang="en-NZ" sz="2000" b="0" i="1" smtClean="0">
                              <a:latin typeface="Cambria Math"/>
                            </a:rPr>
                            <m:t>−</m:t>
                          </m:r>
                          <m:r>
                            <a:rPr lang="en-NZ" sz="2000" b="0" i="1" smtClean="0">
                              <a:latin typeface="Cambria Math"/>
                              <a:ea typeface="Cambria Math"/>
                            </a:rPr>
                            <m:t>𝜇</m:t>
                          </m:r>
                          <m:r>
                            <a:rPr lang="en-NZ" sz="2000" b="0" i="1" smtClean="0">
                              <a:latin typeface="Cambria Math"/>
                            </a:rPr>
                            <m:t>𝑚𝑔𝑥</m:t>
                          </m:r>
                        </m:num>
                        <m:den>
                          <m:r>
                            <a:rPr lang="en-NZ" sz="2000" b="0" i="1" smtClean="0">
                              <a:latin typeface="Cambria Math"/>
                            </a:rPr>
                            <m:t>𝑑</m:t>
                          </m:r>
                        </m:den>
                      </m:f>
                    </m:oMath>
                  </m:oMathPara>
                </a14:m>
                <a:endParaRPr lang="en-NZ" sz="2000" dirty="0"/>
              </a:p>
            </p:txBody>
          </p:sp>
        </mc:Choice>
        <mc:Fallback>
          <p:sp>
            <p:nvSpPr>
              <p:cNvPr id="4" name="TextBox 3"/>
              <p:cNvSpPr txBox="1">
                <a:spLocks noRot="1" noChangeAspect="1" noMove="1" noResize="1" noEditPoints="1" noAdjustHandles="1" noChangeArrowheads="1" noChangeShapeType="1" noTextEdit="1"/>
              </p:cNvSpPr>
              <p:nvPr/>
            </p:nvSpPr>
            <p:spPr>
              <a:xfrm>
                <a:off x="6691350" y="925552"/>
                <a:ext cx="1593641" cy="619400"/>
              </a:xfrm>
              <a:prstGeom prst="rect">
                <a:avLst/>
              </a:prstGeom>
              <a:blipFill rotWithShape="1">
                <a:blip r:embed="rId2"/>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5" name="TextBox 4"/>
              <p:cNvSpPr txBox="1"/>
              <p:nvPr/>
            </p:nvSpPr>
            <p:spPr>
              <a:xfrm>
                <a:off x="1003300" y="889000"/>
                <a:ext cx="1258871" cy="369332"/>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b="0" i="1" smtClean="0">
                          <a:latin typeface="Cambria Math"/>
                        </a:rPr>
                        <m:t>𝑎</m:t>
                      </m:r>
                      <m:r>
                        <a:rPr lang="en-NZ" b="0" i="1" smtClean="0">
                          <a:latin typeface="Cambria Math"/>
                        </a:rPr>
                        <m:t>=−</m:t>
                      </m:r>
                      <m:sSup>
                        <m:sSupPr>
                          <m:ctrlPr>
                            <a:rPr lang="en-NZ" b="0" i="1" smtClean="0">
                              <a:latin typeface="Cambria Math"/>
                            </a:rPr>
                          </m:ctrlPr>
                        </m:sSupPr>
                        <m:e>
                          <m:r>
                            <a:rPr lang="en-NZ" b="0" i="1" smtClean="0">
                              <a:latin typeface="Cambria Math"/>
                              <a:ea typeface="Cambria Math"/>
                            </a:rPr>
                            <m:t>𝜔</m:t>
                          </m:r>
                        </m:e>
                        <m:sup>
                          <m:r>
                            <a:rPr lang="en-NZ" b="0" i="1" smtClean="0">
                              <a:latin typeface="Cambria Math"/>
                            </a:rPr>
                            <m:t>2</m:t>
                          </m:r>
                        </m:sup>
                      </m:sSup>
                      <m:r>
                        <a:rPr lang="en-NZ" b="0" i="1" smtClean="0">
                          <a:latin typeface="Cambria Math"/>
                        </a:rPr>
                        <m:t>𝑦</m:t>
                      </m:r>
                    </m:oMath>
                  </m:oMathPara>
                </a14:m>
                <a:endParaRPr lang="en-NZ" dirty="0"/>
              </a:p>
            </p:txBody>
          </p:sp>
        </mc:Choice>
        <mc:Fallback>
          <p:sp>
            <p:nvSpPr>
              <p:cNvPr id="5" name="TextBox 4"/>
              <p:cNvSpPr txBox="1">
                <a:spLocks noRot="1" noChangeAspect="1" noMove="1" noResize="1" noEditPoints="1" noAdjustHandles="1" noChangeArrowheads="1" noChangeShapeType="1" noTextEdit="1"/>
              </p:cNvSpPr>
              <p:nvPr/>
            </p:nvSpPr>
            <p:spPr>
              <a:xfrm>
                <a:off x="1003300" y="889000"/>
                <a:ext cx="1258871" cy="369332"/>
              </a:xfrm>
              <a:prstGeom prst="rect">
                <a:avLst/>
              </a:prstGeom>
              <a:blipFill rotWithShape="1">
                <a:blip r:embed="rId3"/>
                <a:stretch>
                  <a:fillRect b="-6667"/>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2881350" y="862052"/>
                <a:ext cx="2767424" cy="619400"/>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sz="2000" b="0" i="1" smtClean="0">
                          <a:latin typeface="Cambria Math"/>
                        </a:rPr>
                        <m:t>𝐹</m:t>
                      </m:r>
                      <m:r>
                        <a:rPr lang="en-NZ" sz="2000" b="0" i="1" smtClean="0">
                          <a:latin typeface="Cambria Math"/>
                        </a:rPr>
                        <m:t>=</m:t>
                      </m:r>
                      <m:r>
                        <a:rPr lang="en-NZ" sz="2000" b="0" i="1" smtClean="0">
                          <a:latin typeface="Cambria Math"/>
                        </a:rPr>
                        <m:t>𝑚𝑎</m:t>
                      </m:r>
                      <m:r>
                        <a:rPr lang="en-NZ" sz="2000" b="0" i="1" smtClean="0">
                          <a:latin typeface="Cambria Math"/>
                        </a:rPr>
                        <m:t>   </m:t>
                      </m:r>
                      <m:r>
                        <a:rPr lang="en-NZ" sz="2000" b="0" i="1" smtClean="0">
                          <a:latin typeface="Cambria Math"/>
                        </a:rPr>
                        <m:t>𝑠𝑜</m:t>
                      </m:r>
                      <m:r>
                        <a:rPr lang="en-NZ" sz="2000" b="0" i="1" smtClean="0">
                          <a:latin typeface="Cambria Math"/>
                        </a:rPr>
                        <m:t>  </m:t>
                      </m:r>
                      <m:r>
                        <a:rPr lang="en-NZ" sz="2000" b="0" i="1" smtClean="0">
                          <a:latin typeface="Cambria Math"/>
                        </a:rPr>
                        <m:t>𝑎</m:t>
                      </m:r>
                      <m:r>
                        <a:rPr lang="en-NZ" sz="2000" b="0" i="1" smtClean="0">
                          <a:latin typeface="Cambria Math"/>
                        </a:rPr>
                        <m:t>=</m:t>
                      </m:r>
                      <m:f>
                        <m:fPr>
                          <m:ctrlPr>
                            <a:rPr lang="en-NZ" sz="2000" i="1" smtClean="0">
                              <a:latin typeface="Cambria Math"/>
                            </a:rPr>
                          </m:ctrlPr>
                        </m:fPr>
                        <m:num>
                          <m:r>
                            <a:rPr lang="en-NZ" sz="2000" b="0" i="1" smtClean="0">
                              <a:latin typeface="Cambria Math"/>
                            </a:rPr>
                            <m:t>−</m:t>
                          </m:r>
                          <m:r>
                            <a:rPr lang="en-NZ" sz="2000" b="0" i="1" smtClean="0">
                              <a:latin typeface="Cambria Math"/>
                              <a:ea typeface="Cambria Math"/>
                            </a:rPr>
                            <m:t>𝜇</m:t>
                          </m:r>
                          <m:r>
                            <a:rPr lang="en-NZ" sz="2000" b="0" i="1" smtClean="0">
                              <a:latin typeface="Cambria Math"/>
                            </a:rPr>
                            <m:t>𝑔𝑥</m:t>
                          </m:r>
                        </m:num>
                        <m:den>
                          <m:r>
                            <a:rPr lang="en-NZ" sz="2000" b="0" i="1" smtClean="0">
                              <a:latin typeface="Cambria Math"/>
                            </a:rPr>
                            <m:t>𝑑</m:t>
                          </m:r>
                        </m:den>
                      </m:f>
                    </m:oMath>
                  </m:oMathPara>
                </a14:m>
                <a:endParaRPr lang="en-NZ" sz="2000" dirty="0"/>
              </a:p>
            </p:txBody>
          </p:sp>
        </mc:Choice>
        <mc:Fallback>
          <p:sp>
            <p:nvSpPr>
              <p:cNvPr id="6" name="TextBox 5"/>
              <p:cNvSpPr txBox="1">
                <a:spLocks noRot="1" noChangeAspect="1" noMove="1" noResize="1" noEditPoints="1" noAdjustHandles="1" noChangeArrowheads="1" noChangeShapeType="1" noTextEdit="1"/>
              </p:cNvSpPr>
              <p:nvPr/>
            </p:nvSpPr>
            <p:spPr>
              <a:xfrm>
                <a:off x="2881350" y="862052"/>
                <a:ext cx="2767424" cy="619400"/>
              </a:xfrm>
              <a:prstGeom prst="rect">
                <a:avLst/>
              </a:prstGeom>
              <a:blipFill rotWithShape="1">
                <a:blip r:embed="rId4"/>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989050" y="1636752"/>
                <a:ext cx="1190967" cy="619400"/>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NZ" sz="2000" b="0" i="1" smtClean="0">
                              <a:latin typeface="Cambria Math"/>
                            </a:rPr>
                          </m:ctrlPr>
                        </m:sSupPr>
                        <m:e>
                          <m:r>
                            <a:rPr lang="en-NZ" sz="2000" b="0" i="1" smtClean="0">
                              <a:latin typeface="Cambria Math"/>
                              <a:ea typeface="Cambria Math"/>
                            </a:rPr>
                            <m:t>𝜔</m:t>
                          </m:r>
                        </m:e>
                        <m:sup>
                          <m:r>
                            <a:rPr lang="en-NZ" sz="2000" b="0" i="1" smtClean="0">
                              <a:latin typeface="Cambria Math"/>
                            </a:rPr>
                            <m:t>2</m:t>
                          </m:r>
                        </m:sup>
                      </m:sSup>
                      <m:r>
                        <a:rPr lang="en-NZ" sz="2000" b="0" i="1" smtClean="0">
                          <a:latin typeface="Cambria Math"/>
                        </a:rPr>
                        <m:t>=</m:t>
                      </m:r>
                      <m:f>
                        <m:fPr>
                          <m:ctrlPr>
                            <a:rPr lang="en-NZ" sz="2000" i="1" smtClean="0">
                              <a:latin typeface="Cambria Math"/>
                            </a:rPr>
                          </m:ctrlPr>
                        </m:fPr>
                        <m:num>
                          <m:r>
                            <a:rPr lang="en-NZ" sz="2000" b="0" i="1" smtClean="0">
                              <a:latin typeface="Cambria Math"/>
                              <a:ea typeface="Cambria Math"/>
                            </a:rPr>
                            <m:t>𝜇</m:t>
                          </m:r>
                          <m:r>
                            <a:rPr lang="en-NZ" sz="2000" b="0" i="1" smtClean="0">
                              <a:latin typeface="Cambria Math"/>
                            </a:rPr>
                            <m:t>𝑔</m:t>
                          </m:r>
                        </m:num>
                        <m:den>
                          <m:r>
                            <a:rPr lang="en-NZ" sz="2000" b="0" i="1" smtClean="0">
                              <a:latin typeface="Cambria Math"/>
                            </a:rPr>
                            <m:t>𝑑</m:t>
                          </m:r>
                        </m:den>
                      </m:f>
                    </m:oMath>
                  </m:oMathPara>
                </a14:m>
                <a:endParaRPr lang="en-NZ" sz="2000" dirty="0"/>
              </a:p>
            </p:txBody>
          </p:sp>
        </mc:Choice>
        <mc:Fallback>
          <p:sp>
            <p:nvSpPr>
              <p:cNvPr id="7" name="TextBox 6"/>
              <p:cNvSpPr txBox="1">
                <a:spLocks noRot="1" noChangeAspect="1" noMove="1" noResize="1" noEditPoints="1" noAdjustHandles="1" noChangeArrowheads="1" noChangeShapeType="1" noTextEdit="1"/>
              </p:cNvSpPr>
              <p:nvPr/>
            </p:nvSpPr>
            <p:spPr>
              <a:xfrm>
                <a:off x="989050" y="1636752"/>
                <a:ext cx="1190967" cy="619400"/>
              </a:xfrm>
              <a:prstGeom prst="rect">
                <a:avLst/>
              </a:prstGeom>
              <a:blipFill rotWithShape="1">
                <a:blip r:embed="rId5"/>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2589250" y="1624052"/>
                <a:ext cx="1069267" cy="670505"/>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sz="2000" b="0" i="1" smtClean="0">
                          <a:latin typeface="Cambria Math"/>
                          <a:ea typeface="Cambria Math"/>
                        </a:rPr>
                        <m:t>𝜔</m:t>
                      </m:r>
                      <m:r>
                        <a:rPr lang="en-NZ" sz="2000" b="0" i="1" smtClean="0">
                          <a:latin typeface="Cambria Math"/>
                        </a:rPr>
                        <m:t>=</m:t>
                      </m:r>
                      <m:f>
                        <m:fPr>
                          <m:ctrlPr>
                            <a:rPr lang="en-NZ" sz="2000" i="1" smtClean="0">
                              <a:latin typeface="Cambria Math"/>
                            </a:rPr>
                          </m:ctrlPr>
                        </m:fPr>
                        <m:num>
                          <m:r>
                            <a:rPr lang="en-NZ" sz="2000" b="0" i="1" smtClean="0">
                              <a:latin typeface="Cambria Math"/>
                            </a:rPr>
                            <m:t>2</m:t>
                          </m:r>
                          <m:r>
                            <a:rPr lang="en-NZ" sz="2000" b="0" i="1" smtClean="0">
                              <a:latin typeface="Cambria Math"/>
                              <a:ea typeface="Cambria Math"/>
                            </a:rPr>
                            <m:t>𝜋</m:t>
                          </m:r>
                        </m:num>
                        <m:den>
                          <m:r>
                            <a:rPr lang="en-NZ" sz="2000" b="0" i="1" smtClean="0">
                              <a:latin typeface="Cambria Math"/>
                            </a:rPr>
                            <m:t>𝑇</m:t>
                          </m:r>
                        </m:den>
                      </m:f>
                    </m:oMath>
                  </m:oMathPara>
                </a14:m>
                <a:endParaRPr lang="en-NZ" sz="2000" dirty="0"/>
              </a:p>
            </p:txBody>
          </p:sp>
        </mc:Choice>
        <mc:Fallback>
          <p:sp>
            <p:nvSpPr>
              <p:cNvPr id="8" name="TextBox 7"/>
              <p:cNvSpPr txBox="1">
                <a:spLocks noRot="1" noChangeAspect="1" noMove="1" noResize="1" noEditPoints="1" noAdjustHandles="1" noChangeArrowheads="1" noChangeShapeType="1" noTextEdit="1"/>
              </p:cNvSpPr>
              <p:nvPr/>
            </p:nvSpPr>
            <p:spPr>
              <a:xfrm>
                <a:off x="2589250" y="1624052"/>
                <a:ext cx="1069267" cy="670505"/>
              </a:xfrm>
              <a:prstGeom prst="rect">
                <a:avLst/>
              </a:prstGeom>
              <a:blipFill rotWithShape="1">
                <a:blip r:embed="rId6"/>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9" name="TextBox 8"/>
              <p:cNvSpPr txBox="1"/>
              <p:nvPr/>
            </p:nvSpPr>
            <p:spPr>
              <a:xfrm>
                <a:off x="4037050" y="1687552"/>
                <a:ext cx="1534266" cy="1001684"/>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sz="2000" b="0" i="1" smtClean="0">
                          <a:latin typeface="Cambria Math"/>
                          <a:ea typeface="Cambria Math"/>
                        </a:rPr>
                        <m:t>𝑇</m:t>
                      </m:r>
                      <m:r>
                        <a:rPr lang="en-NZ" sz="2000" b="0" i="1" smtClean="0">
                          <a:latin typeface="Cambria Math"/>
                        </a:rPr>
                        <m:t>=2</m:t>
                      </m:r>
                      <m:r>
                        <a:rPr lang="en-NZ" sz="2000" b="0" i="1" smtClean="0">
                          <a:latin typeface="Cambria Math"/>
                          <a:ea typeface="Cambria Math"/>
                        </a:rPr>
                        <m:t>𝜋</m:t>
                      </m:r>
                      <m:rad>
                        <m:radPr>
                          <m:degHide m:val="on"/>
                          <m:ctrlPr>
                            <a:rPr lang="en-NZ" sz="2000" b="0" i="1" smtClean="0">
                              <a:latin typeface="Cambria Math"/>
                              <a:ea typeface="Cambria Math"/>
                            </a:rPr>
                          </m:ctrlPr>
                        </m:radPr>
                        <m:deg/>
                        <m:e>
                          <m:f>
                            <m:fPr>
                              <m:ctrlPr>
                                <a:rPr lang="en-NZ" sz="2000" b="0" i="1" smtClean="0">
                                  <a:latin typeface="Cambria Math"/>
                                  <a:ea typeface="Cambria Math"/>
                                </a:rPr>
                              </m:ctrlPr>
                            </m:fPr>
                            <m:num>
                              <m:r>
                                <a:rPr lang="en-NZ" sz="2000" b="0" i="1" smtClean="0">
                                  <a:latin typeface="Cambria Math"/>
                                  <a:ea typeface="Cambria Math"/>
                                </a:rPr>
                                <m:t>𝑑</m:t>
                              </m:r>
                            </m:num>
                            <m:den>
                              <m:r>
                                <a:rPr lang="en-NZ" sz="2000" b="0" i="1" smtClean="0">
                                  <a:latin typeface="Cambria Math"/>
                                  <a:ea typeface="Cambria Math"/>
                                </a:rPr>
                                <m:t>𝜇</m:t>
                              </m:r>
                              <m:r>
                                <a:rPr lang="en-NZ" sz="2000" b="0" i="1" smtClean="0">
                                  <a:latin typeface="Cambria Math"/>
                                  <a:ea typeface="Cambria Math"/>
                                </a:rPr>
                                <m:t>𝑔</m:t>
                              </m:r>
                            </m:den>
                          </m:f>
                        </m:e>
                      </m:rad>
                    </m:oMath>
                  </m:oMathPara>
                </a14:m>
                <a:endParaRPr lang="en-NZ" sz="2000" dirty="0"/>
              </a:p>
            </p:txBody>
          </p:sp>
        </mc:Choice>
        <mc:Fallback>
          <p:sp>
            <p:nvSpPr>
              <p:cNvPr id="9" name="TextBox 8"/>
              <p:cNvSpPr txBox="1">
                <a:spLocks noRot="1" noChangeAspect="1" noMove="1" noResize="1" noEditPoints="1" noAdjustHandles="1" noChangeArrowheads="1" noChangeShapeType="1" noTextEdit="1"/>
              </p:cNvSpPr>
              <p:nvPr/>
            </p:nvSpPr>
            <p:spPr>
              <a:xfrm>
                <a:off x="4037050" y="1687552"/>
                <a:ext cx="1534266" cy="1001684"/>
              </a:xfrm>
              <a:prstGeom prst="rect">
                <a:avLst/>
              </a:prstGeom>
              <a:blipFill rotWithShape="1">
                <a:blip r:embed="rId7"/>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10" name="TextBox 9"/>
              <p:cNvSpPr txBox="1"/>
              <p:nvPr/>
            </p:nvSpPr>
            <p:spPr>
              <a:xfrm>
                <a:off x="5715000" y="2184400"/>
                <a:ext cx="2550955" cy="369332"/>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b="0" i="1" smtClean="0">
                          <a:latin typeface="Cambria Math"/>
                        </a:rPr>
                        <m:t>𝑇</m:t>
                      </m:r>
                      <m:r>
                        <a:rPr lang="en-NZ" b="0" i="1" smtClean="0">
                          <a:latin typeface="Cambria Math"/>
                        </a:rPr>
                        <m:t>=2.4569…=</m:t>
                      </m:r>
                      <m:r>
                        <a:rPr lang="en-NZ" b="1" i="1" smtClean="0">
                          <a:latin typeface="Cambria Math"/>
                        </a:rPr>
                        <m:t>𝟐</m:t>
                      </m:r>
                      <m:r>
                        <a:rPr lang="en-NZ" b="1" i="1" smtClean="0">
                          <a:latin typeface="Cambria Math"/>
                        </a:rPr>
                        <m:t>.</m:t>
                      </m:r>
                      <m:r>
                        <a:rPr lang="en-NZ" b="1" i="1" smtClean="0">
                          <a:latin typeface="Cambria Math"/>
                        </a:rPr>
                        <m:t>𝟒𝟔</m:t>
                      </m:r>
                      <m:r>
                        <a:rPr lang="en-NZ" b="1" i="1" smtClean="0">
                          <a:latin typeface="Cambria Math"/>
                        </a:rPr>
                        <m:t> </m:t>
                      </m:r>
                      <m:r>
                        <a:rPr lang="en-NZ" b="1" i="1" smtClean="0">
                          <a:latin typeface="Cambria Math"/>
                        </a:rPr>
                        <m:t>𝒔</m:t>
                      </m:r>
                    </m:oMath>
                  </m:oMathPara>
                </a14:m>
                <a:endParaRPr lang="en-NZ" dirty="0"/>
              </a:p>
            </p:txBody>
          </p:sp>
        </mc:Choice>
        <mc:Fallback>
          <p:sp>
            <p:nvSpPr>
              <p:cNvPr id="10" name="TextBox 9"/>
              <p:cNvSpPr txBox="1">
                <a:spLocks noRot="1" noChangeAspect="1" noMove="1" noResize="1" noEditPoints="1" noAdjustHandles="1" noChangeArrowheads="1" noChangeShapeType="1" noTextEdit="1"/>
              </p:cNvSpPr>
              <p:nvPr/>
            </p:nvSpPr>
            <p:spPr>
              <a:xfrm>
                <a:off x="5715000" y="2184400"/>
                <a:ext cx="2550955" cy="369332"/>
              </a:xfrm>
              <a:prstGeom prst="rect">
                <a:avLst/>
              </a:prstGeom>
              <a:blipFill rotWithShape="1">
                <a:blip r:embed="rId8"/>
                <a:stretch>
                  <a:fillRect/>
                </a:stretch>
              </a:blipFill>
            </p:spPr>
            <p:txBody>
              <a:bodyPr/>
              <a:lstStyle/>
              <a:p>
                <a:r>
                  <a:rPr lang="en-NZ">
                    <a:noFill/>
                  </a:rPr>
                  <a:t> </a:t>
                </a:r>
              </a:p>
            </p:txBody>
          </p:sp>
        </mc:Fallback>
      </mc:AlternateContent>
      <p:sp>
        <p:nvSpPr>
          <p:cNvPr id="11" name="Rectangle 10"/>
          <p:cNvSpPr/>
          <p:nvPr/>
        </p:nvSpPr>
        <p:spPr>
          <a:xfrm>
            <a:off x="328828" y="2777858"/>
            <a:ext cx="8610600" cy="923330"/>
          </a:xfrm>
          <a:prstGeom prst="rect">
            <a:avLst/>
          </a:prstGeom>
        </p:spPr>
        <p:txBody>
          <a:bodyPr wrap="square">
            <a:spAutoFit/>
          </a:bodyPr>
          <a:lstStyle/>
          <a:p>
            <a:r>
              <a:rPr lang="en-US" dirty="0" smtClean="0"/>
              <a:t>(ii)  An </a:t>
            </a:r>
            <a:r>
              <a:rPr lang="en-US" dirty="0"/>
              <a:t>object is dropped onto the oscillating sheet of </a:t>
            </a:r>
            <a:r>
              <a:rPr lang="en-US" dirty="0" smtClean="0"/>
              <a:t>wood.  If </a:t>
            </a:r>
            <a:r>
              <a:rPr lang="en-US" dirty="0"/>
              <a:t>the </a:t>
            </a:r>
            <a:r>
              <a:rPr lang="el-GR" b="1" i="1" dirty="0" smtClean="0">
                <a:latin typeface="Times New Roman"/>
                <a:cs typeface="Times New Roman"/>
              </a:rPr>
              <a:t>μ</a:t>
            </a:r>
            <a:r>
              <a:rPr lang="en-NZ" b="1" i="1" baseline="-25000" dirty="0" smtClean="0">
                <a:latin typeface="Times New Roman"/>
                <a:cs typeface="Times New Roman"/>
              </a:rPr>
              <a:t>OW</a:t>
            </a:r>
            <a:r>
              <a:rPr lang="en-NZ" dirty="0" smtClean="0">
                <a:latin typeface="Times New Roman"/>
                <a:cs typeface="Times New Roman"/>
              </a:rPr>
              <a:t> </a:t>
            </a:r>
            <a:r>
              <a:rPr lang="en-US" dirty="0" smtClean="0"/>
              <a:t>between </a:t>
            </a:r>
            <a:r>
              <a:rPr lang="en-US" dirty="0"/>
              <a:t>the object and the wood is </a:t>
            </a:r>
            <a:r>
              <a:rPr lang="en-US" b="1" dirty="0"/>
              <a:t>0.200</a:t>
            </a:r>
            <a:r>
              <a:rPr lang="en-US" dirty="0"/>
              <a:t>, show that the </a:t>
            </a:r>
            <a:r>
              <a:rPr lang="en-US" dirty="0" smtClean="0"/>
              <a:t>maximum amplitude </a:t>
            </a:r>
            <a:r>
              <a:rPr lang="en-US" b="1" i="1" dirty="0" smtClean="0">
                <a:latin typeface="Times New Roman" panose="02020603050405020304" pitchFamily="18" charset="0"/>
                <a:cs typeface="Times New Roman" panose="02020603050405020304" pitchFamily="18" charset="0"/>
              </a:rPr>
              <a:t>A</a:t>
            </a:r>
            <a:r>
              <a:rPr lang="en-US" b="1" i="1" baseline="-25000" dirty="0" smtClean="0">
                <a:latin typeface="Times New Roman" panose="02020603050405020304" pitchFamily="18" charset="0"/>
                <a:cs typeface="Times New Roman" panose="02020603050405020304" pitchFamily="18" charset="0"/>
              </a:rPr>
              <a:t>max</a:t>
            </a:r>
            <a:r>
              <a:rPr lang="en-US" b="1" dirty="0" smtClean="0"/>
              <a:t>  </a:t>
            </a:r>
            <a:r>
              <a:rPr lang="en-US" dirty="0" smtClean="0"/>
              <a:t>for the </a:t>
            </a:r>
            <a:r>
              <a:rPr lang="en-US" dirty="0"/>
              <a:t>wood </a:t>
            </a:r>
            <a:r>
              <a:rPr lang="en-US" dirty="0" smtClean="0"/>
              <a:t>moving </a:t>
            </a:r>
            <a:r>
              <a:rPr lang="en-US" dirty="0"/>
              <a:t>horizontally without </a:t>
            </a:r>
            <a:r>
              <a:rPr lang="en-US" dirty="0" smtClean="0"/>
              <a:t>the </a:t>
            </a:r>
            <a:r>
              <a:rPr lang="en-US" dirty="0"/>
              <a:t>object </a:t>
            </a:r>
            <a:r>
              <a:rPr lang="en-US" dirty="0" smtClean="0"/>
              <a:t>slipping </a:t>
            </a:r>
            <a:r>
              <a:rPr lang="en-US" dirty="0"/>
              <a:t>is </a:t>
            </a:r>
            <a:r>
              <a:rPr lang="en-US" b="1" dirty="0"/>
              <a:t>0.300 m</a:t>
            </a:r>
            <a:r>
              <a:rPr lang="en-US" dirty="0"/>
              <a:t>.</a:t>
            </a:r>
            <a:endParaRPr lang="en-NZ" dirty="0"/>
          </a:p>
        </p:txBody>
      </p:sp>
      <p:sp>
        <p:nvSpPr>
          <p:cNvPr id="12" name="Rectangle 11"/>
          <p:cNvSpPr/>
          <p:nvPr/>
        </p:nvSpPr>
        <p:spPr>
          <a:xfrm>
            <a:off x="461662" y="3683855"/>
            <a:ext cx="6654800" cy="1754326"/>
          </a:xfrm>
          <a:prstGeom prst="rect">
            <a:avLst/>
          </a:prstGeom>
          <a:solidFill>
            <a:srgbClr val="FFFFCC"/>
          </a:solidFill>
        </p:spPr>
        <p:txBody>
          <a:bodyPr wrap="square">
            <a:spAutoFit/>
          </a:bodyPr>
          <a:lstStyle/>
          <a:p>
            <a:pPr>
              <a:lnSpc>
                <a:spcPct val="150000"/>
              </a:lnSpc>
            </a:pPr>
            <a:r>
              <a:rPr lang="en-US" dirty="0" smtClean="0"/>
              <a:t>Maximum frictional force on the object is </a:t>
            </a:r>
            <a:r>
              <a:rPr lang="en-US" dirty="0"/>
              <a:t>= </a:t>
            </a:r>
            <a:r>
              <a:rPr lang="el-GR" i="1" dirty="0" smtClean="0">
                <a:latin typeface="Times New Roman" panose="02020603050405020304" pitchFamily="18" charset="0"/>
                <a:cs typeface="Times New Roman" panose="02020603050405020304" pitchFamily="18" charset="0"/>
              </a:rPr>
              <a:t>μ</a:t>
            </a:r>
            <a:r>
              <a:rPr lang="en-NZ" i="1" baseline="-25000" dirty="0" smtClean="0">
                <a:latin typeface="Times New Roman" panose="02020603050405020304" pitchFamily="18" charset="0"/>
                <a:cs typeface="Times New Roman" panose="02020603050405020304" pitchFamily="18" charset="0"/>
              </a:rPr>
              <a:t>OW</a:t>
            </a:r>
            <a:r>
              <a:rPr lang="en-NZ" i="1"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N</a:t>
            </a:r>
            <a:r>
              <a:rPr lang="en-US" i="1" baseline="-25000" dirty="0">
                <a:latin typeface="Times New Roman" panose="02020603050405020304" pitchFamily="18" charset="0"/>
                <a:cs typeface="Times New Roman" panose="02020603050405020304" pitchFamily="18" charset="0"/>
              </a:rPr>
              <a:t>O</a:t>
            </a:r>
            <a:r>
              <a:rPr lang="en-US" i="1" dirty="0" smtClean="0"/>
              <a:t> </a:t>
            </a:r>
            <a:r>
              <a:rPr lang="en-US" dirty="0"/>
              <a:t>= </a:t>
            </a:r>
            <a:r>
              <a:rPr lang="en-US" dirty="0" smtClean="0">
                <a:latin typeface="Times New Roman" panose="02020603050405020304" pitchFamily="18" charset="0"/>
                <a:cs typeface="Times New Roman" panose="02020603050405020304" pitchFamily="18" charset="0"/>
              </a:rPr>
              <a:t>0.2</a:t>
            </a:r>
            <a:r>
              <a:rPr lang="en-US" i="1" dirty="0" smtClean="0">
                <a:latin typeface="Times New Roman" panose="02020603050405020304" pitchFamily="18" charset="0"/>
                <a:cs typeface="Times New Roman" panose="02020603050405020304" pitchFamily="18" charset="0"/>
              </a:rPr>
              <a:t>N</a:t>
            </a:r>
            <a:r>
              <a:rPr lang="en-US" i="1" baseline="-25000" dirty="0" smtClean="0">
                <a:latin typeface="Times New Roman" panose="02020603050405020304" pitchFamily="18" charset="0"/>
                <a:cs typeface="Times New Roman" panose="02020603050405020304" pitchFamily="18" charset="0"/>
              </a:rPr>
              <a:t>O</a:t>
            </a:r>
            <a:r>
              <a:rPr lang="en-US" i="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0.2</a:t>
            </a:r>
            <a:r>
              <a:rPr lang="en-US" b="1" i="1" dirty="0">
                <a:latin typeface="Times New Roman" panose="02020603050405020304" pitchFamily="18" charset="0"/>
                <a:cs typeface="Times New Roman" panose="02020603050405020304" pitchFamily="18" charset="0"/>
              </a:rPr>
              <a:t>M</a:t>
            </a:r>
            <a:r>
              <a:rPr lang="en-US" b="1" dirty="0">
                <a:latin typeface="Times New Roman" panose="02020603050405020304" pitchFamily="18" charset="0"/>
                <a:cs typeface="Times New Roman" panose="02020603050405020304" pitchFamily="18" charset="0"/>
              </a:rPr>
              <a:t>g</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smtClean="0"/>
              <a:t>where </a:t>
            </a:r>
            <a:r>
              <a:rPr lang="en-US" i="1" dirty="0" smtClean="0">
                <a:latin typeface="Times New Roman" panose="02020603050405020304" pitchFamily="18" charset="0"/>
                <a:cs typeface="Times New Roman" panose="02020603050405020304" pitchFamily="18" charset="0"/>
              </a:rPr>
              <a:t>M</a:t>
            </a:r>
            <a:r>
              <a:rPr lang="en-US" i="1" dirty="0" smtClean="0"/>
              <a:t> </a:t>
            </a:r>
            <a:r>
              <a:rPr lang="en-US" dirty="0"/>
              <a:t>= mass of the object) </a:t>
            </a:r>
            <a:endParaRPr lang="en-US" dirty="0" smtClean="0"/>
          </a:p>
          <a:p>
            <a:pPr>
              <a:lnSpc>
                <a:spcPct val="150000"/>
              </a:lnSpc>
            </a:pPr>
            <a:r>
              <a:rPr lang="en-US" dirty="0" smtClean="0"/>
              <a:t>Max </a:t>
            </a:r>
            <a:r>
              <a:rPr lang="en-US" dirty="0"/>
              <a:t>acceleration without slipping is </a:t>
            </a:r>
            <a:r>
              <a:rPr lang="en-US" b="1" dirty="0" smtClean="0">
                <a:latin typeface="Times New Roman" panose="02020603050405020304" pitchFamily="18" charset="0"/>
                <a:cs typeface="Times New Roman" panose="02020603050405020304" pitchFamily="18" charset="0"/>
              </a:rPr>
              <a:t>0.2</a:t>
            </a:r>
            <a:r>
              <a:rPr lang="en-US" b="1" dirty="0">
                <a:latin typeface="Times New Roman" panose="02020603050405020304" pitchFamily="18" charset="0"/>
                <a:cs typeface="Times New Roman" panose="02020603050405020304" pitchFamily="18" charset="0"/>
              </a:rPr>
              <a:t>g</a:t>
            </a:r>
            <a:endParaRPr lang="en-NZ" b="1" baseline="30000" dirty="0">
              <a:latin typeface="Times New Roman" panose="02020603050405020304" pitchFamily="18" charset="0"/>
              <a:cs typeface="Times New Roman" panose="02020603050405020304" pitchFamily="18" charset="0"/>
            </a:endParaRPr>
          </a:p>
          <a:p>
            <a:pPr>
              <a:lnSpc>
                <a:spcPct val="150000"/>
              </a:lnSpc>
            </a:pPr>
            <a:r>
              <a:rPr lang="en-US" dirty="0" smtClean="0"/>
              <a:t>Max </a:t>
            </a:r>
            <a:r>
              <a:rPr lang="en-US" dirty="0"/>
              <a:t>acceleration =</a:t>
            </a:r>
            <a:r>
              <a:rPr lang="en-US" b="1" dirty="0"/>
              <a:t> </a:t>
            </a:r>
            <a:r>
              <a:rPr lang="en-US" b="1" i="1" dirty="0" smtClean="0">
                <a:latin typeface="Times New Roman" panose="02020603050405020304" pitchFamily="18" charset="0"/>
                <a:cs typeface="Times New Roman" panose="02020603050405020304" pitchFamily="18" charset="0"/>
              </a:rPr>
              <a:t>A</a:t>
            </a:r>
            <a:r>
              <a:rPr lang="en-US" b="1" i="1" baseline="-25000" dirty="0" smtClean="0">
                <a:latin typeface="Times New Roman" panose="02020603050405020304" pitchFamily="18" charset="0"/>
                <a:cs typeface="Times New Roman" panose="02020603050405020304" pitchFamily="18" charset="0"/>
              </a:rPr>
              <a:t>max</a:t>
            </a:r>
            <a:r>
              <a:rPr lang="el-GR" b="1" i="1" dirty="0" smtClean="0">
                <a:latin typeface="Times New Roman" panose="02020603050405020304" pitchFamily="18" charset="0"/>
                <a:cs typeface="Times New Roman" panose="02020603050405020304" pitchFamily="18" charset="0"/>
              </a:rPr>
              <a:t>ω</a:t>
            </a:r>
            <a:r>
              <a:rPr lang="en-US" b="1" baseline="30000" dirty="0" smtClean="0">
                <a:latin typeface="Times New Roman" panose="02020603050405020304" pitchFamily="18" charset="0"/>
                <a:cs typeface="Times New Roman" panose="02020603050405020304" pitchFamily="18" charset="0"/>
              </a:rPr>
              <a:t>2</a:t>
            </a:r>
            <a:r>
              <a:rPr lang="en-US" b="1" dirty="0" smtClean="0">
                <a:latin typeface="Times New Roman" panose="02020603050405020304" pitchFamily="18" charset="0"/>
                <a:cs typeface="Times New Roman" panose="02020603050405020304" pitchFamily="18" charset="0"/>
              </a:rPr>
              <a:t>  = 0.2g</a:t>
            </a:r>
            <a:endParaRPr lang="en-NZ" b="1" baseline="300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13" name="TextBox 12"/>
              <p:cNvSpPr txBox="1"/>
              <p:nvPr/>
            </p:nvSpPr>
            <p:spPr>
              <a:xfrm>
                <a:off x="4521365" y="5521922"/>
                <a:ext cx="2888996" cy="724494"/>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sz="2000" b="0" i="1" smtClean="0">
                          <a:latin typeface="Cambria Math"/>
                          <a:ea typeface="Cambria Math"/>
                        </a:rPr>
                        <m:t>𝐴</m:t>
                      </m:r>
                      <m:r>
                        <a:rPr lang="en-NZ" sz="2000" b="0" i="1" smtClean="0">
                          <a:latin typeface="Cambria Math"/>
                        </a:rPr>
                        <m:t>=</m:t>
                      </m:r>
                      <m:f>
                        <m:fPr>
                          <m:ctrlPr>
                            <a:rPr lang="en-NZ" sz="2000" b="0" i="1" smtClean="0">
                              <a:latin typeface="Cambria Math"/>
                            </a:rPr>
                          </m:ctrlPr>
                        </m:fPr>
                        <m:num>
                          <m:r>
                            <a:rPr lang="en-NZ" sz="2000" b="0" i="1" smtClean="0">
                              <a:latin typeface="Cambria Math"/>
                            </a:rPr>
                            <m:t>0.2</m:t>
                          </m:r>
                          <m:r>
                            <a:rPr lang="en-NZ" sz="2000" b="0" i="1" smtClean="0">
                              <a:latin typeface="Cambria Math"/>
                            </a:rPr>
                            <m:t>𝑔𝑥</m:t>
                          </m:r>
                          <m:r>
                            <a:rPr lang="en-NZ" sz="2000" b="0" i="1" smtClean="0">
                              <a:latin typeface="Cambria Math"/>
                            </a:rPr>
                            <m:t>0.6</m:t>
                          </m:r>
                        </m:num>
                        <m:den>
                          <m:r>
                            <a:rPr lang="en-NZ" sz="2000" b="0" i="1" smtClean="0">
                              <a:latin typeface="Cambria Math"/>
                              <a:ea typeface="Cambria Math"/>
                            </a:rPr>
                            <m:t>0.4</m:t>
                          </m:r>
                          <m:r>
                            <a:rPr lang="en-NZ" sz="2000" b="0" i="1" smtClean="0">
                              <a:latin typeface="Cambria Math"/>
                              <a:ea typeface="Cambria Math"/>
                            </a:rPr>
                            <m:t>𝑔</m:t>
                          </m:r>
                        </m:den>
                      </m:f>
                      <m:r>
                        <a:rPr lang="en-NZ" sz="2000" b="0" i="1" smtClean="0">
                          <a:latin typeface="Cambria Math"/>
                        </a:rPr>
                        <m:t>=0.300</m:t>
                      </m:r>
                      <m:r>
                        <a:rPr lang="en-NZ" sz="2000" b="0" i="1" smtClean="0">
                          <a:latin typeface="Cambria Math"/>
                        </a:rPr>
                        <m:t>𝑚</m:t>
                      </m:r>
                    </m:oMath>
                  </m:oMathPara>
                </a14:m>
                <a:endParaRPr lang="en-NZ" sz="2000" dirty="0"/>
              </a:p>
            </p:txBody>
          </p:sp>
        </mc:Choice>
        <mc:Fallback>
          <p:sp>
            <p:nvSpPr>
              <p:cNvPr id="13" name="TextBox 12"/>
              <p:cNvSpPr txBox="1">
                <a:spLocks noRot="1" noChangeAspect="1" noMove="1" noResize="1" noEditPoints="1" noAdjustHandles="1" noChangeArrowheads="1" noChangeShapeType="1" noTextEdit="1"/>
              </p:cNvSpPr>
              <p:nvPr/>
            </p:nvSpPr>
            <p:spPr>
              <a:xfrm>
                <a:off x="4521365" y="5521922"/>
                <a:ext cx="2888996" cy="724494"/>
              </a:xfrm>
              <a:prstGeom prst="rect">
                <a:avLst/>
              </a:prstGeom>
              <a:blipFill rotWithShape="1">
                <a:blip r:embed="rId9"/>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14" name="TextBox 13"/>
              <p:cNvSpPr txBox="1"/>
              <p:nvPr/>
            </p:nvSpPr>
            <p:spPr>
              <a:xfrm>
                <a:off x="1982396" y="5558993"/>
                <a:ext cx="2349554" cy="670505"/>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NZ" sz="2000" b="0" i="1" smtClean="0">
                              <a:latin typeface="Cambria Math"/>
                            </a:rPr>
                          </m:ctrlPr>
                        </m:sSupPr>
                        <m:e>
                          <m:r>
                            <a:rPr lang="en-NZ" sz="2000" b="0" i="1" smtClean="0">
                              <a:latin typeface="Cambria Math"/>
                              <a:ea typeface="Cambria Math"/>
                            </a:rPr>
                            <m:t>𝜔</m:t>
                          </m:r>
                        </m:e>
                        <m:sup>
                          <m:r>
                            <a:rPr lang="en-NZ" sz="2000" b="0" i="1" smtClean="0">
                              <a:latin typeface="Cambria Math"/>
                            </a:rPr>
                            <m:t>2</m:t>
                          </m:r>
                        </m:sup>
                      </m:sSup>
                      <m:r>
                        <a:rPr lang="en-NZ" sz="2000" b="0" i="1" smtClean="0">
                          <a:latin typeface="Cambria Math"/>
                        </a:rPr>
                        <m:t>=</m:t>
                      </m:r>
                      <m:f>
                        <m:fPr>
                          <m:ctrlPr>
                            <a:rPr lang="en-NZ" sz="2000" i="1" smtClean="0">
                              <a:latin typeface="Cambria Math"/>
                            </a:rPr>
                          </m:ctrlPr>
                        </m:fPr>
                        <m:num>
                          <m:sSub>
                            <m:sSubPr>
                              <m:ctrlPr>
                                <a:rPr lang="en-NZ" sz="2000" i="1" smtClean="0">
                                  <a:latin typeface="Cambria Math"/>
                                </a:rPr>
                              </m:ctrlPr>
                            </m:sSubPr>
                            <m:e>
                              <m:r>
                                <a:rPr lang="en-NZ" sz="2000" i="1" smtClean="0">
                                  <a:latin typeface="Cambria Math"/>
                                  <a:ea typeface="Cambria Math"/>
                                </a:rPr>
                                <m:t>𝜇</m:t>
                              </m:r>
                            </m:e>
                            <m:sub>
                              <m:r>
                                <a:rPr lang="en-NZ" sz="2000" b="0" i="1" smtClean="0">
                                  <a:latin typeface="Cambria Math"/>
                                </a:rPr>
                                <m:t>𝑊𝑅</m:t>
                              </m:r>
                            </m:sub>
                          </m:sSub>
                          <m:r>
                            <a:rPr lang="en-NZ" sz="2000" b="0" i="1" smtClean="0">
                              <a:latin typeface="Cambria Math"/>
                            </a:rPr>
                            <m:t>𝑔</m:t>
                          </m:r>
                        </m:num>
                        <m:den>
                          <m:r>
                            <a:rPr lang="en-NZ" sz="2000" b="0" i="1" smtClean="0">
                              <a:latin typeface="Cambria Math"/>
                            </a:rPr>
                            <m:t>𝑑</m:t>
                          </m:r>
                        </m:den>
                      </m:f>
                      <m:r>
                        <a:rPr lang="en-NZ" sz="2000" b="0" i="1" smtClean="0">
                          <a:latin typeface="Cambria Math"/>
                        </a:rPr>
                        <m:t>=</m:t>
                      </m:r>
                      <m:f>
                        <m:fPr>
                          <m:ctrlPr>
                            <a:rPr lang="en-NZ" sz="2000" b="0" i="1" smtClean="0">
                              <a:latin typeface="Cambria Math"/>
                            </a:rPr>
                          </m:ctrlPr>
                        </m:fPr>
                        <m:num>
                          <m:r>
                            <a:rPr lang="en-NZ" sz="2000" b="0" i="1" smtClean="0">
                              <a:latin typeface="Cambria Math"/>
                            </a:rPr>
                            <m:t>0.4</m:t>
                          </m:r>
                          <m:r>
                            <a:rPr lang="en-NZ" sz="2000" b="0" i="1" smtClean="0">
                              <a:latin typeface="Cambria Math"/>
                            </a:rPr>
                            <m:t>𝑔</m:t>
                          </m:r>
                        </m:num>
                        <m:den>
                          <m:r>
                            <a:rPr lang="en-NZ" sz="2000" b="0" i="1" smtClean="0">
                              <a:latin typeface="Cambria Math"/>
                            </a:rPr>
                            <m:t>0.6</m:t>
                          </m:r>
                        </m:den>
                      </m:f>
                    </m:oMath>
                  </m:oMathPara>
                </a14:m>
                <a:endParaRPr lang="en-NZ" sz="2000" dirty="0"/>
              </a:p>
            </p:txBody>
          </p:sp>
        </mc:Choice>
        <mc:Fallback>
          <p:sp>
            <p:nvSpPr>
              <p:cNvPr id="14" name="TextBox 13"/>
              <p:cNvSpPr txBox="1">
                <a:spLocks noRot="1" noChangeAspect="1" noMove="1" noResize="1" noEditPoints="1" noAdjustHandles="1" noChangeArrowheads="1" noChangeShapeType="1" noTextEdit="1"/>
              </p:cNvSpPr>
              <p:nvPr/>
            </p:nvSpPr>
            <p:spPr>
              <a:xfrm>
                <a:off x="1982396" y="5558993"/>
                <a:ext cx="2349554" cy="670505"/>
              </a:xfrm>
              <a:prstGeom prst="rect">
                <a:avLst/>
              </a:prstGeom>
              <a:blipFill rotWithShape="1">
                <a:blip r:embed="rId10"/>
                <a:stretch>
                  <a:fillRect/>
                </a:stretch>
              </a:blipFill>
            </p:spPr>
            <p:txBody>
              <a:bodyPr/>
              <a:lstStyle/>
              <a:p>
                <a:r>
                  <a:rPr lang="en-NZ">
                    <a:noFill/>
                  </a:rPr>
                  <a:t> </a:t>
                </a:r>
              </a:p>
            </p:txBody>
          </p:sp>
        </mc:Fallback>
      </mc:AlternateContent>
      <p:sp>
        <p:nvSpPr>
          <p:cNvPr id="16" name="TextBox 15"/>
          <p:cNvSpPr txBox="1"/>
          <p:nvPr/>
        </p:nvSpPr>
        <p:spPr>
          <a:xfrm>
            <a:off x="6019179" y="6359293"/>
            <a:ext cx="2821413" cy="369332"/>
          </a:xfrm>
          <a:prstGeom prst="rect">
            <a:avLst/>
          </a:prstGeom>
          <a:solidFill>
            <a:srgbClr val="FFFFCC"/>
          </a:solidFill>
        </p:spPr>
        <p:txBody>
          <a:bodyPr wrap="none" rtlCol="0">
            <a:spAutoFit/>
          </a:bodyPr>
          <a:lstStyle/>
          <a:p>
            <a:r>
              <a:rPr lang="en-NZ" b="1" i="1" dirty="0" smtClean="0">
                <a:solidFill>
                  <a:srgbClr val="FF0000"/>
                </a:solidFill>
              </a:rPr>
              <a:t>Two marks were given here</a:t>
            </a:r>
            <a:endParaRPr lang="en-NZ" b="1" i="1" dirty="0">
              <a:solidFill>
                <a:srgbClr val="FF0000"/>
              </a:solidFill>
            </a:endParaRPr>
          </a:p>
        </p:txBody>
      </p:sp>
      <p:sp>
        <p:nvSpPr>
          <p:cNvPr id="17" name="TextBox 16"/>
          <p:cNvSpPr txBox="1"/>
          <p:nvPr/>
        </p:nvSpPr>
        <p:spPr>
          <a:xfrm>
            <a:off x="8380453" y="5431572"/>
            <a:ext cx="271347"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8" name="TextBox 17"/>
          <p:cNvSpPr txBox="1"/>
          <p:nvPr/>
        </p:nvSpPr>
        <p:spPr>
          <a:xfrm>
            <a:off x="8418240" y="2037566"/>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mc:AlternateContent xmlns:mc="http://schemas.openxmlformats.org/markup-compatibility/2006">
        <mc:Choice xmlns:a14="http://schemas.microsoft.com/office/drawing/2010/main" Requires="a14">
          <p:sp>
            <p:nvSpPr>
              <p:cNvPr id="19" name="TextBox 18"/>
              <p:cNvSpPr txBox="1"/>
              <p:nvPr/>
            </p:nvSpPr>
            <p:spPr>
              <a:xfrm>
                <a:off x="470065" y="5560022"/>
                <a:ext cx="1241302" cy="670568"/>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sz="2000" b="0" i="1" smtClean="0">
                          <a:latin typeface="Cambria Math"/>
                          <a:ea typeface="Cambria Math"/>
                        </a:rPr>
                        <m:t>𝐴</m:t>
                      </m:r>
                      <m:r>
                        <a:rPr lang="en-NZ" sz="2000" b="0" i="1" smtClean="0">
                          <a:latin typeface="Cambria Math"/>
                        </a:rPr>
                        <m:t>=</m:t>
                      </m:r>
                      <m:f>
                        <m:fPr>
                          <m:ctrlPr>
                            <a:rPr lang="en-NZ" sz="2000" i="1" smtClean="0">
                              <a:latin typeface="Cambria Math"/>
                            </a:rPr>
                          </m:ctrlPr>
                        </m:fPr>
                        <m:num>
                          <m:r>
                            <a:rPr lang="en-NZ" sz="2000" b="0" i="1" smtClean="0">
                              <a:latin typeface="Cambria Math"/>
                            </a:rPr>
                            <m:t>0.2</m:t>
                          </m:r>
                          <m:r>
                            <a:rPr lang="en-NZ" sz="2000" b="0" i="1" smtClean="0">
                              <a:latin typeface="Cambria Math"/>
                            </a:rPr>
                            <m:t>𝑔</m:t>
                          </m:r>
                        </m:num>
                        <m:den>
                          <m:sSup>
                            <m:sSupPr>
                              <m:ctrlPr>
                                <a:rPr lang="en-NZ" sz="2000" i="1" smtClean="0">
                                  <a:latin typeface="Cambria Math"/>
                                </a:rPr>
                              </m:ctrlPr>
                            </m:sSupPr>
                            <m:e>
                              <m:r>
                                <a:rPr lang="en-NZ" sz="2000" i="1" smtClean="0">
                                  <a:latin typeface="Cambria Math"/>
                                  <a:ea typeface="Cambria Math"/>
                                </a:rPr>
                                <m:t>𝜔</m:t>
                              </m:r>
                            </m:e>
                            <m:sup>
                              <m:r>
                                <a:rPr lang="en-NZ" sz="2000" b="0" i="1" smtClean="0">
                                  <a:latin typeface="Cambria Math"/>
                                </a:rPr>
                                <m:t>2</m:t>
                              </m:r>
                            </m:sup>
                          </m:sSup>
                        </m:den>
                      </m:f>
                    </m:oMath>
                  </m:oMathPara>
                </a14:m>
                <a:endParaRPr lang="en-NZ" sz="2000" dirty="0"/>
              </a:p>
            </p:txBody>
          </p:sp>
        </mc:Choice>
        <mc:Fallback>
          <p:sp>
            <p:nvSpPr>
              <p:cNvPr id="19" name="TextBox 18"/>
              <p:cNvSpPr txBox="1">
                <a:spLocks noRot="1" noChangeAspect="1" noMove="1" noResize="1" noEditPoints="1" noAdjustHandles="1" noChangeArrowheads="1" noChangeShapeType="1" noTextEdit="1"/>
              </p:cNvSpPr>
              <p:nvPr/>
            </p:nvSpPr>
            <p:spPr>
              <a:xfrm>
                <a:off x="470065" y="5560022"/>
                <a:ext cx="1241302" cy="670568"/>
              </a:xfrm>
              <a:prstGeom prst="rect">
                <a:avLst/>
              </a:prstGeom>
              <a:blipFill rotWithShape="1">
                <a:blip r:embed="rId11"/>
                <a:stretch>
                  <a:fillRect/>
                </a:stretch>
              </a:blipFill>
            </p:spPr>
            <p:txBody>
              <a:bodyPr/>
              <a:lstStyle/>
              <a:p>
                <a:r>
                  <a:rPr lang="en-NZ">
                    <a:noFill/>
                  </a:rPr>
                  <a:t> </a:t>
                </a:r>
              </a:p>
            </p:txBody>
          </p:sp>
        </mc:Fallback>
      </mc:AlternateContent>
    </p:spTree>
    <p:extLst>
      <p:ext uri="{BB962C8B-B14F-4D97-AF65-F5344CB8AC3E}">
        <p14:creationId xmlns:p14="http://schemas.microsoft.com/office/powerpoint/2010/main" val="174448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1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1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125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1000" fill="hold"/>
                                        <p:tgtEl>
                                          <p:spTgt spid="16"/>
                                        </p:tgtEl>
                                        <p:attrNameLst>
                                          <p:attrName>ppt_w</p:attrName>
                                        </p:attrNameLst>
                                      </p:cBhvr>
                                      <p:tavLst>
                                        <p:tav tm="0">
                                          <p:val>
                                            <p:fltVal val="0"/>
                                          </p:val>
                                        </p:tav>
                                        <p:tav tm="100000">
                                          <p:val>
                                            <p:strVal val="#ppt_w"/>
                                          </p:val>
                                        </p:tav>
                                      </p:tavLst>
                                    </p:anim>
                                    <p:anim calcmode="lin" valueType="num">
                                      <p:cBhvr>
                                        <p:cTn id="58" dur="1000" fill="hold"/>
                                        <p:tgtEl>
                                          <p:spTgt spid="16"/>
                                        </p:tgtEl>
                                        <p:attrNameLst>
                                          <p:attrName>ppt_h</p:attrName>
                                        </p:attrNameLst>
                                      </p:cBhvr>
                                      <p:tavLst>
                                        <p:tav tm="0">
                                          <p:val>
                                            <p:fltVal val="0"/>
                                          </p:val>
                                        </p:tav>
                                        <p:tav tm="100000">
                                          <p:val>
                                            <p:strVal val="#ppt_h"/>
                                          </p:val>
                                        </p:tav>
                                      </p:tavLst>
                                    </p:anim>
                                    <p:anim calcmode="lin" valueType="num">
                                      <p:cBhvr>
                                        <p:cTn id="59" dur="1000" fill="hold"/>
                                        <p:tgtEl>
                                          <p:spTgt spid="16"/>
                                        </p:tgtEl>
                                        <p:attrNameLst>
                                          <p:attrName>style.rotation</p:attrName>
                                        </p:attrNameLst>
                                      </p:cBhvr>
                                      <p:tavLst>
                                        <p:tav tm="0">
                                          <p:val>
                                            <p:fltVal val="90"/>
                                          </p:val>
                                        </p:tav>
                                        <p:tav tm="100000">
                                          <p:val>
                                            <p:fltVal val="0"/>
                                          </p:val>
                                        </p:tav>
                                      </p:tavLst>
                                    </p:anim>
                                    <p:animEffect transition="in" filter="fade">
                                      <p:cBhvr>
                                        <p:cTn id="60" dur="1000"/>
                                        <p:tgtEl>
                                          <p:spTgt spid="16"/>
                                        </p:tgtEl>
                                      </p:cBhvr>
                                    </p:animEffect>
                                  </p:childTnLst>
                                </p:cTn>
                              </p:par>
                            </p:childTnLst>
                          </p:cTn>
                        </p:par>
                        <p:par>
                          <p:cTn id="61" fill="hold">
                            <p:stCondLst>
                              <p:cond delay="1000"/>
                            </p:stCondLst>
                            <p:childTnLst>
                              <p:par>
                                <p:cTn id="62" presetID="10" presetClass="entr" presetSubtype="0"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fade">
                                      <p:cBhvr>
                                        <p:cTn id="64" dur="750"/>
                                        <p:tgtEl>
                                          <p:spTgt spid="18"/>
                                        </p:tgtEl>
                                      </p:cBhvr>
                                    </p:animEffect>
                                  </p:childTnLst>
                                </p:cTn>
                              </p:par>
                            </p:childTnLst>
                          </p:cTn>
                        </p:par>
                        <p:par>
                          <p:cTn id="65" fill="hold">
                            <p:stCondLst>
                              <p:cond delay="1750"/>
                            </p:stCondLst>
                            <p:childTnLst>
                              <p:par>
                                <p:cTn id="66" presetID="10" presetClass="entr" presetSubtype="0" fill="hold" grpId="0" nodeType="after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fade">
                                      <p:cBhvr>
                                        <p:cTn id="68" dur="7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P spid="13" grpId="0" animBg="1"/>
      <p:bldP spid="14" grpId="0" animBg="1"/>
      <p:bldP spid="16" grpId="0" animBg="1"/>
      <p:bldP spid="17" grpId="0"/>
      <p:bldP spid="18" grpId="0"/>
      <p:bldP spid="1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304800"/>
            <a:ext cx="6096000" cy="369332"/>
          </a:xfrm>
          <a:prstGeom prst="rect">
            <a:avLst/>
          </a:prstGeom>
        </p:spPr>
        <p:txBody>
          <a:bodyPr wrap="square">
            <a:spAutoFit/>
          </a:bodyPr>
          <a:lstStyle/>
          <a:p>
            <a:r>
              <a:rPr lang="en-US" b="1" dirty="0">
                <a:solidFill>
                  <a:srgbClr val="231F20"/>
                </a:solidFill>
                <a:ea typeface="Calibri"/>
                <a:cs typeface="Times New Roman"/>
              </a:rPr>
              <a:t>QUESTION FIVE:   </a:t>
            </a:r>
            <a:r>
              <a:rPr lang="en-US" b="1" spc="-15" dirty="0">
                <a:solidFill>
                  <a:srgbClr val="231F20"/>
                </a:solidFill>
                <a:ea typeface="Calibri"/>
                <a:cs typeface="Times New Roman"/>
              </a:rPr>
              <a:t>CAPACITORS </a:t>
            </a:r>
            <a:r>
              <a:rPr lang="en-US" b="1" dirty="0">
                <a:solidFill>
                  <a:srgbClr val="231F20"/>
                </a:solidFill>
                <a:ea typeface="Calibri"/>
                <a:cs typeface="Times New Roman"/>
              </a:rPr>
              <a:t>AND</a:t>
            </a:r>
            <a:r>
              <a:rPr lang="en-US" b="1" spc="-100" dirty="0">
                <a:solidFill>
                  <a:srgbClr val="231F20"/>
                </a:solidFill>
                <a:ea typeface="Calibri"/>
                <a:cs typeface="Times New Roman"/>
              </a:rPr>
              <a:t> </a:t>
            </a:r>
            <a:r>
              <a:rPr lang="en-US" b="1" dirty="0">
                <a:solidFill>
                  <a:srgbClr val="231F20"/>
                </a:solidFill>
                <a:ea typeface="Calibri"/>
                <a:cs typeface="Times New Roman"/>
              </a:rPr>
              <a:t>DIELECTRICS</a:t>
            </a:r>
            <a:endParaRPr lang="en-NZ" b="1" dirty="0"/>
          </a:p>
        </p:txBody>
      </p:sp>
      <p:sp>
        <p:nvSpPr>
          <p:cNvPr id="4" name="Rectangle 3"/>
          <p:cNvSpPr/>
          <p:nvPr/>
        </p:nvSpPr>
        <p:spPr>
          <a:xfrm>
            <a:off x="228600" y="685800"/>
            <a:ext cx="8686800" cy="646331"/>
          </a:xfrm>
          <a:prstGeom prst="rect">
            <a:avLst/>
          </a:prstGeom>
        </p:spPr>
        <p:txBody>
          <a:bodyPr wrap="square">
            <a:spAutoFit/>
          </a:bodyPr>
          <a:lstStyle/>
          <a:p>
            <a:r>
              <a:rPr lang="en-US" dirty="0"/>
              <a:t>In the circuit below, the switch S has been closed for a time sufficiently long for the capacitor to become fully charged.</a:t>
            </a:r>
            <a:endParaRPr lang="en-NZ" dirty="0"/>
          </a:p>
        </p:txBody>
      </p:sp>
      <p:sp>
        <p:nvSpPr>
          <p:cNvPr id="5" name="Rectangle 3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grpSp>
        <p:nvGrpSpPr>
          <p:cNvPr id="44" name="Group 43"/>
          <p:cNvGrpSpPr/>
          <p:nvPr/>
        </p:nvGrpSpPr>
        <p:grpSpPr>
          <a:xfrm>
            <a:off x="3357862" y="1292423"/>
            <a:ext cx="5633738" cy="2593777"/>
            <a:chOff x="3276600" y="1292423"/>
            <a:chExt cx="5633738" cy="2593777"/>
          </a:xfrm>
        </p:grpSpPr>
        <p:grpSp>
          <p:nvGrpSpPr>
            <p:cNvPr id="6" name="Group 1"/>
            <p:cNvGrpSpPr>
              <a:grpSpLocks/>
            </p:cNvGrpSpPr>
            <p:nvPr/>
          </p:nvGrpSpPr>
          <p:grpSpPr bwMode="auto">
            <a:xfrm>
              <a:off x="3276600" y="1600200"/>
              <a:ext cx="5029200" cy="2286000"/>
              <a:chOff x="2212" y="358"/>
              <a:chExt cx="6295" cy="2637"/>
            </a:xfrm>
          </p:grpSpPr>
          <p:grpSp>
            <p:nvGrpSpPr>
              <p:cNvPr id="7" name="Group 30"/>
              <p:cNvGrpSpPr>
                <a:grpSpLocks/>
              </p:cNvGrpSpPr>
              <p:nvPr/>
            </p:nvGrpSpPr>
            <p:grpSpPr bwMode="auto">
              <a:xfrm>
                <a:off x="6797" y="517"/>
                <a:ext cx="2" cy="712"/>
                <a:chOff x="6797" y="517"/>
                <a:chExt cx="2" cy="712"/>
              </a:xfrm>
            </p:grpSpPr>
            <p:sp>
              <p:nvSpPr>
                <p:cNvPr id="36" name="Freeform 31"/>
                <p:cNvSpPr>
                  <a:spLocks/>
                </p:cNvSpPr>
                <p:nvPr/>
              </p:nvSpPr>
              <p:spPr bwMode="auto">
                <a:xfrm>
                  <a:off x="6797" y="517"/>
                  <a:ext cx="2" cy="712"/>
                </a:xfrm>
                <a:custGeom>
                  <a:avLst/>
                  <a:gdLst>
                    <a:gd name="T0" fmla="+- 0 517 517"/>
                    <a:gd name="T1" fmla="*/ 517 h 712"/>
                    <a:gd name="T2" fmla="+- 0 1229 517"/>
                    <a:gd name="T3" fmla="*/ 1229 h 712"/>
                  </a:gdLst>
                  <a:ahLst/>
                  <a:cxnLst>
                    <a:cxn ang="0">
                      <a:pos x="0" y="T1"/>
                    </a:cxn>
                    <a:cxn ang="0">
                      <a:pos x="0" y="T3"/>
                    </a:cxn>
                  </a:cxnLst>
                  <a:rect l="0" t="0" r="r" b="b"/>
                  <a:pathLst>
                    <a:path h="712">
                      <a:moveTo>
                        <a:pt x="0" y="0"/>
                      </a:moveTo>
                      <a:lnTo>
                        <a:pt x="0" y="712"/>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28"/>
              <p:cNvGrpSpPr>
                <a:grpSpLocks/>
              </p:cNvGrpSpPr>
              <p:nvPr/>
            </p:nvGrpSpPr>
            <p:grpSpPr bwMode="auto">
              <a:xfrm>
                <a:off x="6797" y="2278"/>
                <a:ext cx="2" cy="712"/>
                <a:chOff x="6797" y="2278"/>
                <a:chExt cx="2" cy="712"/>
              </a:xfrm>
            </p:grpSpPr>
            <p:sp>
              <p:nvSpPr>
                <p:cNvPr id="35" name="Freeform 29"/>
                <p:cNvSpPr>
                  <a:spLocks/>
                </p:cNvSpPr>
                <p:nvPr/>
              </p:nvSpPr>
              <p:spPr bwMode="auto">
                <a:xfrm>
                  <a:off x="6797" y="2278"/>
                  <a:ext cx="2" cy="712"/>
                </a:xfrm>
                <a:custGeom>
                  <a:avLst/>
                  <a:gdLst>
                    <a:gd name="T0" fmla="+- 0 2278 2278"/>
                    <a:gd name="T1" fmla="*/ 2278 h 712"/>
                    <a:gd name="T2" fmla="+- 0 2990 2278"/>
                    <a:gd name="T3" fmla="*/ 2990 h 712"/>
                  </a:gdLst>
                  <a:ahLst/>
                  <a:cxnLst>
                    <a:cxn ang="0">
                      <a:pos x="0" y="T1"/>
                    </a:cxn>
                    <a:cxn ang="0">
                      <a:pos x="0" y="T3"/>
                    </a:cxn>
                  </a:cxnLst>
                  <a:rect l="0" t="0" r="r" b="b"/>
                  <a:pathLst>
                    <a:path h="712">
                      <a:moveTo>
                        <a:pt x="0" y="0"/>
                      </a:moveTo>
                      <a:lnTo>
                        <a:pt x="0" y="712"/>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26"/>
              <p:cNvGrpSpPr>
                <a:grpSpLocks/>
              </p:cNvGrpSpPr>
              <p:nvPr/>
            </p:nvGrpSpPr>
            <p:grpSpPr bwMode="auto">
              <a:xfrm>
                <a:off x="6643" y="1229"/>
                <a:ext cx="308" cy="1050"/>
                <a:chOff x="6643" y="1229"/>
                <a:chExt cx="308" cy="1050"/>
              </a:xfrm>
            </p:grpSpPr>
            <p:sp>
              <p:nvSpPr>
                <p:cNvPr id="34" name="Freeform 27"/>
                <p:cNvSpPr>
                  <a:spLocks/>
                </p:cNvSpPr>
                <p:nvPr/>
              </p:nvSpPr>
              <p:spPr bwMode="auto">
                <a:xfrm>
                  <a:off x="6643" y="1229"/>
                  <a:ext cx="308" cy="1050"/>
                </a:xfrm>
                <a:custGeom>
                  <a:avLst/>
                  <a:gdLst>
                    <a:gd name="T0" fmla="+- 0 6951 6643"/>
                    <a:gd name="T1" fmla="*/ T0 w 308"/>
                    <a:gd name="T2" fmla="+- 0 2278 1229"/>
                    <a:gd name="T3" fmla="*/ 2278 h 1050"/>
                    <a:gd name="T4" fmla="+- 0 6643 6643"/>
                    <a:gd name="T5" fmla="*/ T4 w 308"/>
                    <a:gd name="T6" fmla="+- 0 2278 1229"/>
                    <a:gd name="T7" fmla="*/ 2278 h 1050"/>
                    <a:gd name="T8" fmla="+- 0 6643 6643"/>
                    <a:gd name="T9" fmla="*/ T8 w 308"/>
                    <a:gd name="T10" fmla="+- 0 1229 1229"/>
                    <a:gd name="T11" fmla="*/ 1229 h 1050"/>
                    <a:gd name="T12" fmla="+- 0 6951 6643"/>
                    <a:gd name="T13" fmla="*/ T12 w 308"/>
                    <a:gd name="T14" fmla="+- 0 1229 1229"/>
                    <a:gd name="T15" fmla="*/ 1229 h 1050"/>
                    <a:gd name="T16" fmla="+- 0 6951 6643"/>
                    <a:gd name="T17" fmla="*/ T16 w 308"/>
                    <a:gd name="T18" fmla="+- 0 2278 1229"/>
                    <a:gd name="T19" fmla="*/ 2278 h 1050"/>
                  </a:gdLst>
                  <a:ahLst/>
                  <a:cxnLst>
                    <a:cxn ang="0">
                      <a:pos x="T1" y="T3"/>
                    </a:cxn>
                    <a:cxn ang="0">
                      <a:pos x="T5" y="T7"/>
                    </a:cxn>
                    <a:cxn ang="0">
                      <a:pos x="T9" y="T11"/>
                    </a:cxn>
                    <a:cxn ang="0">
                      <a:pos x="T13" y="T15"/>
                    </a:cxn>
                    <a:cxn ang="0">
                      <a:pos x="T17" y="T19"/>
                    </a:cxn>
                  </a:cxnLst>
                  <a:rect l="0" t="0" r="r" b="b"/>
                  <a:pathLst>
                    <a:path w="308" h="1050">
                      <a:moveTo>
                        <a:pt x="308" y="1049"/>
                      </a:moveTo>
                      <a:lnTo>
                        <a:pt x="0" y="1049"/>
                      </a:lnTo>
                      <a:lnTo>
                        <a:pt x="0" y="0"/>
                      </a:lnTo>
                      <a:lnTo>
                        <a:pt x="308" y="0"/>
                      </a:lnTo>
                      <a:lnTo>
                        <a:pt x="308" y="1049"/>
                      </a:lnTo>
                      <a:close/>
                    </a:path>
                  </a:pathLst>
                </a:custGeom>
                <a:solidFill>
                  <a:srgbClr val="FFFFFF"/>
                </a:solidFill>
                <a:ln w="6350">
                  <a:solidFill>
                    <a:srgbClr val="231F20"/>
                  </a:solidFill>
                  <a:round/>
                  <a:headEnd/>
                  <a:tailEnd/>
                </a:ln>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24"/>
              <p:cNvGrpSpPr>
                <a:grpSpLocks/>
              </p:cNvGrpSpPr>
              <p:nvPr/>
            </p:nvGrpSpPr>
            <p:grpSpPr bwMode="auto">
              <a:xfrm>
                <a:off x="7573" y="1284"/>
                <a:ext cx="924" cy="2"/>
                <a:chOff x="7573" y="1284"/>
                <a:chExt cx="924" cy="2"/>
              </a:xfrm>
            </p:grpSpPr>
            <p:sp>
              <p:nvSpPr>
                <p:cNvPr id="33" name="Freeform 25"/>
                <p:cNvSpPr>
                  <a:spLocks/>
                </p:cNvSpPr>
                <p:nvPr/>
              </p:nvSpPr>
              <p:spPr bwMode="auto">
                <a:xfrm>
                  <a:off x="7573" y="1284"/>
                  <a:ext cx="924" cy="2"/>
                </a:xfrm>
                <a:custGeom>
                  <a:avLst/>
                  <a:gdLst>
                    <a:gd name="T0" fmla="+- 0 7573 7573"/>
                    <a:gd name="T1" fmla="*/ T0 w 924"/>
                    <a:gd name="T2" fmla="+- 0 8497 7573"/>
                    <a:gd name="T3" fmla="*/ T2 w 924"/>
                  </a:gdLst>
                  <a:ahLst/>
                  <a:cxnLst>
                    <a:cxn ang="0">
                      <a:pos x="T1" y="0"/>
                    </a:cxn>
                    <a:cxn ang="0">
                      <a:pos x="T3" y="0"/>
                    </a:cxn>
                  </a:cxnLst>
                  <a:rect l="0" t="0" r="r" b="b"/>
                  <a:pathLst>
                    <a:path w="924">
                      <a:moveTo>
                        <a:pt x="0" y="0"/>
                      </a:moveTo>
                      <a:lnTo>
                        <a:pt x="924"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22"/>
              <p:cNvGrpSpPr>
                <a:grpSpLocks/>
              </p:cNvGrpSpPr>
              <p:nvPr/>
            </p:nvGrpSpPr>
            <p:grpSpPr bwMode="auto">
              <a:xfrm>
                <a:off x="2222" y="1458"/>
                <a:ext cx="832" cy="2"/>
                <a:chOff x="2222" y="1458"/>
                <a:chExt cx="832" cy="2"/>
              </a:xfrm>
            </p:grpSpPr>
            <p:sp>
              <p:nvSpPr>
                <p:cNvPr id="32" name="Freeform 23"/>
                <p:cNvSpPr>
                  <a:spLocks/>
                </p:cNvSpPr>
                <p:nvPr/>
              </p:nvSpPr>
              <p:spPr bwMode="auto">
                <a:xfrm>
                  <a:off x="2222" y="1458"/>
                  <a:ext cx="832" cy="2"/>
                </a:xfrm>
                <a:custGeom>
                  <a:avLst/>
                  <a:gdLst>
                    <a:gd name="T0" fmla="+- 0 2222 2222"/>
                    <a:gd name="T1" fmla="*/ T0 w 832"/>
                    <a:gd name="T2" fmla="+- 0 3054 2222"/>
                    <a:gd name="T3" fmla="*/ T2 w 832"/>
                  </a:gdLst>
                  <a:ahLst/>
                  <a:cxnLst>
                    <a:cxn ang="0">
                      <a:pos x="T1" y="0"/>
                    </a:cxn>
                    <a:cxn ang="0">
                      <a:pos x="T3" y="0"/>
                    </a:cxn>
                  </a:cxnLst>
                  <a:rect l="0" t="0" r="r" b="b"/>
                  <a:pathLst>
                    <a:path w="832">
                      <a:moveTo>
                        <a:pt x="0" y="0"/>
                      </a:moveTo>
                      <a:lnTo>
                        <a:pt x="832"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20"/>
              <p:cNvGrpSpPr>
                <a:grpSpLocks/>
              </p:cNvGrpSpPr>
              <p:nvPr/>
            </p:nvGrpSpPr>
            <p:grpSpPr bwMode="auto">
              <a:xfrm>
                <a:off x="2468" y="1635"/>
                <a:ext cx="341" cy="2"/>
                <a:chOff x="2468" y="1635"/>
                <a:chExt cx="341" cy="2"/>
              </a:xfrm>
            </p:grpSpPr>
            <p:sp>
              <p:nvSpPr>
                <p:cNvPr id="31" name="Freeform 21"/>
                <p:cNvSpPr>
                  <a:spLocks/>
                </p:cNvSpPr>
                <p:nvPr/>
              </p:nvSpPr>
              <p:spPr bwMode="auto">
                <a:xfrm>
                  <a:off x="2468" y="1635"/>
                  <a:ext cx="341" cy="2"/>
                </a:xfrm>
                <a:custGeom>
                  <a:avLst/>
                  <a:gdLst>
                    <a:gd name="T0" fmla="+- 0 2468 2468"/>
                    <a:gd name="T1" fmla="*/ T0 w 341"/>
                    <a:gd name="T2" fmla="+- 0 2808 2468"/>
                    <a:gd name="T3" fmla="*/ T2 w 341"/>
                  </a:gdLst>
                  <a:ahLst/>
                  <a:cxnLst>
                    <a:cxn ang="0">
                      <a:pos x="T1" y="0"/>
                    </a:cxn>
                    <a:cxn ang="0">
                      <a:pos x="T3" y="0"/>
                    </a:cxn>
                  </a:cxnLst>
                  <a:rect l="0" t="0" r="r" b="b"/>
                  <a:pathLst>
                    <a:path w="341">
                      <a:moveTo>
                        <a:pt x="0" y="0"/>
                      </a:moveTo>
                      <a:lnTo>
                        <a:pt x="340"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18"/>
              <p:cNvGrpSpPr>
                <a:grpSpLocks/>
              </p:cNvGrpSpPr>
              <p:nvPr/>
            </p:nvGrpSpPr>
            <p:grpSpPr bwMode="auto">
              <a:xfrm>
                <a:off x="2638" y="1284"/>
                <a:ext cx="5394" cy="1706"/>
                <a:chOff x="2638" y="1284"/>
                <a:chExt cx="5394" cy="1706"/>
              </a:xfrm>
            </p:grpSpPr>
            <p:sp>
              <p:nvSpPr>
                <p:cNvPr id="30" name="Freeform 19"/>
                <p:cNvSpPr>
                  <a:spLocks/>
                </p:cNvSpPr>
                <p:nvPr/>
              </p:nvSpPr>
              <p:spPr bwMode="auto">
                <a:xfrm>
                  <a:off x="2638" y="1284"/>
                  <a:ext cx="5394" cy="1706"/>
                </a:xfrm>
                <a:custGeom>
                  <a:avLst/>
                  <a:gdLst>
                    <a:gd name="T0" fmla="+- 0 8032 2638"/>
                    <a:gd name="T1" fmla="*/ T0 w 5394"/>
                    <a:gd name="T2" fmla="+- 0 1284 1284"/>
                    <a:gd name="T3" fmla="*/ 1284 h 1706"/>
                    <a:gd name="T4" fmla="+- 0 8032 2638"/>
                    <a:gd name="T5" fmla="*/ T4 w 5394"/>
                    <a:gd name="T6" fmla="+- 0 2990 1284"/>
                    <a:gd name="T7" fmla="*/ 2990 h 1706"/>
                    <a:gd name="T8" fmla="+- 0 2638 2638"/>
                    <a:gd name="T9" fmla="*/ T8 w 5394"/>
                    <a:gd name="T10" fmla="+- 0 2990 1284"/>
                    <a:gd name="T11" fmla="*/ 2990 h 1706"/>
                    <a:gd name="T12" fmla="+- 0 2638 2638"/>
                    <a:gd name="T13" fmla="*/ T12 w 5394"/>
                    <a:gd name="T14" fmla="+- 0 1635 1284"/>
                    <a:gd name="T15" fmla="*/ 1635 h 1706"/>
                  </a:gdLst>
                  <a:ahLst/>
                  <a:cxnLst>
                    <a:cxn ang="0">
                      <a:pos x="T1" y="T3"/>
                    </a:cxn>
                    <a:cxn ang="0">
                      <a:pos x="T5" y="T7"/>
                    </a:cxn>
                    <a:cxn ang="0">
                      <a:pos x="T9" y="T11"/>
                    </a:cxn>
                    <a:cxn ang="0">
                      <a:pos x="T13" y="T15"/>
                    </a:cxn>
                  </a:cxnLst>
                  <a:rect l="0" t="0" r="r" b="b"/>
                  <a:pathLst>
                    <a:path w="5394" h="1706">
                      <a:moveTo>
                        <a:pt x="5394" y="0"/>
                      </a:moveTo>
                      <a:lnTo>
                        <a:pt x="5394" y="1706"/>
                      </a:lnTo>
                      <a:lnTo>
                        <a:pt x="0" y="1706"/>
                      </a:lnTo>
                      <a:lnTo>
                        <a:pt x="0" y="351"/>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16"/>
              <p:cNvGrpSpPr>
                <a:grpSpLocks/>
              </p:cNvGrpSpPr>
              <p:nvPr/>
            </p:nvGrpSpPr>
            <p:grpSpPr bwMode="auto">
              <a:xfrm>
                <a:off x="7573" y="981"/>
                <a:ext cx="924" cy="2"/>
                <a:chOff x="7573" y="981"/>
                <a:chExt cx="924" cy="2"/>
              </a:xfrm>
            </p:grpSpPr>
            <p:sp>
              <p:nvSpPr>
                <p:cNvPr id="29" name="Freeform 17"/>
                <p:cNvSpPr>
                  <a:spLocks/>
                </p:cNvSpPr>
                <p:nvPr/>
              </p:nvSpPr>
              <p:spPr bwMode="auto">
                <a:xfrm>
                  <a:off x="7573" y="981"/>
                  <a:ext cx="924" cy="2"/>
                </a:xfrm>
                <a:custGeom>
                  <a:avLst/>
                  <a:gdLst>
                    <a:gd name="T0" fmla="+- 0 7573 7573"/>
                    <a:gd name="T1" fmla="*/ T0 w 924"/>
                    <a:gd name="T2" fmla="+- 0 8497 7573"/>
                    <a:gd name="T3" fmla="*/ T2 w 924"/>
                  </a:gdLst>
                  <a:ahLst/>
                  <a:cxnLst>
                    <a:cxn ang="0">
                      <a:pos x="T1" y="0"/>
                    </a:cxn>
                    <a:cxn ang="0">
                      <a:pos x="T3" y="0"/>
                    </a:cxn>
                  </a:cxnLst>
                  <a:rect l="0" t="0" r="r" b="b"/>
                  <a:pathLst>
                    <a:path w="924">
                      <a:moveTo>
                        <a:pt x="0" y="0"/>
                      </a:moveTo>
                      <a:lnTo>
                        <a:pt x="924"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14"/>
              <p:cNvGrpSpPr>
                <a:grpSpLocks/>
              </p:cNvGrpSpPr>
              <p:nvPr/>
            </p:nvGrpSpPr>
            <p:grpSpPr bwMode="auto">
              <a:xfrm>
                <a:off x="2638" y="517"/>
                <a:ext cx="5394" cy="941"/>
                <a:chOff x="2638" y="517"/>
                <a:chExt cx="5394" cy="941"/>
              </a:xfrm>
            </p:grpSpPr>
            <p:sp>
              <p:nvSpPr>
                <p:cNvPr id="28" name="Freeform 15"/>
                <p:cNvSpPr>
                  <a:spLocks/>
                </p:cNvSpPr>
                <p:nvPr/>
              </p:nvSpPr>
              <p:spPr bwMode="auto">
                <a:xfrm>
                  <a:off x="2638" y="517"/>
                  <a:ext cx="5394" cy="941"/>
                </a:xfrm>
                <a:custGeom>
                  <a:avLst/>
                  <a:gdLst>
                    <a:gd name="T0" fmla="+- 0 2638 2638"/>
                    <a:gd name="T1" fmla="*/ T0 w 5394"/>
                    <a:gd name="T2" fmla="+- 0 1458 517"/>
                    <a:gd name="T3" fmla="*/ 1458 h 941"/>
                    <a:gd name="T4" fmla="+- 0 2638 2638"/>
                    <a:gd name="T5" fmla="*/ T4 w 5394"/>
                    <a:gd name="T6" fmla="+- 0 517 517"/>
                    <a:gd name="T7" fmla="*/ 517 h 941"/>
                    <a:gd name="T8" fmla="+- 0 8032 2638"/>
                    <a:gd name="T9" fmla="*/ T8 w 5394"/>
                    <a:gd name="T10" fmla="+- 0 517 517"/>
                    <a:gd name="T11" fmla="*/ 517 h 941"/>
                    <a:gd name="T12" fmla="+- 0 8032 2638"/>
                    <a:gd name="T13" fmla="*/ T12 w 5394"/>
                    <a:gd name="T14" fmla="+- 0 981 517"/>
                    <a:gd name="T15" fmla="*/ 981 h 941"/>
                  </a:gdLst>
                  <a:ahLst/>
                  <a:cxnLst>
                    <a:cxn ang="0">
                      <a:pos x="T1" y="T3"/>
                    </a:cxn>
                    <a:cxn ang="0">
                      <a:pos x="T5" y="T7"/>
                    </a:cxn>
                    <a:cxn ang="0">
                      <a:pos x="T9" y="T11"/>
                    </a:cxn>
                    <a:cxn ang="0">
                      <a:pos x="T13" y="T15"/>
                    </a:cxn>
                  </a:cxnLst>
                  <a:rect l="0" t="0" r="r" b="b"/>
                  <a:pathLst>
                    <a:path w="5394" h="941">
                      <a:moveTo>
                        <a:pt x="0" y="941"/>
                      </a:moveTo>
                      <a:lnTo>
                        <a:pt x="0" y="0"/>
                      </a:lnTo>
                      <a:lnTo>
                        <a:pt x="5394" y="0"/>
                      </a:lnTo>
                      <a:lnTo>
                        <a:pt x="5394" y="464"/>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12"/>
              <p:cNvGrpSpPr>
                <a:grpSpLocks/>
              </p:cNvGrpSpPr>
              <p:nvPr/>
            </p:nvGrpSpPr>
            <p:grpSpPr bwMode="auto">
              <a:xfrm>
                <a:off x="3011" y="475"/>
                <a:ext cx="86" cy="86"/>
                <a:chOff x="3011" y="475"/>
                <a:chExt cx="86" cy="86"/>
              </a:xfrm>
            </p:grpSpPr>
            <p:sp>
              <p:nvSpPr>
                <p:cNvPr id="27" name="Freeform 13"/>
                <p:cNvSpPr>
                  <a:spLocks/>
                </p:cNvSpPr>
                <p:nvPr/>
              </p:nvSpPr>
              <p:spPr bwMode="auto">
                <a:xfrm>
                  <a:off x="3011" y="475"/>
                  <a:ext cx="86" cy="86"/>
                </a:xfrm>
                <a:custGeom>
                  <a:avLst/>
                  <a:gdLst>
                    <a:gd name="T0" fmla="+- 0 3053 3011"/>
                    <a:gd name="T1" fmla="*/ T0 w 86"/>
                    <a:gd name="T2" fmla="+- 0 475 475"/>
                    <a:gd name="T3" fmla="*/ 475 h 86"/>
                    <a:gd name="T4" fmla="+- 0 3032 3011"/>
                    <a:gd name="T5" fmla="*/ T4 w 86"/>
                    <a:gd name="T6" fmla="+- 0 481 475"/>
                    <a:gd name="T7" fmla="*/ 481 h 86"/>
                    <a:gd name="T8" fmla="+- 0 3017 3011"/>
                    <a:gd name="T9" fmla="*/ T8 w 86"/>
                    <a:gd name="T10" fmla="+- 0 496 475"/>
                    <a:gd name="T11" fmla="*/ 496 h 86"/>
                    <a:gd name="T12" fmla="+- 0 3011 3011"/>
                    <a:gd name="T13" fmla="*/ T12 w 86"/>
                    <a:gd name="T14" fmla="+- 0 518 475"/>
                    <a:gd name="T15" fmla="*/ 518 h 86"/>
                    <a:gd name="T16" fmla="+- 0 3017 3011"/>
                    <a:gd name="T17" fmla="*/ T16 w 86"/>
                    <a:gd name="T18" fmla="+- 0 539 475"/>
                    <a:gd name="T19" fmla="*/ 539 h 86"/>
                    <a:gd name="T20" fmla="+- 0 3032 3011"/>
                    <a:gd name="T21" fmla="*/ T20 w 86"/>
                    <a:gd name="T22" fmla="+- 0 554 475"/>
                    <a:gd name="T23" fmla="*/ 554 h 86"/>
                    <a:gd name="T24" fmla="+- 0 3054 3011"/>
                    <a:gd name="T25" fmla="*/ T24 w 86"/>
                    <a:gd name="T26" fmla="+- 0 560 475"/>
                    <a:gd name="T27" fmla="*/ 560 h 86"/>
                    <a:gd name="T28" fmla="+- 0 3075 3011"/>
                    <a:gd name="T29" fmla="*/ T28 w 86"/>
                    <a:gd name="T30" fmla="+- 0 554 475"/>
                    <a:gd name="T31" fmla="*/ 554 h 86"/>
                    <a:gd name="T32" fmla="+- 0 3090 3011"/>
                    <a:gd name="T33" fmla="*/ T32 w 86"/>
                    <a:gd name="T34" fmla="+- 0 539 475"/>
                    <a:gd name="T35" fmla="*/ 539 h 86"/>
                    <a:gd name="T36" fmla="+- 0 3096 3011"/>
                    <a:gd name="T37" fmla="*/ T36 w 86"/>
                    <a:gd name="T38" fmla="+- 0 518 475"/>
                    <a:gd name="T39" fmla="*/ 518 h 86"/>
                    <a:gd name="T40" fmla="+- 0 3096 3011"/>
                    <a:gd name="T41" fmla="*/ T40 w 86"/>
                    <a:gd name="T42" fmla="+- 0 517 475"/>
                    <a:gd name="T43" fmla="*/ 517 h 86"/>
                    <a:gd name="T44" fmla="+- 0 3090 3011"/>
                    <a:gd name="T45" fmla="*/ T44 w 86"/>
                    <a:gd name="T46" fmla="+- 0 496 475"/>
                    <a:gd name="T47" fmla="*/ 496 h 86"/>
                    <a:gd name="T48" fmla="+- 0 3075 3011"/>
                    <a:gd name="T49" fmla="*/ T48 w 86"/>
                    <a:gd name="T50" fmla="+- 0 481 475"/>
                    <a:gd name="T51" fmla="*/ 481 h 86"/>
                    <a:gd name="T52" fmla="+- 0 3053 3011"/>
                    <a:gd name="T53" fmla="*/ T52 w 86"/>
                    <a:gd name="T54" fmla="+- 0 475 475"/>
                    <a:gd name="T55" fmla="*/ 475 h 8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86" h="86">
                      <a:moveTo>
                        <a:pt x="42" y="0"/>
                      </a:moveTo>
                      <a:lnTo>
                        <a:pt x="21" y="6"/>
                      </a:lnTo>
                      <a:lnTo>
                        <a:pt x="6" y="21"/>
                      </a:lnTo>
                      <a:lnTo>
                        <a:pt x="0" y="43"/>
                      </a:lnTo>
                      <a:lnTo>
                        <a:pt x="6" y="64"/>
                      </a:lnTo>
                      <a:lnTo>
                        <a:pt x="21" y="79"/>
                      </a:lnTo>
                      <a:lnTo>
                        <a:pt x="43" y="85"/>
                      </a:lnTo>
                      <a:lnTo>
                        <a:pt x="64" y="79"/>
                      </a:lnTo>
                      <a:lnTo>
                        <a:pt x="79" y="64"/>
                      </a:lnTo>
                      <a:lnTo>
                        <a:pt x="85" y="43"/>
                      </a:lnTo>
                      <a:lnTo>
                        <a:pt x="85" y="42"/>
                      </a:lnTo>
                      <a:lnTo>
                        <a:pt x="79" y="21"/>
                      </a:lnTo>
                      <a:lnTo>
                        <a:pt x="64" y="6"/>
                      </a:lnTo>
                      <a:lnTo>
                        <a:pt x="42"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10"/>
              <p:cNvGrpSpPr>
                <a:grpSpLocks/>
              </p:cNvGrpSpPr>
              <p:nvPr/>
            </p:nvGrpSpPr>
            <p:grpSpPr bwMode="auto">
              <a:xfrm>
                <a:off x="3479" y="475"/>
                <a:ext cx="86" cy="86"/>
                <a:chOff x="3479" y="475"/>
                <a:chExt cx="86" cy="86"/>
              </a:xfrm>
            </p:grpSpPr>
            <p:sp>
              <p:nvSpPr>
                <p:cNvPr id="26" name="Freeform 11"/>
                <p:cNvSpPr>
                  <a:spLocks/>
                </p:cNvSpPr>
                <p:nvPr/>
              </p:nvSpPr>
              <p:spPr bwMode="auto">
                <a:xfrm>
                  <a:off x="3479" y="475"/>
                  <a:ext cx="86" cy="86"/>
                </a:xfrm>
                <a:custGeom>
                  <a:avLst/>
                  <a:gdLst>
                    <a:gd name="T0" fmla="+- 0 3521 3479"/>
                    <a:gd name="T1" fmla="*/ T0 w 86"/>
                    <a:gd name="T2" fmla="+- 0 475 475"/>
                    <a:gd name="T3" fmla="*/ 475 h 86"/>
                    <a:gd name="T4" fmla="+- 0 3500 3479"/>
                    <a:gd name="T5" fmla="*/ T4 w 86"/>
                    <a:gd name="T6" fmla="+- 0 481 475"/>
                    <a:gd name="T7" fmla="*/ 481 h 86"/>
                    <a:gd name="T8" fmla="+- 0 3485 3479"/>
                    <a:gd name="T9" fmla="*/ T8 w 86"/>
                    <a:gd name="T10" fmla="+- 0 496 475"/>
                    <a:gd name="T11" fmla="*/ 496 h 86"/>
                    <a:gd name="T12" fmla="+- 0 3479 3479"/>
                    <a:gd name="T13" fmla="*/ T12 w 86"/>
                    <a:gd name="T14" fmla="+- 0 518 475"/>
                    <a:gd name="T15" fmla="*/ 518 h 86"/>
                    <a:gd name="T16" fmla="+- 0 3485 3479"/>
                    <a:gd name="T17" fmla="*/ T16 w 86"/>
                    <a:gd name="T18" fmla="+- 0 539 475"/>
                    <a:gd name="T19" fmla="*/ 539 h 86"/>
                    <a:gd name="T20" fmla="+- 0 3501 3479"/>
                    <a:gd name="T21" fmla="*/ T20 w 86"/>
                    <a:gd name="T22" fmla="+- 0 554 475"/>
                    <a:gd name="T23" fmla="*/ 554 h 86"/>
                    <a:gd name="T24" fmla="+- 0 3522 3479"/>
                    <a:gd name="T25" fmla="*/ T24 w 86"/>
                    <a:gd name="T26" fmla="+- 0 560 475"/>
                    <a:gd name="T27" fmla="*/ 560 h 86"/>
                    <a:gd name="T28" fmla="+- 0 3543 3479"/>
                    <a:gd name="T29" fmla="*/ T28 w 86"/>
                    <a:gd name="T30" fmla="+- 0 554 475"/>
                    <a:gd name="T31" fmla="*/ 554 h 86"/>
                    <a:gd name="T32" fmla="+- 0 3559 3479"/>
                    <a:gd name="T33" fmla="*/ T32 w 86"/>
                    <a:gd name="T34" fmla="+- 0 539 475"/>
                    <a:gd name="T35" fmla="*/ 539 h 86"/>
                    <a:gd name="T36" fmla="+- 0 3564 3479"/>
                    <a:gd name="T37" fmla="*/ T36 w 86"/>
                    <a:gd name="T38" fmla="+- 0 518 475"/>
                    <a:gd name="T39" fmla="*/ 518 h 86"/>
                    <a:gd name="T40" fmla="+- 0 3564 3479"/>
                    <a:gd name="T41" fmla="*/ T40 w 86"/>
                    <a:gd name="T42" fmla="+- 0 517 475"/>
                    <a:gd name="T43" fmla="*/ 517 h 86"/>
                    <a:gd name="T44" fmla="+- 0 3558 3479"/>
                    <a:gd name="T45" fmla="*/ T44 w 86"/>
                    <a:gd name="T46" fmla="+- 0 496 475"/>
                    <a:gd name="T47" fmla="*/ 496 h 86"/>
                    <a:gd name="T48" fmla="+- 0 3543 3479"/>
                    <a:gd name="T49" fmla="*/ T48 w 86"/>
                    <a:gd name="T50" fmla="+- 0 481 475"/>
                    <a:gd name="T51" fmla="*/ 481 h 86"/>
                    <a:gd name="T52" fmla="+- 0 3521 3479"/>
                    <a:gd name="T53" fmla="*/ T52 w 86"/>
                    <a:gd name="T54" fmla="+- 0 475 475"/>
                    <a:gd name="T55" fmla="*/ 475 h 8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86" h="86">
                      <a:moveTo>
                        <a:pt x="42" y="0"/>
                      </a:moveTo>
                      <a:lnTo>
                        <a:pt x="21" y="6"/>
                      </a:lnTo>
                      <a:lnTo>
                        <a:pt x="6" y="21"/>
                      </a:lnTo>
                      <a:lnTo>
                        <a:pt x="0" y="43"/>
                      </a:lnTo>
                      <a:lnTo>
                        <a:pt x="6" y="64"/>
                      </a:lnTo>
                      <a:lnTo>
                        <a:pt x="22" y="79"/>
                      </a:lnTo>
                      <a:lnTo>
                        <a:pt x="43" y="85"/>
                      </a:lnTo>
                      <a:lnTo>
                        <a:pt x="64" y="79"/>
                      </a:lnTo>
                      <a:lnTo>
                        <a:pt x="80" y="64"/>
                      </a:lnTo>
                      <a:lnTo>
                        <a:pt x="85" y="43"/>
                      </a:lnTo>
                      <a:lnTo>
                        <a:pt x="85" y="42"/>
                      </a:lnTo>
                      <a:lnTo>
                        <a:pt x="79" y="21"/>
                      </a:lnTo>
                      <a:lnTo>
                        <a:pt x="64" y="6"/>
                      </a:lnTo>
                      <a:lnTo>
                        <a:pt x="42"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8" name="Group 8"/>
              <p:cNvGrpSpPr>
                <a:grpSpLocks/>
              </p:cNvGrpSpPr>
              <p:nvPr/>
            </p:nvGrpSpPr>
            <p:grpSpPr bwMode="auto">
              <a:xfrm>
                <a:off x="4552" y="363"/>
                <a:ext cx="1050" cy="308"/>
                <a:chOff x="4552" y="363"/>
                <a:chExt cx="1050" cy="308"/>
              </a:xfrm>
            </p:grpSpPr>
            <p:sp>
              <p:nvSpPr>
                <p:cNvPr id="25" name="Freeform 9"/>
                <p:cNvSpPr>
                  <a:spLocks/>
                </p:cNvSpPr>
                <p:nvPr/>
              </p:nvSpPr>
              <p:spPr bwMode="auto">
                <a:xfrm>
                  <a:off x="4552" y="363"/>
                  <a:ext cx="1050" cy="308"/>
                </a:xfrm>
                <a:custGeom>
                  <a:avLst/>
                  <a:gdLst>
                    <a:gd name="T0" fmla="+- 0 5601 4552"/>
                    <a:gd name="T1" fmla="*/ T0 w 1050"/>
                    <a:gd name="T2" fmla="+- 0 671 363"/>
                    <a:gd name="T3" fmla="*/ 671 h 308"/>
                    <a:gd name="T4" fmla="+- 0 4552 4552"/>
                    <a:gd name="T5" fmla="*/ T4 w 1050"/>
                    <a:gd name="T6" fmla="+- 0 671 363"/>
                    <a:gd name="T7" fmla="*/ 671 h 308"/>
                    <a:gd name="T8" fmla="+- 0 4552 4552"/>
                    <a:gd name="T9" fmla="*/ T8 w 1050"/>
                    <a:gd name="T10" fmla="+- 0 363 363"/>
                    <a:gd name="T11" fmla="*/ 363 h 308"/>
                    <a:gd name="T12" fmla="+- 0 5601 4552"/>
                    <a:gd name="T13" fmla="*/ T12 w 1050"/>
                    <a:gd name="T14" fmla="+- 0 363 363"/>
                    <a:gd name="T15" fmla="*/ 363 h 308"/>
                    <a:gd name="T16" fmla="+- 0 5601 4552"/>
                    <a:gd name="T17" fmla="*/ T16 w 1050"/>
                    <a:gd name="T18" fmla="+- 0 671 363"/>
                    <a:gd name="T19" fmla="*/ 671 h 308"/>
                  </a:gdLst>
                  <a:ahLst/>
                  <a:cxnLst>
                    <a:cxn ang="0">
                      <a:pos x="T1" y="T3"/>
                    </a:cxn>
                    <a:cxn ang="0">
                      <a:pos x="T5" y="T7"/>
                    </a:cxn>
                    <a:cxn ang="0">
                      <a:pos x="T9" y="T11"/>
                    </a:cxn>
                    <a:cxn ang="0">
                      <a:pos x="T13" y="T15"/>
                    </a:cxn>
                    <a:cxn ang="0">
                      <a:pos x="T17" y="T19"/>
                    </a:cxn>
                  </a:cxnLst>
                  <a:rect l="0" t="0" r="r" b="b"/>
                  <a:pathLst>
                    <a:path w="1050" h="308">
                      <a:moveTo>
                        <a:pt x="1049" y="308"/>
                      </a:moveTo>
                      <a:lnTo>
                        <a:pt x="0" y="308"/>
                      </a:lnTo>
                      <a:lnTo>
                        <a:pt x="0" y="0"/>
                      </a:lnTo>
                      <a:lnTo>
                        <a:pt x="1049" y="0"/>
                      </a:lnTo>
                      <a:lnTo>
                        <a:pt x="1049" y="30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9" name="Group 6"/>
              <p:cNvGrpSpPr>
                <a:grpSpLocks/>
              </p:cNvGrpSpPr>
              <p:nvPr/>
            </p:nvGrpSpPr>
            <p:grpSpPr bwMode="auto">
              <a:xfrm>
                <a:off x="4552" y="363"/>
                <a:ext cx="1050" cy="308"/>
                <a:chOff x="4552" y="363"/>
                <a:chExt cx="1050" cy="308"/>
              </a:xfrm>
            </p:grpSpPr>
            <p:sp>
              <p:nvSpPr>
                <p:cNvPr id="24" name="Freeform 7"/>
                <p:cNvSpPr>
                  <a:spLocks/>
                </p:cNvSpPr>
                <p:nvPr/>
              </p:nvSpPr>
              <p:spPr bwMode="auto">
                <a:xfrm>
                  <a:off x="4552" y="363"/>
                  <a:ext cx="1050" cy="308"/>
                </a:xfrm>
                <a:custGeom>
                  <a:avLst/>
                  <a:gdLst>
                    <a:gd name="T0" fmla="+- 0 5601 4552"/>
                    <a:gd name="T1" fmla="*/ T0 w 1050"/>
                    <a:gd name="T2" fmla="+- 0 671 363"/>
                    <a:gd name="T3" fmla="*/ 671 h 308"/>
                    <a:gd name="T4" fmla="+- 0 4552 4552"/>
                    <a:gd name="T5" fmla="*/ T4 w 1050"/>
                    <a:gd name="T6" fmla="+- 0 671 363"/>
                    <a:gd name="T7" fmla="*/ 671 h 308"/>
                    <a:gd name="T8" fmla="+- 0 4552 4552"/>
                    <a:gd name="T9" fmla="*/ T8 w 1050"/>
                    <a:gd name="T10" fmla="+- 0 363 363"/>
                    <a:gd name="T11" fmla="*/ 363 h 308"/>
                    <a:gd name="T12" fmla="+- 0 5601 4552"/>
                    <a:gd name="T13" fmla="*/ T12 w 1050"/>
                    <a:gd name="T14" fmla="+- 0 363 363"/>
                    <a:gd name="T15" fmla="*/ 363 h 308"/>
                    <a:gd name="T16" fmla="+- 0 5601 4552"/>
                    <a:gd name="T17" fmla="*/ T16 w 1050"/>
                    <a:gd name="T18" fmla="+- 0 671 363"/>
                    <a:gd name="T19" fmla="*/ 671 h 308"/>
                  </a:gdLst>
                  <a:ahLst/>
                  <a:cxnLst>
                    <a:cxn ang="0">
                      <a:pos x="T1" y="T3"/>
                    </a:cxn>
                    <a:cxn ang="0">
                      <a:pos x="T5" y="T7"/>
                    </a:cxn>
                    <a:cxn ang="0">
                      <a:pos x="T9" y="T11"/>
                    </a:cxn>
                    <a:cxn ang="0">
                      <a:pos x="T13" y="T15"/>
                    </a:cxn>
                    <a:cxn ang="0">
                      <a:pos x="T17" y="T19"/>
                    </a:cxn>
                  </a:cxnLst>
                  <a:rect l="0" t="0" r="r" b="b"/>
                  <a:pathLst>
                    <a:path w="1050" h="308">
                      <a:moveTo>
                        <a:pt x="1049" y="308"/>
                      </a:moveTo>
                      <a:lnTo>
                        <a:pt x="0" y="308"/>
                      </a:lnTo>
                      <a:lnTo>
                        <a:pt x="0" y="0"/>
                      </a:lnTo>
                      <a:lnTo>
                        <a:pt x="1049" y="0"/>
                      </a:lnTo>
                      <a:lnTo>
                        <a:pt x="1049" y="308"/>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0" name="Group 4"/>
              <p:cNvGrpSpPr>
                <a:grpSpLocks/>
              </p:cNvGrpSpPr>
              <p:nvPr/>
            </p:nvGrpSpPr>
            <p:grpSpPr bwMode="auto">
              <a:xfrm>
                <a:off x="7878" y="1671"/>
                <a:ext cx="308" cy="1050"/>
                <a:chOff x="7878" y="1671"/>
                <a:chExt cx="308" cy="1050"/>
              </a:xfrm>
            </p:grpSpPr>
            <p:sp>
              <p:nvSpPr>
                <p:cNvPr id="23" name="Freeform 5"/>
                <p:cNvSpPr>
                  <a:spLocks/>
                </p:cNvSpPr>
                <p:nvPr/>
              </p:nvSpPr>
              <p:spPr bwMode="auto">
                <a:xfrm>
                  <a:off x="7878" y="1671"/>
                  <a:ext cx="308" cy="1050"/>
                </a:xfrm>
                <a:custGeom>
                  <a:avLst/>
                  <a:gdLst>
                    <a:gd name="T0" fmla="+- 0 8186 7878"/>
                    <a:gd name="T1" fmla="*/ T0 w 308"/>
                    <a:gd name="T2" fmla="+- 0 2720 1671"/>
                    <a:gd name="T3" fmla="*/ 2720 h 1050"/>
                    <a:gd name="T4" fmla="+- 0 7878 7878"/>
                    <a:gd name="T5" fmla="*/ T4 w 308"/>
                    <a:gd name="T6" fmla="+- 0 2720 1671"/>
                    <a:gd name="T7" fmla="*/ 2720 h 1050"/>
                    <a:gd name="T8" fmla="+- 0 7878 7878"/>
                    <a:gd name="T9" fmla="*/ T8 w 308"/>
                    <a:gd name="T10" fmla="+- 0 1671 1671"/>
                    <a:gd name="T11" fmla="*/ 1671 h 1050"/>
                    <a:gd name="T12" fmla="+- 0 8186 7878"/>
                    <a:gd name="T13" fmla="*/ T12 w 308"/>
                    <a:gd name="T14" fmla="+- 0 1671 1671"/>
                    <a:gd name="T15" fmla="*/ 1671 h 1050"/>
                    <a:gd name="T16" fmla="+- 0 8186 7878"/>
                    <a:gd name="T17" fmla="*/ T16 w 308"/>
                    <a:gd name="T18" fmla="+- 0 2720 1671"/>
                    <a:gd name="T19" fmla="*/ 2720 h 1050"/>
                  </a:gdLst>
                  <a:ahLst/>
                  <a:cxnLst>
                    <a:cxn ang="0">
                      <a:pos x="T1" y="T3"/>
                    </a:cxn>
                    <a:cxn ang="0">
                      <a:pos x="T5" y="T7"/>
                    </a:cxn>
                    <a:cxn ang="0">
                      <a:pos x="T9" y="T11"/>
                    </a:cxn>
                    <a:cxn ang="0">
                      <a:pos x="T13" y="T15"/>
                    </a:cxn>
                    <a:cxn ang="0">
                      <a:pos x="T17" y="T19"/>
                    </a:cxn>
                  </a:cxnLst>
                  <a:rect l="0" t="0" r="r" b="b"/>
                  <a:pathLst>
                    <a:path w="308" h="1050">
                      <a:moveTo>
                        <a:pt x="308" y="1049"/>
                      </a:moveTo>
                      <a:lnTo>
                        <a:pt x="0" y="1049"/>
                      </a:lnTo>
                      <a:lnTo>
                        <a:pt x="0" y="0"/>
                      </a:lnTo>
                      <a:lnTo>
                        <a:pt x="308" y="0"/>
                      </a:lnTo>
                      <a:lnTo>
                        <a:pt x="308" y="10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1" name="Group 2"/>
              <p:cNvGrpSpPr>
                <a:grpSpLocks/>
              </p:cNvGrpSpPr>
              <p:nvPr/>
            </p:nvGrpSpPr>
            <p:grpSpPr bwMode="auto">
              <a:xfrm>
                <a:off x="7878" y="1671"/>
                <a:ext cx="308" cy="1050"/>
                <a:chOff x="7878" y="1671"/>
                <a:chExt cx="308" cy="1050"/>
              </a:xfrm>
            </p:grpSpPr>
            <p:sp>
              <p:nvSpPr>
                <p:cNvPr id="22" name="Freeform 3"/>
                <p:cNvSpPr>
                  <a:spLocks/>
                </p:cNvSpPr>
                <p:nvPr/>
              </p:nvSpPr>
              <p:spPr bwMode="auto">
                <a:xfrm>
                  <a:off x="7878" y="1671"/>
                  <a:ext cx="308" cy="1050"/>
                </a:xfrm>
                <a:custGeom>
                  <a:avLst/>
                  <a:gdLst>
                    <a:gd name="T0" fmla="+- 0 8186 7878"/>
                    <a:gd name="T1" fmla="*/ T0 w 308"/>
                    <a:gd name="T2" fmla="+- 0 2720 1671"/>
                    <a:gd name="T3" fmla="*/ 2720 h 1050"/>
                    <a:gd name="T4" fmla="+- 0 7878 7878"/>
                    <a:gd name="T5" fmla="*/ T4 w 308"/>
                    <a:gd name="T6" fmla="+- 0 2720 1671"/>
                    <a:gd name="T7" fmla="*/ 2720 h 1050"/>
                    <a:gd name="T8" fmla="+- 0 7878 7878"/>
                    <a:gd name="T9" fmla="*/ T8 w 308"/>
                    <a:gd name="T10" fmla="+- 0 1671 1671"/>
                    <a:gd name="T11" fmla="*/ 1671 h 1050"/>
                    <a:gd name="T12" fmla="+- 0 8186 7878"/>
                    <a:gd name="T13" fmla="*/ T12 w 308"/>
                    <a:gd name="T14" fmla="+- 0 1671 1671"/>
                    <a:gd name="T15" fmla="*/ 1671 h 1050"/>
                    <a:gd name="T16" fmla="+- 0 8186 7878"/>
                    <a:gd name="T17" fmla="*/ T16 w 308"/>
                    <a:gd name="T18" fmla="+- 0 2720 1671"/>
                    <a:gd name="T19" fmla="*/ 2720 h 1050"/>
                  </a:gdLst>
                  <a:ahLst/>
                  <a:cxnLst>
                    <a:cxn ang="0">
                      <a:pos x="T1" y="T3"/>
                    </a:cxn>
                    <a:cxn ang="0">
                      <a:pos x="T5" y="T7"/>
                    </a:cxn>
                    <a:cxn ang="0">
                      <a:pos x="T9" y="T11"/>
                    </a:cxn>
                    <a:cxn ang="0">
                      <a:pos x="T13" y="T15"/>
                    </a:cxn>
                    <a:cxn ang="0">
                      <a:pos x="T17" y="T19"/>
                    </a:cxn>
                  </a:cxnLst>
                  <a:rect l="0" t="0" r="r" b="b"/>
                  <a:pathLst>
                    <a:path w="308" h="1050">
                      <a:moveTo>
                        <a:pt x="308" y="1049"/>
                      </a:moveTo>
                      <a:lnTo>
                        <a:pt x="0" y="1049"/>
                      </a:lnTo>
                      <a:lnTo>
                        <a:pt x="0" y="0"/>
                      </a:lnTo>
                      <a:lnTo>
                        <a:pt x="308" y="0"/>
                      </a:lnTo>
                      <a:lnTo>
                        <a:pt x="308" y="1049"/>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sp>
          <p:nvSpPr>
            <p:cNvPr id="38" name="TextBox 37"/>
            <p:cNvSpPr txBox="1"/>
            <p:nvPr/>
          </p:nvSpPr>
          <p:spPr>
            <a:xfrm>
              <a:off x="6019800" y="2590800"/>
              <a:ext cx="787395"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15.0 k</a:t>
              </a:r>
              <a:r>
                <a:rPr lang="el-GR" sz="1400" b="1" dirty="0" smtClean="0">
                  <a:latin typeface="Times New Roman" panose="02020603050405020304" pitchFamily="18" charset="0"/>
                  <a:cs typeface="Times New Roman" panose="02020603050405020304" pitchFamily="18" charset="0"/>
                </a:rPr>
                <a:t>Ω</a:t>
              </a:r>
              <a:endParaRPr lang="en-NZ" sz="1400" b="1" dirty="0">
                <a:latin typeface="Times New Roman" panose="02020603050405020304" pitchFamily="18" charset="0"/>
                <a:cs typeface="Times New Roman" panose="02020603050405020304" pitchFamily="18" charset="0"/>
              </a:endParaRPr>
            </a:p>
          </p:txBody>
        </p:sp>
        <p:sp>
          <p:nvSpPr>
            <p:cNvPr id="39" name="TextBox 38"/>
            <p:cNvSpPr txBox="1"/>
            <p:nvPr/>
          </p:nvSpPr>
          <p:spPr>
            <a:xfrm>
              <a:off x="5181600" y="1292423"/>
              <a:ext cx="787395"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12.0 k</a:t>
              </a:r>
              <a:r>
                <a:rPr lang="el-GR" sz="1400" b="1" dirty="0" smtClean="0">
                  <a:latin typeface="Times New Roman" panose="02020603050405020304" pitchFamily="18" charset="0"/>
                  <a:cs typeface="Times New Roman" panose="02020603050405020304" pitchFamily="18" charset="0"/>
                </a:rPr>
                <a:t>Ω</a:t>
              </a:r>
              <a:endParaRPr lang="en-NZ" sz="1400" b="1" dirty="0">
                <a:latin typeface="Times New Roman" panose="02020603050405020304" pitchFamily="18" charset="0"/>
                <a:cs typeface="Times New Roman" panose="02020603050405020304" pitchFamily="18" charset="0"/>
              </a:endParaRPr>
            </a:p>
          </p:txBody>
        </p:sp>
        <p:sp>
          <p:nvSpPr>
            <p:cNvPr id="40" name="TextBox 39"/>
            <p:cNvSpPr txBox="1"/>
            <p:nvPr/>
          </p:nvSpPr>
          <p:spPr>
            <a:xfrm>
              <a:off x="8077200" y="3048000"/>
              <a:ext cx="787395"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3.00 k</a:t>
              </a:r>
              <a:r>
                <a:rPr lang="el-GR" sz="1400" b="1" dirty="0" smtClean="0">
                  <a:latin typeface="Times New Roman" panose="02020603050405020304" pitchFamily="18" charset="0"/>
                  <a:cs typeface="Times New Roman" panose="02020603050405020304" pitchFamily="18" charset="0"/>
                </a:rPr>
                <a:t>Ω</a:t>
              </a:r>
              <a:endParaRPr lang="en-NZ" sz="1400" b="1" dirty="0">
                <a:latin typeface="Times New Roman" panose="02020603050405020304" pitchFamily="18" charset="0"/>
                <a:cs typeface="Times New Roman" panose="02020603050405020304" pitchFamily="18" charset="0"/>
              </a:endParaRPr>
            </a:p>
          </p:txBody>
        </p:sp>
        <p:sp>
          <p:nvSpPr>
            <p:cNvPr id="41" name="TextBox 40"/>
            <p:cNvSpPr txBox="1"/>
            <p:nvPr/>
          </p:nvSpPr>
          <p:spPr>
            <a:xfrm>
              <a:off x="8153400" y="1752600"/>
              <a:ext cx="756938"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10.0 µF</a:t>
              </a:r>
              <a:endParaRPr lang="en-NZ" sz="1400" b="1" dirty="0">
                <a:latin typeface="Times New Roman" panose="02020603050405020304" pitchFamily="18" charset="0"/>
                <a:cs typeface="Times New Roman" panose="02020603050405020304" pitchFamily="18" charset="0"/>
              </a:endParaRPr>
            </a:p>
          </p:txBody>
        </p:sp>
        <p:sp>
          <p:nvSpPr>
            <p:cNvPr id="42" name="TextBox 41"/>
            <p:cNvSpPr txBox="1"/>
            <p:nvPr/>
          </p:nvSpPr>
          <p:spPr>
            <a:xfrm>
              <a:off x="3733800" y="2133600"/>
              <a:ext cx="670312"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9.00 V</a:t>
              </a:r>
              <a:endParaRPr lang="en-NZ" sz="1400" b="1" dirty="0">
                <a:latin typeface="Times New Roman" panose="02020603050405020304" pitchFamily="18" charset="0"/>
                <a:cs typeface="Times New Roman" panose="02020603050405020304" pitchFamily="18" charset="0"/>
              </a:endParaRPr>
            </a:p>
          </p:txBody>
        </p:sp>
        <p:sp>
          <p:nvSpPr>
            <p:cNvPr id="43" name="TextBox 42"/>
            <p:cNvSpPr txBox="1"/>
            <p:nvPr/>
          </p:nvSpPr>
          <p:spPr>
            <a:xfrm>
              <a:off x="4038600" y="1371600"/>
              <a:ext cx="284052"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S</a:t>
              </a:r>
              <a:endParaRPr lang="en-NZ" sz="1400" b="1" dirty="0">
                <a:latin typeface="Times New Roman" panose="02020603050405020304" pitchFamily="18" charset="0"/>
                <a:cs typeface="Times New Roman" panose="02020603050405020304" pitchFamily="18" charset="0"/>
              </a:endParaRPr>
            </a:p>
          </p:txBody>
        </p:sp>
      </p:grpSp>
      <p:sp>
        <p:nvSpPr>
          <p:cNvPr id="45" name="Rectangle 44"/>
          <p:cNvSpPr/>
          <p:nvPr/>
        </p:nvSpPr>
        <p:spPr>
          <a:xfrm>
            <a:off x="228600" y="1676400"/>
            <a:ext cx="3276600" cy="646331"/>
          </a:xfrm>
          <a:prstGeom prst="rect">
            <a:avLst/>
          </a:prstGeom>
        </p:spPr>
        <p:txBody>
          <a:bodyPr wrap="square">
            <a:spAutoFit/>
          </a:bodyPr>
          <a:lstStyle/>
          <a:p>
            <a:pPr marL="342900" lvl="0" indent="-342900">
              <a:buAutoNum type="alphaLcParenBoth"/>
            </a:pPr>
            <a:r>
              <a:rPr lang="en-US" dirty="0" smtClean="0"/>
              <a:t>(</a:t>
            </a:r>
            <a:r>
              <a:rPr lang="en-US" dirty="0" err="1" smtClean="0"/>
              <a:t>i</a:t>
            </a:r>
            <a:r>
              <a:rPr lang="en-US" dirty="0"/>
              <a:t>) </a:t>
            </a:r>
            <a:r>
              <a:rPr lang="en-US" dirty="0" smtClean="0"/>
              <a:t> Calculate </a:t>
            </a:r>
            <a:r>
              <a:rPr lang="en-US" dirty="0"/>
              <a:t>the steady-state </a:t>
            </a:r>
            <a:endParaRPr lang="en-US" dirty="0" smtClean="0"/>
          </a:p>
          <a:p>
            <a:pPr lvl="0"/>
            <a:r>
              <a:rPr lang="en-US" dirty="0" smtClean="0"/>
              <a:t>            current </a:t>
            </a:r>
            <a:r>
              <a:rPr lang="en-US" dirty="0"/>
              <a:t>in each resistor.</a:t>
            </a:r>
            <a:endParaRPr lang="en-NZ" dirty="0"/>
          </a:p>
        </p:txBody>
      </p:sp>
      <p:sp>
        <p:nvSpPr>
          <p:cNvPr id="46" name="Rectangle 45"/>
          <p:cNvSpPr/>
          <p:nvPr/>
        </p:nvSpPr>
        <p:spPr>
          <a:xfrm>
            <a:off x="228600" y="2743200"/>
            <a:ext cx="3124200" cy="646331"/>
          </a:xfrm>
          <a:prstGeom prst="rect">
            <a:avLst/>
          </a:prstGeom>
        </p:spPr>
        <p:txBody>
          <a:bodyPr wrap="square">
            <a:spAutoFit/>
          </a:bodyPr>
          <a:lstStyle/>
          <a:p>
            <a:pPr marL="400050" indent="-400050">
              <a:buAutoNum type="romanLcParenBoth" startAt="2"/>
            </a:pPr>
            <a:r>
              <a:rPr lang="en-US" dirty="0" smtClean="0"/>
              <a:t>Show </a:t>
            </a:r>
            <a:r>
              <a:rPr lang="en-US" dirty="0"/>
              <a:t>that the charge on </a:t>
            </a:r>
            <a:endParaRPr lang="en-US" dirty="0" smtClean="0"/>
          </a:p>
          <a:p>
            <a:r>
              <a:rPr lang="en-US" dirty="0"/>
              <a:t> </a:t>
            </a:r>
            <a:r>
              <a:rPr lang="en-US" dirty="0" smtClean="0"/>
              <a:t>       the </a:t>
            </a:r>
            <a:r>
              <a:rPr lang="en-US" dirty="0"/>
              <a:t>capacitor is 50.0 µC</a:t>
            </a:r>
            <a:endParaRPr lang="en-NZ" dirty="0"/>
          </a:p>
        </p:txBody>
      </p:sp>
      <p:sp>
        <p:nvSpPr>
          <p:cNvPr id="47" name="Rectangle 46"/>
          <p:cNvSpPr/>
          <p:nvPr/>
        </p:nvSpPr>
        <p:spPr>
          <a:xfrm>
            <a:off x="228600" y="4191000"/>
            <a:ext cx="7848600" cy="646331"/>
          </a:xfrm>
          <a:prstGeom prst="rect">
            <a:avLst/>
          </a:prstGeom>
        </p:spPr>
        <p:txBody>
          <a:bodyPr wrap="square">
            <a:spAutoFit/>
          </a:bodyPr>
          <a:lstStyle/>
          <a:p>
            <a:pPr marL="400050" lvl="0" indent="-400050">
              <a:buAutoNum type="romanLcParenBoth" startAt="3"/>
            </a:pPr>
            <a:r>
              <a:rPr lang="en-US" dirty="0" smtClean="0"/>
              <a:t>The </a:t>
            </a:r>
            <a:r>
              <a:rPr lang="en-US" dirty="0"/>
              <a:t>switch S is now opened</a:t>
            </a:r>
            <a:r>
              <a:rPr lang="en-US" dirty="0" smtClean="0"/>
              <a:t>.</a:t>
            </a:r>
            <a:r>
              <a:rPr lang="en-US" dirty="0"/>
              <a:t> </a:t>
            </a:r>
            <a:endParaRPr lang="en-NZ" dirty="0"/>
          </a:p>
          <a:p>
            <a:r>
              <a:rPr lang="en-US" dirty="0"/>
              <a:t> </a:t>
            </a:r>
            <a:r>
              <a:rPr lang="en-US" dirty="0" smtClean="0"/>
              <a:t>       Calculate </a:t>
            </a:r>
            <a:r>
              <a:rPr lang="en-US" dirty="0"/>
              <a:t>the maximum value of the current through the 3.00 </a:t>
            </a:r>
            <a:r>
              <a:rPr lang="en-US" dirty="0" err="1"/>
              <a:t>kΩ</a:t>
            </a:r>
            <a:r>
              <a:rPr lang="en-US" dirty="0"/>
              <a:t> resistor.</a:t>
            </a:r>
            <a:endParaRPr lang="en-NZ" dirty="0"/>
          </a:p>
        </p:txBody>
      </p:sp>
    </p:spTree>
    <p:extLst>
      <p:ext uri="{BB962C8B-B14F-4D97-AF65-F5344CB8AC3E}">
        <p14:creationId xmlns:p14="http://schemas.microsoft.com/office/powerpoint/2010/main" val="3617976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3444" y="439978"/>
            <a:ext cx="8686800" cy="369332"/>
          </a:xfrm>
          <a:prstGeom prst="rect">
            <a:avLst/>
          </a:prstGeom>
        </p:spPr>
        <p:txBody>
          <a:bodyPr wrap="square">
            <a:spAutoFit/>
          </a:bodyPr>
          <a:lstStyle/>
          <a:p>
            <a:r>
              <a:rPr lang="en-US" dirty="0" smtClean="0"/>
              <a:t>The </a:t>
            </a:r>
            <a:r>
              <a:rPr lang="en-US" dirty="0"/>
              <a:t>capacitor </a:t>
            </a:r>
            <a:r>
              <a:rPr lang="en-US" dirty="0" smtClean="0"/>
              <a:t>is fully </a:t>
            </a:r>
            <a:r>
              <a:rPr lang="en-US" dirty="0"/>
              <a:t>charged.</a:t>
            </a:r>
            <a:endParaRPr lang="en-NZ" dirty="0"/>
          </a:p>
        </p:txBody>
      </p:sp>
      <p:sp>
        <p:nvSpPr>
          <p:cNvPr id="5" name="Rectangle 3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grpSp>
        <p:nvGrpSpPr>
          <p:cNvPr id="37" name="Group 36"/>
          <p:cNvGrpSpPr/>
          <p:nvPr/>
        </p:nvGrpSpPr>
        <p:grpSpPr>
          <a:xfrm>
            <a:off x="3505200" y="0"/>
            <a:ext cx="5638800" cy="2730500"/>
            <a:chOff x="3340100" y="0"/>
            <a:chExt cx="5803900" cy="2971800"/>
          </a:xfrm>
        </p:grpSpPr>
        <p:sp>
          <p:nvSpPr>
            <p:cNvPr id="2" name="Rectangle 1"/>
            <p:cNvSpPr/>
            <p:nvPr/>
          </p:nvSpPr>
          <p:spPr>
            <a:xfrm>
              <a:off x="3340100" y="0"/>
              <a:ext cx="5803900" cy="2971800"/>
            </a:xfrm>
            <a:prstGeom prst="rect">
              <a:avLst/>
            </a:prstGeom>
            <a:solidFill>
              <a:srgbClr val="FFE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nvGrpSpPr>
            <p:cNvPr id="44" name="Group 43"/>
            <p:cNvGrpSpPr/>
            <p:nvPr/>
          </p:nvGrpSpPr>
          <p:grpSpPr>
            <a:xfrm>
              <a:off x="3407967" y="227710"/>
              <a:ext cx="5633738" cy="2593777"/>
              <a:chOff x="3276600" y="1292423"/>
              <a:chExt cx="5633738" cy="2593777"/>
            </a:xfrm>
          </p:grpSpPr>
          <p:grpSp>
            <p:nvGrpSpPr>
              <p:cNvPr id="6" name="Group 1"/>
              <p:cNvGrpSpPr>
                <a:grpSpLocks/>
              </p:cNvGrpSpPr>
              <p:nvPr/>
            </p:nvGrpSpPr>
            <p:grpSpPr bwMode="auto">
              <a:xfrm>
                <a:off x="3276600" y="1600200"/>
                <a:ext cx="5029200" cy="2286000"/>
                <a:chOff x="2212" y="358"/>
                <a:chExt cx="6295" cy="2637"/>
              </a:xfrm>
            </p:grpSpPr>
            <p:grpSp>
              <p:nvGrpSpPr>
                <p:cNvPr id="7" name="Group 30"/>
                <p:cNvGrpSpPr>
                  <a:grpSpLocks/>
                </p:cNvGrpSpPr>
                <p:nvPr/>
              </p:nvGrpSpPr>
              <p:grpSpPr bwMode="auto">
                <a:xfrm>
                  <a:off x="6797" y="517"/>
                  <a:ext cx="2" cy="712"/>
                  <a:chOff x="6797" y="517"/>
                  <a:chExt cx="2" cy="712"/>
                </a:xfrm>
              </p:grpSpPr>
              <p:sp>
                <p:nvSpPr>
                  <p:cNvPr id="36" name="Freeform 31"/>
                  <p:cNvSpPr>
                    <a:spLocks/>
                  </p:cNvSpPr>
                  <p:nvPr/>
                </p:nvSpPr>
                <p:spPr bwMode="auto">
                  <a:xfrm>
                    <a:off x="6797" y="517"/>
                    <a:ext cx="2" cy="712"/>
                  </a:xfrm>
                  <a:custGeom>
                    <a:avLst/>
                    <a:gdLst>
                      <a:gd name="T0" fmla="+- 0 517 517"/>
                      <a:gd name="T1" fmla="*/ 517 h 712"/>
                      <a:gd name="T2" fmla="+- 0 1229 517"/>
                      <a:gd name="T3" fmla="*/ 1229 h 712"/>
                    </a:gdLst>
                    <a:ahLst/>
                    <a:cxnLst>
                      <a:cxn ang="0">
                        <a:pos x="0" y="T1"/>
                      </a:cxn>
                      <a:cxn ang="0">
                        <a:pos x="0" y="T3"/>
                      </a:cxn>
                    </a:cxnLst>
                    <a:rect l="0" t="0" r="r" b="b"/>
                    <a:pathLst>
                      <a:path h="712">
                        <a:moveTo>
                          <a:pt x="0" y="0"/>
                        </a:moveTo>
                        <a:lnTo>
                          <a:pt x="0" y="712"/>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28"/>
                <p:cNvGrpSpPr>
                  <a:grpSpLocks/>
                </p:cNvGrpSpPr>
                <p:nvPr/>
              </p:nvGrpSpPr>
              <p:grpSpPr bwMode="auto">
                <a:xfrm>
                  <a:off x="6797" y="2278"/>
                  <a:ext cx="2" cy="712"/>
                  <a:chOff x="6797" y="2278"/>
                  <a:chExt cx="2" cy="712"/>
                </a:xfrm>
              </p:grpSpPr>
              <p:sp>
                <p:nvSpPr>
                  <p:cNvPr id="35" name="Freeform 29"/>
                  <p:cNvSpPr>
                    <a:spLocks/>
                  </p:cNvSpPr>
                  <p:nvPr/>
                </p:nvSpPr>
                <p:spPr bwMode="auto">
                  <a:xfrm>
                    <a:off x="6797" y="2278"/>
                    <a:ext cx="2" cy="712"/>
                  </a:xfrm>
                  <a:custGeom>
                    <a:avLst/>
                    <a:gdLst>
                      <a:gd name="T0" fmla="+- 0 2278 2278"/>
                      <a:gd name="T1" fmla="*/ 2278 h 712"/>
                      <a:gd name="T2" fmla="+- 0 2990 2278"/>
                      <a:gd name="T3" fmla="*/ 2990 h 712"/>
                    </a:gdLst>
                    <a:ahLst/>
                    <a:cxnLst>
                      <a:cxn ang="0">
                        <a:pos x="0" y="T1"/>
                      </a:cxn>
                      <a:cxn ang="0">
                        <a:pos x="0" y="T3"/>
                      </a:cxn>
                    </a:cxnLst>
                    <a:rect l="0" t="0" r="r" b="b"/>
                    <a:pathLst>
                      <a:path h="712">
                        <a:moveTo>
                          <a:pt x="0" y="0"/>
                        </a:moveTo>
                        <a:lnTo>
                          <a:pt x="0" y="712"/>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26"/>
                <p:cNvGrpSpPr>
                  <a:grpSpLocks/>
                </p:cNvGrpSpPr>
                <p:nvPr/>
              </p:nvGrpSpPr>
              <p:grpSpPr bwMode="auto">
                <a:xfrm>
                  <a:off x="6643" y="1229"/>
                  <a:ext cx="308" cy="1050"/>
                  <a:chOff x="6643" y="1229"/>
                  <a:chExt cx="308" cy="1050"/>
                </a:xfrm>
              </p:grpSpPr>
              <p:sp>
                <p:nvSpPr>
                  <p:cNvPr id="34" name="Freeform 27"/>
                  <p:cNvSpPr>
                    <a:spLocks/>
                  </p:cNvSpPr>
                  <p:nvPr/>
                </p:nvSpPr>
                <p:spPr bwMode="auto">
                  <a:xfrm>
                    <a:off x="6643" y="1229"/>
                    <a:ext cx="308" cy="1050"/>
                  </a:xfrm>
                  <a:custGeom>
                    <a:avLst/>
                    <a:gdLst>
                      <a:gd name="T0" fmla="+- 0 6951 6643"/>
                      <a:gd name="T1" fmla="*/ T0 w 308"/>
                      <a:gd name="T2" fmla="+- 0 2278 1229"/>
                      <a:gd name="T3" fmla="*/ 2278 h 1050"/>
                      <a:gd name="T4" fmla="+- 0 6643 6643"/>
                      <a:gd name="T5" fmla="*/ T4 w 308"/>
                      <a:gd name="T6" fmla="+- 0 2278 1229"/>
                      <a:gd name="T7" fmla="*/ 2278 h 1050"/>
                      <a:gd name="T8" fmla="+- 0 6643 6643"/>
                      <a:gd name="T9" fmla="*/ T8 w 308"/>
                      <a:gd name="T10" fmla="+- 0 1229 1229"/>
                      <a:gd name="T11" fmla="*/ 1229 h 1050"/>
                      <a:gd name="T12" fmla="+- 0 6951 6643"/>
                      <a:gd name="T13" fmla="*/ T12 w 308"/>
                      <a:gd name="T14" fmla="+- 0 1229 1229"/>
                      <a:gd name="T15" fmla="*/ 1229 h 1050"/>
                      <a:gd name="T16" fmla="+- 0 6951 6643"/>
                      <a:gd name="T17" fmla="*/ T16 w 308"/>
                      <a:gd name="T18" fmla="+- 0 2278 1229"/>
                      <a:gd name="T19" fmla="*/ 2278 h 1050"/>
                    </a:gdLst>
                    <a:ahLst/>
                    <a:cxnLst>
                      <a:cxn ang="0">
                        <a:pos x="T1" y="T3"/>
                      </a:cxn>
                      <a:cxn ang="0">
                        <a:pos x="T5" y="T7"/>
                      </a:cxn>
                      <a:cxn ang="0">
                        <a:pos x="T9" y="T11"/>
                      </a:cxn>
                      <a:cxn ang="0">
                        <a:pos x="T13" y="T15"/>
                      </a:cxn>
                      <a:cxn ang="0">
                        <a:pos x="T17" y="T19"/>
                      </a:cxn>
                    </a:cxnLst>
                    <a:rect l="0" t="0" r="r" b="b"/>
                    <a:pathLst>
                      <a:path w="308" h="1050">
                        <a:moveTo>
                          <a:pt x="308" y="1049"/>
                        </a:moveTo>
                        <a:lnTo>
                          <a:pt x="0" y="1049"/>
                        </a:lnTo>
                        <a:lnTo>
                          <a:pt x="0" y="0"/>
                        </a:lnTo>
                        <a:lnTo>
                          <a:pt x="308" y="0"/>
                        </a:lnTo>
                        <a:lnTo>
                          <a:pt x="308" y="1049"/>
                        </a:lnTo>
                        <a:close/>
                      </a:path>
                    </a:pathLst>
                  </a:custGeom>
                  <a:solidFill>
                    <a:srgbClr val="FFFFFF"/>
                  </a:solidFill>
                  <a:ln w="6350">
                    <a:solidFill>
                      <a:srgbClr val="231F20"/>
                    </a:solidFill>
                    <a:round/>
                    <a:headEnd/>
                    <a:tailEnd/>
                  </a:ln>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24"/>
                <p:cNvGrpSpPr>
                  <a:grpSpLocks/>
                </p:cNvGrpSpPr>
                <p:nvPr/>
              </p:nvGrpSpPr>
              <p:grpSpPr bwMode="auto">
                <a:xfrm>
                  <a:off x="7573" y="1284"/>
                  <a:ext cx="924" cy="2"/>
                  <a:chOff x="7573" y="1284"/>
                  <a:chExt cx="924" cy="2"/>
                </a:xfrm>
              </p:grpSpPr>
              <p:sp>
                <p:nvSpPr>
                  <p:cNvPr id="33" name="Freeform 25"/>
                  <p:cNvSpPr>
                    <a:spLocks/>
                  </p:cNvSpPr>
                  <p:nvPr/>
                </p:nvSpPr>
                <p:spPr bwMode="auto">
                  <a:xfrm>
                    <a:off x="7573" y="1284"/>
                    <a:ext cx="924" cy="2"/>
                  </a:xfrm>
                  <a:custGeom>
                    <a:avLst/>
                    <a:gdLst>
                      <a:gd name="T0" fmla="+- 0 7573 7573"/>
                      <a:gd name="T1" fmla="*/ T0 w 924"/>
                      <a:gd name="T2" fmla="+- 0 8497 7573"/>
                      <a:gd name="T3" fmla="*/ T2 w 924"/>
                    </a:gdLst>
                    <a:ahLst/>
                    <a:cxnLst>
                      <a:cxn ang="0">
                        <a:pos x="T1" y="0"/>
                      </a:cxn>
                      <a:cxn ang="0">
                        <a:pos x="T3" y="0"/>
                      </a:cxn>
                    </a:cxnLst>
                    <a:rect l="0" t="0" r="r" b="b"/>
                    <a:pathLst>
                      <a:path w="924">
                        <a:moveTo>
                          <a:pt x="0" y="0"/>
                        </a:moveTo>
                        <a:lnTo>
                          <a:pt x="924"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22"/>
                <p:cNvGrpSpPr>
                  <a:grpSpLocks/>
                </p:cNvGrpSpPr>
                <p:nvPr/>
              </p:nvGrpSpPr>
              <p:grpSpPr bwMode="auto">
                <a:xfrm>
                  <a:off x="2222" y="1458"/>
                  <a:ext cx="832" cy="2"/>
                  <a:chOff x="2222" y="1458"/>
                  <a:chExt cx="832" cy="2"/>
                </a:xfrm>
              </p:grpSpPr>
              <p:sp>
                <p:nvSpPr>
                  <p:cNvPr id="32" name="Freeform 23"/>
                  <p:cNvSpPr>
                    <a:spLocks/>
                  </p:cNvSpPr>
                  <p:nvPr/>
                </p:nvSpPr>
                <p:spPr bwMode="auto">
                  <a:xfrm>
                    <a:off x="2222" y="1458"/>
                    <a:ext cx="832" cy="2"/>
                  </a:xfrm>
                  <a:custGeom>
                    <a:avLst/>
                    <a:gdLst>
                      <a:gd name="T0" fmla="+- 0 2222 2222"/>
                      <a:gd name="T1" fmla="*/ T0 w 832"/>
                      <a:gd name="T2" fmla="+- 0 3054 2222"/>
                      <a:gd name="T3" fmla="*/ T2 w 832"/>
                    </a:gdLst>
                    <a:ahLst/>
                    <a:cxnLst>
                      <a:cxn ang="0">
                        <a:pos x="T1" y="0"/>
                      </a:cxn>
                      <a:cxn ang="0">
                        <a:pos x="T3" y="0"/>
                      </a:cxn>
                    </a:cxnLst>
                    <a:rect l="0" t="0" r="r" b="b"/>
                    <a:pathLst>
                      <a:path w="832">
                        <a:moveTo>
                          <a:pt x="0" y="0"/>
                        </a:moveTo>
                        <a:lnTo>
                          <a:pt x="832"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20"/>
                <p:cNvGrpSpPr>
                  <a:grpSpLocks/>
                </p:cNvGrpSpPr>
                <p:nvPr/>
              </p:nvGrpSpPr>
              <p:grpSpPr bwMode="auto">
                <a:xfrm>
                  <a:off x="2468" y="1635"/>
                  <a:ext cx="341" cy="2"/>
                  <a:chOff x="2468" y="1635"/>
                  <a:chExt cx="341" cy="2"/>
                </a:xfrm>
              </p:grpSpPr>
              <p:sp>
                <p:nvSpPr>
                  <p:cNvPr id="31" name="Freeform 21"/>
                  <p:cNvSpPr>
                    <a:spLocks/>
                  </p:cNvSpPr>
                  <p:nvPr/>
                </p:nvSpPr>
                <p:spPr bwMode="auto">
                  <a:xfrm>
                    <a:off x="2468" y="1635"/>
                    <a:ext cx="341" cy="2"/>
                  </a:xfrm>
                  <a:custGeom>
                    <a:avLst/>
                    <a:gdLst>
                      <a:gd name="T0" fmla="+- 0 2468 2468"/>
                      <a:gd name="T1" fmla="*/ T0 w 341"/>
                      <a:gd name="T2" fmla="+- 0 2808 2468"/>
                      <a:gd name="T3" fmla="*/ T2 w 341"/>
                    </a:gdLst>
                    <a:ahLst/>
                    <a:cxnLst>
                      <a:cxn ang="0">
                        <a:pos x="T1" y="0"/>
                      </a:cxn>
                      <a:cxn ang="0">
                        <a:pos x="T3" y="0"/>
                      </a:cxn>
                    </a:cxnLst>
                    <a:rect l="0" t="0" r="r" b="b"/>
                    <a:pathLst>
                      <a:path w="341">
                        <a:moveTo>
                          <a:pt x="0" y="0"/>
                        </a:moveTo>
                        <a:lnTo>
                          <a:pt x="340"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18"/>
                <p:cNvGrpSpPr>
                  <a:grpSpLocks/>
                </p:cNvGrpSpPr>
                <p:nvPr/>
              </p:nvGrpSpPr>
              <p:grpSpPr bwMode="auto">
                <a:xfrm>
                  <a:off x="2638" y="1284"/>
                  <a:ext cx="5394" cy="1706"/>
                  <a:chOff x="2638" y="1284"/>
                  <a:chExt cx="5394" cy="1706"/>
                </a:xfrm>
              </p:grpSpPr>
              <p:sp>
                <p:nvSpPr>
                  <p:cNvPr id="30" name="Freeform 19"/>
                  <p:cNvSpPr>
                    <a:spLocks/>
                  </p:cNvSpPr>
                  <p:nvPr/>
                </p:nvSpPr>
                <p:spPr bwMode="auto">
                  <a:xfrm>
                    <a:off x="2638" y="1284"/>
                    <a:ext cx="5394" cy="1706"/>
                  </a:xfrm>
                  <a:custGeom>
                    <a:avLst/>
                    <a:gdLst>
                      <a:gd name="T0" fmla="+- 0 8032 2638"/>
                      <a:gd name="T1" fmla="*/ T0 w 5394"/>
                      <a:gd name="T2" fmla="+- 0 1284 1284"/>
                      <a:gd name="T3" fmla="*/ 1284 h 1706"/>
                      <a:gd name="T4" fmla="+- 0 8032 2638"/>
                      <a:gd name="T5" fmla="*/ T4 w 5394"/>
                      <a:gd name="T6" fmla="+- 0 2990 1284"/>
                      <a:gd name="T7" fmla="*/ 2990 h 1706"/>
                      <a:gd name="T8" fmla="+- 0 2638 2638"/>
                      <a:gd name="T9" fmla="*/ T8 w 5394"/>
                      <a:gd name="T10" fmla="+- 0 2990 1284"/>
                      <a:gd name="T11" fmla="*/ 2990 h 1706"/>
                      <a:gd name="T12" fmla="+- 0 2638 2638"/>
                      <a:gd name="T13" fmla="*/ T12 w 5394"/>
                      <a:gd name="T14" fmla="+- 0 1635 1284"/>
                      <a:gd name="T15" fmla="*/ 1635 h 1706"/>
                    </a:gdLst>
                    <a:ahLst/>
                    <a:cxnLst>
                      <a:cxn ang="0">
                        <a:pos x="T1" y="T3"/>
                      </a:cxn>
                      <a:cxn ang="0">
                        <a:pos x="T5" y="T7"/>
                      </a:cxn>
                      <a:cxn ang="0">
                        <a:pos x="T9" y="T11"/>
                      </a:cxn>
                      <a:cxn ang="0">
                        <a:pos x="T13" y="T15"/>
                      </a:cxn>
                    </a:cxnLst>
                    <a:rect l="0" t="0" r="r" b="b"/>
                    <a:pathLst>
                      <a:path w="5394" h="1706">
                        <a:moveTo>
                          <a:pt x="5394" y="0"/>
                        </a:moveTo>
                        <a:lnTo>
                          <a:pt x="5394" y="1706"/>
                        </a:lnTo>
                        <a:lnTo>
                          <a:pt x="0" y="1706"/>
                        </a:lnTo>
                        <a:lnTo>
                          <a:pt x="0" y="351"/>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16"/>
                <p:cNvGrpSpPr>
                  <a:grpSpLocks/>
                </p:cNvGrpSpPr>
                <p:nvPr/>
              </p:nvGrpSpPr>
              <p:grpSpPr bwMode="auto">
                <a:xfrm>
                  <a:off x="7573" y="981"/>
                  <a:ext cx="924" cy="2"/>
                  <a:chOff x="7573" y="981"/>
                  <a:chExt cx="924" cy="2"/>
                </a:xfrm>
              </p:grpSpPr>
              <p:sp>
                <p:nvSpPr>
                  <p:cNvPr id="29" name="Freeform 17"/>
                  <p:cNvSpPr>
                    <a:spLocks/>
                  </p:cNvSpPr>
                  <p:nvPr/>
                </p:nvSpPr>
                <p:spPr bwMode="auto">
                  <a:xfrm>
                    <a:off x="7573" y="981"/>
                    <a:ext cx="924" cy="2"/>
                  </a:xfrm>
                  <a:custGeom>
                    <a:avLst/>
                    <a:gdLst>
                      <a:gd name="T0" fmla="+- 0 7573 7573"/>
                      <a:gd name="T1" fmla="*/ T0 w 924"/>
                      <a:gd name="T2" fmla="+- 0 8497 7573"/>
                      <a:gd name="T3" fmla="*/ T2 w 924"/>
                    </a:gdLst>
                    <a:ahLst/>
                    <a:cxnLst>
                      <a:cxn ang="0">
                        <a:pos x="T1" y="0"/>
                      </a:cxn>
                      <a:cxn ang="0">
                        <a:pos x="T3" y="0"/>
                      </a:cxn>
                    </a:cxnLst>
                    <a:rect l="0" t="0" r="r" b="b"/>
                    <a:pathLst>
                      <a:path w="924">
                        <a:moveTo>
                          <a:pt x="0" y="0"/>
                        </a:moveTo>
                        <a:lnTo>
                          <a:pt x="924"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14"/>
                <p:cNvGrpSpPr>
                  <a:grpSpLocks/>
                </p:cNvGrpSpPr>
                <p:nvPr/>
              </p:nvGrpSpPr>
              <p:grpSpPr bwMode="auto">
                <a:xfrm>
                  <a:off x="2638" y="517"/>
                  <a:ext cx="5394" cy="941"/>
                  <a:chOff x="2638" y="517"/>
                  <a:chExt cx="5394" cy="941"/>
                </a:xfrm>
              </p:grpSpPr>
              <p:sp>
                <p:nvSpPr>
                  <p:cNvPr id="28" name="Freeform 15"/>
                  <p:cNvSpPr>
                    <a:spLocks/>
                  </p:cNvSpPr>
                  <p:nvPr/>
                </p:nvSpPr>
                <p:spPr bwMode="auto">
                  <a:xfrm>
                    <a:off x="2638" y="517"/>
                    <a:ext cx="5394" cy="941"/>
                  </a:xfrm>
                  <a:custGeom>
                    <a:avLst/>
                    <a:gdLst>
                      <a:gd name="T0" fmla="+- 0 2638 2638"/>
                      <a:gd name="T1" fmla="*/ T0 w 5394"/>
                      <a:gd name="T2" fmla="+- 0 1458 517"/>
                      <a:gd name="T3" fmla="*/ 1458 h 941"/>
                      <a:gd name="T4" fmla="+- 0 2638 2638"/>
                      <a:gd name="T5" fmla="*/ T4 w 5394"/>
                      <a:gd name="T6" fmla="+- 0 517 517"/>
                      <a:gd name="T7" fmla="*/ 517 h 941"/>
                      <a:gd name="T8" fmla="+- 0 8032 2638"/>
                      <a:gd name="T9" fmla="*/ T8 w 5394"/>
                      <a:gd name="T10" fmla="+- 0 517 517"/>
                      <a:gd name="T11" fmla="*/ 517 h 941"/>
                      <a:gd name="T12" fmla="+- 0 8032 2638"/>
                      <a:gd name="T13" fmla="*/ T12 w 5394"/>
                      <a:gd name="T14" fmla="+- 0 981 517"/>
                      <a:gd name="T15" fmla="*/ 981 h 941"/>
                    </a:gdLst>
                    <a:ahLst/>
                    <a:cxnLst>
                      <a:cxn ang="0">
                        <a:pos x="T1" y="T3"/>
                      </a:cxn>
                      <a:cxn ang="0">
                        <a:pos x="T5" y="T7"/>
                      </a:cxn>
                      <a:cxn ang="0">
                        <a:pos x="T9" y="T11"/>
                      </a:cxn>
                      <a:cxn ang="0">
                        <a:pos x="T13" y="T15"/>
                      </a:cxn>
                    </a:cxnLst>
                    <a:rect l="0" t="0" r="r" b="b"/>
                    <a:pathLst>
                      <a:path w="5394" h="941">
                        <a:moveTo>
                          <a:pt x="0" y="941"/>
                        </a:moveTo>
                        <a:lnTo>
                          <a:pt x="0" y="0"/>
                        </a:lnTo>
                        <a:lnTo>
                          <a:pt x="5394" y="0"/>
                        </a:lnTo>
                        <a:lnTo>
                          <a:pt x="5394" y="464"/>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12"/>
                <p:cNvGrpSpPr>
                  <a:grpSpLocks/>
                </p:cNvGrpSpPr>
                <p:nvPr/>
              </p:nvGrpSpPr>
              <p:grpSpPr bwMode="auto">
                <a:xfrm>
                  <a:off x="3011" y="475"/>
                  <a:ext cx="86" cy="86"/>
                  <a:chOff x="3011" y="475"/>
                  <a:chExt cx="86" cy="86"/>
                </a:xfrm>
              </p:grpSpPr>
              <p:sp>
                <p:nvSpPr>
                  <p:cNvPr id="27" name="Freeform 13"/>
                  <p:cNvSpPr>
                    <a:spLocks/>
                  </p:cNvSpPr>
                  <p:nvPr/>
                </p:nvSpPr>
                <p:spPr bwMode="auto">
                  <a:xfrm>
                    <a:off x="3011" y="475"/>
                    <a:ext cx="86" cy="86"/>
                  </a:xfrm>
                  <a:custGeom>
                    <a:avLst/>
                    <a:gdLst>
                      <a:gd name="T0" fmla="+- 0 3053 3011"/>
                      <a:gd name="T1" fmla="*/ T0 w 86"/>
                      <a:gd name="T2" fmla="+- 0 475 475"/>
                      <a:gd name="T3" fmla="*/ 475 h 86"/>
                      <a:gd name="T4" fmla="+- 0 3032 3011"/>
                      <a:gd name="T5" fmla="*/ T4 w 86"/>
                      <a:gd name="T6" fmla="+- 0 481 475"/>
                      <a:gd name="T7" fmla="*/ 481 h 86"/>
                      <a:gd name="T8" fmla="+- 0 3017 3011"/>
                      <a:gd name="T9" fmla="*/ T8 w 86"/>
                      <a:gd name="T10" fmla="+- 0 496 475"/>
                      <a:gd name="T11" fmla="*/ 496 h 86"/>
                      <a:gd name="T12" fmla="+- 0 3011 3011"/>
                      <a:gd name="T13" fmla="*/ T12 w 86"/>
                      <a:gd name="T14" fmla="+- 0 518 475"/>
                      <a:gd name="T15" fmla="*/ 518 h 86"/>
                      <a:gd name="T16" fmla="+- 0 3017 3011"/>
                      <a:gd name="T17" fmla="*/ T16 w 86"/>
                      <a:gd name="T18" fmla="+- 0 539 475"/>
                      <a:gd name="T19" fmla="*/ 539 h 86"/>
                      <a:gd name="T20" fmla="+- 0 3032 3011"/>
                      <a:gd name="T21" fmla="*/ T20 w 86"/>
                      <a:gd name="T22" fmla="+- 0 554 475"/>
                      <a:gd name="T23" fmla="*/ 554 h 86"/>
                      <a:gd name="T24" fmla="+- 0 3054 3011"/>
                      <a:gd name="T25" fmla="*/ T24 w 86"/>
                      <a:gd name="T26" fmla="+- 0 560 475"/>
                      <a:gd name="T27" fmla="*/ 560 h 86"/>
                      <a:gd name="T28" fmla="+- 0 3075 3011"/>
                      <a:gd name="T29" fmla="*/ T28 w 86"/>
                      <a:gd name="T30" fmla="+- 0 554 475"/>
                      <a:gd name="T31" fmla="*/ 554 h 86"/>
                      <a:gd name="T32" fmla="+- 0 3090 3011"/>
                      <a:gd name="T33" fmla="*/ T32 w 86"/>
                      <a:gd name="T34" fmla="+- 0 539 475"/>
                      <a:gd name="T35" fmla="*/ 539 h 86"/>
                      <a:gd name="T36" fmla="+- 0 3096 3011"/>
                      <a:gd name="T37" fmla="*/ T36 w 86"/>
                      <a:gd name="T38" fmla="+- 0 518 475"/>
                      <a:gd name="T39" fmla="*/ 518 h 86"/>
                      <a:gd name="T40" fmla="+- 0 3096 3011"/>
                      <a:gd name="T41" fmla="*/ T40 w 86"/>
                      <a:gd name="T42" fmla="+- 0 517 475"/>
                      <a:gd name="T43" fmla="*/ 517 h 86"/>
                      <a:gd name="T44" fmla="+- 0 3090 3011"/>
                      <a:gd name="T45" fmla="*/ T44 w 86"/>
                      <a:gd name="T46" fmla="+- 0 496 475"/>
                      <a:gd name="T47" fmla="*/ 496 h 86"/>
                      <a:gd name="T48" fmla="+- 0 3075 3011"/>
                      <a:gd name="T49" fmla="*/ T48 w 86"/>
                      <a:gd name="T50" fmla="+- 0 481 475"/>
                      <a:gd name="T51" fmla="*/ 481 h 86"/>
                      <a:gd name="T52" fmla="+- 0 3053 3011"/>
                      <a:gd name="T53" fmla="*/ T52 w 86"/>
                      <a:gd name="T54" fmla="+- 0 475 475"/>
                      <a:gd name="T55" fmla="*/ 475 h 8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86" h="86">
                        <a:moveTo>
                          <a:pt x="42" y="0"/>
                        </a:moveTo>
                        <a:lnTo>
                          <a:pt x="21" y="6"/>
                        </a:lnTo>
                        <a:lnTo>
                          <a:pt x="6" y="21"/>
                        </a:lnTo>
                        <a:lnTo>
                          <a:pt x="0" y="43"/>
                        </a:lnTo>
                        <a:lnTo>
                          <a:pt x="6" y="64"/>
                        </a:lnTo>
                        <a:lnTo>
                          <a:pt x="21" y="79"/>
                        </a:lnTo>
                        <a:lnTo>
                          <a:pt x="43" y="85"/>
                        </a:lnTo>
                        <a:lnTo>
                          <a:pt x="64" y="79"/>
                        </a:lnTo>
                        <a:lnTo>
                          <a:pt x="79" y="64"/>
                        </a:lnTo>
                        <a:lnTo>
                          <a:pt x="85" y="43"/>
                        </a:lnTo>
                        <a:lnTo>
                          <a:pt x="85" y="42"/>
                        </a:lnTo>
                        <a:lnTo>
                          <a:pt x="79" y="21"/>
                        </a:lnTo>
                        <a:lnTo>
                          <a:pt x="64" y="6"/>
                        </a:lnTo>
                        <a:lnTo>
                          <a:pt x="42"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10"/>
                <p:cNvGrpSpPr>
                  <a:grpSpLocks/>
                </p:cNvGrpSpPr>
                <p:nvPr/>
              </p:nvGrpSpPr>
              <p:grpSpPr bwMode="auto">
                <a:xfrm>
                  <a:off x="3479" y="475"/>
                  <a:ext cx="86" cy="86"/>
                  <a:chOff x="3479" y="475"/>
                  <a:chExt cx="86" cy="86"/>
                </a:xfrm>
              </p:grpSpPr>
              <p:sp>
                <p:nvSpPr>
                  <p:cNvPr id="26" name="Freeform 11"/>
                  <p:cNvSpPr>
                    <a:spLocks/>
                  </p:cNvSpPr>
                  <p:nvPr/>
                </p:nvSpPr>
                <p:spPr bwMode="auto">
                  <a:xfrm>
                    <a:off x="3479" y="475"/>
                    <a:ext cx="86" cy="86"/>
                  </a:xfrm>
                  <a:custGeom>
                    <a:avLst/>
                    <a:gdLst>
                      <a:gd name="T0" fmla="+- 0 3521 3479"/>
                      <a:gd name="T1" fmla="*/ T0 w 86"/>
                      <a:gd name="T2" fmla="+- 0 475 475"/>
                      <a:gd name="T3" fmla="*/ 475 h 86"/>
                      <a:gd name="T4" fmla="+- 0 3500 3479"/>
                      <a:gd name="T5" fmla="*/ T4 w 86"/>
                      <a:gd name="T6" fmla="+- 0 481 475"/>
                      <a:gd name="T7" fmla="*/ 481 h 86"/>
                      <a:gd name="T8" fmla="+- 0 3485 3479"/>
                      <a:gd name="T9" fmla="*/ T8 w 86"/>
                      <a:gd name="T10" fmla="+- 0 496 475"/>
                      <a:gd name="T11" fmla="*/ 496 h 86"/>
                      <a:gd name="T12" fmla="+- 0 3479 3479"/>
                      <a:gd name="T13" fmla="*/ T12 w 86"/>
                      <a:gd name="T14" fmla="+- 0 518 475"/>
                      <a:gd name="T15" fmla="*/ 518 h 86"/>
                      <a:gd name="T16" fmla="+- 0 3485 3479"/>
                      <a:gd name="T17" fmla="*/ T16 w 86"/>
                      <a:gd name="T18" fmla="+- 0 539 475"/>
                      <a:gd name="T19" fmla="*/ 539 h 86"/>
                      <a:gd name="T20" fmla="+- 0 3501 3479"/>
                      <a:gd name="T21" fmla="*/ T20 w 86"/>
                      <a:gd name="T22" fmla="+- 0 554 475"/>
                      <a:gd name="T23" fmla="*/ 554 h 86"/>
                      <a:gd name="T24" fmla="+- 0 3522 3479"/>
                      <a:gd name="T25" fmla="*/ T24 w 86"/>
                      <a:gd name="T26" fmla="+- 0 560 475"/>
                      <a:gd name="T27" fmla="*/ 560 h 86"/>
                      <a:gd name="T28" fmla="+- 0 3543 3479"/>
                      <a:gd name="T29" fmla="*/ T28 w 86"/>
                      <a:gd name="T30" fmla="+- 0 554 475"/>
                      <a:gd name="T31" fmla="*/ 554 h 86"/>
                      <a:gd name="T32" fmla="+- 0 3559 3479"/>
                      <a:gd name="T33" fmla="*/ T32 w 86"/>
                      <a:gd name="T34" fmla="+- 0 539 475"/>
                      <a:gd name="T35" fmla="*/ 539 h 86"/>
                      <a:gd name="T36" fmla="+- 0 3564 3479"/>
                      <a:gd name="T37" fmla="*/ T36 w 86"/>
                      <a:gd name="T38" fmla="+- 0 518 475"/>
                      <a:gd name="T39" fmla="*/ 518 h 86"/>
                      <a:gd name="T40" fmla="+- 0 3564 3479"/>
                      <a:gd name="T41" fmla="*/ T40 w 86"/>
                      <a:gd name="T42" fmla="+- 0 517 475"/>
                      <a:gd name="T43" fmla="*/ 517 h 86"/>
                      <a:gd name="T44" fmla="+- 0 3558 3479"/>
                      <a:gd name="T45" fmla="*/ T44 w 86"/>
                      <a:gd name="T46" fmla="+- 0 496 475"/>
                      <a:gd name="T47" fmla="*/ 496 h 86"/>
                      <a:gd name="T48" fmla="+- 0 3543 3479"/>
                      <a:gd name="T49" fmla="*/ T48 w 86"/>
                      <a:gd name="T50" fmla="+- 0 481 475"/>
                      <a:gd name="T51" fmla="*/ 481 h 86"/>
                      <a:gd name="T52" fmla="+- 0 3521 3479"/>
                      <a:gd name="T53" fmla="*/ T52 w 86"/>
                      <a:gd name="T54" fmla="+- 0 475 475"/>
                      <a:gd name="T55" fmla="*/ 475 h 8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86" h="86">
                        <a:moveTo>
                          <a:pt x="42" y="0"/>
                        </a:moveTo>
                        <a:lnTo>
                          <a:pt x="21" y="6"/>
                        </a:lnTo>
                        <a:lnTo>
                          <a:pt x="6" y="21"/>
                        </a:lnTo>
                        <a:lnTo>
                          <a:pt x="0" y="43"/>
                        </a:lnTo>
                        <a:lnTo>
                          <a:pt x="6" y="64"/>
                        </a:lnTo>
                        <a:lnTo>
                          <a:pt x="22" y="79"/>
                        </a:lnTo>
                        <a:lnTo>
                          <a:pt x="43" y="85"/>
                        </a:lnTo>
                        <a:lnTo>
                          <a:pt x="64" y="79"/>
                        </a:lnTo>
                        <a:lnTo>
                          <a:pt x="80" y="64"/>
                        </a:lnTo>
                        <a:lnTo>
                          <a:pt x="85" y="43"/>
                        </a:lnTo>
                        <a:lnTo>
                          <a:pt x="85" y="42"/>
                        </a:lnTo>
                        <a:lnTo>
                          <a:pt x="79" y="21"/>
                        </a:lnTo>
                        <a:lnTo>
                          <a:pt x="64" y="6"/>
                        </a:lnTo>
                        <a:lnTo>
                          <a:pt x="42"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8" name="Group 8"/>
                <p:cNvGrpSpPr>
                  <a:grpSpLocks/>
                </p:cNvGrpSpPr>
                <p:nvPr/>
              </p:nvGrpSpPr>
              <p:grpSpPr bwMode="auto">
                <a:xfrm>
                  <a:off x="4552" y="363"/>
                  <a:ext cx="1050" cy="308"/>
                  <a:chOff x="4552" y="363"/>
                  <a:chExt cx="1050" cy="308"/>
                </a:xfrm>
              </p:grpSpPr>
              <p:sp>
                <p:nvSpPr>
                  <p:cNvPr id="25" name="Freeform 9"/>
                  <p:cNvSpPr>
                    <a:spLocks/>
                  </p:cNvSpPr>
                  <p:nvPr/>
                </p:nvSpPr>
                <p:spPr bwMode="auto">
                  <a:xfrm>
                    <a:off x="4552" y="363"/>
                    <a:ext cx="1050" cy="308"/>
                  </a:xfrm>
                  <a:custGeom>
                    <a:avLst/>
                    <a:gdLst>
                      <a:gd name="T0" fmla="+- 0 5601 4552"/>
                      <a:gd name="T1" fmla="*/ T0 w 1050"/>
                      <a:gd name="T2" fmla="+- 0 671 363"/>
                      <a:gd name="T3" fmla="*/ 671 h 308"/>
                      <a:gd name="T4" fmla="+- 0 4552 4552"/>
                      <a:gd name="T5" fmla="*/ T4 w 1050"/>
                      <a:gd name="T6" fmla="+- 0 671 363"/>
                      <a:gd name="T7" fmla="*/ 671 h 308"/>
                      <a:gd name="T8" fmla="+- 0 4552 4552"/>
                      <a:gd name="T9" fmla="*/ T8 w 1050"/>
                      <a:gd name="T10" fmla="+- 0 363 363"/>
                      <a:gd name="T11" fmla="*/ 363 h 308"/>
                      <a:gd name="T12" fmla="+- 0 5601 4552"/>
                      <a:gd name="T13" fmla="*/ T12 w 1050"/>
                      <a:gd name="T14" fmla="+- 0 363 363"/>
                      <a:gd name="T15" fmla="*/ 363 h 308"/>
                      <a:gd name="T16" fmla="+- 0 5601 4552"/>
                      <a:gd name="T17" fmla="*/ T16 w 1050"/>
                      <a:gd name="T18" fmla="+- 0 671 363"/>
                      <a:gd name="T19" fmla="*/ 671 h 308"/>
                    </a:gdLst>
                    <a:ahLst/>
                    <a:cxnLst>
                      <a:cxn ang="0">
                        <a:pos x="T1" y="T3"/>
                      </a:cxn>
                      <a:cxn ang="0">
                        <a:pos x="T5" y="T7"/>
                      </a:cxn>
                      <a:cxn ang="0">
                        <a:pos x="T9" y="T11"/>
                      </a:cxn>
                      <a:cxn ang="0">
                        <a:pos x="T13" y="T15"/>
                      </a:cxn>
                      <a:cxn ang="0">
                        <a:pos x="T17" y="T19"/>
                      </a:cxn>
                    </a:cxnLst>
                    <a:rect l="0" t="0" r="r" b="b"/>
                    <a:pathLst>
                      <a:path w="1050" h="308">
                        <a:moveTo>
                          <a:pt x="1049" y="308"/>
                        </a:moveTo>
                        <a:lnTo>
                          <a:pt x="0" y="308"/>
                        </a:lnTo>
                        <a:lnTo>
                          <a:pt x="0" y="0"/>
                        </a:lnTo>
                        <a:lnTo>
                          <a:pt x="1049" y="0"/>
                        </a:lnTo>
                        <a:lnTo>
                          <a:pt x="1049" y="30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9" name="Group 6"/>
                <p:cNvGrpSpPr>
                  <a:grpSpLocks/>
                </p:cNvGrpSpPr>
                <p:nvPr/>
              </p:nvGrpSpPr>
              <p:grpSpPr bwMode="auto">
                <a:xfrm>
                  <a:off x="4552" y="363"/>
                  <a:ext cx="1050" cy="308"/>
                  <a:chOff x="4552" y="363"/>
                  <a:chExt cx="1050" cy="308"/>
                </a:xfrm>
              </p:grpSpPr>
              <p:sp>
                <p:nvSpPr>
                  <p:cNvPr id="24" name="Freeform 7"/>
                  <p:cNvSpPr>
                    <a:spLocks/>
                  </p:cNvSpPr>
                  <p:nvPr/>
                </p:nvSpPr>
                <p:spPr bwMode="auto">
                  <a:xfrm>
                    <a:off x="4552" y="363"/>
                    <a:ext cx="1050" cy="308"/>
                  </a:xfrm>
                  <a:custGeom>
                    <a:avLst/>
                    <a:gdLst>
                      <a:gd name="T0" fmla="+- 0 5601 4552"/>
                      <a:gd name="T1" fmla="*/ T0 w 1050"/>
                      <a:gd name="T2" fmla="+- 0 671 363"/>
                      <a:gd name="T3" fmla="*/ 671 h 308"/>
                      <a:gd name="T4" fmla="+- 0 4552 4552"/>
                      <a:gd name="T5" fmla="*/ T4 w 1050"/>
                      <a:gd name="T6" fmla="+- 0 671 363"/>
                      <a:gd name="T7" fmla="*/ 671 h 308"/>
                      <a:gd name="T8" fmla="+- 0 4552 4552"/>
                      <a:gd name="T9" fmla="*/ T8 w 1050"/>
                      <a:gd name="T10" fmla="+- 0 363 363"/>
                      <a:gd name="T11" fmla="*/ 363 h 308"/>
                      <a:gd name="T12" fmla="+- 0 5601 4552"/>
                      <a:gd name="T13" fmla="*/ T12 w 1050"/>
                      <a:gd name="T14" fmla="+- 0 363 363"/>
                      <a:gd name="T15" fmla="*/ 363 h 308"/>
                      <a:gd name="T16" fmla="+- 0 5601 4552"/>
                      <a:gd name="T17" fmla="*/ T16 w 1050"/>
                      <a:gd name="T18" fmla="+- 0 671 363"/>
                      <a:gd name="T19" fmla="*/ 671 h 308"/>
                    </a:gdLst>
                    <a:ahLst/>
                    <a:cxnLst>
                      <a:cxn ang="0">
                        <a:pos x="T1" y="T3"/>
                      </a:cxn>
                      <a:cxn ang="0">
                        <a:pos x="T5" y="T7"/>
                      </a:cxn>
                      <a:cxn ang="0">
                        <a:pos x="T9" y="T11"/>
                      </a:cxn>
                      <a:cxn ang="0">
                        <a:pos x="T13" y="T15"/>
                      </a:cxn>
                      <a:cxn ang="0">
                        <a:pos x="T17" y="T19"/>
                      </a:cxn>
                    </a:cxnLst>
                    <a:rect l="0" t="0" r="r" b="b"/>
                    <a:pathLst>
                      <a:path w="1050" h="308">
                        <a:moveTo>
                          <a:pt x="1049" y="308"/>
                        </a:moveTo>
                        <a:lnTo>
                          <a:pt x="0" y="308"/>
                        </a:lnTo>
                        <a:lnTo>
                          <a:pt x="0" y="0"/>
                        </a:lnTo>
                        <a:lnTo>
                          <a:pt x="1049" y="0"/>
                        </a:lnTo>
                        <a:lnTo>
                          <a:pt x="1049" y="308"/>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0" name="Group 4"/>
                <p:cNvGrpSpPr>
                  <a:grpSpLocks/>
                </p:cNvGrpSpPr>
                <p:nvPr/>
              </p:nvGrpSpPr>
              <p:grpSpPr bwMode="auto">
                <a:xfrm>
                  <a:off x="7878" y="1671"/>
                  <a:ext cx="308" cy="1050"/>
                  <a:chOff x="7878" y="1671"/>
                  <a:chExt cx="308" cy="1050"/>
                </a:xfrm>
              </p:grpSpPr>
              <p:sp>
                <p:nvSpPr>
                  <p:cNvPr id="23" name="Freeform 5"/>
                  <p:cNvSpPr>
                    <a:spLocks/>
                  </p:cNvSpPr>
                  <p:nvPr/>
                </p:nvSpPr>
                <p:spPr bwMode="auto">
                  <a:xfrm>
                    <a:off x="7878" y="1671"/>
                    <a:ext cx="308" cy="1050"/>
                  </a:xfrm>
                  <a:custGeom>
                    <a:avLst/>
                    <a:gdLst>
                      <a:gd name="T0" fmla="+- 0 8186 7878"/>
                      <a:gd name="T1" fmla="*/ T0 w 308"/>
                      <a:gd name="T2" fmla="+- 0 2720 1671"/>
                      <a:gd name="T3" fmla="*/ 2720 h 1050"/>
                      <a:gd name="T4" fmla="+- 0 7878 7878"/>
                      <a:gd name="T5" fmla="*/ T4 w 308"/>
                      <a:gd name="T6" fmla="+- 0 2720 1671"/>
                      <a:gd name="T7" fmla="*/ 2720 h 1050"/>
                      <a:gd name="T8" fmla="+- 0 7878 7878"/>
                      <a:gd name="T9" fmla="*/ T8 w 308"/>
                      <a:gd name="T10" fmla="+- 0 1671 1671"/>
                      <a:gd name="T11" fmla="*/ 1671 h 1050"/>
                      <a:gd name="T12" fmla="+- 0 8186 7878"/>
                      <a:gd name="T13" fmla="*/ T12 w 308"/>
                      <a:gd name="T14" fmla="+- 0 1671 1671"/>
                      <a:gd name="T15" fmla="*/ 1671 h 1050"/>
                      <a:gd name="T16" fmla="+- 0 8186 7878"/>
                      <a:gd name="T17" fmla="*/ T16 w 308"/>
                      <a:gd name="T18" fmla="+- 0 2720 1671"/>
                      <a:gd name="T19" fmla="*/ 2720 h 1050"/>
                    </a:gdLst>
                    <a:ahLst/>
                    <a:cxnLst>
                      <a:cxn ang="0">
                        <a:pos x="T1" y="T3"/>
                      </a:cxn>
                      <a:cxn ang="0">
                        <a:pos x="T5" y="T7"/>
                      </a:cxn>
                      <a:cxn ang="0">
                        <a:pos x="T9" y="T11"/>
                      </a:cxn>
                      <a:cxn ang="0">
                        <a:pos x="T13" y="T15"/>
                      </a:cxn>
                      <a:cxn ang="0">
                        <a:pos x="T17" y="T19"/>
                      </a:cxn>
                    </a:cxnLst>
                    <a:rect l="0" t="0" r="r" b="b"/>
                    <a:pathLst>
                      <a:path w="308" h="1050">
                        <a:moveTo>
                          <a:pt x="308" y="1049"/>
                        </a:moveTo>
                        <a:lnTo>
                          <a:pt x="0" y="1049"/>
                        </a:lnTo>
                        <a:lnTo>
                          <a:pt x="0" y="0"/>
                        </a:lnTo>
                        <a:lnTo>
                          <a:pt x="308" y="0"/>
                        </a:lnTo>
                        <a:lnTo>
                          <a:pt x="308" y="10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1" name="Group 2"/>
                <p:cNvGrpSpPr>
                  <a:grpSpLocks/>
                </p:cNvGrpSpPr>
                <p:nvPr/>
              </p:nvGrpSpPr>
              <p:grpSpPr bwMode="auto">
                <a:xfrm>
                  <a:off x="7878" y="1671"/>
                  <a:ext cx="308" cy="1050"/>
                  <a:chOff x="7878" y="1671"/>
                  <a:chExt cx="308" cy="1050"/>
                </a:xfrm>
              </p:grpSpPr>
              <p:sp>
                <p:nvSpPr>
                  <p:cNvPr id="22" name="Freeform 3"/>
                  <p:cNvSpPr>
                    <a:spLocks/>
                  </p:cNvSpPr>
                  <p:nvPr/>
                </p:nvSpPr>
                <p:spPr bwMode="auto">
                  <a:xfrm>
                    <a:off x="7878" y="1671"/>
                    <a:ext cx="308" cy="1050"/>
                  </a:xfrm>
                  <a:custGeom>
                    <a:avLst/>
                    <a:gdLst>
                      <a:gd name="T0" fmla="+- 0 8186 7878"/>
                      <a:gd name="T1" fmla="*/ T0 w 308"/>
                      <a:gd name="T2" fmla="+- 0 2720 1671"/>
                      <a:gd name="T3" fmla="*/ 2720 h 1050"/>
                      <a:gd name="T4" fmla="+- 0 7878 7878"/>
                      <a:gd name="T5" fmla="*/ T4 w 308"/>
                      <a:gd name="T6" fmla="+- 0 2720 1671"/>
                      <a:gd name="T7" fmla="*/ 2720 h 1050"/>
                      <a:gd name="T8" fmla="+- 0 7878 7878"/>
                      <a:gd name="T9" fmla="*/ T8 w 308"/>
                      <a:gd name="T10" fmla="+- 0 1671 1671"/>
                      <a:gd name="T11" fmla="*/ 1671 h 1050"/>
                      <a:gd name="T12" fmla="+- 0 8186 7878"/>
                      <a:gd name="T13" fmla="*/ T12 w 308"/>
                      <a:gd name="T14" fmla="+- 0 1671 1671"/>
                      <a:gd name="T15" fmla="*/ 1671 h 1050"/>
                      <a:gd name="T16" fmla="+- 0 8186 7878"/>
                      <a:gd name="T17" fmla="*/ T16 w 308"/>
                      <a:gd name="T18" fmla="+- 0 2720 1671"/>
                      <a:gd name="T19" fmla="*/ 2720 h 1050"/>
                    </a:gdLst>
                    <a:ahLst/>
                    <a:cxnLst>
                      <a:cxn ang="0">
                        <a:pos x="T1" y="T3"/>
                      </a:cxn>
                      <a:cxn ang="0">
                        <a:pos x="T5" y="T7"/>
                      </a:cxn>
                      <a:cxn ang="0">
                        <a:pos x="T9" y="T11"/>
                      </a:cxn>
                      <a:cxn ang="0">
                        <a:pos x="T13" y="T15"/>
                      </a:cxn>
                      <a:cxn ang="0">
                        <a:pos x="T17" y="T19"/>
                      </a:cxn>
                    </a:cxnLst>
                    <a:rect l="0" t="0" r="r" b="b"/>
                    <a:pathLst>
                      <a:path w="308" h="1050">
                        <a:moveTo>
                          <a:pt x="308" y="1049"/>
                        </a:moveTo>
                        <a:lnTo>
                          <a:pt x="0" y="1049"/>
                        </a:lnTo>
                        <a:lnTo>
                          <a:pt x="0" y="0"/>
                        </a:lnTo>
                        <a:lnTo>
                          <a:pt x="308" y="0"/>
                        </a:lnTo>
                        <a:lnTo>
                          <a:pt x="308" y="1049"/>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sp>
            <p:nvSpPr>
              <p:cNvPr id="38" name="TextBox 37"/>
              <p:cNvSpPr txBox="1"/>
              <p:nvPr/>
            </p:nvSpPr>
            <p:spPr>
              <a:xfrm>
                <a:off x="6019800" y="2590800"/>
                <a:ext cx="787395"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15.0 k</a:t>
                </a:r>
                <a:r>
                  <a:rPr lang="el-GR" sz="1400" b="1" dirty="0" smtClean="0">
                    <a:latin typeface="Times New Roman" panose="02020603050405020304" pitchFamily="18" charset="0"/>
                    <a:cs typeface="Times New Roman" panose="02020603050405020304" pitchFamily="18" charset="0"/>
                  </a:rPr>
                  <a:t>Ω</a:t>
                </a:r>
                <a:endParaRPr lang="en-NZ" sz="1400" b="1" dirty="0">
                  <a:latin typeface="Times New Roman" panose="02020603050405020304" pitchFamily="18" charset="0"/>
                  <a:cs typeface="Times New Roman" panose="02020603050405020304" pitchFamily="18" charset="0"/>
                </a:endParaRPr>
              </a:p>
            </p:txBody>
          </p:sp>
          <p:sp>
            <p:nvSpPr>
              <p:cNvPr id="39" name="TextBox 38"/>
              <p:cNvSpPr txBox="1"/>
              <p:nvPr/>
            </p:nvSpPr>
            <p:spPr>
              <a:xfrm>
                <a:off x="5181600" y="1292423"/>
                <a:ext cx="787395"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12.0 k</a:t>
                </a:r>
                <a:r>
                  <a:rPr lang="el-GR" sz="1400" b="1" dirty="0" smtClean="0">
                    <a:latin typeface="Times New Roman" panose="02020603050405020304" pitchFamily="18" charset="0"/>
                    <a:cs typeface="Times New Roman" panose="02020603050405020304" pitchFamily="18" charset="0"/>
                  </a:rPr>
                  <a:t>Ω</a:t>
                </a:r>
                <a:endParaRPr lang="en-NZ" sz="1400" b="1" dirty="0">
                  <a:latin typeface="Times New Roman" panose="02020603050405020304" pitchFamily="18" charset="0"/>
                  <a:cs typeface="Times New Roman" panose="02020603050405020304" pitchFamily="18" charset="0"/>
                </a:endParaRPr>
              </a:p>
            </p:txBody>
          </p:sp>
          <p:sp>
            <p:nvSpPr>
              <p:cNvPr id="40" name="TextBox 39"/>
              <p:cNvSpPr txBox="1"/>
              <p:nvPr/>
            </p:nvSpPr>
            <p:spPr>
              <a:xfrm>
                <a:off x="8077200" y="3048000"/>
                <a:ext cx="787395"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3.00 k</a:t>
                </a:r>
                <a:r>
                  <a:rPr lang="el-GR" sz="1400" b="1" dirty="0" smtClean="0">
                    <a:latin typeface="Times New Roman" panose="02020603050405020304" pitchFamily="18" charset="0"/>
                    <a:cs typeface="Times New Roman" panose="02020603050405020304" pitchFamily="18" charset="0"/>
                  </a:rPr>
                  <a:t>Ω</a:t>
                </a:r>
                <a:endParaRPr lang="en-NZ" sz="1400" b="1" dirty="0">
                  <a:latin typeface="Times New Roman" panose="02020603050405020304" pitchFamily="18" charset="0"/>
                  <a:cs typeface="Times New Roman" panose="02020603050405020304" pitchFamily="18" charset="0"/>
                </a:endParaRPr>
              </a:p>
            </p:txBody>
          </p:sp>
          <p:sp>
            <p:nvSpPr>
              <p:cNvPr id="41" name="TextBox 40"/>
              <p:cNvSpPr txBox="1"/>
              <p:nvPr/>
            </p:nvSpPr>
            <p:spPr>
              <a:xfrm>
                <a:off x="8153400" y="1752600"/>
                <a:ext cx="756938"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10.0 µF</a:t>
                </a:r>
                <a:endParaRPr lang="en-NZ" sz="1400" b="1" dirty="0">
                  <a:latin typeface="Times New Roman" panose="02020603050405020304" pitchFamily="18" charset="0"/>
                  <a:cs typeface="Times New Roman" panose="02020603050405020304" pitchFamily="18" charset="0"/>
                </a:endParaRPr>
              </a:p>
            </p:txBody>
          </p:sp>
          <p:sp>
            <p:nvSpPr>
              <p:cNvPr id="42" name="TextBox 41"/>
              <p:cNvSpPr txBox="1"/>
              <p:nvPr/>
            </p:nvSpPr>
            <p:spPr>
              <a:xfrm>
                <a:off x="3733800" y="2133600"/>
                <a:ext cx="670312"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9.00 V</a:t>
                </a:r>
                <a:endParaRPr lang="en-NZ" sz="1400" b="1" dirty="0">
                  <a:latin typeface="Times New Roman" panose="02020603050405020304" pitchFamily="18" charset="0"/>
                  <a:cs typeface="Times New Roman" panose="02020603050405020304" pitchFamily="18" charset="0"/>
                </a:endParaRPr>
              </a:p>
            </p:txBody>
          </p:sp>
          <p:sp>
            <p:nvSpPr>
              <p:cNvPr id="43" name="TextBox 42"/>
              <p:cNvSpPr txBox="1"/>
              <p:nvPr/>
            </p:nvSpPr>
            <p:spPr>
              <a:xfrm>
                <a:off x="4038600" y="1371600"/>
                <a:ext cx="284052"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S</a:t>
                </a:r>
                <a:endParaRPr lang="en-NZ" sz="1400" b="1" dirty="0">
                  <a:latin typeface="Times New Roman" panose="02020603050405020304" pitchFamily="18" charset="0"/>
                  <a:cs typeface="Times New Roman" panose="02020603050405020304" pitchFamily="18" charset="0"/>
                </a:endParaRPr>
              </a:p>
            </p:txBody>
          </p:sp>
        </p:grpSp>
      </p:grpSp>
      <p:sp>
        <p:nvSpPr>
          <p:cNvPr id="45" name="Rectangle 44"/>
          <p:cNvSpPr/>
          <p:nvPr/>
        </p:nvSpPr>
        <p:spPr>
          <a:xfrm>
            <a:off x="38100" y="1605071"/>
            <a:ext cx="3276600" cy="646331"/>
          </a:xfrm>
          <a:prstGeom prst="rect">
            <a:avLst/>
          </a:prstGeom>
        </p:spPr>
        <p:txBody>
          <a:bodyPr wrap="square">
            <a:spAutoFit/>
          </a:bodyPr>
          <a:lstStyle/>
          <a:p>
            <a:pPr marL="342900" lvl="0" indent="-342900">
              <a:buAutoNum type="alphaLcParenBoth"/>
            </a:pPr>
            <a:r>
              <a:rPr lang="en-US" dirty="0" smtClean="0"/>
              <a:t>(</a:t>
            </a:r>
            <a:r>
              <a:rPr lang="en-US" dirty="0" err="1" smtClean="0"/>
              <a:t>i</a:t>
            </a:r>
            <a:r>
              <a:rPr lang="en-US" dirty="0"/>
              <a:t>) </a:t>
            </a:r>
            <a:r>
              <a:rPr lang="en-US" dirty="0" smtClean="0"/>
              <a:t> Calculate </a:t>
            </a:r>
            <a:r>
              <a:rPr lang="en-US" dirty="0"/>
              <a:t>the steady-state </a:t>
            </a:r>
            <a:endParaRPr lang="en-US" dirty="0" smtClean="0"/>
          </a:p>
          <a:p>
            <a:pPr lvl="0"/>
            <a:r>
              <a:rPr lang="en-US" dirty="0" smtClean="0"/>
              <a:t>            current </a:t>
            </a:r>
            <a:r>
              <a:rPr lang="en-US" dirty="0"/>
              <a:t>in each resistor.</a:t>
            </a:r>
            <a:endParaRPr lang="en-NZ" dirty="0"/>
          </a:p>
        </p:txBody>
      </p:sp>
      <p:sp>
        <p:nvSpPr>
          <p:cNvPr id="46" name="Rectangle 45"/>
          <p:cNvSpPr/>
          <p:nvPr/>
        </p:nvSpPr>
        <p:spPr>
          <a:xfrm>
            <a:off x="139700" y="4140200"/>
            <a:ext cx="3124200" cy="646331"/>
          </a:xfrm>
          <a:prstGeom prst="rect">
            <a:avLst/>
          </a:prstGeom>
        </p:spPr>
        <p:txBody>
          <a:bodyPr wrap="square">
            <a:spAutoFit/>
          </a:bodyPr>
          <a:lstStyle/>
          <a:p>
            <a:pPr marL="400050" indent="-400050">
              <a:buAutoNum type="romanLcParenBoth" startAt="2"/>
            </a:pPr>
            <a:r>
              <a:rPr lang="en-US" dirty="0" smtClean="0"/>
              <a:t>Show </a:t>
            </a:r>
            <a:r>
              <a:rPr lang="en-US" dirty="0"/>
              <a:t>that the charge on </a:t>
            </a:r>
            <a:endParaRPr lang="en-US" dirty="0" smtClean="0"/>
          </a:p>
          <a:p>
            <a:r>
              <a:rPr lang="en-US" dirty="0"/>
              <a:t> </a:t>
            </a:r>
            <a:r>
              <a:rPr lang="en-US" dirty="0" smtClean="0"/>
              <a:t>       the </a:t>
            </a:r>
            <a:r>
              <a:rPr lang="en-US" dirty="0"/>
              <a:t>capacitor is 50.0 µC</a:t>
            </a:r>
            <a:endParaRPr lang="en-NZ" dirty="0"/>
          </a:p>
        </p:txBody>
      </p:sp>
      <p:sp>
        <p:nvSpPr>
          <p:cNvPr id="48" name="Rectangle 47"/>
          <p:cNvSpPr/>
          <p:nvPr/>
        </p:nvSpPr>
        <p:spPr>
          <a:xfrm>
            <a:off x="215900" y="2838005"/>
            <a:ext cx="8788400" cy="1200329"/>
          </a:xfrm>
          <a:prstGeom prst="rect">
            <a:avLst/>
          </a:prstGeom>
          <a:solidFill>
            <a:srgbClr val="FFFFCC"/>
          </a:solidFill>
        </p:spPr>
        <p:txBody>
          <a:bodyPr wrap="square">
            <a:spAutoFit/>
          </a:bodyPr>
          <a:lstStyle/>
          <a:p>
            <a:r>
              <a:rPr lang="en-US" dirty="0"/>
              <a:t>At the steady state condition, no current will flow in the branch with the capacitor present. Therefore the current in the </a:t>
            </a:r>
            <a:r>
              <a:rPr lang="en-US" dirty="0" smtClean="0"/>
              <a:t>3k</a:t>
            </a:r>
            <a:r>
              <a:rPr lang="el-GR" dirty="0" smtClean="0"/>
              <a:t>Ω</a:t>
            </a:r>
            <a:r>
              <a:rPr lang="en-NZ" dirty="0" smtClean="0"/>
              <a:t> </a:t>
            </a:r>
            <a:r>
              <a:rPr lang="en-US" dirty="0" smtClean="0"/>
              <a:t>resistor </a:t>
            </a:r>
            <a:r>
              <a:rPr lang="en-US" dirty="0"/>
              <a:t>will be zero.</a:t>
            </a:r>
            <a:endParaRPr lang="en-NZ" dirty="0"/>
          </a:p>
          <a:p>
            <a:r>
              <a:rPr lang="en-US" dirty="0"/>
              <a:t>The rest of the circuit becomes a simple series circuit with resistance 27 </a:t>
            </a:r>
            <a:r>
              <a:rPr lang="en-US" dirty="0" smtClean="0"/>
              <a:t>k</a:t>
            </a:r>
            <a:r>
              <a:rPr lang="el-GR" dirty="0" smtClean="0"/>
              <a:t>Ω</a:t>
            </a:r>
            <a:r>
              <a:rPr lang="en-US" dirty="0" smtClean="0"/>
              <a:t> </a:t>
            </a:r>
            <a:r>
              <a:rPr lang="en-US" dirty="0"/>
              <a:t>and voltage 9 </a:t>
            </a:r>
            <a:r>
              <a:rPr lang="en-US" dirty="0" smtClean="0"/>
              <a:t>V </a:t>
            </a:r>
            <a:r>
              <a:rPr lang="en-US" dirty="0"/>
              <a:t>therefore the current is</a:t>
            </a:r>
            <a:endParaRPr lang="en-NZ" dirty="0"/>
          </a:p>
        </p:txBody>
      </p:sp>
      <mc:AlternateContent xmlns:mc="http://schemas.openxmlformats.org/markup-compatibility/2006">
        <mc:Choice xmlns:a14="http://schemas.microsoft.com/office/drawing/2010/main" Requires="a14">
          <p:sp>
            <p:nvSpPr>
              <p:cNvPr id="49" name="TextBox 48"/>
              <p:cNvSpPr txBox="1"/>
              <p:nvPr/>
            </p:nvSpPr>
            <p:spPr>
              <a:xfrm>
                <a:off x="5200650" y="3848100"/>
                <a:ext cx="3241528" cy="609077"/>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b="0" i="1" smtClean="0">
                          <a:latin typeface="Cambria Math"/>
                        </a:rPr>
                        <m:t>𝐼</m:t>
                      </m:r>
                      <m:r>
                        <a:rPr lang="en-NZ" b="0" i="1" smtClean="0">
                          <a:latin typeface="Cambria Math"/>
                        </a:rPr>
                        <m:t>=</m:t>
                      </m:r>
                      <m:f>
                        <m:fPr>
                          <m:ctrlPr>
                            <a:rPr lang="en-NZ" b="0" i="1" smtClean="0">
                              <a:latin typeface="Cambria Math"/>
                            </a:rPr>
                          </m:ctrlPr>
                        </m:fPr>
                        <m:num>
                          <m:r>
                            <a:rPr lang="en-NZ" b="0" i="1" smtClean="0">
                              <a:latin typeface="Cambria Math"/>
                            </a:rPr>
                            <m:t>𝑉</m:t>
                          </m:r>
                        </m:num>
                        <m:den>
                          <m:r>
                            <a:rPr lang="en-NZ" b="0" i="1" smtClean="0">
                              <a:latin typeface="Cambria Math"/>
                            </a:rPr>
                            <m:t>𝑅</m:t>
                          </m:r>
                        </m:den>
                      </m:f>
                      <m:r>
                        <a:rPr lang="en-NZ" b="0" i="1" smtClean="0">
                          <a:latin typeface="Cambria Math"/>
                        </a:rPr>
                        <m:t>=9</m:t>
                      </m:r>
                      <m:r>
                        <a:rPr lang="en-NZ" b="0" i="1" smtClean="0">
                          <a:latin typeface="Cambria Math"/>
                          <a:ea typeface="Cambria Math"/>
                        </a:rPr>
                        <m:t>÷27</m:t>
                      </m:r>
                      <m:r>
                        <a:rPr lang="en-NZ" b="0" i="1" smtClean="0">
                          <a:latin typeface="Cambria Math"/>
                          <a:ea typeface="Cambria Math"/>
                        </a:rPr>
                        <m:t>𝑘</m:t>
                      </m:r>
                      <m:r>
                        <a:rPr lang="en-NZ" b="0" i="1" smtClean="0">
                          <a:latin typeface="Cambria Math"/>
                          <a:ea typeface="Cambria Math"/>
                        </a:rPr>
                        <m:t>=</m:t>
                      </m:r>
                      <m:r>
                        <a:rPr lang="en-NZ" b="1" i="1" smtClean="0">
                          <a:latin typeface="Cambria Math"/>
                          <a:ea typeface="Cambria Math"/>
                        </a:rPr>
                        <m:t>𝟎</m:t>
                      </m:r>
                      <m:r>
                        <a:rPr lang="en-NZ" b="1" i="1" smtClean="0">
                          <a:latin typeface="Cambria Math"/>
                          <a:ea typeface="Cambria Math"/>
                        </a:rPr>
                        <m:t>.</m:t>
                      </m:r>
                      <m:r>
                        <a:rPr lang="en-NZ" b="1" i="1" smtClean="0">
                          <a:latin typeface="Cambria Math"/>
                          <a:ea typeface="Cambria Math"/>
                        </a:rPr>
                        <m:t>𝟑𝟑𝟑</m:t>
                      </m:r>
                      <m:r>
                        <a:rPr lang="en-NZ" b="1" i="1" smtClean="0">
                          <a:latin typeface="Cambria Math"/>
                          <a:ea typeface="Cambria Math"/>
                        </a:rPr>
                        <m:t> </m:t>
                      </m:r>
                      <m:r>
                        <a:rPr lang="en-NZ" b="1" i="1" smtClean="0">
                          <a:latin typeface="Cambria Math"/>
                          <a:ea typeface="Cambria Math"/>
                        </a:rPr>
                        <m:t>𝒎𝑨</m:t>
                      </m:r>
                    </m:oMath>
                  </m:oMathPara>
                </a14:m>
                <a:endParaRPr lang="en-NZ" b="1" dirty="0"/>
              </a:p>
            </p:txBody>
          </p:sp>
        </mc:Choice>
        <mc:Fallback>
          <p:sp>
            <p:nvSpPr>
              <p:cNvPr id="49" name="TextBox 48"/>
              <p:cNvSpPr txBox="1">
                <a:spLocks noRot="1" noChangeAspect="1" noMove="1" noResize="1" noEditPoints="1" noAdjustHandles="1" noChangeArrowheads="1" noChangeShapeType="1" noTextEdit="1"/>
              </p:cNvSpPr>
              <p:nvPr/>
            </p:nvSpPr>
            <p:spPr>
              <a:xfrm>
                <a:off x="5200650" y="3848100"/>
                <a:ext cx="3241528" cy="609077"/>
              </a:xfrm>
              <a:prstGeom prst="rect">
                <a:avLst/>
              </a:prstGeom>
              <a:blipFill rotWithShape="1">
                <a:blip r:embed="rId2"/>
                <a:stretch>
                  <a:fillRect/>
                </a:stretch>
              </a:blipFill>
            </p:spPr>
            <p:txBody>
              <a:bodyPr/>
              <a:lstStyle/>
              <a:p>
                <a:r>
                  <a:rPr lang="en-NZ">
                    <a:noFill/>
                  </a:rPr>
                  <a:t> </a:t>
                </a:r>
              </a:p>
            </p:txBody>
          </p:sp>
        </mc:Fallback>
      </mc:AlternateContent>
      <p:sp>
        <p:nvSpPr>
          <p:cNvPr id="52" name="TextBox 51"/>
          <p:cNvSpPr txBox="1"/>
          <p:nvPr/>
        </p:nvSpPr>
        <p:spPr>
          <a:xfrm>
            <a:off x="279400" y="4826000"/>
            <a:ext cx="6166368" cy="1754326"/>
          </a:xfrm>
          <a:prstGeom prst="rect">
            <a:avLst/>
          </a:prstGeom>
          <a:solidFill>
            <a:srgbClr val="FFFFCC"/>
          </a:solidFill>
        </p:spPr>
        <p:txBody>
          <a:bodyPr wrap="none" rtlCol="0">
            <a:spAutoFit/>
          </a:bodyPr>
          <a:lstStyle/>
          <a:p>
            <a:pPr>
              <a:lnSpc>
                <a:spcPct val="150000"/>
              </a:lnSpc>
            </a:pPr>
            <a:r>
              <a:rPr lang="en-NZ" i="1" dirty="0" smtClean="0">
                <a:latin typeface="Times New Roman" panose="02020603050405020304" pitchFamily="18" charset="0"/>
                <a:cs typeface="Times New Roman" panose="02020603050405020304" pitchFamily="18" charset="0"/>
              </a:rPr>
              <a:t>Q = CV</a:t>
            </a:r>
          </a:p>
          <a:p>
            <a:pPr>
              <a:lnSpc>
                <a:spcPct val="150000"/>
              </a:lnSpc>
            </a:pPr>
            <a:r>
              <a:rPr lang="en-NZ" dirty="0" smtClean="0">
                <a:cs typeface="Times New Roman" panose="02020603050405020304" pitchFamily="18" charset="0"/>
              </a:rPr>
              <a:t>But here the </a:t>
            </a:r>
            <a:r>
              <a:rPr lang="en-NZ" dirty="0" err="1" smtClean="0">
                <a:cs typeface="Times New Roman" panose="02020603050405020304" pitchFamily="18" charset="0"/>
              </a:rPr>
              <a:t>pd</a:t>
            </a:r>
            <a:r>
              <a:rPr lang="en-NZ" dirty="0" smtClean="0">
                <a:cs typeface="Times New Roman" panose="02020603050405020304" pitchFamily="18" charset="0"/>
              </a:rPr>
              <a:t> is that across the 15k</a:t>
            </a:r>
            <a:r>
              <a:rPr lang="el-GR" dirty="0" smtClean="0">
                <a:cs typeface="Times New Roman" panose="02020603050405020304" pitchFamily="18" charset="0"/>
              </a:rPr>
              <a:t>Ω</a:t>
            </a:r>
            <a:r>
              <a:rPr lang="en-NZ" dirty="0" smtClean="0">
                <a:cs typeface="Times New Roman" panose="02020603050405020304" pitchFamily="18" charset="0"/>
              </a:rPr>
              <a:t> which is (15/27) x 9 V</a:t>
            </a:r>
            <a:r>
              <a:rPr lang="en-NZ" i="1" dirty="0" smtClean="0">
                <a:latin typeface="Times New Roman" panose="02020603050405020304" pitchFamily="18" charset="0"/>
                <a:cs typeface="Times New Roman" panose="02020603050405020304" pitchFamily="18" charset="0"/>
              </a:rPr>
              <a:t> </a:t>
            </a:r>
          </a:p>
          <a:p>
            <a:pPr>
              <a:lnSpc>
                <a:spcPct val="150000"/>
              </a:lnSpc>
            </a:pPr>
            <a:r>
              <a:rPr lang="en-NZ" i="1" dirty="0" smtClean="0">
                <a:latin typeface="Times New Roman" panose="02020603050405020304" pitchFamily="18" charset="0"/>
                <a:cs typeface="Times New Roman" panose="02020603050405020304" pitchFamily="18" charset="0"/>
              </a:rPr>
              <a:t>Q = 10 x 10</a:t>
            </a:r>
            <a:r>
              <a:rPr lang="en-NZ" i="1" baseline="30000" dirty="0" smtClean="0">
                <a:latin typeface="Times New Roman" panose="02020603050405020304" pitchFamily="18" charset="0"/>
                <a:cs typeface="Times New Roman" panose="02020603050405020304" pitchFamily="18" charset="0"/>
              </a:rPr>
              <a:t>-6</a:t>
            </a:r>
            <a:r>
              <a:rPr lang="en-NZ" i="1" dirty="0" smtClean="0">
                <a:latin typeface="Times New Roman" panose="02020603050405020304" pitchFamily="18" charset="0"/>
                <a:cs typeface="Times New Roman" panose="02020603050405020304" pitchFamily="18" charset="0"/>
              </a:rPr>
              <a:t> x 5                      </a:t>
            </a:r>
            <a:r>
              <a:rPr lang="en-NZ" i="1" dirty="0" smtClean="0">
                <a:cs typeface="Times New Roman" panose="02020603050405020304" pitchFamily="18" charset="0"/>
              </a:rPr>
              <a:t>( or we can use V = IR to get V</a:t>
            </a:r>
            <a:r>
              <a:rPr lang="en-NZ" i="1" baseline="-25000" dirty="0" smtClean="0">
                <a:cs typeface="Times New Roman" panose="02020603050405020304" pitchFamily="18" charset="0"/>
              </a:rPr>
              <a:t>15k</a:t>
            </a:r>
            <a:r>
              <a:rPr lang="en-NZ" i="1" dirty="0" smtClean="0">
                <a:cs typeface="Times New Roman" panose="02020603050405020304" pitchFamily="18" charset="0"/>
              </a:rPr>
              <a:t> )</a:t>
            </a:r>
            <a:endParaRPr lang="en-NZ" i="1" dirty="0" smtClean="0">
              <a:latin typeface="Times New Roman" panose="02020603050405020304" pitchFamily="18" charset="0"/>
              <a:cs typeface="Times New Roman" panose="02020603050405020304" pitchFamily="18" charset="0"/>
            </a:endParaRPr>
          </a:p>
          <a:p>
            <a:pPr>
              <a:lnSpc>
                <a:spcPct val="150000"/>
              </a:lnSpc>
            </a:pPr>
            <a:r>
              <a:rPr lang="en-NZ" b="1" i="1" dirty="0" smtClean="0">
                <a:latin typeface="Times New Roman" panose="02020603050405020304" pitchFamily="18" charset="0"/>
                <a:cs typeface="Times New Roman" panose="02020603050405020304" pitchFamily="18" charset="0"/>
              </a:rPr>
              <a:t>Q = 50 </a:t>
            </a:r>
            <a:r>
              <a:rPr lang="el-GR" b="1" i="1" dirty="0" smtClean="0">
                <a:latin typeface="Times New Roman"/>
                <a:cs typeface="Times New Roman"/>
              </a:rPr>
              <a:t>μ</a:t>
            </a:r>
            <a:r>
              <a:rPr lang="en-NZ" b="1" i="1" dirty="0" smtClean="0">
                <a:latin typeface="Times New Roman"/>
                <a:cs typeface="Times New Roman"/>
              </a:rPr>
              <a:t>C</a:t>
            </a:r>
            <a:r>
              <a:rPr lang="en-NZ" b="1" i="1" dirty="0" smtClean="0">
                <a:latin typeface="Times New Roman" panose="02020603050405020304" pitchFamily="18" charset="0"/>
                <a:cs typeface="Times New Roman" panose="02020603050405020304" pitchFamily="18" charset="0"/>
              </a:rPr>
              <a:t> </a:t>
            </a:r>
            <a:endParaRPr lang="en-NZ" b="1" i="1" dirty="0">
              <a:latin typeface="Times New Roman" panose="02020603050405020304" pitchFamily="18" charset="0"/>
              <a:cs typeface="Times New Roman" panose="02020603050405020304" pitchFamily="18" charset="0"/>
            </a:endParaRPr>
          </a:p>
        </p:txBody>
      </p:sp>
      <p:sp>
        <p:nvSpPr>
          <p:cNvPr id="53" name="TextBox 52"/>
          <p:cNvSpPr txBox="1"/>
          <p:nvPr/>
        </p:nvSpPr>
        <p:spPr>
          <a:xfrm>
            <a:off x="6006479" y="6359293"/>
            <a:ext cx="2965555" cy="369332"/>
          </a:xfrm>
          <a:prstGeom prst="rect">
            <a:avLst/>
          </a:prstGeom>
          <a:solidFill>
            <a:srgbClr val="FFFFCC"/>
          </a:solidFill>
        </p:spPr>
        <p:txBody>
          <a:bodyPr wrap="none" rtlCol="0">
            <a:spAutoFit/>
          </a:bodyPr>
          <a:lstStyle/>
          <a:p>
            <a:r>
              <a:rPr lang="en-NZ" b="1" i="1" dirty="0" smtClean="0">
                <a:solidFill>
                  <a:srgbClr val="FF0000"/>
                </a:solidFill>
              </a:rPr>
              <a:t>Three </a:t>
            </a:r>
            <a:r>
              <a:rPr lang="en-NZ" b="1" i="1" dirty="0" smtClean="0">
                <a:solidFill>
                  <a:srgbClr val="FF0000"/>
                </a:solidFill>
              </a:rPr>
              <a:t>marks were given here</a:t>
            </a:r>
            <a:endParaRPr lang="en-NZ" b="1" i="1" dirty="0">
              <a:solidFill>
                <a:srgbClr val="FF0000"/>
              </a:solidFill>
            </a:endParaRPr>
          </a:p>
        </p:txBody>
      </p:sp>
      <p:sp>
        <p:nvSpPr>
          <p:cNvPr id="54" name="TextBox 53"/>
          <p:cNvSpPr txBox="1"/>
          <p:nvPr/>
        </p:nvSpPr>
        <p:spPr>
          <a:xfrm>
            <a:off x="8583653" y="3932972"/>
            <a:ext cx="271347"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55" name="TextBox 54"/>
          <p:cNvSpPr txBox="1"/>
          <p:nvPr/>
        </p:nvSpPr>
        <p:spPr>
          <a:xfrm>
            <a:off x="8570640" y="2964666"/>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56" name="TextBox 55"/>
          <p:cNvSpPr txBox="1"/>
          <p:nvPr/>
        </p:nvSpPr>
        <p:spPr>
          <a:xfrm>
            <a:off x="2665453" y="5990372"/>
            <a:ext cx="271347"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21543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1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wipe(left)">
                                      <p:cBhvr>
                                        <p:cTn id="12" dur="1500"/>
                                        <p:tgtEl>
                                          <p:spTgt spid="49"/>
                                        </p:tgtEl>
                                      </p:cBhvr>
                                    </p:animEffect>
                                  </p:childTnLst>
                                </p:cTn>
                              </p:par>
                            </p:childTnLst>
                          </p:cTn>
                        </p:par>
                        <p:par>
                          <p:cTn id="13" fill="hold">
                            <p:stCondLst>
                              <p:cond delay="1500"/>
                            </p:stCondLst>
                            <p:childTnLst>
                              <p:par>
                                <p:cTn id="14" presetID="10" presetClass="entr" presetSubtype="0" fill="hold" grpId="0" nodeType="afterEffect">
                                  <p:stCondLst>
                                    <p:cond delay="0"/>
                                  </p:stCondLst>
                                  <p:childTnLst>
                                    <p:set>
                                      <p:cBhvr>
                                        <p:cTn id="15" dur="1" fill="hold">
                                          <p:stCondLst>
                                            <p:cond delay="0"/>
                                          </p:stCondLst>
                                        </p:cTn>
                                        <p:tgtEl>
                                          <p:spTgt spid="46"/>
                                        </p:tgtEl>
                                        <p:attrNameLst>
                                          <p:attrName>style.visibility</p:attrName>
                                        </p:attrNameLst>
                                      </p:cBhvr>
                                      <p:to>
                                        <p:strVal val="visible"/>
                                      </p:to>
                                    </p:set>
                                    <p:animEffect transition="in" filter="fade">
                                      <p:cBhvr>
                                        <p:cTn id="16" dur="2000"/>
                                        <p:tgtEl>
                                          <p:spTgt spid="4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2"/>
                                        </p:tgtEl>
                                        <p:attrNameLst>
                                          <p:attrName>style.visibility</p:attrName>
                                        </p:attrNameLst>
                                      </p:cBhvr>
                                      <p:to>
                                        <p:strVal val="visible"/>
                                      </p:to>
                                    </p:set>
                                    <p:animEffect transition="in" filter="fade">
                                      <p:cBhvr>
                                        <p:cTn id="21" dur="1500"/>
                                        <p:tgtEl>
                                          <p:spTgt spid="52"/>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53"/>
                                        </p:tgtEl>
                                        <p:attrNameLst>
                                          <p:attrName>style.visibility</p:attrName>
                                        </p:attrNameLst>
                                      </p:cBhvr>
                                      <p:to>
                                        <p:strVal val="visible"/>
                                      </p:to>
                                    </p:set>
                                    <p:anim calcmode="lin" valueType="num">
                                      <p:cBhvr>
                                        <p:cTn id="26" dur="1000" fill="hold"/>
                                        <p:tgtEl>
                                          <p:spTgt spid="53"/>
                                        </p:tgtEl>
                                        <p:attrNameLst>
                                          <p:attrName>ppt_w</p:attrName>
                                        </p:attrNameLst>
                                      </p:cBhvr>
                                      <p:tavLst>
                                        <p:tav tm="0">
                                          <p:val>
                                            <p:fltVal val="0"/>
                                          </p:val>
                                        </p:tav>
                                        <p:tav tm="100000">
                                          <p:val>
                                            <p:strVal val="#ppt_w"/>
                                          </p:val>
                                        </p:tav>
                                      </p:tavLst>
                                    </p:anim>
                                    <p:anim calcmode="lin" valueType="num">
                                      <p:cBhvr>
                                        <p:cTn id="27" dur="1000" fill="hold"/>
                                        <p:tgtEl>
                                          <p:spTgt spid="53"/>
                                        </p:tgtEl>
                                        <p:attrNameLst>
                                          <p:attrName>ppt_h</p:attrName>
                                        </p:attrNameLst>
                                      </p:cBhvr>
                                      <p:tavLst>
                                        <p:tav tm="0">
                                          <p:val>
                                            <p:fltVal val="0"/>
                                          </p:val>
                                        </p:tav>
                                        <p:tav tm="100000">
                                          <p:val>
                                            <p:strVal val="#ppt_h"/>
                                          </p:val>
                                        </p:tav>
                                      </p:tavLst>
                                    </p:anim>
                                    <p:anim calcmode="lin" valueType="num">
                                      <p:cBhvr>
                                        <p:cTn id="28" dur="1000" fill="hold"/>
                                        <p:tgtEl>
                                          <p:spTgt spid="53"/>
                                        </p:tgtEl>
                                        <p:attrNameLst>
                                          <p:attrName>style.rotation</p:attrName>
                                        </p:attrNameLst>
                                      </p:cBhvr>
                                      <p:tavLst>
                                        <p:tav tm="0">
                                          <p:val>
                                            <p:fltVal val="90"/>
                                          </p:val>
                                        </p:tav>
                                        <p:tav tm="100000">
                                          <p:val>
                                            <p:fltVal val="0"/>
                                          </p:val>
                                        </p:tav>
                                      </p:tavLst>
                                    </p:anim>
                                    <p:animEffect transition="in" filter="fade">
                                      <p:cBhvr>
                                        <p:cTn id="29" dur="1000"/>
                                        <p:tgtEl>
                                          <p:spTgt spid="53"/>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fade">
                                      <p:cBhvr>
                                        <p:cTn id="33" dur="750"/>
                                        <p:tgtEl>
                                          <p:spTgt spid="55"/>
                                        </p:tgtEl>
                                      </p:cBhvr>
                                    </p:animEffect>
                                  </p:childTnLst>
                                </p:cTn>
                              </p:par>
                            </p:childTnLst>
                          </p:cTn>
                        </p:par>
                        <p:par>
                          <p:cTn id="34" fill="hold">
                            <p:stCondLst>
                              <p:cond delay="1750"/>
                            </p:stCondLst>
                            <p:childTnLst>
                              <p:par>
                                <p:cTn id="35" presetID="10" presetClass="entr" presetSubtype="0" fill="hold" grpId="0" nodeType="after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fade">
                                      <p:cBhvr>
                                        <p:cTn id="37" dur="750"/>
                                        <p:tgtEl>
                                          <p:spTgt spid="54"/>
                                        </p:tgtEl>
                                      </p:cBhvr>
                                    </p:animEffect>
                                  </p:childTnLst>
                                </p:cTn>
                              </p:par>
                            </p:childTnLst>
                          </p:cTn>
                        </p:par>
                        <p:par>
                          <p:cTn id="38" fill="hold">
                            <p:stCondLst>
                              <p:cond delay="2500"/>
                            </p:stCondLst>
                            <p:childTnLst>
                              <p:par>
                                <p:cTn id="39" presetID="10" presetClass="entr" presetSubtype="0" fill="hold" grpId="0" nodeType="afterEffect">
                                  <p:stCondLst>
                                    <p:cond delay="0"/>
                                  </p:stCondLst>
                                  <p:childTnLst>
                                    <p:set>
                                      <p:cBhvr>
                                        <p:cTn id="40" dur="1" fill="hold">
                                          <p:stCondLst>
                                            <p:cond delay="0"/>
                                          </p:stCondLst>
                                        </p:cTn>
                                        <p:tgtEl>
                                          <p:spTgt spid="56"/>
                                        </p:tgtEl>
                                        <p:attrNameLst>
                                          <p:attrName>style.visibility</p:attrName>
                                        </p:attrNameLst>
                                      </p:cBhvr>
                                      <p:to>
                                        <p:strVal val="visible"/>
                                      </p:to>
                                    </p:set>
                                    <p:animEffect transition="in" filter="fade">
                                      <p:cBhvr>
                                        <p:cTn id="41" dur="75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8" grpId="0" animBg="1"/>
      <p:bldP spid="49" grpId="0" animBg="1"/>
      <p:bldP spid="52" grpId="0" animBg="1"/>
      <p:bldP spid="53" grpId="0" animBg="1"/>
      <p:bldP spid="54" grpId="0"/>
      <p:bldP spid="55" grpId="0"/>
      <p:bldP spid="5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269" y="3161082"/>
            <a:ext cx="8164013" cy="646331"/>
          </a:xfrm>
          <a:prstGeom prst="rect">
            <a:avLst/>
          </a:prstGeom>
        </p:spPr>
        <p:txBody>
          <a:bodyPr wrap="square">
            <a:spAutoFit/>
          </a:bodyPr>
          <a:lstStyle/>
          <a:p>
            <a:pPr marL="400050" lvl="0" indent="-400050">
              <a:buAutoNum type="romanLcParenBoth" startAt="3"/>
            </a:pPr>
            <a:r>
              <a:rPr lang="en-US" dirty="0" smtClean="0"/>
              <a:t>The </a:t>
            </a:r>
            <a:r>
              <a:rPr lang="en-US" dirty="0"/>
              <a:t>switch S is now opened</a:t>
            </a:r>
            <a:r>
              <a:rPr lang="en-US" dirty="0" smtClean="0"/>
              <a:t>.</a:t>
            </a:r>
            <a:r>
              <a:rPr lang="en-US" dirty="0"/>
              <a:t> </a:t>
            </a:r>
            <a:endParaRPr lang="en-NZ" dirty="0"/>
          </a:p>
          <a:p>
            <a:r>
              <a:rPr lang="en-US" dirty="0"/>
              <a:t> </a:t>
            </a:r>
            <a:r>
              <a:rPr lang="en-US" dirty="0" smtClean="0"/>
              <a:t>       Calculate </a:t>
            </a:r>
            <a:r>
              <a:rPr lang="en-US" dirty="0"/>
              <a:t>the maximum value of the current through the 3.00 </a:t>
            </a:r>
            <a:r>
              <a:rPr lang="en-US" dirty="0" err="1"/>
              <a:t>kΩ</a:t>
            </a:r>
            <a:r>
              <a:rPr lang="en-US" dirty="0"/>
              <a:t> resistor.</a:t>
            </a:r>
            <a:endParaRPr lang="en-NZ" dirty="0"/>
          </a:p>
        </p:txBody>
      </p:sp>
      <p:grpSp>
        <p:nvGrpSpPr>
          <p:cNvPr id="3" name="Group 2"/>
          <p:cNvGrpSpPr/>
          <p:nvPr/>
        </p:nvGrpSpPr>
        <p:grpSpPr>
          <a:xfrm>
            <a:off x="3251200" y="76200"/>
            <a:ext cx="5803900" cy="2971800"/>
            <a:chOff x="3340100" y="0"/>
            <a:chExt cx="5803900" cy="2971800"/>
          </a:xfrm>
        </p:grpSpPr>
        <p:sp>
          <p:nvSpPr>
            <p:cNvPr id="4" name="Rectangle 3"/>
            <p:cNvSpPr/>
            <p:nvPr/>
          </p:nvSpPr>
          <p:spPr>
            <a:xfrm>
              <a:off x="3340100" y="0"/>
              <a:ext cx="5803900" cy="2971800"/>
            </a:xfrm>
            <a:prstGeom prst="rect">
              <a:avLst/>
            </a:prstGeom>
            <a:solidFill>
              <a:srgbClr val="FFE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nvGrpSpPr>
            <p:cNvPr id="5" name="Group 4"/>
            <p:cNvGrpSpPr/>
            <p:nvPr/>
          </p:nvGrpSpPr>
          <p:grpSpPr>
            <a:xfrm>
              <a:off x="3407967" y="227710"/>
              <a:ext cx="5633738" cy="2593777"/>
              <a:chOff x="3276600" y="1292423"/>
              <a:chExt cx="5633738" cy="2593777"/>
            </a:xfrm>
          </p:grpSpPr>
          <p:grpSp>
            <p:nvGrpSpPr>
              <p:cNvPr id="6" name="Group 1"/>
              <p:cNvGrpSpPr>
                <a:grpSpLocks/>
              </p:cNvGrpSpPr>
              <p:nvPr/>
            </p:nvGrpSpPr>
            <p:grpSpPr bwMode="auto">
              <a:xfrm>
                <a:off x="3276600" y="1600200"/>
                <a:ext cx="5029200" cy="2286000"/>
                <a:chOff x="2212" y="358"/>
                <a:chExt cx="6295" cy="2637"/>
              </a:xfrm>
            </p:grpSpPr>
            <p:grpSp>
              <p:nvGrpSpPr>
                <p:cNvPr id="13" name="Group 30"/>
                <p:cNvGrpSpPr>
                  <a:grpSpLocks/>
                </p:cNvGrpSpPr>
                <p:nvPr/>
              </p:nvGrpSpPr>
              <p:grpSpPr bwMode="auto">
                <a:xfrm>
                  <a:off x="6797" y="517"/>
                  <a:ext cx="2" cy="712"/>
                  <a:chOff x="6797" y="517"/>
                  <a:chExt cx="2" cy="712"/>
                </a:xfrm>
              </p:grpSpPr>
              <p:sp>
                <p:nvSpPr>
                  <p:cNvPr id="42" name="Freeform 31"/>
                  <p:cNvSpPr>
                    <a:spLocks/>
                  </p:cNvSpPr>
                  <p:nvPr/>
                </p:nvSpPr>
                <p:spPr bwMode="auto">
                  <a:xfrm>
                    <a:off x="6797" y="517"/>
                    <a:ext cx="2" cy="712"/>
                  </a:xfrm>
                  <a:custGeom>
                    <a:avLst/>
                    <a:gdLst>
                      <a:gd name="T0" fmla="+- 0 517 517"/>
                      <a:gd name="T1" fmla="*/ 517 h 712"/>
                      <a:gd name="T2" fmla="+- 0 1229 517"/>
                      <a:gd name="T3" fmla="*/ 1229 h 712"/>
                    </a:gdLst>
                    <a:ahLst/>
                    <a:cxnLst>
                      <a:cxn ang="0">
                        <a:pos x="0" y="T1"/>
                      </a:cxn>
                      <a:cxn ang="0">
                        <a:pos x="0" y="T3"/>
                      </a:cxn>
                    </a:cxnLst>
                    <a:rect l="0" t="0" r="r" b="b"/>
                    <a:pathLst>
                      <a:path h="712">
                        <a:moveTo>
                          <a:pt x="0" y="0"/>
                        </a:moveTo>
                        <a:lnTo>
                          <a:pt x="0" y="712"/>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28"/>
                <p:cNvGrpSpPr>
                  <a:grpSpLocks/>
                </p:cNvGrpSpPr>
                <p:nvPr/>
              </p:nvGrpSpPr>
              <p:grpSpPr bwMode="auto">
                <a:xfrm>
                  <a:off x="6797" y="2278"/>
                  <a:ext cx="2" cy="712"/>
                  <a:chOff x="6797" y="2278"/>
                  <a:chExt cx="2" cy="712"/>
                </a:xfrm>
              </p:grpSpPr>
              <p:sp>
                <p:nvSpPr>
                  <p:cNvPr id="41" name="Freeform 29"/>
                  <p:cNvSpPr>
                    <a:spLocks/>
                  </p:cNvSpPr>
                  <p:nvPr/>
                </p:nvSpPr>
                <p:spPr bwMode="auto">
                  <a:xfrm>
                    <a:off x="6797" y="2278"/>
                    <a:ext cx="2" cy="712"/>
                  </a:xfrm>
                  <a:custGeom>
                    <a:avLst/>
                    <a:gdLst>
                      <a:gd name="T0" fmla="+- 0 2278 2278"/>
                      <a:gd name="T1" fmla="*/ 2278 h 712"/>
                      <a:gd name="T2" fmla="+- 0 2990 2278"/>
                      <a:gd name="T3" fmla="*/ 2990 h 712"/>
                    </a:gdLst>
                    <a:ahLst/>
                    <a:cxnLst>
                      <a:cxn ang="0">
                        <a:pos x="0" y="T1"/>
                      </a:cxn>
                      <a:cxn ang="0">
                        <a:pos x="0" y="T3"/>
                      </a:cxn>
                    </a:cxnLst>
                    <a:rect l="0" t="0" r="r" b="b"/>
                    <a:pathLst>
                      <a:path h="712">
                        <a:moveTo>
                          <a:pt x="0" y="0"/>
                        </a:moveTo>
                        <a:lnTo>
                          <a:pt x="0" y="712"/>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26"/>
                <p:cNvGrpSpPr>
                  <a:grpSpLocks/>
                </p:cNvGrpSpPr>
                <p:nvPr/>
              </p:nvGrpSpPr>
              <p:grpSpPr bwMode="auto">
                <a:xfrm>
                  <a:off x="6643" y="1229"/>
                  <a:ext cx="308" cy="1050"/>
                  <a:chOff x="6643" y="1229"/>
                  <a:chExt cx="308" cy="1050"/>
                </a:xfrm>
              </p:grpSpPr>
              <p:sp>
                <p:nvSpPr>
                  <p:cNvPr id="40" name="Freeform 27"/>
                  <p:cNvSpPr>
                    <a:spLocks/>
                  </p:cNvSpPr>
                  <p:nvPr/>
                </p:nvSpPr>
                <p:spPr bwMode="auto">
                  <a:xfrm>
                    <a:off x="6643" y="1229"/>
                    <a:ext cx="308" cy="1050"/>
                  </a:xfrm>
                  <a:custGeom>
                    <a:avLst/>
                    <a:gdLst>
                      <a:gd name="T0" fmla="+- 0 6951 6643"/>
                      <a:gd name="T1" fmla="*/ T0 w 308"/>
                      <a:gd name="T2" fmla="+- 0 2278 1229"/>
                      <a:gd name="T3" fmla="*/ 2278 h 1050"/>
                      <a:gd name="T4" fmla="+- 0 6643 6643"/>
                      <a:gd name="T5" fmla="*/ T4 w 308"/>
                      <a:gd name="T6" fmla="+- 0 2278 1229"/>
                      <a:gd name="T7" fmla="*/ 2278 h 1050"/>
                      <a:gd name="T8" fmla="+- 0 6643 6643"/>
                      <a:gd name="T9" fmla="*/ T8 w 308"/>
                      <a:gd name="T10" fmla="+- 0 1229 1229"/>
                      <a:gd name="T11" fmla="*/ 1229 h 1050"/>
                      <a:gd name="T12" fmla="+- 0 6951 6643"/>
                      <a:gd name="T13" fmla="*/ T12 w 308"/>
                      <a:gd name="T14" fmla="+- 0 1229 1229"/>
                      <a:gd name="T15" fmla="*/ 1229 h 1050"/>
                      <a:gd name="T16" fmla="+- 0 6951 6643"/>
                      <a:gd name="T17" fmla="*/ T16 w 308"/>
                      <a:gd name="T18" fmla="+- 0 2278 1229"/>
                      <a:gd name="T19" fmla="*/ 2278 h 1050"/>
                    </a:gdLst>
                    <a:ahLst/>
                    <a:cxnLst>
                      <a:cxn ang="0">
                        <a:pos x="T1" y="T3"/>
                      </a:cxn>
                      <a:cxn ang="0">
                        <a:pos x="T5" y="T7"/>
                      </a:cxn>
                      <a:cxn ang="0">
                        <a:pos x="T9" y="T11"/>
                      </a:cxn>
                      <a:cxn ang="0">
                        <a:pos x="T13" y="T15"/>
                      </a:cxn>
                      <a:cxn ang="0">
                        <a:pos x="T17" y="T19"/>
                      </a:cxn>
                    </a:cxnLst>
                    <a:rect l="0" t="0" r="r" b="b"/>
                    <a:pathLst>
                      <a:path w="308" h="1050">
                        <a:moveTo>
                          <a:pt x="308" y="1049"/>
                        </a:moveTo>
                        <a:lnTo>
                          <a:pt x="0" y="1049"/>
                        </a:lnTo>
                        <a:lnTo>
                          <a:pt x="0" y="0"/>
                        </a:lnTo>
                        <a:lnTo>
                          <a:pt x="308" y="0"/>
                        </a:lnTo>
                        <a:lnTo>
                          <a:pt x="308" y="1049"/>
                        </a:lnTo>
                        <a:close/>
                      </a:path>
                    </a:pathLst>
                  </a:custGeom>
                  <a:solidFill>
                    <a:srgbClr val="FFFFFF"/>
                  </a:solidFill>
                  <a:ln w="6350">
                    <a:solidFill>
                      <a:srgbClr val="231F20"/>
                    </a:solidFill>
                    <a:round/>
                    <a:headEnd/>
                    <a:tailEnd/>
                  </a:ln>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24"/>
                <p:cNvGrpSpPr>
                  <a:grpSpLocks/>
                </p:cNvGrpSpPr>
                <p:nvPr/>
              </p:nvGrpSpPr>
              <p:grpSpPr bwMode="auto">
                <a:xfrm>
                  <a:off x="7573" y="1284"/>
                  <a:ext cx="924" cy="2"/>
                  <a:chOff x="7573" y="1284"/>
                  <a:chExt cx="924" cy="2"/>
                </a:xfrm>
              </p:grpSpPr>
              <p:sp>
                <p:nvSpPr>
                  <p:cNvPr id="39" name="Freeform 25"/>
                  <p:cNvSpPr>
                    <a:spLocks/>
                  </p:cNvSpPr>
                  <p:nvPr/>
                </p:nvSpPr>
                <p:spPr bwMode="auto">
                  <a:xfrm>
                    <a:off x="7573" y="1284"/>
                    <a:ext cx="924" cy="2"/>
                  </a:xfrm>
                  <a:custGeom>
                    <a:avLst/>
                    <a:gdLst>
                      <a:gd name="T0" fmla="+- 0 7573 7573"/>
                      <a:gd name="T1" fmla="*/ T0 w 924"/>
                      <a:gd name="T2" fmla="+- 0 8497 7573"/>
                      <a:gd name="T3" fmla="*/ T2 w 924"/>
                    </a:gdLst>
                    <a:ahLst/>
                    <a:cxnLst>
                      <a:cxn ang="0">
                        <a:pos x="T1" y="0"/>
                      </a:cxn>
                      <a:cxn ang="0">
                        <a:pos x="T3" y="0"/>
                      </a:cxn>
                    </a:cxnLst>
                    <a:rect l="0" t="0" r="r" b="b"/>
                    <a:pathLst>
                      <a:path w="924">
                        <a:moveTo>
                          <a:pt x="0" y="0"/>
                        </a:moveTo>
                        <a:lnTo>
                          <a:pt x="924"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22"/>
                <p:cNvGrpSpPr>
                  <a:grpSpLocks/>
                </p:cNvGrpSpPr>
                <p:nvPr/>
              </p:nvGrpSpPr>
              <p:grpSpPr bwMode="auto">
                <a:xfrm>
                  <a:off x="2222" y="1458"/>
                  <a:ext cx="832" cy="2"/>
                  <a:chOff x="2222" y="1458"/>
                  <a:chExt cx="832" cy="2"/>
                </a:xfrm>
              </p:grpSpPr>
              <p:sp>
                <p:nvSpPr>
                  <p:cNvPr id="38" name="Freeform 23"/>
                  <p:cNvSpPr>
                    <a:spLocks/>
                  </p:cNvSpPr>
                  <p:nvPr/>
                </p:nvSpPr>
                <p:spPr bwMode="auto">
                  <a:xfrm>
                    <a:off x="2222" y="1458"/>
                    <a:ext cx="832" cy="2"/>
                  </a:xfrm>
                  <a:custGeom>
                    <a:avLst/>
                    <a:gdLst>
                      <a:gd name="T0" fmla="+- 0 2222 2222"/>
                      <a:gd name="T1" fmla="*/ T0 w 832"/>
                      <a:gd name="T2" fmla="+- 0 3054 2222"/>
                      <a:gd name="T3" fmla="*/ T2 w 832"/>
                    </a:gdLst>
                    <a:ahLst/>
                    <a:cxnLst>
                      <a:cxn ang="0">
                        <a:pos x="T1" y="0"/>
                      </a:cxn>
                      <a:cxn ang="0">
                        <a:pos x="T3" y="0"/>
                      </a:cxn>
                    </a:cxnLst>
                    <a:rect l="0" t="0" r="r" b="b"/>
                    <a:pathLst>
                      <a:path w="832">
                        <a:moveTo>
                          <a:pt x="0" y="0"/>
                        </a:moveTo>
                        <a:lnTo>
                          <a:pt x="832"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8" name="Group 20"/>
                <p:cNvGrpSpPr>
                  <a:grpSpLocks/>
                </p:cNvGrpSpPr>
                <p:nvPr/>
              </p:nvGrpSpPr>
              <p:grpSpPr bwMode="auto">
                <a:xfrm>
                  <a:off x="2468" y="1635"/>
                  <a:ext cx="341" cy="2"/>
                  <a:chOff x="2468" y="1635"/>
                  <a:chExt cx="341" cy="2"/>
                </a:xfrm>
              </p:grpSpPr>
              <p:sp>
                <p:nvSpPr>
                  <p:cNvPr id="37" name="Freeform 21"/>
                  <p:cNvSpPr>
                    <a:spLocks/>
                  </p:cNvSpPr>
                  <p:nvPr/>
                </p:nvSpPr>
                <p:spPr bwMode="auto">
                  <a:xfrm>
                    <a:off x="2468" y="1635"/>
                    <a:ext cx="341" cy="2"/>
                  </a:xfrm>
                  <a:custGeom>
                    <a:avLst/>
                    <a:gdLst>
                      <a:gd name="T0" fmla="+- 0 2468 2468"/>
                      <a:gd name="T1" fmla="*/ T0 w 341"/>
                      <a:gd name="T2" fmla="+- 0 2808 2468"/>
                      <a:gd name="T3" fmla="*/ T2 w 341"/>
                    </a:gdLst>
                    <a:ahLst/>
                    <a:cxnLst>
                      <a:cxn ang="0">
                        <a:pos x="T1" y="0"/>
                      </a:cxn>
                      <a:cxn ang="0">
                        <a:pos x="T3" y="0"/>
                      </a:cxn>
                    </a:cxnLst>
                    <a:rect l="0" t="0" r="r" b="b"/>
                    <a:pathLst>
                      <a:path w="341">
                        <a:moveTo>
                          <a:pt x="0" y="0"/>
                        </a:moveTo>
                        <a:lnTo>
                          <a:pt x="340"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9" name="Group 18"/>
                <p:cNvGrpSpPr>
                  <a:grpSpLocks/>
                </p:cNvGrpSpPr>
                <p:nvPr/>
              </p:nvGrpSpPr>
              <p:grpSpPr bwMode="auto">
                <a:xfrm>
                  <a:off x="2638" y="1284"/>
                  <a:ext cx="5394" cy="1706"/>
                  <a:chOff x="2638" y="1284"/>
                  <a:chExt cx="5394" cy="1706"/>
                </a:xfrm>
              </p:grpSpPr>
              <p:sp>
                <p:nvSpPr>
                  <p:cNvPr id="36" name="Freeform 19"/>
                  <p:cNvSpPr>
                    <a:spLocks/>
                  </p:cNvSpPr>
                  <p:nvPr/>
                </p:nvSpPr>
                <p:spPr bwMode="auto">
                  <a:xfrm>
                    <a:off x="2638" y="1284"/>
                    <a:ext cx="5394" cy="1706"/>
                  </a:xfrm>
                  <a:custGeom>
                    <a:avLst/>
                    <a:gdLst>
                      <a:gd name="T0" fmla="+- 0 8032 2638"/>
                      <a:gd name="T1" fmla="*/ T0 w 5394"/>
                      <a:gd name="T2" fmla="+- 0 1284 1284"/>
                      <a:gd name="T3" fmla="*/ 1284 h 1706"/>
                      <a:gd name="T4" fmla="+- 0 8032 2638"/>
                      <a:gd name="T5" fmla="*/ T4 w 5394"/>
                      <a:gd name="T6" fmla="+- 0 2990 1284"/>
                      <a:gd name="T7" fmla="*/ 2990 h 1706"/>
                      <a:gd name="T8" fmla="+- 0 2638 2638"/>
                      <a:gd name="T9" fmla="*/ T8 w 5394"/>
                      <a:gd name="T10" fmla="+- 0 2990 1284"/>
                      <a:gd name="T11" fmla="*/ 2990 h 1706"/>
                      <a:gd name="T12" fmla="+- 0 2638 2638"/>
                      <a:gd name="T13" fmla="*/ T12 w 5394"/>
                      <a:gd name="T14" fmla="+- 0 1635 1284"/>
                      <a:gd name="T15" fmla="*/ 1635 h 1706"/>
                    </a:gdLst>
                    <a:ahLst/>
                    <a:cxnLst>
                      <a:cxn ang="0">
                        <a:pos x="T1" y="T3"/>
                      </a:cxn>
                      <a:cxn ang="0">
                        <a:pos x="T5" y="T7"/>
                      </a:cxn>
                      <a:cxn ang="0">
                        <a:pos x="T9" y="T11"/>
                      </a:cxn>
                      <a:cxn ang="0">
                        <a:pos x="T13" y="T15"/>
                      </a:cxn>
                    </a:cxnLst>
                    <a:rect l="0" t="0" r="r" b="b"/>
                    <a:pathLst>
                      <a:path w="5394" h="1706">
                        <a:moveTo>
                          <a:pt x="5394" y="0"/>
                        </a:moveTo>
                        <a:lnTo>
                          <a:pt x="5394" y="1706"/>
                        </a:lnTo>
                        <a:lnTo>
                          <a:pt x="0" y="1706"/>
                        </a:lnTo>
                        <a:lnTo>
                          <a:pt x="0" y="351"/>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0" name="Group 16"/>
                <p:cNvGrpSpPr>
                  <a:grpSpLocks/>
                </p:cNvGrpSpPr>
                <p:nvPr/>
              </p:nvGrpSpPr>
              <p:grpSpPr bwMode="auto">
                <a:xfrm>
                  <a:off x="7573" y="981"/>
                  <a:ext cx="924" cy="2"/>
                  <a:chOff x="7573" y="981"/>
                  <a:chExt cx="924" cy="2"/>
                </a:xfrm>
              </p:grpSpPr>
              <p:sp>
                <p:nvSpPr>
                  <p:cNvPr id="35" name="Freeform 17"/>
                  <p:cNvSpPr>
                    <a:spLocks/>
                  </p:cNvSpPr>
                  <p:nvPr/>
                </p:nvSpPr>
                <p:spPr bwMode="auto">
                  <a:xfrm>
                    <a:off x="7573" y="981"/>
                    <a:ext cx="924" cy="2"/>
                  </a:xfrm>
                  <a:custGeom>
                    <a:avLst/>
                    <a:gdLst>
                      <a:gd name="T0" fmla="+- 0 7573 7573"/>
                      <a:gd name="T1" fmla="*/ T0 w 924"/>
                      <a:gd name="T2" fmla="+- 0 8497 7573"/>
                      <a:gd name="T3" fmla="*/ T2 w 924"/>
                    </a:gdLst>
                    <a:ahLst/>
                    <a:cxnLst>
                      <a:cxn ang="0">
                        <a:pos x="T1" y="0"/>
                      </a:cxn>
                      <a:cxn ang="0">
                        <a:pos x="T3" y="0"/>
                      </a:cxn>
                    </a:cxnLst>
                    <a:rect l="0" t="0" r="r" b="b"/>
                    <a:pathLst>
                      <a:path w="924">
                        <a:moveTo>
                          <a:pt x="0" y="0"/>
                        </a:moveTo>
                        <a:lnTo>
                          <a:pt x="924"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1" name="Group 20"/>
                <p:cNvGrpSpPr>
                  <a:grpSpLocks/>
                </p:cNvGrpSpPr>
                <p:nvPr/>
              </p:nvGrpSpPr>
              <p:grpSpPr bwMode="auto">
                <a:xfrm>
                  <a:off x="2638" y="517"/>
                  <a:ext cx="5394" cy="941"/>
                  <a:chOff x="2638" y="517"/>
                  <a:chExt cx="5394" cy="941"/>
                </a:xfrm>
              </p:grpSpPr>
              <p:sp>
                <p:nvSpPr>
                  <p:cNvPr id="34" name="Freeform 15"/>
                  <p:cNvSpPr>
                    <a:spLocks/>
                  </p:cNvSpPr>
                  <p:nvPr/>
                </p:nvSpPr>
                <p:spPr bwMode="auto">
                  <a:xfrm>
                    <a:off x="2638" y="517"/>
                    <a:ext cx="5394" cy="941"/>
                  </a:xfrm>
                  <a:custGeom>
                    <a:avLst/>
                    <a:gdLst>
                      <a:gd name="T0" fmla="+- 0 2638 2638"/>
                      <a:gd name="T1" fmla="*/ T0 w 5394"/>
                      <a:gd name="T2" fmla="+- 0 1458 517"/>
                      <a:gd name="T3" fmla="*/ 1458 h 941"/>
                      <a:gd name="T4" fmla="+- 0 2638 2638"/>
                      <a:gd name="T5" fmla="*/ T4 w 5394"/>
                      <a:gd name="T6" fmla="+- 0 517 517"/>
                      <a:gd name="T7" fmla="*/ 517 h 941"/>
                      <a:gd name="T8" fmla="+- 0 8032 2638"/>
                      <a:gd name="T9" fmla="*/ T8 w 5394"/>
                      <a:gd name="T10" fmla="+- 0 517 517"/>
                      <a:gd name="T11" fmla="*/ 517 h 941"/>
                      <a:gd name="T12" fmla="+- 0 8032 2638"/>
                      <a:gd name="T13" fmla="*/ T12 w 5394"/>
                      <a:gd name="T14" fmla="+- 0 981 517"/>
                      <a:gd name="T15" fmla="*/ 981 h 941"/>
                    </a:gdLst>
                    <a:ahLst/>
                    <a:cxnLst>
                      <a:cxn ang="0">
                        <a:pos x="T1" y="T3"/>
                      </a:cxn>
                      <a:cxn ang="0">
                        <a:pos x="T5" y="T7"/>
                      </a:cxn>
                      <a:cxn ang="0">
                        <a:pos x="T9" y="T11"/>
                      </a:cxn>
                      <a:cxn ang="0">
                        <a:pos x="T13" y="T15"/>
                      </a:cxn>
                    </a:cxnLst>
                    <a:rect l="0" t="0" r="r" b="b"/>
                    <a:pathLst>
                      <a:path w="5394" h="941">
                        <a:moveTo>
                          <a:pt x="0" y="941"/>
                        </a:moveTo>
                        <a:lnTo>
                          <a:pt x="0" y="0"/>
                        </a:lnTo>
                        <a:lnTo>
                          <a:pt x="5394" y="0"/>
                        </a:lnTo>
                        <a:lnTo>
                          <a:pt x="5394" y="464"/>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2" name="Group 12"/>
                <p:cNvGrpSpPr>
                  <a:grpSpLocks/>
                </p:cNvGrpSpPr>
                <p:nvPr/>
              </p:nvGrpSpPr>
              <p:grpSpPr bwMode="auto">
                <a:xfrm>
                  <a:off x="3011" y="475"/>
                  <a:ext cx="86" cy="86"/>
                  <a:chOff x="3011" y="475"/>
                  <a:chExt cx="86" cy="86"/>
                </a:xfrm>
              </p:grpSpPr>
              <p:sp>
                <p:nvSpPr>
                  <p:cNvPr id="33" name="Freeform 13"/>
                  <p:cNvSpPr>
                    <a:spLocks/>
                  </p:cNvSpPr>
                  <p:nvPr/>
                </p:nvSpPr>
                <p:spPr bwMode="auto">
                  <a:xfrm>
                    <a:off x="3011" y="475"/>
                    <a:ext cx="86" cy="86"/>
                  </a:xfrm>
                  <a:custGeom>
                    <a:avLst/>
                    <a:gdLst>
                      <a:gd name="T0" fmla="+- 0 3053 3011"/>
                      <a:gd name="T1" fmla="*/ T0 w 86"/>
                      <a:gd name="T2" fmla="+- 0 475 475"/>
                      <a:gd name="T3" fmla="*/ 475 h 86"/>
                      <a:gd name="T4" fmla="+- 0 3032 3011"/>
                      <a:gd name="T5" fmla="*/ T4 w 86"/>
                      <a:gd name="T6" fmla="+- 0 481 475"/>
                      <a:gd name="T7" fmla="*/ 481 h 86"/>
                      <a:gd name="T8" fmla="+- 0 3017 3011"/>
                      <a:gd name="T9" fmla="*/ T8 w 86"/>
                      <a:gd name="T10" fmla="+- 0 496 475"/>
                      <a:gd name="T11" fmla="*/ 496 h 86"/>
                      <a:gd name="T12" fmla="+- 0 3011 3011"/>
                      <a:gd name="T13" fmla="*/ T12 w 86"/>
                      <a:gd name="T14" fmla="+- 0 518 475"/>
                      <a:gd name="T15" fmla="*/ 518 h 86"/>
                      <a:gd name="T16" fmla="+- 0 3017 3011"/>
                      <a:gd name="T17" fmla="*/ T16 w 86"/>
                      <a:gd name="T18" fmla="+- 0 539 475"/>
                      <a:gd name="T19" fmla="*/ 539 h 86"/>
                      <a:gd name="T20" fmla="+- 0 3032 3011"/>
                      <a:gd name="T21" fmla="*/ T20 w 86"/>
                      <a:gd name="T22" fmla="+- 0 554 475"/>
                      <a:gd name="T23" fmla="*/ 554 h 86"/>
                      <a:gd name="T24" fmla="+- 0 3054 3011"/>
                      <a:gd name="T25" fmla="*/ T24 w 86"/>
                      <a:gd name="T26" fmla="+- 0 560 475"/>
                      <a:gd name="T27" fmla="*/ 560 h 86"/>
                      <a:gd name="T28" fmla="+- 0 3075 3011"/>
                      <a:gd name="T29" fmla="*/ T28 w 86"/>
                      <a:gd name="T30" fmla="+- 0 554 475"/>
                      <a:gd name="T31" fmla="*/ 554 h 86"/>
                      <a:gd name="T32" fmla="+- 0 3090 3011"/>
                      <a:gd name="T33" fmla="*/ T32 w 86"/>
                      <a:gd name="T34" fmla="+- 0 539 475"/>
                      <a:gd name="T35" fmla="*/ 539 h 86"/>
                      <a:gd name="T36" fmla="+- 0 3096 3011"/>
                      <a:gd name="T37" fmla="*/ T36 w 86"/>
                      <a:gd name="T38" fmla="+- 0 518 475"/>
                      <a:gd name="T39" fmla="*/ 518 h 86"/>
                      <a:gd name="T40" fmla="+- 0 3096 3011"/>
                      <a:gd name="T41" fmla="*/ T40 w 86"/>
                      <a:gd name="T42" fmla="+- 0 517 475"/>
                      <a:gd name="T43" fmla="*/ 517 h 86"/>
                      <a:gd name="T44" fmla="+- 0 3090 3011"/>
                      <a:gd name="T45" fmla="*/ T44 w 86"/>
                      <a:gd name="T46" fmla="+- 0 496 475"/>
                      <a:gd name="T47" fmla="*/ 496 h 86"/>
                      <a:gd name="T48" fmla="+- 0 3075 3011"/>
                      <a:gd name="T49" fmla="*/ T48 w 86"/>
                      <a:gd name="T50" fmla="+- 0 481 475"/>
                      <a:gd name="T51" fmla="*/ 481 h 86"/>
                      <a:gd name="T52" fmla="+- 0 3053 3011"/>
                      <a:gd name="T53" fmla="*/ T52 w 86"/>
                      <a:gd name="T54" fmla="+- 0 475 475"/>
                      <a:gd name="T55" fmla="*/ 475 h 8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86" h="86">
                        <a:moveTo>
                          <a:pt x="42" y="0"/>
                        </a:moveTo>
                        <a:lnTo>
                          <a:pt x="21" y="6"/>
                        </a:lnTo>
                        <a:lnTo>
                          <a:pt x="6" y="21"/>
                        </a:lnTo>
                        <a:lnTo>
                          <a:pt x="0" y="43"/>
                        </a:lnTo>
                        <a:lnTo>
                          <a:pt x="6" y="64"/>
                        </a:lnTo>
                        <a:lnTo>
                          <a:pt x="21" y="79"/>
                        </a:lnTo>
                        <a:lnTo>
                          <a:pt x="43" y="85"/>
                        </a:lnTo>
                        <a:lnTo>
                          <a:pt x="64" y="79"/>
                        </a:lnTo>
                        <a:lnTo>
                          <a:pt x="79" y="64"/>
                        </a:lnTo>
                        <a:lnTo>
                          <a:pt x="85" y="43"/>
                        </a:lnTo>
                        <a:lnTo>
                          <a:pt x="85" y="42"/>
                        </a:lnTo>
                        <a:lnTo>
                          <a:pt x="79" y="21"/>
                        </a:lnTo>
                        <a:lnTo>
                          <a:pt x="64" y="6"/>
                        </a:lnTo>
                        <a:lnTo>
                          <a:pt x="42"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3" name="Group 10"/>
                <p:cNvGrpSpPr>
                  <a:grpSpLocks/>
                </p:cNvGrpSpPr>
                <p:nvPr/>
              </p:nvGrpSpPr>
              <p:grpSpPr bwMode="auto">
                <a:xfrm>
                  <a:off x="3479" y="475"/>
                  <a:ext cx="86" cy="86"/>
                  <a:chOff x="3479" y="475"/>
                  <a:chExt cx="86" cy="86"/>
                </a:xfrm>
              </p:grpSpPr>
              <p:sp>
                <p:nvSpPr>
                  <p:cNvPr id="32" name="Freeform 11"/>
                  <p:cNvSpPr>
                    <a:spLocks/>
                  </p:cNvSpPr>
                  <p:nvPr/>
                </p:nvSpPr>
                <p:spPr bwMode="auto">
                  <a:xfrm>
                    <a:off x="3479" y="475"/>
                    <a:ext cx="86" cy="86"/>
                  </a:xfrm>
                  <a:custGeom>
                    <a:avLst/>
                    <a:gdLst>
                      <a:gd name="T0" fmla="+- 0 3521 3479"/>
                      <a:gd name="T1" fmla="*/ T0 w 86"/>
                      <a:gd name="T2" fmla="+- 0 475 475"/>
                      <a:gd name="T3" fmla="*/ 475 h 86"/>
                      <a:gd name="T4" fmla="+- 0 3500 3479"/>
                      <a:gd name="T5" fmla="*/ T4 w 86"/>
                      <a:gd name="T6" fmla="+- 0 481 475"/>
                      <a:gd name="T7" fmla="*/ 481 h 86"/>
                      <a:gd name="T8" fmla="+- 0 3485 3479"/>
                      <a:gd name="T9" fmla="*/ T8 w 86"/>
                      <a:gd name="T10" fmla="+- 0 496 475"/>
                      <a:gd name="T11" fmla="*/ 496 h 86"/>
                      <a:gd name="T12" fmla="+- 0 3479 3479"/>
                      <a:gd name="T13" fmla="*/ T12 w 86"/>
                      <a:gd name="T14" fmla="+- 0 518 475"/>
                      <a:gd name="T15" fmla="*/ 518 h 86"/>
                      <a:gd name="T16" fmla="+- 0 3485 3479"/>
                      <a:gd name="T17" fmla="*/ T16 w 86"/>
                      <a:gd name="T18" fmla="+- 0 539 475"/>
                      <a:gd name="T19" fmla="*/ 539 h 86"/>
                      <a:gd name="T20" fmla="+- 0 3501 3479"/>
                      <a:gd name="T21" fmla="*/ T20 w 86"/>
                      <a:gd name="T22" fmla="+- 0 554 475"/>
                      <a:gd name="T23" fmla="*/ 554 h 86"/>
                      <a:gd name="T24" fmla="+- 0 3522 3479"/>
                      <a:gd name="T25" fmla="*/ T24 w 86"/>
                      <a:gd name="T26" fmla="+- 0 560 475"/>
                      <a:gd name="T27" fmla="*/ 560 h 86"/>
                      <a:gd name="T28" fmla="+- 0 3543 3479"/>
                      <a:gd name="T29" fmla="*/ T28 w 86"/>
                      <a:gd name="T30" fmla="+- 0 554 475"/>
                      <a:gd name="T31" fmla="*/ 554 h 86"/>
                      <a:gd name="T32" fmla="+- 0 3559 3479"/>
                      <a:gd name="T33" fmla="*/ T32 w 86"/>
                      <a:gd name="T34" fmla="+- 0 539 475"/>
                      <a:gd name="T35" fmla="*/ 539 h 86"/>
                      <a:gd name="T36" fmla="+- 0 3564 3479"/>
                      <a:gd name="T37" fmla="*/ T36 w 86"/>
                      <a:gd name="T38" fmla="+- 0 518 475"/>
                      <a:gd name="T39" fmla="*/ 518 h 86"/>
                      <a:gd name="T40" fmla="+- 0 3564 3479"/>
                      <a:gd name="T41" fmla="*/ T40 w 86"/>
                      <a:gd name="T42" fmla="+- 0 517 475"/>
                      <a:gd name="T43" fmla="*/ 517 h 86"/>
                      <a:gd name="T44" fmla="+- 0 3558 3479"/>
                      <a:gd name="T45" fmla="*/ T44 w 86"/>
                      <a:gd name="T46" fmla="+- 0 496 475"/>
                      <a:gd name="T47" fmla="*/ 496 h 86"/>
                      <a:gd name="T48" fmla="+- 0 3543 3479"/>
                      <a:gd name="T49" fmla="*/ T48 w 86"/>
                      <a:gd name="T50" fmla="+- 0 481 475"/>
                      <a:gd name="T51" fmla="*/ 481 h 86"/>
                      <a:gd name="T52" fmla="+- 0 3521 3479"/>
                      <a:gd name="T53" fmla="*/ T52 w 86"/>
                      <a:gd name="T54" fmla="+- 0 475 475"/>
                      <a:gd name="T55" fmla="*/ 475 h 8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86" h="86">
                        <a:moveTo>
                          <a:pt x="42" y="0"/>
                        </a:moveTo>
                        <a:lnTo>
                          <a:pt x="21" y="6"/>
                        </a:lnTo>
                        <a:lnTo>
                          <a:pt x="6" y="21"/>
                        </a:lnTo>
                        <a:lnTo>
                          <a:pt x="0" y="43"/>
                        </a:lnTo>
                        <a:lnTo>
                          <a:pt x="6" y="64"/>
                        </a:lnTo>
                        <a:lnTo>
                          <a:pt x="22" y="79"/>
                        </a:lnTo>
                        <a:lnTo>
                          <a:pt x="43" y="85"/>
                        </a:lnTo>
                        <a:lnTo>
                          <a:pt x="64" y="79"/>
                        </a:lnTo>
                        <a:lnTo>
                          <a:pt x="80" y="64"/>
                        </a:lnTo>
                        <a:lnTo>
                          <a:pt x="85" y="43"/>
                        </a:lnTo>
                        <a:lnTo>
                          <a:pt x="85" y="42"/>
                        </a:lnTo>
                        <a:lnTo>
                          <a:pt x="79" y="21"/>
                        </a:lnTo>
                        <a:lnTo>
                          <a:pt x="64" y="6"/>
                        </a:lnTo>
                        <a:lnTo>
                          <a:pt x="42"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4" name="Group 8"/>
                <p:cNvGrpSpPr>
                  <a:grpSpLocks/>
                </p:cNvGrpSpPr>
                <p:nvPr/>
              </p:nvGrpSpPr>
              <p:grpSpPr bwMode="auto">
                <a:xfrm>
                  <a:off x="4552" y="363"/>
                  <a:ext cx="1050" cy="308"/>
                  <a:chOff x="4552" y="363"/>
                  <a:chExt cx="1050" cy="308"/>
                </a:xfrm>
              </p:grpSpPr>
              <p:sp>
                <p:nvSpPr>
                  <p:cNvPr id="31" name="Freeform 9"/>
                  <p:cNvSpPr>
                    <a:spLocks/>
                  </p:cNvSpPr>
                  <p:nvPr/>
                </p:nvSpPr>
                <p:spPr bwMode="auto">
                  <a:xfrm>
                    <a:off x="4552" y="363"/>
                    <a:ext cx="1050" cy="308"/>
                  </a:xfrm>
                  <a:custGeom>
                    <a:avLst/>
                    <a:gdLst>
                      <a:gd name="T0" fmla="+- 0 5601 4552"/>
                      <a:gd name="T1" fmla="*/ T0 w 1050"/>
                      <a:gd name="T2" fmla="+- 0 671 363"/>
                      <a:gd name="T3" fmla="*/ 671 h 308"/>
                      <a:gd name="T4" fmla="+- 0 4552 4552"/>
                      <a:gd name="T5" fmla="*/ T4 w 1050"/>
                      <a:gd name="T6" fmla="+- 0 671 363"/>
                      <a:gd name="T7" fmla="*/ 671 h 308"/>
                      <a:gd name="T8" fmla="+- 0 4552 4552"/>
                      <a:gd name="T9" fmla="*/ T8 w 1050"/>
                      <a:gd name="T10" fmla="+- 0 363 363"/>
                      <a:gd name="T11" fmla="*/ 363 h 308"/>
                      <a:gd name="T12" fmla="+- 0 5601 4552"/>
                      <a:gd name="T13" fmla="*/ T12 w 1050"/>
                      <a:gd name="T14" fmla="+- 0 363 363"/>
                      <a:gd name="T15" fmla="*/ 363 h 308"/>
                      <a:gd name="T16" fmla="+- 0 5601 4552"/>
                      <a:gd name="T17" fmla="*/ T16 w 1050"/>
                      <a:gd name="T18" fmla="+- 0 671 363"/>
                      <a:gd name="T19" fmla="*/ 671 h 308"/>
                    </a:gdLst>
                    <a:ahLst/>
                    <a:cxnLst>
                      <a:cxn ang="0">
                        <a:pos x="T1" y="T3"/>
                      </a:cxn>
                      <a:cxn ang="0">
                        <a:pos x="T5" y="T7"/>
                      </a:cxn>
                      <a:cxn ang="0">
                        <a:pos x="T9" y="T11"/>
                      </a:cxn>
                      <a:cxn ang="0">
                        <a:pos x="T13" y="T15"/>
                      </a:cxn>
                      <a:cxn ang="0">
                        <a:pos x="T17" y="T19"/>
                      </a:cxn>
                    </a:cxnLst>
                    <a:rect l="0" t="0" r="r" b="b"/>
                    <a:pathLst>
                      <a:path w="1050" h="308">
                        <a:moveTo>
                          <a:pt x="1049" y="308"/>
                        </a:moveTo>
                        <a:lnTo>
                          <a:pt x="0" y="308"/>
                        </a:lnTo>
                        <a:lnTo>
                          <a:pt x="0" y="0"/>
                        </a:lnTo>
                        <a:lnTo>
                          <a:pt x="1049" y="0"/>
                        </a:lnTo>
                        <a:lnTo>
                          <a:pt x="1049" y="30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5" name="Group 6"/>
                <p:cNvGrpSpPr>
                  <a:grpSpLocks/>
                </p:cNvGrpSpPr>
                <p:nvPr/>
              </p:nvGrpSpPr>
              <p:grpSpPr bwMode="auto">
                <a:xfrm>
                  <a:off x="4552" y="363"/>
                  <a:ext cx="1050" cy="308"/>
                  <a:chOff x="4552" y="363"/>
                  <a:chExt cx="1050" cy="308"/>
                </a:xfrm>
              </p:grpSpPr>
              <p:sp>
                <p:nvSpPr>
                  <p:cNvPr id="30" name="Freeform 7"/>
                  <p:cNvSpPr>
                    <a:spLocks/>
                  </p:cNvSpPr>
                  <p:nvPr/>
                </p:nvSpPr>
                <p:spPr bwMode="auto">
                  <a:xfrm>
                    <a:off x="4552" y="363"/>
                    <a:ext cx="1050" cy="308"/>
                  </a:xfrm>
                  <a:custGeom>
                    <a:avLst/>
                    <a:gdLst>
                      <a:gd name="T0" fmla="+- 0 5601 4552"/>
                      <a:gd name="T1" fmla="*/ T0 w 1050"/>
                      <a:gd name="T2" fmla="+- 0 671 363"/>
                      <a:gd name="T3" fmla="*/ 671 h 308"/>
                      <a:gd name="T4" fmla="+- 0 4552 4552"/>
                      <a:gd name="T5" fmla="*/ T4 w 1050"/>
                      <a:gd name="T6" fmla="+- 0 671 363"/>
                      <a:gd name="T7" fmla="*/ 671 h 308"/>
                      <a:gd name="T8" fmla="+- 0 4552 4552"/>
                      <a:gd name="T9" fmla="*/ T8 w 1050"/>
                      <a:gd name="T10" fmla="+- 0 363 363"/>
                      <a:gd name="T11" fmla="*/ 363 h 308"/>
                      <a:gd name="T12" fmla="+- 0 5601 4552"/>
                      <a:gd name="T13" fmla="*/ T12 w 1050"/>
                      <a:gd name="T14" fmla="+- 0 363 363"/>
                      <a:gd name="T15" fmla="*/ 363 h 308"/>
                      <a:gd name="T16" fmla="+- 0 5601 4552"/>
                      <a:gd name="T17" fmla="*/ T16 w 1050"/>
                      <a:gd name="T18" fmla="+- 0 671 363"/>
                      <a:gd name="T19" fmla="*/ 671 h 308"/>
                    </a:gdLst>
                    <a:ahLst/>
                    <a:cxnLst>
                      <a:cxn ang="0">
                        <a:pos x="T1" y="T3"/>
                      </a:cxn>
                      <a:cxn ang="0">
                        <a:pos x="T5" y="T7"/>
                      </a:cxn>
                      <a:cxn ang="0">
                        <a:pos x="T9" y="T11"/>
                      </a:cxn>
                      <a:cxn ang="0">
                        <a:pos x="T13" y="T15"/>
                      </a:cxn>
                      <a:cxn ang="0">
                        <a:pos x="T17" y="T19"/>
                      </a:cxn>
                    </a:cxnLst>
                    <a:rect l="0" t="0" r="r" b="b"/>
                    <a:pathLst>
                      <a:path w="1050" h="308">
                        <a:moveTo>
                          <a:pt x="1049" y="308"/>
                        </a:moveTo>
                        <a:lnTo>
                          <a:pt x="0" y="308"/>
                        </a:lnTo>
                        <a:lnTo>
                          <a:pt x="0" y="0"/>
                        </a:lnTo>
                        <a:lnTo>
                          <a:pt x="1049" y="0"/>
                        </a:lnTo>
                        <a:lnTo>
                          <a:pt x="1049" y="308"/>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6" name="Group 4"/>
                <p:cNvGrpSpPr>
                  <a:grpSpLocks/>
                </p:cNvGrpSpPr>
                <p:nvPr/>
              </p:nvGrpSpPr>
              <p:grpSpPr bwMode="auto">
                <a:xfrm>
                  <a:off x="7878" y="1671"/>
                  <a:ext cx="308" cy="1050"/>
                  <a:chOff x="7878" y="1671"/>
                  <a:chExt cx="308" cy="1050"/>
                </a:xfrm>
              </p:grpSpPr>
              <p:sp>
                <p:nvSpPr>
                  <p:cNvPr id="29" name="Freeform 5"/>
                  <p:cNvSpPr>
                    <a:spLocks/>
                  </p:cNvSpPr>
                  <p:nvPr/>
                </p:nvSpPr>
                <p:spPr bwMode="auto">
                  <a:xfrm>
                    <a:off x="7878" y="1671"/>
                    <a:ext cx="308" cy="1050"/>
                  </a:xfrm>
                  <a:custGeom>
                    <a:avLst/>
                    <a:gdLst>
                      <a:gd name="T0" fmla="+- 0 8186 7878"/>
                      <a:gd name="T1" fmla="*/ T0 w 308"/>
                      <a:gd name="T2" fmla="+- 0 2720 1671"/>
                      <a:gd name="T3" fmla="*/ 2720 h 1050"/>
                      <a:gd name="T4" fmla="+- 0 7878 7878"/>
                      <a:gd name="T5" fmla="*/ T4 w 308"/>
                      <a:gd name="T6" fmla="+- 0 2720 1671"/>
                      <a:gd name="T7" fmla="*/ 2720 h 1050"/>
                      <a:gd name="T8" fmla="+- 0 7878 7878"/>
                      <a:gd name="T9" fmla="*/ T8 w 308"/>
                      <a:gd name="T10" fmla="+- 0 1671 1671"/>
                      <a:gd name="T11" fmla="*/ 1671 h 1050"/>
                      <a:gd name="T12" fmla="+- 0 8186 7878"/>
                      <a:gd name="T13" fmla="*/ T12 w 308"/>
                      <a:gd name="T14" fmla="+- 0 1671 1671"/>
                      <a:gd name="T15" fmla="*/ 1671 h 1050"/>
                      <a:gd name="T16" fmla="+- 0 8186 7878"/>
                      <a:gd name="T17" fmla="*/ T16 w 308"/>
                      <a:gd name="T18" fmla="+- 0 2720 1671"/>
                      <a:gd name="T19" fmla="*/ 2720 h 1050"/>
                    </a:gdLst>
                    <a:ahLst/>
                    <a:cxnLst>
                      <a:cxn ang="0">
                        <a:pos x="T1" y="T3"/>
                      </a:cxn>
                      <a:cxn ang="0">
                        <a:pos x="T5" y="T7"/>
                      </a:cxn>
                      <a:cxn ang="0">
                        <a:pos x="T9" y="T11"/>
                      </a:cxn>
                      <a:cxn ang="0">
                        <a:pos x="T13" y="T15"/>
                      </a:cxn>
                      <a:cxn ang="0">
                        <a:pos x="T17" y="T19"/>
                      </a:cxn>
                    </a:cxnLst>
                    <a:rect l="0" t="0" r="r" b="b"/>
                    <a:pathLst>
                      <a:path w="308" h="1050">
                        <a:moveTo>
                          <a:pt x="308" y="1049"/>
                        </a:moveTo>
                        <a:lnTo>
                          <a:pt x="0" y="1049"/>
                        </a:lnTo>
                        <a:lnTo>
                          <a:pt x="0" y="0"/>
                        </a:lnTo>
                        <a:lnTo>
                          <a:pt x="308" y="0"/>
                        </a:lnTo>
                        <a:lnTo>
                          <a:pt x="308" y="10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7" name="Group 2"/>
                <p:cNvGrpSpPr>
                  <a:grpSpLocks/>
                </p:cNvGrpSpPr>
                <p:nvPr/>
              </p:nvGrpSpPr>
              <p:grpSpPr bwMode="auto">
                <a:xfrm>
                  <a:off x="7878" y="1671"/>
                  <a:ext cx="308" cy="1050"/>
                  <a:chOff x="7878" y="1671"/>
                  <a:chExt cx="308" cy="1050"/>
                </a:xfrm>
              </p:grpSpPr>
              <p:sp>
                <p:nvSpPr>
                  <p:cNvPr id="28" name="Freeform 3"/>
                  <p:cNvSpPr>
                    <a:spLocks/>
                  </p:cNvSpPr>
                  <p:nvPr/>
                </p:nvSpPr>
                <p:spPr bwMode="auto">
                  <a:xfrm>
                    <a:off x="7878" y="1671"/>
                    <a:ext cx="308" cy="1050"/>
                  </a:xfrm>
                  <a:custGeom>
                    <a:avLst/>
                    <a:gdLst>
                      <a:gd name="T0" fmla="+- 0 8186 7878"/>
                      <a:gd name="T1" fmla="*/ T0 w 308"/>
                      <a:gd name="T2" fmla="+- 0 2720 1671"/>
                      <a:gd name="T3" fmla="*/ 2720 h 1050"/>
                      <a:gd name="T4" fmla="+- 0 7878 7878"/>
                      <a:gd name="T5" fmla="*/ T4 w 308"/>
                      <a:gd name="T6" fmla="+- 0 2720 1671"/>
                      <a:gd name="T7" fmla="*/ 2720 h 1050"/>
                      <a:gd name="T8" fmla="+- 0 7878 7878"/>
                      <a:gd name="T9" fmla="*/ T8 w 308"/>
                      <a:gd name="T10" fmla="+- 0 1671 1671"/>
                      <a:gd name="T11" fmla="*/ 1671 h 1050"/>
                      <a:gd name="T12" fmla="+- 0 8186 7878"/>
                      <a:gd name="T13" fmla="*/ T12 w 308"/>
                      <a:gd name="T14" fmla="+- 0 1671 1671"/>
                      <a:gd name="T15" fmla="*/ 1671 h 1050"/>
                      <a:gd name="T16" fmla="+- 0 8186 7878"/>
                      <a:gd name="T17" fmla="*/ T16 w 308"/>
                      <a:gd name="T18" fmla="+- 0 2720 1671"/>
                      <a:gd name="T19" fmla="*/ 2720 h 1050"/>
                    </a:gdLst>
                    <a:ahLst/>
                    <a:cxnLst>
                      <a:cxn ang="0">
                        <a:pos x="T1" y="T3"/>
                      </a:cxn>
                      <a:cxn ang="0">
                        <a:pos x="T5" y="T7"/>
                      </a:cxn>
                      <a:cxn ang="0">
                        <a:pos x="T9" y="T11"/>
                      </a:cxn>
                      <a:cxn ang="0">
                        <a:pos x="T13" y="T15"/>
                      </a:cxn>
                      <a:cxn ang="0">
                        <a:pos x="T17" y="T19"/>
                      </a:cxn>
                    </a:cxnLst>
                    <a:rect l="0" t="0" r="r" b="b"/>
                    <a:pathLst>
                      <a:path w="308" h="1050">
                        <a:moveTo>
                          <a:pt x="308" y="1049"/>
                        </a:moveTo>
                        <a:lnTo>
                          <a:pt x="0" y="1049"/>
                        </a:lnTo>
                        <a:lnTo>
                          <a:pt x="0" y="0"/>
                        </a:lnTo>
                        <a:lnTo>
                          <a:pt x="308" y="0"/>
                        </a:lnTo>
                        <a:lnTo>
                          <a:pt x="308" y="1049"/>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sp>
            <p:nvSpPr>
              <p:cNvPr id="7" name="TextBox 6"/>
              <p:cNvSpPr txBox="1"/>
              <p:nvPr/>
            </p:nvSpPr>
            <p:spPr>
              <a:xfrm>
                <a:off x="6019800" y="2590800"/>
                <a:ext cx="787395"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15.0 k</a:t>
                </a:r>
                <a:r>
                  <a:rPr lang="el-GR" sz="1400" b="1" dirty="0" smtClean="0">
                    <a:latin typeface="Times New Roman" panose="02020603050405020304" pitchFamily="18" charset="0"/>
                    <a:cs typeface="Times New Roman" panose="02020603050405020304" pitchFamily="18" charset="0"/>
                  </a:rPr>
                  <a:t>Ω</a:t>
                </a:r>
                <a:endParaRPr lang="en-NZ" sz="1400"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5181600" y="1292423"/>
                <a:ext cx="787395"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12.0 k</a:t>
                </a:r>
                <a:r>
                  <a:rPr lang="el-GR" sz="1400" b="1" dirty="0" smtClean="0">
                    <a:latin typeface="Times New Roman" panose="02020603050405020304" pitchFamily="18" charset="0"/>
                    <a:cs typeface="Times New Roman" panose="02020603050405020304" pitchFamily="18" charset="0"/>
                  </a:rPr>
                  <a:t>Ω</a:t>
                </a:r>
                <a:endParaRPr lang="en-NZ" sz="1400"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8077200" y="3048000"/>
                <a:ext cx="787395"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3.00 k</a:t>
                </a:r>
                <a:r>
                  <a:rPr lang="el-GR" sz="1400" b="1" dirty="0" smtClean="0">
                    <a:latin typeface="Times New Roman" panose="02020603050405020304" pitchFamily="18" charset="0"/>
                    <a:cs typeface="Times New Roman" panose="02020603050405020304" pitchFamily="18" charset="0"/>
                  </a:rPr>
                  <a:t>Ω</a:t>
                </a:r>
                <a:endParaRPr lang="en-NZ" sz="1400" b="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8153400" y="1752600"/>
                <a:ext cx="756938"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10.0 µF</a:t>
                </a:r>
                <a:endParaRPr lang="en-NZ" sz="1400" b="1"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3733800" y="2133600"/>
                <a:ext cx="670312"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9.00 V</a:t>
                </a:r>
                <a:endParaRPr lang="en-NZ" sz="1400" b="1"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4038600" y="1371600"/>
                <a:ext cx="284052" cy="307777"/>
              </a:xfrm>
              <a:prstGeom prst="rect">
                <a:avLst/>
              </a:prstGeom>
              <a:noFill/>
            </p:spPr>
            <p:txBody>
              <a:bodyPr wrap="none" rtlCol="0">
                <a:spAutoFit/>
              </a:bodyPr>
              <a:lstStyle/>
              <a:p>
                <a:r>
                  <a:rPr lang="en-NZ" sz="1400" b="1" dirty="0" smtClean="0">
                    <a:latin typeface="Times New Roman" panose="02020603050405020304" pitchFamily="18" charset="0"/>
                    <a:cs typeface="Times New Roman" panose="02020603050405020304" pitchFamily="18" charset="0"/>
                  </a:rPr>
                  <a:t>S</a:t>
                </a:r>
                <a:endParaRPr lang="en-NZ" sz="1400" b="1" dirty="0">
                  <a:latin typeface="Times New Roman" panose="02020603050405020304" pitchFamily="18" charset="0"/>
                  <a:cs typeface="Times New Roman" panose="02020603050405020304" pitchFamily="18" charset="0"/>
                </a:endParaRPr>
              </a:p>
            </p:txBody>
          </p:sp>
        </p:grpSp>
      </p:grpSp>
      <p:sp>
        <p:nvSpPr>
          <p:cNvPr id="43" name="Rectangle 42"/>
          <p:cNvSpPr/>
          <p:nvPr/>
        </p:nvSpPr>
        <p:spPr>
          <a:xfrm>
            <a:off x="832980" y="4006281"/>
            <a:ext cx="7359041" cy="646331"/>
          </a:xfrm>
          <a:prstGeom prst="rect">
            <a:avLst/>
          </a:prstGeom>
          <a:solidFill>
            <a:srgbClr val="FFFFCC"/>
          </a:solidFill>
        </p:spPr>
        <p:txBody>
          <a:bodyPr wrap="square">
            <a:spAutoFit/>
          </a:bodyPr>
          <a:lstStyle/>
          <a:p>
            <a:r>
              <a:rPr lang="en-US" dirty="0"/>
              <a:t>On opening the switch, the circuit becomes a simple series circuit, with a source voltage of 5.00 V and a </a:t>
            </a:r>
            <a:r>
              <a:rPr lang="en-US" dirty="0" smtClean="0"/>
              <a:t>total resistance of 18.0 k</a:t>
            </a:r>
            <a:r>
              <a:rPr lang="el-GR" dirty="0" smtClean="0"/>
              <a:t>Ω</a:t>
            </a:r>
            <a:endParaRPr lang="en-NZ" dirty="0"/>
          </a:p>
        </p:txBody>
      </p:sp>
      <mc:AlternateContent xmlns:mc="http://schemas.openxmlformats.org/markup-compatibility/2006">
        <mc:Choice xmlns:a14="http://schemas.microsoft.com/office/drawing/2010/main" Requires="a14">
          <p:sp>
            <p:nvSpPr>
              <p:cNvPr id="44" name="TextBox 43"/>
              <p:cNvSpPr txBox="1"/>
              <p:nvPr/>
            </p:nvSpPr>
            <p:spPr>
              <a:xfrm>
                <a:off x="2131774" y="4862709"/>
                <a:ext cx="3241528" cy="609077"/>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b="0" i="1" smtClean="0">
                          <a:latin typeface="Cambria Math"/>
                        </a:rPr>
                        <m:t>𝐼</m:t>
                      </m:r>
                      <m:r>
                        <a:rPr lang="en-NZ" b="0" i="1" smtClean="0">
                          <a:latin typeface="Cambria Math"/>
                        </a:rPr>
                        <m:t>=</m:t>
                      </m:r>
                      <m:f>
                        <m:fPr>
                          <m:ctrlPr>
                            <a:rPr lang="en-NZ" b="0" i="1" smtClean="0">
                              <a:latin typeface="Cambria Math"/>
                            </a:rPr>
                          </m:ctrlPr>
                        </m:fPr>
                        <m:num>
                          <m:r>
                            <a:rPr lang="en-NZ" b="0" i="1" smtClean="0">
                              <a:latin typeface="Cambria Math"/>
                            </a:rPr>
                            <m:t>𝑉</m:t>
                          </m:r>
                        </m:num>
                        <m:den>
                          <m:r>
                            <a:rPr lang="en-NZ" b="0" i="1" smtClean="0">
                              <a:latin typeface="Cambria Math"/>
                            </a:rPr>
                            <m:t>𝑅</m:t>
                          </m:r>
                        </m:den>
                      </m:f>
                      <m:r>
                        <a:rPr lang="en-NZ" b="0" i="1" smtClean="0">
                          <a:latin typeface="Cambria Math"/>
                        </a:rPr>
                        <m:t>=5</m:t>
                      </m:r>
                      <m:r>
                        <a:rPr lang="en-NZ" b="0" i="1" smtClean="0">
                          <a:latin typeface="Cambria Math"/>
                          <a:ea typeface="Cambria Math"/>
                        </a:rPr>
                        <m:t>÷18</m:t>
                      </m:r>
                      <m:r>
                        <a:rPr lang="en-NZ" b="0" i="1" smtClean="0">
                          <a:latin typeface="Cambria Math"/>
                          <a:ea typeface="Cambria Math"/>
                        </a:rPr>
                        <m:t>𝑘</m:t>
                      </m:r>
                      <m:r>
                        <a:rPr lang="en-NZ" b="0" i="1" smtClean="0">
                          <a:latin typeface="Cambria Math"/>
                          <a:ea typeface="Cambria Math"/>
                        </a:rPr>
                        <m:t>=</m:t>
                      </m:r>
                      <m:r>
                        <a:rPr lang="en-NZ" b="1" i="1" smtClean="0">
                          <a:latin typeface="Cambria Math"/>
                          <a:ea typeface="Cambria Math"/>
                        </a:rPr>
                        <m:t>𝟎</m:t>
                      </m:r>
                      <m:r>
                        <a:rPr lang="en-NZ" b="1" i="1" smtClean="0">
                          <a:latin typeface="Cambria Math"/>
                          <a:ea typeface="Cambria Math"/>
                        </a:rPr>
                        <m:t>.</m:t>
                      </m:r>
                      <m:r>
                        <a:rPr lang="en-NZ" b="1" i="1" smtClean="0">
                          <a:latin typeface="Cambria Math"/>
                          <a:ea typeface="Cambria Math"/>
                        </a:rPr>
                        <m:t>𝟐𝟕𝟖</m:t>
                      </m:r>
                      <m:r>
                        <a:rPr lang="en-NZ" b="1" i="1" smtClean="0">
                          <a:latin typeface="Cambria Math"/>
                          <a:ea typeface="Cambria Math"/>
                        </a:rPr>
                        <m:t> </m:t>
                      </m:r>
                      <m:r>
                        <a:rPr lang="en-NZ" b="1" i="1" smtClean="0">
                          <a:latin typeface="Cambria Math"/>
                          <a:ea typeface="Cambria Math"/>
                        </a:rPr>
                        <m:t>𝒎𝑨</m:t>
                      </m:r>
                    </m:oMath>
                  </m:oMathPara>
                </a14:m>
                <a:endParaRPr lang="en-NZ" b="1" dirty="0"/>
              </a:p>
            </p:txBody>
          </p:sp>
        </mc:Choice>
        <mc:Fallback>
          <p:sp>
            <p:nvSpPr>
              <p:cNvPr id="44" name="TextBox 43"/>
              <p:cNvSpPr txBox="1">
                <a:spLocks noRot="1" noChangeAspect="1" noMove="1" noResize="1" noEditPoints="1" noAdjustHandles="1" noChangeArrowheads="1" noChangeShapeType="1" noTextEdit="1"/>
              </p:cNvSpPr>
              <p:nvPr/>
            </p:nvSpPr>
            <p:spPr>
              <a:xfrm>
                <a:off x="2131774" y="4862709"/>
                <a:ext cx="3241528" cy="609077"/>
              </a:xfrm>
              <a:prstGeom prst="rect">
                <a:avLst/>
              </a:prstGeom>
              <a:blipFill rotWithShape="1">
                <a:blip r:embed="rId2"/>
                <a:stretch>
                  <a:fillRect/>
                </a:stretch>
              </a:blipFill>
            </p:spPr>
            <p:txBody>
              <a:bodyPr/>
              <a:lstStyle/>
              <a:p>
                <a:r>
                  <a:rPr lang="en-NZ">
                    <a:noFill/>
                  </a:rPr>
                  <a:t> </a:t>
                </a:r>
              </a:p>
            </p:txBody>
          </p:sp>
        </mc:Fallback>
      </mc:AlternateContent>
      <p:sp>
        <p:nvSpPr>
          <p:cNvPr id="45" name="TextBox 44"/>
          <p:cNvSpPr txBox="1"/>
          <p:nvPr/>
        </p:nvSpPr>
        <p:spPr>
          <a:xfrm>
            <a:off x="5755958" y="5996038"/>
            <a:ext cx="2624436" cy="369332"/>
          </a:xfrm>
          <a:prstGeom prst="rect">
            <a:avLst/>
          </a:prstGeom>
          <a:solidFill>
            <a:srgbClr val="FFFFCC"/>
          </a:solidFill>
        </p:spPr>
        <p:txBody>
          <a:bodyPr wrap="none" rtlCol="0">
            <a:spAutoFit/>
          </a:bodyPr>
          <a:lstStyle/>
          <a:p>
            <a:r>
              <a:rPr lang="en-NZ" b="1" i="1" dirty="0" smtClean="0">
                <a:solidFill>
                  <a:srgbClr val="FF0000"/>
                </a:solidFill>
              </a:rPr>
              <a:t>One mark was </a:t>
            </a:r>
            <a:r>
              <a:rPr lang="en-NZ" b="1" i="1" dirty="0" smtClean="0">
                <a:solidFill>
                  <a:srgbClr val="FF0000"/>
                </a:solidFill>
              </a:rPr>
              <a:t>given here</a:t>
            </a:r>
            <a:endParaRPr lang="en-NZ" b="1" i="1" dirty="0">
              <a:solidFill>
                <a:srgbClr val="FF0000"/>
              </a:solidFill>
            </a:endParaRPr>
          </a:p>
        </p:txBody>
      </p:sp>
    </p:spTree>
    <p:extLst>
      <p:ext uri="{BB962C8B-B14F-4D97-AF65-F5344CB8AC3E}">
        <p14:creationId xmlns:p14="http://schemas.microsoft.com/office/powerpoint/2010/main" val="3458224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25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wipe(left)">
                                      <p:cBhvr>
                                        <p:cTn id="12" dur="2000"/>
                                        <p:tgtEl>
                                          <p:spTgt spid="44"/>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wipe(down)">
                                      <p:cBhvr>
                                        <p:cTn id="17" dur="580">
                                          <p:stCondLst>
                                            <p:cond delay="0"/>
                                          </p:stCondLst>
                                        </p:cTn>
                                        <p:tgtEl>
                                          <p:spTgt spid="45"/>
                                        </p:tgtEl>
                                      </p:cBhvr>
                                    </p:animEffect>
                                    <p:anim calcmode="lin" valueType="num">
                                      <p:cBhvr>
                                        <p:cTn id="18" dur="1822" tmFilter="0,0; 0.14,0.36; 0.43,0.73; 0.71,0.91; 1.0,1.0">
                                          <p:stCondLst>
                                            <p:cond delay="0"/>
                                          </p:stCondLst>
                                        </p:cTn>
                                        <p:tgtEl>
                                          <p:spTgt spid="45"/>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45"/>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45"/>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45"/>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45"/>
                                        </p:tgtEl>
                                        <p:attrNameLst>
                                          <p:attrName>ppt_y</p:attrName>
                                        </p:attrNameLst>
                                      </p:cBhvr>
                                      <p:tavLst>
                                        <p:tav tm="0" fmla="#ppt_y-sin(pi*$)/81">
                                          <p:val>
                                            <p:fltVal val="0"/>
                                          </p:val>
                                        </p:tav>
                                        <p:tav tm="100000">
                                          <p:val>
                                            <p:fltVal val="1"/>
                                          </p:val>
                                        </p:tav>
                                      </p:tavLst>
                                    </p:anim>
                                    <p:animScale>
                                      <p:cBhvr>
                                        <p:cTn id="23" dur="26">
                                          <p:stCondLst>
                                            <p:cond delay="650"/>
                                          </p:stCondLst>
                                        </p:cTn>
                                        <p:tgtEl>
                                          <p:spTgt spid="45"/>
                                        </p:tgtEl>
                                      </p:cBhvr>
                                      <p:to x="100000" y="60000"/>
                                    </p:animScale>
                                    <p:animScale>
                                      <p:cBhvr>
                                        <p:cTn id="24" dur="166" decel="50000">
                                          <p:stCondLst>
                                            <p:cond delay="676"/>
                                          </p:stCondLst>
                                        </p:cTn>
                                        <p:tgtEl>
                                          <p:spTgt spid="45"/>
                                        </p:tgtEl>
                                      </p:cBhvr>
                                      <p:to x="100000" y="100000"/>
                                    </p:animScale>
                                    <p:animScale>
                                      <p:cBhvr>
                                        <p:cTn id="25" dur="26">
                                          <p:stCondLst>
                                            <p:cond delay="1312"/>
                                          </p:stCondLst>
                                        </p:cTn>
                                        <p:tgtEl>
                                          <p:spTgt spid="45"/>
                                        </p:tgtEl>
                                      </p:cBhvr>
                                      <p:to x="100000" y="80000"/>
                                    </p:animScale>
                                    <p:animScale>
                                      <p:cBhvr>
                                        <p:cTn id="26" dur="166" decel="50000">
                                          <p:stCondLst>
                                            <p:cond delay="1338"/>
                                          </p:stCondLst>
                                        </p:cTn>
                                        <p:tgtEl>
                                          <p:spTgt spid="45"/>
                                        </p:tgtEl>
                                      </p:cBhvr>
                                      <p:to x="100000" y="100000"/>
                                    </p:animScale>
                                    <p:animScale>
                                      <p:cBhvr>
                                        <p:cTn id="27" dur="26">
                                          <p:stCondLst>
                                            <p:cond delay="1642"/>
                                          </p:stCondLst>
                                        </p:cTn>
                                        <p:tgtEl>
                                          <p:spTgt spid="45"/>
                                        </p:tgtEl>
                                      </p:cBhvr>
                                      <p:to x="100000" y="90000"/>
                                    </p:animScale>
                                    <p:animScale>
                                      <p:cBhvr>
                                        <p:cTn id="28" dur="166" decel="50000">
                                          <p:stCondLst>
                                            <p:cond delay="1668"/>
                                          </p:stCondLst>
                                        </p:cTn>
                                        <p:tgtEl>
                                          <p:spTgt spid="45"/>
                                        </p:tgtEl>
                                      </p:cBhvr>
                                      <p:to x="100000" y="100000"/>
                                    </p:animScale>
                                    <p:animScale>
                                      <p:cBhvr>
                                        <p:cTn id="29" dur="26">
                                          <p:stCondLst>
                                            <p:cond delay="1808"/>
                                          </p:stCondLst>
                                        </p:cTn>
                                        <p:tgtEl>
                                          <p:spTgt spid="45"/>
                                        </p:tgtEl>
                                      </p:cBhvr>
                                      <p:to x="100000" y="95000"/>
                                    </p:animScale>
                                    <p:animScale>
                                      <p:cBhvr>
                                        <p:cTn id="30" dur="166" decel="50000">
                                          <p:stCondLst>
                                            <p:cond delay="1834"/>
                                          </p:stCondLst>
                                        </p:cTn>
                                        <p:tgtEl>
                                          <p:spTgt spid="4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86800" cy="923330"/>
          </a:xfrm>
          <a:prstGeom prst="rect">
            <a:avLst/>
          </a:prstGeom>
        </p:spPr>
        <p:txBody>
          <a:bodyPr wrap="square">
            <a:spAutoFit/>
          </a:bodyPr>
          <a:lstStyle/>
          <a:p>
            <a:r>
              <a:rPr lang="en-US" dirty="0"/>
              <a:t>In a separate experiment, a dielectric material is placed next to a charged parallel-plate capacitor, as shown in the diagram. The dielectric material experiences an electrostatic force that pulls it into the gap between the capacitor plates.</a:t>
            </a:r>
            <a:endParaRPr lang="en-NZ"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066800"/>
            <a:ext cx="4800600" cy="14540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28600" y="2667000"/>
            <a:ext cx="8686800" cy="369332"/>
          </a:xfrm>
          <a:prstGeom prst="rect">
            <a:avLst/>
          </a:prstGeom>
        </p:spPr>
        <p:txBody>
          <a:bodyPr wrap="square">
            <a:spAutoFit/>
          </a:bodyPr>
          <a:lstStyle/>
          <a:p>
            <a:pPr lvl="0"/>
            <a:r>
              <a:rPr lang="en-US" dirty="0" smtClean="0"/>
              <a:t>(b)  Explain </a:t>
            </a:r>
            <a:r>
              <a:rPr lang="en-US" dirty="0"/>
              <a:t>why the dielectric material is attracted into the gap between the plates.</a:t>
            </a:r>
            <a:endParaRPr lang="en-NZ" dirty="0"/>
          </a:p>
        </p:txBody>
      </p:sp>
      <p:sp>
        <p:nvSpPr>
          <p:cNvPr id="4" name="Rectangle 3"/>
          <p:cNvSpPr/>
          <p:nvPr/>
        </p:nvSpPr>
        <p:spPr>
          <a:xfrm>
            <a:off x="228600" y="3276600"/>
            <a:ext cx="5791200" cy="1200329"/>
          </a:xfrm>
          <a:prstGeom prst="rect">
            <a:avLst/>
          </a:prstGeom>
        </p:spPr>
        <p:txBody>
          <a:bodyPr wrap="square">
            <a:spAutoFit/>
          </a:bodyPr>
          <a:lstStyle/>
          <a:p>
            <a:pPr marL="342900" indent="-342900">
              <a:buAutoNum type="alphaLcParenBoth" startAt="3"/>
            </a:pPr>
            <a:r>
              <a:rPr lang="en-US" dirty="0" smtClean="0"/>
              <a:t>If </a:t>
            </a:r>
            <a:r>
              <a:rPr lang="en-US" dirty="0"/>
              <a:t>the dielectric material is able to move without friction, </a:t>
            </a:r>
            <a:endParaRPr lang="en-US" dirty="0" smtClean="0"/>
          </a:p>
          <a:p>
            <a:r>
              <a:rPr lang="en-US" dirty="0"/>
              <a:t> </a:t>
            </a:r>
            <a:r>
              <a:rPr lang="en-US" dirty="0" smtClean="0"/>
              <a:t>      show</a:t>
            </a:r>
            <a:r>
              <a:rPr lang="en-US" dirty="0"/>
              <a:t>, by considering conservation of energy, that the </a:t>
            </a:r>
            <a:endParaRPr lang="en-US" dirty="0" smtClean="0"/>
          </a:p>
          <a:p>
            <a:r>
              <a:rPr lang="en-US" dirty="0"/>
              <a:t> </a:t>
            </a:r>
            <a:r>
              <a:rPr lang="en-US" dirty="0" smtClean="0"/>
              <a:t>      maximum </a:t>
            </a:r>
            <a:r>
              <a:rPr lang="en-US" dirty="0"/>
              <a:t>speed reached by the dielectric material is </a:t>
            </a:r>
            <a:endParaRPr lang="en-US" dirty="0" smtClean="0"/>
          </a:p>
          <a:p>
            <a:r>
              <a:rPr lang="en-US" dirty="0"/>
              <a:t> </a:t>
            </a:r>
            <a:r>
              <a:rPr lang="en-US" dirty="0" smtClean="0"/>
              <a:t>      given </a:t>
            </a:r>
            <a:r>
              <a:rPr lang="en-US" dirty="0"/>
              <a:t>by</a:t>
            </a:r>
            <a:endParaRPr lang="en-NZ" dirty="0"/>
          </a:p>
        </p:txBody>
      </p:sp>
      <p:sp>
        <p:nvSpPr>
          <p:cNvPr id="5" name="Rectangle 4"/>
          <p:cNvSpPr/>
          <p:nvPr/>
        </p:nvSpPr>
        <p:spPr>
          <a:xfrm>
            <a:off x="1371600" y="4495800"/>
            <a:ext cx="5029200" cy="1477328"/>
          </a:xfrm>
          <a:prstGeom prst="rect">
            <a:avLst/>
          </a:prstGeom>
        </p:spPr>
        <p:txBody>
          <a:bodyPr wrap="square">
            <a:spAutoFit/>
          </a:bodyPr>
          <a:lstStyle/>
          <a:p>
            <a:r>
              <a:rPr lang="en-US" dirty="0"/>
              <a:t>where</a:t>
            </a:r>
            <a:endParaRPr lang="en-NZ" dirty="0"/>
          </a:p>
          <a:p>
            <a:r>
              <a:rPr lang="en-US" b="1" i="1" dirty="0">
                <a:latin typeface="Times New Roman" panose="02020603050405020304" pitchFamily="18" charset="0"/>
                <a:cs typeface="Times New Roman" panose="02020603050405020304" pitchFamily="18" charset="0"/>
              </a:rPr>
              <a:t>Q </a:t>
            </a:r>
            <a:r>
              <a:rPr lang="en-US" i="1" dirty="0"/>
              <a:t>  </a:t>
            </a:r>
            <a:r>
              <a:rPr lang="en-US" dirty="0"/>
              <a:t>= original charge on the capacitor</a:t>
            </a:r>
            <a:endParaRPr lang="en-NZ" dirty="0"/>
          </a:p>
          <a:p>
            <a:r>
              <a:rPr lang="en-US" b="1" dirty="0" err="1"/>
              <a:t>ε</a:t>
            </a:r>
            <a:r>
              <a:rPr lang="en-US" b="1" baseline="-25000" dirty="0" err="1"/>
              <a:t>r</a:t>
            </a:r>
            <a:r>
              <a:rPr lang="en-US" b="1" dirty="0"/>
              <a:t> </a:t>
            </a:r>
            <a:r>
              <a:rPr lang="en-US" dirty="0"/>
              <a:t>   = dielectric constant for the dielectric material</a:t>
            </a:r>
            <a:endParaRPr lang="en-NZ" dirty="0"/>
          </a:p>
          <a:p>
            <a:r>
              <a:rPr lang="en-US" b="1" i="1" dirty="0">
                <a:latin typeface="Times New Roman" panose="02020603050405020304" pitchFamily="18" charset="0"/>
                <a:cs typeface="Times New Roman" panose="02020603050405020304" pitchFamily="18" charset="0"/>
              </a:rPr>
              <a:t>m</a:t>
            </a:r>
            <a:r>
              <a:rPr lang="en-US" i="1" dirty="0"/>
              <a:t>   </a:t>
            </a:r>
            <a:r>
              <a:rPr lang="en-US" dirty="0"/>
              <a:t>= mass of the dielectric material</a:t>
            </a:r>
            <a:endParaRPr lang="en-NZ" dirty="0"/>
          </a:p>
          <a:p>
            <a:r>
              <a:rPr lang="en-US" b="1" i="1" dirty="0">
                <a:latin typeface="Times New Roman" panose="02020603050405020304" pitchFamily="18" charset="0"/>
                <a:cs typeface="Times New Roman" panose="02020603050405020304" pitchFamily="18" charset="0"/>
              </a:rPr>
              <a:t>C</a:t>
            </a:r>
            <a:r>
              <a:rPr lang="en-US" b="1" i="1" baseline="-25000" dirty="0">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
            </a:r>
            <a:r>
              <a:rPr lang="en-US" dirty="0"/>
              <a:t>  = initial capacitance of the capacitor</a:t>
            </a:r>
            <a:endParaRPr lang="en-NZ" dirty="0"/>
          </a:p>
        </p:txBody>
      </p:sp>
      <p:sp>
        <p:nvSpPr>
          <p:cNvPr id="6" name="Rectangle 5"/>
          <p:cNvSpPr/>
          <p:nvPr/>
        </p:nvSpPr>
        <p:spPr>
          <a:xfrm>
            <a:off x="228600" y="6032500"/>
            <a:ext cx="7239000" cy="369332"/>
          </a:xfrm>
          <a:prstGeom prst="rect">
            <a:avLst/>
          </a:prstGeom>
        </p:spPr>
        <p:txBody>
          <a:bodyPr wrap="square">
            <a:spAutoFit/>
          </a:bodyPr>
          <a:lstStyle/>
          <a:p>
            <a:pPr lvl="0"/>
            <a:r>
              <a:rPr lang="en-US" dirty="0" smtClean="0"/>
              <a:t>(d)  A </a:t>
            </a:r>
            <a:r>
              <a:rPr lang="en-US" dirty="0"/>
              <a:t>capacitor is often referred to as a “store of charge”. </a:t>
            </a:r>
            <a:r>
              <a:rPr lang="en-US" dirty="0" smtClean="0"/>
              <a:t> Comment </a:t>
            </a:r>
            <a:r>
              <a:rPr lang="en-US" dirty="0"/>
              <a:t>on this.</a:t>
            </a:r>
            <a:endParaRPr lang="en-NZ" dirty="0"/>
          </a:p>
        </p:txBody>
      </p:sp>
      <p:sp>
        <p:nvSpPr>
          <p:cNvPr id="9" name="TextBox 8"/>
          <p:cNvSpPr txBox="1"/>
          <p:nvPr/>
        </p:nvSpPr>
        <p:spPr>
          <a:xfrm>
            <a:off x="4787900" y="6464300"/>
            <a:ext cx="4377160" cy="369332"/>
          </a:xfrm>
          <a:prstGeom prst="rect">
            <a:avLst/>
          </a:prstGeom>
          <a:noFill/>
        </p:spPr>
        <p:txBody>
          <a:bodyPr wrap="none" rtlCol="0">
            <a:spAutoFit/>
          </a:bodyPr>
          <a:lstStyle/>
          <a:p>
            <a:r>
              <a:rPr lang="en-NZ" dirty="0" smtClean="0">
                <a:solidFill>
                  <a:srgbClr val="FF0000"/>
                </a:solidFill>
              </a:rPr>
              <a:t>Answers to </a:t>
            </a:r>
            <a:r>
              <a:rPr lang="en-NZ" dirty="0" smtClean="0">
                <a:solidFill>
                  <a:srgbClr val="FF0000"/>
                </a:solidFill>
              </a:rPr>
              <a:t>(b) (c) (d) </a:t>
            </a:r>
            <a:r>
              <a:rPr lang="en-NZ" dirty="0" smtClean="0">
                <a:solidFill>
                  <a:srgbClr val="FF0000"/>
                </a:solidFill>
              </a:rPr>
              <a:t>on the next </a:t>
            </a:r>
            <a:r>
              <a:rPr lang="en-NZ" dirty="0" smtClean="0">
                <a:solidFill>
                  <a:srgbClr val="FF0000"/>
                </a:solidFill>
              </a:rPr>
              <a:t>slides </a:t>
            </a:r>
            <a:r>
              <a:rPr lang="en-NZ" dirty="0" smtClean="0">
                <a:solidFill>
                  <a:srgbClr val="FF0000"/>
                </a:solidFill>
              </a:rPr>
              <a:t>………</a:t>
            </a:r>
            <a:endParaRPr lang="en-NZ" dirty="0">
              <a:solidFill>
                <a:srgbClr val="FF0000"/>
              </a:solidFill>
            </a:endParaRPr>
          </a:p>
        </p:txBody>
      </p:sp>
      <mc:AlternateContent xmlns:mc="http://schemas.openxmlformats.org/markup-compatibility/2006">
        <mc:Choice xmlns:a14="http://schemas.microsoft.com/office/drawing/2010/main" Requires="a14">
          <p:sp>
            <p:nvSpPr>
              <p:cNvPr id="10" name="TextBox 9"/>
              <p:cNvSpPr txBox="1"/>
              <p:nvPr/>
            </p:nvSpPr>
            <p:spPr>
              <a:xfrm>
                <a:off x="6379518" y="3783226"/>
                <a:ext cx="2291461" cy="1001684"/>
              </a:xfrm>
              <a:prstGeom prst="rect">
                <a:avLst/>
              </a:prstGeom>
              <a:solidFill>
                <a:schemeClr val="bg1"/>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sz="2000" b="0" i="1" smtClean="0">
                          <a:latin typeface="Cambria Math"/>
                        </a:rPr>
                        <m:t>𝑣</m:t>
                      </m:r>
                      <m:r>
                        <a:rPr lang="en-NZ" sz="2000" b="0" i="1" smtClean="0">
                          <a:latin typeface="Cambria Math"/>
                        </a:rPr>
                        <m:t>=</m:t>
                      </m:r>
                      <m:rad>
                        <m:radPr>
                          <m:degHide m:val="on"/>
                          <m:ctrlPr>
                            <a:rPr lang="en-NZ" sz="2000" b="0" i="1" smtClean="0">
                              <a:latin typeface="Cambria Math"/>
                            </a:rPr>
                          </m:ctrlPr>
                        </m:radPr>
                        <m:deg/>
                        <m:e>
                          <m:f>
                            <m:fPr>
                              <m:ctrlPr>
                                <a:rPr lang="en-NZ" sz="2000" i="1">
                                  <a:latin typeface="Cambria Math"/>
                                </a:rPr>
                              </m:ctrlPr>
                            </m:fPr>
                            <m:num>
                              <m:sSup>
                                <m:sSupPr>
                                  <m:ctrlPr>
                                    <a:rPr lang="en-NZ" sz="2000" i="1">
                                      <a:latin typeface="Cambria Math"/>
                                    </a:rPr>
                                  </m:ctrlPr>
                                </m:sSupPr>
                                <m:e>
                                  <m:r>
                                    <a:rPr lang="en-NZ" sz="2000" i="1">
                                      <a:latin typeface="Cambria Math"/>
                                    </a:rPr>
                                    <m:t>𝑄</m:t>
                                  </m:r>
                                </m:e>
                                <m:sup>
                                  <m:r>
                                    <a:rPr lang="en-NZ" sz="2000" i="1">
                                      <a:latin typeface="Cambria Math"/>
                                    </a:rPr>
                                    <m:t>2</m:t>
                                  </m:r>
                                </m:sup>
                              </m:sSup>
                            </m:num>
                            <m:den>
                              <m:r>
                                <a:rPr lang="en-NZ" sz="2000" i="1">
                                  <a:latin typeface="Cambria Math"/>
                                </a:rPr>
                                <m:t>𝑚</m:t>
                              </m:r>
                              <m:sSub>
                                <m:sSubPr>
                                  <m:ctrlPr>
                                    <a:rPr lang="en-NZ" sz="2000" i="1">
                                      <a:latin typeface="Cambria Math"/>
                                    </a:rPr>
                                  </m:ctrlPr>
                                </m:sSubPr>
                                <m:e>
                                  <m:r>
                                    <a:rPr lang="en-NZ" sz="2000" i="1">
                                      <a:latin typeface="Cambria Math"/>
                                    </a:rPr>
                                    <m:t>𝐶</m:t>
                                  </m:r>
                                </m:e>
                                <m:sub>
                                  <m:r>
                                    <a:rPr lang="en-NZ" sz="2000" i="1">
                                      <a:latin typeface="Cambria Math"/>
                                    </a:rPr>
                                    <m:t>𝑖</m:t>
                                  </m:r>
                                </m:sub>
                              </m:sSub>
                            </m:den>
                          </m:f>
                          <m:f>
                            <m:fPr>
                              <m:ctrlPr>
                                <a:rPr lang="en-NZ" sz="2000" i="1">
                                  <a:latin typeface="Cambria Math"/>
                                </a:rPr>
                              </m:ctrlPr>
                            </m:fPr>
                            <m:num>
                              <m:r>
                                <a:rPr lang="en-NZ" sz="2000" i="1">
                                  <a:latin typeface="Cambria Math"/>
                                </a:rPr>
                                <m:t>(</m:t>
                              </m:r>
                              <m:sSub>
                                <m:sSubPr>
                                  <m:ctrlPr>
                                    <a:rPr lang="en-NZ" sz="2000" i="1">
                                      <a:latin typeface="Cambria Math"/>
                                    </a:rPr>
                                  </m:ctrlPr>
                                </m:sSubPr>
                                <m:e>
                                  <m:r>
                                    <a:rPr lang="en-NZ" sz="2000" i="1">
                                      <a:latin typeface="Cambria Math"/>
                                      <a:ea typeface="Cambria Math"/>
                                    </a:rPr>
                                    <m:t>𝜀</m:t>
                                  </m:r>
                                </m:e>
                                <m:sub>
                                  <m:r>
                                    <a:rPr lang="en-NZ" sz="2000" i="1">
                                      <a:latin typeface="Cambria Math"/>
                                    </a:rPr>
                                    <m:t>𝑟</m:t>
                                  </m:r>
                                </m:sub>
                              </m:sSub>
                              <m:r>
                                <a:rPr lang="en-NZ" sz="2000" i="1">
                                  <a:latin typeface="Cambria Math"/>
                                </a:rPr>
                                <m:t>−1)</m:t>
                              </m:r>
                            </m:num>
                            <m:den>
                              <m:sSub>
                                <m:sSubPr>
                                  <m:ctrlPr>
                                    <a:rPr lang="en-NZ" sz="2000" i="1">
                                      <a:latin typeface="Cambria Math"/>
                                    </a:rPr>
                                  </m:ctrlPr>
                                </m:sSubPr>
                                <m:e>
                                  <m:r>
                                    <a:rPr lang="en-NZ" sz="2000" i="1">
                                      <a:latin typeface="Cambria Math"/>
                                      <a:ea typeface="Cambria Math"/>
                                    </a:rPr>
                                    <m:t>𝜀</m:t>
                                  </m:r>
                                </m:e>
                                <m:sub>
                                  <m:r>
                                    <a:rPr lang="en-NZ" sz="2000" i="1">
                                      <a:latin typeface="Cambria Math"/>
                                    </a:rPr>
                                    <m:t>𝑟</m:t>
                                  </m:r>
                                </m:sub>
                              </m:sSub>
                            </m:den>
                          </m:f>
                        </m:e>
                      </m:rad>
                    </m:oMath>
                  </m:oMathPara>
                </a14:m>
                <a:endParaRPr lang="en-NZ" sz="2000" dirty="0"/>
              </a:p>
            </p:txBody>
          </p:sp>
        </mc:Choice>
        <mc:Fallback>
          <p:sp>
            <p:nvSpPr>
              <p:cNvPr id="10" name="TextBox 9"/>
              <p:cNvSpPr txBox="1">
                <a:spLocks noRot="1" noChangeAspect="1" noMove="1" noResize="1" noEditPoints="1" noAdjustHandles="1" noChangeArrowheads="1" noChangeShapeType="1" noTextEdit="1"/>
              </p:cNvSpPr>
              <p:nvPr/>
            </p:nvSpPr>
            <p:spPr>
              <a:xfrm>
                <a:off x="6379518" y="3783226"/>
                <a:ext cx="2291461" cy="1001684"/>
              </a:xfrm>
              <a:prstGeom prst="rect">
                <a:avLst/>
              </a:prstGeom>
              <a:blipFill rotWithShape="1">
                <a:blip r:embed="rId3"/>
                <a:stretch>
                  <a:fillRect/>
                </a:stretch>
              </a:blipFill>
            </p:spPr>
            <p:txBody>
              <a:bodyPr/>
              <a:lstStyle/>
              <a:p>
                <a:r>
                  <a:rPr lang="en-NZ">
                    <a:noFill/>
                  </a:rPr>
                  <a:t> </a:t>
                </a:r>
              </a:p>
            </p:txBody>
          </p:sp>
        </mc:Fallback>
      </mc:AlternateContent>
    </p:spTree>
    <p:extLst>
      <p:ext uri="{BB962C8B-B14F-4D97-AF65-F5344CB8AC3E}">
        <p14:creationId xmlns:p14="http://schemas.microsoft.com/office/powerpoint/2010/main" val="415797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250"/>
                                        <p:tgtEl>
                                          <p:spTgt spid="10"/>
                                        </p:tgtEl>
                                      </p:cBhvr>
                                    </p:animEffect>
                                  </p:childTnLst>
                                </p:cTn>
                              </p:par>
                            </p:childTnLst>
                          </p:cTn>
                        </p:par>
                        <p:par>
                          <p:cTn id="8" fill="hold">
                            <p:stCondLst>
                              <p:cond delay="125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0"/>
            <a:ext cx="4800600" cy="14540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152400" y="469900"/>
            <a:ext cx="4521200" cy="646331"/>
          </a:xfrm>
          <a:prstGeom prst="rect">
            <a:avLst/>
          </a:prstGeom>
        </p:spPr>
        <p:txBody>
          <a:bodyPr wrap="square">
            <a:spAutoFit/>
          </a:bodyPr>
          <a:lstStyle/>
          <a:p>
            <a:pPr lvl="0"/>
            <a:r>
              <a:rPr lang="en-US" dirty="0" smtClean="0"/>
              <a:t>(b)  Explain </a:t>
            </a:r>
            <a:r>
              <a:rPr lang="en-US" dirty="0"/>
              <a:t>why the dielectric material is attracted into the gap between the plates.</a:t>
            </a:r>
            <a:endParaRPr lang="en-NZ" dirty="0"/>
          </a:p>
        </p:txBody>
      </p:sp>
      <p:sp>
        <p:nvSpPr>
          <p:cNvPr id="4" name="Rectangle 3"/>
          <p:cNvSpPr/>
          <p:nvPr/>
        </p:nvSpPr>
        <p:spPr>
          <a:xfrm>
            <a:off x="254000" y="1727538"/>
            <a:ext cx="8699500" cy="1200329"/>
          </a:xfrm>
          <a:prstGeom prst="rect">
            <a:avLst/>
          </a:prstGeom>
          <a:solidFill>
            <a:srgbClr val="FFFFCC"/>
          </a:solidFill>
        </p:spPr>
        <p:txBody>
          <a:bodyPr wrap="square">
            <a:spAutoFit/>
          </a:bodyPr>
          <a:lstStyle/>
          <a:p>
            <a:r>
              <a:rPr lang="en-US" dirty="0"/>
              <a:t>The field lines at the edge of the capacitor are not vertical. They are arced and so have a component acting parallel to the capacitor plate surface. This component will attract the </a:t>
            </a:r>
            <a:r>
              <a:rPr lang="en-US" dirty="0" err="1"/>
              <a:t>polarised</a:t>
            </a:r>
            <a:r>
              <a:rPr lang="en-US" dirty="0"/>
              <a:t> charges of the dielectric (in the same way as charged objects can “pick up” small objects).</a:t>
            </a:r>
            <a:endParaRPr lang="en-NZ" dirty="0"/>
          </a:p>
        </p:txBody>
      </p:sp>
      <p:pic>
        <p:nvPicPr>
          <p:cNvPr id="2051" name="Picture 3" descr="C:\Users\Jonathan\Desktop\9893979_orig.jpg"/>
          <p:cNvPicPr>
            <a:picLocks noChangeAspect="1" noChangeArrowheads="1"/>
          </p:cNvPicPr>
          <p:nvPr/>
        </p:nvPicPr>
        <p:blipFill rotWithShape="1">
          <a:blip r:embed="rId3">
            <a:extLst>
              <a:ext uri="{28A0092B-C50C-407E-A947-70E740481C1C}">
                <a14:useLocalDpi xmlns:a14="http://schemas.microsoft.com/office/drawing/2010/main" val="0"/>
              </a:ext>
            </a:extLst>
          </a:blip>
          <a:srcRect t="11676"/>
          <a:stretch/>
        </p:blipFill>
        <p:spPr bwMode="auto">
          <a:xfrm>
            <a:off x="1573556" y="3113903"/>
            <a:ext cx="5353050" cy="281828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780671" y="6131963"/>
            <a:ext cx="2624436" cy="369332"/>
          </a:xfrm>
          <a:prstGeom prst="rect">
            <a:avLst/>
          </a:prstGeom>
          <a:solidFill>
            <a:srgbClr val="FFFFCC"/>
          </a:solidFill>
        </p:spPr>
        <p:txBody>
          <a:bodyPr wrap="none" rtlCol="0">
            <a:spAutoFit/>
          </a:bodyPr>
          <a:lstStyle/>
          <a:p>
            <a:r>
              <a:rPr lang="en-NZ" b="1" i="1" dirty="0" smtClean="0">
                <a:solidFill>
                  <a:srgbClr val="FF0000"/>
                </a:solidFill>
              </a:rPr>
              <a:t>One mark was </a:t>
            </a:r>
            <a:r>
              <a:rPr lang="en-NZ" b="1" i="1" dirty="0" smtClean="0">
                <a:solidFill>
                  <a:srgbClr val="FF0000"/>
                </a:solidFill>
              </a:rPr>
              <a:t>given here</a:t>
            </a:r>
            <a:endParaRPr lang="en-NZ" b="1" i="1" dirty="0">
              <a:solidFill>
                <a:srgbClr val="FF0000"/>
              </a:solidFill>
            </a:endParaRPr>
          </a:p>
        </p:txBody>
      </p:sp>
    </p:spTree>
    <p:extLst>
      <p:ext uri="{BB962C8B-B14F-4D97-AF65-F5344CB8AC3E}">
        <p14:creationId xmlns:p14="http://schemas.microsoft.com/office/powerpoint/2010/main" val="2614299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2051"/>
                                        </p:tgtEl>
                                        <p:attrNameLst>
                                          <p:attrName>style.visibility</p:attrName>
                                        </p:attrNameLst>
                                      </p:cBhvr>
                                      <p:to>
                                        <p:strVal val="visible"/>
                                      </p:to>
                                    </p:set>
                                    <p:animEffect transition="in" filter="fade">
                                      <p:cBhvr>
                                        <p:cTn id="11" dur="1500"/>
                                        <p:tgtEl>
                                          <p:spTgt spid="2051"/>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80">
                                          <p:stCondLst>
                                            <p:cond delay="0"/>
                                          </p:stCondLst>
                                        </p:cTn>
                                        <p:tgtEl>
                                          <p:spTgt spid="7"/>
                                        </p:tgtEl>
                                      </p:cBhvr>
                                    </p:animEffect>
                                    <p:anim calcmode="lin" valueType="num">
                                      <p:cBhvr>
                                        <p:cTn id="17"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2" dur="26">
                                          <p:stCondLst>
                                            <p:cond delay="650"/>
                                          </p:stCondLst>
                                        </p:cTn>
                                        <p:tgtEl>
                                          <p:spTgt spid="7"/>
                                        </p:tgtEl>
                                      </p:cBhvr>
                                      <p:to x="100000" y="60000"/>
                                    </p:animScale>
                                    <p:animScale>
                                      <p:cBhvr>
                                        <p:cTn id="23" dur="166" decel="50000">
                                          <p:stCondLst>
                                            <p:cond delay="676"/>
                                          </p:stCondLst>
                                        </p:cTn>
                                        <p:tgtEl>
                                          <p:spTgt spid="7"/>
                                        </p:tgtEl>
                                      </p:cBhvr>
                                      <p:to x="100000" y="100000"/>
                                    </p:animScale>
                                    <p:animScale>
                                      <p:cBhvr>
                                        <p:cTn id="24" dur="26">
                                          <p:stCondLst>
                                            <p:cond delay="1312"/>
                                          </p:stCondLst>
                                        </p:cTn>
                                        <p:tgtEl>
                                          <p:spTgt spid="7"/>
                                        </p:tgtEl>
                                      </p:cBhvr>
                                      <p:to x="100000" y="80000"/>
                                    </p:animScale>
                                    <p:animScale>
                                      <p:cBhvr>
                                        <p:cTn id="25" dur="166" decel="50000">
                                          <p:stCondLst>
                                            <p:cond delay="1338"/>
                                          </p:stCondLst>
                                        </p:cTn>
                                        <p:tgtEl>
                                          <p:spTgt spid="7"/>
                                        </p:tgtEl>
                                      </p:cBhvr>
                                      <p:to x="100000" y="100000"/>
                                    </p:animScale>
                                    <p:animScale>
                                      <p:cBhvr>
                                        <p:cTn id="26" dur="26">
                                          <p:stCondLst>
                                            <p:cond delay="1642"/>
                                          </p:stCondLst>
                                        </p:cTn>
                                        <p:tgtEl>
                                          <p:spTgt spid="7"/>
                                        </p:tgtEl>
                                      </p:cBhvr>
                                      <p:to x="100000" y="90000"/>
                                    </p:animScale>
                                    <p:animScale>
                                      <p:cBhvr>
                                        <p:cTn id="27" dur="166" decel="50000">
                                          <p:stCondLst>
                                            <p:cond delay="1668"/>
                                          </p:stCondLst>
                                        </p:cTn>
                                        <p:tgtEl>
                                          <p:spTgt spid="7"/>
                                        </p:tgtEl>
                                      </p:cBhvr>
                                      <p:to x="100000" y="100000"/>
                                    </p:animScale>
                                    <p:animScale>
                                      <p:cBhvr>
                                        <p:cTn id="28" dur="26">
                                          <p:stCondLst>
                                            <p:cond delay="1808"/>
                                          </p:stCondLst>
                                        </p:cTn>
                                        <p:tgtEl>
                                          <p:spTgt spid="7"/>
                                        </p:tgtEl>
                                      </p:cBhvr>
                                      <p:to x="100000" y="95000"/>
                                    </p:animScale>
                                    <p:animScale>
                                      <p:cBhvr>
                                        <p:cTn id="29"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onathan\Desktop\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21" y="352039"/>
            <a:ext cx="9089015" cy="466480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101346" y="5839252"/>
            <a:ext cx="3607975" cy="369332"/>
          </a:xfrm>
          <a:prstGeom prst="rect">
            <a:avLst/>
          </a:prstGeom>
          <a:solidFill>
            <a:srgbClr val="FFEFF6"/>
          </a:solidFill>
        </p:spPr>
        <p:txBody>
          <a:bodyPr wrap="none">
            <a:spAutoFit/>
          </a:bodyPr>
          <a:lstStyle/>
          <a:p>
            <a:r>
              <a:rPr lang="en-NZ" dirty="0" smtClean="0"/>
              <a:t>Image taken from:   </a:t>
            </a:r>
            <a:r>
              <a:rPr lang="en-NZ" i="1" dirty="0" smtClean="0"/>
              <a:t>kshitij-iitjee.com</a:t>
            </a:r>
            <a:endParaRPr lang="en-NZ" i="1" dirty="0"/>
          </a:p>
        </p:txBody>
      </p:sp>
    </p:spTree>
    <p:extLst>
      <p:ext uri="{BB962C8B-B14F-4D97-AF65-F5344CB8AC3E}">
        <p14:creationId xmlns:p14="http://schemas.microsoft.com/office/powerpoint/2010/main" val="326500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4183" y="-1"/>
            <a:ext cx="6464417" cy="69535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48502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530" y="162698"/>
            <a:ext cx="5791200" cy="1200329"/>
          </a:xfrm>
          <a:prstGeom prst="rect">
            <a:avLst/>
          </a:prstGeom>
        </p:spPr>
        <p:txBody>
          <a:bodyPr wrap="square">
            <a:spAutoFit/>
          </a:bodyPr>
          <a:lstStyle/>
          <a:p>
            <a:pPr marL="342900" indent="-342900">
              <a:buAutoNum type="alphaLcParenBoth" startAt="3"/>
            </a:pPr>
            <a:r>
              <a:rPr lang="en-US" dirty="0" smtClean="0"/>
              <a:t>If </a:t>
            </a:r>
            <a:r>
              <a:rPr lang="en-US" dirty="0"/>
              <a:t>the dielectric material is able to move without friction, </a:t>
            </a:r>
            <a:endParaRPr lang="en-US" dirty="0" smtClean="0"/>
          </a:p>
          <a:p>
            <a:r>
              <a:rPr lang="en-US" dirty="0"/>
              <a:t> </a:t>
            </a:r>
            <a:r>
              <a:rPr lang="en-US" dirty="0" smtClean="0"/>
              <a:t>      show</a:t>
            </a:r>
            <a:r>
              <a:rPr lang="en-US" dirty="0"/>
              <a:t>, by considering conservation of energy, that the </a:t>
            </a:r>
            <a:endParaRPr lang="en-US" dirty="0" smtClean="0"/>
          </a:p>
          <a:p>
            <a:r>
              <a:rPr lang="en-US" dirty="0"/>
              <a:t> </a:t>
            </a:r>
            <a:r>
              <a:rPr lang="en-US" dirty="0" smtClean="0"/>
              <a:t>      maximum </a:t>
            </a:r>
            <a:r>
              <a:rPr lang="en-US" dirty="0"/>
              <a:t>speed reached by the dielectric material is </a:t>
            </a:r>
            <a:endParaRPr lang="en-US" dirty="0" smtClean="0"/>
          </a:p>
          <a:p>
            <a:r>
              <a:rPr lang="en-US" dirty="0"/>
              <a:t> </a:t>
            </a:r>
            <a:r>
              <a:rPr lang="en-US" dirty="0" smtClean="0"/>
              <a:t>      given </a:t>
            </a:r>
            <a:r>
              <a:rPr lang="en-US" dirty="0"/>
              <a:t>by</a:t>
            </a:r>
            <a:endParaRPr lang="en-NZ" dirty="0"/>
          </a:p>
        </p:txBody>
      </p:sp>
      <p:sp>
        <p:nvSpPr>
          <p:cNvPr id="4" name="Rectangle 3"/>
          <p:cNvSpPr/>
          <p:nvPr/>
        </p:nvSpPr>
        <p:spPr>
          <a:xfrm>
            <a:off x="1396312" y="986479"/>
            <a:ext cx="5029200" cy="1477328"/>
          </a:xfrm>
          <a:prstGeom prst="rect">
            <a:avLst/>
          </a:prstGeom>
        </p:spPr>
        <p:txBody>
          <a:bodyPr wrap="square">
            <a:spAutoFit/>
          </a:bodyPr>
          <a:lstStyle/>
          <a:p>
            <a:r>
              <a:rPr lang="en-US" dirty="0"/>
              <a:t>where</a:t>
            </a:r>
            <a:endParaRPr lang="en-NZ" dirty="0"/>
          </a:p>
          <a:p>
            <a:r>
              <a:rPr lang="en-US" b="1" i="1" dirty="0">
                <a:latin typeface="Times New Roman" panose="02020603050405020304" pitchFamily="18" charset="0"/>
                <a:cs typeface="Times New Roman" panose="02020603050405020304" pitchFamily="18" charset="0"/>
              </a:rPr>
              <a:t>Q </a:t>
            </a:r>
            <a:r>
              <a:rPr lang="en-US" i="1" dirty="0"/>
              <a:t>  </a:t>
            </a:r>
            <a:r>
              <a:rPr lang="en-US" dirty="0"/>
              <a:t>= original charge on the capacitor</a:t>
            </a:r>
            <a:endParaRPr lang="en-NZ" dirty="0"/>
          </a:p>
          <a:p>
            <a:r>
              <a:rPr lang="en-US" b="1" dirty="0" err="1"/>
              <a:t>ε</a:t>
            </a:r>
            <a:r>
              <a:rPr lang="en-US" b="1" baseline="-25000" dirty="0" err="1"/>
              <a:t>r</a:t>
            </a:r>
            <a:r>
              <a:rPr lang="en-US" b="1" dirty="0"/>
              <a:t> </a:t>
            </a:r>
            <a:r>
              <a:rPr lang="en-US" dirty="0"/>
              <a:t>   = dielectric constant for the dielectric material</a:t>
            </a:r>
            <a:endParaRPr lang="en-NZ" dirty="0"/>
          </a:p>
          <a:p>
            <a:r>
              <a:rPr lang="en-US" b="1" i="1" dirty="0">
                <a:latin typeface="Times New Roman" panose="02020603050405020304" pitchFamily="18" charset="0"/>
                <a:cs typeface="Times New Roman" panose="02020603050405020304" pitchFamily="18" charset="0"/>
              </a:rPr>
              <a:t>m</a:t>
            </a:r>
            <a:r>
              <a:rPr lang="en-US" i="1" dirty="0"/>
              <a:t>   </a:t>
            </a:r>
            <a:r>
              <a:rPr lang="en-US" dirty="0"/>
              <a:t>= mass of the dielectric material</a:t>
            </a:r>
            <a:endParaRPr lang="en-NZ" dirty="0"/>
          </a:p>
          <a:p>
            <a:r>
              <a:rPr lang="en-US" b="1" i="1" dirty="0">
                <a:latin typeface="Times New Roman" panose="02020603050405020304" pitchFamily="18" charset="0"/>
                <a:cs typeface="Times New Roman" panose="02020603050405020304" pitchFamily="18" charset="0"/>
              </a:rPr>
              <a:t>C</a:t>
            </a:r>
            <a:r>
              <a:rPr lang="en-US" b="1" i="1" baseline="-25000" dirty="0">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
            </a:r>
            <a:r>
              <a:rPr lang="en-US" dirty="0"/>
              <a:t>  = initial capacitance of the capacitor</a:t>
            </a:r>
            <a:endParaRPr lang="en-NZ" dirty="0"/>
          </a:p>
        </p:txBody>
      </p:sp>
      <mc:AlternateContent xmlns:mc="http://schemas.openxmlformats.org/markup-compatibility/2006">
        <mc:Choice xmlns:a14="http://schemas.microsoft.com/office/drawing/2010/main" Requires="a14">
          <p:sp>
            <p:nvSpPr>
              <p:cNvPr id="6" name="TextBox 5"/>
              <p:cNvSpPr txBox="1"/>
              <p:nvPr/>
            </p:nvSpPr>
            <p:spPr>
              <a:xfrm>
                <a:off x="3163329" y="3045940"/>
                <a:ext cx="990592" cy="369332"/>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b="0" i="1" smtClean="0">
                          <a:latin typeface="Cambria Math"/>
                        </a:rPr>
                        <m:t>𝑄</m:t>
                      </m:r>
                      <m:r>
                        <a:rPr lang="en-NZ" b="0" i="1" smtClean="0">
                          <a:latin typeface="Cambria Math"/>
                        </a:rPr>
                        <m:t>=</m:t>
                      </m:r>
                      <m:r>
                        <a:rPr lang="en-NZ" b="0" i="1" smtClean="0">
                          <a:latin typeface="Cambria Math"/>
                        </a:rPr>
                        <m:t>𝐶𝑉</m:t>
                      </m:r>
                    </m:oMath>
                  </m:oMathPara>
                </a14:m>
                <a:endParaRPr lang="en-NZ" dirty="0"/>
              </a:p>
            </p:txBody>
          </p:sp>
        </mc:Choice>
        <mc:Fallback>
          <p:sp>
            <p:nvSpPr>
              <p:cNvPr id="6" name="TextBox 5"/>
              <p:cNvSpPr txBox="1">
                <a:spLocks noRot="1" noChangeAspect="1" noMove="1" noResize="1" noEditPoints="1" noAdjustHandles="1" noChangeArrowheads="1" noChangeShapeType="1" noTextEdit="1"/>
              </p:cNvSpPr>
              <p:nvPr/>
            </p:nvSpPr>
            <p:spPr>
              <a:xfrm>
                <a:off x="3163329" y="3045940"/>
                <a:ext cx="990592" cy="369332"/>
              </a:xfrm>
              <a:prstGeom prst="rect">
                <a:avLst/>
              </a:prstGeom>
              <a:blipFill rotWithShape="1">
                <a:blip r:embed="rId2"/>
                <a:stretch>
                  <a:fillRect b="-10000"/>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1548713" y="2914134"/>
                <a:ext cx="1166024" cy="610936"/>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b="0" i="1" smtClean="0">
                          <a:latin typeface="Cambria Math"/>
                        </a:rPr>
                        <m:t>𝐸</m:t>
                      </m:r>
                      <m:r>
                        <a:rPr lang="en-NZ" b="0" i="1" smtClean="0">
                          <a:latin typeface="Cambria Math"/>
                        </a:rPr>
                        <m:t>=</m:t>
                      </m:r>
                      <m:f>
                        <m:fPr>
                          <m:ctrlPr>
                            <a:rPr lang="en-NZ" b="0" i="1" smtClean="0">
                              <a:latin typeface="Cambria Math"/>
                            </a:rPr>
                          </m:ctrlPr>
                        </m:fPr>
                        <m:num>
                          <m:r>
                            <a:rPr lang="en-NZ" b="0" i="1" smtClean="0">
                              <a:latin typeface="Cambria Math"/>
                            </a:rPr>
                            <m:t>1</m:t>
                          </m:r>
                        </m:num>
                        <m:den>
                          <m:r>
                            <a:rPr lang="en-NZ" b="0" i="1" smtClean="0">
                              <a:latin typeface="Cambria Math"/>
                            </a:rPr>
                            <m:t>2</m:t>
                          </m:r>
                        </m:den>
                      </m:f>
                      <m:r>
                        <a:rPr lang="en-NZ" b="0" i="1" smtClean="0">
                          <a:latin typeface="Cambria Math"/>
                        </a:rPr>
                        <m:t>𝑄𝑉</m:t>
                      </m:r>
                    </m:oMath>
                  </m:oMathPara>
                </a14:m>
                <a:endParaRPr lang="en-NZ" dirty="0"/>
              </a:p>
            </p:txBody>
          </p:sp>
        </mc:Choice>
        <mc:Fallback>
          <p:sp>
            <p:nvSpPr>
              <p:cNvPr id="7" name="TextBox 6"/>
              <p:cNvSpPr txBox="1">
                <a:spLocks noRot="1" noChangeAspect="1" noMove="1" noResize="1" noEditPoints="1" noAdjustHandles="1" noChangeArrowheads="1" noChangeShapeType="1" noTextEdit="1"/>
              </p:cNvSpPr>
              <p:nvPr/>
            </p:nvSpPr>
            <p:spPr>
              <a:xfrm>
                <a:off x="1548713" y="2914134"/>
                <a:ext cx="1166024" cy="610936"/>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4530811" y="2918252"/>
                <a:ext cx="1128514" cy="646331"/>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b="0" i="1" smtClean="0">
                          <a:latin typeface="Cambria Math"/>
                        </a:rPr>
                        <m:t>𝐸</m:t>
                      </m:r>
                      <m:r>
                        <a:rPr lang="en-NZ" b="0" i="1" smtClean="0">
                          <a:latin typeface="Cambria Math"/>
                        </a:rPr>
                        <m:t>=</m:t>
                      </m:r>
                      <m:f>
                        <m:fPr>
                          <m:ctrlPr>
                            <a:rPr lang="en-NZ" b="0" i="1" smtClean="0">
                              <a:latin typeface="Cambria Math"/>
                            </a:rPr>
                          </m:ctrlPr>
                        </m:fPr>
                        <m:num>
                          <m:r>
                            <a:rPr lang="en-NZ" b="0" i="1" smtClean="0">
                              <a:latin typeface="Cambria Math"/>
                            </a:rPr>
                            <m:t>1</m:t>
                          </m:r>
                        </m:num>
                        <m:den>
                          <m:r>
                            <a:rPr lang="en-NZ" b="0" i="1" smtClean="0">
                              <a:latin typeface="Cambria Math"/>
                            </a:rPr>
                            <m:t>2</m:t>
                          </m:r>
                        </m:den>
                      </m:f>
                      <m:f>
                        <m:fPr>
                          <m:ctrlPr>
                            <a:rPr lang="en-NZ" b="0" i="1" smtClean="0">
                              <a:latin typeface="Cambria Math"/>
                            </a:rPr>
                          </m:ctrlPr>
                        </m:fPr>
                        <m:num>
                          <m:sSup>
                            <m:sSupPr>
                              <m:ctrlPr>
                                <a:rPr lang="en-NZ" b="0" i="1" smtClean="0">
                                  <a:latin typeface="Cambria Math"/>
                                </a:rPr>
                              </m:ctrlPr>
                            </m:sSupPr>
                            <m:e>
                              <m:r>
                                <a:rPr lang="en-NZ" b="0" i="1" smtClean="0">
                                  <a:latin typeface="Cambria Math"/>
                                </a:rPr>
                                <m:t>𝑄</m:t>
                              </m:r>
                            </m:e>
                            <m:sup>
                              <m:r>
                                <a:rPr lang="en-NZ" b="0" i="1" smtClean="0">
                                  <a:latin typeface="Cambria Math"/>
                                </a:rPr>
                                <m:t>2</m:t>
                              </m:r>
                            </m:sup>
                          </m:sSup>
                        </m:num>
                        <m:den>
                          <m:r>
                            <a:rPr lang="en-NZ" b="0" i="1" smtClean="0">
                              <a:latin typeface="Cambria Math"/>
                            </a:rPr>
                            <m:t>𝐶</m:t>
                          </m:r>
                        </m:den>
                      </m:f>
                    </m:oMath>
                  </m:oMathPara>
                </a14:m>
                <a:endParaRPr lang="en-NZ" dirty="0"/>
              </a:p>
            </p:txBody>
          </p:sp>
        </mc:Choice>
        <mc:Fallback>
          <p:sp>
            <p:nvSpPr>
              <p:cNvPr id="8" name="TextBox 7"/>
              <p:cNvSpPr txBox="1">
                <a:spLocks noRot="1" noChangeAspect="1" noMove="1" noResize="1" noEditPoints="1" noAdjustHandles="1" noChangeArrowheads="1" noChangeShapeType="1" noTextEdit="1"/>
              </p:cNvSpPr>
              <p:nvPr/>
            </p:nvSpPr>
            <p:spPr>
              <a:xfrm>
                <a:off x="4530811" y="2918252"/>
                <a:ext cx="1128514" cy="646331"/>
              </a:xfrm>
              <a:prstGeom prst="rect">
                <a:avLst/>
              </a:prstGeom>
              <a:blipFill rotWithShape="1">
                <a:blip r:embed="rId4"/>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9" name="TextBox 8"/>
              <p:cNvSpPr txBox="1"/>
              <p:nvPr/>
            </p:nvSpPr>
            <p:spPr>
              <a:xfrm>
                <a:off x="4018350" y="4328641"/>
                <a:ext cx="1173270" cy="369332"/>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NZ" b="0" i="1" smtClean="0">
                              <a:latin typeface="Cambria Math"/>
                            </a:rPr>
                          </m:ctrlPr>
                        </m:sSubPr>
                        <m:e>
                          <m:r>
                            <a:rPr lang="en-NZ" b="0" i="1" smtClean="0">
                              <a:latin typeface="Cambria Math"/>
                            </a:rPr>
                            <m:t>𝐶</m:t>
                          </m:r>
                        </m:e>
                        <m:sub>
                          <m:r>
                            <a:rPr lang="en-NZ" b="0" i="1" smtClean="0">
                              <a:latin typeface="Cambria Math"/>
                            </a:rPr>
                            <m:t>𝑟</m:t>
                          </m:r>
                        </m:sub>
                      </m:sSub>
                      <m:r>
                        <a:rPr lang="en-NZ" b="0" i="1" smtClean="0">
                          <a:latin typeface="Cambria Math"/>
                        </a:rPr>
                        <m:t>=</m:t>
                      </m:r>
                      <m:sSub>
                        <m:sSubPr>
                          <m:ctrlPr>
                            <a:rPr lang="en-NZ" b="0" i="1" smtClean="0">
                              <a:latin typeface="Cambria Math"/>
                            </a:rPr>
                          </m:ctrlPr>
                        </m:sSubPr>
                        <m:e>
                          <m:r>
                            <a:rPr lang="en-NZ" b="0" i="1" smtClean="0">
                              <a:latin typeface="Cambria Math"/>
                              <a:ea typeface="Cambria Math"/>
                            </a:rPr>
                            <m:t>𝜀</m:t>
                          </m:r>
                        </m:e>
                        <m:sub>
                          <m:r>
                            <a:rPr lang="en-NZ" b="0" i="1" smtClean="0">
                              <a:latin typeface="Cambria Math"/>
                            </a:rPr>
                            <m:t>𝑟</m:t>
                          </m:r>
                        </m:sub>
                      </m:sSub>
                      <m:sSub>
                        <m:sSubPr>
                          <m:ctrlPr>
                            <a:rPr lang="en-NZ" b="0" i="1" smtClean="0">
                              <a:latin typeface="Cambria Math"/>
                            </a:rPr>
                          </m:ctrlPr>
                        </m:sSubPr>
                        <m:e>
                          <m:r>
                            <a:rPr lang="en-NZ" b="0" i="1" smtClean="0">
                              <a:latin typeface="Cambria Math"/>
                            </a:rPr>
                            <m:t>𝐶</m:t>
                          </m:r>
                        </m:e>
                        <m:sub>
                          <m:r>
                            <a:rPr lang="en-NZ" b="0" i="1" smtClean="0">
                              <a:latin typeface="Cambria Math"/>
                            </a:rPr>
                            <m:t>𝑖</m:t>
                          </m:r>
                        </m:sub>
                      </m:sSub>
                    </m:oMath>
                  </m:oMathPara>
                </a14:m>
                <a:endParaRPr lang="en-NZ" dirty="0"/>
              </a:p>
            </p:txBody>
          </p:sp>
        </mc:Choice>
        <mc:Fallback>
          <p:sp>
            <p:nvSpPr>
              <p:cNvPr id="9" name="TextBox 8"/>
              <p:cNvSpPr txBox="1">
                <a:spLocks noRot="1" noChangeAspect="1" noMove="1" noResize="1" noEditPoints="1" noAdjustHandles="1" noChangeArrowheads="1" noChangeShapeType="1" noTextEdit="1"/>
              </p:cNvSpPr>
              <p:nvPr/>
            </p:nvSpPr>
            <p:spPr>
              <a:xfrm>
                <a:off x="4018350" y="4328641"/>
                <a:ext cx="1173270" cy="369332"/>
              </a:xfrm>
              <a:prstGeom prst="rect">
                <a:avLst/>
              </a:prstGeom>
              <a:blipFill rotWithShape="1">
                <a:blip r:embed="rId5"/>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10" name="TextBox 9"/>
              <p:cNvSpPr txBox="1"/>
              <p:nvPr/>
            </p:nvSpPr>
            <p:spPr>
              <a:xfrm>
                <a:off x="971378" y="4132303"/>
                <a:ext cx="2594941" cy="694998"/>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b="0" i="1" smtClean="0">
                          <a:latin typeface="Cambria Math"/>
                        </a:rPr>
                        <m:t>𝐾𝐸</m:t>
                      </m:r>
                      <m:r>
                        <a:rPr lang="en-NZ" b="0" i="1" smtClean="0">
                          <a:latin typeface="Cambria Math"/>
                        </a:rPr>
                        <m:t>=∆</m:t>
                      </m:r>
                      <m:r>
                        <a:rPr lang="en-NZ" b="0" i="1" smtClean="0">
                          <a:latin typeface="Cambria Math"/>
                          <a:ea typeface="Cambria Math"/>
                        </a:rPr>
                        <m:t>𝐸</m:t>
                      </m:r>
                      <m:r>
                        <a:rPr lang="en-NZ" b="0" i="1" smtClean="0">
                          <a:latin typeface="Cambria Math"/>
                        </a:rPr>
                        <m:t>=</m:t>
                      </m:r>
                      <m:f>
                        <m:fPr>
                          <m:ctrlPr>
                            <a:rPr lang="en-NZ" b="0" i="1" smtClean="0">
                              <a:latin typeface="Cambria Math"/>
                            </a:rPr>
                          </m:ctrlPr>
                        </m:fPr>
                        <m:num>
                          <m:r>
                            <a:rPr lang="en-NZ" b="0" i="1" smtClean="0">
                              <a:latin typeface="Cambria Math"/>
                            </a:rPr>
                            <m:t>1</m:t>
                          </m:r>
                        </m:num>
                        <m:den>
                          <m:r>
                            <a:rPr lang="en-NZ" b="0" i="1" smtClean="0">
                              <a:latin typeface="Cambria Math"/>
                            </a:rPr>
                            <m:t>2</m:t>
                          </m:r>
                        </m:den>
                      </m:f>
                      <m:f>
                        <m:fPr>
                          <m:ctrlPr>
                            <a:rPr lang="en-NZ" b="0" i="1" smtClean="0">
                              <a:latin typeface="Cambria Math"/>
                            </a:rPr>
                          </m:ctrlPr>
                        </m:fPr>
                        <m:num>
                          <m:sSup>
                            <m:sSupPr>
                              <m:ctrlPr>
                                <a:rPr lang="en-NZ" b="0" i="1" smtClean="0">
                                  <a:latin typeface="Cambria Math"/>
                                </a:rPr>
                              </m:ctrlPr>
                            </m:sSupPr>
                            <m:e>
                              <m:r>
                                <a:rPr lang="en-NZ" b="0" i="1" smtClean="0">
                                  <a:latin typeface="Cambria Math"/>
                                </a:rPr>
                                <m:t>𝑄</m:t>
                              </m:r>
                            </m:e>
                            <m:sup>
                              <m:r>
                                <a:rPr lang="en-NZ" b="0" i="1" smtClean="0">
                                  <a:latin typeface="Cambria Math"/>
                                </a:rPr>
                                <m:t>2</m:t>
                              </m:r>
                            </m:sup>
                          </m:sSup>
                        </m:num>
                        <m:den>
                          <m:sSub>
                            <m:sSubPr>
                              <m:ctrlPr>
                                <a:rPr lang="en-NZ" b="0" i="1" smtClean="0">
                                  <a:latin typeface="Cambria Math"/>
                                </a:rPr>
                              </m:ctrlPr>
                            </m:sSubPr>
                            <m:e>
                              <m:r>
                                <a:rPr lang="en-NZ" b="0" i="1" smtClean="0">
                                  <a:latin typeface="Cambria Math"/>
                                </a:rPr>
                                <m:t>𝐶</m:t>
                              </m:r>
                            </m:e>
                            <m:sub>
                              <m:r>
                                <a:rPr lang="en-NZ" b="0" i="1" smtClean="0">
                                  <a:latin typeface="Cambria Math"/>
                                </a:rPr>
                                <m:t>𝑖</m:t>
                              </m:r>
                            </m:sub>
                          </m:sSub>
                        </m:den>
                      </m:f>
                      <m:r>
                        <a:rPr lang="en-NZ" b="0" i="1" smtClean="0">
                          <a:latin typeface="Cambria Math"/>
                        </a:rPr>
                        <m:t>−</m:t>
                      </m:r>
                      <m:f>
                        <m:fPr>
                          <m:ctrlPr>
                            <a:rPr lang="en-NZ" b="0" i="1" smtClean="0">
                              <a:latin typeface="Cambria Math"/>
                            </a:rPr>
                          </m:ctrlPr>
                        </m:fPr>
                        <m:num>
                          <m:r>
                            <a:rPr lang="en-NZ" b="0" i="1" smtClean="0">
                              <a:latin typeface="Cambria Math"/>
                            </a:rPr>
                            <m:t>1</m:t>
                          </m:r>
                        </m:num>
                        <m:den>
                          <m:r>
                            <a:rPr lang="en-NZ" b="0" i="1" smtClean="0">
                              <a:latin typeface="Cambria Math"/>
                            </a:rPr>
                            <m:t>2</m:t>
                          </m:r>
                        </m:den>
                      </m:f>
                      <m:f>
                        <m:fPr>
                          <m:ctrlPr>
                            <a:rPr lang="en-NZ" b="0" i="1" smtClean="0">
                              <a:latin typeface="Cambria Math"/>
                            </a:rPr>
                          </m:ctrlPr>
                        </m:fPr>
                        <m:num>
                          <m:sSup>
                            <m:sSupPr>
                              <m:ctrlPr>
                                <a:rPr lang="en-NZ" b="0" i="1" smtClean="0">
                                  <a:latin typeface="Cambria Math"/>
                                </a:rPr>
                              </m:ctrlPr>
                            </m:sSupPr>
                            <m:e>
                              <m:r>
                                <a:rPr lang="en-NZ" b="0" i="1" smtClean="0">
                                  <a:latin typeface="Cambria Math"/>
                                </a:rPr>
                                <m:t>𝑄</m:t>
                              </m:r>
                            </m:e>
                            <m:sup>
                              <m:r>
                                <a:rPr lang="en-NZ" b="0" i="1" smtClean="0">
                                  <a:latin typeface="Cambria Math"/>
                                </a:rPr>
                                <m:t>2</m:t>
                              </m:r>
                            </m:sup>
                          </m:sSup>
                        </m:num>
                        <m:den>
                          <m:sSub>
                            <m:sSubPr>
                              <m:ctrlPr>
                                <a:rPr lang="en-NZ" b="0" i="1" smtClean="0">
                                  <a:latin typeface="Cambria Math"/>
                                </a:rPr>
                              </m:ctrlPr>
                            </m:sSubPr>
                            <m:e>
                              <m:r>
                                <a:rPr lang="en-NZ" b="0" i="1" smtClean="0">
                                  <a:latin typeface="Cambria Math"/>
                                </a:rPr>
                                <m:t>𝐶</m:t>
                              </m:r>
                            </m:e>
                            <m:sub>
                              <m:r>
                                <a:rPr lang="en-NZ" b="0" i="1" smtClean="0">
                                  <a:latin typeface="Cambria Math"/>
                                </a:rPr>
                                <m:t>𝑟</m:t>
                              </m:r>
                            </m:sub>
                          </m:sSub>
                        </m:den>
                      </m:f>
                    </m:oMath>
                  </m:oMathPara>
                </a14:m>
                <a:endParaRPr lang="en-NZ" dirty="0"/>
              </a:p>
            </p:txBody>
          </p:sp>
        </mc:Choice>
        <mc:Fallback>
          <p:sp>
            <p:nvSpPr>
              <p:cNvPr id="10" name="TextBox 9"/>
              <p:cNvSpPr txBox="1">
                <a:spLocks noRot="1" noChangeAspect="1" noMove="1" noResize="1" noEditPoints="1" noAdjustHandles="1" noChangeArrowheads="1" noChangeShapeType="1" noTextEdit="1"/>
              </p:cNvSpPr>
              <p:nvPr/>
            </p:nvSpPr>
            <p:spPr>
              <a:xfrm>
                <a:off x="971378" y="4132303"/>
                <a:ext cx="2594941" cy="694998"/>
              </a:xfrm>
              <a:prstGeom prst="rect">
                <a:avLst/>
              </a:prstGeom>
              <a:blipFill rotWithShape="1">
                <a:blip r:embed="rId6"/>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11" name="TextBox 10"/>
              <p:cNvSpPr txBox="1"/>
              <p:nvPr/>
            </p:nvSpPr>
            <p:spPr>
              <a:xfrm>
                <a:off x="5683764" y="4386304"/>
                <a:ext cx="2433487" cy="694998"/>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NZ" b="0" i="1" smtClean="0">
                              <a:latin typeface="Cambria Math"/>
                            </a:rPr>
                          </m:ctrlPr>
                        </m:fPr>
                        <m:num>
                          <m:r>
                            <a:rPr lang="en-NZ" b="0" i="1" smtClean="0">
                              <a:latin typeface="Cambria Math"/>
                            </a:rPr>
                            <m:t>1</m:t>
                          </m:r>
                        </m:num>
                        <m:den>
                          <m:r>
                            <a:rPr lang="en-NZ" b="0" i="1" smtClean="0">
                              <a:latin typeface="Cambria Math"/>
                            </a:rPr>
                            <m:t>2</m:t>
                          </m:r>
                        </m:den>
                      </m:f>
                      <m:r>
                        <a:rPr lang="en-NZ" b="0" i="1" smtClean="0">
                          <a:latin typeface="Cambria Math"/>
                        </a:rPr>
                        <m:t>𝑚</m:t>
                      </m:r>
                      <m:sSup>
                        <m:sSupPr>
                          <m:ctrlPr>
                            <a:rPr lang="en-NZ" b="0" i="1" smtClean="0">
                              <a:latin typeface="Cambria Math"/>
                            </a:rPr>
                          </m:ctrlPr>
                        </m:sSupPr>
                        <m:e>
                          <m:r>
                            <a:rPr lang="en-NZ" b="0" i="1" smtClean="0">
                              <a:latin typeface="Cambria Math"/>
                            </a:rPr>
                            <m:t>𝑣</m:t>
                          </m:r>
                        </m:e>
                        <m:sup>
                          <m:r>
                            <a:rPr lang="en-NZ" b="0" i="1" smtClean="0">
                              <a:latin typeface="Cambria Math"/>
                            </a:rPr>
                            <m:t>2</m:t>
                          </m:r>
                        </m:sup>
                      </m:sSup>
                      <m:r>
                        <a:rPr lang="en-NZ" b="0" i="1" smtClean="0">
                          <a:latin typeface="Cambria Math"/>
                        </a:rPr>
                        <m:t>=</m:t>
                      </m:r>
                      <m:f>
                        <m:fPr>
                          <m:ctrlPr>
                            <a:rPr lang="en-NZ" b="0" i="1" smtClean="0">
                              <a:latin typeface="Cambria Math"/>
                            </a:rPr>
                          </m:ctrlPr>
                        </m:fPr>
                        <m:num>
                          <m:r>
                            <a:rPr lang="en-NZ" b="0" i="1" smtClean="0">
                              <a:latin typeface="Cambria Math"/>
                            </a:rPr>
                            <m:t>1</m:t>
                          </m:r>
                        </m:num>
                        <m:den>
                          <m:r>
                            <a:rPr lang="en-NZ" b="0" i="1" smtClean="0">
                              <a:latin typeface="Cambria Math"/>
                            </a:rPr>
                            <m:t>2</m:t>
                          </m:r>
                        </m:den>
                      </m:f>
                      <m:f>
                        <m:fPr>
                          <m:ctrlPr>
                            <a:rPr lang="en-NZ" b="0" i="1" smtClean="0">
                              <a:latin typeface="Cambria Math"/>
                            </a:rPr>
                          </m:ctrlPr>
                        </m:fPr>
                        <m:num>
                          <m:sSup>
                            <m:sSupPr>
                              <m:ctrlPr>
                                <a:rPr lang="en-NZ" b="0" i="1" smtClean="0">
                                  <a:latin typeface="Cambria Math"/>
                                </a:rPr>
                              </m:ctrlPr>
                            </m:sSupPr>
                            <m:e>
                              <m:r>
                                <a:rPr lang="en-NZ" b="0" i="1" smtClean="0">
                                  <a:latin typeface="Cambria Math"/>
                                </a:rPr>
                                <m:t>𝑄</m:t>
                              </m:r>
                            </m:e>
                            <m:sup>
                              <m:r>
                                <a:rPr lang="en-NZ" b="0" i="1" smtClean="0">
                                  <a:latin typeface="Cambria Math"/>
                                </a:rPr>
                                <m:t>2</m:t>
                              </m:r>
                            </m:sup>
                          </m:sSup>
                        </m:num>
                        <m:den>
                          <m:sSub>
                            <m:sSubPr>
                              <m:ctrlPr>
                                <a:rPr lang="en-NZ" b="0" i="1" smtClean="0">
                                  <a:latin typeface="Cambria Math"/>
                                </a:rPr>
                              </m:ctrlPr>
                            </m:sSubPr>
                            <m:e>
                              <m:r>
                                <a:rPr lang="en-NZ" b="0" i="1" smtClean="0">
                                  <a:latin typeface="Cambria Math"/>
                                </a:rPr>
                                <m:t>𝐶</m:t>
                              </m:r>
                            </m:e>
                            <m:sub>
                              <m:r>
                                <a:rPr lang="en-NZ" b="0" i="1" smtClean="0">
                                  <a:latin typeface="Cambria Math"/>
                                </a:rPr>
                                <m:t>𝑖</m:t>
                              </m:r>
                            </m:sub>
                          </m:sSub>
                        </m:den>
                      </m:f>
                      <m:r>
                        <a:rPr lang="en-NZ" b="0" i="1" smtClean="0">
                          <a:latin typeface="Cambria Math"/>
                        </a:rPr>
                        <m:t>−</m:t>
                      </m:r>
                      <m:f>
                        <m:fPr>
                          <m:ctrlPr>
                            <a:rPr lang="en-NZ" b="0" i="1" smtClean="0">
                              <a:latin typeface="Cambria Math"/>
                            </a:rPr>
                          </m:ctrlPr>
                        </m:fPr>
                        <m:num>
                          <m:r>
                            <a:rPr lang="en-NZ" b="0" i="1" smtClean="0">
                              <a:latin typeface="Cambria Math"/>
                            </a:rPr>
                            <m:t>1</m:t>
                          </m:r>
                        </m:num>
                        <m:den>
                          <m:r>
                            <a:rPr lang="en-NZ" b="0" i="1" smtClean="0">
                              <a:latin typeface="Cambria Math"/>
                            </a:rPr>
                            <m:t>2</m:t>
                          </m:r>
                        </m:den>
                      </m:f>
                      <m:f>
                        <m:fPr>
                          <m:ctrlPr>
                            <a:rPr lang="en-NZ" b="0" i="1" smtClean="0">
                              <a:latin typeface="Cambria Math"/>
                            </a:rPr>
                          </m:ctrlPr>
                        </m:fPr>
                        <m:num>
                          <m:sSup>
                            <m:sSupPr>
                              <m:ctrlPr>
                                <a:rPr lang="en-NZ" b="0" i="1" smtClean="0">
                                  <a:latin typeface="Cambria Math"/>
                                </a:rPr>
                              </m:ctrlPr>
                            </m:sSupPr>
                            <m:e>
                              <m:r>
                                <a:rPr lang="en-NZ" b="0" i="1" smtClean="0">
                                  <a:latin typeface="Cambria Math"/>
                                </a:rPr>
                                <m:t>𝑄</m:t>
                              </m:r>
                            </m:e>
                            <m:sup>
                              <m:r>
                                <a:rPr lang="en-NZ" b="0" i="1" smtClean="0">
                                  <a:latin typeface="Cambria Math"/>
                                </a:rPr>
                                <m:t>2</m:t>
                              </m:r>
                            </m:sup>
                          </m:sSup>
                        </m:num>
                        <m:den>
                          <m:sSub>
                            <m:sSubPr>
                              <m:ctrlPr>
                                <a:rPr lang="en-NZ" b="0" i="1" smtClean="0">
                                  <a:latin typeface="Cambria Math"/>
                                </a:rPr>
                              </m:ctrlPr>
                            </m:sSubPr>
                            <m:e>
                              <m:sSub>
                                <m:sSubPr>
                                  <m:ctrlPr>
                                    <a:rPr lang="en-NZ" b="0" i="1" smtClean="0">
                                      <a:latin typeface="Cambria Math"/>
                                    </a:rPr>
                                  </m:ctrlPr>
                                </m:sSubPr>
                                <m:e>
                                  <m:r>
                                    <a:rPr lang="en-NZ" b="0" i="1" smtClean="0">
                                      <a:latin typeface="Cambria Math"/>
                                      <a:ea typeface="Cambria Math"/>
                                    </a:rPr>
                                    <m:t>𝜀</m:t>
                                  </m:r>
                                </m:e>
                                <m:sub>
                                  <m:r>
                                    <a:rPr lang="en-NZ" b="0" i="1" smtClean="0">
                                      <a:latin typeface="Cambria Math"/>
                                    </a:rPr>
                                    <m:t>𝑟</m:t>
                                  </m:r>
                                </m:sub>
                              </m:sSub>
                              <m:r>
                                <a:rPr lang="en-NZ" b="0" i="1" smtClean="0">
                                  <a:latin typeface="Cambria Math"/>
                                </a:rPr>
                                <m:t>𝐶</m:t>
                              </m:r>
                            </m:e>
                            <m:sub>
                              <m:r>
                                <a:rPr lang="en-NZ" b="0" i="1" smtClean="0">
                                  <a:latin typeface="Cambria Math"/>
                                </a:rPr>
                                <m:t>𝑖</m:t>
                              </m:r>
                            </m:sub>
                          </m:sSub>
                        </m:den>
                      </m:f>
                    </m:oMath>
                  </m:oMathPara>
                </a14:m>
                <a:endParaRPr lang="en-NZ" dirty="0"/>
              </a:p>
            </p:txBody>
          </p:sp>
        </mc:Choice>
        <mc:Fallback>
          <p:sp>
            <p:nvSpPr>
              <p:cNvPr id="11" name="TextBox 10"/>
              <p:cNvSpPr txBox="1">
                <a:spLocks noRot="1" noChangeAspect="1" noMove="1" noResize="1" noEditPoints="1" noAdjustHandles="1" noChangeArrowheads="1" noChangeShapeType="1" noTextEdit="1"/>
              </p:cNvSpPr>
              <p:nvPr/>
            </p:nvSpPr>
            <p:spPr>
              <a:xfrm>
                <a:off x="5683764" y="4386304"/>
                <a:ext cx="2433487" cy="694998"/>
              </a:xfrm>
              <a:prstGeom prst="rect">
                <a:avLst/>
              </a:prstGeom>
              <a:blipFill rotWithShape="1">
                <a:blip r:embed="rId7"/>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12" name="TextBox 11"/>
              <p:cNvSpPr txBox="1"/>
              <p:nvPr/>
            </p:nvSpPr>
            <p:spPr>
              <a:xfrm>
                <a:off x="1312563" y="5322329"/>
                <a:ext cx="2159758" cy="720325"/>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NZ" b="0" i="1" smtClean="0">
                              <a:latin typeface="Cambria Math"/>
                            </a:rPr>
                          </m:ctrlPr>
                        </m:sSupPr>
                        <m:e>
                          <m:r>
                            <a:rPr lang="en-NZ" b="0" i="1" smtClean="0">
                              <a:latin typeface="Cambria Math"/>
                            </a:rPr>
                            <m:t>𝑣</m:t>
                          </m:r>
                        </m:e>
                        <m:sup>
                          <m:r>
                            <a:rPr lang="en-NZ" b="0" i="1" smtClean="0">
                              <a:latin typeface="Cambria Math"/>
                            </a:rPr>
                            <m:t>2</m:t>
                          </m:r>
                        </m:sup>
                      </m:sSup>
                      <m:r>
                        <a:rPr lang="en-NZ" b="0" i="1" smtClean="0">
                          <a:latin typeface="Cambria Math"/>
                        </a:rPr>
                        <m:t>=</m:t>
                      </m:r>
                      <m:f>
                        <m:fPr>
                          <m:ctrlPr>
                            <a:rPr lang="en-NZ" b="0" i="1" smtClean="0">
                              <a:latin typeface="Cambria Math"/>
                            </a:rPr>
                          </m:ctrlPr>
                        </m:fPr>
                        <m:num>
                          <m:sSup>
                            <m:sSupPr>
                              <m:ctrlPr>
                                <a:rPr lang="en-NZ" b="0" i="1" smtClean="0">
                                  <a:latin typeface="Cambria Math"/>
                                </a:rPr>
                              </m:ctrlPr>
                            </m:sSupPr>
                            <m:e>
                              <m:r>
                                <a:rPr lang="en-NZ" b="0" i="1" smtClean="0">
                                  <a:latin typeface="Cambria Math"/>
                                </a:rPr>
                                <m:t>𝑄</m:t>
                              </m:r>
                            </m:e>
                            <m:sup>
                              <m:r>
                                <a:rPr lang="en-NZ" b="0" i="1" smtClean="0">
                                  <a:latin typeface="Cambria Math"/>
                                </a:rPr>
                                <m:t>2</m:t>
                              </m:r>
                            </m:sup>
                          </m:sSup>
                        </m:num>
                        <m:den>
                          <m:r>
                            <a:rPr lang="en-NZ" b="0" i="1" smtClean="0">
                              <a:latin typeface="Cambria Math"/>
                            </a:rPr>
                            <m:t>𝑚</m:t>
                          </m:r>
                          <m:sSub>
                            <m:sSubPr>
                              <m:ctrlPr>
                                <a:rPr lang="en-NZ" b="0" i="1" smtClean="0">
                                  <a:latin typeface="Cambria Math"/>
                                </a:rPr>
                              </m:ctrlPr>
                            </m:sSubPr>
                            <m:e>
                              <m:r>
                                <a:rPr lang="en-NZ" b="0" i="1" smtClean="0">
                                  <a:latin typeface="Cambria Math"/>
                                </a:rPr>
                                <m:t>𝐶</m:t>
                              </m:r>
                            </m:e>
                            <m:sub>
                              <m:r>
                                <a:rPr lang="en-NZ" b="0" i="1" smtClean="0">
                                  <a:latin typeface="Cambria Math"/>
                                </a:rPr>
                                <m:t>𝑖</m:t>
                              </m:r>
                            </m:sub>
                          </m:sSub>
                        </m:den>
                      </m:f>
                      <m:d>
                        <m:dPr>
                          <m:ctrlPr>
                            <a:rPr lang="en-NZ" b="0" i="1" smtClean="0">
                              <a:latin typeface="Cambria Math"/>
                            </a:rPr>
                          </m:ctrlPr>
                        </m:dPr>
                        <m:e>
                          <m:r>
                            <a:rPr lang="en-NZ" b="0" i="1" smtClean="0">
                              <a:latin typeface="Cambria Math"/>
                            </a:rPr>
                            <m:t>1−</m:t>
                          </m:r>
                          <m:f>
                            <m:fPr>
                              <m:ctrlPr>
                                <a:rPr lang="en-NZ" b="0" i="1" smtClean="0">
                                  <a:latin typeface="Cambria Math"/>
                                </a:rPr>
                              </m:ctrlPr>
                            </m:fPr>
                            <m:num>
                              <m:r>
                                <a:rPr lang="en-NZ" b="0" i="1" smtClean="0">
                                  <a:latin typeface="Cambria Math"/>
                                </a:rPr>
                                <m:t>1</m:t>
                              </m:r>
                            </m:num>
                            <m:den>
                              <m:sSub>
                                <m:sSubPr>
                                  <m:ctrlPr>
                                    <a:rPr lang="en-NZ" b="0" i="1" smtClean="0">
                                      <a:latin typeface="Cambria Math"/>
                                    </a:rPr>
                                  </m:ctrlPr>
                                </m:sSubPr>
                                <m:e>
                                  <m:r>
                                    <a:rPr lang="en-NZ" b="0" i="1" smtClean="0">
                                      <a:latin typeface="Cambria Math"/>
                                      <a:ea typeface="Cambria Math"/>
                                    </a:rPr>
                                    <m:t>𝜀</m:t>
                                  </m:r>
                                </m:e>
                                <m:sub>
                                  <m:r>
                                    <a:rPr lang="en-NZ" b="0" i="1" smtClean="0">
                                      <a:latin typeface="Cambria Math"/>
                                    </a:rPr>
                                    <m:t>𝑟</m:t>
                                  </m:r>
                                </m:sub>
                              </m:sSub>
                            </m:den>
                          </m:f>
                        </m:e>
                      </m:d>
                    </m:oMath>
                  </m:oMathPara>
                </a14:m>
                <a:endParaRPr lang="en-NZ" dirty="0"/>
              </a:p>
            </p:txBody>
          </p:sp>
        </mc:Choice>
        <mc:Fallback>
          <p:sp>
            <p:nvSpPr>
              <p:cNvPr id="12" name="TextBox 11"/>
              <p:cNvSpPr txBox="1">
                <a:spLocks noRot="1" noChangeAspect="1" noMove="1" noResize="1" noEditPoints="1" noAdjustHandles="1" noChangeArrowheads="1" noChangeShapeType="1" noTextEdit="1"/>
              </p:cNvSpPr>
              <p:nvPr/>
            </p:nvSpPr>
            <p:spPr>
              <a:xfrm>
                <a:off x="1312563" y="5322329"/>
                <a:ext cx="2159758" cy="720325"/>
              </a:xfrm>
              <a:prstGeom prst="rect">
                <a:avLst/>
              </a:prstGeom>
              <a:blipFill rotWithShape="1">
                <a:blip r:embed="rId8"/>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13" name="TextBox 12"/>
              <p:cNvSpPr txBox="1"/>
              <p:nvPr/>
            </p:nvSpPr>
            <p:spPr>
              <a:xfrm>
                <a:off x="3768124" y="5607907"/>
                <a:ext cx="2085314" cy="910699"/>
              </a:xfrm>
              <a:prstGeom prst="rect">
                <a:avLst/>
              </a:prstGeom>
              <a:solidFill>
                <a:srgbClr val="FFFFCC"/>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b="0" i="1" smtClean="0">
                          <a:latin typeface="Cambria Math"/>
                        </a:rPr>
                        <m:t>𝑣</m:t>
                      </m:r>
                      <m:r>
                        <a:rPr lang="en-NZ" b="0" i="1" smtClean="0">
                          <a:latin typeface="Cambria Math"/>
                        </a:rPr>
                        <m:t>=</m:t>
                      </m:r>
                      <m:rad>
                        <m:radPr>
                          <m:degHide m:val="on"/>
                          <m:ctrlPr>
                            <a:rPr lang="en-NZ" b="0" i="1" smtClean="0">
                              <a:latin typeface="Cambria Math"/>
                            </a:rPr>
                          </m:ctrlPr>
                        </m:radPr>
                        <m:deg/>
                        <m:e>
                          <m:f>
                            <m:fPr>
                              <m:ctrlPr>
                                <a:rPr lang="en-NZ" i="1">
                                  <a:latin typeface="Cambria Math"/>
                                </a:rPr>
                              </m:ctrlPr>
                            </m:fPr>
                            <m:num>
                              <m:sSup>
                                <m:sSupPr>
                                  <m:ctrlPr>
                                    <a:rPr lang="en-NZ" i="1">
                                      <a:latin typeface="Cambria Math"/>
                                    </a:rPr>
                                  </m:ctrlPr>
                                </m:sSupPr>
                                <m:e>
                                  <m:r>
                                    <a:rPr lang="en-NZ" i="1">
                                      <a:latin typeface="Cambria Math"/>
                                    </a:rPr>
                                    <m:t>𝑄</m:t>
                                  </m:r>
                                </m:e>
                                <m:sup>
                                  <m:r>
                                    <a:rPr lang="en-NZ" i="1">
                                      <a:latin typeface="Cambria Math"/>
                                    </a:rPr>
                                    <m:t>2</m:t>
                                  </m:r>
                                </m:sup>
                              </m:sSup>
                            </m:num>
                            <m:den>
                              <m:r>
                                <a:rPr lang="en-NZ" i="1">
                                  <a:latin typeface="Cambria Math"/>
                                </a:rPr>
                                <m:t>𝑚</m:t>
                              </m:r>
                              <m:sSub>
                                <m:sSubPr>
                                  <m:ctrlPr>
                                    <a:rPr lang="en-NZ" i="1">
                                      <a:latin typeface="Cambria Math"/>
                                    </a:rPr>
                                  </m:ctrlPr>
                                </m:sSubPr>
                                <m:e>
                                  <m:r>
                                    <a:rPr lang="en-NZ" i="1">
                                      <a:latin typeface="Cambria Math"/>
                                    </a:rPr>
                                    <m:t>𝐶</m:t>
                                  </m:r>
                                </m:e>
                                <m:sub>
                                  <m:r>
                                    <a:rPr lang="en-NZ" i="1">
                                      <a:latin typeface="Cambria Math"/>
                                    </a:rPr>
                                    <m:t>𝑖</m:t>
                                  </m:r>
                                </m:sub>
                              </m:sSub>
                            </m:den>
                          </m:f>
                          <m:f>
                            <m:fPr>
                              <m:ctrlPr>
                                <a:rPr lang="en-NZ" i="1">
                                  <a:latin typeface="Cambria Math"/>
                                </a:rPr>
                              </m:ctrlPr>
                            </m:fPr>
                            <m:num>
                              <m:r>
                                <a:rPr lang="en-NZ" i="1">
                                  <a:latin typeface="Cambria Math"/>
                                </a:rPr>
                                <m:t>(</m:t>
                              </m:r>
                              <m:sSub>
                                <m:sSubPr>
                                  <m:ctrlPr>
                                    <a:rPr lang="en-NZ" i="1">
                                      <a:latin typeface="Cambria Math"/>
                                    </a:rPr>
                                  </m:ctrlPr>
                                </m:sSubPr>
                                <m:e>
                                  <m:r>
                                    <a:rPr lang="en-NZ" i="1">
                                      <a:latin typeface="Cambria Math"/>
                                      <a:ea typeface="Cambria Math"/>
                                    </a:rPr>
                                    <m:t>𝜀</m:t>
                                  </m:r>
                                </m:e>
                                <m:sub>
                                  <m:r>
                                    <a:rPr lang="en-NZ" i="1">
                                      <a:latin typeface="Cambria Math"/>
                                    </a:rPr>
                                    <m:t>𝑟</m:t>
                                  </m:r>
                                </m:sub>
                              </m:sSub>
                              <m:r>
                                <a:rPr lang="en-NZ" i="1">
                                  <a:latin typeface="Cambria Math"/>
                                </a:rPr>
                                <m:t>−1)</m:t>
                              </m:r>
                            </m:num>
                            <m:den>
                              <m:sSub>
                                <m:sSubPr>
                                  <m:ctrlPr>
                                    <a:rPr lang="en-NZ" i="1">
                                      <a:latin typeface="Cambria Math"/>
                                    </a:rPr>
                                  </m:ctrlPr>
                                </m:sSubPr>
                                <m:e>
                                  <m:r>
                                    <a:rPr lang="en-NZ" i="1">
                                      <a:latin typeface="Cambria Math"/>
                                      <a:ea typeface="Cambria Math"/>
                                    </a:rPr>
                                    <m:t>𝜀</m:t>
                                  </m:r>
                                </m:e>
                                <m:sub>
                                  <m:r>
                                    <a:rPr lang="en-NZ" i="1">
                                      <a:latin typeface="Cambria Math"/>
                                    </a:rPr>
                                    <m:t>𝑟</m:t>
                                  </m:r>
                                </m:sub>
                              </m:sSub>
                            </m:den>
                          </m:f>
                        </m:e>
                      </m:rad>
                    </m:oMath>
                  </m:oMathPara>
                </a14:m>
                <a:endParaRPr lang="en-NZ" dirty="0"/>
              </a:p>
            </p:txBody>
          </p:sp>
        </mc:Choice>
        <mc:Fallback>
          <p:sp>
            <p:nvSpPr>
              <p:cNvPr id="13" name="TextBox 12"/>
              <p:cNvSpPr txBox="1">
                <a:spLocks noRot="1" noChangeAspect="1" noMove="1" noResize="1" noEditPoints="1" noAdjustHandles="1" noChangeArrowheads="1" noChangeShapeType="1" noTextEdit="1"/>
              </p:cNvSpPr>
              <p:nvPr/>
            </p:nvSpPr>
            <p:spPr>
              <a:xfrm>
                <a:off x="3768124" y="5607907"/>
                <a:ext cx="2085314" cy="910699"/>
              </a:xfrm>
              <a:prstGeom prst="rect">
                <a:avLst/>
              </a:prstGeom>
              <a:blipFill rotWithShape="1">
                <a:blip r:embed="rId9"/>
                <a:stretch>
                  <a:fillRect/>
                </a:stretch>
              </a:blipFill>
            </p:spPr>
            <p:txBody>
              <a:bodyPr/>
              <a:lstStyle/>
              <a:p>
                <a:r>
                  <a:rPr lang="en-NZ">
                    <a:noFill/>
                  </a:rPr>
                  <a:t> </a:t>
                </a:r>
              </a:p>
            </p:txBody>
          </p:sp>
        </mc:Fallback>
      </mc:AlternateContent>
      <p:sp>
        <p:nvSpPr>
          <p:cNvPr id="14" name="TextBox 13"/>
          <p:cNvSpPr txBox="1"/>
          <p:nvPr/>
        </p:nvSpPr>
        <p:spPr>
          <a:xfrm>
            <a:off x="271849" y="2471351"/>
            <a:ext cx="3316229" cy="369332"/>
          </a:xfrm>
          <a:prstGeom prst="rect">
            <a:avLst/>
          </a:prstGeom>
          <a:solidFill>
            <a:srgbClr val="FFFFCC"/>
          </a:solidFill>
        </p:spPr>
        <p:txBody>
          <a:bodyPr wrap="none" rtlCol="0">
            <a:spAutoFit/>
          </a:bodyPr>
          <a:lstStyle/>
          <a:p>
            <a:r>
              <a:rPr lang="en-NZ" dirty="0" smtClean="0"/>
              <a:t>Energy stored on the capacitor is:</a:t>
            </a:r>
            <a:endParaRPr lang="en-NZ" dirty="0"/>
          </a:p>
        </p:txBody>
      </p:sp>
      <p:sp>
        <p:nvSpPr>
          <p:cNvPr id="15" name="TextBox 14"/>
          <p:cNvSpPr txBox="1"/>
          <p:nvPr/>
        </p:nvSpPr>
        <p:spPr>
          <a:xfrm>
            <a:off x="281117" y="3644900"/>
            <a:ext cx="6327758" cy="369332"/>
          </a:xfrm>
          <a:prstGeom prst="rect">
            <a:avLst/>
          </a:prstGeom>
          <a:solidFill>
            <a:srgbClr val="FFFFCC"/>
          </a:solidFill>
        </p:spPr>
        <p:txBody>
          <a:bodyPr wrap="none" rtlCol="0">
            <a:spAutoFit/>
          </a:bodyPr>
          <a:lstStyle/>
          <a:p>
            <a:r>
              <a:rPr lang="en-NZ" dirty="0" smtClean="0"/>
              <a:t>Maximum KE is the loss of energy on the capacitor as C increases:</a:t>
            </a:r>
            <a:endParaRPr lang="en-NZ" dirty="0"/>
          </a:p>
        </p:txBody>
      </p:sp>
      <p:sp>
        <p:nvSpPr>
          <p:cNvPr id="16" name="TextBox 15"/>
          <p:cNvSpPr txBox="1"/>
          <p:nvPr/>
        </p:nvSpPr>
        <p:spPr>
          <a:xfrm>
            <a:off x="6019179" y="6244993"/>
            <a:ext cx="2821413" cy="369332"/>
          </a:xfrm>
          <a:prstGeom prst="rect">
            <a:avLst/>
          </a:prstGeom>
          <a:solidFill>
            <a:srgbClr val="FFFFCC"/>
          </a:solidFill>
        </p:spPr>
        <p:txBody>
          <a:bodyPr wrap="none" rtlCol="0">
            <a:spAutoFit/>
          </a:bodyPr>
          <a:lstStyle/>
          <a:p>
            <a:r>
              <a:rPr lang="en-NZ" b="1" i="1" dirty="0" smtClean="0">
                <a:solidFill>
                  <a:srgbClr val="FF0000"/>
                </a:solidFill>
              </a:rPr>
              <a:t>Two marks were given here</a:t>
            </a:r>
            <a:endParaRPr lang="en-NZ" b="1" i="1" dirty="0">
              <a:solidFill>
                <a:srgbClr val="FF0000"/>
              </a:solidFill>
            </a:endParaRPr>
          </a:p>
        </p:txBody>
      </p:sp>
      <p:sp>
        <p:nvSpPr>
          <p:cNvPr id="17" name="TextBox 16"/>
          <p:cNvSpPr txBox="1"/>
          <p:nvPr/>
        </p:nvSpPr>
        <p:spPr>
          <a:xfrm>
            <a:off x="8443953" y="5495072"/>
            <a:ext cx="271347"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8" name="TextBox 17"/>
          <p:cNvSpPr txBox="1"/>
          <p:nvPr/>
        </p:nvSpPr>
        <p:spPr>
          <a:xfrm>
            <a:off x="8405539" y="4206863"/>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mc:AlternateContent xmlns:mc="http://schemas.openxmlformats.org/markup-compatibility/2006">
        <mc:Choice xmlns:a14="http://schemas.microsoft.com/office/drawing/2010/main" Requires="a14">
          <p:sp>
            <p:nvSpPr>
              <p:cNvPr id="19" name="TextBox 18"/>
              <p:cNvSpPr txBox="1"/>
              <p:nvPr/>
            </p:nvSpPr>
            <p:spPr>
              <a:xfrm>
                <a:off x="6515443" y="273907"/>
                <a:ext cx="2291461" cy="1001684"/>
              </a:xfrm>
              <a:prstGeom prst="rect">
                <a:avLst/>
              </a:prstGeom>
              <a:solidFill>
                <a:schemeClr val="bg1"/>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NZ" sz="2000" b="0" i="1" smtClean="0">
                          <a:latin typeface="Cambria Math"/>
                        </a:rPr>
                        <m:t>𝑣</m:t>
                      </m:r>
                      <m:r>
                        <a:rPr lang="en-NZ" sz="2000" b="0" i="1" smtClean="0">
                          <a:latin typeface="Cambria Math"/>
                        </a:rPr>
                        <m:t>=</m:t>
                      </m:r>
                      <m:rad>
                        <m:radPr>
                          <m:degHide m:val="on"/>
                          <m:ctrlPr>
                            <a:rPr lang="en-NZ" sz="2000" b="0" i="1" smtClean="0">
                              <a:latin typeface="Cambria Math"/>
                            </a:rPr>
                          </m:ctrlPr>
                        </m:radPr>
                        <m:deg/>
                        <m:e>
                          <m:f>
                            <m:fPr>
                              <m:ctrlPr>
                                <a:rPr lang="en-NZ" sz="2000" i="1">
                                  <a:latin typeface="Cambria Math"/>
                                </a:rPr>
                              </m:ctrlPr>
                            </m:fPr>
                            <m:num>
                              <m:sSup>
                                <m:sSupPr>
                                  <m:ctrlPr>
                                    <a:rPr lang="en-NZ" sz="2000" i="1">
                                      <a:latin typeface="Cambria Math"/>
                                    </a:rPr>
                                  </m:ctrlPr>
                                </m:sSupPr>
                                <m:e>
                                  <m:r>
                                    <a:rPr lang="en-NZ" sz="2000" i="1">
                                      <a:latin typeface="Cambria Math"/>
                                    </a:rPr>
                                    <m:t>𝑄</m:t>
                                  </m:r>
                                </m:e>
                                <m:sup>
                                  <m:r>
                                    <a:rPr lang="en-NZ" sz="2000" i="1">
                                      <a:latin typeface="Cambria Math"/>
                                    </a:rPr>
                                    <m:t>2</m:t>
                                  </m:r>
                                </m:sup>
                              </m:sSup>
                            </m:num>
                            <m:den>
                              <m:r>
                                <a:rPr lang="en-NZ" sz="2000" i="1">
                                  <a:latin typeface="Cambria Math"/>
                                </a:rPr>
                                <m:t>𝑚</m:t>
                              </m:r>
                              <m:sSub>
                                <m:sSubPr>
                                  <m:ctrlPr>
                                    <a:rPr lang="en-NZ" sz="2000" i="1">
                                      <a:latin typeface="Cambria Math"/>
                                    </a:rPr>
                                  </m:ctrlPr>
                                </m:sSubPr>
                                <m:e>
                                  <m:r>
                                    <a:rPr lang="en-NZ" sz="2000" i="1">
                                      <a:latin typeface="Cambria Math"/>
                                    </a:rPr>
                                    <m:t>𝐶</m:t>
                                  </m:r>
                                </m:e>
                                <m:sub>
                                  <m:r>
                                    <a:rPr lang="en-NZ" sz="2000" i="1">
                                      <a:latin typeface="Cambria Math"/>
                                    </a:rPr>
                                    <m:t>𝑖</m:t>
                                  </m:r>
                                </m:sub>
                              </m:sSub>
                            </m:den>
                          </m:f>
                          <m:f>
                            <m:fPr>
                              <m:ctrlPr>
                                <a:rPr lang="en-NZ" sz="2000" i="1">
                                  <a:latin typeface="Cambria Math"/>
                                </a:rPr>
                              </m:ctrlPr>
                            </m:fPr>
                            <m:num>
                              <m:r>
                                <a:rPr lang="en-NZ" sz="2000" i="1">
                                  <a:latin typeface="Cambria Math"/>
                                </a:rPr>
                                <m:t>(</m:t>
                              </m:r>
                              <m:sSub>
                                <m:sSubPr>
                                  <m:ctrlPr>
                                    <a:rPr lang="en-NZ" sz="2000" i="1">
                                      <a:latin typeface="Cambria Math"/>
                                    </a:rPr>
                                  </m:ctrlPr>
                                </m:sSubPr>
                                <m:e>
                                  <m:r>
                                    <a:rPr lang="en-NZ" sz="2000" i="1">
                                      <a:latin typeface="Cambria Math"/>
                                      <a:ea typeface="Cambria Math"/>
                                    </a:rPr>
                                    <m:t>𝜀</m:t>
                                  </m:r>
                                </m:e>
                                <m:sub>
                                  <m:r>
                                    <a:rPr lang="en-NZ" sz="2000" i="1">
                                      <a:latin typeface="Cambria Math"/>
                                    </a:rPr>
                                    <m:t>𝑟</m:t>
                                  </m:r>
                                </m:sub>
                              </m:sSub>
                              <m:r>
                                <a:rPr lang="en-NZ" sz="2000" i="1">
                                  <a:latin typeface="Cambria Math"/>
                                </a:rPr>
                                <m:t>−1)</m:t>
                              </m:r>
                            </m:num>
                            <m:den>
                              <m:sSub>
                                <m:sSubPr>
                                  <m:ctrlPr>
                                    <a:rPr lang="en-NZ" sz="2000" i="1">
                                      <a:latin typeface="Cambria Math"/>
                                    </a:rPr>
                                  </m:ctrlPr>
                                </m:sSubPr>
                                <m:e>
                                  <m:r>
                                    <a:rPr lang="en-NZ" sz="2000" i="1">
                                      <a:latin typeface="Cambria Math"/>
                                      <a:ea typeface="Cambria Math"/>
                                    </a:rPr>
                                    <m:t>𝜀</m:t>
                                  </m:r>
                                </m:e>
                                <m:sub>
                                  <m:r>
                                    <a:rPr lang="en-NZ" sz="2000" i="1">
                                      <a:latin typeface="Cambria Math"/>
                                    </a:rPr>
                                    <m:t>𝑟</m:t>
                                  </m:r>
                                </m:sub>
                              </m:sSub>
                            </m:den>
                          </m:f>
                        </m:e>
                      </m:rad>
                    </m:oMath>
                  </m:oMathPara>
                </a14:m>
                <a:endParaRPr lang="en-NZ" sz="2000" dirty="0"/>
              </a:p>
            </p:txBody>
          </p:sp>
        </mc:Choice>
        <mc:Fallback>
          <p:sp>
            <p:nvSpPr>
              <p:cNvPr id="19" name="TextBox 18"/>
              <p:cNvSpPr txBox="1">
                <a:spLocks noRot="1" noChangeAspect="1" noMove="1" noResize="1" noEditPoints="1" noAdjustHandles="1" noChangeArrowheads="1" noChangeShapeType="1" noTextEdit="1"/>
              </p:cNvSpPr>
              <p:nvPr/>
            </p:nvSpPr>
            <p:spPr>
              <a:xfrm>
                <a:off x="6515443" y="273907"/>
                <a:ext cx="2291461" cy="1001684"/>
              </a:xfrm>
              <a:prstGeom prst="rect">
                <a:avLst/>
              </a:prstGeom>
              <a:blipFill rotWithShape="1">
                <a:blip r:embed="rId10"/>
                <a:stretch>
                  <a:fillRect/>
                </a:stretch>
              </a:blipFill>
            </p:spPr>
            <p:txBody>
              <a:bodyPr/>
              <a:lstStyle/>
              <a:p>
                <a:r>
                  <a:rPr lang="en-NZ">
                    <a:noFill/>
                  </a:rPr>
                  <a:t> </a:t>
                </a:r>
              </a:p>
            </p:txBody>
          </p:sp>
        </mc:Fallback>
      </mc:AlternateContent>
    </p:spTree>
    <p:extLst>
      <p:ext uri="{BB962C8B-B14F-4D97-AF65-F5344CB8AC3E}">
        <p14:creationId xmlns:p14="http://schemas.microsoft.com/office/powerpoint/2010/main" val="1372047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250"/>
                                        <p:tgtEl>
                                          <p:spTgt spid="14"/>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250"/>
                                        <p:tgtEl>
                                          <p:spTgt spid="7"/>
                                        </p:tgtEl>
                                      </p:cBhvr>
                                    </p:animEffect>
                                  </p:childTnLst>
                                </p:cTn>
                              </p:par>
                            </p:childTnLst>
                          </p:cTn>
                        </p:par>
                        <p:par>
                          <p:cTn id="17" fill="hold">
                            <p:stCondLst>
                              <p:cond delay="2500"/>
                            </p:stCondLst>
                            <p:childTnLst>
                              <p:par>
                                <p:cTn id="18" presetID="10" presetClass="entr" presetSubtype="0" fill="hold" grpId="0" nodeType="afterEffect">
                                  <p:stCondLst>
                                    <p:cond delay="50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childTnLst>
                                </p:cTn>
                              </p:par>
                            </p:childTnLst>
                          </p:cTn>
                        </p:par>
                        <p:par>
                          <p:cTn id="21" fill="hold">
                            <p:stCondLst>
                              <p:cond delay="4000"/>
                            </p:stCondLst>
                            <p:childTnLst>
                              <p:par>
                                <p:cTn id="22" presetID="10" presetClass="entr" presetSubtype="0" fill="hold" grpId="0" nodeType="afterEffect">
                                  <p:stCondLst>
                                    <p:cond delay="50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125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125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250"/>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250"/>
                                        <p:tgtEl>
                                          <p:spTgt spid="13"/>
                                        </p:tgtEl>
                                      </p:cBhvr>
                                    </p:animEffect>
                                  </p:childTnLst>
                                </p:cTn>
                              </p:par>
                            </p:childTnLst>
                          </p:cTn>
                        </p:par>
                        <p:par>
                          <p:cTn id="55" fill="hold">
                            <p:stCondLst>
                              <p:cond delay="1250"/>
                            </p:stCondLst>
                            <p:childTnLst>
                              <p:par>
                                <p:cTn id="56" presetID="31" presetClass="entr" presetSubtype="0" fill="hold" grpId="0" nodeType="afterEffect">
                                  <p:stCondLst>
                                    <p:cond delay="1000"/>
                                  </p:stCondLst>
                                  <p:childTnLst>
                                    <p:set>
                                      <p:cBhvr>
                                        <p:cTn id="57" dur="1" fill="hold">
                                          <p:stCondLst>
                                            <p:cond delay="0"/>
                                          </p:stCondLst>
                                        </p:cTn>
                                        <p:tgtEl>
                                          <p:spTgt spid="16"/>
                                        </p:tgtEl>
                                        <p:attrNameLst>
                                          <p:attrName>style.visibility</p:attrName>
                                        </p:attrNameLst>
                                      </p:cBhvr>
                                      <p:to>
                                        <p:strVal val="visible"/>
                                      </p:to>
                                    </p:set>
                                    <p:anim calcmode="lin" valueType="num">
                                      <p:cBhvr>
                                        <p:cTn id="58" dur="1000" fill="hold"/>
                                        <p:tgtEl>
                                          <p:spTgt spid="16"/>
                                        </p:tgtEl>
                                        <p:attrNameLst>
                                          <p:attrName>ppt_w</p:attrName>
                                        </p:attrNameLst>
                                      </p:cBhvr>
                                      <p:tavLst>
                                        <p:tav tm="0">
                                          <p:val>
                                            <p:fltVal val="0"/>
                                          </p:val>
                                        </p:tav>
                                        <p:tav tm="100000">
                                          <p:val>
                                            <p:strVal val="#ppt_w"/>
                                          </p:val>
                                        </p:tav>
                                      </p:tavLst>
                                    </p:anim>
                                    <p:anim calcmode="lin" valueType="num">
                                      <p:cBhvr>
                                        <p:cTn id="59" dur="1000" fill="hold"/>
                                        <p:tgtEl>
                                          <p:spTgt spid="16"/>
                                        </p:tgtEl>
                                        <p:attrNameLst>
                                          <p:attrName>ppt_h</p:attrName>
                                        </p:attrNameLst>
                                      </p:cBhvr>
                                      <p:tavLst>
                                        <p:tav tm="0">
                                          <p:val>
                                            <p:fltVal val="0"/>
                                          </p:val>
                                        </p:tav>
                                        <p:tav tm="100000">
                                          <p:val>
                                            <p:strVal val="#ppt_h"/>
                                          </p:val>
                                        </p:tav>
                                      </p:tavLst>
                                    </p:anim>
                                    <p:anim calcmode="lin" valueType="num">
                                      <p:cBhvr>
                                        <p:cTn id="60" dur="1000" fill="hold"/>
                                        <p:tgtEl>
                                          <p:spTgt spid="16"/>
                                        </p:tgtEl>
                                        <p:attrNameLst>
                                          <p:attrName>style.rotation</p:attrName>
                                        </p:attrNameLst>
                                      </p:cBhvr>
                                      <p:tavLst>
                                        <p:tav tm="0">
                                          <p:val>
                                            <p:fltVal val="90"/>
                                          </p:val>
                                        </p:tav>
                                        <p:tav tm="100000">
                                          <p:val>
                                            <p:fltVal val="0"/>
                                          </p:val>
                                        </p:tav>
                                      </p:tavLst>
                                    </p:anim>
                                    <p:animEffect transition="in" filter="fade">
                                      <p:cBhvr>
                                        <p:cTn id="61" dur="1000"/>
                                        <p:tgtEl>
                                          <p:spTgt spid="16"/>
                                        </p:tgtEl>
                                      </p:cBhvr>
                                    </p:animEffect>
                                  </p:childTnLst>
                                </p:cTn>
                              </p:par>
                            </p:childTnLst>
                          </p:cTn>
                        </p:par>
                        <p:par>
                          <p:cTn id="62" fill="hold">
                            <p:stCondLst>
                              <p:cond delay="3250"/>
                            </p:stCondLst>
                            <p:childTnLst>
                              <p:par>
                                <p:cTn id="63" presetID="10" presetClass="entr" presetSubtype="0" fill="hold" grpId="0" nodeType="after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fade">
                                      <p:cBhvr>
                                        <p:cTn id="65" dur="750"/>
                                        <p:tgtEl>
                                          <p:spTgt spid="18"/>
                                        </p:tgtEl>
                                      </p:cBhvr>
                                    </p:animEffect>
                                  </p:childTnLst>
                                </p:cTn>
                              </p:par>
                            </p:childTnLst>
                          </p:cTn>
                        </p:par>
                        <p:par>
                          <p:cTn id="66" fill="hold">
                            <p:stCondLst>
                              <p:cond delay="4000"/>
                            </p:stCondLst>
                            <p:childTnLst>
                              <p:par>
                                <p:cTn id="67" presetID="10" presetClass="entr" presetSubtype="0" fill="hold" grpId="0" nodeType="after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fade">
                                      <p:cBhvr>
                                        <p:cTn id="69" dur="7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p:bldP spid="18" grpId="0"/>
      <p:bldP spid="1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22532"/>
            <a:ext cx="7239000" cy="369332"/>
          </a:xfrm>
          <a:prstGeom prst="rect">
            <a:avLst/>
          </a:prstGeom>
        </p:spPr>
        <p:txBody>
          <a:bodyPr wrap="square">
            <a:spAutoFit/>
          </a:bodyPr>
          <a:lstStyle/>
          <a:p>
            <a:pPr lvl="0"/>
            <a:r>
              <a:rPr lang="en-US" dirty="0" smtClean="0"/>
              <a:t>(d)  A </a:t>
            </a:r>
            <a:r>
              <a:rPr lang="en-US" dirty="0"/>
              <a:t>capacitor is often referred to as a “store of charge”. </a:t>
            </a:r>
            <a:r>
              <a:rPr lang="en-US" dirty="0" smtClean="0"/>
              <a:t> Comment </a:t>
            </a:r>
            <a:r>
              <a:rPr lang="en-US" dirty="0"/>
              <a:t>on this.</a:t>
            </a:r>
            <a:endParaRPr lang="en-NZ" dirty="0"/>
          </a:p>
        </p:txBody>
      </p:sp>
      <p:sp>
        <p:nvSpPr>
          <p:cNvPr id="3" name="TextBox 2"/>
          <p:cNvSpPr txBox="1"/>
          <p:nvPr/>
        </p:nvSpPr>
        <p:spPr>
          <a:xfrm>
            <a:off x="6114304" y="2820352"/>
            <a:ext cx="2624436" cy="369332"/>
          </a:xfrm>
          <a:prstGeom prst="rect">
            <a:avLst/>
          </a:prstGeom>
          <a:solidFill>
            <a:srgbClr val="FFFFCC"/>
          </a:solidFill>
        </p:spPr>
        <p:txBody>
          <a:bodyPr wrap="none" rtlCol="0">
            <a:spAutoFit/>
          </a:bodyPr>
          <a:lstStyle/>
          <a:p>
            <a:r>
              <a:rPr lang="en-NZ" b="1" i="1" dirty="0" smtClean="0">
                <a:solidFill>
                  <a:srgbClr val="FF0000"/>
                </a:solidFill>
              </a:rPr>
              <a:t>One mark was </a:t>
            </a:r>
            <a:r>
              <a:rPr lang="en-NZ" b="1" i="1" dirty="0" smtClean="0">
                <a:solidFill>
                  <a:srgbClr val="FF0000"/>
                </a:solidFill>
              </a:rPr>
              <a:t>given here</a:t>
            </a:r>
            <a:endParaRPr lang="en-NZ" b="1" i="1" dirty="0">
              <a:solidFill>
                <a:srgbClr val="FF0000"/>
              </a:solidFill>
            </a:endParaRPr>
          </a:p>
        </p:txBody>
      </p:sp>
      <p:sp>
        <p:nvSpPr>
          <p:cNvPr id="4" name="Rectangle 3"/>
          <p:cNvSpPr/>
          <p:nvPr/>
        </p:nvSpPr>
        <p:spPr>
          <a:xfrm>
            <a:off x="333631" y="1182811"/>
            <a:ext cx="8180173" cy="1200329"/>
          </a:xfrm>
          <a:prstGeom prst="rect">
            <a:avLst/>
          </a:prstGeom>
          <a:solidFill>
            <a:srgbClr val="FFFFCC"/>
          </a:solidFill>
        </p:spPr>
        <p:txBody>
          <a:bodyPr wrap="square">
            <a:spAutoFit/>
          </a:bodyPr>
          <a:lstStyle/>
          <a:p>
            <a:r>
              <a:rPr lang="en-US" dirty="0"/>
              <a:t>Capacitors store energy. They do this by way of charge separation (increasing the electric potential energy of the </a:t>
            </a:r>
            <a:r>
              <a:rPr lang="en-US" dirty="0" smtClean="0"/>
              <a:t>charges, creating an electric field between the plates).</a:t>
            </a:r>
          </a:p>
          <a:p>
            <a:r>
              <a:rPr lang="en-US" dirty="0" smtClean="0"/>
              <a:t> </a:t>
            </a:r>
          </a:p>
          <a:p>
            <a:r>
              <a:rPr lang="en-US" dirty="0" smtClean="0"/>
              <a:t>The </a:t>
            </a:r>
            <a:r>
              <a:rPr lang="en-US" dirty="0"/>
              <a:t>total unbalanced charge of any capacitor is always zero.</a:t>
            </a:r>
            <a:endParaRPr lang="en-NZ" dirty="0"/>
          </a:p>
        </p:txBody>
      </p:sp>
    </p:spTree>
    <p:extLst>
      <p:ext uri="{BB962C8B-B14F-4D97-AF65-F5344CB8AC3E}">
        <p14:creationId xmlns:p14="http://schemas.microsoft.com/office/powerpoint/2010/main" val="1835421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80">
                                          <p:stCondLst>
                                            <p:cond delay="0"/>
                                          </p:stCondLst>
                                        </p:cTn>
                                        <p:tgtEl>
                                          <p:spTgt spid="3"/>
                                        </p:tgtEl>
                                      </p:cBhvr>
                                    </p:animEffect>
                                    <p:anim calcmode="lin" valueType="num">
                                      <p:cBhvr>
                                        <p:cTn id="1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gtEl>
                                      </p:cBhvr>
                                      <p:to x="100000" y="60000"/>
                                    </p:animScale>
                                    <p:animScale>
                                      <p:cBhvr>
                                        <p:cTn id="19" dur="166" decel="50000">
                                          <p:stCondLst>
                                            <p:cond delay="676"/>
                                          </p:stCondLst>
                                        </p:cTn>
                                        <p:tgtEl>
                                          <p:spTgt spid="3"/>
                                        </p:tgtEl>
                                      </p:cBhvr>
                                      <p:to x="100000" y="100000"/>
                                    </p:animScale>
                                    <p:animScale>
                                      <p:cBhvr>
                                        <p:cTn id="20" dur="26">
                                          <p:stCondLst>
                                            <p:cond delay="1312"/>
                                          </p:stCondLst>
                                        </p:cTn>
                                        <p:tgtEl>
                                          <p:spTgt spid="3"/>
                                        </p:tgtEl>
                                      </p:cBhvr>
                                      <p:to x="100000" y="80000"/>
                                    </p:animScale>
                                    <p:animScale>
                                      <p:cBhvr>
                                        <p:cTn id="21" dur="166" decel="50000">
                                          <p:stCondLst>
                                            <p:cond delay="1338"/>
                                          </p:stCondLst>
                                        </p:cTn>
                                        <p:tgtEl>
                                          <p:spTgt spid="3"/>
                                        </p:tgtEl>
                                      </p:cBhvr>
                                      <p:to x="100000" y="100000"/>
                                    </p:animScale>
                                    <p:animScale>
                                      <p:cBhvr>
                                        <p:cTn id="22" dur="26">
                                          <p:stCondLst>
                                            <p:cond delay="1642"/>
                                          </p:stCondLst>
                                        </p:cTn>
                                        <p:tgtEl>
                                          <p:spTgt spid="3"/>
                                        </p:tgtEl>
                                      </p:cBhvr>
                                      <p:to x="100000" y="90000"/>
                                    </p:animScale>
                                    <p:animScale>
                                      <p:cBhvr>
                                        <p:cTn id="23" dur="166" decel="50000">
                                          <p:stCondLst>
                                            <p:cond delay="1668"/>
                                          </p:stCondLst>
                                        </p:cTn>
                                        <p:tgtEl>
                                          <p:spTgt spid="3"/>
                                        </p:tgtEl>
                                      </p:cBhvr>
                                      <p:to x="100000" y="100000"/>
                                    </p:animScale>
                                    <p:animScale>
                                      <p:cBhvr>
                                        <p:cTn id="24" dur="26">
                                          <p:stCondLst>
                                            <p:cond delay="1808"/>
                                          </p:stCondLst>
                                        </p:cTn>
                                        <p:tgtEl>
                                          <p:spTgt spid="3"/>
                                        </p:tgtEl>
                                      </p:cBhvr>
                                      <p:to x="100000" y="95000"/>
                                    </p:animScale>
                                    <p:animScale>
                                      <p:cBhvr>
                                        <p:cTn id="25"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7924800" cy="3416320"/>
          </a:xfrm>
          <a:prstGeom prst="rect">
            <a:avLst/>
          </a:prstGeom>
        </p:spPr>
        <p:txBody>
          <a:bodyPr wrap="square">
            <a:spAutoFit/>
          </a:bodyPr>
          <a:lstStyle/>
          <a:p>
            <a:r>
              <a:rPr lang="en-US" b="1" dirty="0"/>
              <a:t>QUESTION ONE:   GENERAL RELATIVITY</a:t>
            </a:r>
            <a:endParaRPr lang="en-NZ" b="1" dirty="0"/>
          </a:p>
          <a:p>
            <a:r>
              <a:rPr lang="en-US" dirty="0" smtClean="0"/>
              <a:t>Planck’s </a:t>
            </a:r>
            <a:r>
              <a:rPr lang="en-US" dirty="0"/>
              <a:t>constant	= </a:t>
            </a:r>
            <a:r>
              <a:rPr lang="en-US" dirty="0" smtClean="0"/>
              <a:t>6.63 x10</a:t>
            </a:r>
            <a:r>
              <a:rPr lang="en-US" baseline="30000" dirty="0" smtClean="0"/>
              <a:t>–34</a:t>
            </a:r>
            <a:r>
              <a:rPr lang="en-US" dirty="0" smtClean="0"/>
              <a:t> </a:t>
            </a:r>
            <a:r>
              <a:rPr lang="en-US" dirty="0"/>
              <a:t>J s</a:t>
            </a:r>
            <a:endParaRPr lang="en-NZ" dirty="0"/>
          </a:p>
          <a:p>
            <a:r>
              <a:rPr lang="en-US" dirty="0"/>
              <a:t>Speed of light	= </a:t>
            </a:r>
            <a:r>
              <a:rPr lang="en-US" dirty="0" smtClean="0"/>
              <a:t>3.00 x 10</a:t>
            </a:r>
            <a:r>
              <a:rPr lang="en-US" baseline="30000" dirty="0" smtClean="0"/>
              <a:t>8 </a:t>
            </a:r>
            <a:r>
              <a:rPr lang="en-US" dirty="0" smtClean="0"/>
              <a:t> </a:t>
            </a:r>
            <a:r>
              <a:rPr lang="en-US" dirty="0"/>
              <a:t>m s</a:t>
            </a:r>
            <a:r>
              <a:rPr lang="en-US" baseline="30000" dirty="0"/>
              <a:t>–1</a:t>
            </a:r>
            <a:r>
              <a:rPr lang="en-US" dirty="0"/>
              <a:t> </a:t>
            </a:r>
            <a:endParaRPr lang="en-US" dirty="0" smtClean="0"/>
          </a:p>
          <a:p>
            <a:r>
              <a:rPr lang="en-US" dirty="0" smtClean="0"/>
              <a:t>Charge </a:t>
            </a:r>
            <a:r>
              <a:rPr lang="en-US" dirty="0"/>
              <a:t>on the </a:t>
            </a:r>
            <a:r>
              <a:rPr lang="en-US" dirty="0" smtClean="0"/>
              <a:t>electron= </a:t>
            </a:r>
            <a:r>
              <a:rPr lang="en-US" dirty="0"/>
              <a:t>–</a:t>
            </a:r>
            <a:r>
              <a:rPr lang="en-US" dirty="0" smtClean="0"/>
              <a:t>1.60 x 10</a:t>
            </a:r>
            <a:r>
              <a:rPr lang="en-US" baseline="30000" dirty="0" smtClean="0"/>
              <a:t>–19</a:t>
            </a:r>
            <a:r>
              <a:rPr lang="en-US" dirty="0" smtClean="0"/>
              <a:t> </a:t>
            </a:r>
            <a:r>
              <a:rPr lang="en-US" dirty="0"/>
              <a:t>C </a:t>
            </a:r>
            <a:r>
              <a:rPr lang="en-US" dirty="0" smtClean="0"/>
              <a:t>   Acceleration </a:t>
            </a:r>
            <a:r>
              <a:rPr lang="en-US" dirty="0"/>
              <a:t>due to gravity   = 9.81 m s</a:t>
            </a:r>
            <a:r>
              <a:rPr lang="en-US" baseline="30000" dirty="0"/>
              <a:t>–2</a:t>
            </a:r>
            <a:endParaRPr lang="en-NZ" baseline="30000" dirty="0"/>
          </a:p>
          <a:p>
            <a:r>
              <a:rPr lang="en-US" dirty="0"/>
              <a:t> </a:t>
            </a:r>
            <a:endParaRPr lang="en-NZ" dirty="0"/>
          </a:p>
          <a:p>
            <a:r>
              <a:rPr lang="en-US" dirty="0"/>
              <a:t>In an experiment carried out in 1959 at Harvard University, Einstein’s General Theory of Relativity was tested. The experiment involved measuring the change in frequency of 14.0 </a:t>
            </a:r>
            <a:r>
              <a:rPr lang="en-US" dirty="0" err="1"/>
              <a:t>keV</a:t>
            </a:r>
            <a:r>
              <a:rPr lang="en-US" dirty="0"/>
              <a:t> gamma rays emitted from a radioactive isotope of iron-57 as the gamma rays fall through the gravitational field of the Earth. Einstein’s theory predicts that the frequency of the gamma rays increases.</a:t>
            </a:r>
            <a:endParaRPr lang="en-NZ" dirty="0"/>
          </a:p>
          <a:p>
            <a:r>
              <a:rPr lang="en-US" dirty="0"/>
              <a:t> </a:t>
            </a:r>
            <a:endParaRPr lang="en-NZ" dirty="0"/>
          </a:p>
          <a:p>
            <a:pPr lvl="0"/>
            <a:r>
              <a:rPr lang="en-US" dirty="0" smtClean="0"/>
              <a:t>(a) Calculate </a:t>
            </a:r>
            <a:r>
              <a:rPr lang="en-US" dirty="0"/>
              <a:t>the frequency of a 14.0 </a:t>
            </a:r>
            <a:r>
              <a:rPr lang="en-US" dirty="0" err="1"/>
              <a:t>keV</a:t>
            </a:r>
            <a:r>
              <a:rPr lang="en-US" dirty="0"/>
              <a:t> gamma ray.</a:t>
            </a:r>
            <a:endParaRPr lang="en-NZ" dirty="0"/>
          </a:p>
        </p:txBody>
      </p:sp>
      <p:sp>
        <p:nvSpPr>
          <p:cNvPr id="3" name="Rectangle 2"/>
          <p:cNvSpPr/>
          <p:nvPr/>
        </p:nvSpPr>
        <p:spPr>
          <a:xfrm>
            <a:off x="304800" y="3886200"/>
            <a:ext cx="8610600" cy="1754326"/>
          </a:xfrm>
          <a:prstGeom prst="rect">
            <a:avLst/>
          </a:prstGeom>
        </p:spPr>
        <p:txBody>
          <a:bodyPr wrap="square">
            <a:spAutoFit/>
          </a:bodyPr>
          <a:lstStyle/>
          <a:p>
            <a:pPr lvl="0"/>
            <a:r>
              <a:rPr lang="en-US" dirty="0" smtClean="0"/>
              <a:t>(b) In </a:t>
            </a:r>
            <a:r>
              <a:rPr lang="en-US" dirty="0"/>
              <a:t>the Harvard University experiment the gamma rays fell through a distance of 22.5 m. The change in frequency can be attributed to the change in gravitational potential energy described by the relationship </a:t>
            </a:r>
            <a:r>
              <a:rPr lang="el-GR" dirty="0" smtClean="0"/>
              <a:t>Δ</a:t>
            </a:r>
            <a:r>
              <a:rPr lang="en-US" i="1" dirty="0" smtClean="0"/>
              <a:t>E </a:t>
            </a:r>
            <a:r>
              <a:rPr lang="en-US" dirty="0"/>
              <a:t>= </a:t>
            </a:r>
            <a:r>
              <a:rPr lang="en-US" dirty="0" smtClean="0"/>
              <a:t>(</a:t>
            </a:r>
            <a:r>
              <a:rPr lang="en-US" i="1" dirty="0" err="1" smtClean="0"/>
              <a:t>E</a:t>
            </a:r>
            <a:r>
              <a:rPr lang="en-US" dirty="0" err="1" smtClean="0"/>
              <a:t>g</a:t>
            </a:r>
            <a:r>
              <a:rPr lang="el-GR" dirty="0" smtClean="0"/>
              <a:t>Δ</a:t>
            </a:r>
            <a:r>
              <a:rPr lang="en-US" i="1" dirty="0" smtClean="0"/>
              <a:t>x)/c</a:t>
            </a:r>
            <a:r>
              <a:rPr lang="en-US" i="1" baseline="30000" dirty="0" smtClean="0"/>
              <a:t>2</a:t>
            </a:r>
            <a:r>
              <a:rPr lang="en-US" i="1" dirty="0" smtClean="0"/>
              <a:t>  </a:t>
            </a:r>
            <a:r>
              <a:rPr lang="en-US" dirty="0"/>
              <a:t>, where </a:t>
            </a:r>
            <a:r>
              <a:rPr lang="en-US" i="1" dirty="0"/>
              <a:t>E </a:t>
            </a:r>
            <a:r>
              <a:rPr lang="en-US" dirty="0"/>
              <a:t>is the original energy of the 14 </a:t>
            </a:r>
            <a:r>
              <a:rPr lang="en-US" dirty="0" err="1"/>
              <a:t>keV</a:t>
            </a:r>
            <a:r>
              <a:rPr lang="en-US" dirty="0"/>
              <a:t> gamma ray </a:t>
            </a:r>
            <a:r>
              <a:rPr lang="en-US" dirty="0" smtClean="0"/>
              <a:t>and  </a:t>
            </a:r>
            <a:r>
              <a:rPr lang="el-GR" i="1" dirty="0" smtClean="0"/>
              <a:t>Δ</a:t>
            </a:r>
            <a:r>
              <a:rPr lang="en-US" i="1" dirty="0" smtClean="0"/>
              <a:t>x </a:t>
            </a:r>
            <a:r>
              <a:rPr lang="en-US" dirty="0"/>
              <a:t>is the distance fallen.</a:t>
            </a:r>
            <a:endParaRPr lang="en-NZ" dirty="0"/>
          </a:p>
          <a:p>
            <a:r>
              <a:rPr lang="en-US" dirty="0"/>
              <a:t> </a:t>
            </a:r>
            <a:endParaRPr lang="en-NZ" dirty="0"/>
          </a:p>
          <a:p>
            <a:r>
              <a:rPr lang="en-US" dirty="0"/>
              <a:t>Show that </a:t>
            </a:r>
            <a:r>
              <a:rPr lang="el-GR" dirty="0" smtClean="0"/>
              <a:t>Δ</a:t>
            </a:r>
            <a:r>
              <a:rPr lang="en-US" dirty="0" smtClean="0"/>
              <a:t> </a:t>
            </a:r>
            <a:r>
              <a:rPr lang="en-US" i="1" dirty="0" smtClean="0"/>
              <a:t>f / f </a:t>
            </a:r>
            <a:r>
              <a:rPr lang="en-US" dirty="0"/>
              <a:t>= 2.45 </a:t>
            </a:r>
            <a:r>
              <a:rPr lang="en-US" dirty="0" smtClean="0"/>
              <a:t>x </a:t>
            </a:r>
            <a:r>
              <a:rPr lang="en-US" dirty="0"/>
              <a:t>10</a:t>
            </a:r>
            <a:r>
              <a:rPr lang="en-US" baseline="30000" dirty="0"/>
              <a:t>-15</a:t>
            </a:r>
            <a:r>
              <a:rPr lang="en-US" dirty="0"/>
              <a:t>.</a:t>
            </a:r>
            <a:endParaRPr lang="en-NZ" dirty="0"/>
          </a:p>
        </p:txBody>
      </p:sp>
      <p:sp>
        <p:nvSpPr>
          <p:cNvPr id="4" name="TextBox 3"/>
          <p:cNvSpPr txBox="1"/>
          <p:nvPr/>
        </p:nvSpPr>
        <p:spPr>
          <a:xfrm>
            <a:off x="4572000" y="6324600"/>
            <a:ext cx="4194418" cy="369332"/>
          </a:xfrm>
          <a:prstGeom prst="rect">
            <a:avLst/>
          </a:prstGeom>
          <a:noFill/>
        </p:spPr>
        <p:txBody>
          <a:bodyPr wrap="none" rtlCol="0">
            <a:spAutoFit/>
          </a:bodyPr>
          <a:lstStyle/>
          <a:p>
            <a:r>
              <a:rPr lang="en-NZ" dirty="0" smtClean="0">
                <a:solidFill>
                  <a:srgbClr val="FF0000"/>
                </a:solidFill>
              </a:rPr>
              <a:t>Answers to (a) &amp; (b) on the next slide ………</a:t>
            </a:r>
            <a:endParaRPr lang="en-NZ" dirty="0">
              <a:solidFill>
                <a:srgbClr val="FF0000"/>
              </a:solidFill>
            </a:endParaRPr>
          </a:p>
        </p:txBody>
      </p:sp>
    </p:spTree>
    <p:extLst>
      <p:ext uri="{BB962C8B-B14F-4D97-AF65-F5344CB8AC3E}">
        <p14:creationId xmlns:p14="http://schemas.microsoft.com/office/powerpoint/2010/main" val="103870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5181600" cy="369332"/>
          </a:xfrm>
          <a:prstGeom prst="rect">
            <a:avLst/>
          </a:prstGeom>
        </p:spPr>
        <p:txBody>
          <a:bodyPr wrap="square">
            <a:spAutoFit/>
          </a:bodyPr>
          <a:lstStyle/>
          <a:p>
            <a:pPr lvl="0"/>
            <a:r>
              <a:rPr lang="en-US" dirty="0"/>
              <a:t>(a) Calculate the </a:t>
            </a:r>
            <a:r>
              <a:rPr lang="en-US" b="1" dirty="0">
                <a:solidFill>
                  <a:srgbClr val="FF0000"/>
                </a:solidFill>
              </a:rPr>
              <a:t>frequency</a:t>
            </a:r>
            <a:r>
              <a:rPr lang="en-US" dirty="0"/>
              <a:t> of a </a:t>
            </a:r>
            <a:r>
              <a:rPr lang="en-US" b="1" dirty="0">
                <a:solidFill>
                  <a:srgbClr val="FF0000"/>
                </a:solidFill>
              </a:rPr>
              <a:t>14.0 </a:t>
            </a:r>
            <a:r>
              <a:rPr lang="en-US" b="1" dirty="0" err="1">
                <a:solidFill>
                  <a:srgbClr val="FF0000"/>
                </a:solidFill>
              </a:rPr>
              <a:t>keV</a:t>
            </a:r>
            <a:r>
              <a:rPr lang="en-US" b="1" dirty="0">
                <a:solidFill>
                  <a:srgbClr val="FF0000"/>
                </a:solidFill>
              </a:rPr>
              <a:t> </a:t>
            </a:r>
            <a:r>
              <a:rPr lang="en-US" b="1" dirty="0" smtClean="0">
                <a:solidFill>
                  <a:srgbClr val="FF0000"/>
                </a:solidFill>
              </a:rPr>
              <a:t> </a:t>
            </a:r>
            <a:r>
              <a:rPr lang="en-US" dirty="0" smtClean="0"/>
              <a:t>gamma </a:t>
            </a:r>
            <a:r>
              <a:rPr lang="en-US" dirty="0"/>
              <a:t>ray.</a:t>
            </a:r>
            <a:endParaRPr lang="en-NZ" dirty="0"/>
          </a:p>
        </p:txBody>
      </p:sp>
      <p:sp>
        <p:nvSpPr>
          <p:cNvPr id="4" name="Rectangle 3"/>
          <p:cNvSpPr/>
          <p:nvPr/>
        </p:nvSpPr>
        <p:spPr>
          <a:xfrm>
            <a:off x="457200" y="609600"/>
            <a:ext cx="5181600" cy="646331"/>
          </a:xfrm>
          <a:prstGeom prst="rect">
            <a:avLst/>
          </a:prstGeom>
          <a:solidFill>
            <a:srgbClr val="FFFFCC"/>
          </a:solidFill>
        </p:spPr>
        <p:txBody>
          <a:bodyPr wrap="square">
            <a:spAutoFit/>
          </a:bodyPr>
          <a:lstStyle/>
          <a:p>
            <a:r>
              <a:rPr lang="el-GR" i="1" dirty="0" smtClean="0">
                <a:latin typeface="Times New Roman" panose="02020603050405020304" pitchFamily="18" charset="0"/>
                <a:cs typeface="Times New Roman" panose="02020603050405020304" pitchFamily="18" charset="0"/>
              </a:rPr>
              <a:t>Δ</a:t>
            </a:r>
            <a:r>
              <a:rPr lang="en-NZ" i="1" dirty="0" smtClean="0">
                <a:latin typeface="Times New Roman" panose="02020603050405020304" pitchFamily="18" charset="0"/>
                <a:cs typeface="Times New Roman" panose="02020603050405020304" pitchFamily="18" charset="0"/>
              </a:rPr>
              <a:t>V = </a:t>
            </a:r>
            <a:r>
              <a:rPr lang="en-NZ" i="1" dirty="0" err="1" smtClean="0">
                <a:latin typeface="Times New Roman" panose="02020603050405020304" pitchFamily="18" charset="0"/>
                <a:cs typeface="Times New Roman" panose="02020603050405020304" pitchFamily="18" charset="0"/>
              </a:rPr>
              <a:t>Eq</a:t>
            </a:r>
            <a:endParaRPr lang="en-NZ"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14.0 </a:t>
            </a:r>
            <a:r>
              <a:rPr lang="en-US" dirty="0" err="1">
                <a:latin typeface="Times New Roman" panose="02020603050405020304" pitchFamily="18" charset="0"/>
                <a:cs typeface="Times New Roman" panose="02020603050405020304" pitchFamily="18" charset="0"/>
              </a:rPr>
              <a:t>keV</a:t>
            </a:r>
            <a:r>
              <a:rPr lang="en-US" dirty="0">
                <a:latin typeface="Times New Roman" panose="02020603050405020304" pitchFamily="18" charset="0"/>
                <a:cs typeface="Times New Roman" panose="02020603050405020304" pitchFamily="18" charset="0"/>
              </a:rPr>
              <a:t> = 14.0 </a:t>
            </a:r>
            <a:r>
              <a:rPr lang="en-US" dirty="0" smtClean="0">
                <a:latin typeface="Times New Roman" panose="02020603050405020304" pitchFamily="18" charset="0"/>
                <a:cs typeface="Times New Roman" panose="02020603050405020304" pitchFamily="18" charset="0"/>
              </a:rPr>
              <a:t> x </a:t>
            </a:r>
            <a:r>
              <a:rPr lang="en-US" dirty="0">
                <a:latin typeface="Times New Roman" panose="02020603050405020304" pitchFamily="18" charset="0"/>
                <a:cs typeface="Times New Roman" panose="02020603050405020304" pitchFamily="18" charset="0"/>
              </a:rPr>
              <a:t>10</a:t>
            </a:r>
            <a:r>
              <a:rPr lang="en-US" baseline="30000"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x 1.6 </a:t>
            </a:r>
            <a:r>
              <a:rPr lang="en-US" dirty="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10</a:t>
            </a:r>
            <a:r>
              <a:rPr lang="en-US" baseline="30000" dirty="0">
                <a:latin typeface="Times New Roman" panose="02020603050405020304" pitchFamily="18" charset="0"/>
                <a:cs typeface="Times New Roman" panose="02020603050405020304" pitchFamily="18" charset="0"/>
              </a:rPr>
              <a:t>–19</a:t>
            </a:r>
            <a:r>
              <a:rPr lang="en-US" dirty="0">
                <a:latin typeface="Times New Roman" panose="02020603050405020304" pitchFamily="18" charset="0"/>
                <a:cs typeface="Times New Roman" panose="02020603050405020304" pitchFamily="18" charset="0"/>
              </a:rPr>
              <a:t> = 2.24 </a:t>
            </a:r>
            <a:r>
              <a:rPr lang="en-US" dirty="0" smtClean="0">
                <a:latin typeface="Times New Roman" panose="02020603050405020304" pitchFamily="18" charset="0"/>
                <a:cs typeface="Times New Roman" panose="02020603050405020304" pitchFamily="18" charset="0"/>
              </a:rPr>
              <a:t> x </a:t>
            </a:r>
            <a:r>
              <a:rPr lang="en-US" dirty="0">
                <a:latin typeface="Times New Roman" panose="02020603050405020304" pitchFamily="18" charset="0"/>
                <a:cs typeface="Times New Roman" panose="02020603050405020304" pitchFamily="18" charset="0"/>
              </a:rPr>
              <a:t>10</a:t>
            </a:r>
            <a:r>
              <a:rPr lang="en-US" baseline="30000" dirty="0">
                <a:latin typeface="Times New Roman" panose="02020603050405020304" pitchFamily="18" charset="0"/>
                <a:cs typeface="Times New Roman" panose="02020603050405020304" pitchFamily="18" charset="0"/>
              </a:rPr>
              <a:t>–15</a:t>
            </a:r>
            <a:r>
              <a:rPr lang="en-US" dirty="0">
                <a:latin typeface="Times New Roman" panose="02020603050405020304" pitchFamily="18" charset="0"/>
                <a:cs typeface="Times New Roman" panose="02020603050405020304" pitchFamily="18" charset="0"/>
              </a:rPr>
              <a:t> J</a:t>
            </a:r>
            <a:endParaRPr lang="en-NZ" dirty="0">
              <a:latin typeface="Times New Roman" panose="02020603050405020304" pitchFamily="18" charset="0"/>
              <a:cs typeface="Times New Roman" panose="02020603050405020304" pitchFamily="18" charset="0"/>
            </a:endParaRPr>
          </a:p>
        </p:txBody>
      </p:sp>
      <p:sp>
        <p:nvSpPr>
          <p:cNvPr id="5" name="Rectangle 4"/>
          <p:cNvSpPr/>
          <p:nvPr/>
        </p:nvSpPr>
        <p:spPr>
          <a:xfrm>
            <a:off x="457200" y="1524000"/>
            <a:ext cx="3962400" cy="923330"/>
          </a:xfrm>
          <a:prstGeom prst="rect">
            <a:avLst/>
          </a:prstGeom>
          <a:solidFill>
            <a:srgbClr val="FFFFCC"/>
          </a:solidFill>
        </p:spPr>
        <p:txBody>
          <a:bodyPr wrap="square">
            <a:spAutoFit/>
          </a:bodyPr>
          <a:lstStyle/>
          <a:p>
            <a:r>
              <a:rPr lang="en-US" i="1" dirty="0">
                <a:latin typeface="Times New Roman" panose="02020603050405020304" pitchFamily="18" charset="0"/>
                <a:cs typeface="Times New Roman" panose="02020603050405020304" pitchFamily="18" charset="0"/>
              </a:rPr>
              <a:t>E </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a:t>
            </a:r>
            <a:r>
              <a:rPr lang="en-US" i="1" dirty="0" err="1" smtClean="0">
                <a:latin typeface="Times New Roman" panose="02020603050405020304" pitchFamily="18" charset="0"/>
                <a:cs typeface="Times New Roman" panose="02020603050405020304" pitchFamily="18" charset="0"/>
              </a:rPr>
              <a:t>f</a:t>
            </a:r>
            <a:endParaRPr lang="en-US" i="1"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2.24  x 10</a:t>
            </a:r>
            <a:r>
              <a:rPr lang="en-US" baseline="30000" dirty="0">
                <a:latin typeface="Times New Roman" panose="02020603050405020304" pitchFamily="18" charset="0"/>
                <a:cs typeface="Times New Roman" panose="02020603050405020304" pitchFamily="18" charset="0"/>
              </a:rPr>
              <a:t>–15</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J = 6.63 x 10</a:t>
            </a:r>
            <a:r>
              <a:rPr lang="en-US" baseline="30000" dirty="0" smtClean="0">
                <a:latin typeface="Times New Roman" panose="02020603050405020304" pitchFamily="18" charset="0"/>
                <a:cs typeface="Times New Roman" panose="02020603050405020304" pitchFamily="18" charset="0"/>
              </a:rPr>
              <a:t>-34</a:t>
            </a:r>
            <a:r>
              <a:rPr lang="en-US"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f</a:t>
            </a:r>
            <a:endParaRPr lang="en-NZ" i="1" dirty="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f  = </a:t>
            </a:r>
            <a:r>
              <a:rPr lang="en-US" b="1" dirty="0" smtClean="0">
                <a:latin typeface="Times New Roman" panose="02020603050405020304" pitchFamily="18" charset="0"/>
                <a:cs typeface="Times New Roman" panose="02020603050405020304" pitchFamily="18" charset="0"/>
              </a:rPr>
              <a:t>3.38 x 10</a:t>
            </a:r>
            <a:r>
              <a:rPr lang="en-US" b="1" baseline="30000" dirty="0" smtClean="0">
                <a:latin typeface="Times New Roman" panose="02020603050405020304" pitchFamily="18" charset="0"/>
                <a:cs typeface="Times New Roman" panose="02020603050405020304" pitchFamily="18" charset="0"/>
              </a:rPr>
              <a:t>18</a:t>
            </a:r>
            <a:r>
              <a:rPr lang="en-US" b="1" dirty="0" smtClean="0">
                <a:latin typeface="Times New Roman" panose="02020603050405020304" pitchFamily="18" charset="0"/>
                <a:cs typeface="Times New Roman" panose="02020603050405020304" pitchFamily="18" charset="0"/>
              </a:rPr>
              <a:t> Hz</a:t>
            </a:r>
            <a:endParaRPr lang="en-NZ" b="1" dirty="0"/>
          </a:p>
        </p:txBody>
      </p:sp>
      <p:sp>
        <p:nvSpPr>
          <p:cNvPr id="6" name="Rectangle 5"/>
          <p:cNvSpPr/>
          <p:nvPr/>
        </p:nvSpPr>
        <p:spPr>
          <a:xfrm>
            <a:off x="228600" y="2590800"/>
            <a:ext cx="8610600" cy="1200329"/>
          </a:xfrm>
          <a:prstGeom prst="rect">
            <a:avLst/>
          </a:prstGeom>
        </p:spPr>
        <p:txBody>
          <a:bodyPr wrap="square">
            <a:spAutoFit/>
          </a:bodyPr>
          <a:lstStyle/>
          <a:p>
            <a:pPr lvl="0"/>
            <a:r>
              <a:rPr lang="en-US" dirty="0" smtClean="0"/>
              <a:t>(b) The </a:t>
            </a:r>
            <a:r>
              <a:rPr lang="en-US" dirty="0"/>
              <a:t>gamma rays </a:t>
            </a:r>
            <a:r>
              <a:rPr lang="en-US" dirty="0" smtClean="0"/>
              <a:t>dropped </a:t>
            </a:r>
            <a:r>
              <a:rPr lang="en-US" b="1" dirty="0">
                <a:solidFill>
                  <a:srgbClr val="FF0000"/>
                </a:solidFill>
              </a:rPr>
              <a:t>22.5 m.</a:t>
            </a:r>
            <a:r>
              <a:rPr lang="en-US" dirty="0"/>
              <a:t> The change in </a:t>
            </a:r>
            <a:r>
              <a:rPr lang="en-US" dirty="0" smtClean="0"/>
              <a:t>frequency </a:t>
            </a:r>
            <a:r>
              <a:rPr lang="el-GR" b="1" i="1" dirty="0">
                <a:solidFill>
                  <a:srgbClr val="FF0000"/>
                </a:solidFill>
              </a:rPr>
              <a:t>Δ</a:t>
            </a:r>
            <a:r>
              <a:rPr lang="en-US" b="1" i="1" dirty="0">
                <a:solidFill>
                  <a:srgbClr val="FF0000"/>
                </a:solidFill>
              </a:rPr>
              <a:t> f</a:t>
            </a:r>
            <a:r>
              <a:rPr lang="en-US" b="1" i="1" dirty="0" smtClean="0">
                <a:solidFill>
                  <a:srgbClr val="FF0000"/>
                </a:solidFill>
              </a:rPr>
              <a:t> </a:t>
            </a:r>
            <a:r>
              <a:rPr lang="en-US" dirty="0"/>
              <a:t>can be attributed to the change in gravitational potential energy described by the relationship </a:t>
            </a:r>
            <a:r>
              <a:rPr lang="el-GR" b="1" dirty="0" smtClean="0">
                <a:solidFill>
                  <a:srgbClr val="FF0000"/>
                </a:solidFill>
              </a:rPr>
              <a:t>Δ</a:t>
            </a:r>
            <a:r>
              <a:rPr lang="en-US" b="1" i="1" dirty="0" smtClean="0">
                <a:solidFill>
                  <a:srgbClr val="FF0000"/>
                </a:solidFill>
              </a:rPr>
              <a:t>E </a:t>
            </a:r>
            <a:r>
              <a:rPr lang="en-US" b="1" dirty="0">
                <a:solidFill>
                  <a:srgbClr val="FF0000"/>
                </a:solidFill>
              </a:rPr>
              <a:t>= </a:t>
            </a:r>
            <a:r>
              <a:rPr lang="en-US" b="1" dirty="0" smtClean="0">
                <a:solidFill>
                  <a:srgbClr val="FF0000"/>
                </a:solidFill>
              </a:rPr>
              <a:t>(</a:t>
            </a:r>
            <a:r>
              <a:rPr lang="en-US" b="1" i="1" dirty="0" err="1" smtClean="0">
                <a:solidFill>
                  <a:srgbClr val="FF0000"/>
                </a:solidFill>
              </a:rPr>
              <a:t>E</a:t>
            </a:r>
            <a:r>
              <a:rPr lang="en-US" b="1" dirty="0" err="1" smtClean="0">
                <a:solidFill>
                  <a:srgbClr val="FF0000"/>
                </a:solidFill>
              </a:rPr>
              <a:t>g</a:t>
            </a:r>
            <a:r>
              <a:rPr lang="el-GR" b="1" dirty="0" smtClean="0">
                <a:solidFill>
                  <a:srgbClr val="FF0000"/>
                </a:solidFill>
              </a:rPr>
              <a:t>Δ</a:t>
            </a:r>
            <a:r>
              <a:rPr lang="en-US" b="1" i="1" dirty="0" smtClean="0">
                <a:solidFill>
                  <a:srgbClr val="FF0000"/>
                </a:solidFill>
              </a:rPr>
              <a:t>x)/c</a:t>
            </a:r>
            <a:r>
              <a:rPr lang="en-US" b="1" i="1" baseline="30000" dirty="0" smtClean="0">
                <a:solidFill>
                  <a:srgbClr val="FF0000"/>
                </a:solidFill>
              </a:rPr>
              <a:t>2</a:t>
            </a:r>
            <a:r>
              <a:rPr lang="en-US" b="1" i="1" dirty="0" smtClean="0">
                <a:solidFill>
                  <a:srgbClr val="FF0000"/>
                </a:solidFill>
              </a:rPr>
              <a:t>  </a:t>
            </a:r>
            <a:r>
              <a:rPr lang="en-US" dirty="0"/>
              <a:t>, where </a:t>
            </a:r>
            <a:r>
              <a:rPr lang="en-US" i="1" dirty="0"/>
              <a:t>E </a:t>
            </a:r>
            <a:r>
              <a:rPr lang="en-US" dirty="0"/>
              <a:t>is the original energy of the 14 </a:t>
            </a:r>
            <a:r>
              <a:rPr lang="en-US" dirty="0" err="1"/>
              <a:t>keV</a:t>
            </a:r>
            <a:r>
              <a:rPr lang="en-US" dirty="0"/>
              <a:t> gamma ray </a:t>
            </a:r>
            <a:r>
              <a:rPr lang="en-US" dirty="0" smtClean="0"/>
              <a:t>and  </a:t>
            </a:r>
            <a:r>
              <a:rPr lang="el-GR" i="1" dirty="0" smtClean="0"/>
              <a:t>Δ</a:t>
            </a:r>
            <a:r>
              <a:rPr lang="en-US" i="1" dirty="0" smtClean="0"/>
              <a:t>x </a:t>
            </a:r>
            <a:r>
              <a:rPr lang="en-US" dirty="0"/>
              <a:t>is the distance fallen.</a:t>
            </a:r>
            <a:endParaRPr lang="en-NZ" dirty="0"/>
          </a:p>
          <a:p>
            <a:r>
              <a:rPr lang="en-US" dirty="0"/>
              <a:t> </a:t>
            </a:r>
            <a:r>
              <a:rPr lang="en-US" dirty="0" smtClean="0"/>
              <a:t>Show </a:t>
            </a:r>
            <a:r>
              <a:rPr lang="en-US" dirty="0"/>
              <a:t>that </a:t>
            </a:r>
            <a:r>
              <a:rPr lang="el-GR" b="1" dirty="0" smtClean="0">
                <a:solidFill>
                  <a:srgbClr val="FF0000"/>
                </a:solidFill>
              </a:rPr>
              <a:t>Δ</a:t>
            </a:r>
            <a:r>
              <a:rPr lang="en-US" b="1" dirty="0" smtClean="0">
                <a:solidFill>
                  <a:srgbClr val="FF0000"/>
                </a:solidFill>
              </a:rPr>
              <a:t> </a:t>
            </a:r>
            <a:r>
              <a:rPr lang="en-US" b="1" i="1" dirty="0" smtClean="0">
                <a:solidFill>
                  <a:srgbClr val="FF0000"/>
                </a:solidFill>
              </a:rPr>
              <a:t>f / f </a:t>
            </a:r>
            <a:r>
              <a:rPr lang="en-US" b="1" dirty="0">
                <a:solidFill>
                  <a:srgbClr val="FF0000"/>
                </a:solidFill>
              </a:rPr>
              <a:t>= 2.45 </a:t>
            </a:r>
            <a:r>
              <a:rPr lang="en-US" b="1" dirty="0" smtClean="0">
                <a:solidFill>
                  <a:srgbClr val="FF0000"/>
                </a:solidFill>
              </a:rPr>
              <a:t>x </a:t>
            </a:r>
            <a:r>
              <a:rPr lang="en-US" b="1" dirty="0">
                <a:solidFill>
                  <a:srgbClr val="FF0000"/>
                </a:solidFill>
              </a:rPr>
              <a:t>10</a:t>
            </a:r>
            <a:r>
              <a:rPr lang="en-US" b="1" baseline="30000" dirty="0">
                <a:solidFill>
                  <a:srgbClr val="FF0000"/>
                </a:solidFill>
              </a:rPr>
              <a:t>-15</a:t>
            </a:r>
            <a:r>
              <a:rPr lang="en-US" dirty="0"/>
              <a:t>.</a:t>
            </a:r>
            <a:endParaRPr lang="en-NZ" dirty="0"/>
          </a:p>
        </p:txBody>
      </p:sp>
      <mc:AlternateContent xmlns:mc="http://schemas.openxmlformats.org/markup-compatibility/2006" xmlns:a14="http://schemas.microsoft.com/office/drawing/2010/main">
        <mc:Choice Requires="a14">
          <p:sp>
            <p:nvSpPr>
              <p:cNvPr id="7" name="TextBox 6"/>
              <p:cNvSpPr txBox="1"/>
              <p:nvPr/>
            </p:nvSpPr>
            <p:spPr>
              <a:xfrm>
                <a:off x="838200" y="3810000"/>
                <a:ext cx="1387688" cy="629660"/>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i="1" smtClean="0">
                          <a:latin typeface="Cambria Math"/>
                          <a:ea typeface="Cambria Math"/>
                        </a:rPr>
                        <m:t>∆</m:t>
                      </m:r>
                      <m:r>
                        <a:rPr lang="en-NZ" b="0" i="1" smtClean="0">
                          <a:latin typeface="Cambria Math"/>
                          <a:ea typeface="Cambria Math"/>
                        </a:rPr>
                        <m:t>𝐸</m:t>
                      </m:r>
                      <m:r>
                        <a:rPr lang="en-NZ" b="0" i="1" smtClean="0">
                          <a:latin typeface="Cambria Math"/>
                          <a:ea typeface="Cambria Math"/>
                        </a:rPr>
                        <m:t>=</m:t>
                      </m:r>
                      <m:f>
                        <m:fPr>
                          <m:ctrlPr>
                            <a:rPr lang="en-NZ" b="0" i="1" smtClean="0">
                              <a:latin typeface="Cambria Math"/>
                              <a:ea typeface="Cambria Math"/>
                            </a:rPr>
                          </m:ctrlPr>
                        </m:fPr>
                        <m:num>
                          <m:r>
                            <a:rPr lang="en-NZ" b="0" i="1" smtClean="0">
                              <a:latin typeface="Cambria Math"/>
                              <a:ea typeface="Cambria Math"/>
                            </a:rPr>
                            <m:t>𝐸𝑔</m:t>
                          </m:r>
                          <m:r>
                            <a:rPr lang="en-NZ" b="0" i="1" smtClean="0">
                              <a:latin typeface="Cambria Math"/>
                              <a:ea typeface="Cambria Math"/>
                            </a:rPr>
                            <m:t>∆</m:t>
                          </m:r>
                          <m:r>
                            <a:rPr lang="en-NZ" b="0" i="1" smtClean="0">
                              <a:latin typeface="Cambria Math"/>
                              <a:ea typeface="Cambria Math"/>
                            </a:rPr>
                            <m:t>𝑥</m:t>
                          </m:r>
                        </m:num>
                        <m:den>
                          <m:sSup>
                            <m:sSupPr>
                              <m:ctrlPr>
                                <a:rPr lang="en-NZ" b="0" i="1" smtClean="0">
                                  <a:latin typeface="Cambria Math"/>
                                  <a:ea typeface="Cambria Math"/>
                                </a:rPr>
                              </m:ctrlPr>
                            </m:sSupPr>
                            <m:e>
                              <m:r>
                                <a:rPr lang="en-NZ" b="0" i="1" smtClean="0">
                                  <a:latin typeface="Cambria Math"/>
                                  <a:ea typeface="Cambria Math"/>
                                </a:rPr>
                                <m:t>𝑐</m:t>
                              </m:r>
                            </m:e>
                            <m:sup>
                              <m:r>
                                <a:rPr lang="en-NZ" b="0" i="1" smtClean="0">
                                  <a:latin typeface="Cambria Math"/>
                                  <a:ea typeface="Cambria Math"/>
                                </a:rPr>
                                <m:t>2</m:t>
                              </m:r>
                            </m:sup>
                          </m:sSup>
                        </m:den>
                      </m:f>
                    </m:oMath>
                  </m:oMathPara>
                </a14:m>
                <a:endParaRPr lang="en-NZ" dirty="0"/>
              </a:p>
            </p:txBody>
          </p:sp>
        </mc:Choice>
        <mc:Fallback xmlns="">
          <p:sp>
            <p:nvSpPr>
              <p:cNvPr id="7" name="TextBox 6"/>
              <p:cNvSpPr txBox="1">
                <a:spLocks noRot="1" noChangeAspect="1" noMove="1" noResize="1" noEditPoints="1" noAdjustHandles="1" noChangeArrowheads="1" noChangeShapeType="1" noTextEdit="1"/>
              </p:cNvSpPr>
              <p:nvPr/>
            </p:nvSpPr>
            <p:spPr>
              <a:xfrm>
                <a:off x="838200" y="3810000"/>
                <a:ext cx="1387688" cy="629660"/>
              </a:xfrm>
              <a:prstGeom prst="rect">
                <a:avLst/>
              </a:prstGeom>
              <a:blipFill rotWithShape="1">
                <a:blip r:embed="rId2"/>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838200" y="4572000"/>
                <a:ext cx="3382914" cy="667490"/>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NZ" i="1" smtClean="0">
                              <a:latin typeface="Cambria Math"/>
                            </a:rPr>
                          </m:ctrlPr>
                        </m:fPr>
                        <m:num>
                          <m:r>
                            <a:rPr lang="en-NZ" i="1" smtClean="0">
                              <a:latin typeface="Cambria Math"/>
                              <a:ea typeface="Cambria Math"/>
                            </a:rPr>
                            <m:t>∆</m:t>
                          </m:r>
                          <m:r>
                            <a:rPr lang="en-NZ" b="0" i="1" smtClean="0">
                              <a:latin typeface="Cambria Math"/>
                              <a:ea typeface="Cambria Math"/>
                            </a:rPr>
                            <m:t>𝐸</m:t>
                          </m:r>
                        </m:num>
                        <m:den>
                          <m:r>
                            <a:rPr lang="en-NZ" b="0" i="1" smtClean="0">
                              <a:latin typeface="Cambria Math"/>
                            </a:rPr>
                            <m:t>𝐸</m:t>
                          </m:r>
                        </m:den>
                      </m:f>
                      <m:r>
                        <a:rPr lang="en-NZ" b="0" i="1" smtClean="0">
                          <a:latin typeface="Cambria Math"/>
                        </a:rPr>
                        <m:t>=</m:t>
                      </m:r>
                      <m:f>
                        <m:fPr>
                          <m:ctrlPr>
                            <a:rPr lang="en-NZ" b="0" i="1" smtClean="0">
                              <a:latin typeface="Cambria Math"/>
                            </a:rPr>
                          </m:ctrlPr>
                        </m:fPr>
                        <m:num>
                          <m:r>
                            <a:rPr lang="en-NZ" b="0" i="1" smtClean="0">
                              <a:latin typeface="Cambria Math"/>
                            </a:rPr>
                            <m:t>h</m:t>
                          </m:r>
                          <m:r>
                            <a:rPr lang="en-NZ" b="0" i="1" smtClean="0">
                              <a:latin typeface="Cambria Math"/>
                              <a:ea typeface="Cambria Math"/>
                            </a:rPr>
                            <m:t>∆</m:t>
                          </m:r>
                          <m:r>
                            <a:rPr lang="en-NZ" b="0" i="1" smtClean="0">
                              <a:latin typeface="Cambria Math"/>
                              <a:ea typeface="Cambria Math"/>
                            </a:rPr>
                            <m:t>𝑓</m:t>
                          </m:r>
                        </m:num>
                        <m:den>
                          <m:r>
                            <a:rPr lang="en-NZ" b="0" i="1" smtClean="0">
                              <a:latin typeface="Cambria Math"/>
                            </a:rPr>
                            <m:t>h𝑓</m:t>
                          </m:r>
                        </m:den>
                      </m:f>
                      <m:r>
                        <a:rPr lang="en-NZ" b="0" i="1" smtClean="0">
                          <a:latin typeface="Cambria Math"/>
                        </a:rPr>
                        <m:t>=</m:t>
                      </m:r>
                      <m:f>
                        <m:fPr>
                          <m:ctrlPr>
                            <a:rPr lang="en-NZ" b="0" i="1" smtClean="0">
                              <a:latin typeface="Cambria Math"/>
                            </a:rPr>
                          </m:ctrlPr>
                        </m:fPr>
                        <m:num>
                          <m:r>
                            <a:rPr lang="en-NZ" b="0" i="1" smtClean="0">
                              <a:latin typeface="Cambria Math"/>
                            </a:rPr>
                            <m:t>𝐸𝑔</m:t>
                          </m:r>
                          <m:r>
                            <a:rPr lang="en-NZ" b="0" i="1" smtClean="0">
                              <a:latin typeface="Cambria Math"/>
                              <a:ea typeface="Cambria Math"/>
                            </a:rPr>
                            <m:t>∆</m:t>
                          </m:r>
                          <m:r>
                            <a:rPr lang="en-NZ" b="0" i="1" smtClean="0">
                              <a:latin typeface="Cambria Math"/>
                              <a:ea typeface="Cambria Math"/>
                            </a:rPr>
                            <m:t>𝑥</m:t>
                          </m:r>
                        </m:num>
                        <m:den>
                          <m:r>
                            <a:rPr lang="en-NZ" b="0" i="1" smtClean="0">
                              <a:latin typeface="Cambria Math"/>
                            </a:rPr>
                            <m:t>𝐸</m:t>
                          </m:r>
                          <m:sSup>
                            <m:sSupPr>
                              <m:ctrlPr>
                                <a:rPr lang="en-NZ" b="0" i="1" smtClean="0">
                                  <a:latin typeface="Cambria Math"/>
                                </a:rPr>
                              </m:ctrlPr>
                            </m:sSupPr>
                            <m:e>
                              <m:r>
                                <a:rPr lang="en-NZ" b="0" i="1" smtClean="0">
                                  <a:latin typeface="Cambria Math"/>
                                </a:rPr>
                                <m:t>𝑐</m:t>
                              </m:r>
                            </m:e>
                            <m:sup>
                              <m:r>
                                <a:rPr lang="en-NZ" b="0" i="1" smtClean="0">
                                  <a:latin typeface="Cambria Math"/>
                                </a:rPr>
                                <m:t>2</m:t>
                              </m:r>
                            </m:sup>
                          </m:sSup>
                        </m:den>
                      </m:f>
                      <m:r>
                        <a:rPr lang="en-NZ" b="0" i="1" smtClean="0">
                          <a:latin typeface="Cambria Math"/>
                        </a:rPr>
                        <m:t>=</m:t>
                      </m:r>
                      <m:f>
                        <m:fPr>
                          <m:ctrlPr>
                            <a:rPr lang="en-NZ" b="0" i="1" smtClean="0">
                              <a:latin typeface="Cambria Math"/>
                            </a:rPr>
                          </m:ctrlPr>
                        </m:fPr>
                        <m:num>
                          <m:r>
                            <a:rPr lang="en-NZ" b="0" i="1" smtClean="0">
                              <a:latin typeface="Cambria Math"/>
                            </a:rPr>
                            <m:t>9.81</m:t>
                          </m:r>
                          <m:r>
                            <a:rPr lang="en-NZ" b="0" i="1" smtClean="0">
                              <a:latin typeface="Cambria Math"/>
                            </a:rPr>
                            <m:t>𝑥</m:t>
                          </m:r>
                          <m:r>
                            <a:rPr lang="en-NZ" b="0" i="1" smtClean="0">
                              <a:latin typeface="Cambria Math"/>
                            </a:rPr>
                            <m:t>22.5</m:t>
                          </m:r>
                        </m:num>
                        <m:den>
                          <m:r>
                            <a:rPr lang="en-NZ" b="0" i="1" smtClean="0">
                              <a:latin typeface="Cambria Math"/>
                            </a:rPr>
                            <m:t>9</m:t>
                          </m:r>
                          <m:r>
                            <a:rPr lang="en-NZ" b="0" i="1" smtClean="0">
                              <a:latin typeface="Cambria Math"/>
                            </a:rPr>
                            <m:t>𝑥</m:t>
                          </m:r>
                          <m:r>
                            <a:rPr lang="en-NZ" b="0" i="1" smtClean="0">
                              <a:latin typeface="Cambria Math"/>
                            </a:rPr>
                            <m:t>1</m:t>
                          </m:r>
                          <m:sSup>
                            <m:sSupPr>
                              <m:ctrlPr>
                                <a:rPr lang="en-NZ" b="0" i="1" smtClean="0">
                                  <a:latin typeface="Cambria Math"/>
                                </a:rPr>
                              </m:ctrlPr>
                            </m:sSupPr>
                            <m:e>
                              <m:r>
                                <a:rPr lang="en-NZ" b="0" i="1" smtClean="0">
                                  <a:latin typeface="Cambria Math"/>
                                </a:rPr>
                                <m:t>0</m:t>
                              </m:r>
                            </m:e>
                            <m:sup>
                              <m:r>
                                <a:rPr lang="en-NZ" b="0" i="1" smtClean="0">
                                  <a:latin typeface="Cambria Math"/>
                                </a:rPr>
                                <m:t>16</m:t>
                              </m:r>
                            </m:sup>
                          </m:sSup>
                        </m:den>
                      </m:f>
                    </m:oMath>
                  </m:oMathPara>
                </a14:m>
                <a:endParaRPr lang="en-NZ" dirty="0"/>
              </a:p>
            </p:txBody>
          </p:sp>
        </mc:Choice>
        <mc:Fallback xmlns="">
          <p:sp>
            <p:nvSpPr>
              <p:cNvPr id="9" name="TextBox 8"/>
              <p:cNvSpPr txBox="1">
                <a:spLocks noRot="1" noChangeAspect="1" noMove="1" noResize="1" noEditPoints="1" noAdjustHandles="1" noChangeArrowheads="1" noChangeShapeType="1" noTextEdit="1"/>
              </p:cNvSpPr>
              <p:nvPr/>
            </p:nvSpPr>
            <p:spPr>
              <a:xfrm>
                <a:off x="838200" y="4572000"/>
                <a:ext cx="3382914" cy="667490"/>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mc:Choice xmlns:a14="http://schemas.microsoft.com/office/drawing/2010/main" Requires="a14">
          <p:sp>
            <p:nvSpPr>
              <p:cNvPr id="10" name="TextBox 9"/>
              <p:cNvSpPr txBox="1"/>
              <p:nvPr/>
            </p:nvSpPr>
            <p:spPr>
              <a:xfrm>
                <a:off x="865501" y="5428510"/>
                <a:ext cx="3135538" cy="667490"/>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NZ" i="1" smtClean="0">
                              <a:latin typeface="Cambria Math"/>
                            </a:rPr>
                          </m:ctrlPr>
                        </m:fPr>
                        <m:num>
                          <m:r>
                            <a:rPr lang="en-NZ" b="0" i="1" smtClean="0">
                              <a:latin typeface="Cambria Math"/>
                            </a:rPr>
                            <m:t>h</m:t>
                          </m:r>
                          <m:r>
                            <a:rPr lang="en-NZ" i="1" smtClean="0">
                              <a:latin typeface="Cambria Math"/>
                              <a:ea typeface="Cambria Math"/>
                            </a:rPr>
                            <m:t>∆</m:t>
                          </m:r>
                          <m:r>
                            <a:rPr lang="en-NZ" b="0" i="1" smtClean="0">
                              <a:latin typeface="Cambria Math"/>
                              <a:ea typeface="Cambria Math"/>
                            </a:rPr>
                            <m:t>𝑓</m:t>
                          </m:r>
                        </m:num>
                        <m:den>
                          <m:r>
                            <a:rPr lang="en-NZ" b="0" i="1" smtClean="0">
                              <a:latin typeface="Cambria Math"/>
                            </a:rPr>
                            <m:t>h𝑓</m:t>
                          </m:r>
                        </m:den>
                      </m:f>
                      <m:r>
                        <a:rPr lang="en-NZ" b="0" i="1" smtClean="0">
                          <a:latin typeface="Cambria Math"/>
                        </a:rPr>
                        <m:t>=</m:t>
                      </m:r>
                      <m:f>
                        <m:fPr>
                          <m:ctrlPr>
                            <a:rPr lang="en-NZ" b="0" i="1" smtClean="0">
                              <a:latin typeface="Cambria Math"/>
                            </a:rPr>
                          </m:ctrlPr>
                        </m:fPr>
                        <m:num>
                          <m:r>
                            <a:rPr lang="en-NZ" b="0" i="1" smtClean="0">
                              <a:latin typeface="Cambria Math"/>
                              <a:ea typeface="Cambria Math"/>
                            </a:rPr>
                            <m:t>∆</m:t>
                          </m:r>
                          <m:r>
                            <a:rPr lang="en-NZ" b="0" i="1" smtClean="0">
                              <a:latin typeface="Cambria Math"/>
                              <a:ea typeface="Cambria Math"/>
                            </a:rPr>
                            <m:t>𝑓</m:t>
                          </m:r>
                        </m:num>
                        <m:den>
                          <m:r>
                            <a:rPr lang="en-NZ" b="0" i="1" smtClean="0">
                              <a:latin typeface="Cambria Math"/>
                            </a:rPr>
                            <m:t>𝑓</m:t>
                          </m:r>
                        </m:den>
                      </m:f>
                      <m:r>
                        <a:rPr lang="en-NZ" b="0" i="1" smtClean="0">
                          <a:latin typeface="Cambria Math"/>
                        </a:rPr>
                        <m:t>=</m:t>
                      </m:r>
                      <m:r>
                        <a:rPr lang="en-NZ" b="1" i="1" smtClean="0">
                          <a:latin typeface="Cambria Math"/>
                        </a:rPr>
                        <m:t>𝟐</m:t>
                      </m:r>
                      <m:r>
                        <a:rPr lang="en-NZ" b="1" i="1" smtClean="0">
                          <a:latin typeface="Cambria Math"/>
                        </a:rPr>
                        <m:t>.</m:t>
                      </m:r>
                      <m:r>
                        <a:rPr lang="en-NZ" b="1" i="1" smtClean="0">
                          <a:latin typeface="Cambria Math"/>
                        </a:rPr>
                        <m:t>𝟒𝟓𝟐𝟓</m:t>
                      </m:r>
                      <m:r>
                        <a:rPr lang="en-NZ" b="1" i="1" smtClean="0">
                          <a:latin typeface="Cambria Math"/>
                        </a:rPr>
                        <m:t> </m:t>
                      </m:r>
                      <m:r>
                        <a:rPr lang="en-NZ" b="1" i="1" smtClean="0">
                          <a:latin typeface="Cambria Math"/>
                        </a:rPr>
                        <m:t>𝒙</m:t>
                      </m:r>
                      <m:r>
                        <a:rPr lang="en-NZ" b="1" i="1" smtClean="0">
                          <a:latin typeface="Cambria Math"/>
                        </a:rPr>
                        <m:t> </m:t>
                      </m:r>
                      <m:r>
                        <a:rPr lang="en-NZ" b="1" i="1" smtClean="0">
                          <a:latin typeface="Cambria Math"/>
                        </a:rPr>
                        <m:t>𝟏</m:t>
                      </m:r>
                      <m:sSup>
                        <m:sSupPr>
                          <m:ctrlPr>
                            <a:rPr lang="en-NZ" b="1" i="1" smtClean="0">
                              <a:latin typeface="Cambria Math"/>
                            </a:rPr>
                          </m:ctrlPr>
                        </m:sSupPr>
                        <m:e>
                          <m:r>
                            <a:rPr lang="en-NZ" b="1" i="1" smtClean="0">
                              <a:latin typeface="Cambria Math"/>
                            </a:rPr>
                            <m:t>𝟎</m:t>
                          </m:r>
                        </m:e>
                        <m:sup>
                          <m:r>
                            <a:rPr lang="en-NZ" b="1" i="1" smtClean="0">
                              <a:latin typeface="Cambria Math"/>
                            </a:rPr>
                            <m:t>−</m:t>
                          </m:r>
                          <m:r>
                            <a:rPr lang="en-NZ" b="1" i="1" smtClean="0">
                              <a:latin typeface="Cambria Math"/>
                            </a:rPr>
                            <m:t>𝟏𝟓</m:t>
                          </m:r>
                        </m:sup>
                      </m:sSup>
                    </m:oMath>
                  </m:oMathPara>
                </a14:m>
                <a:endParaRPr lang="en-NZ" b="1" dirty="0"/>
              </a:p>
            </p:txBody>
          </p:sp>
        </mc:Choice>
        <mc:Fallback>
          <p:sp>
            <p:nvSpPr>
              <p:cNvPr id="10" name="TextBox 9"/>
              <p:cNvSpPr txBox="1">
                <a:spLocks noRot="1" noChangeAspect="1" noMove="1" noResize="1" noEditPoints="1" noAdjustHandles="1" noChangeArrowheads="1" noChangeShapeType="1" noTextEdit="1"/>
              </p:cNvSpPr>
              <p:nvPr/>
            </p:nvSpPr>
            <p:spPr>
              <a:xfrm>
                <a:off x="865501" y="5428510"/>
                <a:ext cx="3135538" cy="667490"/>
              </a:xfrm>
              <a:prstGeom prst="rect">
                <a:avLst/>
              </a:prstGeom>
              <a:blipFill rotWithShape="1">
                <a:blip r:embed="rId4"/>
                <a:stretch>
                  <a:fillRect/>
                </a:stretch>
              </a:blipFill>
            </p:spPr>
            <p:txBody>
              <a:bodyPr/>
              <a:lstStyle/>
              <a:p>
                <a:r>
                  <a:rPr lang="en-NZ">
                    <a:noFill/>
                  </a:rPr>
                  <a:t> </a:t>
                </a:r>
              </a:p>
            </p:txBody>
          </p:sp>
        </mc:Fallback>
      </mc:AlternateContent>
      <p:sp>
        <p:nvSpPr>
          <p:cNvPr id="11" name="TextBox 10"/>
          <p:cNvSpPr txBox="1"/>
          <p:nvPr/>
        </p:nvSpPr>
        <p:spPr>
          <a:xfrm>
            <a:off x="8458200" y="1600200"/>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2" name="TextBox 11"/>
          <p:cNvSpPr txBox="1"/>
          <p:nvPr/>
        </p:nvSpPr>
        <p:spPr>
          <a:xfrm>
            <a:off x="8382000" y="4191000"/>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3" name="TextBox 12"/>
          <p:cNvSpPr txBox="1"/>
          <p:nvPr/>
        </p:nvSpPr>
        <p:spPr>
          <a:xfrm>
            <a:off x="5410200" y="6172200"/>
            <a:ext cx="2965555" cy="369332"/>
          </a:xfrm>
          <a:prstGeom prst="rect">
            <a:avLst/>
          </a:prstGeom>
          <a:solidFill>
            <a:srgbClr val="FFFFCC"/>
          </a:solidFill>
        </p:spPr>
        <p:txBody>
          <a:bodyPr wrap="none" rtlCol="0">
            <a:spAutoFit/>
          </a:bodyPr>
          <a:lstStyle/>
          <a:p>
            <a:r>
              <a:rPr lang="en-NZ" b="1" i="1" dirty="0" smtClean="0">
                <a:solidFill>
                  <a:srgbClr val="FF0000"/>
                </a:solidFill>
              </a:rPr>
              <a:t>Three marks were given here</a:t>
            </a:r>
            <a:endParaRPr lang="en-NZ" b="1" i="1" dirty="0">
              <a:solidFill>
                <a:srgbClr val="FF0000"/>
              </a:solidFill>
            </a:endParaRPr>
          </a:p>
        </p:txBody>
      </p:sp>
      <p:sp>
        <p:nvSpPr>
          <p:cNvPr id="14" name="TextBox 13"/>
          <p:cNvSpPr txBox="1"/>
          <p:nvPr/>
        </p:nvSpPr>
        <p:spPr>
          <a:xfrm>
            <a:off x="8382000" y="5077926"/>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3814870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250"/>
                                        <p:tgtEl>
                                          <p:spTgt spid="5"/>
                                        </p:tgtEl>
                                      </p:cBhvr>
                                    </p:animEffect>
                                  </p:childTnLst>
                                </p:cTn>
                              </p:par>
                            </p:childTnLst>
                          </p:cTn>
                        </p:par>
                        <p:par>
                          <p:cTn id="13" fill="hold">
                            <p:stCondLst>
                              <p:cond delay="1250"/>
                            </p:stCondLst>
                            <p:childTnLst>
                              <p:par>
                                <p:cTn id="14" presetID="10" presetClass="entr" presetSubtype="0" fill="hold" grpId="0" nodeType="afterEffect">
                                  <p:stCondLst>
                                    <p:cond delay="50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2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25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down)">
                                      <p:cBhvr>
                                        <p:cTn id="31" dur="580">
                                          <p:stCondLst>
                                            <p:cond delay="0"/>
                                          </p:stCondLst>
                                        </p:cTn>
                                        <p:tgtEl>
                                          <p:spTgt spid="13"/>
                                        </p:tgtEl>
                                      </p:cBhvr>
                                    </p:animEffect>
                                    <p:anim calcmode="lin" valueType="num">
                                      <p:cBhvr>
                                        <p:cTn id="3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7" dur="26">
                                          <p:stCondLst>
                                            <p:cond delay="650"/>
                                          </p:stCondLst>
                                        </p:cTn>
                                        <p:tgtEl>
                                          <p:spTgt spid="13"/>
                                        </p:tgtEl>
                                      </p:cBhvr>
                                      <p:to x="100000" y="60000"/>
                                    </p:animScale>
                                    <p:animScale>
                                      <p:cBhvr>
                                        <p:cTn id="38" dur="166" decel="50000">
                                          <p:stCondLst>
                                            <p:cond delay="676"/>
                                          </p:stCondLst>
                                        </p:cTn>
                                        <p:tgtEl>
                                          <p:spTgt spid="13"/>
                                        </p:tgtEl>
                                      </p:cBhvr>
                                      <p:to x="100000" y="100000"/>
                                    </p:animScale>
                                    <p:animScale>
                                      <p:cBhvr>
                                        <p:cTn id="39" dur="26">
                                          <p:stCondLst>
                                            <p:cond delay="1312"/>
                                          </p:stCondLst>
                                        </p:cTn>
                                        <p:tgtEl>
                                          <p:spTgt spid="13"/>
                                        </p:tgtEl>
                                      </p:cBhvr>
                                      <p:to x="100000" y="80000"/>
                                    </p:animScale>
                                    <p:animScale>
                                      <p:cBhvr>
                                        <p:cTn id="40" dur="166" decel="50000">
                                          <p:stCondLst>
                                            <p:cond delay="1338"/>
                                          </p:stCondLst>
                                        </p:cTn>
                                        <p:tgtEl>
                                          <p:spTgt spid="13"/>
                                        </p:tgtEl>
                                      </p:cBhvr>
                                      <p:to x="100000" y="100000"/>
                                    </p:animScale>
                                    <p:animScale>
                                      <p:cBhvr>
                                        <p:cTn id="41" dur="26">
                                          <p:stCondLst>
                                            <p:cond delay="1642"/>
                                          </p:stCondLst>
                                        </p:cTn>
                                        <p:tgtEl>
                                          <p:spTgt spid="13"/>
                                        </p:tgtEl>
                                      </p:cBhvr>
                                      <p:to x="100000" y="90000"/>
                                    </p:animScale>
                                    <p:animScale>
                                      <p:cBhvr>
                                        <p:cTn id="42" dur="166" decel="50000">
                                          <p:stCondLst>
                                            <p:cond delay="1668"/>
                                          </p:stCondLst>
                                        </p:cTn>
                                        <p:tgtEl>
                                          <p:spTgt spid="13"/>
                                        </p:tgtEl>
                                      </p:cBhvr>
                                      <p:to x="100000" y="100000"/>
                                    </p:animScale>
                                    <p:animScale>
                                      <p:cBhvr>
                                        <p:cTn id="43" dur="26">
                                          <p:stCondLst>
                                            <p:cond delay="1808"/>
                                          </p:stCondLst>
                                        </p:cTn>
                                        <p:tgtEl>
                                          <p:spTgt spid="13"/>
                                        </p:tgtEl>
                                      </p:cBhvr>
                                      <p:to x="100000" y="95000"/>
                                    </p:animScale>
                                    <p:animScale>
                                      <p:cBhvr>
                                        <p:cTn id="44" dur="166" decel="50000">
                                          <p:stCondLst>
                                            <p:cond delay="1834"/>
                                          </p:stCondLst>
                                        </p:cTn>
                                        <p:tgtEl>
                                          <p:spTgt spid="13"/>
                                        </p:tgtEl>
                                      </p:cBhvr>
                                      <p:to x="100000" y="100000"/>
                                    </p:animScale>
                                  </p:childTnLst>
                                </p:cTn>
                              </p:par>
                            </p:childTnLst>
                          </p:cTn>
                        </p:par>
                        <p:par>
                          <p:cTn id="45" fill="hold">
                            <p:stCondLst>
                              <p:cond delay="2000"/>
                            </p:stCondLst>
                            <p:childTnLst>
                              <p:par>
                                <p:cTn id="46" presetID="10" presetClass="entr" presetSubtype="0" fill="hold" grpId="0"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750"/>
                                        <p:tgtEl>
                                          <p:spTgt spid="11"/>
                                        </p:tgtEl>
                                      </p:cBhvr>
                                    </p:animEffect>
                                  </p:childTnLst>
                                </p:cTn>
                              </p:par>
                            </p:childTnLst>
                          </p:cTn>
                        </p:par>
                        <p:par>
                          <p:cTn id="49" fill="hold">
                            <p:stCondLst>
                              <p:cond delay="2750"/>
                            </p:stCondLst>
                            <p:childTnLst>
                              <p:par>
                                <p:cTn id="50" presetID="10" presetClass="entr" presetSubtype="0" fill="hold" grpId="0" nodeType="after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750"/>
                                        <p:tgtEl>
                                          <p:spTgt spid="12"/>
                                        </p:tgtEl>
                                      </p:cBhvr>
                                    </p:animEffect>
                                  </p:childTnLst>
                                </p:cTn>
                              </p:par>
                            </p:childTnLst>
                          </p:cTn>
                        </p:par>
                        <p:par>
                          <p:cTn id="53" fill="hold">
                            <p:stCondLst>
                              <p:cond delay="3500"/>
                            </p:stCondLst>
                            <p:childTnLst>
                              <p:par>
                                <p:cTn id="54" presetID="10" presetClass="entr" presetSubtype="0"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9" grpId="0" animBg="1"/>
      <p:bldP spid="10" grpId="0" animBg="1"/>
      <p:bldP spid="11" grpId="0"/>
      <p:bldP spid="12" grpId="0"/>
      <p:bldP spid="13" grpId="0" animBg="1"/>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1754326"/>
          </a:xfrm>
          <a:prstGeom prst="rect">
            <a:avLst/>
          </a:prstGeom>
        </p:spPr>
        <p:txBody>
          <a:bodyPr wrap="square">
            <a:spAutoFit/>
          </a:bodyPr>
          <a:lstStyle/>
          <a:p>
            <a:pPr lvl="0"/>
            <a:r>
              <a:rPr lang="en-US" dirty="0" smtClean="0"/>
              <a:t>(c) The </a:t>
            </a:r>
            <a:r>
              <a:rPr lang="en-US" dirty="0"/>
              <a:t>detector in the experiment is another sample of iron-57, positioned at the base of the experiment. The gamma rays can be detected if they are absorbed by the detector. However, they will be absorbed only if their frequency has not changed.</a:t>
            </a:r>
            <a:endParaRPr lang="en-NZ" dirty="0"/>
          </a:p>
          <a:p>
            <a:r>
              <a:rPr lang="en-US" dirty="0"/>
              <a:t> </a:t>
            </a:r>
            <a:endParaRPr lang="en-NZ" dirty="0"/>
          </a:p>
          <a:p>
            <a:r>
              <a:rPr lang="en-US" dirty="0"/>
              <a:t>By considering the Doppler Effect, explain an experimental technique that will allow the gamma rays to arrive at the detector with the original emitted frequency.</a:t>
            </a:r>
            <a:endParaRPr lang="en-NZ" dirty="0"/>
          </a:p>
        </p:txBody>
      </p:sp>
      <p:sp>
        <p:nvSpPr>
          <p:cNvPr id="3" name="Rectangle 2"/>
          <p:cNvSpPr/>
          <p:nvPr/>
        </p:nvSpPr>
        <p:spPr>
          <a:xfrm>
            <a:off x="228600" y="2057400"/>
            <a:ext cx="6705600" cy="369332"/>
          </a:xfrm>
          <a:prstGeom prst="rect">
            <a:avLst/>
          </a:prstGeom>
        </p:spPr>
        <p:txBody>
          <a:bodyPr wrap="square">
            <a:spAutoFit/>
          </a:bodyPr>
          <a:lstStyle/>
          <a:p>
            <a:r>
              <a:rPr lang="en-US" dirty="0" smtClean="0"/>
              <a:t>(d) The </a:t>
            </a:r>
            <a:r>
              <a:rPr lang="en-US" dirty="0"/>
              <a:t>Doppler Effect equation for electromagnetic radiation is </a:t>
            </a:r>
            <a:endParaRPr lang="en-N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7385" y="1905000"/>
            <a:ext cx="2441815"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304800" y="2971800"/>
            <a:ext cx="4572000" cy="646331"/>
          </a:xfrm>
          <a:prstGeom prst="rect">
            <a:avLst/>
          </a:prstGeom>
        </p:spPr>
        <p:txBody>
          <a:bodyPr>
            <a:spAutoFit/>
          </a:bodyPr>
          <a:lstStyle/>
          <a:p>
            <a:r>
              <a:rPr lang="en-US" dirty="0"/>
              <a:t>This equation can be approximated by the following expression </a:t>
            </a:r>
            <a:endParaRPr lang="en-NZ"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3276600"/>
            <a:ext cx="2331720"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4648200"/>
            <a:ext cx="5638800" cy="369332"/>
          </a:xfrm>
          <a:prstGeom prst="rect">
            <a:avLst/>
          </a:prstGeom>
        </p:spPr>
        <p:txBody>
          <a:bodyPr wrap="square">
            <a:spAutoFit/>
          </a:bodyPr>
          <a:lstStyle/>
          <a:p>
            <a:r>
              <a:rPr lang="en-US" dirty="0"/>
              <a:t>Given that </a:t>
            </a:r>
            <a:r>
              <a:rPr lang="en-US" dirty="0" err="1"/>
              <a:t>Δ</a:t>
            </a:r>
            <a:r>
              <a:rPr lang="en-US" i="1" dirty="0" err="1"/>
              <a:t>f</a:t>
            </a:r>
            <a:r>
              <a:rPr lang="en-US" i="1" dirty="0"/>
              <a:t> </a:t>
            </a:r>
            <a:r>
              <a:rPr lang="en-US" dirty="0"/>
              <a:t>= </a:t>
            </a:r>
            <a:r>
              <a:rPr lang="en-US" i="1" dirty="0"/>
              <a:t>f ' </a:t>
            </a:r>
            <a:r>
              <a:rPr lang="en-US" dirty="0"/>
              <a:t>– </a:t>
            </a:r>
            <a:r>
              <a:rPr lang="en-US" i="1" dirty="0"/>
              <a:t>f</a:t>
            </a:r>
            <a:r>
              <a:rPr lang="en-US" dirty="0"/>
              <a:t>, use the expression to show that</a:t>
            </a:r>
            <a:endParaRPr lang="en-NZ"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4495800"/>
            <a:ext cx="1139872" cy="1004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304800" y="5410200"/>
            <a:ext cx="7543800" cy="923330"/>
          </a:xfrm>
          <a:prstGeom prst="rect">
            <a:avLst/>
          </a:prstGeom>
        </p:spPr>
        <p:txBody>
          <a:bodyPr wrap="square">
            <a:spAutoFit/>
          </a:bodyPr>
          <a:lstStyle/>
          <a:p>
            <a:r>
              <a:rPr lang="en-US" dirty="0"/>
              <a:t>and explain when this </a:t>
            </a:r>
            <a:r>
              <a:rPr lang="en-US" dirty="0" smtClean="0"/>
              <a:t>would </a:t>
            </a:r>
            <a:r>
              <a:rPr lang="en-US" dirty="0"/>
              <a:t>be an acceptable approximation to the Doppler Effect equation given above.</a:t>
            </a:r>
            <a:endParaRPr lang="en-NZ" dirty="0"/>
          </a:p>
          <a:p>
            <a:endParaRPr lang="en-NZ" dirty="0"/>
          </a:p>
        </p:txBody>
      </p:sp>
      <p:sp>
        <p:nvSpPr>
          <p:cNvPr id="10" name="TextBox 9"/>
          <p:cNvSpPr txBox="1"/>
          <p:nvPr/>
        </p:nvSpPr>
        <p:spPr>
          <a:xfrm>
            <a:off x="4572000" y="6324600"/>
            <a:ext cx="4194418" cy="369332"/>
          </a:xfrm>
          <a:prstGeom prst="rect">
            <a:avLst/>
          </a:prstGeom>
          <a:noFill/>
        </p:spPr>
        <p:txBody>
          <a:bodyPr wrap="none" rtlCol="0">
            <a:spAutoFit/>
          </a:bodyPr>
          <a:lstStyle/>
          <a:p>
            <a:r>
              <a:rPr lang="en-NZ" dirty="0" smtClean="0">
                <a:solidFill>
                  <a:srgbClr val="FF0000"/>
                </a:solidFill>
              </a:rPr>
              <a:t>Answers to (c) &amp; (d) on the next slide ………</a:t>
            </a:r>
            <a:endParaRPr lang="en-NZ" dirty="0">
              <a:solidFill>
                <a:srgbClr val="FF0000"/>
              </a:solidFill>
            </a:endParaRPr>
          </a:p>
        </p:txBody>
      </p:sp>
    </p:spTree>
    <p:extLst>
      <p:ext uri="{BB962C8B-B14F-4D97-AF65-F5344CB8AC3E}">
        <p14:creationId xmlns:p14="http://schemas.microsoft.com/office/powerpoint/2010/main" val="122832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1200329"/>
          </a:xfrm>
          <a:prstGeom prst="rect">
            <a:avLst/>
          </a:prstGeom>
        </p:spPr>
        <p:txBody>
          <a:bodyPr wrap="square">
            <a:spAutoFit/>
          </a:bodyPr>
          <a:lstStyle/>
          <a:p>
            <a:pPr lvl="0"/>
            <a:r>
              <a:rPr lang="en-US" dirty="0" smtClean="0"/>
              <a:t>(c) The </a:t>
            </a:r>
            <a:r>
              <a:rPr lang="en-US" dirty="0"/>
              <a:t>gamma rays can be detected if they are absorbed by the detector. </a:t>
            </a:r>
            <a:r>
              <a:rPr lang="en-US" i="1" dirty="0">
                <a:solidFill>
                  <a:srgbClr val="FF0000"/>
                </a:solidFill>
              </a:rPr>
              <a:t>However, they will be absorbed only if their frequency has not changed.</a:t>
            </a:r>
            <a:endParaRPr lang="en-NZ" i="1" dirty="0">
              <a:solidFill>
                <a:srgbClr val="FF0000"/>
              </a:solidFill>
            </a:endParaRPr>
          </a:p>
          <a:p>
            <a:r>
              <a:rPr lang="en-US" dirty="0"/>
              <a:t> </a:t>
            </a:r>
            <a:r>
              <a:rPr lang="en-US" dirty="0" smtClean="0"/>
              <a:t>By </a:t>
            </a:r>
            <a:r>
              <a:rPr lang="en-US" dirty="0"/>
              <a:t>considering the Doppler Effect, explain an experimental technique that will allow the gamma rays to arrive at the detector with the original emitted frequency.</a:t>
            </a:r>
            <a:endParaRPr lang="en-NZ" dirty="0"/>
          </a:p>
        </p:txBody>
      </p:sp>
      <p:sp>
        <p:nvSpPr>
          <p:cNvPr id="3" name="Rectangle 2"/>
          <p:cNvSpPr/>
          <p:nvPr/>
        </p:nvSpPr>
        <p:spPr>
          <a:xfrm>
            <a:off x="228600" y="1371600"/>
            <a:ext cx="8686800" cy="1200329"/>
          </a:xfrm>
          <a:prstGeom prst="rect">
            <a:avLst/>
          </a:prstGeom>
          <a:solidFill>
            <a:srgbClr val="FFFFCC"/>
          </a:solidFill>
        </p:spPr>
        <p:txBody>
          <a:bodyPr wrap="square">
            <a:spAutoFit/>
          </a:bodyPr>
          <a:lstStyle/>
          <a:p>
            <a:r>
              <a:rPr lang="en-US" dirty="0"/>
              <a:t>The frequency of the incident gamma rays can be reduced by </a:t>
            </a:r>
            <a:r>
              <a:rPr lang="en-US" dirty="0" smtClean="0"/>
              <a:t>moving </a:t>
            </a:r>
            <a:r>
              <a:rPr lang="en-US" dirty="0"/>
              <a:t>the source or detector away from each </a:t>
            </a:r>
            <a:r>
              <a:rPr lang="en-US" dirty="0" smtClean="0"/>
              <a:t>other. </a:t>
            </a:r>
          </a:p>
          <a:p>
            <a:r>
              <a:rPr lang="en-US" dirty="0" smtClean="0"/>
              <a:t>The velocity of them moving apart </a:t>
            </a:r>
            <a:r>
              <a:rPr lang="en-US" dirty="0"/>
              <a:t>will </a:t>
            </a:r>
            <a:r>
              <a:rPr lang="en-US" dirty="0" smtClean="0"/>
              <a:t>give an </a:t>
            </a:r>
            <a:r>
              <a:rPr lang="en-US" dirty="0"/>
              <a:t>increase in the wavelength of the </a:t>
            </a:r>
            <a:r>
              <a:rPr lang="en-US" dirty="0" smtClean="0"/>
              <a:t>waves. This will </a:t>
            </a:r>
            <a:r>
              <a:rPr lang="en-US" dirty="0"/>
              <a:t>cause the frequency to decrease </a:t>
            </a:r>
            <a:r>
              <a:rPr lang="en-US" dirty="0" smtClean="0"/>
              <a:t>as needed because </a:t>
            </a:r>
            <a:r>
              <a:rPr lang="en-US" dirty="0"/>
              <a:t>the wave velocity is </a:t>
            </a:r>
            <a:r>
              <a:rPr lang="en-US" dirty="0" smtClean="0"/>
              <a:t>constant.</a:t>
            </a:r>
            <a:endParaRPr lang="en-NZ" dirty="0"/>
          </a:p>
        </p:txBody>
      </p:sp>
      <p:sp>
        <p:nvSpPr>
          <p:cNvPr id="5" name="Rectangle 4"/>
          <p:cNvSpPr/>
          <p:nvPr/>
        </p:nvSpPr>
        <p:spPr>
          <a:xfrm>
            <a:off x="152400" y="2667000"/>
            <a:ext cx="6324600" cy="646331"/>
          </a:xfrm>
          <a:prstGeom prst="rect">
            <a:avLst/>
          </a:prstGeom>
        </p:spPr>
        <p:txBody>
          <a:bodyPr wrap="square">
            <a:spAutoFit/>
          </a:bodyPr>
          <a:lstStyle/>
          <a:p>
            <a:r>
              <a:rPr lang="en-US" dirty="0" smtClean="0"/>
              <a:t>(d) The </a:t>
            </a:r>
            <a:r>
              <a:rPr lang="en-US" dirty="0"/>
              <a:t>Doppler Effect equation for electromagnetic radiation </a:t>
            </a:r>
            <a:r>
              <a:rPr lang="en-US" dirty="0" smtClean="0"/>
              <a:t>can </a:t>
            </a:r>
          </a:p>
          <a:p>
            <a:r>
              <a:rPr lang="en-US" dirty="0"/>
              <a:t> </a:t>
            </a:r>
            <a:r>
              <a:rPr lang="en-US" dirty="0" smtClean="0"/>
              <a:t>      be </a:t>
            </a:r>
            <a:r>
              <a:rPr lang="en-US" dirty="0"/>
              <a:t>approximated </a:t>
            </a:r>
            <a:r>
              <a:rPr lang="en-US" dirty="0" smtClean="0"/>
              <a:t>to …..</a:t>
            </a:r>
            <a:endParaRPr lang="en-NZ" dirty="0"/>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8480" y="2667000"/>
            <a:ext cx="192024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304800" y="3276600"/>
            <a:ext cx="5638800" cy="369332"/>
          </a:xfrm>
          <a:prstGeom prst="rect">
            <a:avLst/>
          </a:prstGeom>
        </p:spPr>
        <p:txBody>
          <a:bodyPr wrap="square">
            <a:spAutoFit/>
          </a:bodyPr>
          <a:lstStyle/>
          <a:p>
            <a:r>
              <a:rPr lang="en-US" dirty="0"/>
              <a:t>Given that </a:t>
            </a:r>
            <a:r>
              <a:rPr lang="en-US" dirty="0" err="1"/>
              <a:t>Δ</a:t>
            </a:r>
            <a:r>
              <a:rPr lang="en-US" i="1" dirty="0" err="1"/>
              <a:t>f</a:t>
            </a:r>
            <a:r>
              <a:rPr lang="en-US" i="1" dirty="0"/>
              <a:t> </a:t>
            </a:r>
            <a:r>
              <a:rPr lang="en-US" dirty="0"/>
              <a:t>= </a:t>
            </a:r>
            <a:r>
              <a:rPr lang="en-US" i="1" dirty="0"/>
              <a:t>f ' </a:t>
            </a:r>
            <a:r>
              <a:rPr lang="en-US" dirty="0"/>
              <a:t>– </a:t>
            </a:r>
            <a:r>
              <a:rPr lang="en-US" i="1" dirty="0"/>
              <a:t>f</a:t>
            </a:r>
            <a:r>
              <a:rPr lang="en-US" dirty="0"/>
              <a:t>, use the expression to show </a:t>
            </a:r>
            <a:r>
              <a:rPr lang="en-US" dirty="0" smtClean="0"/>
              <a:t>that ……..</a:t>
            </a:r>
            <a:endParaRPr lang="en-NZ" dirty="0"/>
          </a:p>
        </p:txBody>
      </p:sp>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657600"/>
            <a:ext cx="990600" cy="8732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304800" y="3581400"/>
            <a:ext cx="7543800" cy="369332"/>
          </a:xfrm>
          <a:prstGeom prst="rect">
            <a:avLst/>
          </a:prstGeom>
        </p:spPr>
        <p:txBody>
          <a:bodyPr wrap="square">
            <a:spAutoFit/>
          </a:bodyPr>
          <a:lstStyle/>
          <a:p>
            <a:r>
              <a:rPr lang="en-US" dirty="0"/>
              <a:t>and explain when this </a:t>
            </a:r>
            <a:r>
              <a:rPr lang="en-US" dirty="0" smtClean="0"/>
              <a:t>would </a:t>
            </a:r>
            <a:r>
              <a:rPr lang="en-US" dirty="0"/>
              <a:t>be an acceptable </a:t>
            </a:r>
            <a:r>
              <a:rPr lang="en-US" dirty="0" smtClean="0"/>
              <a:t>approximation.</a:t>
            </a:r>
            <a:endParaRPr lang="en-NZ" dirty="0"/>
          </a:p>
        </p:txBody>
      </p:sp>
      <p:sp>
        <p:nvSpPr>
          <p:cNvPr id="10" name="Rectangle 9"/>
          <p:cNvSpPr/>
          <p:nvPr/>
        </p:nvSpPr>
        <p:spPr>
          <a:xfrm>
            <a:off x="3005253" y="5194611"/>
            <a:ext cx="4690948" cy="923330"/>
          </a:xfrm>
          <a:prstGeom prst="rect">
            <a:avLst/>
          </a:prstGeom>
          <a:solidFill>
            <a:srgbClr val="FFFFCC"/>
          </a:solidFill>
        </p:spPr>
        <p:txBody>
          <a:bodyPr wrap="square">
            <a:spAutoFit/>
          </a:bodyPr>
          <a:lstStyle/>
          <a:p>
            <a:r>
              <a:rPr lang="en-US" dirty="0" smtClean="0"/>
              <a:t>Given </a:t>
            </a:r>
            <a:r>
              <a:rPr lang="en-US" i="1" dirty="0" err="1"/>
              <a:t>v</a:t>
            </a:r>
            <a:r>
              <a:rPr lang="en-US" baseline="-25000" dirty="0" err="1"/>
              <a:t>w</a:t>
            </a:r>
            <a:r>
              <a:rPr lang="en-US" dirty="0"/>
              <a:t> = 3 </a:t>
            </a:r>
            <a:r>
              <a:rPr lang="en-US" dirty="0" smtClean="0"/>
              <a:t>x </a:t>
            </a:r>
            <a:r>
              <a:rPr lang="en-US" dirty="0"/>
              <a:t>10</a:t>
            </a:r>
            <a:r>
              <a:rPr lang="en-US" baseline="30000" dirty="0"/>
              <a:t>8</a:t>
            </a:r>
            <a:r>
              <a:rPr lang="en-US" dirty="0"/>
              <a:t> m s</a:t>
            </a:r>
            <a:r>
              <a:rPr lang="en-US" baseline="30000" dirty="0"/>
              <a:t>–1</a:t>
            </a:r>
            <a:r>
              <a:rPr lang="en-US" dirty="0"/>
              <a:t>, </a:t>
            </a:r>
            <a:r>
              <a:rPr lang="en-US" dirty="0" smtClean="0"/>
              <a:t>the assumption is good.</a:t>
            </a:r>
          </a:p>
          <a:p>
            <a:r>
              <a:rPr lang="en-US" i="1" dirty="0" smtClean="0"/>
              <a:t>v</a:t>
            </a:r>
            <a:r>
              <a:rPr lang="en-US" baseline="-25000" dirty="0" smtClean="0"/>
              <a:t>s</a:t>
            </a:r>
            <a:r>
              <a:rPr lang="en-US" dirty="0" smtClean="0"/>
              <a:t> </a:t>
            </a:r>
            <a:r>
              <a:rPr lang="en-US" dirty="0"/>
              <a:t>would be at most ~100 m s</a:t>
            </a:r>
            <a:r>
              <a:rPr lang="en-US" baseline="30000" dirty="0"/>
              <a:t>–1</a:t>
            </a:r>
            <a:r>
              <a:rPr lang="en-US" dirty="0"/>
              <a:t> in </a:t>
            </a:r>
            <a:r>
              <a:rPr lang="en-US" dirty="0" smtClean="0"/>
              <a:t>a lab so the second term is negligible.</a:t>
            </a:r>
            <a:endParaRPr lang="en-NZ" dirty="0"/>
          </a:p>
        </p:txBody>
      </p:sp>
      <mc:AlternateContent xmlns:mc="http://schemas.openxmlformats.org/markup-compatibility/2006" xmlns:a14="http://schemas.microsoft.com/office/drawing/2010/main">
        <mc:Choice Requires="a14">
          <p:sp>
            <p:nvSpPr>
              <p:cNvPr id="11" name="TextBox 10"/>
              <p:cNvSpPr txBox="1"/>
              <p:nvPr/>
            </p:nvSpPr>
            <p:spPr>
              <a:xfrm>
                <a:off x="304800" y="3962400"/>
                <a:ext cx="3538020" cy="714683"/>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i="1" smtClean="0">
                          <a:latin typeface="Cambria Math"/>
                          <a:ea typeface="Cambria Math"/>
                        </a:rPr>
                        <m:t>∆</m:t>
                      </m:r>
                      <m:r>
                        <a:rPr lang="en-NZ" b="0" i="1" smtClean="0">
                          <a:latin typeface="Cambria Math"/>
                          <a:ea typeface="Cambria Math"/>
                        </a:rPr>
                        <m:t>𝑓</m:t>
                      </m:r>
                      <m:r>
                        <a:rPr lang="en-NZ" b="0" i="1" smtClean="0">
                          <a:latin typeface="Cambria Math"/>
                          <a:ea typeface="Cambria Math"/>
                        </a:rPr>
                        <m:t>=</m:t>
                      </m:r>
                      <m:sSup>
                        <m:sSupPr>
                          <m:ctrlPr>
                            <a:rPr lang="en-NZ" b="0" i="1" smtClean="0">
                              <a:latin typeface="Cambria Math"/>
                              <a:ea typeface="Cambria Math"/>
                            </a:rPr>
                          </m:ctrlPr>
                        </m:sSupPr>
                        <m:e>
                          <m:r>
                            <a:rPr lang="en-NZ" b="0" i="1" smtClean="0">
                              <a:latin typeface="Cambria Math"/>
                              <a:ea typeface="Cambria Math"/>
                            </a:rPr>
                            <m:t>𝑓</m:t>
                          </m:r>
                        </m:e>
                        <m:sup>
                          <m:r>
                            <a:rPr lang="en-NZ" b="0" i="1" smtClean="0">
                              <a:latin typeface="Cambria Math"/>
                              <a:ea typeface="Cambria Math"/>
                            </a:rPr>
                            <m:t>′</m:t>
                          </m:r>
                        </m:sup>
                      </m:sSup>
                      <m:r>
                        <a:rPr lang="en-NZ" b="0" i="1" smtClean="0">
                          <a:latin typeface="Cambria Math"/>
                          <a:ea typeface="Cambria Math"/>
                        </a:rPr>
                        <m:t>−</m:t>
                      </m:r>
                      <m:r>
                        <a:rPr lang="en-NZ" b="0" i="1" smtClean="0">
                          <a:latin typeface="Cambria Math"/>
                          <a:ea typeface="Cambria Math"/>
                        </a:rPr>
                        <m:t>𝑓</m:t>
                      </m:r>
                      <m:r>
                        <a:rPr lang="en-NZ" b="0" i="1" smtClean="0">
                          <a:latin typeface="Cambria Math"/>
                          <a:ea typeface="Cambria Math"/>
                        </a:rPr>
                        <m:t>=</m:t>
                      </m:r>
                      <m:r>
                        <a:rPr lang="en-NZ" b="0" i="1" smtClean="0">
                          <a:latin typeface="Cambria Math"/>
                          <a:ea typeface="Cambria Math"/>
                        </a:rPr>
                        <m:t>𝑓</m:t>
                      </m:r>
                      <m:d>
                        <m:dPr>
                          <m:ctrlPr>
                            <a:rPr lang="en-NZ" b="0" i="1" smtClean="0">
                              <a:latin typeface="Cambria Math"/>
                              <a:ea typeface="Cambria Math"/>
                            </a:rPr>
                          </m:ctrlPr>
                        </m:dPr>
                        <m:e>
                          <m:r>
                            <a:rPr lang="en-NZ" b="0" i="1" smtClean="0">
                              <a:latin typeface="Cambria Math"/>
                              <a:ea typeface="Cambria Math"/>
                            </a:rPr>
                            <m:t>1+</m:t>
                          </m:r>
                          <m:f>
                            <m:fPr>
                              <m:ctrlPr>
                                <a:rPr lang="en-NZ" b="0" i="1" smtClean="0">
                                  <a:latin typeface="Cambria Math"/>
                                  <a:ea typeface="Cambria Math"/>
                                </a:rPr>
                              </m:ctrlPr>
                            </m:fPr>
                            <m:num>
                              <m:sSub>
                                <m:sSubPr>
                                  <m:ctrlPr>
                                    <a:rPr lang="en-NZ" b="0" i="1" smtClean="0">
                                      <a:latin typeface="Cambria Math"/>
                                      <a:ea typeface="Cambria Math"/>
                                    </a:rPr>
                                  </m:ctrlPr>
                                </m:sSubPr>
                                <m:e>
                                  <m:r>
                                    <a:rPr lang="en-NZ" b="0" i="1" smtClean="0">
                                      <a:latin typeface="Cambria Math"/>
                                      <a:ea typeface="Cambria Math"/>
                                    </a:rPr>
                                    <m:t>𝑣</m:t>
                                  </m:r>
                                </m:e>
                                <m:sub>
                                  <m:r>
                                    <a:rPr lang="en-NZ" b="0" i="1" smtClean="0">
                                      <a:latin typeface="Cambria Math"/>
                                      <a:ea typeface="Cambria Math"/>
                                    </a:rPr>
                                    <m:t>𝑠</m:t>
                                  </m:r>
                                </m:sub>
                              </m:sSub>
                            </m:num>
                            <m:den>
                              <m:r>
                                <a:rPr lang="en-NZ" b="0" i="1" smtClean="0">
                                  <a:latin typeface="Cambria Math"/>
                                  <a:ea typeface="Cambria Math"/>
                                </a:rPr>
                                <m:t>2</m:t>
                              </m:r>
                              <m:sSub>
                                <m:sSubPr>
                                  <m:ctrlPr>
                                    <a:rPr lang="en-NZ" b="0" i="1" smtClean="0">
                                      <a:latin typeface="Cambria Math"/>
                                      <a:ea typeface="Cambria Math"/>
                                    </a:rPr>
                                  </m:ctrlPr>
                                </m:sSubPr>
                                <m:e>
                                  <m:r>
                                    <a:rPr lang="en-NZ" b="0" i="1" smtClean="0">
                                      <a:latin typeface="Cambria Math"/>
                                      <a:ea typeface="Cambria Math"/>
                                    </a:rPr>
                                    <m:t>𝑣</m:t>
                                  </m:r>
                                </m:e>
                                <m:sub>
                                  <m:r>
                                    <a:rPr lang="en-NZ" b="0" i="1" smtClean="0">
                                      <a:latin typeface="Cambria Math"/>
                                      <a:ea typeface="Cambria Math"/>
                                    </a:rPr>
                                    <m:t>𝑤</m:t>
                                  </m:r>
                                </m:sub>
                              </m:sSub>
                            </m:den>
                          </m:f>
                        </m:e>
                      </m:d>
                      <m:r>
                        <a:rPr lang="en-NZ" b="0" i="1" baseline="90000" smtClean="0">
                          <a:latin typeface="Cambria Math"/>
                          <a:ea typeface="Cambria Math"/>
                        </a:rPr>
                        <m:t>2</m:t>
                      </m:r>
                      <m:r>
                        <a:rPr lang="en-NZ" b="0" i="1" smtClean="0">
                          <a:latin typeface="Cambria Math"/>
                          <a:ea typeface="Cambria Math"/>
                        </a:rPr>
                        <m:t>−</m:t>
                      </m:r>
                      <m:r>
                        <a:rPr lang="en-NZ" b="0" i="1" smtClean="0">
                          <a:latin typeface="Cambria Math"/>
                          <a:ea typeface="Cambria Math"/>
                        </a:rPr>
                        <m:t>𝑓</m:t>
                      </m:r>
                    </m:oMath>
                  </m:oMathPara>
                </a14:m>
                <a:endParaRPr lang="en-NZ" dirty="0"/>
              </a:p>
            </p:txBody>
          </p:sp>
        </mc:Choice>
        <mc:Fallback xmlns="">
          <p:sp>
            <p:nvSpPr>
              <p:cNvPr id="11" name="TextBox 10"/>
              <p:cNvSpPr txBox="1">
                <a:spLocks noRot="1" noChangeAspect="1" noMove="1" noResize="1" noEditPoints="1" noAdjustHandles="1" noChangeArrowheads="1" noChangeShapeType="1" noTextEdit="1"/>
              </p:cNvSpPr>
              <p:nvPr/>
            </p:nvSpPr>
            <p:spPr>
              <a:xfrm>
                <a:off x="304800" y="3962400"/>
                <a:ext cx="3538020" cy="714683"/>
              </a:xfrm>
              <a:prstGeom prst="rect">
                <a:avLst/>
              </a:prstGeom>
              <a:blipFill rotWithShape="1">
                <a:blip r:embed="rId4"/>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4222596" y="3949392"/>
                <a:ext cx="2397772" cy="714683"/>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NZ" i="1" smtClean="0">
                              <a:latin typeface="Cambria Math"/>
                              <a:ea typeface="Cambria Math"/>
                            </a:rPr>
                          </m:ctrlPr>
                        </m:fPr>
                        <m:num>
                          <m:r>
                            <a:rPr lang="en-NZ" i="1" smtClean="0">
                              <a:latin typeface="Cambria Math"/>
                              <a:ea typeface="Cambria Math"/>
                            </a:rPr>
                            <m:t>∆</m:t>
                          </m:r>
                          <m:r>
                            <a:rPr lang="en-NZ" b="0" i="1" smtClean="0">
                              <a:latin typeface="Cambria Math"/>
                              <a:ea typeface="Cambria Math"/>
                            </a:rPr>
                            <m:t>𝑓</m:t>
                          </m:r>
                        </m:num>
                        <m:den>
                          <m:r>
                            <a:rPr lang="en-NZ" b="0" i="1" smtClean="0">
                              <a:latin typeface="Cambria Math"/>
                              <a:ea typeface="Cambria Math"/>
                            </a:rPr>
                            <m:t>𝑓</m:t>
                          </m:r>
                        </m:den>
                      </m:f>
                      <m:r>
                        <a:rPr lang="en-NZ" b="0" i="1" smtClean="0">
                          <a:latin typeface="Cambria Math"/>
                          <a:ea typeface="Cambria Math"/>
                        </a:rPr>
                        <m:t>=</m:t>
                      </m:r>
                      <m:d>
                        <m:dPr>
                          <m:ctrlPr>
                            <a:rPr lang="en-NZ" b="0" i="1" smtClean="0">
                              <a:latin typeface="Cambria Math"/>
                              <a:ea typeface="Cambria Math"/>
                            </a:rPr>
                          </m:ctrlPr>
                        </m:dPr>
                        <m:e>
                          <m:r>
                            <a:rPr lang="en-NZ" b="0" i="1" smtClean="0">
                              <a:latin typeface="Cambria Math"/>
                              <a:ea typeface="Cambria Math"/>
                            </a:rPr>
                            <m:t>1+</m:t>
                          </m:r>
                          <m:f>
                            <m:fPr>
                              <m:ctrlPr>
                                <a:rPr lang="en-NZ" b="0" i="1" smtClean="0">
                                  <a:latin typeface="Cambria Math"/>
                                  <a:ea typeface="Cambria Math"/>
                                </a:rPr>
                              </m:ctrlPr>
                            </m:fPr>
                            <m:num>
                              <m:sSub>
                                <m:sSubPr>
                                  <m:ctrlPr>
                                    <a:rPr lang="en-NZ" b="0" i="1" smtClean="0">
                                      <a:latin typeface="Cambria Math"/>
                                      <a:ea typeface="Cambria Math"/>
                                    </a:rPr>
                                  </m:ctrlPr>
                                </m:sSubPr>
                                <m:e>
                                  <m:r>
                                    <a:rPr lang="en-NZ" b="0" i="1" smtClean="0">
                                      <a:latin typeface="Cambria Math"/>
                                      <a:ea typeface="Cambria Math"/>
                                    </a:rPr>
                                    <m:t>𝑣</m:t>
                                  </m:r>
                                </m:e>
                                <m:sub>
                                  <m:r>
                                    <a:rPr lang="en-NZ" b="0" i="1" smtClean="0">
                                      <a:latin typeface="Cambria Math"/>
                                      <a:ea typeface="Cambria Math"/>
                                    </a:rPr>
                                    <m:t>𝑠</m:t>
                                  </m:r>
                                </m:sub>
                              </m:sSub>
                            </m:num>
                            <m:den>
                              <m:r>
                                <a:rPr lang="en-NZ" b="0" i="1" smtClean="0">
                                  <a:latin typeface="Cambria Math"/>
                                  <a:ea typeface="Cambria Math"/>
                                </a:rPr>
                                <m:t>2</m:t>
                              </m:r>
                              <m:sSub>
                                <m:sSubPr>
                                  <m:ctrlPr>
                                    <a:rPr lang="en-NZ" b="0" i="1" smtClean="0">
                                      <a:latin typeface="Cambria Math"/>
                                      <a:ea typeface="Cambria Math"/>
                                    </a:rPr>
                                  </m:ctrlPr>
                                </m:sSubPr>
                                <m:e>
                                  <m:r>
                                    <a:rPr lang="en-NZ" b="0" i="1" smtClean="0">
                                      <a:latin typeface="Cambria Math"/>
                                      <a:ea typeface="Cambria Math"/>
                                    </a:rPr>
                                    <m:t>𝑣</m:t>
                                  </m:r>
                                </m:e>
                                <m:sub>
                                  <m:r>
                                    <a:rPr lang="en-NZ" b="0" i="1" smtClean="0">
                                      <a:latin typeface="Cambria Math"/>
                                      <a:ea typeface="Cambria Math"/>
                                    </a:rPr>
                                    <m:t>𝑤</m:t>
                                  </m:r>
                                </m:sub>
                              </m:sSub>
                            </m:den>
                          </m:f>
                        </m:e>
                      </m:d>
                      <m:r>
                        <a:rPr lang="en-NZ" b="0" i="1" baseline="90000" smtClean="0">
                          <a:latin typeface="Cambria Math"/>
                          <a:ea typeface="Cambria Math"/>
                        </a:rPr>
                        <m:t>2</m:t>
                      </m:r>
                      <m:r>
                        <a:rPr lang="en-NZ" b="0" i="1" smtClean="0">
                          <a:latin typeface="Cambria Math"/>
                          <a:ea typeface="Cambria Math"/>
                        </a:rPr>
                        <m:t>−1</m:t>
                      </m:r>
                    </m:oMath>
                  </m:oMathPara>
                </a14:m>
                <a:endParaRPr lang="en-NZ" dirty="0"/>
              </a:p>
            </p:txBody>
          </p:sp>
        </mc:Choice>
        <mc:Fallback xmlns="">
          <p:sp>
            <p:nvSpPr>
              <p:cNvPr id="12" name="TextBox 11"/>
              <p:cNvSpPr txBox="1">
                <a:spLocks noRot="1" noChangeAspect="1" noMove="1" noResize="1" noEditPoints="1" noAdjustHandles="1" noChangeArrowheads="1" noChangeShapeType="1" noTextEdit="1"/>
              </p:cNvSpPr>
              <p:nvPr/>
            </p:nvSpPr>
            <p:spPr>
              <a:xfrm>
                <a:off x="4222596" y="3949392"/>
                <a:ext cx="2397772" cy="714683"/>
              </a:xfrm>
              <a:prstGeom prst="rect">
                <a:avLst/>
              </a:prstGeom>
              <a:blipFill rotWithShape="1">
                <a:blip r:embed="rId5"/>
                <a:stretch>
                  <a:fillRect/>
                </a:stretch>
              </a:blipFill>
            </p:spPr>
            <p:txBody>
              <a:bodyPr/>
              <a:lstStyle/>
              <a:p>
                <a:r>
                  <a:rPr lang="en-NZ">
                    <a:noFill/>
                  </a:rPr>
                  <a:t> </a:t>
                </a:r>
              </a:p>
            </p:txBody>
          </p:sp>
        </mc:Fallback>
      </mc:AlternateContent>
      <p:sp>
        <p:nvSpPr>
          <p:cNvPr id="13" name="TextBox 12"/>
          <p:cNvSpPr txBox="1"/>
          <p:nvPr/>
        </p:nvSpPr>
        <p:spPr>
          <a:xfrm>
            <a:off x="289931" y="4861930"/>
            <a:ext cx="2048061" cy="338554"/>
          </a:xfrm>
          <a:prstGeom prst="rect">
            <a:avLst/>
          </a:prstGeom>
          <a:solidFill>
            <a:srgbClr val="FFFFCC"/>
          </a:solidFill>
        </p:spPr>
        <p:txBody>
          <a:bodyPr wrap="none" rtlCol="0">
            <a:spAutoFit/>
          </a:bodyPr>
          <a:lstStyle/>
          <a:p>
            <a:r>
              <a:rPr lang="en-NZ" sz="1600" i="1" dirty="0" smtClean="0"/>
              <a:t>Expand and subtract 1</a:t>
            </a:r>
            <a:endParaRPr lang="en-NZ" sz="1600" i="1" dirty="0"/>
          </a:p>
        </p:txBody>
      </p:sp>
      <mc:AlternateContent xmlns:mc="http://schemas.openxmlformats.org/markup-compatibility/2006" xmlns:a14="http://schemas.microsoft.com/office/drawing/2010/main">
        <mc:Choice Requires="a14">
          <p:sp>
            <p:nvSpPr>
              <p:cNvPr id="14" name="TextBox 13"/>
              <p:cNvSpPr txBox="1"/>
              <p:nvPr/>
            </p:nvSpPr>
            <p:spPr>
              <a:xfrm>
                <a:off x="327104" y="5306123"/>
                <a:ext cx="2128788" cy="714683"/>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NZ" i="1" smtClean="0">
                              <a:latin typeface="Cambria Math"/>
                              <a:ea typeface="Cambria Math"/>
                            </a:rPr>
                          </m:ctrlPr>
                        </m:fPr>
                        <m:num>
                          <m:r>
                            <a:rPr lang="en-NZ" i="1" smtClean="0">
                              <a:latin typeface="Cambria Math"/>
                              <a:ea typeface="Cambria Math"/>
                            </a:rPr>
                            <m:t>∆</m:t>
                          </m:r>
                          <m:r>
                            <a:rPr lang="en-NZ" b="0" i="1" smtClean="0">
                              <a:latin typeface="Cambria Math"/>
                              <a:ea typeface="Cambria Math"/>
                            </a:rPr>
                            <m:t>𝑓</m:t>
                          </m:r>
                        </m:num>
                        <m:den>
                          <m:r>
                            <a:rPr lang="en-NZ" b="0" i="1" smtClean="0">
                              <a:latin typeface="Cambria Math"/>
                              <a:ea typeface="Cambria Math"/>
                            </a:rPr>
                            <m:t>𝑓</m:t>
                          </m:r>
                        </m:den>
                      </m:f>
                      <m:r>
                        <a:rPr lang="en-NZ" b="0" i="1" smtClean="0">
                          <a:latin typeface="Cambria Math"/>
                          <a:ea typeface="Cambria Math"/>
                        </a:rPr>
                        <m:t>=</m:t>
                      </m:r>
                      <m:f>
                        <m:fPr>
                          <m:ctrlPr>
                            <a:rPr lang="en-NZ" b="0" i="1" smtClean="0">
                              <a:latin typeface="Cambria Math"/>
                              <a:ea typeface="Cambria Math"/>
                            </a:rPr>
                          </m:ctrlPr>
                        </m:fPr>
                        <m:num>
                          <m:sSub>
                            <m:sSubPr>
                              <m:ctrlPr>
                                <a:rPr lang="en-NZ" b="0" i="1" smtClean="0">
                                  <a:latin typeface="Cambria Math"/>
                                  <a:ea typeface="Cambria Math"/>
                                </a:rPr>
                              </m:ctrlPr>
                            </m:sSubPr>
                            <m:e>
                              <m:r>
                                <a:rPr lang="en-NZ" b="0" i="1" smtClean="0">
                                  <a:latin typeface="Cambria Math"/>
                                  <a:ea typeface="Cambria Math"/>
                                </a:rPr>
                                <m:t>𝑣</m:t>
                              </m:r>
                            </m:e>
                            <m:sub>
                              <m:r>
                                <a:rPr lang="en-NZ" b="0" i="1" smtClean="0">
                                  <a:latin typeface="Cambria Math"/>
                                  <a:ea typeface="Cambria Math"/>
                                </a:rPr>
                                <m:t>𝑠</m:t>
                              </m:r>
                            </m:sub>
                          </m:sSub>
                        </m:num>
                        <m:den>
                          <m:sSub>
                            <m:sSubPr>
                              <m:ctrlPr>
                                <a:rPr lang="en-NZ" b="0" i="1" smtClean="0">
                                  <a:latin typeface="Cambria Math"/>
                                  <a:ea typeface="Cambria Math"/>
                                </a:rPr>
                              </m:ctrlPr>
                            </m:sSubPr>
                            <m:e>
                              <m:r>
                                <a:rPr lang="en-NZ" b="0" i="1" smtClean="0">
                                  <a:latin typeface="Cambria Math"/>
                                  <a:ea typeface="Cambria Math"/>
                                </a:rPr>
                                <m:t>𝑣</m:t>
                              </m:r>
                            </m:e>
                            <m:sub>
                              <m:r>
                                <a:rPr lang="en-NZ" b="0" i="1" smtClean="0">
                                  <a:latin typeface="Cambria Math"/>
                                  <a:ea typeface="Cambria Math"/>
                                </a:rPr>
                                <m:t>𝑤</m:t>
                              </m:r>
                            </m:sub>
                          </m:sSub>
                        </m:den>
                      </m:f>
                      <m:r>
                        <a:rPr lang="en-NZ" b="0" i="1" smtClean="0">
                          <a:latin typeface="Cambria Math"/>
                          <a:ea typeface="Cambria Math"/>
                        </a:rPr>
                        <m:t>+</m:t>
                      </m:r>
                      <m:d>
                        <m:dPr>
                          <m:ctrlPr>
                            <a:rPr lang="en-NZ" b="0" i="1" smtClean="0">
                              <a:latin typeface="Cambria Math"/>
                              <a:ea typeface="Cambria Math"/>
                            </a:rPr>
                          </m:ctrlPr>
                        </m:dPr>
                        <m:e>
                          <m:f>
                            <m:fPr>
                              <m:ctrlPr>
                                <a:rPr lang="en-NZ" b="0" i="1" smtClean="0">
                                  <a:latin typeface="Cambria Math"/>
                                  <a:ea typeface="Cambria Math"/>
                                </a:rPr>
                              </m:ctrlPr>
                            </m:fPr>
                            <m:num>
                              <m:sSub>
                                <m:sSubPr>
                                  <m:ctrlPr>
                                    <a:rPr lang="en-NZ" b="0" i="1" smtClean="0">
                                      <a:latin typeface="Cambria Math"/>
                                      <a:ea typeface="Cambria Math"/>
                                    </a:rPr>
                                  </m:ctrlPr>
                                </m:sSubPr>
                                <m:e>
                                  <m:r>
                                    <a:rPr lang="en-NZ" b="0" i="1" smtClean="0">
                                      <a:latin typeface="Cambria Math"/>
                                      <a:ea typeface="Cambria Math"/>
                                    </a:rPr>
                                    <m:t>𝑣</m:t>
                                  </m:r>
                                </m:e>
                                <m:sub>
                                  <m:r>
                                    <a:rPr lang="en-NZ" b="0" i="1" smtClean="0">
                                      <a:latin typeface="Cambria Math"/>
                                      <a:ea typeface="Cambria Math"/>
                                    </a:rPr>
                                    <m:t>𝑠</m:t>
                                  </m:r>
                                </m:sub>
                              </m:sSub>
                            </m:num>
                            <m:den>
                              <m:r>
                                <a:rPr lang="en-NZ" b="0" i="1" smtClean="0">
                                  <a:latin typeface="Cambria Math"/>
                                  <a:ea typeface="Cambria Math"/>
                                </a:rPr>
                                <m:t>2</m:t>
                              </m:r>
                              <m:sSub>
                                <m:sSubPr>
                                  <m:ctrlPr>
                                    <a:rPr lang="en-NZ" b="0" i="1" smtClean="0">
                                      <a:latin typeface="Cambria Math"/>
                                      <a:ea typeface="Cambria Math"/>
                                    </a:rPr>
                                  </m:ctrlPr>
                                </m:sSubPr>
                                <m:e>
                                  <m:r>
                                    <a:rPr lang="en-NZ" b="0" i="1" smtClean="0">
                                      <a:latin typeface="Cambria Math"/>
                                      <a:ea typeface="Cambria Math"/>
                                    </a:rPr>
                                    <m:t>𝑣</m:t>
                                  </m:r>
                                </m:e>
                                <m:sub>
                                  <m:r>
                                    <a:rPr lang="en-NZ" b="0" i="1" smtClean="0">
                                      <a:latin typeface="Cambria Math"/>
                                      <a:ea typeface="Cambria Math"/>
                                    </a:rPr>
                                    <m:t>𝑤</m:t>
                                  </m:r>
                                </m:sub>
                              </m:sSub>
                            </m:den>
                          </m:f>
                        </m:e>
                      </m:d>
                      <m:r>
                        <a:rPr lang="en-NZ" b="0" i="1" baseline="90000" smtClean="0">
                          <a:latin typeface="Cambria Math"/>
                          <a:ea typeface="Cambria Math"/>
                        </a:rPr>
                        <m:t>2</m:t>
                      </m:r>
                    </m:oMath>
                  </m:oMathPara>
                </a14:m>
                <a:endParaRPr lang="en-NZ" dirty="0"/>
              </a:p>
            </p:txBody>
          </p:sp>
        </mc:Choice>
        <mc:Fallback xmlns="">
          <p:sp>
            <p:nvSpPr>
              <p:cNvPr id="14" name="TextBox 13"/>
              <p:cNvSpPr txBox="1">
                <a:spLocks noRot="1" noChangeAspect="1" noMove="1" noResize="1" noEditPoints="1" noAdjustHandles="1" noChangeArrowheads="1" noChangeShapeType="1" noTextEdit="1"/>
              </p:cNvSpPr>
              <p:nvPr/>
            </p:nvSpPr>
            <p:spPr>
              <a:xfrm>
                <a:off x="327104" y="5306123"/>
                <a:ext cx="2128788" cy="714683"/>
              </a:xfrm>
              <a:prstGeom prst="rect">
                <a:avLst/>
              </a:prstGeom>
              <a:blipFill rotWithShape="1">
                <a:blip r:embed="rId6"/>
                <a:stretch>
                  <a:fillRect/>
                </a:stretch>
              </a:blipFill>
            </p:spPr>
            <p:txBody>
              <a:bodyPr/>
              <a:lstStyle/>
              <a:p>
                <a:r>
                  <a:rPr lang="en-NZ">
                    <a:noFill/>
                  </a:rPr>
                  <a:t> </a:t>
                </a:r>
              </a:p>
            </p:txBody>
          </p:sp>
        </mc:Fallback>
      </mc:AlternateContent>
      <p:sp>
        <p:nvSpPr>
          <p:cNvPr id="15" name="TextBox 14"/>
          <p:cNvSpPr txBox="1"/>
          <p:nvPr/>
        </p:nvSpPr>
        <p:spPr>
          <a:xfrm>
            <a:off x="8521700" y="1371600"/>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6" name="TextBox 15"/>
          <p:cNvSpPr txBox="1"/>
          <p:nvPr/>
        </p:nvSpPr>
        <p:spPr>
          <a:xfrm>
            <a:off x="8559800" y="2222500"/>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7" name="TextBox 16"/>
          <p:cNvSpPr txBox="1"/>
          <p:nvPr/>
        </p:nvSpPr>
        <p:spPr>
          <a:xfrm>
            <a:off x="5422900" y="6273800"/>
            <a:ext cx="2805255" cy="369332"/>
          </a:xfrm>
          <a:prstGeom prst="rect">
            <a:avLst/>
          </a:prstGeom>
          <a:solidFill>
            <a:srgbClr val="FFFFCC"/>
          </a:solidFill>
        </p:spPr>
        <p:txBody>
          <a:bodyPr wrap="none" rtlCol="0">
            <a:spAutoFit/>
          </a:bodyPr>
          <a:lstStyle/>
          <a:p>
            <a:r>
              <a:rPr lang="en-NZ" b="1" i="1" dirty="0" smtClean="0">
                <a:solidFill>
                  <a:srgbClr val="FF0000"/>
                </a:solidFill>
              </a:rPr>
              <a:t>Five marks were given here</a:t>
            </a:r>
            <a:endParaRPr lang="en-NZ" b="1" i="1" dirty="0">
              <a:solidFill>
                <a:srgbClr val="FF0000"/>
              </a:solidFill>
            </a:endParaRPr>
          </a:p>
        </p:txBody>
      </p:sp>
      <p:sp>
        <p:nvSpPr>
          <p:cNvPr id="18" name="TextBox 17"/>
          <p:cNvSpPr txBox="1"/>
          <p:nvPr/>
        </p:nvSpPr>
        <p:spPr>
          <a:xfrm>
            <a:off x="7023100" y="4201626"/>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9" name="TextBox 18"/>
          <p:cNvSpPr txBox="1"/>
          <p:nvPr/>
        </p:nvSpPr>
        <p:spPr>
          <a:xfrm>
            <a:off x="2438400" y="5511800"/>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20" name="TextBox 19"/>
          <p:cNvSpPr txBox="1"/>
          <p:nvPr/>
        </p:nvSpPr>
        <p:spPr>
          <a:xfrm>
            <a:off x="7848600" y="5446226"/>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410019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par>
                          <p:cTn id="8" fill="hold">
                            <p:stCondLst>
                              <p:cond delay="1500"/>
                            </p:stCondLst>
                            <p:childTnLst>
                              <p:par>
                                <p:cTn id="9" presetID="22" presetClass="entr" presetSubtype="8" fill="hold" grpId="0" nodeType="afterEffect">
                                  <p:stCondLst>
                                    <p:cond delay="150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2250"/>
                                        <p:tgtEl>
                                          <p:spTgt spid="5"/>
                                        </p:tgtEl>
                                      </p:cBhvr>
                                    </p:animEffect>
                                  </p:childTnLst>
                                </p:cTn>
                              </p:par>
                            </p:childTnLst>
                          </p:cTn>
                        </p:par>
                        <p:par>
                          <p:cTn id="12" fill="hold">
                            <p:stCondLst>
                              <p:cond delay="525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1250"/>
                                        <p:tgtEl>
                                          <p:spTgt spid="7"/>
                                        </p:tgtEl>
                                      </p:cBhvr>
                                    </p:animEffect>
                                  </p:childTnLst>
                                </p:cTn>
                              </p:par>
                            </p:childTnLst>
                          </p:cTn>
                        </p:par>
                        <p:par>
                          <p:cTn id="21" fill="hold">
                            <p:stCondLst>
                              <p:cond delay="1250"/>
                            </p:stCondLst>
                            <p:childTnLst>
                              <p:par>
                                <p:cTn id="22" presetID="2" presetClass="entr" presetSubtype="2"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1000" fill="hold"/>
                                        <p:tgtEl>
                                          <p:spTgt spid="8"/>
                                        </p:tgtEl>
                                        <p:attrNameLst>
                                          <p:attrName>ppt_x</p:attrName>
                                        </p:attrNameLst>
                                      </p:cBhvr>
                                      <p:tavLst>
                                        <p:tav tm="0">
                                          <p:val>
                                            <p:strVal val="1+#ppt_w/2"/>
                                          </p:val>
                                        </p:tav>
                                        <p:tav tm="100000">
                                          <p:val>
                                            <p:strVal val="#ppt_x"/>
                                          </p:val>
                                        </p:tav>
                                      </p:tavLst>
                                    </p:anim>
                                    <p:anim calcmode="lin" valueType="num">
                                      <p:cBhvr additive="base">
                                        <p:cTn id="25" dur="1000" fill="hold"/>
                                        <p:tgtEl>
                                          <p:spTgt spid="8"/>
                                        </p:tgtEl>
                                        <p:attrNameLst>
                                          <p:attrName>ppt_y</p:attrName>
                                        </p:attrNameLst>
                                      </p:cBhvr>
                                      <p:tavLst>
                                        <p:tav tm="0">
                                          <p:val>
                                            <p:strVal val="#ppt_y"/>
                                          </p:val>
                                        </p:tav>
                                        <p:tav tm="100000">
                                          <p:val>
                                            <p:strVal val="#ppt_y"/>
                                          </p:val>
                                        </p:tav>
                                      </p:tavLst>
                                    </p:anim>
                                  </p:childTnLst>
                                </p:cTn>
                              </p:par>
                            </p:childTnLst>
                          </p:cTn>
                        </p:par>
                        <p:par>
                          <p:cTn id="26" fill="hold">
                            <p:stCondLst>
                              <p:cond delay="2250"/>
                            </p:stCondLst>
                            <p:childTnLst>
                              <p:par>
                                <p:cTn id="27" presetID="22" presetClass="entr" presetSubtype="8" fill="hold" nodeType="after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animEffect transition="in" filter="wipe(left)">
                                      <p:cBhvr>
                                        <p:cTn id="29" dur="1750"/>
                                        <p:tgtEl>
                                          <p:spTgt spid="9">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25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1250"/>
                                        <p:tgtEl>
                                          <p:spTgt spid="12"/>
                                        </p:tgtEl>
                                      </p:cBhvr>
                                    </p:animEffect>
                                  </p:childTnLst>
                                </p:cTn>
                              </p:par>
                            </p:childTnLst>
                          </p:cTn>
                        </p:par>
                        <p:par>
                          <p:cTn id="40" fill="hold">
                            <p:stCondLst>
                              <p:cond delay="1250"/>
                            </p:stCondLst>
                            <p:childTnLst>
                              <p:par>
                                <p:cTn id="41" presetID="22" presetClass="entr" presetSubtype="8"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left)">
                                      <p:cBhvr>
                                        <p:cTn id="43" dur="10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1500"/>
                                        <p:tgtEl>
                                          <p:spTgt spid="14"/>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fade">
                                      <p:cBhvr>
                                        <p:cTn id="53" dur="1500"/>
                                        <p:tgtEl>
                                          <p:spTgt spid="10"/>
                                        </p:tgtEl>
                                      </p:cBhvr>
                                    </p:animEffect>
                                  </p:childTnLst>
                                </p:cTn>
                              </p:par>
                            </p:childTnLst>
                          </p:cTn>
                        </p:par>
                      </p:childTnLst>
                    </p:cTn>
                  </p:par>
                  <p:par>
                    <p:cTn id="54" fill="hold">
                      <p:stCondLst>
                        <p:cond delay="indefinite"/>
                      </p:stCondLst>
                      <p:childTnLst>
                        <p:par>
                          <p:cTn id="55" fill="hold">
                            <p:stCondLst>
                              <p:cond delay="0"/>
                            </p:stCondLst>
                            <p:childTnLst>
                              <p:par>
                                <p:cTn id="56" presetID="26" presetClass="entr" presetSubtype="0"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wipe(down)">
                                      <p:cBhvr>
                                        <p:cTn id="58" dur="580">
                                          <p:stCondLst>
                                            <p:cond delay="0"/>
                                          </p:stCondLst>
                                        </p:cTn>
                                        <p:tgtEl>
                                          <p:spTgt spid="17"/>
                                        </p:tgtEl>
                                      </p:cBhvr>
                                    </p:animEffect>
                                    <p:anim calcmode="lin" valueType="num">
                                      <p:cBhvr>
                                        <p:cTn id="59"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64" dur="26">
                                          <p:stCondLst>
                                            <p:cond delay="650"/>
                                          </p:stCondLst>
                                        </p:cTn>
                                        <p:tgtEl>
                                          <p:spTgt spid="17"/>
                                        </p:tgtEl>
                                      </p:cBhvr>
                                      <p:to x="100000" y="60000"/>
                                    </p:animScale>
                                    <p:animScale>
                                      <p:cBhvr>
                                        <p:cTn id="65" dur="166" decel="50000">
                                          <p:stCondLst>
                                            <p:cond delay="676"/>
                                          </p:stCondLst>
                                        </p:cTn>
                                        <p:tgtEl>
                                          <p:spTgt spid="17"/>
                                        </p:tgtEl>
                                      </p:cBhvr>
                                      <p:to x="100000" y="100000"/>
                                    </p:animScale>
                                    <p:animScale>
                                      <p:cBhvr>
                                        <p:cTn id="66" dur="26">
                                          <p:stCondLst>
                                            <p:cond delay="1312"/>
                                          </p:stCondLst>
                                        </p:cTn>
                                        <p:tgtEl>
                                          <p:spTgt spid="17"/>
                                        </p:tgtEl>
                                      </p:cBhvr>
                                      <p:to x="100000" y="80000"/>
                                    </p:animScale>
                                    <p:animScale>
                                      <p:cBhvr>
                                        <p:cTn id="67" dur="166" decel="50000">
                                          <p:stCondLst>
                                            <p:cond delay="1338"/>
                                          </p:stCondLst>
                                        </p:cTn>
                                        <p:tgtEl>
                                          <p:spTgt spid="17"/>
                                        </p:tgtEl>
                                      </p:cBhvr>
                                      <p:to x="100000" y="100000"/>
                                    </p:animScale>
                                    <p:animScale>
                                      <p:cBhvr>
                                        <p:cTn id="68" dur="26">
                                          <p:stCondLst>
                                            <p:cond delay="1642"/>
                                          </p:stCondLst>
                                        </p:cTn>
                                        <p:tgtEl>
                                          <p:spTgt spid="17"/>
                                        </p:tgtEl>
                                      </p:cBhvr>
                                      <p:to x="100000" y="90000"/>
                                    </p:animScale>
                                    <p:animScale>
                                      <p:cBhvr>
                                        <p:cTn id="69" dur="166" decel="50000">
                                          <p:stCondLst>
                                            <p:cond delay="1668"/>
                                          </p:stCondLst>
                                        </p:cTn>
                                        <p:tgtEl>
                                          <p:spTgt spid="17"/>
                                        </p:tgtEl>
                                      </p:cBhvr>
                                      <p:to x="100000" y="100000"/>
                                    </p:animScale>
                                    <p:animScale>
                                      <p:cBhvr>
                                        <p:cTn id="70" dur="26">
                                          <p:stCondLst>
                                            <p:cond delay="1808"/>
                                          </p:stCondLst>
                                        </p:cTn>
                                        <p:tgtEl>
                                          <p:spTgt spid="17"/>
                                        </p:tgtEl>
                                      </p:cBhvr>
                                      <p:to x="100000" y="95000"/>
                                    </p:animScale>
                                    <p:animScale>
                                      <p:cBhvr>
                                        <p:cTn id="71" dur="166" decel="50000">
                                          <p:stCondLst>
                                            <p:cond delay="1834"/>
                                          </p:stCondLst>
                                        </p:cTn>
                                        <p:tgtEl>
                                          <p:spTgt spid="17"/>
                                        </p:tgtEl>
                                      </p:cBhvr>
                                      <p:to x="100000" y="100000"/>
                                    </p:animScale>
                                  </p:childTnLst>
                                </p:cTn>
                              </p:par>
                            </p:childTnLst>
                          </p:cTn>
                        </p:par>
                        <p:par>
                          <p:cTn id="72" fill="hold">
                            <p:stCondLst>
                              <p:cond delay="2000"/>
                            </p:stCondLst>
                            <p:childTnLst>
                              <p:par>
                                <p:cTn id="73" presetID="10" presetClass="entr" presetSubtype="0" fill="hold" grpId="0" nodeType="after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fade">
                                      <p:cBhvr>
                                        <p:cTn id="75" dur="750"/>
                                        <p:tgtEl>
                                          <p:spTgt spid="15"/>
                                        </p:tgtEl>
                                      </p:cBhvr>
                                    </p:animEffect>
                                  </p:childTnLst>
                                </p:cTn>
                              </p:par>
                            </p:childTnLst>
                          </p:cTn>
                        </p:par>
                        <p:par>
                          <p:cTn id="76" fill="hold">
                            <p:stCondLst>
                              <p:cond delay="2750"/>
                            </p:stCondLst>
                            <p:childTnLst>
                              <p:par>
                                <p:cTn id="77" presetID="10" presetClass="entr" presetSubtype="0" fill="hold" grpId="0" nodeType="after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750"/>
                                        <p:tgtEl>
                                          <p:spTgt spid="16"/>
                                        </p:tgtEl>
                                      </p:cBhvr>
                                    </p:animEffect>
                                  </p:childTnLst>
                                </p:cTn>
                              </p:par>
                            </p:childTnLst>
                          </p:cTn>
                        </p:par>
                        <p:par>
                          <p:cTn id="80" fill="hold">
                            <p:stCondLst>
                              <p:cond delay="3500"/>
                            </p:stCondLst>
                            <p:childTnLst>
                              <p:par>
                                <p:cTn id="81" presetID="10" presetClass="entr" presetSubtype="0" fill="hold" grpId="0" nodeType="afterEffect">
                                  <p:stCondLst>
                                    <p:cond delay="0"/>
                                  </p:stCondLst>
                                  <p:childTnLst>
                                    <p:set>
                                      <p:cBhvr>
                                        <p:cTn id="82" dur="1" fill="hold">
                                          <p:stCondLst>
                                            <p:cond delay="0"/>
                                          </p:stCondLst>
                                        </p:cTn>
                                        <p:tgtEl>
                                          <p:spTgt spid="18"/>
                                        </p:tgtEl>
                                        <p:attrNameLst>
                                          <p:attrName>style.visibility</p:attrName>
                                        </p:attrNameLst>
                                      </p:cBhvr>
                                      <p:to>
                                        <p:strVal val="visible"/>
                                      </p:to>
                                    </p:set>
                                    <p:animEffect transition="in" filter="fade">
                                      <p:cBhvr>
                                        <p:cTn id="83" dur="750"/>
                                        <p:tgtEl>
                                          <p:spTgt spid="18"/>
                                        </p:tgtEl>
                                      </p:cBhvr>
                                    </p:animEffect>
                                  </p:childTnLst>
                                </p:cTn>
                              </p:par>
                            </p:childTnLst>
                          </p:cTn>
                        </p:par>
                        <p:par>
                          <p:cTn id="84" fill="hold">
                            <p:stCondLst>
                              <p:cond delay="4250"/>
                            </p:stCondLst>
                            <p:childTnLst>
                              <p:par>
                                <p:cTn id="85" presetID="10" presetClass="entr" presetSubtype="0" fill="hold" grpId="0" nodeType="after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750"/>
                                        <p:tgtEl>
                                          <p:spTgt spid="19"/>
                                        </p:tgtEl>
                                      </p:cBhvr>
                                    </p:animEffect>
                                  </p:childTnLst>
                                </p:cTn>
                              </p:par>
                            </p:childTnLst>
                          </p:cTn>
                        </p:par>
                        <p:par>
                          <p:cTn id="88" fill="hold">
                            <p:stCondLst>
                              <p:cond delay="5000"/>
                            </p:stCondLst>
                            <p:childTnLst>
                              <p:par>
                                <p:cTn id="89" presetID="10" presetClass="entr" presetSubtype="0" fill="hold" grpId="0" nodeType="after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7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P spid="10" grpId="0" animBg="1"/>
      <p:bldP spid="11" grpId="0" animBg="1"/>
      <p:bldP spid="12" grpId="0" animBg="1"/>
      <p:bldP spid="13" grpId="0" animBg="1"/>
      <p:bldP spid="14" grpId="0" animBg="1"/>
      <p:bldP spid="15" grpId="0"/>
      <p:bldP spid="16" grpId="0"/>
      <p:bldP spid="17" grpId="0" animBg="1"/>
      <p:bldP spid="18"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5715000" cy="369332"/>
          </a:xfrm>
          <a:prstGeom prst="rect">
            <a:avLst/>
          </a:prstGeom>
        </p:spPr>
        <p:txBody>
          <a:bodyPr wrap="square">
            <a:spAutoFit/>
          </a:bodyPr>
          <a:lstStyle/>
          <a:p>
            <a:pPr marL="69850" marR="758190">
              <a:spcBef>
                <a:spcPts val="345"/>
              </a:spcBef>
              <a:spcAft>
                <a:spcPts val="0"/>
              </a:spcAft>
            </a:pPr>
            <a:r>
              <a:rPr lang="en-US" b="1" dirty="0">
                <a:solidFill>
                  <a:srgbClr val="231F20"/>
                </a:solidFill>
                <a:latin typeface="Arial"/>
                <a:ea typeface="Arial"/>
                <a:cs typeface="Times New Roman"/>
              </a:rPr>
              <a:t>QUESTION TWO:   BUNGY</a:t>
            </a:r>
            <a:r>
              <a:rPr lang="en-US" b="1" spc="-95" dirty="0">
                <a:solidFill>
                  <a:srgbClr val="231F20"/>
                </a:solidFill>
                <a:latin typeface="Arial"/>
                <a:ea typeface="Arial"/>
                <a:cs typeface="Times New Roman"/>
              </a:rPr>
              <a:t> </a:t>
            </a:r>
            <a:r>
              <a:rPr lang="en-US" b="1" dirty="0">
                <a:solidFill>
                  <a:srgbClr val="231F20"/>
                </a:solidFill>
                <a:latin typeface="Arial"/>
                <a:ea typeface="Arial"/>
                <a:cs typeface="Times New Roman"/>
              </a:rPr>
              <a:t>JUMPING</a:t>
            </a:r>
            <a:endParaRPr lang="en-NZ" b="1" dirty="0">
              <a:effectLst/>
              <a:latin typeface="Arial"/>
              <a:ea typeface="Arial"/>
              <a:cs typeface="Times New Roman"/>
            </a:endParaRPr>
          </a:p>
        </p:txBody>
      </p:sp>
      <p:sp>
        <p:nvSpPr>
          <p:cNvPr id="3" name="Rectangle 2"/>
          <p:cNvSpPr/>
          <p:nvPr/>
        </p:nvSpPr>
        <p:spPr>
          <a:xfrm>
            <a:off x="4876800" y="304800"/>
            <a:ext cx="3940438" cy="369332"/>
          </a:xfrm>
          <a:prstGeom prst="rect">
            <a:avLst/>
          </a:prstGeom>
        </p:spPr>
        <p:txBody>
          <a:bodyPr wrap="none">
            <a:spAutoFit/>
          </a:bodyPr>
          <a:lstStyle/>
          <a:p>
            <a:r>
              <a:rPr lang="en-US" dirty="0"/>
              <a:t>Acceleration due to gravity = 9.81 m s</a:t>
            </a:r>
            <a:r>
              <a:rPr lang="en-US" baseline="30000" dirty="0"/>
              <a:t>–2</a:t>
            </a:r>
            <a:endParaRPr lang="en-NZ" baseline="30000" dirty="0"/>
          </a:p>
        </p:txBody>
      </p:sp>
      <p:sp>
        <p:nvSpPr>
          <p:cNvPr id="4" name="Rectangle 3"/>
          <p:cNvSpPr/>
          <p:nvPr/>
        </p:nvSpPr>
        <p:spPr>
          <a:xfrm>
            <a:off x="304800" y="838200"/>
            <a:ext cx="8686800" cy="2031325"/>
          </a:xfrm>
          <a:prstGeom prst="rect">
            <a:avLst/>
          </a:prstGeom>
        </p:spPr>
        <p:txBody>
          <a:bodyPr wrap="square">
            <a:spAutoFit/>
          </a:bodyPr>
          <a:lstStyle/>
          <a:p>
            <a:r>
              <a:rPr lang="en-US" dirty="0" smtClean="0"/>
              <a:t>Standing </a:t>
            </a:r>
            <a:r>
              <a:rPr lang="en-US" dirty="0"/>
              <a:t>on a platform that is 25.0 m above a river, Emma, of height 2.00 m and mass </a:t>
            </a:r>
            <a:r>
              <a:rPr lang="en-US" i="1" dirty="0"/>
              <a:t>m</a:t>
            </a:r>
            <a:r>
              <a:rPr lang="en-US" dirty="0"/>
              <a:t>, is tied to one end of an elastic rope (the </a:t>
            </a:r>
            <a:r>
              <a:rPr lang="en-US" dirty="0" err="1"/>
              <a:t>bungy</a:t>
            </a:r>
            <a:r>
              <a:rPr lang="en-US" dirty="0"/>
              <a:t>) by her ankles, while the other end of the </a:t>
            </a:r>
            <a:r>
              <a:rPr lang="en-US" dirty="0" err="1"/>
              <a:t>bungy</a:t>
            </a:r>
            <a:r>
              <a:rPr lang="en-US" dirty="0"/>
              <a:t> is fixed to a platform. The length of the </a:t>
            </a:r>
            <a:r>
              <a:rPr lang="en-US" dirty="0" err="1"/>
              <a:t>bungy</a:t>
            </a:r>
            <a:r>
              <a:rPr lang="en-US" dirty="0"/>
              <a:t> is adjusted so that Emma’s downward motion stops at the instant her head reaches the water surface. When Emma is at rest, in equilibrium, at the end of the </a:t>
            </a:r>
            <a:r>
              <a:rPr lang="en-US" dirty="0" err="1"/>
              <a:t>bungy</a:t>
            </a:r>
            <a:r>
              <a:rPr lang="en-US" dirty="0"/>
              <a:t>, her head is 8.00 m above the water. The </a:t>
            </a:r>
            <a:r>
              <a:rPr lang="en-US" dirty="0" err="1"/>
              <a:t>unstretched</a:t>
            </a:r>
            <a:r>
              <a:rPr lang="en-US" dirty="0"/>
              <a:t> length of the </a:t>
            </a:r>
            <a:r>
              <a:rPr lang="en-US" dirty="0" err="1"/>
              <a:t>bungy</a:t>
            </a:r>
            <a:r>
              <a:rPr lang="en-US" dirty="0"/>
              <a:t> is </a:t>
            </a:r>
            <a:r>
              <a:rPr lang="en-US" i="1" dirty="0"/>
              <a:t>L</a:t>
            </a:r>
            <a:r>
              <a:rPr lang="en-US" dirty="0"/>
              <a:t>, and it has a spring constant of k. Assume Emma’s centre of mass is halfway up her body.</a:t>
            </a:r>
            <a:endParaRPr lang="en-NZ" dirty="0"/>
          </a:p>
        </p:txBody>
      </p:sp>
      <p:sp>
        <p:nvSpPr>
          <p:cNvPr id="5" name="Rectangle 33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pic>
        <p:nvPicPr>
          <p:cNvPr id="2385" name="Picture 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2743200"/>
            <a:ext cx="3618099"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95" name="Rectangle 2194"/>
          <p:cNvSpPr/>
          <p:nvPr/>
        </p:nvSpPr>
        <p:spPr>
          <a:xfrm>
            <a:off x="228600" y="3048000"/>
            <a:ext cx="4724400" cy="1477328"/>
          </a:xfrm>
          <a:prstGeom prst="rect">
            <a:avLst/>
          </a:prstGeom>
        </p:spPr>
        <p:txBody>
          <a:bodyPr wrap="square">
            <a:spAutoFit/>
          </a:bodyPr>
          <a:lstStyle/>
          <a:p>
            <a:pPr lvl="0"/>
            <a:r>
              <a:rPr lang="en-US" dirty="0" smtClean="0"/>
              <a:t>(a)  By </a:t>
            </a:r>
            <a:r>
              <a:rPr lang="en-US" dirty="0"/>
              <a:t>considering energy conservation, show that at the lowest point in the jump,</a:t>
            </a:r>
            <a:endParaRPr lang="en-NZ" dirty="0"/>
          </a:p>
          <a:p>
            <a:r>
              <a:rPr lang="en-US" b="1" i="1" dirty="0" err="1"/>
              <a:t>m</a:t>
            </a:r>
            <a:r>
              <a:rPr lang="en-US" b="1" dirty="0" err="1"/>
              <a:t>g</a:t>
            </a:r>
            <a:r>
              <a:rPr lang="en-US" b="1" i="1" dirty="0" err="1"/>
              <a:t>h</a:t>
            </a:r>
            <a:r>
              <a:rPr lang="en-US" b="1" i="1" dirty="0"/>
              <a:t> </a:t>
            </a:r>
            <a:r>
              <a:rPr lang="en-US" b="1" dirty="0"/>
              <a:t>= </a:t>
            </a:r>
            <a:r>
              <a:rPr lang="en-US" b="1" dirty="0" smtClean="0"/>
              <a:t>½  </a:t>
            </a:r>
            <a:r>
              <a:rPr lang="en-US" b="1" dirty="0"/>
              <a:t>k(23 - </a:t>
            </a:r>
            <a:r>
              <a:rPr lang="en-US" b="1" i="1" dirty="0"/>
              <a:t>L</a:t>
            </a:r>
            <a:r>
              <a:rPr lang="en-US" b="1" dirty="0"/>
              <a:t>)</a:t>
            </a:r>
            <a:r>
              <a:rPr lang="en-US" b="1" baseline="30000" dirty="0"/>
              <a:t>2</a:t>
            </a:r>
            <a:r>
              <a:rPr lang="en-US" b="1" dirty="0"/>
              <a:t>, </a:t>
            </a:r>
            <a:r>
              <a:rPr lang="en-US" dirty="0"/>
              <a:t>where </a:t>
            </a:r>
            <a:r>
              <a:rPr lang="en-US" i="1" dirty="0"/>
              <a:t>h </a:t>
            </a:r>
            <a:r>
              <a:rPr lang="en-US" dirty="0"/>
              <a:t>is the change in height of Emma’s centre of mass.</a:t>
            </a:r>
            <a:endParaRPr lang="en-NZ" dirty="0"/>
          </a:p>
          <a:p>
            <a:r>
              <a:rPr lang="en-US" i="1" dirty="0" smtClean="0"/>
              <a:t>Explain all reasoning</a:t>
            </a:r>
            <a:endParaRPr lang="en-NZ" i="1" dirty="0"/>
          </a:p>
        </p:txBody>
      </p:sp>
      <p:sp>
        <p:nvSpPr>
          <p:cNvPr id="2196" name="Rectangle 2195"/>
          <p:cNvSpPr/>
          <p:nvPr/>
        </p:nvSpPr>
        <p:spPr>
          <a:xfrm>
            <a:off x="228600" y="4953000"/>
            <a:ext cx="4191000" cy="646331"/>
          </a:xfrm>
          <a:prstGeom prst="rect">
            <a:avLst/>
          </a:prstGeom>
        </p:spPr>
        <p:txBody>
          <a:bodyPr wrap="square">
            <a:spAutoFit/>
          </a:bodyPr>
          <a:lstStyle/>
          <a:p>
            <a:r>
              <a:rPr lang="en-US" dirty="0" smtClean="0"/>
              <a:t>(b)  Show </a:t>
            </a:r>
            <a:r>
              <a:rPr lang="en-US" dirty="0"/>
              <a:t>that, at the equilibrium position, </a:t>
            </a:r>
            <a:r>
              <a:rPr lang="en-US" dirty="0" smtClean="0"/>
              <a:t>	</a:t>
            </a:r>
            <a:r>
              <a:rPr lang="en-US" b="1" i="1" dirty="0" smtClean="0"/>
              <a:t>m</a:t>
            </a:r>
            <a:r>
              <a:rPr lang="en-US" b="1" dirty="0" smtClean="0"/>
              <a:t>g </a:t>
            </a:r>
            <a:r>
              <a:rPr lang="en-US" b="1" dirty="0"/>
              <a:t>= k(15 – </a:t>
            </a:r>
            <a:r>
              <a:rPr lang="en-US" b="1" i="1" dirty="0"/>
              <a:t>L</a:t>
            </a:r>
            <a:r>
              <a:rPr lang="en-US" b="1" dirty="0"/>
              <a:t>)</a:t>
            </a:r>
            <a:endParaRPr lang="en-NZ" b="1" dirty="0"/>
          </a:p>
        </p:txBody>
      </p:sp>
      <p:sp>
        <p:nvSpPr>
          <p:cNvPr id="2197" name="Rectangle 2196"/>
          <p:cNvSpPr/>
          <p:nvPr/>
        </p:nvSpPr>
        <p:spPr>
          <a:xfrm>
            <a:off x="228600" y="5943600"/>
            <a:ext cx="3692036" cy="369332"/>
          </a:xfrm>
          <a:prstGeom prst="rect">
            <a:avLst/>
          </a:prstGeom>
        </p:spPr>
        <p:txBody>
          <a:bodyPr wrap="none">
            <a:spAutoFit/>
          </a:bodyPr>
          <a:lstStyle/>
          <a:p>
            <a:r>
              <a:rPr lang="en-US" dirty="0" smtClean="0"/>
              <a:t>(c)  Show </a:t>
            </a:r>
            <a:r>
              <a:rPr lang="en-US" dirty="0"/>
              <a:t>that the value of </a:t>
            </a:r>
            <a:r>
              <a:rPr lang="en-US" i="1" dirty="0"/>
              <a:t>L </a:t>
            </a:r>
            <a:r>
              <a:rPr lang="en-US" dirty="0"/>
              <a:t>is 13.0 m</a:t>
            </a:r>
            <a:endParaRPr lang="en-NZ" dirty="0"/>
          </a:p>
        </p:txBody>
      </p:sp>
      <p:sp>
        <p:nvSpPr>
          <p:cNvPr id="10" name="TextBox 9"/>
          <p:cNvSpPr txBox="1"/>
          <p:nvPr/>
        </p:nvSpPr>
        <p:spPr>
          <a:xfrm>
            <a:off x="4572000" y="6324600"/>
            <a:ext cx="4365939" cy="369332"/>
          </a:xfrm>
          <a:prstGeom prst="rect">
            <a:avLst/>
          </a:prstGeom>
          <a:noFill/>
        </p:spPr>
        <p:txBody>
          <a:bodyPr wrap="none" rtlCol="0">
            <a:spAutoFit/>
          </a:bodyPr>
          <a:lstStyle/>
          <a:p>
            <a:r>
              <a:rPr lang="en-NZ" dirty="0" smtClean="0">
                <a:solidFill>
                  <a:srgbClr val="FF0000"/>
                </a:solidFill>
              </a:rPr>
              <a:t>Answers to </a:t>
            </a:r>
            <a:r>
              <a:rPr lang="en-NZ" dirty="0" smtClean="0">
                <a:solidFill>
                  <a:srgbClr val="FF0000"/>
                </a:solidFill>
              </a:rPr>
              <a:t>(a) (b) (c) </a:t>
            </a:r>
            <a:r>
              <a:rPr lang="en-NZ" dirty="0" smtClean="0">
                <a:solidFill>
                  <a:srgbClr val="FF0000"/>
                </a:solidFill>
              </a:rPr>
              <a:t>on the next </a:t>
            </a:r>
            <a:r>
              <a:rPr lang="en-NZ" dirty="0" smtClean="0">
                <a:solidFill>
                  <a:srgbClr val="FF0000"/>
                </a:solidFill>
              </a:rPr>
              <a:t>slides </a:t>
            </a:r>
            <a:r>
              <a:rPr lang="en-NZ" dirty="0" smtClean="0">
                <a:solidFill>
                  <a:srgbClr val="FF0000"/>
                </a:solidFill>
              </a:rPr>
              <a:t>………</a:t>
            </a:r>
            <a:endParaRPr lang="en-NZ" dirty="0">
              <a:solidFill>
                <a:srgbClr val="FF0000"/>
              </a:solidFill>
            </a:endParaRPr>
          </a:p>
        </p:txBody>
      </p:sp>
    </p:spTree>
    <p:extLst>
      <p:ext uri="{BB962C8B-B14F-4D97-AF65-F5344CB8AC3E}">
        <p14:creationId xmlns:p14="http://schemas.microsoft.com/office/powerpoint/2010/main" val="162249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700" y="152400"/>
            <a:ext cx="6350000" cy="646331"/>
          </a:xfrm>
          <a:prstGeom prst="rect">
            <a:avLst/>
          </a:prstGeom>
        </p:spPr>
        <p:txBody>
          <a:bodyPr wrap="square">
            <a:spAutoFit/>
          </a:bodyPr>
          <a:lstStyle/>
          <a:p>
            <a:pPr lvl="0"/>
            <a:r>
              <a:rPr lang="en-US" dirty="0" smtClean="0"/>
              <a:t>(a)  Use energy conservation to show  </a:t>
            </a:r>
            <a:r>
              <a:rPr lang="en-US" b="1" i="1" dirty="0" err="1" smtClean="0">
                <a:solidFill>
                  <a:srgbClr val="FF0000"/>
                </a:solidFill>
              </a:rPr>
              <a:t>m</a:t>
            </a:r>
            <a:r>
              <a:rPr lang="en-US" b="1" dirty="0" err="1" smtClean="0">
                <a:solidFill>
                  <a:srgbClr val="FF0000"/>
                </a:solidFill>
              </a:rPr>
              <a:t>g</a:t>
            </a:r>
            <a:r>
              <a:rPr lang="en-US" b="1" i="1" dirty="0" err="1" smtClean="0">
                <a:solidFill>
                  <a:srgbClr val="FF0000"/>
                </a:solidFill>
              </a:rPr>
              <a:t>h</a:t>
            </a:r>
            <a:r>
              <a:rPr lang="en-US" b="1" i="1" dirty="0" smtClean="0">
                <a:solidFill>
                  <a:srgbClr val="FF0000"/>
                </a:solidFill>
              </a:rPr>
              <a:t> </a:t>
            </a:r>
            <a:r>
              <a:rPr lang="en-US" b="1" dirty="0">
                <a:solidFill>
                  <a:srgbClr val="FF0000"/>
                </a:solidFill>
              </a:rPr>
              <a:t>= </a:t>
            </a:r>
            <a:r>
              <a:rPr lang="en-US" b="1" dirty="0" smtClean="0">
                <a:solidFill>
                  <a:srgbClr val="FF0000"/>
                </a:solidFill>
              </a:rPr>
              <a:t>½  </a:t>
            </a:r>
            <a:r>
              <a:rPr lang="en-US" b="1" dirty="0">
                <a:solidFill>
                  <a:srgbClr val="FF0000"/>
                </a:solidFill>
              </a:rPr>
              <a:t>k(23 - </a:t>
            </a:r>
            <a:r>
              <a:rPr lang="en-US" b="1" i="1" dirty="0">
                <a:solidFill>
                  <a:srgbClr val="FF0000"/>
                </a:solidFill>
              </a:rPr>
              <a:t>L</a:t>
            </a:r>
            <a:r>
              <a:rPr lang="en-US" b="1" dirty="0">
                <a:solidFill>
                  <a:srgbClr val="FF0000"/>
                </a:solidFill>
              </a:rPr>
              <a:t>)</a:t>
            </a:r>
            <a:r>
              <a:rPr lang="en-US" b="1" baseline="30000" dirty="0">
                <a:solidFill>
                  <a:srgbClr val="FF0000"/>
                </a:solidFill>
              </a:rPr>
              <a:t>2</a:t>
            </a:r>
            <a:r>
              <a:rPr lang="en-US" b="1" dirty="0"/>
              <a:t>, </a:t>
            </a:r>
            <a:r>
              <a:rPr lang="en-US" dirty="0"/>
              <a:t>at the lowest point in the </a:t>
            </a:r>
            <a:r>
              <a:rPr lang="en-US" dirty="0" smtClean="0"/>
              <a:t>jump. Emma is </a:t>
            </a:r>
            <a:r>
              <a:rPr lang="en-US" b="1" dirty="0" smtClean="0">
                <a:solidFill>
                  <a:srgbClr val="FF0000"/>
                </a:solidFill>
              </a:rPr>
              <a:t>2m</a:t>
            </a:r>
            <a:r>
              <a:rPr lang="en-US" dirty="0" smtClean="0"/>
              <a:t>, her </a:t>
            </a:r>
            <a:r>
              <a:rPr lang="en-US" dirty="0" smtClean="0"/>
              <a:t>C of M </a:t>
            </a:r>
            <a:r>
              <a:rPr lang="en-US" dirty="0" smtClean="0"/>
              <a:t>falls </a:t>
            </a:r>
            <a:r>
              <a:rPr lang="en-US" b="1" i="1" dirty="0" smtClean="0">
                <a:solidFill>
                  <a:srgbClr val="FF0000"/>
                </a:solidFill>
              </a:rPr>
              <a:t>h</a:t>
            </a:r>
            <a:r>
              <a:rPr lang="en-US" i="1" dirty="0" smtClean="0"/>
              <a:t> </a:t>
            </a:r>
            <a:r>
              <a:rPr lang="en-US" dirty="0" smtClean="0"/>
              <a:t>.</a:t>
            </a:r>
            <a:endParaRPr lang="en-NZ" dirty="0"/>
          </a:p>
        </p:txBody>
      </p:sp>
      <p:pic>
        <p:nvPicPr>
          <p:cNvPr id="3" name="Picture 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6324" y="0"/>
            <a:ext cx="2773876"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15900" y="916093"/>
            <a:ext cx="6184900" cy="3277820"/>
          </a:xfrm>
          <a:prstGeom prst="rect">
            <a:avLst/>
          </a:prstGeom>
          <a:solidFill>
            <a:srgbClr val="FFFFCC"/>
          </a:solidFill>
        </p:spPr>
        <p:txBody>
          <a:bodyPr wrap="square">
            <a:spAutoFit/>
          </a:bodyPr>
          <a:lstStyle/>
          <a:p>
            <a:r>
              <a:rPr lang="en-US" dirty="0"/>
              <a:t>At the top of the jump, Emma’s centre of mass is 1 m above the platform. </a:t>
            </a:r>
            <a:r>
              <a:rPr lang="en-US" dirty="0" smtClean="0"/>
              <a:t> At </a:t>
            </a:r>
            <a:r>
              <a:rPr lang="en-US" dirty="0"/>
              <a:t>the bottom of the jump, Emma’s centre of mass is </a:t>
            </a:r>
            <a:endParaRPr lang="en-US" dirty="0" smtClean="0"/>
          </a:p>
          <a:p>
            <a:r>
              <a:rPr lang="en-US" dirty="0" smtClean="0"/>
              <a:t>1 </a:t>
            </a:r>
            <a:r>
              <a:rPr lang="en-US" dirty="0"/>
              <a:t>m above the river. So Emma’s centre of mass moves 25 </a:t>
            </a:r>
            <a:r>
              <a:rPr lang="en-US" dirty="0" smtClean="0"/>
              <a:t>m down </a:t>
            </a:r>
            <a:r>
              <a:rPr lang="en-US" dirty="0"/>
              <a:t>from the platform to the bottom of the jump</a:t>
            </a:r>
            <a:r>
              <a:rPr lang="en-US" dirty="0" smtClean="0"/>
              <a:t>.</a:t>
            </a:r>
          </a:p>
          <a:p>
            <a:pPr>
              <a:lnSpc>
                <a:spcPct val="150000"/>
              </a:lnSpc>
            </a:pPr>
            <a:r>
              <a:rPr lang="en-US" dirty="0" smtClean="0"/>
              <a:t>Loss </a:t>
            </a:r>
            <a:r>
              <a:rPr lang="en-US" dirty="0"/>
              <a:t>of gravitational potential energy is </a:t>
            </a:r>
            <a:r>
              <a:rPr lang="en-US" b="1" i="1" dirty="0" err="1"/>
              <a:t>mgh</a:t>
            </a:r>
            <a:r>
              <a:rPr lang="en-US" dirty="0"/>
              <a:t>. </a:t>
            </a:r>
            <a:endParaRPr lang="en-US" dirty="0" smtClean="0"/>
          </a:p>
          <a:p>
            <a:pPr>
              <a:lnSpc>
                <a:spcPct val="150000"/>
              </a:lnSpc>
            </a:pPr>
            <a:r>
              <a:rPr lang="en-US" dirty="0" smtClean="0"/>
              <a:t>Extension </a:t>
            </a:r>
            <a:r>
              <a:rPr lang="en-US" dirty="0"/>
              <a:t>of </a:t>
            </a:r>
            <a:r>
              <a:rPr lang="en-US" dirty="0" err="1"/>
              <a:t>bungy</a:t>
            </a:r>
            <a:r>
              <a:rPr lang="en-US" dirty="0"/>
              <a:t> spring is </a:t>
            </a:r>
            <a:r>
              <a:rPr lang="en-US" b="1" i="1" dirty="0"/>
              <a:t>x </a:t>
            </a:r>
            <a:r>
              <a:rPr lang="en-US" b="1" dirty="0"/>
              <a:t>= (25 – 2) – </a:t>
            </a:r>
            <a:r>
              <a:rPr lang="en-US" b="1" i="1" dirty="0"/>
              <a:t>L</a:t>
            </a:r>
            <a:r>
              <a:rPr lang="en-US" b="1" dirty="0" smtClean="0"/>
              <a:t>.</a:t>
            </a:r>
          </a:p>
          <a:p>
            <a:pPr>
              <a:lnSpc>
                <a:spcPct val="150000"/>
              </a:lnSpc>
            </a:pPr>
            <a:r>
              <a:rPr lang="en-US" dirty="0" smtClean="0"/>
              <a:t>Gain </a:t>
            </a:r>
            <a:r>
              <a:rPr lang="en-US" dirty="0"/>
              <a:t>in potential energy of the spring is </a:t>
            </a:r>
            <a:r>
              <a:rPr lang="en-US" b="1" dirty="0"/>
              <a:t>0.5</a:t>
            </a:r>
            <a:r>
              <a:rPr lang="en-US" b="1" i="1" dirty="0"/>
              <a:t>kx</a:t>
            </a:r>
            <a:r>
              <a:rPr lang="en-US" b="1" baseline="30000" dirty="0"/>
              <a:t>2</a:t>
            </a:r>
            <a:r>
              <a:rPr lang="en-US" b="1" dirty="0"/>
              <a:t> = 0.5</a:t>
            </a:r>
            <a:r>
              <a:rPr lang="en-US" b="1" i="1" dirty="0"/>
              <a:t>k</a:t>
            </a:r>
            <a:r>
              <a:rPr lang="en-US" b="1" dirty="0"/>
              <a:t>(23 – </a:t>
            </a:r>
            <a:r>
              <a:rPr lang="en-US" b="1" i="1" dirty="0" smtClean="0"/>
              <a:t>L</a:t>
            </a:r>
            <a:r>
              <a:rPr lang="en-US" b="1" dirty="0" smtClean="0"/>
              <a:t>)</a:t>
            </a:r>
            <a:r>
              <a:rPr lang="en-US" b="1" baseline="30000" dirty="0" smtClean="0"/>
              <a:t>2</a:t>
            </a:r>
          </a:p>
          <a:p>
            <a:pPr>
              <a:lnSpc>
                <a:spcPct val="150000"/>
              </a:lnSpc>
            </a:pPr>
            <a:r>
              <a:rPr lang="en-US" dirty="0" smtClean="0"/>
              <a:t>So  gravitational </a:t>
            </a:r>
            <a:r>
              <a:rPr lang="en-US" dirty="0"/>
              <a:t>potential energy = spring potential energy </a:t>
            </a:r>
            <a:r>
              <a:rPr lang="en-US" dirty="0" smtClean="0"/>
              <a:t>and     </a:t>
            </a:r>
          </a:p>
          <a:p>
            <a:pPr>
              <a:lnSpc>
                <a:spcPct val="150000"/>
              </a:lnSpc>
            </a:pPr>
            <a:r>
              <a:rPr lang="en-US" b="1" i="1" dirty="0"/>
              <a:t> </a:t>
            </a:r>
            <a:r>
              <a:rPr lang="en-US" b="1" i="1" dirty="0" smtClean="0"/>
              <a:t>             </a:t>
            </a:r>
            <a:r>
              <a:rPr lang="en-US" b="1" i="1" dirty="0" err="1" smtClean="0"/>
              <a:t>m</a:t>
            </a:r>
            <a:r>
              <a:rPr lang="en-US" b="1" dirty="0" err="1" smtClean="0"/>
              <a:t>g</a:t>
            </a:r>
            <a:r>
              <a:rPr lang="en-US" b="1" i="1" dirty="0" err="1" smtClean="0"/>
              <a:t>h</a:t>
            </a:r>
            <a:r>
              <a:rPr lang="en-US" b="1" i="1" dirty="0" smtClean="0"/>
              <a:t> </a:t>
            </a:r>
            <a:r>
              <a:rPr lang="en-US" b="1" dirty="0"/>
              <a:t>= 0.5k(23 – </a:t>
            </a:r>
            <a:r>
              <a:rPr lang="en-US" b="1" i="1" dirty="0"/>
              <a:t>L</a:t>
            </a:r>
            <a:r>
              <a:rPr lang="en-US" b="1" dirty="0"/>
              <a:t>)</a:t>
            </a:r>
            <a:r>
              <a:rPr lang="en-US" b="1" baseline="30000" dirty="0"/>
              <a:t>2</a:t>
            </a:r>
            <a:endParaRPr lang="en-NZ" b="1" baseline="30000" dirty="0"/>
          </a:p>
        </p:txBody>
      </p:sp>
      <p:sp>
        <p:nvSpPr>
          <p:cNvPr id="5" name="Rectangle 4"/>
          <p:cNvSpPr/>
          <p:nvPr/>
        </p:nvSpPr>
        <p:spPr>
          <a:xfrm>
            <a:off x="139392" y="4384279"/>
            <a:ext cx="5648093" cy="369332"/>
          </a:xfrm>
          <a:prstGeom prst="rect">
            <a:avLst/>
          </a:prstGeom>
        </p:spPr>
        <p:txBody>
          <a:bodyPr wrap="square">
            <a:spAutoFit/>
          </a:bodyPr>
          <a:lstStyle/>
          <a:p>
            <a:r>
              <a:rPr lang="en-US" dirty="0" smtClean="0"/>
              <a:t>(b)  Show that at </a:t>
            </a:r>
            <a:r>
              <a:rPr lang="en-US" dirty="0"/>
              <a:t>the equilibrium </a:t>
            </a:r>
            <a:r>
              <a:rPr lang="en-US" dirty="0" smtClean="0"/>
              <a:t>position:   </a:t>
            </a:r>
            <a:r>
              <a:rPr lang="en-US" b="1" i="1" dirty="0" smtClean="0">
                <a:solidFill>
                  <a:srgbClr val="FF0000"/>
                </a:solidFill>
              </a:rPr>
              <a:t>m</a:t>
            </a:r>
            <a:r>
              <a:rPr lang="en-US" b="1" dirty="0" smtClean="0">
                <a:solidFill>
                  <a:srgbClr val="FF0000"/>
                </a:solidFill>
              </a:rPr>
              <a:t>g </a:t>
            </a:r>
            <a:r>
              <a:rPr lang="en-US" b="1" dirty="0">
                <a:solidFill>
                  <a:srgbClr val="FF0000"/>
                </a:solidFill>
              </a:rPr>
              <a:t>= k(15 – </a:t>
            </a:r>
            <a:r>
              <a:rPr lang="en-US" b="1" i="1" dirty="0">
                <a:solidFill>
                  <a:srgbClr val="FF0000"/>
                </a:solidFill>
              </a:rPr>
              <a:t>L</a:t>
            </a:r>
            <a:r>
              <a:rPr lang="en-US" b="1" dirty="0">
                <a:solidFill>
                  <a:srgbClr val="FF0000"/>
                </a:solidFill>
              </a:rPr>
              <a:t>)</a:t>
            </a:r>
            <a:endParaRPr lang="en-NZ" b="1" dirty="0">
              <a:solidFill>
                <a:srgbClr val="FF0000"/>
              </a:solidFill>
            </a:endParaRPr>
          </a:p>
        </p:txBody>
      </p:sp>
      <p:sp>
        <p:nvSpPr>
          <p:cNvPr id="6" name="Rectangle 5"/>
          <p:cNvSpPr/>
          <p:nvPr/>
        </p:nvSpPr>
        <p:spPr>
          <a:xfrm>
            <a:off x="256478" y="4840747"/>
            <a:ext cx="6701883" cy="1295868"/>
          </a:xfrm>
          <a:prstGeom prst="rect">
            <a:avLst/>
          </a:prstGeom>
          <a:solidFill>
            <a:srgbClr val="FFFFCC"/>
          </a:solidFill>
        </p:spPr>
        <p:txBody>
          <a:bodyPr wrap="square">
            <a:spAutoFit/>
          </a:bodyPr>
          <a:lstStyle/>
          <a:p>
            <a:pPr>
              <a:lnSpc>
                <a:spcPct val="150000"/>
              </a:lnSpc>
            </a:pPr>
            <a:r>
              <a:rPr lang="en-US" dirty="0"/>
              <a:t>At equilibrium, downward force of gravity = upward force of spring </a:t>
            </a:r>
            <a:endParaRPr lang="en-US" dirty="0" smtClean="0"/>
          </a:p>
          <a:p>
            <a:pPr>
              <a:lnSpc>
                <a:spcPct val="150000"/>
              </a:lnSpc>
            </a:pPr>
            <a:r>
              <a:rPr lang="en-US" i="1" dirty="0" smtClean="0"/>
              <a:t>m</a:t>
            </a:r>
            <a:r>
              <a:rPr lang="en-US" dirty="0" smtClean="0"/>
              <a:t>g </a:t>
            </a:r>
            <a:r>
              <a:rPr lang="en-US" dirty="0"/>
              <a:t>= </a:t>
            </a:r>
            <a:r>
              <a:rPr lang="en-US" dirty="0" err="1"/>
              <a:t>k</a:t>
            </a:r>
            <a:r>
              <a:rPr lang="en-US" i="1" dirty="0" err="1"/>
              <a:t>x</a:t>
            </a:r>
            <a:r>
              <a:rPr lang="en-US" i="1" dirty="0"/>
              <a:t> </a:t>
            </a:r>
            <a:r>
              <a:rPr lang="en-US" dirty="0"/>
              <a:t>= k(25 – 10 – </a:t>
            </a:r>
            <a:r>
              <a:rPr lang="en-US" i="1" dirty="0"/>
              <a:t>L</a:t>
            </a:r>
            <a:r>
              <a:rPr lang="en-US" dirty="0"/>
              <a:t>) </a:t>
            </a:r>
            <a:endParaRPr lang="en-US" dirty="0" smtClean="0"/>
          </a:p>
          <a:p>
            <a:pPr>
              <a:lnSpc>
                <a:spcPct val="150000"/>
              </a:lnSpc>
            </a:pPr>
            <a:r>
              <a:rPr lang="en-US" b="1" i="1" dirty="0" smtClean="0"/>
              <a:t>m</a:t>
            </a:r>
            <a:r>
              <a:rPr lang="en-US" b="1" dirty="0" smtClean="0"/>
              <a:t>g </a:t>
            </a:r>
            <a:r>
              <a:rPr lang="en-US" b="1" dirty="0"/>
              <a:t>= k(15 – </a:t>
            </a:r>
            <a:r>
              <a:rPr lang="en-US" b="1" i="1" dirty="0"/>
              <a:t>L</a:t>
            </a:r>
            <a:r>
              <a:rPr lang="en-US" b="1" dirty="0"/>
              <a:t>)</a:t>
            </a:r>
            <a:endParaRPr lang="en-NZ" b="1" dirty="0"/>
          </a:p>
        </p:txBody>
      </p:sp>
      <p:sp>
        <p:nvSpPr>
          <p:cNvPr id="7" name="TextBox 6"/>
          <p:cNvSpPr txBox="1"/>
          <p:nvPr/>
        </p:nvSpPr>
        <p:spPr>
          <a:xfrm>
            <a:off x="6787375" y="3399264"/>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8" name="TextBox 7"/>
          <p:cNvSpPr txBox="1"/>
          <p:nvPr/>
        </p:nvSpPr>
        <p:spPr>
          <a:xfrm>
            <a:off x="5655526" y="6272561"/>
            <a:ext cx="2821413" cy="369332"/>
          </a:xfrm>
          <a:prstGeom prst="rect">
            <a:avLst/>
          </a:prstGeom>
          <a:solidFill>
            <a:srgbClr val="FFFFCC"/>
          </a:solidFill>
        </p:spPr>
        <p:txBody>
          <a:bodyPr wrap="none" rtlCol="0">
            <a:spAutoFit/>
          </a:bodyPr>
          <a:lstStyle/>
          <a:p>
            <a:r>
              <a:rPr lang="en-NZ" b="1" i="1" dirty="0" smtClean="0">
                <a:solidFill>
                  <a:srgbClr val="FF0000"/>
                </a:solidFill>
              </a:rPr>
              <a:t>Two marks were given here</a:t>
            </a:r>
            <a:endParaRPr lang="en-NZ" b="1" i="1" dirty="0">
              <a:solidFill>
                <a:srgbClr val="FF0000"/>
              </a:solidFill>
            </a:endParaRPr>
          </a:p>
        </p:txBody>
      </p:sp>
      <p:sp>
        <p:nvSpPr>
          <p:cNvPr id="9" name="TextBox 8"/>
          <p:cNvSpPr txBox="1"/>
          <p:nvPr/>
        </p:nvSpPr>
        <p:spPr>
          <a:xfrm>
            <a:off x="7244575" y="5178285"/>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1421960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par>
                          <p:cTn id="8" fill="hold">
                            <p:stCondLst>
                              <p:cond delay="1500"/>
                            </p:stCondLst>
                            <p:childTnLst>
                              <p:par>
                                <p:cTn id="9" presetID="22" presetClass="entr" presetSubtype="8" fill="hold" grpId="0" nodeType="afterEffect">
                                  <p:stCondLst>
                                    <p:cond delay="150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80">
                                          <p:stCondLst>
                                            <p:cond delay="0"/>
                                          </p:stCondLst>
                                        </p:cTn>
                                        <p:tgtEl>
                                          <p:spTgt spid="8"/>
                                        </p:tgtEl>
                                      </p:cBhvr>
                                    </p:animEffect>
                                    <p:anim calcmode="lin" valueType="num">
                                      <p:cBhvr>
                                        <p:cTn id="2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7" dur="26">
                                          <p:stCondLst>
                                            <p:cond delay="650"/>
                                          </p:stCondLst>
                                        </p:cTn>
                                        <p:tgtEl>
                                          <p:spTgt spid="8"/>
                                        </p:tgtEl>
                                      </p:cBhvr>
                                      <p:to x="100000" y="60000"/>
                                    </p:animScale>
                                    <p:animScale>
                                      <p:cBhvr>
                                        <p:cTn id="28" dur="166" decel="50000">
                                          <p:stCondLst>
                                            <p:cond delay="676"/>
                                          </p:stCondLst>
                                        </p:cTn>
                                        <p:tgtEl>
                                          <p:spTgt spid="8"/>
                                        </p:tgtEl>
                                      </p:cBhvr>
                                      <p:to x="100000" y="100000"/>
                                    </p:animScale>
                                    <p:animScale>
                                      <p:cBhvr>
                                        <p:cTn id="29" dur="26">
                                          <p:stCondLst>
                                            <p:cond delay="1312"/>
                                          </p:stCondLst>
                                        </p:cTn>
                                        <p:tgtEl>
                                          <p:spTgt spid="8"/>
                                        </p:tgtEl>
                                      </p:cBhvr>
                                      <p:to x="100000" y="80000"/>
                                    </p:animScale>
                                    <p:animScale>
                                      <p:cBhvr>
                                        <p:cTn id="30" dur="166" decel="50000">
                                          <p:stCondLst>
                                            <p:cond delay="1338"/>
                                          </p:stCondLst>
                                        </p:cTn>
                                        <p:tgtEl>
                                          <p:spTgt spid="8"/>
                                        </p:tgtEl>
                                      </p:cBhvr>
                                      <p:to x="100000" y="100000"/>
                                    </p:animScale>
                                    <p:animScale>
                                      <p:cBhvr>
                                        <p:cTn id="31" dur="26">
                                          <p:stCondLst>
                                            <p:cond delay="1642"/>
                                          </p:stCondLst>
                                        </p:cTn>
                                        <p:tgtEl>
                                          <p:spTgt spid="8"/>
                                        </p:tgtEl>
                                      </p:cBhvr>
                                      <p:to x="100000" y="90000"/>
                                    </p:animScale>
                                    <p:animScale>
                                      <p:cBhvr>
                                        <p:cTn id="32" dur="166" decel="50000">
                                          <p:stCondLst>
                                            <p:cond delay="1668"/>
                                          </p:stCondLst>
                                        </p:cTn>
                                        <p:tgtEl>
                                          <p:spTgt spid="8"/>
                                        </p:tgtEl>
                                      </p:cBhvr>
                                      <p:to x="100000" y="100000"/>
                                    </p:animScale>
                                    <p:animScale>
                                      <p:cBhvr>
                                        <p:cTn id="33" dur="26">
                                          <p:stCondLst>
                                            <p:cond delay="1808"/>
                                          </p:stCondLst>
                                        </p:cTn>
                                        <p:tgtEl>
                                          <p:spTgt spid="8"/>
                                        </p:tgtEl>
                                      </p:cBhvr>
                                      <p:to x="100000" y="95000"/>
                                    </p:animScale>
                                    <p:animScale>
                                      <p:cBhvr>
                                        <p:cTn id="34" dur="166" decel="50000">
                                          <p:stCondLst>
                                            <p:cond delay="1834"/>
                                          </p:stCondLst>
                                        </p:cTn>
                                        <p:tgtEl>
                                          <p:spTgt spid="8"/>
                                        </p:tgtEl>
                                      </p:cBhvr>
                                      <p:to x="100000" y="100000"/>
                                    </p:animScale>
                                  </p:childTnLst>
                                </p:cTn>
                              </p:par>
                            </p:childTnLst>
                          </p:cTn>
                        </p:par>
                        <p:par>
                          <p:cTn id="35" fill="hold">
                            <p:stCondLst>
                              <p:cond delay="2000"/>
                            </p:stCondLst>
                            <p:childTnLst>
                              <p:par>
                                <p:cTn id="36" presetID="10" presetClass="entr" presetSubtype="0"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750"/>
                                        <p:tgtEl>
                                          <p:spTgt spid="7"/>
                                        </p:tgtEl>
                                      </p:cBhvr>
                                    </p:animEffect>
                                  </p:childTnLst>
                                </p:cTn>
                              </p:par>
                            </p:childTnLst>
                          </p:cTn>
                        </p:par>
                        <p:par>
                          <p:cTn id="39" fill="hold">
                            <p:stCondLst>
                              <p:cond delay="2750"/>
                            </p:stCondLst>
                            <p:childTnLst>
                              <p:par>
                                <p:cTn id="40" presetID="10" presetClass="entr" presetSubtype="0"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31303715980841A439AE46866F8215" ma:contentTypeVersion="3" ma:contentTypeDescription="Create a new document." ma:contentTypeScope="" ma:versionID="3c3a39f324e28f382b94a5ac1244bb48">
  <xsd:schema xmlns:xsd="http://www.w3.org/2001/XMLSchema" xmlns:xs="http://www.w3.org/2001/XMLSchema" xmlns:p="http://schemas.microsoft.com/office/2006/metadata/properties" xmlns:ns2="3c43b661-a559-4c9b-b4d1-09a099a75763" targetNamespace="http://schemas.microsoft.com/office/2006/metadata/properties" ma:root="true" ma:fieldsID="114329c6e93f548e2562bb9dc388eb90" ns2:_="">
    <xsd:import namespace="3c43b661-a559-4c9b-b4d1-09a099a75763"/>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43b661-a559-4c9b-b4d1-09a099a7576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649CAB-FE2D-419E-918B-0A00F83A4A3C}"/>
</file>

<file path=customXml/itemProps2.xml><?xml version="1.0" encoding="utf-8"?>
<ds:datastoreItem xmlns:ds="http://schemas.openxmlformats.org/officeDocument/2006/customXml" ds:itemID="{1EB13B01-4D0D-4766-9FDC-40A7A40FB465}"/>
</file>

<file path=customXml/itemProps3.xml><?xml version="1.0" encoding="utf-8"?>
<ds:datastoreItem xmlns:ds="http://schemas.openxmlformats.org/officeDocument/2006/customXml" ds:itemID="{16C12BEC-8A91-4A36-AFDB-4BB27F53040E}"/>
</file>

<file path=docProps/app.xml><?xml version="1.0" encoding="utf-8"?>
<Properties xmlns="http://schemas.openxmlformats.org/officeDocument/2006/extended-properties" xmlns:vt="http://schemas.openxmlformats.org/officeDocument/2006/docPropsVTypes">
  <TotalTime>675</TotalTime>
  <Words>4350</Words>
  <Application>Microsoft Office PowerPoint</Application>
  <PresentationFormat>On-screen Show (4:3)</PresentationFormat>
  <Paragraphs>401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Harry &amp; Jon</dc:creator>
  <cp:lastModifiedBy>Jonathan</cp:lastModifiedBy>
  <cp:revision>59</cp:revision>
  <dcterms:created xsi:type="dcterms:W3CDTF">2006-08-16T00:00:00Z</dcterms:created>
  <dcterms:modified xsi:type="dcterms:W3CDTF">2015-06-24T03:12:59Z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0x0101005131303715980841A439AE46866F8215</vt:lpwstr>
  </property>
</Properties>
</file>