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70" r:id="rId5"/>
    <p:sldId id="257" r:id="rId6"/>
    <p:sldId id="281" r:id="rId7"/>
    <p:sldId id="283" r:id="rId8"/>
    <p:sldId id="282" r:id="rId9"/>
    <p:sldId id="268" r:id="rId10"/>
    <p:sldId id="286" r:id="rId11"/>
    <p:sldId id="271" r:id="rId12"/>
    <p:sldId id="287" r:id="rId13"/>
    <p:sldId id="272" r:id="rId14"/>
    <p:sldId id="289" r:id="rId15"/>
    <p:sldId id="288" r:id="rId16"/>
    <p:sldId id="290" r:id="rId17"/>
    <p:sldId id="273" r:id="rId18"/>
    <p:sldId id="274" r:id="rId19"/>
    <p:sldId id="291" r:id="rId20"/>
    <p:sldId id="275" r:id="rId21"/>
    <p:sldId id="292" r:id="rId22"/>
    <p:sldId id="293" r:id="rId23"/>
    <p:sldId id="294" r:id="rId24"/>
    <p:sldId id="276" r:id="rId25"/>
    <p:sldId id="269" r:id="rId26"/>
    <p:sldId id="295" r:id="rId27"/>
    <p:sldId id="296" r:id="rId28"/>
    <p:sldId id="297" r:id="rId29"/>
    <p:sldId id="277" r:id="rId30"/>
    <p:sldId id="298" r:id="rId31"/>
    <p:sldId id="278" r:id="rId32"/>
    <p:sldId id="299" r:id="rId33"/>
    <p:sldId id="279" r:id="rId34"/>
    <p:sldId id="280" r:id="rId35"/>
    <p:sldId id="30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0033CC"/>
    <a:srgbClr val="F0F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25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1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s/_rels/slide1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png"/><Relationship Id="rId1" Type="http://schemas.openxmlformats.org/officeDocument/2006/relationships/slideLayout" Target="../slideLayouts/slideLayout7.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 Id="rId9" Type="http://schemas.openxmlformats.org/officeDocument/2006/relationships/image" Target="../media/image49.png"/></Relationships>
</file>

<file path=ppt/slides/_rels/slide2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7.xml"/><Relationship Id="rId4" Type="http://schemas.openxmlformats.org/officeDocument/2006/relationships/image" Target="../media/image52.png"/></Relationships>
</file>

<file path=ppt/slides/_rels/slide29.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4.png"/><Relationship Id="rId7" Type="http://schemas.openxmlformats.org/officeDocument/2006/relationships/image" Target="../media/image62.png"/><Relationship Id="rId2" Type="http://schemas.openxmlformats.org/officeDocument/2006/relationships/image" Target="../media/image58.png"/><Relationship Id="rId1" Type="http://schemas.openxmlformats.org/officeDocument/2006/relationships/slideLayout" Target="../slideLayouts/slideLayout7.xml"/><Relationship Id="rId6" Type="http://schemas.openxmlformats.org/officeDocument/2006/relationships/image" Target="../media/image61.png"/><Relationship Id="rId5" Type="http://schemas.openxmlformats.org/officeDocument/2006/relationships/image" Target="../media/image60.png"/><Relationship Id="rId4" Type="http://schemas.openxmlformats.org/officeDocument/2006/relationships/image" Target="../media/image59.png"/></Relationships>
</file>

<file path=ppt/slides/_rels/slide35.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2188" y="-2330151"/>
            <a:ext cx="6043612" cy="1138389"/>
          </a:xfrm>
          <a:prstGeom prst="rect">
            <a:avLst/>
          </a:prstGeom>
        </p:spPr>
        <p:txBody>
          <a:bodyPr wrap="square">
            <a:spAutoFit/>
          </a:bodyPr>
          <a:lstStyle/>
          <a:p>
            <a:pPr marL="2711450" marR="2089785" indent="-621030">
              <a:lnSpc>
                <a:spcPct val="103000"/>
              </a:lnSpc>
              <a:spcBef>
                <a:spcPts val="960"/>
              </a:spcBef>
              <a:spcAft>
                <a:spcPts val="0"/>
              </a:spcAft>
            </a:pPr>
            <a:r>
              <a:rPr lang="en-US" sz="2200" b="1" dirty="0" smtClean="0">
                <a:solidFill>
                  <a:srgbClr val="231F20"/>
                </a:solidFill>
                <a:latin typeface="Arial"/>
                <a:ea typeface="Calibri"/>
                <a:cs typeface="Times New Roman"/>
              </a:rPr>
              <a:t>S</a:t>
            </a:r>
            <a:r>
              <a:rPr lang="en-US" sz="2200" b="1" spc="-5" dirty="0" smtClean="0">
                <a:solidFill>
                  <a:srgbClr val="231F20"/>
                </a:solidFill>
                <a:latin typeface="Arial"/>
                <a:ea typeface="Calibri"/>
                <a:cs typeface="Times New Roman"/>
              </a:rPr>
              <a:t>cholarshi</a:t>
            </a:r>
            <a:r>
              <a:rPr lang="en-US" sz="2200" b="1" dirty="0" smtClean="0">
                <a:solidFill>
                  <a:srgbClr val="231F20"/>
                </a:solidFill>
                <a:latin typeface="Arial"/>
                <a:ea typeface="Calibri"/>
                <a:cs typeface="Times New Roman"/>
              </a:rPr>
              <a:t>p </a:t>
            </a:r>
            <a:r>
              <a:rPr lang="en-US" sz="2200" b="1" spc="-5" dirty="0" smtClean="0">
                <a:solidFill>
                  <a:srgbClr val="231F20"/>
                </a:solidFill>
                <a:latin typeface="Arial"/>
                <a:ea typeface="Calibri"/>
                <a:cs typeface="Times New Roman"/>
              </a:rPr>
              <a:t>2014 </a:t>
            </a:r>
            <a:r>
              <a:rPr lang="en-US" sz="2200" b="1" dirty="0" smtClean="0">
                <a:solidFill>
                  <a:srgbClr val="231F20"/>
                </a:solidFill>
                <a:latin typeface="Arial"/>
                <a:ea typeface="Calibri"/>
                <a:cs typeface="Times New Roman"/>
              </a:rPr>
              <a:t>Physics</a:t>
            </a:r>
            <a:endParaRPr lang="en-NZ" sz="1100" dirty="0">
              <a:ea typeface="Calibri"/>
              <a:cs typeface="Times New Roman"/>
            </a:endParaRPr>
          </a:p>
        </p:txBody>
      </p:sp>
      <p:sp>
        <p:nvSpPr>
          <p:cNvPr id="3" name="Rectangle 2"/>
          <p:cNvSpPr/>
          <p:nvPr/>
        </p:nvSpPr>
        <p:spPr>
          <a:xfrm>
            <a:off x="328712" y="286554"/>
            <a:ext cx="5046125" cy="2585323"/>
          </a:xfrm>
          <a:prstGeom prst="rect">
            <a:avLst/>
          </a:prstGeom>
        </p:spPr>
        <p:txBody>
          <a:bodyPr wrap="none">
            <a:spAutoFit/>
          </a:bodyPr>
          <a:lstStyle/>
          <a:p>
            <a:pPr algn="ctr"/>
            <a:r>
              <a:rPr lang="en-US" sz="5400" b="1" dirty="0"/>
              <a:t>Scholarship </a:t>
            </a:r>
            <a:r>
              <a:rPr lang="en-US" sz="5400" b="1" dirty="0" smtClean="0"/>
              <a:t>2013</a:t>
            </a:r>
          </a:p>
          <a:p>
            <a:pPr algn="ctr"/>
            <a:r>
              <a:rPr lang="en-US" sz="4000" b="1" dirty="0" smtClean="0"/>
              <a:t> </a:t>
            </a:r>
            <a:r>
              <a:rPr lang="en-US" sz="5400" b="1" dirty="0" smtClean="0"/>
              <a:t>Physics</a:t>
            </a:r>
          </a:p>
          <a:p>
            <a:pPr algn="ctr"/>
            <a:r>
              <a:rPr lang="en-US" sz="5400" b="1" dirty="0" smtClean="0"/>
              <a:t>Solutions</a:t>
            </a:r>
            <a:endParaRPr lang="en-NZ" sz="5400" dirty="0"/>
          </a:p>
        </p:txBody>
      </p:sp>
      <p:sp>
        <p:nvSpPr>
          <p:cNvPr id="4" name="Rectangle 3"/>
          <p:cNvSpPr/>
          <p:nvPr/>
        </p:nvSpPr>
        <p:spPr>
          <a:xfrm>
            <a:off x="5289996" y="2052035"/>
            <a:ext cx="3467638" cy="707886"/>
          </a:xfrm>
          <a:prstGeom prst="rect">
            <a:avLst/>
          </a:prstGeom>
        </p:spPr>
        <p:txBody>
          <a:bodyPr wrap="square">
            <a:spAutoFit/>
          </a:bodyPr>
          <a:lstStyle/>
          <a:p>
            <a:pPr algn="ctr"/>
            <a:r>
              <a:rPr lang="en-US" sz="2000" b="1" dirty="0"/>
              <a:t>Time allowed: Three hours</a:t>
            </a:r>
            <a:endParaRPr lang="en-NZ" sz="2000" b="1" dirty="0"/>
          </a:p>
          <a:p>
            <a:pPr algn="ctr"/>
            <a:r>
              <a:rPr lang="en-US" sz="2000" b="1" dirty="0"/>
              <a:t>Total marks: 40</a:t>
            </a:r>
            <a:endParaRPr lang="en-NZ" sz="2000" b="1" dirty="0"/>
          </a:p>
        </p:txBody>
      </p:sp>
      <p:sp>
        <p:nvSpPr>
          <p:cNvPr id="5" name="Rectangle 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6" name="Group 1"/>
          <p:cNvGrpSpPr>
            <a:grpSpLocks/>
          </p:cNvGrpSpPr>
          <p:nvPr/>
        </p:nvGrpSpPr>
        <p:grpSpPr bwMode="auto">
          <a:xfrm>
            <a:off x="6096000" y="304800"/>
            <a:ext cx="2514600" cy="1219200"/>
            <a:chOff x="0" y="0"/>
            <a:chExt cx="2824" cy="1310"/>
          </a:xfrm>
        </p:grpSpPr>
        <p:grpSp>
          <p:nvGrpSpPr>
            <p:cNvPr id="7" name="Group 5"/>
            <p:cNvGrpSpPr>
              <a:grpSpLocks/>
            </p:cNvGrpSpPr>
            <p:nvPr/>
          </p:nvGrpSpPr>
          <p:grpSpPr bwMode="auto">
            <a:xfrm>
              <a:off x="3" y="34"/>
              <a:ext cx="624" cy="751"/>
              <a:chOff x="3" y="34"/>
              <a:chExt cx="624" cy="751"/>
            </a:xfrm>
          </p:grpSpPr>
          <p:sp>
            <p:nvSpPr>
              <p:cNvPr id="10" name="Freeform 8"/>
              <p:cNvSpPr>
                <a:spLocks/>
              </p:cNvSpPr>
              <p:nvPr/>
            </p:nvSpPr>
            <p:spPr bwMode="auto">
              <a:xfrm>
                <a:off x="3" y="34"/>
                <a:ext cx="624" cy="751"/>
              </a:xfrm>
              <a:custGeom>
                <a:avLst/>
                <a:gdLst>
                  <a:gd name="T0" fmla="+- 0 276 3"/>
                  <a:gd name="T1" fmla="*/ T0 w 624"/>
                  <a:gd name="T2" fmla="+- 0 295 34"/>
                  <a:gd name="T3" fmla="*/ 295 h 751"/>
                  <a:gd name="T4" fmla="+- 0 109 3"/>
                  <a:gd name="T5" fmla="*/ T4 w 624"/>
                  <a:gd name="T6" fmla="+- 0 295 34"/>
                  <a:gd name="T7" fmla="*/ 295 h 751"/>
                  <a:gd name="T8" fmla="+- 0 626 3"/>
                  <a:gd name="T9" fmla="*/ T8 w 624"/>
                  <a:gd name="T10" fmla="+- 0 785 34"/>
                  <a:gd name="T11" fmla="*/ 785 h 751"/>
                  <a:gd name="T12" fmla="+- 0 626 3"/>
                  <a:gd name="T13" fmla="*/ T12 w 624"/>
                  <a:gd name="T14" fmla="+- 0 526 34"/>
                  <a:gd name="T15" fmla="*/ 526 h 751"/>
                  <a:gd name="T16" fmla="+- 0 519 3"/>
                  <a:gd name="T17" fmla="*/ T16 w 624"/>
                  <a:gd name="T18" fmla="+- 0 526 34"/>
                  <a:gd name="T19" fmla="*/ 526 h 751"/>
                  <a:gd name="T20" fmla="+- 0 276 3"/>
                  <a:gd name="T21" fmla="*/ T20 w 624"/>
                  <a:gd name="T22" fmla="+- 0 295 34"/>
                  <a:gd name="T23" fmla="*/ 295 h 751"/>
                </a:gdLst>
                <a:ahLst/>
                <a:cxnLst>
                  <a:cxn ang="0">
                    <a:pos x="T1" y="T3"/>
                  </a:cxn>
                  <a:cxn ang="0">
                    <a:pos x="T5" y="T7"/>
                  </a:cxn>
                  <a:cxn ang="0">
                    <a:pos x="T9" y="T11"/>
                  </a:cxn>
                  <a:cxn ang="0">
                    <a:pos x="T13" y="T15"/>
                  </a:cxn>
                  <a:cxn ang="0">
                    <a:pos x="T17" y="T19"/>
                  </a:cxn>
                  <a:cxn ang="0">
                    <a:pos x="T21" y="T23"/>
                  </a:cxn>
                </a:cxnLst>
                <a:rect l="0" t="0" r="r" b="b"/>
                <a:pathLst>
                  <a:path w="624" h="751">
                    <a:moveTo>
                      <a:pt x="273" y="261"/>
                    </a:moveTo>
                    <a:lnTo>
                      <a:pt x="106" y="261"/>
                    </a:lnTo>
                    <a:lnTo>
                      <a:pt x="623" y="751"/>
                    </a:lnTo>
                    <a:lnTo>
                      <a:pt x="623" y="492"/>
                    </a:lnTo>
                    <a:lnTo>
                      <a:pt x="516" y="492"/>
                    </a:lnTo>
                    <a:lnTo>
                      <a:pt x="273" y="26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1" name="Freeform 7"/>
              <p:cNvSpPr>
                <a:spLocks/>
              </p:cNvSpPr>
              <p:nvPr/>
            </p:nvSpPr>
            <p:spPr bwMode="auto">
              <a:xfrm>
                <a:off x="3" y="34"/>
                <a:ext cx="624" cy="751"/>
              </a:xfrm>
              <a:custGeom>
                <a:avLst/>
                <a:gdLst>
                  <a:gd name="T0" fmla="+- 0 3 3"/>
                  <a:gd name="T1" fmla="*/ T0 w 624"/>
                  <a:gd name="T2" fmla="+- 0 34 34"/>
                  <a:gd name="T3" fmla="*/ 34 h 751"/>
                  <a:gd name="T4" fmla="+- 0 3 3"/>
                  <a:gd name="T5" fmla="*/ T4 w 624"/>
                  <a:gd name="T6" fmla="+- 0 765 34"/>
                  <a:gd name="T7" fmla="*/ 765 h 751"/>
                  <a:gd name="T8" fmla="+- 0 109 3"/>
                  <a:gd name="T9" fmla="*/ T8 w 624"/>
                  <a:gd name="T10" fmla="+- 0 765 34"/>
                  <a:gd name="T11" fmla="*/ 765 h 751"/>
                  <a:gd name="T12" fmla="+- 0 109 3"/>
                  <a:gd name="T13" fmla="*/ T12 w 624"/>
                  <a:gd name="T14" fmla="+- 0 295 34"/>
                  <a:gd name="T15" fmla="*/ 295 h 751"/>
                  <a:gd name="T16" fmla="+- 0 276 3"/>
                  <a:gd name="T17" fmla="*/ T16 w 624"/>
                  <a:gd name="T18" fmla="+- 0 295 34"/>
                  <a:gd name="T19" fmla="*/ 295 h 751"/>
                  <a:gd name="T20" fmla="+- 0 3 3"/>
                  <a:gd name="T21" fmla="*/ T20 w 624"/>
                  <a:gd name="T22" fmla="+- 0 34 34"/>
                  <a:gd name="T23" fmla="*/ 34 h 751"/>
                </a:gdLst>
                <a:ahLst/>
                <a:cxnLst>
                  <a:cxn ang="0">
                    <a:pos x="T1" y="T3"/>
                  </a:cxn>
                  <a:cxn ang="0">
                    <a:pos x="T5" y="T7"/>
                  </a:cxn>
                  <a:cxn ang="0">
                    <a:pos x="T9" y="T11"/>
                  </a:cxn>
                  <a:cxn ang="0">
                    <a:pos x="T13" y="T15"/>
                  </a:cxn>
                  <a:cxn ang="0">
                    <a:pos x="T17" y="T19"/>
                  </a:cxn>
                  <a:cxn ang="0">
                    <a:pos x="T21" y="T23"/>
                  </a:cxn>
                </a:cxnLst>
                <a:rect l="0" t="0" r="r" b="b"/>
                <a:pathLst>
                  <a:path w="624" h="751">
                    <a:moveTo>
                      <a:pt x="0" y="0"/>
                    </a:moveTo>
                    <a:lnTo>
                      <a:pt x="0" y="731"/>
                    </a:lnTo>
                    <a:lnTo>
                      <a:pt x="106" y="731"/>
                    </a:lnTo>
                    <a:lnTo>
                      <a:pt x="106" y="261"/>
                    </a:lnTo>
                    <a:lnTo>
                      <a:pt x="273" y="261"/>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 name="Freeform 6"/>
              <p:cNvSpPr>
                <a:spLocks/>
              </p:cNvSpPr>
              <p:nvPr/>
            </p:nvSpPr>
            <p:spPr bwMode="auto">
              <a:xfrm>
                <a:off x="3" y="34"/>
                <a:ext cx="624" cy="751"/>
              </a:xfrm>
              <a:custGeom>
                <a:avLst/>
                <a:gdLst>
                  <a:gd name="T0" fmla="+- 0 626 3"/>
                  <a:gd name="T1" fmla="*/ T0 w 624"/>
                  <a:gd name="T2" fmla="+- 0 56 34"/>
                  <a:gd name="T3" fmla="*/ 56 h 751"/>
                  <a:gd name="T4" fmla="+- 0 519 3"/>
                  <a:gd name="T5" fmla="*/ T4 w 624"/>
                  <a:gd name="T6" fmla="+- 0 56 34"/>
                  <a:gd name="T7" fmla="*/ 56 h 751"/>
                  <a:gd name="T8" fmla="+- 0 519 3"/>
                  <a:gd name="T9" fmla="*/ T8 w 624"/>
                  <a:gd name="T10" fmla="+- 0 526 34"/>
                  <a:gd name="T11" fmla="*/ 526 h 751"/>
                  <a:gd name="T12" fmla="+- 0 626 3"/>
                  <a:gd name="T13" fmla="*/ T12 w 624"/>
                  <a:gd name="T14" fmla="+- 0 526 34"/>
                  <a:gd name="T15" fmla="*/ 526 h 751"/>
                  <a:gd name="T16" fmla="+- 0 626 3"/>
                  <a:gd name="T17" fmla="*/ T16 w 624"/>
                  <a:gd name="T18" fmla="+- 0 56 34"/>
                  <a:gd name="T19" fmla="*/ 56 h 751"/>
                </a:gdLst>
                <a:ahLst/>
                <a:cxnLst>
                  <a:cxn ang="0">
                    <a:pos x="T1" y="T3"/>
                  </a:cxn>
                  <a:cxn ang="0">
                    <a:pos x="T5" y="T7"/>
                  </a:cxn>
                  <a:cxn ang="0">
                    <a:pos x="T9" y="T11"/>
                  </a:cxn>
                  <a:cxn ang="0">
                    <a:pos x="T13" y="T15"/>
                  </a:cxn>
                  <a:cxn ang="0">
                    <a:pos x="T17" y="T19"/>
                  </a:cxn>
                </a:cxnLst>
                <a:rect l="0" t="0" r="r" b="b"/>
                <a:pathLst>
                  <a:path w="624" h="751">
                    <a:moveTo>
                      <a:pt x="623" y="22"/>
                    </a:moveTo>
                    <a:lnTo>
                      <a:pt x="516" y="22"/>
                    </a:lnTo>
                    <a:lnTo>
                      <a:pt x="516" y="492"/>
                    </a:lnTo>
                    <a:lnTo>
                      <a:pt x="623" y="492"/>
                    </a:lnTo>
                    <a:lnTo>
                      <a:pt x="623" y="2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
            <p:cNvGrpSpPr>
              <a:grpSpLocks/>
            </p:cNvGrpSpPr>
            <p:nvPr/>
          </p:nvGrpSpPr>
          <p:grpSpPr bwMode="auto">
            <a:xfrm>
              <a:off x="3" y="34"/>
              <a:ext cx="624" cy="751"/>
              <a:chOff x="3" y="34"/>
              <a:chExt cx="624" cy="751"/>
            </a:xfrm>
          </p:grpSpPr>
          <p:sp>
            <p:nvSpPr>
              <p:cNvPr id="9" name="Freeform 4"/>
              <p:cNvSpPr>
                <a:spLocks/>
              </p:cNvSpPr>
              <p:nvPr/>
            </p:nvSpPr>
            <p:spPr bwMode="auto">
              <a:xfrm>
                <a:off x="3" y="34"/>
                <a:ext cx="624" cy="751"/>
              </a:xfrm>
              <a:custGeom>
                <a:avLst/>
                <a:gdLst>
                  <a:gd name="T0" fmla="+- 0 3 3"/>
                  <a:gd name="T1" fmla="*/ T0 w 624"/>
                  <a:gd name="T2" fmla="+- 0 765 34"/>
                  <a:gd name="T3" fmla="*/ 765 h 751"/>
                  <a:gd name="T4" fmla="+- 0 3 3"/>
                  <a:gd name="T5" fmla="*/ T4 w 624"/>
                  <a:gd name="T6" fmla="+- 0 34 34"/>
                  <a:gd name="T7" fmla="*/ 34 h 751"/>
                  <a:gd name="T8" fmla="+- 0 519 3"/>
                  <a:gd name="T9" fmla="*/ T8 w 624"/>
                  <a:gd name="T10" fmla="+- 0 526 34"/>
                  <a:gd name="T11" fmla="*/ 526 h 751"/>
                  <a:gd name="T12" fmla="+- 0 519 3"/>
                  <a:gd name="T13" fmla="*/ T12 w 624"/>
                  <a:gd name="T14" fmla="+- 0 56 34"/>
                  <a:gd name="T15" fmla="*/ 56 h 751"/>
                  <a:gd name="T16" fmla="+- 0 626 3"/>
                  <a:gd name="T17" fmla="*/ T16 w 624"/>
                  <a:gd name="T18" fmla="+- 0 56 34"/>
                  <a:gd name="T19" fmla="*/ 56 h 751"/>
                  <a:gd name="T20" fmla="+- 0 626 3"/>
                  <a:gd name="T21" fmla="*/ T20 w 624"/>
                  <a:gd name="T22" fmla="+- 0 785 34"/>
                  <a:gd name="T23" fmla="*/ 785 h 751"/>
                  <a:gd name="T24" fmla="+- 0 109 3"/>
                  <a:gd name="T25" fmla="*/ T24 w 624"/>
                  <a:gd name="T26" fmla="+- 0 295 34"/>
                  <a:gd name="T27" fmla="*/ 295 h 751"/>
                  <a:gd name="T28" fmla="+- 0 109 3"/>
                  <a:gd name="T29" fmla="*/ T28 w 624"/>
                  <a:gd name="T30" fmla="+- 0 765 34"/>
                  <a:gd name="T31" fmla="*/ 765 h 751"/>
                  <a:gd name="T32" fmla="+- 0 3 3"/>
                  <a:gd name="T33" fmla="*/ T32 w 624"/>
                  <a:gd name="T34" fmla="+- 0 765 34"/>
                  <a:gd name="T35" fmla="*/ 765 h 7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24" h="751">
                    <a:moveTo>
                      <a:pt x="0" y="731"/>
                    </a:moveTo>
                    <a:lnTo>
                      <a:pt x="0" y="0"/>
                    </a:lnTo>
                    <a:lnTo>
                      <a:pt x="516" y="492"/>
                    </a:lnTo>
                    <a:lnTo>
                      <a:pt x="516" y="22"/>
                    </a:lnTo>
                    <a:lnTo>
                      <a:pt x="623" y="22"/>
                    </a:lnTo>
                    <a:lnTo>
                      <a:pt x="623" y="751"/>
                    </a:lnTo>
                    <a:lnTo>
                      <a:pt x="106" y="261"/>
                    </a:lnTo>
                    <a:lnTo>
                      <a:pt x="106" y="731"/>
                    </a:lnTo>
                    <a:lnTo>
                      <a:pt x="0" y="731"/>
                    </a:lnTo>
                    <a:close/>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 y="0"/>
                <a:ext cx="2818" cy="131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5" name="Rectangle 14"/>
          <p:cNvSpPr/>
          <p:nvPr/>
        </p:nvSpPr>
        <p:spPr>
          <a:xfrm>
            <a:off x="154547" y="3009363"/>
            <a:ext cx="8886422" cy="3477875"/>
          </a:xfrm>
          <a:prstGeom prst="rect">
            <a:avLst/>
          </a:prstGeom>
        </p:spPr>
        <p:txBody>
          <a:bodyPr wrap="square">
            <a:spAutoFit/>
          </a:bodyPr>
          <a:lstStyle/>
          <a:p>
            <a:r>
              <a:rPr lang="en-US" sz="2000" dirty="0"/>
              <a:t>You </a:t>
            </a:r>
            <a:r>
              <a:rPr lang="en-US" sz="2000" dirty="0" smtClean="0"/>
              <a:t>are asked to </a:t>
            </a:r>
            <a:r>
              <a:rPr lang="en-US" sz="2000" dirty="0"/>
              <a:t>answer ALL </a:t>
            </a:r>
            <a:r>
              <a:rPr lang="en-US" sz="2000" dirty="0" smtClean="0"/>
              <a:t>the </a:t>
            </a:r>
            <a:r>
              <a:rPr lang="en-US" sz="2000" b="1" dirty="0" smtClean="0"/>
              <a:t>FIVE</a:t>
            </a:r>
            <a:r>
              <a:rPr lang="en-US" sz="2000" dirty="0" smtClean="0"/>
              <a:t> </a:t>
            </a:r>
            <a:r>
              <a:rPr lang="en-US" sz="2000" dirty="0"/>
              <a:t>questions in this </a:t>
            </a:r>
            <a:r>
              <a:rPr lang="en-US" sz="2000" dirty="0" smtClean="0"/>
              <a:t>exam. Each is worth </a:t>
            </a:r>
            <a:r>
              <a:rPr lang="en-US" sz="2000" b="1" dirty="0" smtClean="0"/>
              <a:t>8 marks.</a:t>
            </a:r>
            <a:endParaRPr lang="en-NZ" sz="2000" dirty="0"/>
          </a:p>
          <a:p>
            <a:r>
              <a:rPr lang="en-US" sz="2000" dirty="0"/>
              <a:t> </a:t>
            </a:r>
            <a:endParaRPr lang="en-NZ" sz="2000" dirty="0"/>
          </a:p>
          <a:p>
            <a:r>
              <a:rPr lang="en-US" sz="2000" dirty="0"/>
              <a:t>For all ‘describe’ or ‘explain’ questions, the answers should be written or drawn clearly with all logic fully explained.</a:t>
            </a:r>
            <a:endParaRPr lang="en-NZ" sz="2000" dirty="0"/>
          </a:p>
          <a:p>
            <a:r>
              <a:rPr lang="en-US" sz="2000" dirty="0"/>
              <a:t> </a:t>
            </a:r>
            <a:endParaRPr lang="en-NZ" sz="2000" dirty="0"/>
          </a:p>
          <a:p>
            <a:r>
              <a:rPr lang="en-US" sz="2000" dirty="0"/>
              <a:t>For all numerical answers, full working must be shown and the answer must be rounded to the correct number of significant figures and given with the correct SI unit</a:t>
            </a:r>
            <a:r>
              <a:rPr lang="en-US" sz="2000" dirty="0" smtClean="0"/>
              <a:t>.</a:t>
            </a:r>
          </a:p>
          <a:p>
            <a:endParaRPr lang="en-US" sz="2000" b="1" dirty="0"/>
          </a:p>
          <a:p>
            <a:r>
              <a:rPr lang="en-US" sz="2000" dirty="0" smtClean="0"/>
              <a:t>Marks are awarded for each question in a similar way.  The rubric is given on the next slide.</a:t>
            </a:r>
            <a:endParaRPr lang="en-NZ" sz="2000" dirty="0"/>
          </a:p>
        </p:txBody>
      </p:sp>
    </p:spTree>
    <p:extLst>
      <p:ext uri="{BB962C8B-B14F-4D97-AF65-F5344CB8AC3E}">
        <p14:creationId xmlns:p14="http://schemas.microsoft.com/office/powerpoint/2010/main" val="1352722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699" y="1495974"/>
            <a:ext cx="3271234" cy="646331"/>
          </a:xfrm>
          <a:prstGeom prst="rect">
            <a:avLst/>
          </a:prstGeom>
        </p:spPr>
        <p:txBody>
          <a:bodyPr wrap="square">
            <a:spAutoFit/>
          </a:bodyPr>
          <a:lstStyle/>
          <a:p>
            <a:r>
              <a:rPr lang="en-US" dirty="0"/>
              <a:t>At resonance </a:t>
            </a:r>
            <a:r>
              <a:rPr lang="en-US" i="1" dirty="0"/>
              <a:t>V</a:t>
            </a:r>
            <a:r>
              <a:rPr lang="en-US" baseline="-25000" dirty="0"/>
              <a:t>L</a:t>
            </a:r>
            <a:r>
              <a:rPr lang="en-US" dirty="0"/>
              <a:t> = –</a:t>
            </a:r>
            <a:r>
              <a:rPr lang="en-US" i="1" dirty="0"/>
              <a:t>V</a:t>
            </a:r>
            <a:r>
              <a:rPr lang="en-US" baseline="-25000" dirty="0"/>
              <a:t>C</a:t>
            </a:r>
            <a:r>
              <a:rPr lang="en-US" dirty="0"/>
              <a:t> and so cancel each other. </a:t>
            </a:r>
            <a:r>
              <a:rPr lang="en-US" i="1" dirty="0" smtClean="0"/>
              <a:t>V</a:t>
            </a:r>
            <a:r>
              <a:rPr lang="en-US" baseline="-25000" dirty="0" smtClean="0"/>
              <a:t>S</a:t>
            </a:r>
            <a:r>
              <a:rPr lang="en-US" dirty="0" smtClean="0"/>
              <a:t> </a:t>
            </a:r>
            <a:r>
              <a:rPr lang="en-US" dirty="0"/>
              <a:t>=</a:t>
            </a:r>
            <a:r>
              <a:rPr lang="en-US" i="1" dirty="0"/>
              <a:t>V</a:t>
            </a:r>
            <a:r>
              <a:rPr lang="en-US" baseline="-25000" dirty="0"/>
              <a:t>R</a:t>
            </a:r>
            <a:endParaRPr lang="en-NZ" baseline="-25000" dirty="0"/>
          </a:p>
        </p:txBody>
      </p:sp>
      <p:sp>
        <p:nvSpPr>
          <p:cNvPr id="3" name="Rectangle 2"/>
          <p:cNvSpPr/>
          <p:nvPr/>
        </p:nvSpPr>
        <p:spPr>
          <a:xfrm>
            <a:off x="228600" y="232893"/>
            <a:ext cx="8686800" cy="646331"/>
          </a:xfrm>
          <a:prstGeom prst="rect">
            <a:avLst/>
          </a:prstGeom>
        </p:spPr>
        <p:txBody>
          <a:bodyPr wrap="square">
            <a:spAutoFit/>
          </a:bodyPr>
          <a:lstStyle/>
          <a:p>
            <a:r>
              <a:rPr lang="en-US" dirty="0"/>
              <a:t>Show that the voltages at resonance across the inductor and the capacitor are both </a:t>
            </a:r>
            <a:r>
              <a:rPr lang="en-US" b="1" dirty="0"/>
              <a:t>79.6 V </a:t>
            </a:r>
            <a:r>
              <a:rPr lang="en-US" dirty="0"/>
              <a:t>AND explain why voltages larger than the source voltage are created.</a:t>
            </a:r>
            <a:endParaRPr lang="en-N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9724" y="833906"/>
            <a:ext cx="4660038" cy="240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57578" y="2266681"/>
            <a:ext cx="785793" cy="369332"/>
          </a:xfrm>
          <a:prstGeom prst="rect">
            <a:avLst/>
          </a:prstGeom>
          <a:noFill/>
        </p:spPr>
        <p:txBody>
          <a:bodyPr wrap="none" rtlCol="0">
            <a:spAutoFit/>
          </a:bodyPr>
          <a:lstStyle/>
          <a:p>
            <a:r>
              <a:rPr lang="en-NZ" i="1" dirty="0" smtClean="0"/>
              <a:t>X</a:t>
            </a:r>
            <a:r>
              <a:rPr lang="en-NZ" i="1" baseline="-25000" dirty="0" smtClean="0"/>
              <a:t>C</a:t>
            </a:r>
            <a:r>
              <a:rPr lang="en-NZ" i="1" dirty="0" smtClean="0"/>
              <a:t> = X</a:t>
            </a:r>
            <a:r>
              <a:rPr lang="en-NZ" i="1" baseline="-25000" dirty="0" smtClean="0"/>
              <a:t>L</a:t>
            </a:r>
            <a:endParaRPr lang="en-NZ" i="1" dirty="0"/>
          </a:p>
        </p:txBody>
      </p:sp>
      <p:sp>
        <p:nvSpPr>
          <p:cNvPr id="9" name="Rectangle 8"/>
          <p:cNvSpPr/>
          <p:nvPr/>
        </p:nvSpPr>
        <p:spPr>
          <a:xfrm>
            <a:off x="199622" y="3327937"/>
            <a:ext cx="6690574" cy="646331"/>
          </a:xfrm>
          <a:prstGeom prst="rect">
            <a:avLst/>
          </a:prstGeom>
          <a:solidFill>
            <a:srgbClr val="FFFFCC"/>
          </a:solidFill>
        </p:spPr>
        <p:txBody>
          <a:bodyPr wrap="square">
            <a:spAutoFit/>
          </a:bodyPr>
          <a:lstStyle/>
          <a:p>
            <a:r>
              <a:rPr lang="en-US" i="1" dirty="0">
                <a:latin typeface="Cambria Math" panose="02040503050406030204" pitchFamily="18" charset="0"/>
                <a:ea typeface="Cambria Math" panose="02040503050406030204" pitchFamily="18" charset="0"/>
              </a:rPr>
              <a:t>V</a:t>
            </a:r>
            <a:r>
              <a:rPr lang="en-US" baseline="-25000" dirty="0">
                <a:latin typeface="Cambria Math" panose="02040503050406030204" pitchFamily="18" charset="0"/>
                <a:ea typeface="Cambria Math" panose="02040503050406030204" pitchFamily="18" charset="0"/>
              </a:rPr>
              <a:t>L</a:t>
            </a:r>
            <a:r>
              <a:rPr lang="en-US" dirty="0">
                <a:latin typeface="Cambria Math" panose="02040503050406030204" pitchFamily="18" charset="0"/>
                <a:ea typeface="Cambria Math" panose="02040503050406030204" pitchFamily="18" charset="0"/>
              </a:rPr>
              <a:t>   =  </a:t>
            </a:r>
            <a:r>
              <a:rPr lang="en-US" i="1" dirty="0">
                <a:latin typeface="Cambria Math" panose="02040503050406030204" pitchFamily="18" charset="0"/>
                <a:ea typeface="Cambria Math" panose="02040503050406030204" pitchFamily="18" charset="0"/>
              </a:rPr>
              <a:t>I X</a:t>
            </a:r>
            <a:r>
              <a:rPr lang="en-US" baseline="-25000" dirty="0">
                <a:latin typeface="Cambria Math" panose="02040503050406030204" pitchFamily="18" charset="0"/>
                <a:ea typeface="Cambria Math" panose="02040503050406030204" pitchFamily="18" charset="0"/>
              </a:rPr>
              <a:t>L</a:t>
            </a:r>
            <a:r>
              <a:rPr lang="en-US" dirty="0">
                <a:latin typeface="Cambria Math" panose="02040503050406030204" pitchFamily="18" charset="0"/>
                <a:ea typeface="Cambria Math" panose="02040503050406030204" pitchFamily="18" charset="0"/>
              </a:rPr>
              <a:t>   = </a:t>
            </a:r>
            <a:r>
              <a:rPr lang="en-US" i="1" dirty="0">
                <a:latin typeface="Cambria Math" panose="02040503050406030204" pitchFamily="18" charset="0"/>
                <a:ea typeface="Cambria Math" panose="02040503050406030204" pitchFamily="18" charset="0"/>
              </a:rPr>
              <a:t>I </a:t>
            </a:r>
            <a:r>
              <a:rPr lang="en-US" dirty="0">
                <a:latin typeface="Cambria Math" panose="02040503050406030204" pitchFamily="18" charset="0"/>
                <a:ea typeface="Cambria Math" panose="02040503050406030204" pitchFamily="18" charset="0"/>
              </a:rPr>
              <a:t>2π</a:t>
            </a:r>
            <a:r>
              <a:rPr lang="en-US" i="1" dirty="0">
                <a:latin typeface="Cambria Math" panose="02040503050406030204" pitchFamily="18" charset="0"/>
                <a:ea typeface="Cambria Math" panose="02040503050406030204" pitchFamily="18" charset="0"/>
              </a:rPr>
              <a:t>f L  </a:t>
            </a:r>
            <a:r>
              <a:rPr lang="en-US" dirty="0">
                <a:latin typeface="Cambria Math" panose="02040503050406030204" pitchFamily="18" charset="0"/>
                <a:ea typeface="Cambria Math" panose="02040503050406030204" pitchFamily="18" charset="0"/>
              </a:rPr>
              <a:t>=  2.5 </a:t>
            </a:r>
            <a:r>
              <a:rPr lang="en-US" dirty="0" smtClean="0">
                <a:latin typeface="Cambria Math" panose="02040503050406030204" pitchFamily="18" charset="0"/>
                <a:ea typeface="Cambria Math" panose="02040503050406030204" pitchFamily="18" charset="0"/>
              </a:rPr>
              <a:t>x2 xπ x </a:t>
            </a:r>
            <a:r>
              <a:rPr lang="en-US" dirty="0">
                <a:latin typeface="Cambria Math" panose="02040503050406030204" pitchFamily="18" charset="0"/>
                <a:ea typeface="Cambria Math" panose="02040503050406030204" pitchFamily="18" charset="0"/>
              </a:rPr>
              <a:t>500 </a:t>
            </a:r>
            <a:r>
              <a:rPr lang="en-US" dirty="0" smtClean="0">
                <a:latin typeface="Cambria Math" panose="02040503050406030204" pitchFamily="18" charset="0"/>
                <a:ea typeface="Cambria Math" panose="02040503050406030204" pitchFamily="18" charset="0"/>
              </a:rPr>
              <a:t>x </a:t>
            </a:r>
            <a:r>
              <a:rPr lang="en-US" dirty="0">
                <a:latin typeface="Cambria Math" panose="02040503050406030204" pitchFamily="18" charset="0"/>
                <a:ea typeface="Cambria Math" panose="02040503050406030204" pitchFamily="18" charset="0"/>
              </a:rPr>
              <a:t>1.013 </a:t>
            </a:r>
            <a:r>
              <a:rPr lang="en-US" dirty="0" smtClean="0">
                <a:latin typeface="Cambria Math" panose="02040503050406030204" pitchFamily="18" charset="0"/>
                <a:ea typeface="Cambria Math" panose="02040503050406030204" pitchFamily="18" charset="0"/>
              </a:rPr>
              <a:t>x10</a:t>
            </a:r>
            <a:r>
              <a:rPr lang="en-US" baseline="30000" dirty="0" smtClean="0">
                <a:latin typeface="Cambria Math" panose="02040503050406030204" pitchFamily="18" charset="0"/>
                <a:ea typeface="Cambria Math" panose="02040503050406030204" pitchFamily="18" charset="0"/>
              </a:rPr>
              <a:t>–2</a:t>
            </a:r>
            <a:endParaRPr lang="en-NZ" baseline="30000" dirty="0">
              <a:latin typeface="Cambria Math" panose="02040503050406030204" pitchFamily="18" charset="0"/>
              <a:ea typeface="Cambria Math" panose="02040503050406030204" pitchFamily="18" charset="0"/>
            </a:endParaRPr>
          </a:p>
          <a:p>
            <a:r>
              <a:rPr lang="en-US" dirty="0">
                <a:latin typeface="Cambria Math" panose="02040503050406030204" pitchFamily="18" charset="0"/>
                <a:ea typeface="Cambria Math" panose="02040503050406030204" pitchFamily="18" charset="0"/>
              </a:rPr>
              <a:t>=  79.56 = </a:t>
            </a:r>
            <a:r>
              <a:rPr lang="en-US" b="1" dirty="0">
                <a:latin typeface="Cambria Math" panose="02040503050406030204" pitchFamily="18" charset="0"/>
                <a:ea typeface="Cambria Math" panose="02040503050406030204" pitchFamily="18" charset="0"/>
              </a:rPr>
              <a:t>79.6 V</a:t>
            </a:r>
            <a:endParaRPr lang="en-NZ" b="1" dirty="0">
              <a:latin typeface="Cambria Math" panose="02040503050406030204" pitchFamily="18" charset="0"/>
              <a:ea typeface="Cambria Math" panose="02040503050406030204" pitchFamily="18" charset="0"/>
            </a:endParaRPr>
          </a:p>
        </p:txBody>
      </p:sp>
      <p:sp>
        <p:nvSpPr>
          <p:cNvPr id="10" name="Rectangle 9"/>
          <p:cNvSpPr/>
          <p:nvPr/>
        </p:nvSpPr>
        <p:spPr>
          <a:xfrm>
            <a:off x="189778" y="4068578"/>
            <a:ext cx="5044073" cy="646331"/>
          </a:xfrm>
          <a:prstGeom prst="rect">
            <a:avLst/>
          </a:prstGeom>
          <a:solidFill>
            <a:srgbClr val="FFFFCC"/>
          </a:solidFill>
        </p:spPr>
        <p:txBody>
          <a:bodyPr wrap="none">
            <a:spAutoFit/>
          </a:bodyPr>
          <a:lstStyle/>
          <a:p>
            <a:r>
              <a:rPr lang="en-US" i="1" dirty="0" smtClean="0">
                <a:solidFill>
                  <a:prstClr val="black"/>
                </a:solidFill>
                <a:latin typeface="Cambria Math" panose="02040503050406030204" pitchFamily="18" charset="0"/>
                <a:ea typeface="Cambria Math" panose="02040503050406030204" pitchFamily="18" charset="0"/>
              </a:rPr>
              <a:t>V</a:t>
            </a:r>
            <a:r>
              <a:rPr lang="en-US" i="1" baseline="-25000" dirty="0" smtClean="0">
                <a:solidFill>
                  <a:prstClr val="black"/>
                </a:solidFill>
                <a:latin typeface="Cambria Math" panose="02040503050406030204" pitchFamily="18" charset="0"/>
                <a:ea typeface="Cambria Math" panose="02040503050406030204" pitchFamily="18" charset="0"/>
              </a:rPr>
              <a:t>C</a:t>
            </a:r>
            <a:r>
              <a:rPr lang="en-US" i="1" dirty="0" smtClean="0">
                <a:solidFill>
                  <a:prstClr val="black"/>
                </a:solidFill>
                <a:latin typeface="Cambria Math" panose="02040503050406030204" pitchFamily="18" charset="0"/>
                <a:ea typeface="Cambria Math" panose="02040503050406030204" pitchFamily="18" charset="0"/>
              </a:rPr>
              <a:t>   </a:t>
            </a:r>
            <a:r>
              <a:rPr lang="en-US" i="1" dirty="0">
                <a:solidFill>
                  <a:prstClr val="black"/>
                </a:solidFill>
                <a:latin typeface="Cambria Math" panose="02040503050406030204" pitchFamily="18" charset="0"/>
                <a:ea typeface="Cambria Math" panose="02040503050406030204" pitchFamily="18" charset="0"/>
              </a:rPr>
              <a:t>=  I </a:t>
            </a:r>
            <a:r>
              <a:rPr lang="en-US" i="1" dirty="0" smtClean="0">
                <a:solidFill>
                  <a:prstClr val="black"/>
                </a:solidFill>
                <a:latin typeface="Cambria Math" panose="02040503050406030204" pitchFamily="18" charset="0"/>
                <a:ea typeface="Cambria Math" panose="02040503050406030204" pitchFamily="18" charset="0"/>
              </a:rPr>
              <a:t>X</a:t>
            </a:r>
            <a:r>
              <a:rPr lang="en-US" i="1" baseline="-25000" dirty="0" smtClean="0">
                <a:solidFill>
                  <a:prstClr val="black"/>
                </a:solidFill>
                <a:latin typeface="Cambria Math" panose="02040503050406030204" pitchFamily="18" charset="0"/>
                <a:ea typeface="Cambria Math" panose="02040503050406030204" pitchFamily="18" charset="0"/>
              </a:rPr>
              <a:t>C</a:t>
            </a:r>
            <a:r>
              <a:rPr lang="en-US" i="1" dirty="0" smtClean="0">
                <a:solidFill>
                  <a:prstClr val="black"/>
                </a:solidFill>
                <a:latin typeface="Cambria Math" panose="02040503050406030204" pitchFamily="18" charset="0"/>
                <a:ea typeface="Cambria Math" panose="02040503050406030204" pitchFamily="18" charset="0"/>
              </a:rPr>
              <a:t>   </a:t>
            </a:r>
            <a:r>
              <a:rPr lang="en-US" i="1" dirty="0">
                <a:solidFill>
                  <a:prstClr val="black"/>
                </a:solidFill>
                <a:latin typeface="Cambria Math" panose="02040503050406030204" pitchFamily="18" charset="0"/>
                <a:ea typeface="Cambria Math" panose="02040503050406030204" pitchFamily="18" charset="0"/>
              </a:rPr>
              <a:t>= I </a:t>
            </a:r>
            <a:r>
              <a:rPr lang="en-US" i="1" dirty="0" smtClean="0">
                <a:solidFill>
                  <a:prstClr val="black"/>
                </a:solidFill>
                <a:latin typeface="Cambria Math" panose="02040503050406030204" pitchFamily="18" charset="0"/>
                <a:ea typeface="Cambria Math" panose="02040503050406030204" pitchFamily="18" charset="0"/>
              </a:rPr>
              <a:t>/ (2πf C)  = </a:t>
            </a:r>
            <a:r>
              <a:rPr lang="en-US" dirty="0" smtClean="0">
                <a:solidFill>
                  <a:prstClr val="black"/>
                </a:solidFill>
                <a:latin typeface="Cambria Math" panose="02040503050406030204" pitchFamily="18" charset="0"/>
                <a:ea typeface="Cambria Math" panose="02040503050406030204" pitchFamily="18" charset="0"/>
              </a:rPr>
              <a:t>2.5/ (2</a:t>
            </a:r>
            <a:r>
              <a:rPr lang="el-GR" dirty="0" smtClean="0">
                <a:solidFill>
                  <a:prstClr val="black"/>
                </a:solidFill>
                <a:latin typeface="Cambria Math" panose="02040503050406030204" pitchFamily="18" charset="0"/>
                <a:ea typeface="Cambria Math" panose="02040503050406030204" pitchFamily="18" charset="0"/>
              </a:rPr>
              <a:t>π</a:t>
            </a:r>
            <a:r>
              <a:rPr lang="en-NZ" dirty="0" smtClean="0">
                <a:solidFill>
                  <a:prstClr val="black"/>
                </a:solidFill>
                <a:latin typeface="Cambria Math" panose="02040503050406030204" pitchFamily="18" charset="0"/>
                <a:ea typeface="Cambria Math" panose="02040503050406030204" pitchFamily="18" charset="0"/>
              </a:rPr>
              <a:t>500 x 1x10</a:t>
            </a:r>
            <a:r>
              <a:rPr lang="en-NZ" baseline="30000" dirty="0" smtClean="0">
                <a:solidFill>
                  <a:prstClr val="black"/>
                </a:solidFill>
                <a:latin typeface="Cambria Math" panose="02040503050406030204" pitchFamily="18" charset="0"/>
                <a:ea typeface="Cambria Math" panose="02040503050406030204" pitchFamily="18" charset="0"/>
              </a:rPr>
              <a:t>-5</a:t>
            </a:r>
            <a:r>
              <a:rPr lang="en-NZ" dirty="0" smtClean="0">
                <a:solidFill>
                  <a:prstClr val="black"/>
                </a:solidFill>
                <a:latin typeface="Cambria Math" panose="02040503050406030204" pitchFamily="18" charset="0"/>
                <a:ea typeface="Cambria Math" panose="02040503050406030204" pitchFamily="18" charset="0"/>
              </a:rPr>
              <a:t>)</a:t>
            </a:r>
          </a:p>
          <a:p>
            <a:r>
              <a:rPr lang="en-NZ" dirty="0" smtClean="0">
                <a:solidFill>
                  <a:prstClr val="black"/>
                </a:solidFill>
                <a:latin typeface="Cambria Math" panose="02040503050406030204" pitchFamily="18" charset="0"/>
                <a:ea typeface="Cambria Math" panose="02040503050406030204" pitchFamily="18" charset="0"/>
              </a:rPr>
              <a:t>=  79.58 = </a:t>
            </a:r>
            <a:r>
              <a:rPr lang="en-NZ" b="1" dirty="0" smtClean="0">
                <a:solidFill>
                  <a:prstClr val="black"/>
                </a:solidFill>
                <a:latin typeface="Cambria Math" panose="02040503050406030204" pitchFamily="18" charset="0"/>
                <a:ea typeface="Cambria Math" panose="02040503050406030204" pitchFamily="18" charset="0"/>
              </a:rPr>
              <a:t>79.6 V</a:t>
            </a:r>
            <a:endParaRPr lang="en-NZ" b="1" dirty="0"/>
          </a:p>
        </p:txBody>
      </p:sp>
      <p:sp>
        <p:nvSpPr>
          <p:cNvPr id="11" name="Rectangle 10"/>
          <p:cNvSpPr/>
          <p:nvPr/>
        </p:nvSpPr>
        <p:spPr>
          <a:xfrm>
            <a:off x="193183" y="4808602"/>
            <a:ext cx="8770513" cy="1754326"/>
          </a:xfrm>
          <a:prstGeom prst="rect">
            <a:avLst/>
          </a:prstGeom>
          <a:solidFill>
            <a:srgbClr val="FFFFCC"/>
          </a:solidFill>
        </p:spPr>
        <p:txBody>
          <a:bodyPr wrap="square">
            <a:spAutoFit/>
          </a:bodyPr>
          <a:lstStyle/>
          <a:p>
            <a:r>
              <a:rPr lang="en-US" dirty="0"/>
              <a:t>In the inductor, the maximum voltage depends on the rate of change of current which is large for a high frequency and so the </a:t>
            </a:r>
            <a:r>
              <a:rPr lang="en-US" dirty="0" smtClean="0"/>
              <a:t>maximum </a:t>
            </a:r>
            <a:r>
              <a:rPr lang="en-US" dirty="0"/>
              <a:t>induced </a:t>
            </a:r>
            <a:r>
              <a:rPr lang="en-US" dirty="0" smtClean="0"/>
              <a:t>V</a:t>
            </a:r>
            <a:r>
              <a:rPr lang="en-US" baseline="-25000" dirty="0" smtClean="0"/>
              <a:t>L</a:t>
            </a:r>
            <a:r>
              <a:rPr lang="en-US" dirty="0" smtClean="0"/>
              <a:t> </a:t>
            </a:r>
            <a:r>
              <a:rPr lang="en-US" dirty="0"/>
              <a:t>is larger than the source voltage.</a:t>
            </a:r>
            <a:endParaRPr lang="en-NZ" dirty="0"/>
          </a:p>
          <a:p>
            <a:r>
              <a:rPr lang="en-US" dirty="0"/>
              <a:t>For the capacitor, the </a:t>
            </a:r>
            <a:r>
              <a:rPr lang="en-US" dirty="0" smtClean="0"/>
              <a:t>maximum </a:t>
            </a:r>
            <a:r>
              <a:rPr lang="en-US" dirty="0"/>
              <a:t>voltage depends on the </a:t>
            </a:r>
            <a:r>
              <a:rPr lang="en-US" dirty="0" smtClean="0"/>
              <a:t>maximum </a:t>
            </a:r>
            <a:r>
              <a:rPr lang="en-US" dirty="0"/>
              <a:t>stored charge, which </a:t>
            </a:r>
            <a:r>
              <a:rPr lang="en-US" dirty="0" smtClean="0"/>
              <a:t>may </a:t>
            </a:r>
            <a:r>
              <a:rPr lang="en-US" dirty="0"/>
              <a:t>be larger than the </a:t>
            </a:r>
            <a:r>
              <a:rPr lang="en-US" dirty="0" smtClean="0"/>
              <a:t>source </a:t>
            </a:r>
            <a:r>
              <a:rPr lang="en-US" dirty="0"/>
              <a:t>voltage can drive onto the </a:t>
            </a:r>
            <a:r>
              <a:rPr lang="en-US" dirty="0" smtClean="0"/>
              <a:t>plates. This is </a:t>
            </a:r>
            <a:r>
              <a:rPr lang="en-US" dirty="0"/>
              <a:t>because the high frequency causes excess charge to surge onto the plates, driving up the </a:t>
            </a:r>
            <a:r>
              <a:rPr lang="en-US" dirty="0" smtClean="0"/>
              <a:t>V</a:t>
            </a:r>
            <a:r>
              <a:rPr lang="en-US" baseline="-25000" dirty="0" smtClean="0"/>
              <a:t>C</a:t>
            </a:r>
            <a:r>
              <a:rPr lang="en-US" dirty="0" smtClean="0"/>
              <a:t> </a:t>
            </a:r>
            <a:r>
              <a:rPr lang="en-US" dirty="0"/>
              <a:t>that is going to stop any more charge arriving</a:t>
            </a:r>
            <a:endParaRPr lang="en-NZ" dirty="0"/>
          </a:p>
        </p:txBody>
      </p:sp>
      <p:sp>
        <p:nvSpPr>
          <p:cNvPr id="12" name="TextBox 11"/>
          <p:cNvSpPr txBox="1"/>
          <p:nvPr/>
        </p:nvSpPr>
        <p:spPr>
          <a:xfrm>
            <a:off x="5885645" y="6359880"/>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13" name="TextBox 12"/>
          <p:cNvSpPr txBox="1"/>
          <p:nvPr/>
        </p:nvSpPr>
        <p:spPr>
          <a:xfrm>
            <a:off x="8600937" y="413777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4" name="TextBox 13"/>
          <p:cNvSpPr txBox="1"/>
          <p:nvPr/>
        </p:nvSpPr>
        <p:spPr>
          <a:xfrm>
            <a:off x="8611669" y="5513672"/>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268004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80">
                                          <p:stCondLst>
                                            <p:cond delay="0"/>
                                          </p:stCondLst>
                                        </p:cTn>
                                        <p:tgtEl>
                                          <p:spTgt spid="12"/>
                                        </p:tgtEl>
                                      </p:cBhvr>
                                    </p:animEffect>
                                    <p:anim calcmode="lin" valueType="num">
                                      <p:cBhvr>
                                        <p:cTn id="31"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6" dur="26">
                                          <p:stCondLst>
                                            <p:cond delay="650"/>
                                          </p:stCondLst>
                                        </p:cTn>
                                        <p:tgtEl>
                                          <p:spTgt spid="12"/>
                                        </p:tgtEl>
                                      </p:cBhvr>
                                      <p:to x="100000" y="60000"/>
                                    </p:animScale>
                                    <p:animScale>
                                      <p:cBhvr>
                                        <p:cTn id="37" dur="166" decel="50000">
                                          <p:stCondLst>
                                            <p:cond delay="676"/>
                                          </p:stCondLst>
                                        </p:cTn>
                                        <p:tgtEl>
                                          <p:spTgt spid="12"/>
                                        </p:tgtEl>
                                      </p:cBhvr>
                                      <p:to x="100000" y="100000"/>
                                    </p:animScale>
                                    <p:animScale>
                                      <p:cBhvr>
                                        <p:cTn id="38" dur="26">
                                          <p:stCondLst>
                                            <p:cond delay="1312"/>
                                          </p:stCondLst>
                                        </p:cTn>
                                        <p:tgtEl>
                                          <p:spTgt spid="12"/>
                                        </p:tgtEl>
                                      </p:cBhvr>
                                      <p:to x="100000" y="80000"/>
                                    </p:animScale>
                                    <p:animScale>
                                      <p:cBhvr>
                                        <p:cTn id="39" dur="166" decel="50000">
                                          <p:stCondLst>
                                            <p:cond delay="1338"/>
                                          </p:stCondLst>
                                        </p:cTn>
                                        <p:tgtEl>
                                          <p:spTgt spid="12"/>
                                        </p:tgtEl>
                                      </p:cBhvr>
                                      <p:to x="100000" y="100000"/>
                                    </p:animScale>
                                    <p:animScale>
                                      <p:cBhvr>
                                        <p:cTn id="40" dur="26">
                                          <p:stCondLst>
                                            <p:cond delay="1642"/>
                                          </p:stCondLst>
                                        </p:cTn>
                                        <p:tgtEl>
                                          <p:spTgt spid="12"/>
                                        </p:tgtEl>
                                      </p:cBhvr>
                                      <p:to x="100000" y="90000"/>
                                    </p:animScale>
                                    <p:animScale>
                                      <p:cBhvr>
                                        <p:cTn id="41" dur="166" decel="50000">
                                          <p:stCondLst>
                                            <p:cond delay="1668"/>
                                          </p:stCondLst>
                                        </p:cTn>
                                        <p:tgtEl>
                                          <p:spTgt spid="12"/>
                                        </p:tgtEl>
                                      </p:cBhvr>
                                      <p:to x="100000" y="100000"/>
                                    </p:animScale>
                                    <p:animScale>
                                      <p:cBhvr>
                                        <p:cTn id="42" dur="26">
                                          <p:stCondLst>
                                            <p:cond delay="1808"/>
                                          </p:stCondLst>
                                        </p:cTn>
                                        <p:tgtEl>
                                          <p:spTgt spid="12"/>
                                        </p:tgtEl>
                                      </p:cBhvr>
                                      <p:to x="100000" y="95000"/>
                                    </p:animScale>
                                    <p:animScale>
                                      <p:cBhvr>
                                        <p:cTn id="43" dur="166" decel="50000">
                                          <p:stCondLst>
                                            <p:cond delay="1834"/>
                                          </p:stCondLst>
                                        </p:cTn>
                                        <p:tgtEl>
                                          <p:spTgt spid="12"/>
                                        </p:tgtEl>
                                      </p:cBhvr>
                                      <p:to x="100000" y="100000"/>
                                    </p:animScale>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750"/>
                                        <p:tgtEl>
                                          <p:spTgt spid="13"/>
                                        </p:tgtEl>
                                      </p:cBhvr>
                                    </p:animEffect>
                                  </p:childTnLst>
                                </p:cTn>
                              </p:par>
                            </p:childTnLst>
                          </p:cTn>
                        </p:par>
                        <p:par>
                          <p:cTn id="48" fill="hold">
                            <p:stCondLst>
                              <p:cond delay="2750"/>
                            </p:stCondLst>
                            <p:childTnLst>
                              <p:par>
                                <p:cTn id="49" presetID="10" presetClass="entr" presetSubtype="0"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animBg="1"/>
      <p:bldP spid="10" grpId="0" animBg="1"/>
      <p:bldP spid="11" grpId="0" animBg="1"/>
      <p:bldP spid="12" grpId="0" animBg="1"/>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1200329"/>
          </a:xfrm>
          <a:prstGeom prst="rect">
            <a:avLst/>
          </a:prstGeom>
        </p:spPr>
        <p:txBody>
          <a:bodyPr wrap="square">
            <a:spAutoFit/>
          </a:bodyPr>
          <a:lstStyle/>
          <a:p>
            <a:pPr marL="342900" lvl="0" indent="-342900">
              <a:buAutoNum type="alphaLcParenBoth" startAt="2"/>
            </a:pPr>
            <a:r>
              <a:rPr lang="en-US" dirty="0" smtClean="0"/>
              <a:t>Two </a:t>
            </a:r>
            <a:r>
              <a:rPr lang="en-US" dirty="0"/>
              <a:t>students, Ali and Sue, are trying to find the inductance of a coil. Using a </a:t>
            </a:r>
            <a:r>
              <a:rPr lang="en-US" b="1" dirty="0"/>
              <a:t>12.0 V, </a:t>
            </a:r>
            <a:r>
              <a:rPr lang="en-US" b="1" dirty="0" smtClean="0"/>
              <a:t> </a:t>
            </a:r>
          </a:p>
          <a:p>
            <a:pPr lvl="0"/>
            <a:r>
              <a:rPr lang="en-US" b="1" dirty="0"/>
              <a:t> </a:t>
            </a:r>
            <a:r>
              <a:rPr lang="en-US" b="1" dirty="0" smtClean="0"/>
              <a:t>      50.0 </a:t>
            </a:r>
            <a:r>
              <a:rPr lang="en-US" b="1" dirty="0"/>
              <a:t>Hz </a:t>
            </a:r>
            <a:r>
              <a:rPr lang="en-US" dirty="0"/>
              <a:t>AC supply, Ali connects a variable capacitor, whose capacitance can be varied </a:t>
            </a:r>
            <a:r>
              <a:rPr lang="en-US" dirty="0" smtClean="0"/>
              <a:t>  </a:t>
            </a:r>
          </a:p>
          <a:p>
            <a:pPr lvl="0"/>
            <a:r>
              <a:rPr lang="en-US" dirty="0"/>
              <a:t> </a:t>
            </a:r>
            <a:r>
              <a:rPr lang="en-US" dirty="0" smtClean="0"/>
              <a:t>       over </a:t>
            </a:r>
            <a:r>
              <a:rPr lang="en-US" dirty="0"/>
              <a:t>the range of </a:t>
            </a:r>
            <a:r>
              <a:rPr lang="en-US" b="1" dirty="0"/>
              <a:t>100 to 300 </a:t>
            </a:r>
            <a:r>
              <a:rPr lang="en-US" b="1" dirty="0" err="1"/>
              <a:t>μF</a:t>
            </a:r>
            <a:r>
              <a:rPr lang="en-US" dirty="0"/>
              <a:t>, in series with the coil. Ali adjusts the variable </a:t>
            </a:r>
            <a:endParaRPr lang="en-US" dirty="0" smtClean="0"/>
          </a:p>
          <a:p>
            <a:pPr lvl="0"/>
            <a:r>
              <a:rPr lang="en-US" dirty="0"/>
              <a:t> </a:t>
            </a:r>
            <a:r>
              <a:rPr lang="en-US" dirty="0" smtClean="0"/>
              <a:t>       capacitor </a:t>
            </a:r>
            <a:r>
              <a:rPr lang="en-US" dirty="0"/>
              <a:t>until the voltages across it and the coil are exactly equal in magnitude. </a:t>
            </a:r>
            <a:endParaRPr lang="en-N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181600"/>
            <a:ext cx="1847850" cy="889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2600"/>
            <a:ext cx="4960471"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57200" y="4114800"/>
            <a:ext cx="8382000" cy="923330"/>
          </a:xfrm>
          <a:prstGeom prst="rect">
            <a:avLst/>
          </a:prstGeom>
        </p:spPr>
        <p:txBody>
          <a:bodyPr wrap="square">
            <a:spAutoFit/>
          </a:bodyPr>
          <a:lstStyle/>
          <a:p>
            <a:pPr lvl="0"/>
            <a:r>
              <a:rPr lang="en-US" dirty="0"/>
              <a:t>The value of the variable capacitor when this happens is </a:t>
            </a:r>
            <a:r>
              <a:rPr lang="en-US" b="1" dirty="0"/>
              <a:t>219 </a:t>
            </a:r>
            <a:r>
              <a:rPr lang="en-US" b="1" dirty="0" err="1"/>
              <a:t>μF</a:t>
            </a:r>
            <a:r>
              <a:rPr lang="en-US" b="1" dirty="0"/>
              <a:t>. </a:t>
            </a:r>
            <a:r>
              <a:rPr lang="en-US" dirty="0"/>
              <a:t>Ali then uses the relation given below to get a value of </a:t>
            </a:r>
            <a:r>
              <a:rPr lang="en-US" b="1" dirty="0"/>
              <a:t>46.3 </a:t>
            </a:r>
            <a:r>
              <a:rPr lang="en-US" b="1" dirty="0" err="1"/>
              <a:t>mH</a:t>
            </a:r>
            <a:r>
              <a:rPr lang="en-US" b="1" dirty="0"/>
              <a:t> </a:t>
            </a:r>
            <a:r>
              <a:rPr lang="en-US" dirty="0"/>
              <a:t>for the inductance, </a:t>
            </a:r>
            <a:r>
              <a:rPr lang="en-US" i="1" dirty="0"/>
              <a:t>L. </a:t>
            </a:r>
            <a:r>
              <a:rPr lang="en-US" dirty="0"/>
              <a:t>Show how Ali carried out his calculation, and explain what he has assumed about the coil.</a:t>
            </a:r>
            <a:endParaRPr lang="en-NZ" dirty="0"/>
          </a:p>
        </p:txBody>
      </p:sp>
      <p:sp>
        <p:nvSpPr>
          <p:cNvPr id="6" name="TextBox 5"/>
          <p:cNvSpPr txBox="1"/>
          <p:nvPr/>
        </p:nvSpPr>
        <p:spPr>
          <a:xfrm>
            <a:off x="5627077" y="6365575"/>
            <a:ext cx="3209212" cy="369332"/>
          </a:xfrm>
          <a:prstGeom prst="rect">
            <a:avLst/>
          </a:prstGeom>
          <a:noFill/>
        </p:spPr>
        <p:txBody>
          <a:bodyPr wrap="none" rtlCol="0">
            <a:spAutoFit/>
          </a:bodyPr>
          <a:lstStyle/>
          <a:p>
            <a:r>
              <a:rPr lang="en-NZ" dirty="0" smtClean="0">
                <a:solidFill>
                  <a:srgbClr val="FF0000"/>
                </a:solidFill>
              </a:rPr>
              <a:t>Answers on the next slide ………</a:t>
            </a:r>
            <a:endParaRPr lang="en-NZ" dirty="0">
              <a:solidFill>
                <a:srgbClr val="FF0000"/>
              </a:solidFill>
            </a:endParaRPr>
          </a:p>
        </p:txBody>
      </p:sp>
    </p:spTree>
    <p:extLst>
      <p:ext uri="{BB962C8B-B14F-4D97-AF65-F5344CB8AC3E}">
        <p14:creationId xmlns:p14="http://schemas.microsoft.com/office/powerpoint/2010/main" val="129692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949" y="1361943"/>
            <a:ext cx="1542245" cy="742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1797" y="236461"/>
            <a:ext cx="4421747" cy="2037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73864" y="470079"/>
            <a:ext cx="4385256" cy="923330"/>
          </a:xfrm>
          <a:prstGeom prst="rect">
            <a:avLst/>
          </a:prstGeom>
        </p:spPr>
        <p:txBody>
          <a:bodyPr wrap="square">
            <a:spAutoFit/>
          </a:bodyPr>
          <a:lstStyle/>
          <a:p>
            <a:pPr lvl="0"/>
            <a:r>
              <a:rPr lang="en-US" b="1" dirty="0" smtClean="0"/>
              <a:t>C =</a:t>
            </a:r>
            <a:r>
              <a:rPr lang="en-US" dirty="0" smtClean="0"/>
              <a:t> </a:t>
            </a:r>
            <a:r>
              <a:rPr lang="en-US" b="1" dirty="0"/>
              <a:t>219 </a:t>
            </a:r>
            <a:r>
              <a:rPr lang="en-US" b="1" dirty="0" err="1"/>
              <a:t>μF</a:t>
            </a:r>
            <a:r>
              <a:rPr lang="en-US" b="1" dirty="0"/>
              <a:t>. </a:t>
            </a:r>
            <a:r>
              <a:rPr lang="en-US" dirty="0" smtClean="0"/>
              <a:t>Calculates </a:t>
            </a:r>
            <a:r>
              <a:rPr lang="en-US" b="1" dirty="0" smtClean="0"/>
              <a:t>46.3 </a:t>
            </a:r>
            <a:r>
              <a:rPr lang="en-US" b="1" dirty="0" err="1"/>
              <a:t>mH</a:t>
            </a:r>
            <a:r>
              <a:rPr lang="en-US" b="1" dirty="0"/>
              <a:t> </a:t>
            </a:r>
            <a:r>
              <a:rPr lang="en-US" b="1" dirty="0" smtClean="0"/>
              <a:t>= L</a:t>
            </a:r>
          </a:p>
          <a:p>
            <a:pPr lvl="0"/>
            <a:endParaRPr lang="en-US" dirty="0" smtClean="0"/>
          </a:p>
          <a:p>
            <a:pPr lvl="0"/>
            <a:r>
              <a:rPr lang="en-US" dirty="0" smtClean="0"/>
              <a:t>Explain </a:t>
            </a:r>
            <a:r>
              <a:rPr lang="en-US" dirty="0"/>
              <a:t>what he has assumed about the coil.</a:t>
            </a:r>
            <a:endParaRPr lang="en-NZ" dirty="0"/>
          </a:p>
        </p:txBody>
      </p:sp>
      <p:sp>
        <p:nvSpPr>
          <p:cNvPr id="5" name="Rectangle 4"/>
          <p:cNvSpPr/>
          <p:nvPr/>
        </p:nvSpPr>
        <p:spPr>
          <a:xfrm>
            <a:off x="315533" y="2487652"/>
            <a:ext cx="6188298" cy="369332"/>
          </a:xfrm>
          <a:prstGeom prst="rect">
            <a:avLst/>
          </a:prstGeom>
          <a:solidFill>
            <a:srgbClr val="FFFFCC"/>
          </a:solidFill>
        </p:spPr>
        <p:txBody>
          <a:bodyPr wrap="square">
            <a:spAutoFit/>
          </a:bodyPr>
          <a:lstStyle/>
          <a:p>
            <a:r>
              <a:rPr lang="en-US" dirty="0"/>
              <a:t>He </a:t>
            </a:r>
            <a:r>
              <a:rPr lang="en-US" dirty="0" smtClean="0"/>
              <a:t>simply substituted </a:t>
            </a:r>
            <a:r>
              <a:rPr lang="en-US" dirty="0"/>
              <a:t>into the equation for resonant frequency:</a:t>
            </a:r>
            <a:endParaRPr lang="en-NZ" dirty="0"/>
          </a:p>
        </p:txBody>
      </p:sp>
      <mc:AlternateContent xmlns:mc="http://schemas.openxmlformats.org/markup-compatibility/2006" xmlns:a14="http://schemas.microsoft.com/office/drawing/2010/main">
        <mc:Choice Requires="a14">
          <p:sp>
            <p:nvSpPr>
              <p:cNvPr id="6" name="TextBox 5"/>
              <p:cNvSpPr txBox="1"/>
              <p:nvPr/>
            </p:nvSpPr>
            <p:spPr>
              <a:xfrm>
                <a:off x="1178417" y="3052292"/>
                <a:ext cx="2340641" cy="66460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50=</m:t>
                      </m:r>
                      <m:f>
                        <m:fPr>
                          <m:ctrlPr>
                            <a:rPr lang="en-NZ" b="0" i="1" smtClean="0">
                              <a:latin typeface="Cambria Math"/>
                            </a:rPr>
                          </m:ctrlPr>
                        </m:fPr>
                        <m:num>
                          <m:r>
                            <a:rPr lang="en-NZ" b="0" i="1" smtClean="0">
                              <a:latin typeface="Cambria Math"/>
                            </a:rPr>
                            <m:t>1</m:t>
                          </m:r>
                        </m:num>
                        <m:den>
                          <m:r>
                            <a:rPr lang="en-NZ" b="0" i="1" smtClean="0">
                              <a:latin typeface="Cambria Math"/>
                            </a:rPr>
                            <m:t>2</m:t>
                          </m:r>
                          <m:r>
                            <a:rPr lang="en-NZ" b="0" i="1" smtClean="0">
                              <a:latin typeface="Cambria Math"/>
                              <a:ea typeface="Cambria Math"/>
                            </a:rPr>
                            <m:t>𝜋</m:t>
                          </m:r>
                          <m:rad>
                            <m:radPr>
                              <m:degHide m:val="on"/>
                              <m:ctrlPr>
                                <a:rPr lang="en-NZ" b="0" i="1" smtClean="0">
                                  <a:latin typeface="Cambria Math"/>
                                  <a:ea typeface="Cambria Math"/>
                                </a:rPr>
                              </m:ctrlPr>
                            </m:radPr>
                            <m:deg/>
                            <m:e>
                              <m:r>
                                <a:rPr lang="en-NZ" b="0" i="1" smtClean="0">
                                  <a:latin typeface="Cambria Math"/>
                                  <a:ea typeface="Cambria Math"/>
                                </a:rPr>
                                <m:t>𝐿</m:t>
                              </m:r>
                              <m:r>
                                <a:rPr lang="en-NZ" b="0" i="1" smtClean="0">
                                  <a:latin typeface="Cambria Math"/>
                                  <a:ea typeface="Cambria Math"/>
                                </a:rPr>
                                <m:t>219</m:t>
                              </m:r>
                              <m:r>
                                <a:rPr lang="en-NZ" b="0" i="1" smtClean="0">
                                  <a:latin typeface="Cambria Math"/>
                                  <a:ea typeface="Cambria Math"/>
                                </a:rPr>
                                <m:t>𝑥</m:t>
                              </m:r>
                              <m:sSup>
                                <m:sSupPr>
                                  <m:ctrlPr>
                                    <a:rPr lang="en-NZ" b="0" i="1" smtClean="0">
                                      <a:latin typeface="Cambria Math"/>
                                      <a:ea typeface="Cambria Math"/>
                                    </a:rPr>
                                  </m:ctrlPr>
                                </m:sSupPr>
                                <m:e>
                                  <m:r>
                                    <a:rPr lang="en-NZ" b="0" i="1" smtClean="0">
                                      <a:latin typeface="Cambria Math"/>
                                      <a:ea typeface="Cambria Math"/>
                                    </a:rPr>
                                    <m:t>10</m:t>
                                  </m:r>
                                </m:e>
                                <m:sup>
                                  <m:r>
                                    <a:rPr lang="en-NZ" b="0" i="1" smtClean="0">
                                      <a:latin typeface="Cambria Math"/>
                                      <a:ea typeface="Cambria Math"/>
                                    </a:rPr>
                                    <m:t>−6</m:t>
                                  </m:r>
                                </m:sup>
                              </m:sSup>
                            </m:e>
                          </m:rad>
                        </m:den>
                      </m:f>
                    </m:oMath>
                  </m:oMathPara>
                </a14:m>
                <a:endParaRPr lang="en-NZ" dirty="0"/>
              </a:p>
            </p:txBody>
          </p:sp>
        </mc:Choice>
        <mc:Fallback xmlns="">
          <p:sp>
            <p:nvSpPr>
              <p:cNvPr id="6" name="TextBox 5"/>
              <p:cNvSpPr txBox="1">
                <a:spLocks noRot="1" noChangeAspect="1" noMove="1" noResize="1" noEditPoints="1" noAdjustHandles="1" noChangeArrowheads="1" noChangeShapeType="1" noTextEdit="1"/>
              </p:cNvSpPr>
              <p:nvPr/>
            </p:nvSpPr>
            <p:spPr>
              <a:xfrm>
                <a:off x="1178417" y="3052292"/>
                <a:ext cx="2340641" cy="664606"/>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757967" y="3889419"/>
                <a:ext cx="2938561"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𝐿</m:t>
                      </m:r>
                      <m:r>
                        <a:rPr lang="en-NZ" b="0" i="1" smtClean="0">
                          <a:latin typeface="Cambria Math"/>
                        </a:rPr>
                        <m:t>=0.0462654=</m:t>
                      </m:r>
                      <m:r>
                        <a:rPr lang="en-NZ" b="1" i="1" smtClean="0">
                          <a:latin typeface="Cambria Math"/>
                        </a:rPr>
                        <m:t>𝟒𝟔</m:t>
                      </m:r>
                      <m:r>
                        <a:rPr lang="en-NZ" b="1" i="1" smtClean="0">
                          <a:latin typeface="Cambria Math"/>
                        </a:rPr>
                        <m:t>.</m:t>
                      </m:r>
                      <m:r>
                        <a:rPr lang="en-NZ" b="1" i="1" smtClean="0">
                          <a:latin typeface="Cambria Math"/>
                        </a:rPr>
                        <m:t>𝟑</m:t>
                      </m:r>
                      <m:r>
                        <a:rPr lang="en-NZ" b="1" i="1" smtClean="0">
                          <a:latin typeface="Cambria Math"/>
                        </a:rPr>
                        <m:t>𝒎𝑯</m:t>
                      </m:r>
                    </m:oMath>
                  </m:oMathPara>
                </a14:m>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1757967" y="3889419"/>
                <a:ext cx="2938561" cy="369332"/>
              </a:xfrm>
              <a:prstGeom prst="rect">
                <a:avLst/>
              </a:prstGeom>
              <a:blipFill rotWithShape="1">
                <a:blip r:embed="rId5"/>
                <a:stretch>
                  <a:fillRect/>
                </a:stretch>
              </a:blipFill>
            </p:spPr>
            <p:txBody>
              <a:bodyPr/>
              <a:lstStyle/>
              <a:p>
                <a:r>
                  <a:rPr lang="en-NZ">
                    <a:noFill/>
                  </a:rPr>
                  <a:t> </a:t>
                </a:r>
              </a:p>
            </p:txBody>
          </p:sp>
        </mc:Fallback>
      </mc:AlternateContent>
      <p:sp>
        <p:nvSpPr>
          <p:cNvPr id="8" name="Rectangle 7"/>
          <p:cNvSpPr/>
          <p:nvPr/>
        </p:nvSpPr>
        <p:spPr>
          <a:xfrm>
            <a:off x="244699" y="4544894"/>
            <a:ext cx="8667481" cy="923330"/>
          </a:xfrm>
          <a:prstGeom prst="rect">
            <a:avLst/>
          </a:prstGeom>
          <a:solidFill>
            <a:srgbClr val="FFFFCC"/>
          </a:solidFill>
        </p:spPr>
        <p:txBody>
          <a:bodyPr wrap="square">
            <a:spAutoFit/>
          </a:bodyPr>
          <a:lstStyle/>
          <a:p>
            <a:r>
              <a:rPr lang="en-US" dirty="0"/>
              <a:t>He has assumed that equal voltages across the components means the circuit is at resonance. He has forgotten that the inductance will have some resistance which must be taken into account in the </a:t>
            </a:r>
            <a:r>
              <a:rPr lang="en-US" dirty="0" smtClean="0"/>
              <a:t>calculation.</a:t>
            </a:r>
            <a:endParaRPr lang="en-NZ" dirty="0"/>
          </a:p>
        </p:txBody>
      </p:sp>
      <p:sp>
        <p:nvSpPr>
          <p:cNvPr id="9" name="TextBox 8"/>
          <p:cNvSpPr txBox="1"/>
          <p:nvPr/>
        </p:nvSpPr>
        <p:spPr>
          <a:xfrm>
            <a:off x="5885645" y="6359880"/>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10" name="TextBox 9"/>
          <p:cNvSpPr txBox="1"/>
          <p:nvPr/>
        </p:nvSpPr>
        <p:spPr>
          <a:xfrm>
            <a:off x="8614585" y="3127841"/>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1" name="TextBox 10"/>
          <p:cNvSpPr txBox="1"/>
          <p:nvPr/>
        </p:nvSpPr>
        <p:spPr>
          <a:xfrm>
            <a:off x="8625317" y="529530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96030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80">
                                          <p:stCondLst>
                                            <p:cond delay="0"/>
                                          </p:stCondLst>
                                        </p:cTn>
                                        <p:tgtEl>
                                          <p:spTgt spid="9"/>
                                        </p:tgtEl>
                                      </p:cBhvr>
                                    </p:animEffect>
                                    <p:anim calcmode="lin" valueType="num">
                                      <p:cBhvr>
                                        <p:cTn id="2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3" dur="26">
                                          <p:stCondLst>
                                            <p:cond delay="650"/>
                                          </p:stCondLst>
                                        </p:cTn>
                                        <p:tgtEl>
                                          <p:spTgt spid="9"/>
                                        </p:tgtEl>
                                      </p:cBhvr>
                                      <p:to x="100000" y="60000"/>
                                    </p:animScale>
                                    <p:animScale>
                                      <p:cBhvr>
                                        <p:cTn id="34" dur="166" decel="50000">
                                          <p:stCondLst>
                                            <p:cond delay="676"/>
                                          </p:stCondLst>
                                        </p:cTn>
                                        <p:tgtEl>
                                          <p:spTgt spid="9"/>
                                        </p:tgtEl>
                                      </p:cBhvr>
                                      <p:to x="100000" y="100000"/>
                                    </p:animScale>
                                    <p:animScale>
                                      <p:cBhvr>
                                        <p:cTn id="35" dur="26">
                                          <p:stCondLst>
                                            <p:cond delay="1312"/>
                                          </p:stCondLst>
                                        </p:cTn>
                                        <p:tgtEl>
                                          <p:spTgt spid="9"/>
                                        </p:tgtEl>
                                      </p:cBhvr>
                                      <p:to x="100000" y="80000"/>
                                    </p:animScale>
                                    <p:animScale>
                                      <p:cBhvr>
                                        <p:cTn id="36" dur="166" decel="50000">
                                          <p:stCondLst>
                                            <p:cond delay="1338"/>
                                          </p:stCondLst>
                                        </p:cTn>
                                        <p:tgtEl>
                                          <p:spTgt spid="9"/>
                                        </p:tgtEl>
                                      </p:cBhvr>
                                      <p:to x="100000" y="100000"/>
                                    </p:animScale>
                                    <p:animScale>
                                      <p:cBhvr>
                                        <p:cTn id="37" dur="26">
                                          <p:stCondLst>
                                            <p:cond delay="1642"/>
                                          </p:stCondLst>
                                        </p:cTn>
                                        <p:tgtEl>
                                          <p:spTgt spid="9"/>
                                        </p:tgtEl>
                                      </p:cBhvr>
                                      <p:to x="100000" y="90000"/>
                                    </p:animScale>
                                    <p:animScale>
                                      <p:cBhvr>
                                        <p:cTn id="38" dur="166" decel="50000">
                                          <p:stCondLst>
                                            <p:cond delay="1668"/>
                                          </p:stCondLst>
                                        </p:cTn>
                                        <p:tgtEl>
                                          <p:spTgt spid="9"/>
                                        </p:tgtEl>
                                      </p:cBhvr>
                                      <p:to x="100000" y="100000"/>
                                    </p:animScale>
                                    <p:animScale>
                                      <p:cBhvr>
                                        <p:cTn id="39" dur="26">
                                          <p:stCondLst>
                                            <p:cond delay="1808"/>
                                          </p:stCondLst>
                                        </p:cTn>
                                        <p:tgtEl>
                                          <p:spTgt spid="9"/>
                                        </p:tgtEl>
                                      </p:cBhvr>
                                      <p:to x="100000" y="95000"/>
                                    </p:animScale>
                                    <p:animScale>
                                      <p:cBhvr>
                                        <p:cTn id="40" dur="166" decel="50000">
                                          <p:stCondLst>
                                            <p:cond delay="1834"/>
                                          </p:stCondLst>
                                        </p:cTn>
                                        <p:tgtEl>
                                          <p:spTgt spid="9"/>
                                        </p:tgtEl>
                                      </p:cBhvr>
                                      <p:to x="100000" y="100000"/>
                                    </p:animScale>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750"/>
                                        <p:tgtEl>
                                          <p:spTgt spid="10"/>
                                        </p:tgtEl>
                                      </p:cBhvr>
                                    </p:animEffect>
                                  </p:childTnLst>
                                </p:cTn>
                              </p:par>
                            </p:childTnLst>
                          </p:cTn>
                        </p:par>
                        <p:par>
                          <p:cTn id="45" fill="hold">
                            <p:stCondLst>
                              <p:cond delay="2750"/>
                            </p:stCondLst>
                            <p:childTnLst>
                              <p:par>
                                <p:cTn id="46" presetID="10" presetClass="entr" presetSubtype="0"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1200329"/>
          </a:xfrm>
          <a:prstGeom prst="rect">
            <a:avLst/>
          </a:prstGeom>
        </p:spPr>
        <p:txBody>
          <a:bodyPr wrap="square">
            <a:spAutoFit/>
          </a:bodyPr>
          <a:lstStyle/>
          <a:p>
            <a:pPr marL="342900" lvl="0" indent="-342900">
              <a:buAutoNum type="alphaLcParenBoth" startAt="3"/>
            </a:pPr>
            <a:r>
              <a:rPr lang="en-US" dirty="0" smtClean="0"/>
              <a:t>Sue </a:t>
            </a:r>
            <a:r>
              <a:rPr lang="en-US" dirty="0"/>
              <a:t>constructs a new circuit where she uses </a:t>
            </a:r>
            <a:r>
              <a:rPr lang="en-US" dirty="0" smtClean="0"/>
              <a:t>a </a:t>
            </a:r>
            <a:r>
              <a:rPr lang="en-US" b="1" dirty="0" smtClean="0"/>
              <a:t>6.00 </a:t>
            </a:r>
            <a:r>
              <a:rPr lang="en-US" b="1" dirty="0"/>
              <a:t>Ω </a:t>
            </a:r>
            <a:r>
              <a:rPr lang="en-US" dirty="0"/>
              <a:t>resistor connected in series with the </a:t>
            </a:r>
            <a:r>
              <a:rPr lang="en-US" dirty="0" smtClean="0"/>
              <a:t>coil and </a:t>
            </a:r>
            <a:r>
              <a:rPr lang="en-US" dirty="0"/>
              <a:t>an ideal AC ammeter. They are all connected in series to the same </a:t>
            </a:r>
            <a:r>
              <a:rPr lang="en-US" b="1" dirty="0"/>
              <a:t>12.0 </a:t>
            </a:r>
            <a:r>
              <a:rPr lang="en-US" b="1" dirty="0" smtClean="0"/>
              <a:t>V</a:t>
            </a:r>
            <a:r>
              <a:rPr lang="en-US" dirty="0" smtClean="0"/>
              <a:t>, </a:t>
            </a:r>
          </a:p>
          <a:p>
            <a:pPr lvl="0"/>
            <a:r>
              <a:rPr lang="en-US" b="1" dirty="0"/>
              <a:t> </a:t>
            </a:r>
            <a:r>
              <a:rPr lang="en-US" b="1" dirty="0" smtClean="0"/>
              <a:t>      50.0 </a:t>
            </a:r>
            <a:r>
              <a:rPr lang="en-US" b="1" dirty="0"/>
              <a:t>Hz </a:t>
            </a:r>
            <a:r>
              <a:rPr lang="en-US" dirty="0"/>
              <a:t>AC supply.</a:t>
            </a:r>
            <a:endParaRPr lang="en-NZ" dirty="0"/>
          </a:p>
          <a:p>
            <a:r>
              <a:rPr lang="en-US" dirty="0" smtClean="0"/>
              <a:t>        Sue </a:t>
            </a:r>
            <a:r>
              <a:rPr lang="en-US" dirty="0"/>
              <a:t>measures the RMS current to be </a:t>
            </a:r>
            <a:r>
              <a:rPr lang="en-US" b="1" dirty="0"/>
              <a:t>0.657 A</a:t>
            </a:r>
            <a:r>
              <a:rPr lang="en-US" b="1" dirty="0" smtClean="0"/>
              <a:t>.</a:t>
            </a:r>
            <a:endParaRPr lang="en-NZ"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447800"/>
            <a:ext cx="5184422"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04800" y="3962400"/>
            <a:ext cx="8610600" cy="646331"/>
          </a:xfrm>
          <a:prstGeom prst="rect">
            <a:avLst/>
          </a:prstGeom>
        </p:spPr>
        <p:txBody>
          <a:bodyPr wrap="square">
            <a:spAutoFit/>
          </a:bodyPr>
          <a:lstStyle/>
          <a:p>
            <a:r>
              <a:rPr lang="en-US" dirty="0"/>
              <a:t>Show that Sue needs to use the results from both circuits to determine that the true value of the inductance of the coil is </a:t>
            </a:r>
            <a:r>
              <a:rPr lang="en-US" b="1" dirty="0"/>
              <a:t>40.2 </a:t>
            </a:r>
            <a:r>
              <a:rPr lang="en-US" b="1" dirty="0" err="1"/>
              <a:t>mH</a:t>
            </a:r>
            <a:r>
              <a:rPr lang="en-US" dirty="0"/>
              <a:t>.</a:t>
            </a:r>
            <a:endParaRPr lang="en-NZ" dirty="0"/>
          </a:p>
        </p:txBody>
      </p:sp>
      <p:sp>
        <p:nvSpPr>
          <p:cNvPr id="4" name="Rectangle 3"/>
          <p:cNvSpPr/>
          <p:nvPr/>
        </p:nvSpPr>
        <p:spPr>
          <a:xfrm>
            <a:off x="228600" y="5029200"/>
            <a:ext cx="8686800" cy="1200329"/>
          </a:xfrm>
          <a:prstGeom prst="rect">
            <a:avLst/>
          </a:prstGeom>
        </p:spPr>
        <p:txBody>
          <a:bodyPr wrap="square">
            <a:spAutoFit/>
          </a:bodyPr>
          <a:lstStyle/>
          <a:p>
            <a:pPr marL="342900" lvl="0" indent="-342900">
              <a:buAutoNum type="alphaLcParenBoth" startAt="4"/>
            </a:pPr>
            <a:r>
              <a:rPr lang="en-US" dirty="0" smtClean="0"/>
              <a:t>A </a:t>
            </a:r>
            <a:r>
              <a:rPr lang="en-US" dirty="0"/>
              <a:t>series LCR circuit has a resonant frequency of </a:t>
            </a:r>
            <a:r>
              <a:rPr lang="en-US" b="1" dirty="0"/>
              <a:t>1460 Hz</a:t>
            </a:r>
            <a:r>
              <a:rPr lang="en-US" dirty="0"/>
              <a:t>. When set to another, higher </a:t>
            </a:r>
            <a:r>
              <a:rPr lang="en-US" dirty="0" smtClean="0"/>
              <a:t> </a:t>
            </a:r>
          </a:p>
          <a:p>
            <a:pPr lvl="0"/>
            <a:r>
              <a:rPr lang="en-US" dirty="0"/>
              <a:t> </a:t>
            </a:r>
            <a:r>
              <a:rPr lang="en-US" dirty="0" smtClean="0"/>
              <a:t>      frequency</a:t>
            </a:r>
            <a:r>
              <a:rPr lang="en-US" dirty="0"/>
              <a:t>, the circuit has a capacitive reactance of </a:t>
            </a:r>
            <a:r>
              <a:rPr lang="en-US" b="1" dirty="0"/>
              <a:t>5.00 Ω </a:t>
            </a:r>
            <a:r>
              <a:rPr lang="en-US" dirty="0"/>
              <a:t>and an inductive reactance </a:t>
            </a:r>
            <a:r>
              <a:rPr lang="en-US" dirty="0" smtClean="0"/>
              <a:t>  </a:t>
            </a:r>
          </a:p>
          <a:p>
            <a:pPr lvl="0"/>
            <a:r>
              <a:rPr lang="en-US" dirty="0"/>
              <a:t> </a:t>
            </a:r>
            <a:r>
              <a:rPr lang="en-US" dirty="0" smtClean="0"/>
              <a:t>       of  </a:t>
            </a:r>
            <a:r>
              <a:rPr lang="en-US" b="1" dirty="0" smtClean="0"/>
              <a:t>28.0 </a:t>
            </a:r>
            <a:r>
              <a:rPr lang="en-US" b="1" dirty="0"/>
              <a:t>Ω</a:t>
            </a:r>
            <a:r>
              <a:rPr lang="en-US" b="1" dirty="0" smtClean="0"/>
              <a:t>.</a:t>
            </a:r>
            <a:r>
              <a:rPr lang="en-US" b="1" dirty="0"/>
              <a:t> </a:t>
            </a:r>
            <a:endParaRPr lang="en-NZ" b="1" dirty="0"/>
          </a:p>
          <a:p>
            <a:r>
              <a:rPr lang="en-US" dirty="0" smtClean="0"/>
              <a:t>        Calculate </a:t>
            </a:r>
            <a:r>
              <a:rPr lang="en-US" dirty="0"/>
              <a:t>the values of the inductance and capacitance in the circuit.</a:t>
            </a:r>
            <a:endParaRPr lang="en-NZ" dirty="0"/>
          </a:p>
        </p:txBody>
      </p:sp>
      <p:sp>
        <p:nvSpPr>
          <p:cNvPr id="6" name="TextBox 5"/>
          <p:cNvSpPr txBox="1"/>
          <p:nvPr/>
        </p:nvSpPr>
        <p:spPr>
          <a:xfrm>
            <a:off x="5627077" y="6365575"/>
            <a:ext cx="3209212" cy="369332"/>
          </a:xfrm>
          <a:prstGeom prst="rect">
            <a:avLst/>
          </a:prstGeom>
          <a:noFill/>
        </p:spPr>
        <p:txBody>
          <a:bodyPr wrap="none" rtlCol="0">
            <a:spAutoFit/>
          </a:bodyPr>
          <a:lstStyle/>
          <a:p>
            <a:r>
              <a:rPr lang="en-NZ" dirty="0" smtClean="0">
                <a:solidFill>
                  <a:srgbClr val="FF0000"/>
                </a:solidFill>
              </a:rPr>
              <a:t>Answers on the next slide ………</a:t>
            </a:r>
            <a:endParaRPr lang="en-NZ" dirty="0">
              <a:solidFill>
                <a:srgbClr val="FF0000"/>
              </a:solidFill>
            </a:endParaRPr>
          </a:p>
        </p:txBody>
      </p:sp>
    </p:spTree>
    <p:extLst>
      <p:ext uri="{BB962C8B-B14F-4D97-AF65-F5344CB8AC3E}">
        <p14:creationId xmlns:p14="http://schemas.microsoft.com/office/powerpoint/2010/main" val="334014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5818" y="400319"/>
            <a:ext cx="4690992" cy="2161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51968" y="154418"/>
            <a:ext cx="2380332" cy="369332"/>
          </a:xfrm>
          <a:prstGeom prst="rect">
            <a:avLst/>
          </a:prstGeom>
          <a:solidFill>
            <a:srgbClr val="FFFFCC"/>
          </a:solidFill>
        </p:spPr>
        <p:txBody>
          <a:bodyPr wrap="none" rtlCol="0">
            <a:spAutoFit/>
          </a:bodyPr>
          <a:lstStyle/>
          <a:p>
            <a:r>
              <a:rPr lang="en-NZ" dirty="0" smtClean="0"/>
              <a:t>Here we have from Ali :</a:t>
            </a:r>
            <a:endParaRPr lang="en-NZ" dirty="0"/>
          </a:p>
        </p:txBody>
      </p:sp>
      <p:grpSp>
        <p:nvGrpSpPr>
          <p:cNvPr id="26" name="Group 25"/>
          <p:cNvGrpSpPr/>
          <p:nvPr/>
        </p:nvGrpSpPr>
        <p:grpSpPr>
          <a:xfrm>
            <a:off x="412571" y="984566"/>
            <a:ext cx="1753056" cy="3219973"/>
            <a:chOff x="736648" y="941561"/>
            <a:chExt cx="1753056" cy="3219973"/>
          </a:xfrm>
        </p:grpSpPr>
        <p:grpSp>
          <p:nvGrpSpPr>
            <p:cNvPr id="21" name="Group 20"/>
            <p:cNvGrpSpPr/>
            <p:nvPr/>
          </p:nvGrpSpPr>
          <p:grpSpPr>
            <a:xfrm>
              <a:off x="736648" y="941561"/>
              <a:ext cx="1753056" cy="3219973"/>
              <a:chOff x="3217297" y="2516864"/>
              <a:chExt cx="1753056" cy="3219973"/>
            </a:xfrm>
          </p:grpSpPr>
          <p:sp>
            <p:nvSpPr>
              <p:cNvPr id="4" name="Rectangle 3"/>
              <p:cNvSpPr/>
              <p:nvPr/>
            </p:nvSpPr>
            <p:spPr>
              <a:xfrm>
                <a:off x="3217297" y="2516864"/>
                <a:ext cx="1753056" cy="3219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latin typeface="Cambria Math" panose="02040503050406030204" pitchFamily="18" charset="0"/>
                  <a:ea typeface="Cambria Math" panose="02040503050406030204" pitchFamily="18" charset="0"/>
                </a:endParaRPr>
              </a:p>
            </p:txBody>
          </p:sp>
          <p:grpSp>
            <p:nvGrpSpPr>
              <p:cNvPr id="20" name="Group 19"/>
              <p:cNvGrpSpPr/>
              <p:nvPr/>
            </p:nvGrpSpPr>
            <p:grpSpPr>
              <a:xfrm>
                <a:off x="3840221" y="2824681"/>
                <a:ext cx="749886" cy="2751871"/>
                <a:chOff x="3840221" y="2824681"/>
                <a:chExt cx="749886" cy="2751871"/>
              </a:xfrm>
            </p:grpSpPr>
            <p:cxnSp>
              <p:nvCxnSpPr>
                <p:cNvPr id="6" name="Straight Arrow Connector 5"/>
                <p:cNvCxnSpPr/>
                <p:nvPr/>
              </p:nvCxnSpPr>
              <p:spPr>
                <a:xfrm>
                  <a:off x="3850783" y="4134118"/>
                  <a:ext cx="0" cy="14424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840221" y="2851842"/>
                  <a:ext cx="749886" cy="12988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856776" y="2824681"/>
                  <a:ext cx="0" cy="1294648"/>
                </a:xfrm>
                <a:prstGeom prst="straightConnector1">
                  <a:avLst/>
                </a:prstGeom>
                <a:ln w="28575">
                  <a:solidFill>
                    <a:srgbClr val="0033CC"/>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865830" y="4140302"/>
                  <a:ext cx="715223" cy="905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986820" y="3159659"/>
              <a:ext cx="395814" cy="369332"/>
            </a:xfrm>
            <a:prstGeom prst="rect">
              <a:avLst/>
            </a:prstGeom>
            <a:noFill/>
          </p:spPr>
          <p:txBody>
            <a:bodyPr wrap="none" rtlCol="0">
              <a:spAutoFit/>
            </a:bodyPr>
            <a:lstStyle/>
            <a:p>
              <a:r>
                <a:rPr lang="en-NZ" b="1" dirty="0" smtClean="0">
                  <a:latin typeface="Cambria Math" panose="02040503050406030204" pitchFamily="18" charset="0"/>
                  <a:ea typeface="Cambria Math" panose="02040503050406030204" pitchFamily="18" charset="0"/>
                </a:rPr>
                <a:t>V</a:t>
              </a:r>
              <a:r>
                <a:rPr lang="en-NZ" b="1" baseline="-25000" dirty="0" smtClean="0">
                  <a:latin typeface="Cambria Math" panose="02040503050406030204" pitchFamily="18" charset="0"/>
                  <a:ea typeface="Cambria Math" panose="02040503050406030204" pitchFamily="18" charset="0"/>
                </a:rPr>
                <a:t>C</a:t>
              </a:r>
              <a:endParaRPr lang="en-NZ" b="1" dirty="0">
                <a:latin typeface="Cambria Math" panose="02040503050406030204" pitchFamily="18" charset="0"/>
                <a:ea typeface="Cambria Math" panose="02040503050406030204" pitchFamily="18" charset="0"/>
              </a:endParaRPr>
            </a:p>
          </p:txBody>
        </p:sp>
        <p:sp>
          <p:nvSpPr>
            <p:cNvPr id="23" name="TextBox 22"/>
            <p:cNvSpPr txBox="1"/>
            <p:nvPr/>
          </p:nvSpPr>
          <p:spPr>
            <a:xfrm>
              <a:off x="1637167" y="2542517"/>
              <a:ext cx="375552" cy="369332"/>
            </a:xfrm>
            <a:prstGeom prst="rect">
              <a:avLst/>
            </a:prstGeom>
            <a:noFill/>
          </p:spPr>
          <p:txBody>
            <a:bodyPr wrap="none" rtlCol="0">
              <a:spAutoFit/>
            </a:bodyPr>
            <a:lstStyle/>
            <a:p>
              <a:r>
                <a:rPr lang="en-NZ" b="1" dirty="0" err="1" smtClean="0">
                  <a:latin typeface="Cambria Math" panose="02040503050406030204" pitchFamily="18" charset="0"/>
                  <a:ea typeface="Cambria Math" panose="02040503050406030204" pitchFamily="18" charset="0"/>
                </a:rPr>
                <a:t>V</a:t>
              </a:r>
              <a:r>
                <a:rPr lang="en-NZ" b="1" baseline="-25000" dirty="0" err="1" smtClean="0">
                  <a:latin typeface="Cambria Math" panose="02040503050406030204" pitchFamily="18" charset="0"/>
                  <a:ea typeface="Cambria Math" panose="02040503050406030204" pitchFamily="18" charset="0"/>
                </a:rPr>
                <a:t>r</a:t>
              </a:r>
              <a:endParaRPr lang="en-NZ" b="1" dirty="0">
                <a:latin typeface="Cambria Math" panose="02040503050406030204" pitchFamily="18" charset="0"/>
                <a:ea typeface="Cambria Math" panose="02040503050406030204" pitchFamily="18" charset="0"/>
              </a:endParaRPr>
            </a:p>
          </p:txBody>
        </p:sp>
        <p:sp>
          <p:nvSpPr>
            <p:cNvPr id="24" name="TextBox 23"/>
            <p:cNvSpPr txBox="1"/>
            <p:nvPr/>
          </p:nvSpPr>
          <p:spPr>
            <a:xfrm>
              <a:off x="1021522" y="1591901"/>
              <a:ext cx="402674" cy="369332"/>
            </a:xfrm>
            <a:prstGeom prst="rect">
              <a:avLst/>
            </a:prstGeom>
            <a:noFill/>
          </p:spPr>
          <p:txBody>
            <a:bodyPr wrap="none" rtlCol="0">
              <a:spAutoFit/>
            </a:bodyPr>
            <a:lstStyle/>
            <a:p>
              <a:r>
                <a:rPr lang="en-NZ" b="1" dirty="0" smtClean="0">
                  <a:latin typeface="Cambria Math" panose="02040503050406030204" pitchFamily="18" charset="0"/>
                  <a:ea typeface="Cambria Math" panose="02040503050406030204" pitchFamily="18" charset="0"/>
                </a:rPr>
                <a:t>V</a:t>
              </a:r>
              <a:r>
                <a:rPr lang="en-NZ" b="1" baseline="-25000" dirty="0" smtClean="0">
                  <a:latin typeface="Cambria Math" panose="02040503050406030204" pitchFamily="18" charset="0"/>
                  <a:ea typeface="Cambria Math" panose="02040503050406030204" pitchFamily="18" charset="0"/>
                </a:rPr>
                <a:t>L</a:t>
              </a:r>
              <a:endParaRPr lang="en-NZ" b="1" dirty="0">
                <a:latin typeface="Cambria Math" panose="02040503050406030204" pitchFamily="18" charset="0"/>
                <a:ea typeface="Cambria Math" panose="02040503050406030204" pitchFamily="18" charset="0"/>
              </a:endParaRPr>
            </a:p>
          </p:txBody>
        </p:sp>
        <p:sp>
          <p:nvSpPr>
            <p:cNvPr id="25" name="TextBox 24"/>
            <p:cNvSpPr txBox="1"/>
            <p:nvPr/>
          </p:nvSpPr>
          <p:spPr>
            <a:xfrm>
              <a:off x="1736753" y="1791077"/>
              <a:ext cx="577402" cy="369332"/>
            </a:xfrm>
            <a:prstGeom prst="rect">
              <a:avLst/>
            </a:prstGeom>
            <a:noFill/>
          </p:spPr>
          <p:txBody>
            <a:bodyPr wrap="none" rtlCol="0">
              <a:spAutoFit/>
            </a:bodyPr>
            <a:lstStyle/>
            <a:p>
              <a:r>
                <a:rPr lang="en-NZ" b="1" dirty="0" err="1" smtClean="0">
                  <a:latin typeface="Cambria Math" panose="02040503050406030204" pitchFamily="18" charset="0"/>
                  <a:ea typeface="Cambria Math" panose="02040503050406030204" pitchFamily="18" charset="0"/>
                </a:rPr>
                <a:t>V</a:t>
              </a:r>
              <a:r>
                <a:rPr lang="en-NZ" b="1" baseline="-25000" dirty="0" err="1" smtClean="0">
                  <a:latin typeface="Cambria Math" panose="02040503050406030204" pitchFamily="18" charset="0"/>
                  <a:ea typeface="Cambria Math" panose="02040503050406030204" pitchFamily="18" charset="0"/>
                </a:rPr>
                <a:t>L+r</a:t>
              </a:r>
              <a:endParaRPr lang="en-NZ" b="1" dirty="0">
                <a:latin typeface="Cambria Math" panose="02040503050406030204" pitchFamily="18" charset="0"/>
                <a:ea typeface="Cambria Math" panose="02040503050406030204" pitchFamily="18" charset="0"/>
              </a:endParaRPr>
            </a:p>
          </p:txBody>
        </p:sp>
      </p:grpSp>
      <p:sp>
        <p:nvSpPr>
          <p:cNvPr id="27" name="TextBox 26"/>
          <p:cNvSpPr txBox="1"/>
          <p:nvPr/>
        </p:nvSpPr>
        <p:spPr>
          <a:xfrm>
            <a:off x="2461546" y="2883995"/>
            <a:ext cx="1951945" cy="1754326"/>
          </a:xfrm>
          <a:prstGeom prst="rect">
            <a:avLst/>
          </a:prstGeom>
          <a:solidFill>
            <a:srgbClr val="FFFFCC"/>
          </a:solidFill>
        </p:spPr>
        <p:txBody>
          <a:bodyPr wrap="none" rtlCol="0">
            <a:spAutoFit/>
          </a:bodyPr>
          <a:lstStyle/>
          <a:p>
            <a:pPr>
              <a:lnSpc>
                <a:spcPct val="150000"/>
              </a:lnSpc>
            </a:pPr>
            <a:r>
              <a:rPr lang="en-NZ" sz="2400" dirty="0" smtClean="0">
                <a:latin typeface="Cambria Math" panose="02040503050406030204" pitchFamily="18" charset="0"/>
                <a:ea typeface="Cambria Math" panose="02040503050406030204" pitchFamily="18" charset="0"/>
              </a:rPr>
              <a:t>V</a:t>
            </a:r>
            <a:r>
              <a:rPr lang="en-NZ" sz="2400" baseline="-25000" dirty="0" smtClean="0">
                <a:latin typeface="Cambria Math" panose="02040503050406030204" pitchFamily="18" charset="0"/>
                <a:ea typeface="Cambria Math" panose="02040503050406030204" pitchFamily="18" charset="0"/>
              </a:rPr>
              <a:t>C</a:t>
            </a:r>
            <a:r>
              <a:rPr lang="en-NZ" sz="2400" dirty="0" smtClean="0">
                <a:latin typeface="Cambria Math" panose="02040503050406030204" pitchFamily="18" charset="0"/>
                <a:ea typeface="Cambria Math" panose="02040503050406030204" pitchFamily="18" charset="0"/>
              </a:rPr>
              <a:t> = </a:t>
            </a:r>
            <a:r>
              <a:rPr lang="en-NZ" sz="2400" dirty="0" err="1" smtClean="0">
                <a:latin typeface="Cambria Math" panose="02040503050406030204" pitchFamily="18" charset="0"/>
                <a:ea typeface="Cambria Math" panose="02040503050406030204" pitchFamily="18" charset="0"/>
              </a:rPr>
              <a:t>V</a:t>
            </a:r>
            <a:r>
              <a:rPr lang="en-NZ" sz="2400" baseline="-25000" dirty="0" err="1" smtClean="0">
                <a:latin typeface="Cambria Math" panose="02040503050406030204" pitchFamily="18" charset="0"/>
                <a:ea typeface="Cambria Math" panose="02040503050406030204" pitchFamily="18" charset="0"/>
              </a:rPr>
              <a:t>L+r</a:t>
            </a:r>
            <a:endParaRPr lang="en-NZ" sz="2400" dirty="0" smtClean="0">
              <a:latin typeface="Cambria Math" panose="02040503050406030204" pitchFamily="18" charset="0"/>
              <a:ea typeface="Cambria Math" panose="02040503050406030204" pitchFamily="18" charset="0"/>
            </a:endParaRPr>
          </a:p>
          <a:p>
            <a:pPr>
              <a:lnSpc>
                <a:spcPct val="150000"/>
              </a:lnSpc>
            </a:pPr>
            <a:r>
              <a:rPr lang="en-NZ" sz="2400" dirty="0" smtClean="0">
                <a:latin typeface="Cambria Math" panose="02040503050406030204" pitchFamily="18" charset="0"/>
                <a:ea typeface="Cambria Math" panose="02040503050406030204" pitchFamily="18" charset="0"/>
              </a:rPr>
              <a:t>IX</a:t>
            </a:r>
            <a:r>
              <a:rPr lang="en-NZ" sz="2400" baseline="-25000" dirty="0" smtClean="0">
                <a:latin typeface="Cambria Math" panose="02040503050406030204" pitchFamily="18" charset="0"/>
                <a:ea typeface="Cambria Math" panose="02040503050406030204" pitchFamily="18" charset="0"/>
              </a:rPr>
              <a:t>C</a:t>
            </a:r>
            <a:r>
              <a:rPr lang="en-NZ" sz="2400" dirty="0" smtClean="0">
                <a:latin typeface="Cambria Math" panose="02040503050406030204" pitchFamily="18" charset="0"/>
                <a:ea typeface="Cambria Math" panose="02040503050406030204" pitchFamily="18" charset="0"/>
              </a:rPr>
              <a:t> = </a:t>
            </a:r>
            <a:r>
              <a:rPr lang="en-NZ" sz="2400" dirty="0" err="1" smtClean="0">
                <a:latin typeface="Cambria Math" panose="02040503050406030204" pitchFamily="18" charset="0"/>
                <a:ea typeface="Cambria Math" panose="02040503050406030204" pitchFamily="18" charset="0"/>
              </a:rPr>
              <a:t>IX</a:t>
            </a:r>
            <a:r>
              <a:rPr lang="en-NZ" sz="2400" baseline="-25000" dirty="0" err="1" smtClean="0">
                <a:latin typeface="Cambria Math" panose="02040503050406030204" pitchFamily="18" charset="0"/>
                <a:ea typeface="Cambria Math" panose="02040503050406030204" pitchFamily="18" charset="0"/>
              </a:rPr>
              <a:t>L+r</a:t>
            </a:r>
            <a:r>
              <a:rPr lang="en-NZ" sz="2400" dirty="0" smtClean="0">
                <a:latin typeface="Cambria Math" panose="02040503050406030204" pitchFamily="18" charset="0"/>
                <a:ea typeface="Cambria Math" panose="02040503050406030204" pitchFamily="18" charset="0"/>
              </a:rPr>
              <a:t> </a:t>
            </a:r>
          </a:p>
          <a:p>
            <a:pPr>
              <a:lnSpc>
                <a:spcPct val="150000"/>
              </a:lnSpc>
            </a:pPr>
            <a:r>
              <a:rPr lang="en-NZ" sz="2400" dirty="0" smtClean="0">
                <a:latin typeface="Cambria Math" panose="02040503050406030204" pitchFamily="18" charset="0"/>
                <a:ea typeface="Cambria Math" panose="02040503050406030204" pitchFamily="18" charset="0"/>
              </a:rPr>
              <a:t>X</a:t>
            </a:r>
            <a:r>
              <a:rPr lang="en-NZ" sz="2400" baseline="-25000" dirty="0" smtClean="0">
                <a:latin typeface="Cambria Math" panose="02040503050406030204" pitchFamily="18" charset="0"/>
                <a:ea typeface="Cambria Math" panose="02040503050406030204" pitchFamily="18" charset="0"/>
              </a:rPr>
              <a:t>C</a:t>
            </a:r>
            <a:r>
              <a:rPr lang="en-NZ" sz="2400" baseline="30000" dirty="0" smtClean="0">
                <a:latin typeface="Cambria Math" panose="02040503050406030204" pitchFamily="18" charset="0"/>
                <a:ea typeface="Cambria Math" panose="02040503050406030204" pitchFamily="18" charset="0"/>
              </a:rPr>
              <a:t>2</a:t>
            </a:r>
            <a:r>
              <a:rPr lang="en-NZ" sz="2400" dirty="0" smtClean="0">
                <a:latin typeface="Cambria Math" panose="02040503050406030204" pitchFamily="18" charset="0"/>
                <a:ea typeface="Cambria Math" panose="02040503050406030204" pitchFamily="18" charset="0"/>
              </a:rPr>
              <a:t> = X</a:t>
            </a:r>
            <a:r>
              <a:rPr lang="en-NZ" sz="2400" baseline="-25000" dirty="0" smtClean="0">
                <a:latin typeface="Cambria Math" panose="02040503050406030204" pitchFamily="18" charset="0"/>
                <a:ea typeface="Cambria Math" panose="02040503050406030204" pitchFamily="18" charset="0"/>
              </a:rPr>
              <a:t>L</a:t>
            </a:r>
            <a:r>
              <a:rPr lang="en-NZ" sz="2400" baseline="30000" dirty="0" smtClean="0">
                <a:latin typeface="Cambria Math" panose="02040503050406030204" pitchFamily="18" charset="0"/>
                <a:ea typeface="Cambria Math" panose="02040503050406030204" pitchFamily="18" charset="0"/>
              </a:rPr>
              <a:t>2</a:t>
            </a:r>
            <a:r>
              <a:rPr lang="en-NZ" sz="2400" dirty="0" smtClean="0">
                <a:latin typeface="Cambria Math" panose="02040503050406030204" pitchFamily="18" charset="0"/>
                <a:ea typeface="Cambria Math" panose="02040503050406030204" pitchFamily="18" charset="0"/>
              </a:rPr>
              <a:t> + r</a:t>
            </a:r>
            <a:r>
              <a:rPr lang="en-NZ" sz="2400" baseline="30000" dirty="0" smtClean="0">
                <a:latin typeface="Cambria Math" panose="02040503050406030204" pitchFamily="18" charset="0"/>
                <a:ea typeface="Cambria Math" panose="02040503050406030204" pitchFamily="18" charset="0"/>
              </a:rPr>
              <a:t>2</a:t>
            </a:r>
            <a:endParaRPr lang="en-NZ" sz="2400" dirty="0">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28" name="TextBox 27"/>
              <p:cNvSpPr txBox="1"/>
              <p:nvPr/>
            </p:nvSpPr>
            <p:spPr>
              <a:xfrm>
                <a:off x="4722147" y="3635156"/>
                <a:ext cx="3099054" cy="88274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sz="2400" i="1" smtClean="0">
                              <a:latin typeface="Cambria Math"/>
                            </a:rPr>
                          </m:ctrlPr>
                        </m:fPr>
                        <m:num>
                          <m:r>
                            <a:rPr lang="en-NZ" sz="2400" b="0" i="1" smtClean="0">
                              <a:latin typeface="Cambria Math"/>
                            </a:rPr>
                            <m:t>1</m:t>
                          </m:r>
                        </m:num>
                        <m:den>
                          <m:r>
                            <a:rPr lang="en-NZ" sz="2400" b="0" i="1" smtClean="0">
                              <a:latin typeface="Cambria Math"/>
                            </a:rPr>
                            <m:t>4</m:t>
                          </m:r>
                          <m:sSup>
                            <m:sSupPr>
                              <m:ctrlPr>
                                <a:rPr lang="en-NZ" sz="2400" b="0" i="1" smtClean="0">
                                  <a:latin typeface="Cambria Math"/>
                                </a:rPr>
                              </m:ctrlPr>
                            </m:sSupPr>
                            <m:e>
                              <m:r>
                                <a:rPr lang="en-NZ" sz="2400" b="0" i="1" smtClean="0">
                                  <a:latin typeface="Cambria Math"/>
                                  <a:ea typeface="Cambria Math"/>
                                </a:rPr>
                                <m:t>𝜋</m:t>
                              </m:r>
                            </m:e>
                            <m:sup>
                              <m:r>
                                <a:rPr lang="en-NZ" sz="2400" b="0" i="1" smtClean="0">
                                  <a:latin typeface="Cambria Math"/>
                                </a:rPr>
                                <m:t>2</m:t>
                              </m:r>
                            </m:sup>
                          </m:sSup>
                          <m:sSup>
                            <m:sSupPr>
                              <m:ctrlPr>
                                <a:rPr lang="en-NZ" sz="2400" b="0" i="1" smtClean="0">
                                  <a:latin typeface="Cambria Math"/>
                                </a:rPr>
                              </m:ctrlPr>
                            </m:sSupPr>
                            <m:e>
                              <m:r>
                                <a:rPr lang="en-NZ" sz="2400" b="0" i="1" smtClean="0">
                                  <a:latin typeface="Cambria Math"/>
                                </a:rPr>
                                <m:t>𝑓</m:t>
                              </m:r>
                            </m:e>
                            <m:sup>
                              <m:r>
                                <a:rPr lang="en-NZ" sz="2400" b="0" i="1" smtClean="0">
                                  <a:latin typeface="Cambria Math"/>
                                </a:rPr>
                                <m:t>2</m:t>
                              </m:r>
                            </m:sup>
                          </m:sSup>
                          <m:sSup>
                            <m:sSupPr>
                              <m:ctrlPr>
                                <a:rPr lang="en-NZ" sz="2400" b="0" i="1" smtClean="0">
                                  <a:latin typeface="Cambria Math"/>
                                </a:rPr>
                              </m:ctrlPr>
                            </m:sSupPr>
                            <m:e>
                              <m:r>
                                <a:rPr lang="en-NZ" sz="2400" b="0" i="1" smtClean="0">
                                  <a:latin typeface="Cambria Math"/>
                                </a:rPr>
                                <m:t>𝐶</m:t>
                              </m:r>
                            </m:e>
                            <m:sup>
                              <m:r>
                                <a:rPr lang="en-NZ" sz="2400" b="0" i="1" smtClean="0">
                                  <a:latin typeface="Cambria Math"/>
                                </a:rPr>
                                <m:t>2</m:t>
                              </m:r>
                            </m:sup>
                          </m:sSup>
                        </m:den>
                      </m:f>
                      <m:r>
                        <a:rPr lang="en-NZ" sz="2400" b="0" i="1" smtClean="0">
                          <a:latin typeface="Cambria Math"/>
                        </a:rPr>
                        <m:t>=</m:t>
                      </m:r>
                      <m:rad>
                        <m:radPr>
                          <m:degHide m:val="on"/>
                          <m:ctrlPr>
                            <a:rPr lang="en-NZ" sz="2400" b="0" i="1" smtClean="0">
                              <a:latin typeface="Cambria Math"/>
                            </a:rPr>
                          </m:ctrlPr>
                        </m:radPr>
                        <m:deg/>
                        <m:e>
                          <m:sSubSup>
                            <m:sSubSupPr>
                              <m:ctrlPr>
                                <a:rPr lang="en-NZ" sz="2400" b="0" i="1" smtClean="0">
                                  <a:latin typeface="Cambria Math"/>
                                </a:rPr>
                              </m:ctrlPr>
                            </m:sSubSupPr>
                            <m:e>
                              <m:r>
                                <a:rPr lang="en-NZ" sz="2400" b="0" i="1" smtClean="0">
                                  <a:latin typeface="Cambria Math"/>
                                </a:rPr>
                                <m:t>𝑋</m:t>
                              </m:r>
                            </m:e>
                            <m:sub>
                              <m:r>
                                <a:rPr lang="en-NZ" sz="2400" b="0" i="1" smtClean="0">
                                  <a:latin typeface="Cambria Math"/>
                                </a:rPr>
                                <m:t>𝐿</m:t>
                              </m:r>
                            </m:sub>
                            <m:sup>
                              <m:r>
                                <a:rPr lang="en-NZ" sz="2400" b="0" i="1" smtClean="0">
                                  <a:latin typeface="Cambria Math"/>
                                </a:rPr>
                                <m:t>2</m:t>
                              </m:r>
                            </m:sup>
                          </m:sSubSup>
                          <m:r>
                            <a:rPr lang="en-NZ" sz="2400" b="0" i="1" smtClean="0">
                              <a:latin typeface="Cambria Math"/>
                            </a:rPr>
                            <m:t>+</m:t>
                          </m:r>
                          <m:sSup>
                            <m:sSupPr>
                              <m:ctrlPr>
                                <a:rPr lang="en-NZ" sz="2400" b="0" i="1" smtClean="0">
                                  <a:latin typeface="Cambria Math"/>
                                </a:rPr>
                              </m:ctrlPr>
                            </m:sSupPr>
                            <m:e>
                              <m:r>
                                <a:rPr lang="en-NZ" sz="2400" b="0" i="1" smtClean="0">
                                  <a:latin typeface="Cambria Math"/>
                                </a:rPr>
                                <m:t>𝑟</m:t>
                              </m:r>
                            </m:e>
                            <m:sup>
                              <m:r>
                                <a:rPr lang="en-NZ" sz="2400" b="0" i="1" smtClean="0">
                                  <a:latin typeface="Cambria Math"/>
                                </a:rPr>
                                <m:t>2</m:t>
                              </m:r>
                            </m:sup>
                          </m:sSup>
                        </m:e>
                      </m:rad>
                    </m:oMath>
                  </m:oMathPara>
                </a14:m>
                <a:endParaRPr lang="en-NZ"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722147" y="3635156"/>
                <a:ext cx="3099054" cy="882742"/>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4758744" y="4972519"/>
                <a:ext cx="3546933" cy="466859"/>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NZ" sz="2400" i="1" smtClean="0">
                              <a:latin typeface="Cambria Math"/>
                            </a:rPr>
                          </m:ctrlPr>
                        </m:sSubSupPr>
                        <m:e>
                          <m:r>
                            <a:rPr lang="en-NZ" sz="2400" b="0" i="1" smtClean="0">
                              <a:latin typeface="Cambria Math"/>
                            </a:rPr>
                            <m:t>𝑋</m:t>
                          </m:r>
                        </m:e>
                        <m:sub>
                          <m:r>
                            <a:rPr lang="en-NZ" sz="2400" b="0" i="1" smtClean="0">
                              <a:latin typeface="Cambria Math"/>
                            </a:rPr>
                            <m:t>𝐿</m:t>
                          </m:r>
                        </m:sub>
                        <m:sup>
                          <m:r>
                            <a:rPr lang="en-NZ" sz="2400" b="0" i="1" smtClean="0">
                              <a:latin typeface="Cambria Math"/>
                            </a:rPr>
                            <m:t>2</m:t>
                          </m:r>
                        </m:sup>
                      </m:sSubSup>
                      <m:r>
                        <a:rPr lang="en-NZ" sz="2400" b="0" i="1" smtClean="0">
                          <a:latin typeface="Cambria Math"/>
                        </a:rPr>
                        <m:t>+</m:t>
                      </m:r>
                      <m:sSup>
                        <m:sSupPr>
                          <m:ctrlPr>
                            <a:rPr lang="en-NZ" sz="2400" b="0" i="1" smtClean="0">
                              <a:latin typeface="Cambria Math"/>
                            </a:rPr>
                          </m:ctrlPr>
                        </m:sSupPr>
                        <m:e>
                          <m:r>
                            <a:rPr lang="en-NZ" sz="2400" b="0" i="1" smtClean="0">
                              <a:latin typeface="Cambria Math"/>
                            </a:rPr>
                            <m:t>𝑟</m:t>
                          </m:r>
                        </m:e>
                        <m:sup>
                          <m:r>
                            <a:rPr lang="en-NZ" sz="2400" b="0" i="1" smtClean="0">
                              <a:latin typeface="Cambria Math"/>
                            </a:rPr>
                            <m:t>2</m:t>
                          </m:r>
                        </m:sup>
                      </m:sSup>
                      <m:r>
                        <a:rPr lang="en-NZ" sz="2400" b="0" i="1" smtClean="0">
                          <a:latin typeface="Cambria Math"/>
                        </a:rPr>
                        <m:t>=2.11257446 </m:t>
                      </m:r>
                      <m:r>
                        <m:rPr>
                          <m:sty m:val="p"/>
                        </m:rPr>
                        <a:rPr lang="el-GR" sz="2400" b="0" i="1" smtClean="0">
                          <a:latin typeface="Cambria Math"/>
                        </a:rPr>
                        <m:t>Ω</m:t>
                      </m:r>
                    </m:oMath>
                  </m:oMathPara>
                </a14:m>
                <a:endParaRPr lang="en-NZ" sz="2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4758744" y="4972519"/>
                <a:ext cx="3546933" cy="466859"/>
              </a:xfrm>
              <a:prstGeom prst="rect">
                <a:avLst/>
              </a:prstGeom>
              <a:blipFill rotWithShape="1">
                <a:blip r:embed="rId4"/>
                <a:stretch>
                  <a:fillRect b="-2632"/>
                </a:stretch>
              </a:blipFill>
            </p:spPr>
            <p:txBody>
              <a:bodyPr/>
              <a:lstStyle/>
              <a:p>
                <a:r>
                  <a:rPr lang="en-NZ">
                    <a:noFill/>
                  </a:rPr>
                  <a:t> </a:t>
                </a:r>
              </a:p>
            </p:txBody>
          </p:sp>
        </mc:Fallback>
      </mc:AlternateContent>
      <p:sp>
        <p:nvSpPr>
          <p:cNvPr id="30" name="TextBox 29"/>
          <p:cNvSpPr txBox="1"/>
          <p:nvPr/>
        </p:nvSpPr>
        <p:spPr>
          <a:xfrm>
            <a:off x="4989247" y="5793219"/>
            <a:ext cx="3860544" cy="369332"/>
          </a:xfrm>
          <a:prstGeom prst="rect">
            <a:avLst/>
          </a:prstGeom>
          <a:solidFill>
            <a:srgbClr val="FFFFCC"/>
          </a:solidFill>
        </p:spPr>
        <p:txBody>
          <a:bodyPr wrap="none" rtlCol="0">
            <a:spAutoFit/>
          </a:bodyPr>
          <a:lstStyle/>
          <a:p>
            <a:r>
              <a:rPr lang="en-NZ" dirty="0" smtClean="0"/>
              <a:t>We’ll use this result on the next slide …</a:t>
            </a:r>
            <a:endParaRPr lang="en-NZ" dirty="0"/>
          </a:p>
        </p:txBody>
      </p:sp>
    </p:spTree>
    <p:extLst>
      <p:ext uri="{BB962C8B-B14F-4D97-AF65-F5344CB8AC3E}">
        <p14:creationId xmlns:p14="http://schemas.microsoft.com/office/powerpoint/2010/main" val="206229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250"/>
                                        <p:tgtEl>
                                          <p:spTgt spid="3"/>
                                        </p:tgtEl>
                                      </p:cBhvr>
                                    </p:animEffect>
                                  </p:childTnLst>
                                </p:cTn>
                              </p:par>
                            </p:childTnLst>
                          </p:cTn>
                        </p:par>
                        <p:par>
                          <p:cTn id="8" fill="hold">
                            <p:stCondLst>
                              <p:cond delay="1250"/>
                            </p:stCondLst>
                            <p:childTnLst>
                              <p:par>
                                <p:cTn id="9" presetID="10" presetClass="entr" presetSubtype="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20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up)">
                                      <p:cBhvr>
                                        <p:cTn id="16" dur="175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20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left)">
                                      <p:cBhvr>
                                        <p:cTn id="26" dur="1750"/>
                                        <p:tgtEl>
                                          <p:spTgt spid="29"/>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left)">
                                      <p:cBhvr>
                                        <p:cTn id="30" dur="12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7" grpId="0" animBg="1"/>
      <p:bldP spid="28" grpId="0" animBg="1"/>
      <p:bldP spid="29" grpId="0" animBg="1"/>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2752" y="198550"/>
            <a:ext cx="4263926" cy="2068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51968" y="154418"/>
            <a:ext cx="1637179" cy="369332"/>
          </a:xfrm>
          <a:prstGeom prst="rect">
            <a:avLst/>
          </a:prstGeom>
          <a:solidFill>
            <a:srgbClr val="FFFFCC"/>
          </a:solidFill>
        </p:spPr>
        <p:txBody>
          <a:bodyPr wrap="none" rtlCol="0">
            <a:spAutoFit/>
          </a:bodyPr>
          <a:lstStyle/>
          <a:p>
            <a:r>
              <a:rPr lang="en-NZ" dirty="0" smtClean="0"/>
              <a:t>Now from Sue :</a:t>
            </a:r>
            <a:endParaRPr lang="en-NZ" dirty="0"/>
          </a:p>
        </p:txBody>
      </p:sp>
      <p:grpSp>
        <p:nvGrpSpPr>
          <p:cNvPr id="18" name="Group 17"/>
          <p:cNvGrpSpPr/>
          <p:nvPr/>
        </p:nvGrpSpPr>
        <p:grpSpPr>
          <a:xfrm>
            <a:off x="437883" y="697117"/>
            <a:ext cx="1852644" cy="2181885"/>
            <a:chOff x="465043" y="1004935"/>
            <a:chExt cx="1653468" cy="1964602"/>
          </a:xfrm>
        </p:grpSpPr>
        <p:sp>
          <p:nvSpPr>
            <p:cNvPr id="12" name="Rectangle 11"/>
            <p:cNvSpPr/>
            <p:nvPr/>
          </p:nvSpPr>
          <p:spPr>
            <a:xfrm>
              <a:off x="465043" y="1004935"/>
              <a:ext cx="1653468" cy="19646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latin typeface="Cambria Math" panose="02040503050406030204" pitchFamily="18" charset="0"/>
                <a:ea typeface="Cambria Math" panose="02040503050406030204" pitchFamily="18" charset="0"/>
              </a:endParaRPr>
            </a:p>
          </p:txBody>
        </p:sp>
        <p:cxnSp>
          <p:nvCxnSpPr>
            <p:cNvPr id="15" name="Straight Arrow Connector 14"/>
            <p:cNvCxnSpPr/>
            <p:nvPr/>
          </p:nvCxnSpPr>
          <p:spPr>
            <a:xfrm flipV="1">
              <a:off x="942494" y="1195058"/>
              <a:ext cx="945321" cy="12988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963364" y="1167897"/>
              <a:ext cx="0" cy="1294648"/>
            </a:xfrm>
            <a:prstGeom prst="straightConnector1">
              <a:avLst/>
            </a:prstGeom>
            <a:ln w="28575">
              <a:solidFill>
                <a:srgbClr val="0033CC"/>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956670" y="2480651"/>
              <a:ext cx="901624" cy="905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47867" y="2596838"/>
              <a:ext cx="335177" cy="332552"/>
            </a:xfrm>
            <a:prstGeom prst="rect">
              <a:avLst/>
            </a:prstGeom>
            <a:noFill/>
          </p:spPr>
          <p:txBody>
            <a:bodyPr wrap="none" rtlCol="0">
              <a:spAutoFit/>
            </a:bodyPr>
            <a:lstStyle/>
            <a:p>
              <a:r>
                <a:rPr lang="en-NZ" b="1" dirty="0" err="1" smtClean="0">
                  <a:latin typeface="Cambria Math" panose="02040503050406030204" pitchFamily="18" charset="0"/>
                  <a:ea typeface="Cambria Math" panose="02040503050406030204" pitchFamily="18" charset="0"/>
                </a:rPr>
                <a:t>V</a:t>
              </a:r>
              <a:r>
                <a:rPr lang="en-NZ" b="1" baseline="-25000" dirty="0" err="1" smtClean="0">
                  <a:latin typeface="Cambria Math" panose="02040503050406030204" pitchFamily="18" charset="0"/>
                  <a:ea typeface="Cambria Math" panose="02040503050406030204" pitchFamily="18" charset="0"/>
                </a:rPr>
                <a:t>r</a:t>
              </a:r>
              <a:endParaRPr lang="en-NZ" b="1" dirty="0">
                <a:latin typeface="Cambria Math" panose="02040503050406030204" pitchFamily="18" charset="0"/>
                <a:ea typeface="Cambria Math" panose="02040503050406030204" pitchFamily="18" charset="0"/>
              </a:endParaRPr>
            </a:p>
          </p:txBody>
        </p:sp>
        <p:sp>
          <p:nvSpPr>
            <p:cNvPr id="10" name="TextBox 9"/>
            <p:cNvSpPr txBox="1"/>
            <p:nvPr/>
          </p:nvSpPr>
          <p:spPr>
            <a:xfrm>
              <a:off x="568848" y="1374618"/>
              <a:ext cx="359383" cy="332552"/>
            </a:xfrm>
            <a:prstGeom prst="rect">
              <a:avLst/>
            </a:prstGeom>
            <a:noFill/>
          </p:spPr>
          <p:txBody>
            <a:bodyPr wrap="none" rtlCol="0">
              <a:spAutoFit/>
            </a:bodyPr>
            <a:lstStyle/>
            <a:p>
              <a:r>
                <a:rPr lang="en-NZ" b="1" dirty="0" smtClean="0">
                  <a:latin typeface="Cambria Math" panose="02040503050406030204" pitchFamily="18" charset="0"/>
                  <a:ea typeface="Cambria Math" panose="02040503050406030204" pitchFamily="18" charset="0"/>
                </a:rPr>
                <a:t>V</a:t>
              </a:r>
              <a:r>
                <a:rPr lang="en-NZ" b="1" baseline="-25000" dirty="0" smtClean="0">
                  <a:latin typeface="Cambria Math" panose="02040503050406030204" pitchFamily="18" charset="0"/>
                  <a:ea typeface="Cambria Math" panose="02040503050406030204" pitchFamily="18" charset="0"/>
                </a:rPr>
                <a:t>L</a:t>
              </a:r>
              <a:endParaRPr lang="en-NZ" b="1" dirty="0">
                <a:latin typeface="Cambria Math" panose="02040503050406030204" pitchFamily="18" charset="0"/>
                <a:ea typeface="Cambria Math" panose="02040503050406030204" pitchFamily="18" charset="0"/>
              </a:endParaRPr>
            </a:p>
          </p:txBody>
        </p:sp>
        <p:sp>
          <p:nvSpPr>
            <p:cNvPr id="11" name="TextBox 10"/>
            <p:cNvSpPr txBox="1"/>
            <p:nvPr/>
          </p:nvSpPr>
          <p:spPr>
            <a:xfrm>
              <a:off x="1537577" y="1619061"/>
              <a:ext cx="515326" cy="332552"/>
            </a:xfrm>
            <a:prstGeom prst="rect">
              <a:avLst/>
            </a:prstGeom>
            <a:noFill/>
          </p:spPr>
          <p:txBody>
            <a:bodyPr wrap="none" rtlCol="0">
              <a:spAutoFit/>
            </a:bodyPr>
            <a:lstStyle/>
            <a:p>
              <a:r>
                <a:rPr lang="en-NZ" b="1" dirty="0" err="1" smtClean="0">
                  <a:latin typeface="Cambria Math" panose="02040503050406030204" pitchFamily="18" charset="0"/>
                  <a:ea typeface="Cambria Math" panose="02040503050406030204" pitchFamily="18" charset="0"/>
                </a:rPr>
                <a:t>V</a:t>
              </a:r>
              <a:r>
                <a:rPr lang="en-NZ" b="1" baseline="-25000" dirty="0" err="1" smtClean="0">
                  <a:latin typeface="Cambria Math" panose="02040503050406030204" pitchFamily="18" charset="0"/>
                  <a:ea typeface="Cambria Math" panose="02040503050406030204" pitchFamily="18" charset="0"/>
                </a:rPr>
                <a:t>L+r</a:t>
              </a:r>
              <a:endParaRPr lang="en-NZ" b="1" dirty="0">
                <a:latin typeface="Cambria Math" panose="02040503050406030204" pitchFamily="18" charset="0"/>
                <a:ea typeface="Cambria Math" panose="02040503050406030204" pitchFamily="18" charset="0"/>
              </a:endParaRPr>
            </a:p>
          </p:txBody>
        </p:sp>
      </p:grpSp>
      <p:grpSp>
        <p:nvGrpSpPr>
          <p:cNvPr id="19" name="Group 18"/>
          <p:cNvGrpSpPr/>
          <p:nvPr/>
        </p:nvGrpSpPr>
        <p:grpSpPr>
          <a:xfrm>
            <a:off x="412401" y="3069783"/>
            <a:ext cx="1852643" cy="2181885"/>
            <a:chOff x="465043" y="1004935"/>
            <a:chExt cx="1653468" cy="1964602"/>
          </a:xfrm>
        </p:grpSpPr>
        <p:sp>
          <p:nvSpPr>
            <p:cNvPr id="20" name="Rectangle 19"/>
            <p:cNvSpPr/>
            <p:nvPr/>
          </p:nvSpPr>
          <p:spPr>
            <a:xfrm>
              <a:off x="465043" y="1004935"/>
              <a:ext cx="1653468" cy="19646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latin typeface="Cambria Math" panose="02040503050406030204" pitchFamily="18" charset="0"/>
                <a:ea typeface="Cambria Math" panose="02040503050406030204" pitchFamily="18" charset="0"/>
              </a:endParaRPr>
            </a:p>
          </p:txBody>
        </p:sp>
        <p:cxnSp>
          <p:nvCxnSpPr>
            <p:cNvPr id="21" name="Straight Arrow Connector 20"/>
            <p:cNvCxnSpPr/>
            <p:nvPr/>
          </p:nvCxnSpPr>
          <p:spPr>
            <a:xfrm flipV="1">
              <a:off x="942494" y="1195058"/>
              <a:ext cx="945321" cy="12988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963364" y="1167897"/>
              <a:ext cx="0" cy="1294648"/>
            </a:xfrm>
            <a:prstGeom prst="straightConnector1">
              <a:avLst/>
            </a:prstGeom>
            <a:ln w="28575">
              <a:solidFill>
                <a:srgbClr val="0033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956670" y="2480651"/>
              <a:ext cx="901624" cy="905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150906" y="2499016"/>
              <a:ext cx="745663" cy="332552"/>
            </a:xfrm>
            <a:prstGeom prst="rect">
              <a:avLst/>
            </a:prstGeom>
            <a:noFill/>
          </p:spPr>
          <p:txBody>
            <a:bodyPr wrap="none" rtlCol="0">
              <a:spAutoFit/>
            </a:bodyPr>
            <a:lstStyle/>
            <a:p>
              <a:r>
                <a:rPr lang="en-NZ" b="1" dirty="0" smtClean="0">
                  <a:latin typeface="Cambria Math" panose="02040503050406030204" pitchFamily="18" charset="0"/>
                  <a:ea typeface="Cambria Math" panose="02040503050406030204" pitchFamily="18" charset="0"/>
                </a:rPr>
                <a:t>I(r+6)</a:t>
              </a:r>
              <a:endParaRPr lang="en-NZ" b="1" dirty="0">
                <a:latin typeface="Cambria Math" panose="02040503050406030204" pitchFamily="18" charset="0"/>
                <a:ea typeface="Cambria Math" panose="02040503050406030204" pitchFamily="18" charset="0"/>
              </a:endParaRPr>
            </a:p>
          </p:txBody>
        </p:sp>
        <p:sp>
          <p:nvSpPr>
            <p:cNvPr id="25" name="TextBox 24"/>
            <p:cNvSpPr txBox="1"/>
            <p:nvPr/>
          </p:nvSpPr>
          <p:spPr>
            <a:xfrm>
              <a:off x="568848" y="1374618"/>
              <a:ext cx="419471" cy="332552"/>
            </a:xfrm>
            <a:prstGeom prst="rect">
              <a:avLst/>
            </a:prstGeom>
            <a:noFill/>
          </p:spPr>
          <p:txBody>
            <a:bodyPr wrap="none" rtlCol="0">
              <a:spAutoFit/>
            </a:bodyPr>
            <a:lstStyle/>
            <a:p>
              <a:r>
                <a:rPr lang="en-NZ" b="1" dirty="0" smtClean="0">
                  <a:latin typeface="Cambria Math" panose="02040503050406030204" pitchFamily="18" charset="0"/>
                  <a:ea typeface="Cambria Math" panose="02040503050406030204" pitchFamily="18" charset="0"/>
                </a:rPr>
                <a:t>IX</a:t>
              </a:r>
              <a:r>
                <a:rPr lang="en-NZ" b="1" baseline="-25000" dirty="0" smtClean="0">
                  <a:latin typeface="Cambria Math" panose="02040503050406030204" pitchFamily="18" charset="0"/>
                  <a:ea typeface="Cambria Math" panose="02040503050406030204" pitchFamily="18" charset="0"/>
                </a:rPr>
                <a:t>L</a:t>
              </a:r>
              <a:endParaRPr lang="en-NZ" b="1" dirty="0">
                <a:latin typeface="Cambria Math" panose="02040503050406030204" pitchFamily="18" charset="0"/>
                <a:ea typeface="Cambria Math" panose="02040503050406030204" pitchFamily="18" charset="0"/>
              </a:endParaRPr>
            </a:p>
          </p:txBody>
        </p:sp>
        <p:sp>
          <p:nvSpPr>
            <p:cNvPr id="26" name="TextBox 25"/>
            <p:cNvSpPr txBox="1"/>
            <p:nvPr/>
          </p:nvSpPr>
          <p:spPr>
            <a:xfrm>
              <a:off x="1537577" y="1619061"/>
              <a:ext cx="387996" cy="332552"/>
            </a:xfrm>
            <a:prstGeom prst="rect">
              <a:avLst/>
            </a:prstGeom>
            <a:noFill/>
          </p:spPr>
          <p:txBody>
            <a:bodyPr wrap="none" rtlCol="0">
              <a:spAutoFit/>
            </a:bodyPr>
            <a:lstStyle/>
            <a:p>
              <a:r>
                <a:rPr lang="en-NZ" b="1" dirty="0" smtClean="0">
                  <a:latin typeface="Cambria Math" panose="02040503050406030204" pitchFamily="18" charset="0"/>
                  <a:ea typeface="Cambria Math" panose="02040503050406030204" pitchFamily="18" charset="0"/>
                </a:rPr>
                <a:t>12</a:t>
              </a:r>
              <a:endParaRPr lang="en-NZ" b="1" dirty="0">
                <a:latin typeface="Cambria Math" panose="02040503050406030204" pitchFamily="18" charset="0"/>
                <a:ea typeface="Cambria Math" panose="02040503050406030204" pitchFamily="18" charset="0"/>
              </a:endParaRPr>
            </a:p>
          </p:txBody>
        </p:sp>
      </p:grpSp>
      <mc:AlternateContent xmlns:mc="http://schemas.openxmlformats.org/markup-compatibility/2006" xmlns:a14="http://schemas.microsoft.com/office/drawing/2010/main">
        <mc:Choice Requires="a14">
          <p:sp>
            <p:nvSpPr>
              <p:cNvPr id="27" name="TextBox 26"/>
              <p:cNvSpPr txBox="1"/>
              <p:nvPr/>
            </p:nvSpPr>
            <p:spPr>
              <a:xfrm>
                <a:off x="2788275" y="2448260"/>
                <a:ext cx="3391441" cy="466987"/>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NZ" sz="2400" i="1" smtClean="0">
                              <a:latin typeface="Cambria Math"/>
                            </a:rPr>
                          </m:ctrlPr>
                        </m:sSubSupPr>
                        <m:e>
                          <m:r>
                            <a:rPr lang="en-NZ" sz="2400" b="0" i="1" smtClean="0">
                              <a:latin typeface="Cambria Math"/>
                            </a:rPr>
                            <m:t>1</m:t>
                          </m:r>
                          <m:sSup>
                            <m:sSupPr>
                              <m:ctrlPr>
                                <a:rPr lang="en-NZ" sz="2400" b="0" i="1" smtClean="0">
                                  <a:latin typeface="Cambria Math"/>
                                </a:rPr>
                              </m:ctrlPr>
                            </m:sSupPr>
                            <m:e>
                              <m:r>
                                <a:rPr lang="en-NZ" sz="2400" b="0" i="1" smtClean="0">
                                  <a:latin typeface="Cambria Math"/>
                                </a:rPr>
                                <m:t>2</m:t>
                              </m:r>
                            </m:e>
                            <m:sup>
                              <m:r>
                                <a:rPr lang="en-NZ" sz="2400" b="0" i="1" smtClean="0">
                                  <a:latin typeface="Cambria Math"/>
                                </a:rPr>
                                <m:t>2</m:t>
                              </m:r>
                            </m:sup>
                          </m:sSup>
                          <m:r>
                            <a:rPr lang="en-NZ" sz="2400" b="0" i="1" smtClean="0">
                              <a:latin typeface="Cambria Math"/>
                            </a:rPr>
                            <m:t>= </m:t>
                          </m:r>
                          <m:sSup>
                            <m:sSupPr>
                              <m:ctrlPr>
                                <a:rPr lang="en-NZ" sz="2400" b="0" i="1" smtClean="0">
                                  <a:latin typeface="Cambria Math"/>
                                </a:rPr>
                              </m:ctrlPr>
                            </m:sSupPr>
                            <m:e>
                              <m:r>
                                <a:rPr lang="en-NZ" sz="2400" b="0" i="1" smtClean="0">
                                  <a:latin typeface="Cambria Math"/>
                                </a:rPr>
                                <m:t>𝐼</m:t>
                              </m:r>
                            </m:e>
                            <m:sup>
                              <m:r>
                                <a:rPr lang="en-NZ" sz="2400" b="0" i="1" smtClean="0">
                                  <a:latin typeface="Cambria Math"/>
                                </a:rPr>
                                <m:t>2</m:t>
                              </m:r>
                            </m:sup>
                          </m:sSup>
                          <m:r>
                            <a:rPr lang="en-NZ" sz="2400" b="0" i="1" smtClean="0">
                              <a:latin typeface="Cambria Math"/>
                            </a:rPr>
                            <m:t>{</m:t>
                          </m:r>
                          <m:r>
                            <a:rPr lang="en-NZ" sz="2400" b="0" i="1" smtClean="0">
                              <a:latin typeface="Cambria Math"/>
                            </a:rPr>
                            <m:t>𝑋</m:t>
                          </m:r>
                        </m:e>
                        <m:sub>
                          <m:r>
                            <a:rPr lang="en-NZ" sz="2400" b="0" i="1" smtClean="0">
                              <a:latin typeface="Cambria Math"/>
                            </a:rPr>
                            <m:t>𝐿</m:t>
                          </m:r>
                        </m:sub>
                        <m:sup>
                          <m:r>
                            <a:rPr lang="en-NZ" sz="2400" b="0" i="1" smtClean="0">
                              <a:latin typeface="Cambria Math"/>
                            </a:rPr>
                            <m:t>2</m:t>
                          </m:r>
                        </m:sup>
                      </m:sSubSup>
                      <m:r>
                        <a:rPr lang="en-NZ" sz="2400" b="0" i="1" smtClean="0">
                          <a:latin typeface="Cambria Math"/>
                        </a:rPr>
                        <m:t>+</m:t>
                      </m:r>
                      <m:sSup>
                        <m:sSupPr>
                          <m:ctrlPr>
                            <a:rPr lang="en-NZ" sz="2400" b="0" i="1" smtClean="0">
                              <a:latin typeface="Cambria Math"/>
                            </a:rPr>
                          </m:ctrlPr>
                        </m:sSupPr>
                        <m:e>
                          <m:r>
                            <a:rPr lang="en-NZ" sz="2400" b="0" i="1" smtClean="0">
                              <a:latin typeface="Cambria Math"/>
                            </a:rPr>
                            <m:t>(</m:t>
                          </m:r>
                          <m:r>
                            <a:rPr lang="en-NZ" sz="2400" b="0" i="1" smtClean="0">
                              <a:latin typeface="Cambria Math"/>
                            </a:rPr>
                            <m:t>𝑟</m:t>
                          </m:r>
                        </m:e>
                        <m:sup>
                          <m:r>
                            <a:rPr lang="en-NZ" sz="2400" b="0" i="1" smtClean="0">
                              <a:latin typeface="Cambria Math"/>
                            </a:rPr>
                            <m:t>2</m:t>
                          </m:r>
                        </m:sup>
                      </m:sSup>
                      <m:r>
                        <a:rPr lang="en-NZ" sz="2400" b="0" i="1" smtClean="0">
                          <a:latin typeface="Cambria Math"/>
                        </a:rPr>
                        <m:t>+6)}</m:t>
                      </m:r>
                    </m:oMath>
                  </m:oMathPara>
                </a14:m>
                <a:endParaRPr lang="en-NZ" sz="24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88275" y="2448260"/>
                <a:ext cx="3391441" cy="466987"/>
              </a:xfrm>
              <a:prstGeom prst="rect">
                <a:avLst/>
              </a:prstGeom>
              <a:blipFill rotWithShape="1">
                <a:blip r:embed="rId3"/>
                <a:stretch>
                  <a:fillRect b="-18421"/>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2775398" y="3092203"/>
                <a:ext cx="4875629" cy="466987"/>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NZ" sz="2400" i="1" smtClean="0">
                              <a:latin typeface="Cambria Math"/>
                            </a:rPr>
                          </m:ctrlPr>
                        </m:sSubSupPr>
                        <m:e>
                          <m:r>
                            <a:rPr lang="en-NZ" sz="2400" b="0" i="1" smtClean="0">
                              <a:latin typeface="Cambria Math"/>
                            </a:rPr>
                            <m:t>144=0.65</m:t>
                          </m:r>
                          <m:sSup>
                            <m:sSupPr>
                              <m:ctrlPr>
                                <a:rPr lang="en-NZ" sz="2400" b="0" i="1" smtClean="0">
                                  <a:latin typeface="Cambria Math"/>
                                </a:rPr>
                              </m:ctrlPr>
                            </m:sSupPr>
                            <m:e>
                              <m:r>
                                <a:rPr lang="en-NZ" sz="2400" b="0" i="1" smtClean="0">
                                  <a:latin typeface="Cambria Math"/>
                                </a:rPr>
                                <m:t>7</m:t>
                              </m:r>
                            </m:e>
                            <m:sup>
                              <m:r>
                                <a:rPr lang="en-NZ" sz="2400" b="0" i="1" smtClean="0">
                                  <a:latin typeface="Cambria Math"/>
                                </a:rPr>
                                <m:t>2</m:t>
                              </m:r>
                            </m:sup>
                          </m:sSup>
                          <m:r>
                            <a:rPr lang="en-NZ" sz="2400" b="0" i="1" smtClean="0">
                              <a:latin typeface="Cambria Math"/>
                            </a:rPr>
                            <m:t>{</m:t>
                          </m:r>
                          <m:r>
                            <a:rPr lang="en-NZ" sz="2400" b="0" i="1" smtClean="0">
                              <a:latin typeface="Cambria Math"/>
                            </a:rPr>
                            <m:t>𝑋</m:t>
                          </m:r>
                        </m:e>
                        <m:sub>
                          <m:r>
                            <a:rPr lang="en-NZ" sz="2400" b="0" i="1" smtClean="0">
                              <a:latin typeface="Cambria Math"/>
                            </a:rPr>
                            <m:t>𝐿</m:t>
                          </m:r>
                        </m:sub>
                        <m:sup>
                          <m:r>
                            <a:rPr lang="en-NZ" sz="2400" b="0" i="1" smtClean="0">
                              <a:latin typeface="Cambria Math"/>
                            </a:rPr>
                            <m:t>2</m:t>
                          </m:r>
                        </m:sup>
                      </m:sSubSup>
                      <m:r>
                        <a:rPr lang="en-NZ" sz="2400" b="0" i="1" smtClean="0">
                          <a:latin typeface="Cambria Math"/>
                        </a:rPr>
                        <m:t>+</m:t>
                      </m:r>
                      <m:sSup>
                        <m:sSupPr>
                          <m:ctrlPr>
                            <a:rPr lang="en-NZ" sz="2400" b="0" i="1" smtClean="0">
                              <a:latin typeface="Cambria Math"/>
                            </a:rPr>
                          </m:ctrlPr>
                        </m:sSupPr>
                        <m:e>
                          <m:r>
                            <a:rPr lang="en-NZ" sz="2400" b="0" i="1" smtClean="0">
                              <a:latin typeface="Cambria Math"/>
                            </a:rPr>
                            <m:t>𝑟</m:t>
                          </m:r>
                        </m:e>
                        <m:sup>
                          <m:r>
                            <a:rPr lang="en-NZ" sz="2400" b="0" i="1" smtClean="0">
                              <a:latin typeface="Cambria Math"/>
                            </a:rPr>
                            <m:t>2</m:t>
                          </m:r>
                        </m:sup>
                      </m:sSup>
                      <m:r>
                        <a:rPr lang="en-NZ" sz="2400" b="0" i="1" smtClean="0">
                          <a:latin typeface="Cambria Math"/>
                        </a:rPr>
                        <m:t>+12</m:t>
                      </m:r>
                      <m:r>
                        <a:rPr lang="en-NZ" sz="2400" b="0" i="1" smtClean="0">
                          <a:latin typeface="Cambria Math"/>
                        </a:rPr>
                        <m:t>𝑟</m:t>
                      </m:r>
                      <m:r>
                        <a:rPr lang="en-NZ" sz="2400" b="0" i="1" smtClean="0">
                          <a:latin typeface="Cambria Math"/>
                        </a:rPr>
                        <m:t>+36}</m:t>
                      </m:r>
                    </m:oMath>
                  </m:oMathPara>
                </a14:m>
                <a:endParaRPr lang="en-NZ"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2775398" y="3092203"/>
                <a:ext cx="4875629" cy="466987"/>
              </a:xfrm>
              <a:prstGeom prst="rect">
                <a:avLst/>
              </a:prstGeom>
              <a:blipFill rotWithShape="1">
                <a:blip r:embed="rId4"/>
                <a:stretch>
                  <a:fillRect b="-16883"/>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2775397" y="3749026"/>
                <a:ext cx="3546933" cy="466859"/>
              </a:xfrm>
              <a:prstGeom prst="rect">
                <a:avLst/>
              </a:prstGeom>
              <a:solidFill>
                <a:srgbClr val="CC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NZ" sz="2400" i="1" smtClean="0">
                              <a:latin typeface="Cambria Math"/>
                            </a:rPr>
                          </m:ctrlPr>
                        </m:sSubSupPr>
                        <m:e>
                          <m:r>
                            <a:rPr lang="en-NZ" sz="2400" b="0" i="1" smtClean="0">
                              <a:latin typeface="Cambria Math"/>
                            </a:rPr>
                            <m:t>𝑋</m:t>
                          </m:r>
                        </m:e>
                        <m:sub>
                          <m:r>
                            <a:rPr lang="en-NZ" sz="2400" b="0" i="1" smtClean="0">
                              <a:latin typeface="Cambria Math"/>
                            </a:rPr>
                            <m:t>𝐿</m:t>
                          </m:r>
                        </m:sub>
                        <m:sup>
                          <m:r>
                            <a:rPr lang="en-NZ" sz="2400" b="0" i="1" smtClean="0">
                              <a:latin typeface="Cambria Math"/>
                            </a:rPr>
                            <m:t>2</m:t>
                          </m:r>
                        </m:sup>
                      </m:sSubSup>
                      <m:r>
                        <a:rPr lang="en-NZ" sz="2400" b="0" i="1" smtClean="0">
                          <a:latin typeface="Cambria Math"/>
                        </a:rPr>
                        <m:t>+</m:t>
                      </m:r>
                      <m:sSup>
                        <m:sSupPr>
                          <m:ctrlPr>
                            <a:rPr lang="en-NZ" sz="2400" b="0" i="1" smtClean="0">
                              <a:latin typeface="Cambria Math"/>
                            </a:rPr>
                          </m:ctrlPr>
                        </m:sSupPr>
                        <m:e>
                          <m:r>
                            <a:rPr lang="en-NZ" sz="2400" b="0" i="1" smtClean="0">
                              <a:latin typeface="Cambria Math"/>
                            </a:rPr>
                            <m:t>𝑟</m:t>
                          </m:r>
                        </m:e>
                        <m:sup>
                          <m:r>
                            <a:rPr lang="en-NZ" sz="2400" b="0" i="1" smtClean="0">
                              <a:latin typeface="Cambria Math"/>
                            </a:rPr>
                            <m:t>2</m:t>
                          </m:r>
                        </m:sup>
                      </m:sSup>
                      <m:r>
                        <a:rPr lang="en-NZ" sz="2400" b="0" i="1" smtClean="0">
                          <a:latin typeface="Cambria Math"/>
                        </a:rPr>
                        <m:t>=211.257446 </m:t>
                      </m:r>
                      <m:r>
                        <m:rPr>
                          <m:sty m:val="p"/>
                        </m:rPr>
                        <a:rPr lang="el-GR" sz="2400" b="0" i="1" smtClean="0">
                          <a:latin typeface="Cambria Math"/>
                        </a:rPr>
                        <m:t>Ω</m:t>
                      </m:r>
                    </m:oMath>
                  </m:oMathPara>
                </a14:m>
                <a:endParaRPr lang="en-NZ" sz="2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2775397" y="3749026"/>
                <a:ext cx="3546933" cy="466859"/>
              </a:xfrm>
              <a:prstGeom prst="rect">
                <a:avLst/>
              </a:prstGeom>
              <a:blipFill rotWithShape="1">
                <a:blip r:embed="rId5"/>
                <a:stretch>
                  <a:fillRect b="-1299"/>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2799010" y="4468096"/>
                <a:ext cx="5590761" cy="46166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NZ" sz="2400" i="1" smtClean="0">
                              <a:latin typeface="Cambria Math"/>
                            </a:rPr>
                          </m:ctrlPr>
                        </m:sSubSupPr>
                        <m:e>
                          <m:r>
                            <a:rPr lang="en-NZ" sz="2400" b="0" i="1" smtClean="0">
                              <a:latin typeface="Cambria Math"/>
                            </a:rPr>
                            <m:t>144=0.65</m:t>
                          </m:r>
                          <m:sSup>
                            <m:sSupPr>
                              <m:ctrlPr>
                                <a:rPr lang="en-NZ" sz="2400" b="0" i="1" smtClean="0">
                                  <a:latin typeface="Cambria Math"/>
                                </a:rPr>
                              </m:ctrlPr>
                            </m:sSupPr>
                            <m:e>
                              <m:r>
                                <a:rPr lang="en-NZ" sz="2400" b="0" i="1" smtClean="0">
                                  <a:latin typeface="Cambria Math"/>
                                </a:rPr>
                                <m:t>7</m:t>
                              </m:r>
                            </m:e>
                            <m:sup>
                              <m:r>
                                <a:rPr lang="en-NZ" sz="2400" b="0" i="1" smtClean="0">
                                  <a:latin typeface="Cambria Math"/>
                                </a:rPr>
                                <m:t>2</m:t>
                              </m:r>
                            </m:sup>
                          </m:sSup>
                          <m:r>
                            <a:rPr lang="en-NZ" sz="2400" b="0" i="1" smtClean="0">
                              <a:latin typeface="Cambria Math"/>
                            </a:rPr>
                            <m:t>(211.257446 </m:t>
                          </m:r>
                        </m:e>
                        <m:sub>
                          <m:r>
                            <a:rPr lang="en-NZ" sz="2400" b="0" i="1" smtClean="0">
                              <a:latin typeface="Cambria Math"/>
                            </a:rPr>
                            <m:t> </m:t>
                          </m:r>
                        </m:sub>
                        <m:sup/>
                      </m:sSubSup>
                      <m:r>
                        <a:rPr lang="en-NZ" sz="2400" b="0" i="1" smtClean="0">
                          <a:latin typeface="Cambria Math"/>
                        </a:rPr>
                        <m:t>+12</m:t>
                      </m:r>
                      <m:r>
                        <a:rPr lang="en-NZ" sz="2400" b="0" i="1" smtClean="0">
                          <a:latin typeface="Cambria Math"/>
                        </a:rPr>
                        <m:t>𝑟</m:t>
                      </m:r>
                      <m:r>
                        <a:rPr lang="en-NZ" sz="2400" b="0" i="1" smtClean="0">
                          <a:latin typeface="Cambria Math"/>
                        </a:rPr>
                        <m:t>+36)</m:t>
                      </m:r>
                    </m:oMath>
                  </m:oMathPara>
                </a14:m>
                <a:endParaRPr lang="en-NZ" sz="2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2799010" y="4468096"/>
                <a:ext cx="5590761" cy="461665"/>
              </a:xfrm>
              <a:prstGeom prst="rect">
                <a:avLst/>
              </a:prstGeom>
              <a:blipFill rotWithShape="1">
                <a:blip r:embed="rId6"/>
                <a:stretch>
                  <a:fillRect b="-17105"/>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2981458" y="5061396"/>
                <a:ext cx="1756956" cy="46166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2400" b="0" i="1" smtClean="0">
                          <a:latin typeface="Cambria Math"/>
                        </a:rPr>
                        <m:t>𝑟</m:t>
                      </m:r>
                      <m:r>
                        <a:rPr lang="en-NZ" sz="2400" b="0" i="1" smtClean="0">
                          <a:latin typeface="Cambria Math"/>
                        </a:rPr>
                        <m:t>=7.195</m:t>
                      </m:r>
                      <m:r>
                        <m:rPr>
                          <m:sty m:val="p"/>
                        </m:rPr>
                        <a:rPr lang="el-GR" sz="2400" b="0" i="1" smtClean="0">
                          <a:latin typeface="Cambria Math"/>
                        </a:rPr>
                        <m:t>Ω</m:t>
                      </m:r>
                    </m:oMath>
                  </m:oMathPara>
                </a14:m>
                <a:endParaRPr lang="en-NZ" sz="2400" dirty="0"/>
              </a:p>
            </p:txBody>
          </p:sp>
        </mc:Choice>
        <mc:Fallback xmlns="">
          <p:sp>
            <p:nvSpPr>
              <p:cNvPr id="31" name="TextBox 30"/>
              <p:cNvSpPr txBox="1">
                <a:spLocks noRot="1" noChangeAspect="1" noMove="1" noResize="1" noEditPoints="1" noAdjustHandles="1" noChangeArrowheads="1" noChangeShapeType="1" noTextEdit="1"/>
              </p:cNvSpPr>
              <p:nvPr/>
            </p:nvSpPr>
            <p:spPr>
              <a:xfrm>
                <a:off x="2981458" y="5061396"/>
                <a:ext cx="1756956" cy="461665"/>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5142963" y="5056932"/>
                <a:ext cx="2101729" cy="46166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2400" b="0" i="1" smtClean="0">
                              <a:latin typeface="Cambria Math"/>
                            </a:rPr>
                          </m:ctrlPr>
                        </m:sSubPr>
                        <m:e>
                          <m:r>
                            <a:rPr lang="en-NZ" sz="2400" b="0" i="1" smtClean="0">
                              <a:latin typeface="Cambria Math"/>
                            </a:rPr>
                            <m:t>𝑋</m:t>
                          </m:r>
                        </m:e>
                        <m:sub>
                          <m:r>
                            <a:rPr lang="en-NZ" sz="2400" b="0" i="1" smtClean="0">
                              <a:latin typeface="Cambria Math"/>
                            </a:rPr>
                            <m:t>𝐿</m:t>
                          </m:r>
                        </m:sub>
                      </m:sSub>
                      <m:r>
                        <a:rPr lang="en-NZ" sz="2400" b="0" i="1" smtClean="0">
                          <a:latin typeface="Cambria Math"/>
                        </a:rPr>
                        <m:t>=12.629</m:t>
                      </m:r>
                      <m:r>
                        <m:rPr>
                          <m:sty m:val="p"/>
                        </m:rPr>
                        <a:rPr lang="el-GR" sz="2400" b="0" i="1" smtClean="0">
                          <a:latin typeface="Cambria Math"/>
                        </a:rPr>
                        <m:t>Ω</m:t>
                      </m:r>
                    </m:oMath>
                  </m:oMathPara>
                </a14:m>
                <a:endParaRPr lang="en-NZ" sz="2400" dirty="0"/>
              </a:p>
            </p:txBody>
          </p:sp>
        </mc:Choice>
        <mc:Fallback xmlns="">
          <p:sp>
            <p:nvSpPr>
              <p:cNvPr id="32" name="TextBox 31"/>
              <p:cNvSpPr txBox="1">
                <a:spLocks noRot="1" noChangeAspect="1" noMove="1" noResize="1" noEditPoints="1" noAdjustHandles="1" noChangeArrowheads="1" noChangeShapeType="1" noTextEdit="1"/>
              </p:cNvSpPr>
              <p:nvPr/>
            </p:nvSpPr>
            <p:spPr>
              <a:xfrm>
                <a:off x="5142963" y="5056932"/>
                <a:ext cx="2101729" cy="461665"/>
              </a:xfrm>
              <a:prstGeom prst="rect">
                <a:avLst/>
              </a:prstGeom>
              <a:blipFill rotWithShape="1">
                <a:blip r:embed="rId8"/>
                <a:stretch>
                  <a:fillRect b="-1333"/>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3389288" y="5829836"/>
                <a:ext cx="3669915" cy="461665"/>
              </a:xfrm>
              <a:prstGeom prst="rect">
                <a:avLst/>
              </a:prstGeom>
              <a:solidFill>
                <a:srgbClr val="FFFFCC"/>
              </a:solidFill>
            </p:spPr>
            <p:txBody>
              <a:bodyPr wrap="none" rtlCol="0">
                <a:spAutoFit/>
              </a:bodyPr>
              <a:lstStyle/>
              <a:p>
                <a14:m>
                  <m:oMath xmlns:m="http://schemas.openxmlformats.org/officeDocument/2006/math">
                    <m:r>
                      <a:rPr lang="en-NZ" sz="2400" b="0" i="1" smtClean="0">
                        <a:latin typeface="Cambria Math"/>
                      </a:rPr>
                      <m:t>𝐿</m:t>
                    </m:r>
                    <m:r>
                      <a:rPr lang="en-NZ" sz="2400" b="0" i="1" smtClean="0">
                        <a:latin typeface="Cambria Math"/>
                      </a:rPr>
                      <m:t>=0.040198=</m:t>
                    </m:r>
                    <m:r>
                      <a:rPr lang="en-NZ" sz="2400" b="1" i="1" smtClean="0">
                        <a:latin typeface="Cambria Math"/>
                      </a:rPr>
                      <m:t>𝟒𝟎</m:t>
                    </m:r>
                    <m:r>
                      <a:rPr lang="en-NZ" sz="2400" b="1" i="1" smtClean="0">
                        <a:latin typeface="Cambria Math"/>
                      </a:rPr>
                      <m:t>.</m:t>
                    </m:r>
                    <m:r>
                      <a:rPr lang="en-NZ" sz="2400" b="1" i="1" smtClean="0">
                        <a:latin typeface="Cambria Math"/>
                      </a:rPr>
                      <m:t>𝟐</m:t>
                    </m:r>
                    <m:r>
                      <a:rPr lang="en-NZ" sz="2400" b="1" i="1" smtClean="0">
                        <a:latin typeface="Cambria Math"/>
                      </a:rPr>
                      <m:t>𝒎𝑯</m:t>
                    </m:r>
                  </m:oMath>
                </a14:m>
                <a:r>
                  <a:rPr lang="en-NZ" sz="2400" dirty="0" smtClean="0"/>
                  <a:t> </a:t>
                </a:r>
                <a:endParaRPr lang="en-NZ" sz="2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3389288" y="5829836"/>
                <a:ext cx="3669915" cy="461665"/>
              </a:xfrm>
              <a:prstGeom prst="rect">
                <a:avLst/>
              </a:prstGeom>
              <a:blipFill rotWithShape="1">
                <a:blip r:embed="rId9"/>
                <a:stretch>
                  <a:fillRect l="-498"/>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1315791" y="5675290"/>
                <a:ext cx="1673600" cy="46166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2400" b="0" i="1" smtClean="0">
                              <a:latin typeface="Cambria Math"/>
                            </a:rPr>
                          </m:ctrlPr>
                        </m:sSubPr>
                        <m:e>
                          <m:r>
                            <a:rPr lang="en-NZ" sz="2400" b="0" i="1" smtClean="0">
                              <a:latin typeface="Cambria Math"/>
                            </a:rPr>
                            <m:t>𝑋</m:t>
                          </m:r>
                        </m:e>
                        <m:sub>
                          <m:r>
                            <a:rPr lang="en-NZ" sz="2400" b="0" i="1" smtClean="0">
                              <a:latin typeface="Cambria Math"/>
                            </a:rPr>
                            <m:t>𝐿</m:t>
                          </m:r>
                        </m:sub>
                      </m:sSub>
                      <m:r>
                        <a:rPr lang="en-NZ" sz="2400" b="0" i="1" smtClean="0">
                          <a:latin typeface="Cambria Math"/>
                        </a:rPr>
                        <m:t>=2</m:t>
                      </m:r>
                      <m:r>
                        <a:rPr lang="en-NZ" sz="2400" b="0" i="1" smtClean="0">
                          <a:latin typeface="Cambria Math"/>
                          <a:ea typeface="Cambria Math"/>
                        </a:rPr>
                        <m:t>𝜋</m:t>
                      </m:r>
                      <m:r>
                        <a:rPr lang="en-NZ" sz="2400" b="0" i="1" smtClean="0">
                          <a:latin typeface="Cambria Math"/>
                          <a:ea typeface="Cambria Math"/>
                        </a:rPr>
                        <m:t>𝑓𝐿</m:t>
                      </m:r>
                    </m:oMath>
                  </m:oMathPara>
                </a14:m>
                <a:endParaRPr lang="en-NZ" sz="2400" dirty="0"/>
              </a:p>
            </p:txBody>
          </p:sp>
        </mc:Choice>
        <mc:Fallback xmlns="">
          <p:sp>
            <p:nvSpPr>
              <p:cNvPr id="34" name="TextBox 33"/>
              <p:cNvSpPr txBox="1">
                <a:spLocks noRot="1" noChangeAspect="1" noMove="1" noResize="1" noEditPoints="1" noAdjustHandles="1" noChangeArrowheads="1" noChangeShapeType="1" noTextEdit="1"/>
              </p:cNvSpPr>
              <p:nvPr/>
            </p:nvSpPr>
            <p:spPr>
              <a:xfrm>
                <a:off x="1315791" y="5675290"/>
                <a:ext cx="1673600" cy="461665"/>
              </a:xfrm>
              <a:prstGeom prst="rect">
                <a:avLst/>
              </a:prstGeom>
              <a:blipFill rotWithShape="1">
                <a:blip r:embed="rId10"/>
                <a:stretch>
                  <a:fillRect r="-365" b="-17105"/>
                </a:stretch>
              </a:blipFill>
            </p:spPr>
            <p:txBody>
              <a:bodyPr/>
              <a:lstStyle/>
              <a:p>
                <a:r>
                  <a:rPr lang="en-NZ">
                    <a:noFill/>
                  </a:rPr>
                  <a:t> </a:t>
                </a:r>
              </a:p>
            </p:txBody>
          </p:sp>
        </mc:Fallback>
      </mc:AlternateContent>
      <p:sp>
        <p:nvSpPr>
          <p:cNvPr id="36" name="TextBox 35"/>
          <p:cNvSpPr txBox="1"/>
          <p:nvPr/>
        </p:nvSpPr>
        <p:spPr>
          <a:xfrm>
            <a:off x="5885645" y="6359880"/>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37" name="TextBox 36"/>
          <p:cNvSpPr txBox="1"/>
          <p:nvPr/>
        </p:nvSpPr>
        <p:spPr>
          <a:xfrm>
            <a:off x="8524432" y="3501329"/>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38" name="TextBox 37"/>
          <p:cNvSpPr txBox="1"/>
          <p:nvPr/>
        </p:nvSpPr>
        <p:spPr>
          <a:xfrm>
            <a:off x="8625317" y="529530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221260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2000"/>
                                        <p:tgtEl>
                                          <p:spTgt spid="18"/>
                                        </p:tgtEl>
                                      </p:cBhvr>
                                    </p:animEffect>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20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left)">
                                      <p:cBhvr>
                                        <p:cTn id="24" dur="2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circle(in)">
                                      <p:cBhvr>
                                        <p:cTn id="29" dur="20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2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10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1000"/>
                                        <p:tgtEl>
                                          <p:spTgt spid="3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wipe(left)">
                                      <p:cBhvr>
                                        <p:cTn id="54" dur="1500"/>
                                        <p:tgtEl>
                                          <p:spTgt spid="33"/>
                                        </p:tgtEl>
                                      </p:cBhvr>
                                    </p:animEffect>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down)">
                                      <p:cBhvr>
                                        <p:cTn id="59" dur="580">
                                          <p:stCondLst>
                                            <p:cond delay="0"/>
                                          </p:stCondLst>
                                        </p:cTn>
                                        <p:tgtEl>
                                          <p:spTgt spid="36"/>
                                        </p:tgtEl>
                                      </p:cBhvr>
                                    </p:animEffect>
                                    <p:anim calcmode="lin" valueType="num">
                                      <p:cBhvr>
                                        <p:cTn id="60"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65" dur="26">
                                          <p:stCondLst>
                                            <p:cond delay="650"/>
                                          </p:stCondLst>
                                        </p:cTn>
                                        <p:tgtEl>
                                          <p:spTgt spid="36"/>
                                        </p:tgtEl>
                                      </p:cBhvr>
                                      <p:to x="100000" y="60000"/>
                                    </p:animScale>
                                    <p:animScale>
                                      <p:cBhvr>
                                        <p:cTn id="66" dur="166" decel="50000">
                                          <p:stCondLst>
                                            <p:cond delay="676"/>
                                          </p:stCondLst>
                                        </p:cTn>
                                        <p:tgtEl>
                                          <p:spTgt spid="36"/>
                                        </p:tgtEl>
                                      </p:cBhvr>
                                      <p:to x="100000" y="100000"/>
                                    </p:animScale>
                                    <p:animScale>
                                      <p:cBhvr>
                                        <p:cTn id="67" dur="26">
                                          <p:stCondLst>
                                            <p:cond delay="1312"/>
                                          </p:stCondLst>
                                        </p:cTn>
                                        <p:tgtEl>
                                          <p:spTgt spid="36"/>
                                        </p:tgtEl>
                                      </p:cBhvr>
                                      <p:to x="100000" y="80000"/>
                                    </p:animScale>
                                    <p:animScale>
                                      <p:cBhvr>
                                        <p:cTn id="68" dur="166" decel="50000">
                                          <p:stCondLst>
                                            <p:cond delay="1338"/>
                                          </p:stCondLst>
                                        </p:cTn>
                                        <p:tgtEl>
                                          <p:spTgt spid="36"/>
                                        </p:tgtEl>
                                      </p:cBhvr>
                                      <p:to x="100000" y="100000"/>
                                    </p:animScale>
                                    <p:animScale>
                                      <p:cBhvr>
                                        <p:cTn id="69" dur="26">
                                          <p:stCondLst>
                                            <p:cond delay="1642"/>
                                          </p:stCondLst>
                                        </p:cTn>
                                        <p:tgtEl>
                                          <p:spTgt spid="36"/>
                                        </p:tgtEl>
                                      </p:cBhvr>
                                      <p:to x="100000" y="90000"/>
                                    </p:animScale>
                                    <p:animScale>
                                      <p:cBhvr>
                                        <p:cTn id="70" dur="166" decel="50000">
                                          <p:stCondLst>
                                            <p:cond delay="1668"/>
                                          </p:stCondLst>
                                        </p:cTn>
                                        <p:tgtEl>
                                          <p:spTgt spid="36"/>
                                        </p:tgtEl>
                                      </p:cBhvr>
                                      <p:to x="100000" y="100000"/>
                                    </p:animScale>
                                    <p:animScale>
                                      <p:cBhvr>
                                        <p:cTn id="71" dur="26">
                                          <p:stCondLst>
                                            <p:cond delay="1808"/>
                                          </p:stCondLst>
                                        </p:cTn>
                                        <p:tgtEl>
                                          <p:spTgt spid="36"/>
                                        </p:tgtEl>
                                      </p:cBhvr>
                                      <p:to x="100000" y="95000"/>
                                    </p:animScale>
                                    <p:animScale>
                                      <p:cBhvr>
                                        <p:cTn id="72" dur="166" decel="50000">
                                          <p:stCondLst>
                                            <p:cond delay="1834"/>
                                          </p:stCondLst>
                                        </p:cTn>
                                        <p:tgtEl>
                                          <p:spTgt spid="36"/>
                                        </p:tgtEl>
                                      </p:cBhvr>
                                      <p:to x="100000" y="100000"/>
                                    </p:animScale>
                                  </p:childTnLst>
                                </p:cTn>
                              </p:par>
                            </p:childTnLst>
                          </p:cTn>
                        </p:par>
                        <p:par>
                          <p:cTn id="73" fill="hold">
                            <p:stCondLst>
                              <p:cond delay="2000"/>
                            </p:stCondLst>
                            <p:childTnLst>
                              <p:par>
                                <p:cTn id="74" presetID="10" presetClass="entr" presetSubtype="0"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750"/>
                                        <p:tgtEl>
                                          <p:spTgt spid="37"/>
                                        </p:tgtEl>
                                      </p:cBhvr>
                                    </p:animEffect>
                                  </p:childTnLst>
                                </p:cTn>
                              </p:par>
                            </p:childTnLst>
                          </p:cTn>
                        </p:par>
                        <p:par>
                          <p:cTn id="77" fill="hold">
                            <p:stCondLst>
                              <p:cond delay="2750"/>
                            </p:stCondLst>
                            <p:childTnLst>
                              <p:par>
                                <p:cTn id="78" presetID="10" presetClass="entr" presetSubtype="0" fill="hold" grpId="0" nodeType="after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fade">
                                      <p:cBhvr>
                                        <p:cTn id="80" dur="7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7" grpId="0" animBg="1"/>
      <p:bldP spid="28" grpId="0" animBg="1"/>
      <p:bldP spid="29" grpId="0" animBg="1"/>
      <p:bldP spid="30" grpId="0" animBg="1"/>
      <p:bldP spid="31" grpId="0" animBg="1"/>
      <p:bldP spid="32" grpId="0" animBg="1"/>
      <p:bldP spid="33" grpId="0" animBg="1"/>
      <p:bldP spid="34" grpId="0" animBg="1"/>
      <p:bldP spid="36" grpId="0" animBg="1"/>
      <p:bldP spid="37" grpId="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963" y="173864"/>
            <a:ext cx="8686800" cy="923330"/>
          </a:xfrm>
          <a:prstGeom prst="rect">
            <a:avLst/>
          </a:prstGeom>
        </p:spPr>
        <p:txBody>
          <a:bodyPr wrap="square">
            <a:spAutoFit/>
          </a:bodyPr>
          <a:lstStyle/>
          <a:p>
            <a:pPr marL="342900" lvl="0" indent="-342900">
              <a:buAutoNum type="alphaLcParenBoth" startAt="4"/>
            </a:pPr>
            <a:r>
              <a:rPr lang="en-US" dirty="0" smtClean="0"/>
              <a:t>A </a:t>
            </a:r>
            <a:r>
              <a:rPr lang="en-US" dirty="0"/>
              <a:t>series LCR circuit has a resonant frequency of </a:t>
            </a:r>
            <a:r>
              <a:rPr lang="en-US" b="1" dirty="0"/>
              <a:t>1460 Hz</a:t>
            </a:r>
            <a:r>
              <a:rPr lang="en-US" dirty="0"/>
              <a:t>. When set to another, higher </a:t>
            </a:r>
            <a:r>
              <a:rPr lang="en-US" dirty="0" smtClean="0"/>
              <a:t> </a:t>
            </a:r>
          </a:p>
          <a:p>
            <a:pPr lvl="0"/>
            <a:r>
              <a:rPr lang="en-US" dirty="0"/>
              <a:t> </a:t>
            </a:r>
            <a:r>
              <a:rPr lang="en-US" dirty="0" smtClean="0"/>
              <a:t>      frequency</a:t>
            </a:r>
            <a:r>
              <a:rPr lang="en-US" dirty="0"/>
              <a:t>, the circuit has a capacitive reactance of </a:t>
            </a:r>
            <a:r>
              <a:rPr lang="en-US" b="1" dirty="0"/>
              <a:t>5.00 Ω </a:t>
            </a:r>
            <a:r>
              <a:rPr lang="en-US" dirty="0"/>
              <a:t>and an inductive reactance </a:t>
            </a:r>
            <a:r>
              <a:rPr lang="en-US" dirty="0" smtClean="0"/>
              <a:t>  </a:t>
            </a:r>
          </a:p>
          <a:p>
            <a:pPr lvl="0"/>
            <a:r>
              <a:rPr lang="en-US" dirty="0"/>
              <a:t> </a:t>
            </a:r>
            <a:r>
              <a:rPr lang="en-US" dirty="0" smtClean="0"/>
              <a:t>       of  </a:t>
            </a:r>
            <a:r>
              <a:rPr lang="en-US" b="1" dirty="0" smtClean="0"/>
              <a:t>28.0 </a:t>
            </a:r>
            <a:r>
              <a:rPr lang="en-US" b="1" dirty="0"/>
              <a:t>Ω</a:t>
            </a:r>
            <a:r>
              <a:rPr lang="en-US" b="1" dirty="0" smtClean="0"/>
              <a:t>.</a:t>
            </a:r>
            <a:r>
              <a:rPr lang="en-US" b="1" dirty="0"/>
              <a:t> </a:t>
            </a:r>
            <a:r>
              <a:rPr lang="en-US" b="1" dirty="0" smtClean="0"/>
              <a:t> </a:t>
            </a:r>
            <a:r>
              <a:rPr lang="en-US" dirty="0" smtClean="0"/>
              <a:t>Calculate </a:t>
            </a:r>
            <a:r>
              <a:rPr lang="en-US" dirty="0"/>
              <a:t>the values of the inductance and capacitance in the circuit.</a:t>
            </a:r>
            <a:endParaRPr lang="en-NZ" dirty="0"/>
          </a:p>
        </p:txBody>
      </p:sp>
      <mc:AlternateContent xmlns:mc="http://schemas.openxmlformats.org/markup-compatibility/2006" xmlns:a14="http://schemas.microsoft.com/office/drawing/2010/main">
        <mc:Choice Requires="a14">
          <p:sp>
            <p:nvSpPr>
              <p:cNvPr id="3" name="TextBox 2"/>
              <p:cNvSpPr txBox="1"/>
              <p:nvPr/>
            </p:nvSpPr>
            <p:spPr>
              <a:xfrm>
                <a:off x="4874653" y="1249249"/>
                <a:ext cx="1364733" cy="66460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𝑓</m:t>
                      </m:r>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r>
                            <a:rPr lang="en-NZ" b="0" i="1" smtClean="0">
                              <a:latin typeface="Cambria Math"/>
                              <a:ea typeface="Cambria Math"/>
                            </a:rPr>
                            <m:t>𝜋</m:t>
                          </m:r>
                          <m:rad>
                            <m:radPr>
                              <m:degHide m:val="on"/>
                              <m:ctrlPr>
                                <a:rPr lang="en-NZ" b="0" i="1" smtClean="0">
                                  <a:latin typeface="Cambria Math"/>
                                  <a:ea typeface="Cambria Math"/>
                                </a:rPr>
                              </m:ctrlPr>
                            </m:radPr>
                            <m:deg/>
                            <m:e>
                              <m:r>
                                <a:rPr lang="en-NZ" b="0" i="1" smtClean="0">
                                  <a:latin typeface="Cambria Math"/>
                                  <a:ea typeface="Cambria Math"/>
                                </a:rPr>
                                <m:t>𝐿𝐶</m:t>
                              </m:r>
                            </m:e>
                          </m:rad>
                        </m:den>
                      </m:f>
                    </m:oMath>
                  </m:oMathPara>
                </a14:m>
                <a:endParaRPr lang="en-NZ" dirty="0"/>
              </a:p>
            </p:txBody>
          </p:sp>
        </mc:Choice>
        <mc:Fallback xmlns="">
          <p:sp>
            <p:nvSpPr>
              <p:cNvPr id="3" name="TextBox 2"/>
              <p:cNvSpPr txBox="1">
                <a:spLocks noRot="1" noChangeAspect="1" noMove="1" noResize="1" noEditPoints="1" noAdjustHandles="1" noChangeArrowheads="1" noChangeShapeType="1" noTextEdit="1"/>
              </p:cNvSpPr>
              <p:nvPr/>
            </p:nvSpPr>
            <p:spPr>
              <a:xfrm>
                <a:off x="4874653" y="1249249"/>
                <a:ext cx="1364733" cy="664606"/>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898264" y="2122866"/>
                <a:ext cx="1744324" cy="66460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1460=</m:t>
                      </m:r>
                      <m:f>
                        <m:fPr>
                          <m:ctrlPr>
                            <a:rPr lang="en-NZ" b="0" i="1" smtClean="0">
                              <a:latin typeface="Cambria Math"/>
                            </a:rPr>
                          </m:ctrlPr>
                        </m:fPr>
                        <m:num>
                          <m:r>
                            <a:rPr lang="en-NZ" b="0" i="1" smtClean="0">
                              <a:latin typeface="Cambria Math"/>
                            </a:rPr>
                            <m:t>1</m:t>
                          </m:r>
                        </m:num>
                        <m:den>
                          <m:r>
                            <a:rPr lang="en-NZ" b="0" i="1" smtClean="0">
                              <a:latin typeface="Cambria Math"/>
                            </a:rPr>
                            <m:t>2</m:t>
                          </m:r>
                          <m:r>
                            <a:rPr lang="en-NZ" b="0" i="1" smtClean="0">
                              <a:latin typeface="Cambria Math"/>
                              <a:ea typeface="Cambria Math"/>
                            </a:rPr>
                            <m:t>𝜋</m:t>
                          </m:r>
                          <m:rad>
                            <m:radPr>
                              <m:degHide m:val="on"/>
                              <m:ctrlPr>
                                <a:rPr lang="en-NZ" b="0" i="1" smtClean="0">
                                  <a:latin typeface="Cambria Math"/>
                                  <a:ea typeface="Cambria Math"/>
                                </a:rPr>
                              </m:ctrlPr>
                            </m:radPr>
                            <m:deg/>
                            <m:e>
                              <m:r>
                                <a:rPr lang="en-NZ" b="0" i="1" smtClean="0">
                                  <a:latin typeface="Cambria Math"/>
                                  <a:ea typeface="Cambria Math"/>
                                </a:rPr>
                                <m:t>𝐿𝐶</m:t>
                              </m:r>
                            </m:e>
                          </m:rad>
                        </m:den>
                      </m:f>
                    </m:oMath>
                  </m:oMathPara>
                </a14:m>
                <a:endParaRPr lang="en-NZ" dirty="0"/>
              </a:p>
            </p:txBody>
          </p:sp>
        </mc:Choice>
        <mc:Fallback xmlns="">
          <p:sp>
            <p:nvSpPr>
              <p:cNvPr id="4" name="TextBox 3"/>
              <p:cNvSpPr txBox="1">
                <a:spLocks noRot="1" noChangeAspect="1" noMove="1" noResize="1" noEditPoints="1" noAdjustHandles="1" noChangeArrowheads="1" noChangeShapeType="1" noTextEdit="1"/>
              </p:cNvSpPr>
              <p:nvPr/>
            </p:nvSpPr>
            <p:spPr>
              <a:xfrm>
                <a:off x="4898264" y="2122866"/>
                <a:ext cx="1744324" cy="664606"/>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699751" y="1247104"/>
                <a:ext cx="981872" cy="6127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5=</m:t>
                      </m:r>
                      <m:f>
                        <m:fPr>
                          <m:ctrlPr>
                            <a:rPr lang="en-NZ" b="0" i="1" smtClean="0">
                              <a:latin typeface="Cambria Math"/>
                            </a:rPr>
                          </m:ctrlPr>
                        </m:fPr>
                        <m:num>
                          <m:r>
                            <a:rPr lang="en-NZ" b="0" i="1" smtClean="0">
                              <a:latin typeface="Cambria Math"/>
                            </a:rPr>
                            <m:t>1</m:t>
                          </m:r>
                        </m:num>
                        <m:den>
                          <m:r>
                            <a:rPr lang="en-NZ" b="0" i="1" smtClean="0">
                              <a:latin typeface="Cambria Math"/>
                              <a:ea typeface="Cambria Math"/>
                            </a:rPr>
                            <m:t>𝜔</m:t>
                          </m:r>
                          <m:r>
                            <a:rPr lang="en-NZ" b="0" i="1" smtClean="0">
                              <a:latin typeface="Cambria Math"/>
                              <a:ea typeface="Cambria Math"/>
                            </a:rPr>
                            <m:t>𝐶</m:t>
                          </m:r>
                        </m:den>
                      </m:f>
                    </m:oMath>
                  </m:oMathPara>
                </a14:m>
                <a:endParaRPr lang="en-NZ" dirty="0"/>
              </a:p>
            </p:txBody>
          </p:sp>
        </mc:Choice>
        <mc:Fallback xmlns="">
          <p:sp>
            <p:nvSpPr>
              <p:cNvPr id="5" name="TextBox 4"/>
              <p:cNvSpPr txBox="1">
                <a:spLocks noRot="1" noChangeAspect="1" noMove="1" noResize="1" noEditPoints="1" noAdjustHandles="1" noChangeArrowheads="1" noChangeShapeType="1" noTextEdit="1"/>
              </p:cNvSpPr>
              <p:nvPr/>
            </p:nvSpPr>
            <p:spPr>
              <a:xfrm>
                <a:off x="699751" y="1247104"/>
                <a:ext cx="981872" cy="612732"/>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44333" y="1300765"/>
                <a:ext cx="1090298"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28=</m:t>
                      </m:r>
                      <m:r>
                        <a:rPr lang="en-NZ" b="0" i="1" smtClean="0">
                          <a:latin typeface="Cambria Math"/>
                          <a:ea typeface="Cambria Math"/>
                        </a:rPr>
                        <m:t>𝜔</m:t>
                      </m:r>
                      <m:r>
                        <a:rPr lang="en-NZ" b="0" i="1" smtClean="0">
                          <a:latin typeface="Cambria Math"/>
                          <a:ea typeface="Cambria Math"/>
                        </a:rPr>
                        <m:t>𝐿</m:t>
                      </m:r>
                    </m:oMath>
                  </m:oMathPara>
                </a14:m>
                <a:endParaRPr lang="en-NZ" dirty="0"/>
              </a:p>
            </p:txBody>
          </p:sp>
        </mc:Choice>
        <mc:Fallback xmlns="">
          <p:sp>
            <p:nvSpPr>
              <p:cNvPr id="6" name="TextBox 5"/>
              <p:cNvSpPr txBox="1">
                <a:spLocks noRot="1" noChangeAspect="1" noMove="1" noResize="1" noEditPoints="1" noAdjustHandles="1" noChangeArrowheads="1" noChangeShapeType="1" noTextEdit="1"/>
              </p:cNvSpPr>
              <p:nvPr/>
            </p:nvSpPr>
            <p:spPr>
              <a:xfrm>
                <a:off x="2144333" y="1300765"/>
                <a:ext cx="1090298" cy="369332"/>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86873" y="2045593"/>
                <a:ext cx="1110112"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5</m:t>
                      </m:r>
                      <m:r>
                        <a:rPr lang="en-NZ" b="0" i="1" smtClean="0">
                          <a:latin typeface="Cambria Math"/>
                          <a:ea typeface="Cambria Math"/>
                        </a:rPr>
                        <m:t>𝜔</m:t>
                      </m:r>
                      <m:r>
                        <a:rPr lang="en-NZ" b="0" i="1" smtClean="0">
                          <a:latin typeface="Cambria Math"/>
                          <a:ea typeface="Cambria Math"/>
                        </a:rPr>
                        <m:t>𝐶</m:t>
                      </m:r>
                      <m:r>
                        <a:rPr lang="en-NZ" b="0" i="1" smtClean="0">
                          <a:latin typeface="Cambria Math"/>
                        </a:rPr>
                        <m:t>=1</m:t>
                      </m:r>
                    </m:oMath>
                  </m:oMathPara>
                </a14:m>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686873" y="2045593"/>
                <a:ext cx="1110112" cy="369332"/>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12631" y="2573627"/>
                <a:ext cx="1533240"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140</m:t>
                      </m:r>
                      <m:r>
                        <a:rPr lang="en-NZ" b="0" i="1" smtClean="0">
                          <a:latin typeface="Cambria Math"/>
                          <a:ea typeface="Cambria Math"/>
                        </a:rPr>
                        <m:t>𝜔</m:t>
                      </m:r>
                      <m:r>
                        <a:rPr lang="en-NZ" b="0" i="1" smtClean="0">
                          <a:latin typeface="Cambria Math"/>
                          <a:ea typeface="Cambria Math"/>
                        </a:rPr>
                        <m:t>𝐶</m:t>
                      </m:r>
                      <m:r>
                        <a:rPr lang="en-NZ" b="0" i="1" smtClean="0">
                          <a:latin typeface="Cambria Math"/>
                        </a:rPr>
                        <m:t>=</m:t>
                      </m:r>
                      <m:r>
                        <a:rPr lang="en-NZ" b="0" i="1" smtClean="0">
                          <a:latin typeface="Cambria Math"/>
                          <a:ea typeface="Cambria Math"/>
                        </a:rPr>
                        <m:t>𝜔</m:t>
                      </m:r>
                      <m:r>
                        <a:rPr lang="en-NZ" b="0" i="1" smtClean="0">
                          <a:latin typeface="Cambria Math"/>
                          <a:ea typeface="Cambria Math"/>
                        </a:rPr>
                        <m:t>𝐿</m:t>
                      </m:r>
                    </m:oMath>
                  </m:oMathPara>
                </a14:m>
                <a:endParaRPr lang="en-NZ" dirty="0"/>
              </a:p>
            </p:txBody>
          </p:sp>
        </mc:Choice>
        <mc:Fallback xmlns="">
          <p:sp>
            <p:nvSpPr>
              <p:cNvPr id="8" name="TextBox 7"/>
              <p:cNvSpPr txBox="1">
                <a:spLocks noRot="1" noChangeAspect="1" noMove="1" noResize="1" noEditPoints="1" noAdjustHandles="1" noChangeArrowheads="1" noChangeShapeType="1" noTextEdit="1"/>
              </p:cNvSpPr>
              <p:nvPr/>
            </p:nvSpPr>
            <p:spPr>
              <a:xfrm>
                <a:off x="712631" y="2573627"/>
                <a:ext cx="1533240" cy="369332"/>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710484" y="3189667"/>
                <a:ext cx="1199816"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140</m:t>
                      </m:r>
                      <m:r>
                        <a:rPr lang="en-NZ" b="0" i="1" smtClean="0">
                          <a:latin typeface="Cambria Math"/>
                          <a:ea typeface="Cambria Math"/>
                        </a:rPr>
                        <m:t>𝐶</m:t>
                      </m:r>
                      <m:r>
                        <a:rPr lang="en-NZ" b="0" i="1" smtClean="0">
                          <a:latin typeface="Cambria Math"/>
                        </a:rPr>
                        <m:t>=</m:t>
                      </m:r>
                      <m:r>
                        <a:rPr lang="en-NZ" b="0" i="1" smtClean="0">
                          <a:latin typeface="Cambria Math"/>
                          <a:ea typeface="Cambria Math"/>
                        </a:rPr>
                        <m:t>𝐿</m:t>
                      </m:r>
                    </m:oMath>
                  </m:oMathPara>
                </a14:m>
                <a:endParaRPr lang="en-NZ" dirty="0"/>
              </a:p>
            </p:txBody>
          </p:sp>
        </mc:Choice>
        <mc:Fallback xmlns="">
          <p:sp>
            <p:nvSpPr>
              <p:cNvPr id="9" name="TextBox 8"/>
              <p:cNvSpPr txBox="1">
                <a:spLocks noRot="1" noChangeAspect="1" noMove="1" noResize="1" noEditPoints="1" noAdjustHandles="1" noChangeArrowheads="1" noChangeShapeType="1" noTextEdit="1"/>
              </p:cNvSpPr>
              <p:nvPr/>
            </p:nvSpPr>
            <p:spPr>
              <a:xfrm>
                <a:off x="710484" y="3189667"/>
                <a:ext cx="1199816" cy="369332"/>
              </a:xfrm>
              <a:prstGeom prst="rect">
                <a:avLst/>
              </a:prstGeom>
              <a:blipFill rotWithShape="1">
                <a:blip r:embed="rId8"/>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908996" y="2957847"/>
                <a:ext cx="2240165" cy="66460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1460=</m:t>
                      </m:r>
                      <m:f>
                        <m:fPr>
                          <m:ctrlPr>
                            <a:rPr lang="en-NZ" b="0" i="1" smtClean="0">
                              <a:latin typeface="Cambria Math"/>
                            </a:rPr>
                          </m:ctrlPr>
                        </m:fPr>
                        <m:num>
                          <m:r>
                            <a:rPr lang="en-NZ" b="0" i="1" smtClean="0">
                              <a:latin typeface="Cambria Math"/>
                            </a:rPr>
                            <m:t>1</m:t>
                          </m:r>
                        </m:num>
                        <m:den>
                          <m:r>
                            <a:rPr lang="en-NZ" b="0" i="1" smtClean="0">
                              <a:latin typeface="Cambria Math"/>
                            </a:rPr>
                            <m:t>2</m:t>
                          </m:r>
                          <m:r>
                            <a:rPr lang="en-NZ" b="0" i="1" smtClean="0">
                              <a:latin typeface="Cambria Math"/>
                              <a:ea typeface="Cambria Math"/>
                            </a:rPr>
                            <m:t>𝜋</m:t>
                          </m:r>
                          <m:rad>
                            <m:radPr>
                              <m:degHide m:val="on"/>
                              <m:ctrlPr>
                                <a:rPr lang="en-NZ" b="0" i="1" smtClean="0">
                                  <a:latin typeface="Cambria Math"/>
                                  <a:ea typeface="Cambria Math"/>
                                </a:rPr>
                              </m:ctrlPr>
                            </m:radPr>
                            <m:deg/>
                            <m:e>
                              <m:r>
                                <a:rPr lang="en-NZ" b="0" i="1" smtClean="0">
                                  <a:latin typeface="Cambria Math"/>
                                  <a:ea typeface="Cambria Math"/>
                                </a:rPr>
                                <m:t>140</m:t>
                              </m:r>
                              <m:r>
                                <a:rPr lang="en-NZ" b="0" i="1" smtClean="0">
                                  <a:latin typeface="Cambria Math"/>
                                  <a:ea typeface="Cambria Math"/>
                                </a:rPr>
                                <m:t>𝐶</m:t>
                              </m:r>
                              <m:r>
                                <a:rPr lang="en-NZ" b="0" i="1" smtClean="0">
                                  <a:latin typeface="Cambria Math"/>
                                  <a:ea typeface="Cambria Math"/>
                                </a:rPr>
                                <m:t>.</m:t>
                              </m:r>
                              <m:r>
                                <a:rPr lang="en-NZ" b="0" i="1" smtClean="0">
                                  <a:latin typeface="Cambria Math"/>
                                  <a:ea typeface="Cambria Math"/>
                                </a:rPr>
                                <m:t>𝐶</m:t>
                              </m:r>
                            </m:e>
                          </m:rad>
                        </m:den>
                      </m:f>
                    </m:oMath>
                  </m:oMathPara>
                </a14:m>
                <a:endParaRPr lang="en-NZ" dirty="0"/>
              </a:p>
            </p:txBody>
          </p:sp>
        </mc:Choice>
        <mc:Fallback xmlns="">
          <p:sp>
            <p:nvSpPr>
              <p:cNvPr id="10" name="TextBox 9"/>
              <p:cNvSpPr txBox="1">
                <a:spLocks noRot="1" noChangeAspect="1" noMove="1" noResize="1" noEditPoints="1" noAdjustHandles="1" noChangeArrowheads="1" noChangeShapeType="1" noTextEdit="1"/>
              </p:cNvSpPr>
              <p:nvPr/>
            </p:nvSpPr>
            <p:spPr>
              <a:xfrm>
                <a:off x="4908996" y="2957847"/>
                <a:ext cx="2240165" cy="664606"/>
              </a:xfrm>
              <a:prstGeom prst="rect">
                <a:avLst/>
              </a:prstGeom>
              <a:blipFill rotWithShape="1">
                <a:blip r:embed="rId9"/>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921876" y="3794975"/>
                <a:ext cx="2106602" cy="37555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1" i="1" smtClean="0">
                          <a:latin typeface="Cambria Math"/>
                          <a:ea typeface="Cambria Math"/>
                        </a:rPr>
                        <m:t>𝑪</m:t>
                      </m:r>
                      <m:r>
                        <a:rPr lang="en-NZ" b="1" i="1" smtClean="0">
                          <a:latin typeface="Cambria Math"/>
                        </a:rPr>
                        <m:t>=</m:t>
                      </m:r>
                      <m:r>
                        <a:rPr lang="en-NZ" b="1" i="1" smtClean="0">
                          <a:latin typeface="Cambria Math"/>
                        </a:rPr>
                        <m:t>𝟗</m:t>
                      </m:r>
                      <m:r>
                        <a:rPr lang="en-NZ" b="1" i="1" smtClean="0">
                          <a:latin typeface="Cambria Math"/>
                        </a:rPr>
                        <m:t>.</m:t>
                      </m:r>
                      <m:r>
                        <a:rPr lang="en-NZ" b="1" i="1" smtClean="0">
                          <a:latin typeface="Cambria Math"/>
                        </a:rPr>
                        <m:t>𝟐𝟏𝟑</m:t>
                      </m:r>
                      <m:r>
                        <a:rPr lang="en-NZ" b="1" i="1" smtClean="0">
                          <a:latin typeface="Cambria Math"/>
                        </a:rPr>
                        <m:t>𝒙</m:t>
                      </m:r>
                      <m:r>
                        <a:rPr lang="en-NZ" b="1" i="1" smtClean="0">
                          <a:latin typeface="Cambria Math"/>
                        </a:rPr>
                        <m:t>𝟏</m:t>
                      </m:r>
                      <m:sSup>
                        <m:sSupPr>
                          <m:ctrlPr>
                            <a:rPr lang="en-NZ" b="1" i="1" smtClean="0">
                              <a:latin typeface="Cambria Math"/>
                            </a:rPr>
                          </m:ctrlPr>
                        </m:sSupPr>
                        <m:e>
                          <m:r>
                            <a:rPr lang="en-NZ" b="1" i="1" smtClean="0">
                              <a:latin typeface="Cambria Math"/>
                            </a:rPr>
                            <m:t>𝟎</m:t>
                          </m:r>
                        </m:e>
                        <m:sup>
                          <m:r>
                            <a:rPr lang="en-NZ" b="1" i="1" smtClean="0">
                              <a:latin typeface="Cambria Math"/>
                            </a:rPr>
                            <m:t>−</m:t>
                          </m:r>
                          <m:r>
                            <a:rPr lang="en-NZ" b="1" i="1" smtClean="0">
                              <a:latin typeface="Cambria Math"/>
                            </a:rPr>
                            <m:t>𝟔</m:t>
                          </m:r>
                        </m:sup>
                      </m:sSup>
                      <m:r>
                        <a:rPr lang="en-NZ" b="1" i="1" smtClean="0">
                          <a:latin typeface="Cambria Math"/>
                        </a:rPr>
                        <m:t>𝑪</m:t>
                      </m:r>
                    </m:oMath>
                  </m:oMathPara>
                </a14:m>
                <a:endParaRPr lang="en-NZ" b="1" dirty="0"/>
              </a:p>
            </p:txBody>
          </p:sp>
        </mc:Choice>
        <mc:Fallback xmlns="">
          <p:sp>
            <p:nvSpPr>
              <p:cNvPr id="11" name="TextBox 10"/>
              <p:cNvSpPr txBox="1">
                <a:spLocks noRot="1" noChangeAspect="1" noMove="1" noResize="1" noEditPoints="1" noAdjustHandles="1" noChangeArrowheads="1" noChangeShapeType="1" noTextEdit="1"/>
              </p:cNvSpPr>
              <p:nvPr/>
            </p:nvSpPr>
            <p:spPr>
              <a:xfrm>
                <a:off x="4921876" y="3794975"/>
                <a:ext cx="2106602" cy="375552"/>
              </a:xfrm>
              <a:prstGeom prst="rect">
                <a:avLst/>
              </a:prstGeom>
              <a:blipFill rotWithShape="1">
                <a:blip r:embed="rId10"/>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881093" y="4346619"/>
                <a:ext cx="3050772" cy="37555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1" i="1" smtClean="0">
                          <a:latin typeface="Cambria Math"/>
                        </a:rPr>
                        <m:t>𝑳</m:t>
                      </m:r>
                      <m:r>
                        <a:rPr lang="en-NZ" b="1" i="1" smtClean="0">
                          <a:latin typeface="Cambria Math"/>
                        </a:rPr>
                        <m:t>=</m:t>
                      </m:r>
                      <m:r>
                        <a:rPr lang="en-NZ" b="1" i="1" smtClean="0">
                          <a:latin typeface="Cambria Math"/>
                        </a:rPr>
                        <m:t>𝟏</m:t>
                      </m:r>
                      <m:r>
                        <a:rPr lang="en-NZ" b="1" i="1" smtClean="0">
                          <a:latin typeface="Cambria Math"/>
                        </a:rPr>
                        <m:t>.</m:t>
                      </m:r>
                      <m:r>
                        <a:rPr lang="en-NZ" b="1" i="1" smtClean="0">
                          <a:latin typeface="Cambria Math"/>
                        </a:rPr>
                        <m:t>𝟐𝟗</m:t>
                      </m:r>
                      <m:r>
                        <a:rPr lang="en-NZ" b="1" i="1" smtClean="0">
                          <a:latin typeface="Cambria Math"/>
                        </a:rPr>
                        <m:t>𝒙</m:t>
                      </m:r>
                      <m:r>
                        <a:rPr lang="en-NZ" b="1" i="1" smtClean="0">
                          <a:latin typeface="Cambria Math"/>
                        </a:rPr>
                        <m:t>𝟏</m:t>
                      </m:r>
                      <m:sSup>
                        <m:sSupPr>
                          <m:ctrlPr>
                            <a:rPr lang="en-NZ" b="1" i="1" smtClean="0">
                              <a:latin typeface="Cambria Math"/>
                            </a:rPr>
                          </m:ctrlPr>
                        </m:sSupPr>
                        <m:e>
                          <m:r>
                            <a:rPr lang="en-NZ" b="1" i="1" smtClean="0">
                              <a:latin typeface="Cambria Math"/>
                            </a:rPr>
                            <m:t>𝟎</m:t>
                          </m:r>
                        </m:e>
                        <m:sup>
                          <m:r>
                            <a:rPr lang="en-NZ" b="1" i="1" smtClean="0">
                              <a:latin typeface="Cambria Math"/>
                            </a:rPr>
                            <m:t>−</m:t>
                          </m:r>
                          <m:r>
                            <a:rPr lang="en-NZ" b="1" i="1" smtClean="0">
                              <a:latin typeface="Cambria Math"/>
                            </a:rPr>
                            <m:t>𝟑</m:t>
                          </m:r>
                        </m:sup>
                      </m:sSup>
                      <m:r>
                        <a:rPr lang="en-NZ" b="1" i="1" smtClean="0">
                          <a:latin typeface="Cambria Math"/>
                        </a:rPr>
                        <m:t>𝑯</m:t>
                      </m:r>
                      <m:r>
                        <a:rPr lang="en-NZ" b="1" i="1" smtClean="0">
                          <a:latin typeface="Cambria Math"/>
                        </a:rPr>
                        <m:t>=</m:t>
                      </m:r>
                      <m:r>
                        <a:rPr lang="en-NZ" b="1" i="1" smtClean="0">
                          <a:latin typeface="Cambria Math"/>
                        </a:rPr>
                        <m:t>𝟏</m:t>
                      </m:r>
                      <m:r>
                        <a:rPr lang="en-NZ" b="1" i="1" smtClean="0">
                          <a:latin typeface="Cambria Math"/>
                        </a:rPr>
                        <m:t>.</m:t>
                      </m:r>
                      <m:r>
                        <a:rPr lang="en-NZ" b="1" i="1" smtClean="0">
                          <a:latin typeface="Cambria Math"/>
                        </a:rPr>
                        <m:t>𝟑</m:t>
                      </m:r>
                      <m:r>
                        <a:rPr lang="en-NZ" b="1" i="1" smtClean="0">
                          <a:latin typeface="Cambria Math"/>
                        </a:rPr>
                        <m:t>𝒎𝑯</m:t>
                      </m:r>
                    </m:oMath>
                  </m:oMathPara>
                </a14:m>
                <a:endParaRPr lang="en-NZ" b="1" dirty="0"/>
              </a:p>
            </p:txBody>
          </p:sp>
        </mc:Choice>
        <mc:Fallback xmlns="">
          <p:sp>
            <p:nvSpPr>
              <p:cNvPr id="12" name="TextBox 11"/>
              <p:cNvSpPr txBox="1">
                <a:spLocks noRot="1" noChangeAspect="1" noMove="1" noResize="1" noEditPoints="1" noAdjustHandles="1" noChangeArrowheads="1" noChangeShapeType="1" noTextEdit="1"/>
              </p:cNvSpPr>
              <p:nvPr/>
            </p:nvSpPr>
            <p:spPr>
              <a:xfrm>
                <a:off x="4881093" y="4346619"/>
                <a:ext cx="3050772" cy="375552"/>
              </a:xfrm>
              <a:prstGeom prst="rect">
                <a:avLst/>
              </a:prstGeom>
              <a:blipFill rotWithShape="1">
                <a:blip r:embed="rId11"/>
                <a:stretch>
                  <a:fillRect/>
                </a:stretch>
              </a:blipFill>
            </p:spPr>
            <p:txBody>
              <a:bodyPr/>
              <a:lstStyle/>
              <a:p>
                <a:r>
                  <a:rPr lang="en-NZ">
                    <a:noFill/>
                  </a:rPr>
                  <a:t> </a:t>
                </a:r>
              </a:p>
            </p:txBody>
          </p:sp>
        </mc:Fallback>
      </mc:AlternateContent>
      <p:sp>
        <p:nvSpPr>
          <p:cNvPr id="13" name="TextBox 12"/>
          <p:cNvSpPr txBox="1"/>
          <p:nvPr/>
        </p:nvSpPr>
        <p:spPr>
          <a:xfrm>
            <a:off x="5858350" y="5841265"/>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14" name="TextBox 13"/>
          <p:cNvSpPr txBox="1"/>
          <p:nvPr/>
        </p:nvSpPr>
        <p:spPr>
          <a:xfrm>
            <a:off x="2997088" y="2941771"/>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5" name="TextBox 14"/>
          <p:cNvSpPr txBox="1"/>
          <p:nvPr/>
        </p:nvSpPr>
        <p:spPr>
          <a:xfrm>
            <a:off x="8379658" y="3725815"/>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120284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2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25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1"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25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25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left)">
                                      <p:cBhvr>
                                        <p:cTn id="50" dur="125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left)">
                                      <p:cBhvr>
                                        <p:cTn id="55" dur="125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down)">
                                      <p:cBhvr>
                                        <p:cTn id="60" dur="580">
                                          <p:stCondLst>
                                            <p:cond delay="0"/>
                                          </p:stCondLst>
                                        </p:cTn>
                                        <p:tgtEl>
                                          <p:spTgt spid="13"/>
                                        </p:tgtEl>
                                      </p:cBhvr>
                                    </p:animEffect>
                                    <p:anim calcmode="lin" valueType="num">
                                      <p:cBhvr>
                                        <p:cTn id="6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6" dur="26">
                                          <p:stCondLst>
                                            <p:cond delay="650"/>
                                          </p:stCondLst>
                                        </p:cTn>
                                        <p:tgtEl>
                                          <p:spTgt spid="13"/>
                                        </p:tgtEl>
                                      </p:cBhvr>
                                      <p:to x="100000" y="60000"/>
                                    </p:animScale>
                                    <p:animScale>
                                      <p:cBhvr>
                                        <p:cTn id="67" dur="166" decel="50000">
                                          <p:stCondLst>
                                            <p:cond delay="676"/>
                                          </p:stCondLst>
                                        </p:cTn>
                                        <p:tgtEl>
                                          <p:spTgt spid="13"/>
                                        </p:tgtEl>
                                      </p:cBhvr>
                                      <p:to x="100000" y="100000"/>
                                    </p:animScale>
                                    <p:animScale>
                                      <p:cBhvr>
                                        <p:cTn id="68" dur="26">
                                          <p:stCondLst>
                                            <p:cond delay="1312"/>
                                          </p:stCondLst>
                                        </p:cTn>
                                        <p:tgtEl>
                                          <p:spTgt spid="13"/>
                                        </p:tgtEl>
                                      </p:cBhvr>
                                      <p:to x="100000" y="80000"/>
                                    </p:animScale>
                                    <p:animScale>
                                      <p:cBhvr>
                                        <p:cTn id="69" dur="166" decel="50000">
                                          <p:stCondLst>
                                            <p:cond delay="1338"/>
                                          </p:stCondLst>
                                        </p:cTn>
                                        <p:tgtEl>
                                          <p:spTgt spid="13"/>
                                        </p:tgtEl>
                                      </p:cBhvr>
                                      <p:to x="100000" y="100000"/>
                                    </p:animScale>
                                    <p:animScale>
                                      <p:cBhvr>
                                        <p:cTn id="70" dur="26">
                                          <p:stCondLst>
                                            <p:cond delay="1642"/>
                                          </p:stCondLst>
                                        </p:cTn>
                                        <p:tgtEl>
                                          <p:spTgt spid="13"/>
                                        </p:tgtEl>
                                      </p:cBhvr>
                                      <p:to x="100000" y="90000"/>
                                    </p:animScale>
                                    <p:animScale>
                                      <p:cBhvr>
                                        <p:cTn id="71" dur="166" decel="50000">
                                          <p:stCondLst>
                                            <p:cond delay="1668"/>
                                          </p:stCondLst>
                                        </p:cTn>
                                        <p:tgtEl>
                                          <p:spTgt spid="13"/>
                                        </p:tgtEl>
                                      </p:cBhvr>
                                      <p:to x="100000" y="100000"/>
                                    </p:animScale>
                                    <p:animScale>
                                      <p:cBhvr>
                                        <p:cTn id="72" dur="26">
                                          <p:stCondLst>
                                            <p:cond delay="1808"/>
                                          </p:stCondLst>
                                        </p:cTn>
                                        <p:tgtEl>
                                          <p:spTgt spid="13"/>
                                        </p:tgtEl>
                                      </p:cBhvr>
                                      <p:to x="100000" y="95000"/>
                                    </p:animScale>
                                    <p:animScale>
                                      <p:cBhvr>
                                        <p:cTn id="73" dur="166" decel="50000">
                                          <p:stCondLst>
                                            <p:cond delay="1834"/>
                                          </p:stCondLst>
                                        </p:cTn>
                                        <p:tgtEl>
                                          <p:spTgt spid="13"/>
                                        </p:tgtEl>
                                      </p:cBhvr>
                                      <p:to x="100000" y="100000"/>
                                    </p:animScale>
                                  </p:childTnLst>
                                </p:cTn>
                              </p:par>
                            </p:childTnLst>
                          </p:cTn>
                        </p:par>
                        <p:par>
                          <p:cTn id="74" fill="hold">
                            <p:stCondLst>
                              <p:cond delay="2000"/>
                            </p:stCondLst>
                            <p:childTnLst>
                              <p:par>
                                <p:cTn id="75" presetID="10" presetClass="entr" presetSubtype="0" fill="hold" grpId="0" nodeType="after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fade">
                                      <p:cBhvr>
                                        <p:cTn id="77" dur="750"/>
                                        <p:tgtEl>
                                          <p:spTgt spid="14"/>
                                        </p:tgtEl>
                                      </p:cBhvr>
                                    </p:animEffect>
                                  </p:childTnLst>
                                </p:cTn>
                              </p:par>
                            </p:childTnLst>
                          </p:cTn>
                        </p:par>
                        <p:par>
                          <p:cTn id="78" fill="hold">
                            <p:stCondLst>
                              <p:cond delay="2750"/>
                            </p:stCondLst>
                            <p:childTnLst>
                              <p:par>
                                <p:cTn id="79" presetID="10" presetClass="entr" presetSubtype="0"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fade">
                                      <p:cBhvr>
                                        <p:cTn id="81"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5791200" cy="369332"/>
          </a:xfrm>
          <a:prstGeom prst="rect">
            <a:avLst/>
          </a:prstGeom>
        </p:spPr>
        <p:txBody>
          <a:bodyPr wrap="square">
            <a:spAutoFit/>
          </a:bodyPr>
          <a:lstStyle/>
          <a:p>
            <a:pPr marL="69850" marR="782955">
              <a:spcBef>
                <a:spcPts val="345"/>
              </a:spcBef>
              <a:spcAft>
                <a:spcPts val="0"/>
              </a:spcAft>
            </a:pPr>
            <a:r>
              <a:rPr lang="en-US" b="1" dirty="0">
                <a:solidFill>
                  <a:srgbClr val="231F20"/>
                </a:solidFill>
                <a:latin typeface="Arial"/>
                <a:ea typeface="Arial"/>
                <a:cs typeface="Times New Roman"/>
              </a:rPr>
              <a:t>QUESTION THREE:</a:t>
            </a:r>
            <a:r>
              <a:rPr lang="en-US" b="1" spc="315" dirty="0">
                <a:solidFill>
                  <a:srgbClr val="231F20"/>
                </a:solidFill>
                <a:latin typeface="Arial"/>
                <a:ea typeface="Arial"/>
                <a:cs typeface="Times New Roman"/>
              </a:rPr>
              <a:t> </a:t>
            </a:r>
            <a:r>
              <a:rPr lang="en-US" b="1" dirty="0">
                <a:solidFill>
                  <a:srgbClr val="231F20"/>
                </a:solidFill>
                <a:latin typeface="Arial"/>
                <a:ea typeface="Arial"/>
                <a:cs typeface="Times New Roman"/>
              </a:rPr>
              <a:t>INTERFERENCE</a:t>
            </a:r>
            <a:endParaRPr lang="en-NZ" b="1" dirty="0">
              <a:effectLst/>
              <a:latin typeface="Arial"/>
              <a:ea typeface="Arial"/>
              <a:cs typeface="Times New Roman"/>
            </a:endParaRPr>
          </a:p>
        </p:txBody>
      </p:sp>
      <p:sp>
        <p:nvSpPr>
          <p:cNvPr id="3" name="Rectangle 2"/>
          <p:cNvSpPr/>
          <p:nvPr/>
        </p:nvSpPr>
        <p:spPr>
          <a:xfrm>
            <a:off x="228600" y="685800"/>
            <a:ext cx="8686800" cy="646331"/>
          </a:xfrm>
          <a:prstGeom prst="rect">
            <a:avLst/>
          </a:prstGeom>
        </p:spPr>
        <p:txBody>
          <a:bodyPr wrap="square">
            <a:spAutoFit/>
          </a:bodyPr>
          <a:lstStyle/>
          <a:p>
            <a:r>
              <a:rPr lang="en-US" dirty="0"/>
              <a:t>A pair of narrow parallel slits is illuminated by monochromatic light of wavelength 500 nm to produce Young’s fringes on a screen.</a:t>
            </a:r>
            <a:endParaRPr lang="en-N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524301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28600" y="3886200"/>
            <a:ext cx="8610600" cy="923330"/>
          </a:xfrm>
          <a:prstGeom prst="rect">
            <a:avLst/>
          </a:prstGeom>
        </p:spPr>
        <p:txBody>
          <a:bodyPr wrap="square">
            <a:spAutoFit/>
          </a:bodyPr>
          <a:lstStyle/>
          <a:p>
            <a:pPr lvl="0"/>
            <a:r>
              <a:rPr lang="en-US" dirty="0" smtClean="0"/>
              <a:t>(a)  Explain </a:t>
            </a:r>
            <a:r>
              <a:rPr lang="en-US" dirty="0"/>
              <a:t>the differences and similarities between the interference patterns produced by monochromatic illumination on a double slit and on a diffraction grating of the same slit separation.</a:t>
            </a:r>
            <a:endParaRPr lang="en-NZ" dirty="0"/>
          </a:p>
        </p:txBody>
      </p:sp>
      <p:sp>
        <p:nvSpPr>
          <p:cNvPr id="6" name="Rectangle 5"/>
          <p:cNvSpPr/>
          <p:nvPr/>
        </p:nvSpPr>
        <p:spPr>
          <a:xfrm>
            <a:off x="257578" y="4779674"/>
            <a:ext cx="8268236" cy="1477328"/>
          </a:xfrm>
          <a:prstGeom prst="rect">
            <a:avLst/>
          </a:prstGeom>
          <a:solidFill>
            <a:srgbClr val="FFFFCC"/>
          </a:solidFill>
        </p:spPr>
        <p:txBody>
          <a:bodyPr wrap="square">
            <a:spAutoFit/>
          </a:bodyPr>
          <a:lstStyle/>
          <a:p>
            <a:r>
              <a:rPr lang="en-US" dirty="0"/>
              <a:t>The fringes from the grating would be brighter and sharper.</a:t>
            </a:r>
            <a:endParaRPr lang="en-NZ" dirty="0"/>
          </a:p>
          <a:p>
            <a:r>
              <a:rPr lang="en-US" dirty="0"/>
              <a:t>The fringes will be brighter, having contributions from every slit in the grating.</a:t>
            </a:r>
            <a:endParaRPr lang="en-NZ" dirty="0"/>
          </a:p>
          <a:p>
            <a:r>
              <a:rPr lang="en-US" dirty="0"/>
              <a:t>The fringes will be sharper because the destructive interference </a:t>
            </a:r>
            <a:r>
              <a:rPr lang="en-US" dirty="0" smtClean="0"/>
              <a:t>in between </a:t>
            </a:r>
            <a:r>
              <a:rPr lang="en-US" dirty="0"/>
              <a:t>the bright fringes will be greater (than in the double slit case).</a:t>
            </a:r>
            <a:endParaRPr lang="en-NZ" dirty="0"/>
          </a:p>
          <a:p>
            <a:r>
              <a:rPr lang="en-US" dirty="0"/>
              <a:t>The fringes will have the same separation in both cases.</a:t>
            </a:r>
            <a:endParaRPr lang="en-NZ" dirty="0"/>
          </a:p>
        </p:txBody>
      </p:sp>
      <p:sp>
        <p:nvSpPr>
          <p:cNvPr id="8" name="TextBox 7"/>
          <p:cNvSpPr txBox="1"/>
          <p:nvPr/>
        </p:nvSpPr>
        <p:spPr>
          <a:xfrm>
            <a:off x="5749165" y="6359880"/>
            <a:ext cx="3212354" cy="369332"/>
          </a:xfrm>
          <a:prstGeom prst="rect">
            <a:avLst/>
          </a:prstGeom>
          <a:solidFill>
            <a:srgbClr val="FFFFCC"/>
          </a:solidFill>
        </p:spPr>
        <p:txBody>
          <a:bodyPr wrap="none" rtlCol="0">
            <a:spAutoFit/>
          </a:bodyPr>
          <a:lstStyle/>
          <a:p>
            <a:r>
              <a:rPr lang="en-NZ" b="1" i="1" dirty="0" smtClean="0">
                <a:solidFill>
                  <a:srgbClr val="FF0000"/>
                </a:solidFill>
              </a:rPr>
              <a:t>Three marks were given for this</a:t>
            </a:r>
            <a:endParaRPr lang="en-NZ" b="1" i="1" dirty="0">
              <a:solidFill>
                <a:srgbClr val="FF0000"/>
              </a:solidFill>
            </a:endParaRPr>
          </a:p>
        </p:txBody>
      </p:sp>
      <p:sp>
        <p:nvSpPr>
          <p:cNvPr id="9" name="TextBox 8"/>
          <p:cNvSpPr txBox="1"/>
          <p:nvPr/>
        </p:nvSpPr>
        <p:spPr>
          <a:xfrm>
            <a:off x="8606317" y="475692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0" name="TextBox 9"/>
          <p:cNvSpPr txBox="1"/>
          <p:nvPr/>
        </p:nvSpPr>
        <p:spPr>
          <a:xfrm>
            <a:off x="8598021" y="5295313"/>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1" name="TextBox 10"/>
          <p:cNvSpPr txBox="1"/>
          <p:nvPr/>
        </p:nvSpPr>
        <p:spPr>
          <a:xfrm>
            <a:off x="8622240" y="570091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409238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80">
                                          <p:stCondLst>
                                            <p:cond delay="0"/>
                                          </p:stCondLst>
                                        </p:cTn>
                                        <p:tgtEl>
                                          <p:spTgt spid="8"/>
                                        </p:tgtEl>
                                      </p:cBhvr>
                                    </p:animEffect>
                                    <p:anim calcmode="lin" valueType="num">
                                      <p:cBhvr>
                                        <p:cTn id="1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8" dur="26">
                                          <p:stCondLst>
                                            <p:cond delay="650"/>
                                          </p:stCondLst>
                                        </p:cTn>
                                        <p:tgtEl>
                                          <p:spTgt spid="8"/>
                                        </p:tgtEl>
                                      </p:cBhvr>
                                      <p:to x="100000" y="60000"/>
                                    </p:animScale>
                                    <p:animScale>
                                      <p:cBhvr>
                                        <p:cTn id="19" dur="166" decel="50000">
                                          <p:stCondLst>
                                            <p:cond delay="676"/>
                                          </p:stCondLst>
                                        </p:cTn>
                                        <p:tgtEl>
                                          <p:spTgt spid="8"/>
                                        </p:tgtEl>
                                      </p:cBhvr>
                                      <p:to x="100000" y="100000"/>
                                    </p:animScale>
                                    <p:animScale>
                                      <p:cBhvr>
                                        <p:cTn id="20" dur="26">
                                          <p:stCondLst>
                                            <p:cond delay="1312"/>
                                          </p:stCondLst>
                                        </p:cTn>
                                        <p:tgtEl>
                                          <p:spTgt spid="8"/>
                                        </p:tgtEl>
                                      </p:cBhvr>
                                      <p:to x="100000" y="80000"/>
                                    </p:animScale>
                                    <p:animScale>
                                      <p:cBhvr>
                                        <p:cTn id="21" dur="166" decel="50000">
                                          <p:stCondLst>
                                            <p:cond delay="1338"/>
                                          </p:stCondLst>
                                        </p:cTn>
                                        <p:tgtEl>
                                          <p:spTgt spid="8"/>
                                        </p:tgtEl>
                                      </p:cBhvr>
                                      <p:to x="100000" y="100000"/>
                                    </p:animScale>
                                    <p:animScale>
                                      <p:cBhvr>
                                        <p:cTn id="22" dur="26">
                                          <p:stCondLst>
                                            <p:cond delay="1642"/>
                                          </p:stCondLst>
                                        </p:cTn>
                                        <p:tgtEl>
                                          <p:spTgt spid="8"/>
                                        </p:tgtEl>
                                      </p:cBhvr>
                                      <p:to x="100000" y="90000"/>
                                    </p:animScale>
                                    <p:animScale>
                                      <p:cBhvr>
                                        <p:cTn id="23" dur="166" decel="50000">
                                          <p:stCondLst>
                                            <p:cond delay="1668"/>
                                          </p:stCondLst>
                                        </p:cTn>
                                        <p:tgtEl>
                                          <p:spTgt spid="8"/>
                                        </p:tgtEl>
                                      </p:cBhvr>
                                      <p:to x="100000" y="100000"/>
                                    </p:animScale>
                                    <p:animScale>
                                      <p:cBhvr>
                                        <p:cTn id="24" dur="26">
                                          <p:stCondLst>
                                            <p:cond delay="1808"/>
                                          </p:stCondLst>
                                        </p:cTn>
                                        <p:tgtEl>
                                          <p:spTgt spid="8"/>
                                        </p:tgtEl>
                                      </p:cBhvr>
                                      <p:to x="100000" y="95000"/>
                                    </p:animScale>
                                    <p:animScale>
                                      <p:cBhvr>
                                        <p:cTn id="25" dur="166" decel="50000">
                                          <p:stCondLst>
                                            <p:cond delay="1834"/>
                                          </p:stCondLst>
                                        </p:cTn>
                                        <p:tgtEl>
                                          <p:spTgt spid="8"/>
                                        </p:tgtEl>
                                      </p:cBhvr>
                                      <p:to x="100000" y="100000"/>
                                    </p:animScale>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750"/>
                                        <p:tgtEl>
                                          <p:spTgt spid="9"/>
                                        </p:tgtEl>
                                      </p:cBhvr>
                                    </p:animEffect>
                                  </p:childTnLst>
                                </p:cTn>
                              </p:par>
                            </p:childTnLst>
                          </p:cTn>
                        </p:par>
                        <p:par>
                          <p:cTn id="30" fill="hold">
                            <p:stCondLst>
                              <p:cond delay="2750"/>
                            </p:stCondLst>
                            <p:childTnLst>
                              <p:par>
                                <p:cTn id="31" presetID="10"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750"/>
                                        <p:tgtEl>
                                          <p:spTgt spid="10"/>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923330"/>
          </a:xfrm>
          <a:prstGeom prst="rect">
            <a:avLst/>
          </a:prstGeom>
        </p:spPr>
        <p:txBody>
          <a:bodyPr wrap="square">
            <a:spAutoFit/>
          </a:bodyPr>
          <a:lstStyle/>
          <a:p>
            <a:r>
              <a:rPr lang="en-US" dirty="0"/>
              <a:t>The space between the slits and the screen is then completely filled with a block of transparent material for which the refractive index, </a:t>
            </a:r>
            <a:r>
              <a:rPr lang="en-US" b="1" i="1" dirty="0"/>
              <a:t>n</a:t>
            </a:r>
            <a:r>
              <a:rPr lang="en-US" b="1" dirty="0"/>
              <a:t>, is 1.6</a:t>
            </a:r>
            <a:r>
              <a:rPr lang="en-US" dirty="0"/>
              <a:t>. Assume the refractive index is constant for all wavelengths.</a:t>
            </a:r>
            <a:endParaRPr lang="en-N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295400"/>
            <a:ext cx="6239814"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52400" y="5410200"/>
            <a:ext cx="8915400" cy="369332"/>
          </a:xfrm>
          <a:prstGeom prst="rect">
            <a:avLst/>
          </a:prstGeom>
        </p:spPr>
        <p:txBody>
          <a:bodyPr wrap="square">
            <a:spAutoFit/>
          </a:bodyPr>
          <a:lstStyle/>
          <a:p>
            <a:pPr lvl="0"/>
            <a:r>
              <a:rPr lang="en-US" dirty="0" smtClean="0"/>
              <a:t>(b)  Describe </a:t>
            </a:r>
            <a:r>
              <a:rPr lang="en-US" dirty="0"/>
              <a:t>and explain the changes that will take place in the pattern of the Young’s </a:t>
            </a:r>
            <a:r>
              <a:rPr lang="en-US" dirty="0" smtClean="0"/>
              <a:t>fringes</a:t>
            </a:r>
            <a:r>
              <a:rPr lang="en-US" dirty="0"/>
              <a:t>.</a:t>
            </a:r>
            <a:endParaRPr lang="en-NZ"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419600"/>
            <a:ext cx="6365081"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27077" y="6365575"/>
            <a:ext cx="3209212" cy="369332"/>
          </a:xfrm>
          <a:prstGeom prst="rect">
            <a:avLst/>
          </a:prstGeom>
          <a:noFill/>
        </p:spPr>
        <p:txBody>
          <a:bodyPr wrap="none" rtlCol="0">
            <a:spAutoFit/>
          </a:bodyPr>
          <a:lstStyle/>
          <a:p>
            <a:r>
              <a:rPr lang="en-NZ" dirty="0" smtClean="0">
                <a:solidFill>
                  <a:srgbClr val="FF0000"/>
                </a:solidFill>
              </a:rPr>
              <a:t>Answers on the next slide ………</a:t>
            </a:r>
            <a:endParaRPr lang="en-NZ" dirty="0">
              <a:solidFill>
                <a:srgbClr val="FF0000"/>
              </a:solidFill>
            </a:endParaRPr>
          </a:p>
        </p:txBody>
      </p:sp>
    </p:spTree>
    <p:extLst>
      <p:ext uri="{BB962C8B-B14F-4D97-AF65-F5344CB8AC3E}">
        <p14:creationId xmlns:p14="http://schemas.microsoft.com/office/powerpoint/2010/main" val="358176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1080" y="381001"/>
            <a:ext cx="4701832" cy="2181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15721" y="116983"/>
            <a:ext cx="4652493" cy="646331"/>
          </a:xfrm>
          <a:prstGeom prst="rect">
            <a:avLst/>
          </a:prstGeom>
          <a:solidFill>
            <a:schemeClr val="bg1"/>
          </a:solidFill>
        </p:spPr>
        <p:txBody>
          <a:bodyPr wrap="square">
            <a:spAutoFit/>
          </a:bodyPr>
          <a:lstStyle/>
          <a:p>
            <a:pPr lvl="0"/>
            <a:r>
              <a:rPr lang="en-US" dirty="0" smtClean="0"/>
              <a:t>(b)  Describe </a:t>
            </a:r>
            <a:r>
              <a:rPr lang="en-US" dirty="0"/>
              <a:t>and explain the changes that will take place in the pattern of the Young’s </a:t>
            </a:r>
            <a:r>
              <a:rPr lang="en-US" dirty="0" smtClean="0"/>
              <a:t>fringes</a:t>
            </a:r>
            <a:r>
              <a:rPr lang="en-US" dirty="0"/>
              <a:t>.</a:t>
            </a:r>
            <a:endParaRPr lang="en-NZ" dirty="0"/>
          </a:p>
        </p:txBody>
      </p:sp>
      <p:sp>
        <p:nvSpPr>
          <p:cNvPr id="4" name="Rectangle 3"/>
          <p:cNvSpPr/>
          <p:nvPr/>
        </p:nvSpPr>
        <p:spPr>
          <a:xfrm>
            <a:off x="309095" y="3353495"/>
            <a:ext cx="7534140" cy="1477328"/>
          </a:xfrm>
          <a:prstGeom prst="rect">
            <a:avLst/>
          </a:prstGeom>
          <a:solidFill>
            <a:srgbClr val="FFFFCC"/>
          </a:solidFill>
        </p:spPr>
        <p:txBody>
          <a:bodyPr wrap="square">
            <a:spAutoFit/>
          </a:bodyPr>
          <a:lstStyle/>
          <a:p>
            <a:r>
              <a:rPr lang="en-US" dirty="0"/>
              <a:t>The separation of the fringes will become </a:t>
            </a:r>
            <a:r>
              <a:rPr lang="en-US" dirty="0" smtClean="0"/>
              <a:t>smaller.</a:t>
            </a:r>
          </a:p>
          <a:p>
            <a:r>
              <a:rPr lang="en-US" dirty="0" smtClean="0"/>
              <a:t>The </a:t>
            </a:r>
            <a:r>
              <a:rPr lang="en-US" dirty="0"/>
              <a:t>wavelength of the light will reduce, as its velocity has decreased while the frequency has remained </a:t>
            </a:r>
            <a:r>
              <a:rPr lang="en-US" dirty="0" smtClean="0"/>
              <a:t>constant.</a:t>
            </a:r>
          </a:p>
          <a:p>
            <a:r>
              <a:rPr lang="en-US" dirty="0" smtClean="0"/>
              <a:t>With </a:t>
            </a:r>
            <a:r>
              <a:rPr lang="en-US" dirty="0"/>
              <a:t>reduced wavelength, a smaller displacement is needed for the interfering waves to find positions of constructive interference</a:t>
            </a:r>
            <a:endParaRPr lang="en-NZ" dirty="0"/>
          </a:p>
        </p:txBody>
      </p:sp>
      <p:sp>
        <p:nvSpPr>
          <p:cNvPr id="5" name="TextBox 4"/>
          <p:cNvSpPr txBox="1"/>
          <p:nvPr/>
        </p:nvSpPr>
        <p:spPr>
          <a:xfrm>
            <a:off x="5844702" y="5882209"/>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6" name="TextBox 5"/>
          <p:cNvSpPr txBox="1"/>
          <p:nvPr/>
        </p:nvSpPr>
        <p:spPr>
          <a:xfrm>
            <a:off x="8551728" y="3392147"/>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7" name="TextBox 6"/>
          <p:cNvSpPr txBox="1"/>
          <p:nvPr/>
        </p:nvSpPr>
        <p:spPr>
          <a:xfrm>
            <a:off x="8570726" y="4080657"/>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349081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750"/>
                                        <p:tgtEl>
                                          <p:spTgt spid="6"/>
                                        </p:tgtEl>
                                      </p:cBhvr>
                                    </p:animEffect>
                                  </p:childTnLst>
                                </p:cTn>
                              </p:par>
                            </p:childTnLst>
                          </p:cTn>
                        </p:par>
                        <p:par>
                          <p:cTn id="30" fill="hold">
                            <p:stCondLst>
                              <p:cond delay="2750"/>
                            </p:stCondLst>
                            <p:childTnLst>
                              <p:par>
                                <p:cTn id="31" presetID="10" presetClass="entr" presetSubtype="0"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75464655"/>
              </p:ext>
            </p:extLst>
          </p:nvPr>
        </p:nvGraphicFramePr>
        <p:xfrm>
          <a:off x="850008" y="1017430"/>
          <a:ext cx="7791717" cy="5383370"/>
        </p:xfrm>
        <a:graphic>
          <a:graphicData uri="http://schemas.openxmlformats.org/drawingml/2006/table">
            <a:tbl>
              <a:tblPr firstRow="1" firstCol="1" lastRow="1" lastCol="1" bandRow="1" bandCol="1"/>
              <a:tblGrid>
                <a:gridCol w="2600238"/>
                <a:gridCol w="2591241"/>
                <a:gridCol w="2600238"/>
              </a:tblGrid>
              <a:tr h="357884">
                <a:tc>
                  <a:txBody>
                    <a:bodyPr/>
                    <a:lstStyle/>
                    <a:p>
                      <a:pPr marL="184150" algn="ctr">
                        <a:spcBef>
                          <a:spcPts val="310"/>
                        </a:spcBef>
                        <a:spcAft>
                          <a:spcPts val="0"/>
                        </a:spcAft>
                      </a:pPr>
                      <a:r>
                        <a:rPr lang="en-US" sz="2000" b="1" dirty="0">
                          <a:effectLst/>
                          <a:latin typeface="+mn-lt"/>
                          <a:ea typeface="Calibri"/>
                          <a:cs typeface="Times New Roman"/>
                        </a:rPr>
                        <a:t>1-4</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245" algn="ctr">
                        <a:spcBef>
                          <a:spcPts val="310"/>
                        </a:spcBef>
                        <a:spcAft>
                          <a:spcPts val="0"/>
                        </a:spcAft>
                      </a:pPr>
                      <a:r>
                        <a:rPr lang="en-US" sz="2000" b="1" dirty="0">
                          <a:effectLst/>
                          <a:latin typeface="+mn-lt"/>
                          <a:ea typeface="Calibri"/>
                          <a:cs typeface="Times New Roman"/>
                        </a:rPr>
                        <a:t>5-6</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1610" algn="ctr">
                        <a:spcBef>
                          <a:spcPts val="310"/>
                        </a:spcBef>
                        <a:spcAft>
                          <a:spcPts val="0"/>
                        </a:spcAft>
                      </a:pPr>
                      <a:r>
                        <a:rPr lang="en-US" sz="2000" b="1" dirty="0">
                          <a:effectLst/>
                          <a:latin typeface="+mn-lt"/>
                          <a:ea typeface="Calibri"/>
                          <a:cs typeface="Times New Roman"/>
                        </a:rPr>
                        <a:t>7-8</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025486">
                <a:tc>
                  <a:txBody>
                    <a:bodyPr/>
                    <a:lstStyle/>
                    <a:p>
                      <a:pPr marL="36195" marR="120015">
                        <a:lnSpc>
                          <a:spcPct val="105000"/>
                        </a:lnSpc>
                        <a:spcBef>
                          <a:spcPts val="575"/>
                        </a:spcBef>
                        <a:spcAft>
                          <a:spcPts val="0"/>
                        </a:spcAft>
                      </a:pPr>
                      <a:endParaRPr lang="en-US" sz="1800" dirty="0" smtClean="0">
                        <a:effectLst/>
                        <a:latin typeface="+mn-lt"/>
                        <a:ea typeface="Calibri"/>
                        <a:cs typeface="Times New Roman"/>
                      </a:endParaRPr>
                    </a:p>
                    <a:p>
                      <a:pPr marL="36195" marR="120015">
                        <a:lnSpc>
                          <a:spcPct val="105000"/>
                        </a:lnSpc>
                        <a:spcBef>
                          <a:spcPts val="575"/>
                        </a:spcBef>
                        <a:spcAft>
                          <a:spcPts val="0"/>
                        </a:spcAft>
                      </a:pPr>
                      <a:r>
                        <a:rPr lang="en-US" sz="1800" dirty="0" smtClean="0">
                          <a:effectLst/>
                          <a:latin typeface="+mn-lt"/>
                          <a:ea typeface="Calibri"/>
                          <a:cs typeface="Times New Roman"/>
                        </a:rPr>
                        <a:t>Some </a:t>
                      </a:r>
                      <a:r>
                        <a:rPr lang="en-US" sz="1800" dirty="0">
                          <a:effectLst/>
                          <a:latin typeface="+mn-lt"/>
                          <a:ea typeface="Calibri"/>
                          <a:cs typeface="Times New Roman"/>
                        </a:rPr>
                        <a:t>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r>
                        <a:rPr lang="en-US" sz="1800" dirty="0" smtClean="0">
                          <a:effectLst/>
                          <a:latin typeface="+mn-lt"/>
                          <a:ea typeface="Calibri"/>
                          <a:cs typeface="Times New Roman"/>
                        </a:rPr>
                        <a:t>.</a:t>
                      </a:r>
                    </a:p>
                    <a:p>
                      <a:pPr marL="36195" marR="120015">
                        <a:lnSpc>
                          <a:spcPct val="105000"/>
                        </a:lnSpc>
                        <a:spcBef>
                          <a:spcPts val="575"/>
                        </a:spcBef>
                        <a:spcAft>
                          <a:spcPts val="0"/>
                        </a:spcAft>
                      </a:pPr>
                      <a:endParaRPr lang="en-US" sz="1800" dirty="0" smtClean="0">
                        <a:effectLst/>
                        <a:latin typeface="+mn-lt"/>
                        <a:ea typeface="Calibri"/>
                        <a:cs typeface="Times New Roman"/>
                      </a:endParaRPr>
                    </a:p>
                    <a:p>
                      <a:pPr marL="36195" marR="120015">
                        <a:lnSpc>
                          <a:spcPct val="105000"/>
                        </a:lnSpc>
                        <a:spcBef>
                          <a:spcPts val="575"/>
                        </a:spcBef>
                        <a:spcAft>
                          <a:spcPts val="0"/>
                        </a:spcAft>
                      </a:pPr>
                      <a:endParaRPr lang="en-US" sz="1800" dirty="0" smtClean="0">
                        <a:effectLst/>
                        <a:latin typeface="+mn-lt"/>
                        <a:ea typeface="Calibri"/>
                        <a:cs typeface="Times New Roman"/>
                      </a:endParaRPr>
                    </a:p>
                    <a:p>
                      <a:pPr marL="36195" marR="120015" algn="ctr">
                        <a:lnSpc>
                          <a:spcPct val="105000"/>
                        </a:lnSpc>
                        <a:spcBef>
                          <a:spcPts val="575"/>
                        </a:spcBef>
                        <a:spcAft>
                          <a:spcPts val="0"/>
                        </a:spcAft>
                      </a:pPr>
                      <a:r>
                        <a:rPr lang="en-US" sz="1800" dirty="0" smtClean="0">
                          <a:solidFill>
                            <a:srgbClr val="0033CC"/>
                          </a:solidFill>
                          <a:effectLst/>
                          <a:latin typeface="+mn-lt"/>
                          <a:ea typeface="Calibri"/>
                          <a:cs typeface="Times New Roman"/>
                        </a:rPr>
                        <a:t>With no mathematical part to the question the rubric is slightly different for the first question.</a:t>
                      </a:r>
                      <a:endParaRPr lang="en-NZ" sz="1800" dirty="0">
                        <a:solidFill>
                          <a:srgbClr val="0033CC"/>
                        </a:solidFill>
                        <a:effectLst/>
                        <a:latin typeface="+mn-lt"/>
                        <a:ea typeface="Calibri"/>
                        <a:cs typeface="Times New Roman"/>
                      </a:endParaRPr>
                    </a:p>
                    <a:p>
                      <a:pPr>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3020" marR="52705">
                        <a:lnSpc>
                          <a:spcPct val="105000"/>
                        </a:lnSpc>
                        <a:spcBef>
                          <a:spcPts val="575"/>
                        </a:spcBef>
                        <a:spcAft>
                          <a:spcPts val="0"/>
                        </a:spcAft>
                      </a:pPr>
                      <a:endParaRPr lang="en-US" sz="1800" dirty="0" smtClean="0">
                        <a:effectLst/>
                        <a:latin typeface="+mn-lt"/>
                        <a:ea typeface="Calibri"/>
                        <a:cs typeface="Times New Roman"/>
                      </a:endParaRPr>
                    </a:p>
                    <a:p>
                      <a:pPr marL="33020" marR="52705">
                        <a:lnSpc>
                          <a:spcPct val="105000"/>
                        </a:lnSpc>
                        <a:spcBef>
                          <a:spcPts val="575"/>
                        </a:spcBef>
                        <a:spcAft>
                          <a:spcPts val="0"/>
                        </a:spcAft>
                      </a:pPr>
                      <a:r>
                        <a:rPr lang="en-US" sz="1800" dirty="0" smtClean="0">
                          <a:effectLst/>
                          <a:latin typeface="+mn-lt"/>
                          <a:ea typeface="Calibri"/>
                          <a:cs typeface="Times New Roman"/>
                        </a:rPr>
                        <a:t>(Reasonably </a:t>
                      </a:r>
                      <a:r>
                        <a:rPr lang="en-US" sz="1800" dirty="0">
                          <a:effectLst/>
                          <a:latin typeface="+mn-lt"/>
                          <a:ea typeface="Calibri"/>
                          <a:cs typeface="Times New Roman"/>
                        </a:rPr>
                        <a:t>thorough 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0" dirty="0">
                          <a:effectLst/>
                          <a:latin typeface="+mn-lt"/>
                          <a:ea typeface="Calibri"/>
                          <a:cs typeface="Times New Roman"/>
                        </a:rPr>
                        <a:t> </a:t>
                      </a:r>
                      <a:r>
                        <a:rPr lang="en-US" sz="1800" dirty="0">
                          <a:effectLst/>
                          <a:latin typeface="+mn-lt"/>
                          <a:ea typeface="Calibri"/>
                          <a:cs typeface="Times New Roman"/>
                        </a:rPr>
                        <a:t>of</a:t>
                      </a:r>
                      <a:r>
                        <a:rPr lang="en-US" sz="1800" spc="5" dirty="0">
                          <a:effectLst/>
                          <a:latin typeface="+mn-lt"/>
                          <a:ea typeface="Calibri"/>
                          <a:cs typeface="Times New Roman"/>
                        </a:rPr>
                        <a:t> </a:t>
                      </a:r>
                      <a:r>
                        <a:rPr lang="en-US" sz="1800" dirty="0">
                          <a:effectLst/>
                          <a:latin typeface="+mn-lt"/>
                          <a:ea typeface="Calibri"/>
                          <a:cs typeface="Times New Roman"/>
                        </a:rPr>
                        <a:t>physics</a:t>
                      </a:r>
                      <a:r>
                        <a:rPr lang="en-US" sz="1800" dirty="0" smtClean="0">
                          <a:effectLst/>
                          <a:latin typeface="+mn-lt"/>
                          <a:ea typeface="Calibri"/>
                          <a:cs typeface="Times New Roman"/>
                        </a:rPr>
                        <a:t>.</a:t>
                      </a:r>
                    </a:p>
                    <a:p>
                      <a:pPr marL="33020" marR="118745">
                        <a:lnSpc>
                          <a:spcPct val="105000"/>
                        </a:lnSpc>
                        <a:spcAft>
                          <a:spcPts val="0"/>
                        </a:spcAft>
                      </a:pPr>
                      <a:endParaRPr lang="en-US" sz="1800" dirty="0" smtClean="0">
                        <a:effectLst/>
                        <a:latin typeface="+mn-lt"/>
                        <a:ea typeface="Calibri"/>
                        <a:cs typeface="Times New Roman"/>
                      </a:endParaRPr>
                    </a:p>
                    <a:p>
                      <a:pPr marL="33020" marR="118745" algn="ctr">
                        <a:lnSpc>
                          <a:spcPct val="105000"/>
                        </a:lnSpc>
                        <a:spcAft>
                          <a:spcPts val="0"/>
                        </a:spcAft>
                      </a:pPr>
                      <a:endParaRPr lang="en-US" sz="1800" dirty="0" smtClean="0">
                        <a:solidFill>
                          <a:srgbClr val="2B0BB5"/>
                        </a:solidFill>
                        <a:effectLst/>
                        <a:latin typeface="+mn-lt"/>
                        <a:ea typeface="Calibri"/>
                        <a:cs typeface="Times New Roman"/>
                      </a:endParaRPr>
                    </a:p>
                    <a:p>
                      <a:pPr marL="33020" marR="118745" algn="ctr">
                        <a:lnSpc>
                          <a:spcPct val="105000"/>
                        </a:lnSpc>
                        <a:spcAft>
                          <a:spcPts val="0"/>
                        </a:spcAft>
                      </a:pPr>
                      <a:endParaRPr lang="en-US" sz="1800" dirty="0" smtClean="0">
                        <a:solidFill>
                          <a:srgbClr val="2B0BB5"/>
                        </a:solidFill>
                        <a:effectLst/>
                        <a:latin typeface="+mn-lt"/>
                        <a:ea typeface="Calibri"/>
                        <a:cs typeface="Times New Roman"/>
                      </a:endParaRPr>
                    </a:p>
                    <a:p>
                      <a:pPr marL="33020" marR="118745" algn="ctr">
                        <a:lnSpc>
                          <a:spcPct val="105000"/>
                        </a:lnSpc>
                        <a:spcAft>
                          <a:spcPts val="0"/>
                        </a:spcAft>
                      </a:pPr>
                      <a:endParaRPr lang="en-US" sz="1800" dirty="0" smtClean="0">
                        <a:solidFill>
                          <a:srgbClr val="0033CC"/>
                        </a:solidFill>
                        <a:effectLst/>
                        <a:latin typeface="+mn-lt"/>
                        <a:ea typeface="Calibri"/>
                        <a:cs typeface="Times New Roman"/>
                      </a:endParaRPr>
                    </a:p>
                    <a:p>
                      <a:pPr marL="33020" marR="118745" algn="ctr">
                        <a:lnSpc>
                          <a:spcPct val="105000"/>
                        </a:lnSpc>
                        <a:spcAft>
                          <a:spcPts val="0"/>
                        </a:spcAft>
                      </a:pPr>
                      <a:r>
                        <a:rPr lang="en-US" sz="1800" dirty="0" smtClean="0">
                          <a:solidFill>
                            <a:srgbClr val="0033CC"/>
                          </a:solidFill>
                          <a:effectLst/>
                          <a:latin typeface="+mn-lt"/>
                          <a:ea typeface="Calibri"/>
                          <a:cs typeface="Times New Roman"/>
                        </a:rPr>
                        <a:t>I have used the marks awarded to the top scholar paper as</a:t>
                      </a:r>
                      <a:r>
                        <a:rPr lang="en-US" sz="1800" baseline="0" dirty="0" smtClean="0">
                          <a:solidFill>
                            <a:srgbClr val="0033CC"/>
                          </a:solidFill>
                          <a:effectLst/>
                          <a:latin typeface="+mn-lt"/>
                          <a:ea typeface="Calibri"/>
                          <a:cs typeface="Times New Roman"/>
                        </a:rPr>
                        <a:t> a guide to the mark allocation in the solutions here.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3020" marR="55880">
                        <a:lnSpc>
                          <a:spcPct val="105000"/>
                        </a:lnSpc>
                        <a:spcBef>
                          <a:spcPts val="575"/>
                        </a:spcBef>
                        <a:spcAft>
                          <a:spcPts val="0"/>
                        </a:spcAft>
                      </a:pPr>
                      <a:endParaRPr lang="en-US" sz="1800" dirty="0" smtClean="0">
                        <a:effectLst/>
                        <a:latin typeface="+mn-lt"/>
                        <a:ea typeface="Calibri"/>
                        <a:cs typeface="Times New Roman"/>
                      </a:endParaRPr>
                    </a:p>
                    <a:p>
                      <a:pPr marL="33020" marR="122555">
                        <a:lnSpc>
                          <a:spcPct val="105000"/>
                        </a:lnSpc>
                        <a:spcAft>
                          <a:spcPts val="0"/>
                        </a:spcAft>
                      </a:pPr>
                      <a:r>
                        <a:rPr lang="en-US" sz="1800" dirty="0" smtClean="0">
                          <a:effectLst/>
                          <a:latin typeface="+mn-lt"/>
                          <a:ea typeface="Calibri"/>
                          <a:cs typeface="Times New Roman"/>
                        </a:rPr>
                        <a:t>Thorough </a:t>
                      </a:r>
                      <a:r>
                        <a:rPr lang="en-US" sz="1800" dirty="0">
                          <a:effectLst/>
                          <a:latin typeface="+mn-lt"/>
                          <a:ea typeface="Calibri"/>
                          <a:cs typeface="Times New Roman"/>
                        </a:rPr>
                        <a:t>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r>
                        <a:rPr lang="en-US" sz="1800" dirty="0" smtClean="0">
                          <a:effectLst/>
                          <a:latin typeface="+mn-lt"/>
                          <a:ea typeface="Calibri"/>
                          <a:cs typeface="Times New Roman"/>
                        </a:rPr>
                        <a:t>.</a:t>
                      </a:r>
                    </a:p>
                    <a:p>
                      <a:pPr marL="33020" marR="122555">
                        <a:lnSpc>
                          <a:spcPct val="105000"/>
                        </a:lnSpc>
                        <a:spcAft>
                          <a:spcPts val="0"/>
                        </a:spcAft>
                      </a:pPr>
                      <a:endParaRPr lang="en-US" sz="1800" dirty="0" smtClean="0">
                        <a:effectLst/>
                        <a:latin typeface="+mn-lt"/>
                        <a:ea typeface="Calibri"/>
                        <a:cs typeface="Times New Roman"/>
                      </a:endParaRPr>
                    </a:p>
                    <a:p>
                      <a:pPr marL="33020" marR="122555" algn="ctr">
                        <a:lnSpc>
                          <a:spcPct val="105000"/>
                        </a:lnSpc>
                        <a:spcAft>
                          <a:spcPts val="0"/>
                        </a:spcAft>
                      </a:pPr>
                      <a:endParaRPr lang="en-US" sz="1800" dirty="0" smtClean="0">
                        <a:solidFill>
                          <a:srgbClr val="2B0BB5"/>
                        </a:solidFill>
                        <a:effectLst/>
                        <a:latin typeface="+mn-lt"/>
                        <a:ea typeface="Calibri"/>
                        <a:cs typeface="Times New Roman"/>
                      </a:endParaRPr>
                    </a:p>
                    <a:p>
                      <a:pPr marL="33020" marR="122555" algn="ctr">
                        <a:lnSpc>
                          <a:spcPct val="105000"/>
                        </a:lnSpc>
                        <a:spcAft>
                          <a:spcPts val="0"/>
                        </a:spcAft>
                      </a:pPr>
                      <a:endParaRPr lang="en-US" sz="1800" dirty="0" smtClean="0">
                        <a:solidFill>
                          <a:srgbClr val="2B0BB5"/>
                        </a:solidFill>
                        <a:effectLst/>
                        <a:latin typeface="+mn-lt"/>
                        <a:ea typeface="Calibri"/>
                        <a:cs typeface="Times New Roman"/>
                      </a:endParaRPr>
                    </a:p>
                    <a:p>
                      <a:pPr marL="33020" marR="122555" algn="ctr">
                        <a:lnSpc>
                          <a:spcPct val="105000"/>
                        </a:lnSpc>
                        <a:spcAft>
                          <a:spcPts val="0"/>
                        </a:spcAft>
                      </a:pPr>
                      <a:endParaRPr lang="en-US" sz="1800" dirty="0" smtClean="0">
                        <a:solidFill>
                          <a:srgbClr val="0033CC"/>
                        </a:solidFill>
                        <a:effectLst/>
                        <a:latin typeface="+mn-lt"/>
                        <a:ea typeface="Calibri"/>
                        <a:cs typeface="Times New Roman"/>
                      </a:endParaRPr>
                    </a:p>
                    <a:p>
                      <a:pPr marL="33020" marR="122555" algn="ctr">
                        <a:lnSpc>
                          <a:spcPct val="105000"/>
                        </a:lnSpc>
                        <a:spcAft>
                          <a:spcPts val="0"/>
                        </a:spcAft>
                      </a:pPr>
                      <a:r>
                        <a:rPr lang="en-US" sz="1800" dirty="0" smtClean="0">
                          <a:solidFill>
                            <a:srgbClr val="0033CC"/>
                          </a:solidFill>
                          <a:effectLst/>
                          <a:latin typeface="+mn-lt"/>
                          <a:ea typeface="Calibri"/>
                          <a:cs typeface="Times New Roman"/>
                        </a:rPr>
                        <a:t>I have animated the solutions so you can just click to advance through them step</a:t>
                      </a:r>
                      <a:r>
                        <a:rPr lang="en-US" sz="1800" baseline="0" dirty="0" smtClean="0">
                          <a:solidFill>
                            <a:srgbClr val="0033CC"/>
                          </a:solidFill>
                          <a:effectLst/>
                          <a:latin typeface="+mn-lt"/>
                          <a:ea typeface="Calibri"/>
                          <a:cs typeface="Times New Roman"/>
                        </a:rPr>
                        <a:t> by step.</a:t>
                      </a:r>
                    </a:p>
                    <a:p>
                      <a:pPr marL="33020" marR="122555" algn="ctr">
                        <a:lnSpc>
                          <a:spcPct val="105000"/>
                        </a:lnSpc>
                        <a:spcAft>
                          <a:spcPts val="0"/>
                        </a:spcAft>
                      </a:pPr>
                      <a:endParaRPr lang="en-US" sz="1800" baseline="0" dirty="0" smtClean="0">
                        <a:solidFill>
                          <a:srgbClr val="0033CC"/>
                        </a:solidFill>
                        <a:effectLst/>
                        <a:latin typeface="+mn-lt"/>
                        <a:ea typeface="Calibri"/>
                        <a:cs typeface="Times New Roman"/>
                      </a:endParaRPr>
                    </a:p>
                    <a:p>
                      <a:pPr marL="33020" marR="122555" algn="ctr">
                        <a:lnSpc>
                          <a:spcPct val="105000"/>
                        </a:lnSpc>
                        <a:spcAft>
                          <a:spcPts val="0"/>
                        </a:spcAft>
                      </a:pPr>
                      <a:r>
                        <a:rPr lang="en-US" sz="1800" baseline="0" dirty="0" smtClean="0">
                          <a:solidFill>
                            <a:srgbClr val="0033CC"/>
                          </a:solidFill>
                          <a:effectLst/>
                          <a:latin typeface="+mn-lt"/>
                          <a:ea typeface="Calibri"/>
                          <a:cs typeface="Times New Roman"/>
                        </a:rPr>
                        <a:t> </a:t>
                      </a:r>
                      <a:r>
                        <a:rPr lang="en-US" sz="1800" i="1" baseline="0" dirty="0" smtClean="0">
                          <a:solidFill>
                            <a:srgbClr val="0033CC"/>
                          </a:solidFill>
                          <a:effectLst/>
                          <a:latin typeface="+mn-lt"/>
                          <a:ea typeface="Calibri"/>
                          <a:cs typeface="Times New Roman"/>
                        </a:rPr>
                        <a:t>Jonathan Jaffrey</a:t>
                      </a:r>
                      <a:endParaRPr lang="en-NZ" sz="1800" dirty="0">
                        <a:solidFill>
                          <a:srgbClr val="0033CC"/>
                        </a:solidFill>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3" name="TextBox 2"/>
          <p:cNvSpPr txBox="1"/>
          <p:nvPr/>
        </p:nvSpPr>
        <p:spPr>
          <a:xfrm>
            <a:off x="2292440" y="244699"/>
            <a:ext cx="4323491" cy="461665"/>
          </a:xfrm>
          <a:prstGeom prst="rect">
            <a:avLst/>
          </a:prstGeom>
          <a:noFill/>
        </p:spPr>
        <p:txBody>
          <a:bodyPr wrap="none" rtlCol="0">
            <a:spAutoFit/>
          </a:bodyPr>
          <a:lstStyle/>
          <a:p>
            <a:r>
              <a:rPr lang="en-NZ" sz="2400" b="1" dirty="0" smtClean="0"/>
              <a:t>Marking rubric for question ONE</a:t>
            </a:r>
            <a:endParaRPr lang="en-NZ" sz="2400" b="1" dirty="0"/>
          </a:p>
        </p:txBody>
      </p:sp>
    </p:spTree>
    <p:extLst>
      <p:ext uri="{BB962C8B-B14F-4D97-AF65-F5344CB8AC3E}">
        <p14:creationId xmlns:p14="http://schemas.microsoft.com/office/powerpoint/2010/main" val="89798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500"/>
                                        <p:tgtEl>
                                          <p:spTgt spid="3"/>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143000"/>
            <a:ext cx="5867400" cy="245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 y="152400"/>
            <a:ext cx="8686800" cy="923330"/>
          </a:xfrm>
          <a:prstGeom prst="rect">
            <a:avLst/>
          </a:prstGeom>
        </p:spPr>
        <p:txBody>
          <a:bodyPr wrap="square">
            <a:spAutoFit/>
          </a:bodyPr>
          <a:lstStyle/>
          <a:p>
            <a:r>
              <a:rPr lang="en-US" dirty="0"/>
              <a:t>The block of material is removed and a very thin slice of the </a:t>
            </a:r>
            <a:r>
              <a:rPr lang="en-US" u="heavy" dirty="0" smtClean="0">
                <a:uFill>
                  <a:solidFill>
                    <a:schemeClr val="tx2">
                      <a:lumMod val="60000"/>
                      <a:lumOff val="40000"/>
                    </a:schemeClr>
                  </a:solidFill>
                </a:uFill>
              </a:rPr>
              <a:t>transparent material </a:t>
            </a:r>
            <a:r>
              <a:rPr lang="en-US" dirty="0" smtClean="0"/>
              <a:t>from </a:t>
            </a:r>
            <a:r>
              <a:rPr lang="en-US" dirty="0"/>
              <a:t>the block is used to cover the top slit, as shown in the diagram below. When this is done, the central maximum bright fringe (zeroth order) is observed to move up the screen.</a:t>
            </a:r>
            <a:endParaRPr lang="en-NZ" dirty="0"/>
          </a:p>
        </p:txBody>
      </p:sp>
      <p:sp>
        <p:nvSpPr>
          <p:cNvPr id="3" name="Rectangle 2"/>
          <p:cNvSpPr/>
          <p:nvPr/>
        </p:nvSpPr>
        <p:spPr>
          <a:xfrm>
            <a:off x="152400" y="3593068"/>
            <a:ext cx="4702762" cy="369332"/>
          </a:xfrm>
          <a:prstGeom prst="rect">
            <a:avLst/>
          </a:prstGeom>
        </p:spPr>
        <p:txBody>
          <a:bodyPr wrap="none">
            <a:spAutoFit/>
          </a:bodyPr>
          <a:lstStyle/>
          <a:p>
            <a:pPr lvl="0"/>
            <a:r>
              <a:rPr lang="en-US" dirty="0" smtClean="0"/>
              <a:t>(c)  Explain </a:t>
            </a:r>
            <a:r>
              <a:rPr lang="en-US" dirty="0"/>
              <a:t>why the pattern shifts up the screen.</a:t>
            </a:r>
            <a:endParaRPr lang="en-NZ" dirty="0"/>
          </a:p>
        </p:txBody>
      </p:sp>
      <p:sp>
        <p:nvSpPr>
          <p:cNvPr id="4" name="Rectangle 3"/>
          <p:cNvSpPr/>
          <p:nvPr/>
        </p:nvSpPr>
        <p:spPr>
          <a:xfrm>
            <a:off x="152400" y="4071372"/>
            <a:ext cx="8839200" cy="1338828"/>
          </a:xfrm>
          <a:prstGeom prst="rect">
            <a:avLst/>
          </a:prstGeom>
        </p:spPr>
        <p:txBody>
          <a:bodyPr wrap="square">
            <a:spAutoFit/>
          </a:bodyPr>
          <a:lstStyle/>
          <a:p>
            <a:pPr lvl="0"/>
            <a:r>
              <a:rPr lang="en-US" dirty="0" smtClean="0"/>
              <a:t>(d)  The </a:t>
            </a:r>
            <a:r>
              <a:rPr lang="en-US" dirty="0"/>
              <a:t>slice of material has thickness, </a:t>
            </a:r>
            <a:r>
              <a:rPr lang="en-US" b="1" i="1" dirty="0"/>
              <a:t>t</a:t>
            </a:r>
            <a:r>
              <a:rPr lang="en-US" b="1" dirty="0"/>
              <a:t>,</a:t>
            </a:r>
            <a:r>
              <a:rPr lang="en-US" dirty="0"/>
              <a:t> and the central maximum shifts up the screen to take the position originally held by the fifth order bright fringe produced when no material was between the slits and the screen</a:t>
            </a:r>
            <a:r>
              <a:rPr lang="en-US" dirty="0" smtClean="0"/>
              <a:t>.</a:t>
            </a:r>
            <a:r>
              <a:rPr lang="en-US" dirty="0"/>
              <a:t> </a:t>
            </a:r>
            <a:endParaRPr lang="en-NZ" dirty="0"/>
          </a:p>
          <a:p>
            <a:pPr>
              <a:lnSpc>
                <a:spcPct val="150000"/>
              </a:lnSpc>
            </a:pPr>
            <a:r>
              <a:rPr lang="en-US" dirty="0"/>
              <a:t>Show that the thickness of the slice is less than or equal to </a:t>
            </a:r>
            <a:r>
              <a:rPr lang="en-US" b="1" dirty="0"/>
              <a:t>4.17 × 10</a:t>
            </a:r>
            <a:r>
              <a:rPr lang="en-US" b="1" baseline="30000" dirty="0"/>
              <a:t>–6</a:t>
            </a:r>
            <a:r>
              <a:rPr lang="en-US" b="1" dirty="0"/>
              <a:t> </a:t>
            </a:r>
            <a:r>
              <a:rPr lang="en-US" dirty="0"/>
              <a:t>m.</a:t>
            </a:r>
            <a:endParaRPr lang="en-NZ" dirty="0"/>
          </a:p>
        </p:txBody>
      </p:sp>
      <p:sp>
        <p:nvSpPr>
          <p:cNvPr id="5" name="Rectangle 4"/>
          <p:cNvSpPr/>
          <p:nvPr/>
        </p:nvSpPr>
        <p:spPr>
          <a:xfrm>
            <a:off x="183996" y="5326855"/>
            <a:ext cx="8610600" cy="1061829"/>
          </a:xfrm>
          <a:prstGeom prst="rect">
            <a:avLst/>
          </a:prstGeom>
        </p:spPr>
        <p:txBody>
          <a:bodyPr wrap="square">
            <a:spAutoFit/>
          </a:bodyPr>
          <a:lstStyle/>
          <a:p>
            <a:pPr marL="342900" lvl="0" indent="-342900">
              <a:lnSpc>
                <a:spcPct val="150000"/>
              </a:lnSpc>
              <a:buAutoNum type="alphaLcParenBoth" startAt="5"/>
            </a:pPr>
            <a:r>
              <a:rPr lang="en-US" dirty="0" smtClean="0"/>
              <a:t>The </a:t>
            </a:r>
            <a:r>
              <a:rPr lang="en-US" dirty="0"/>
              <a:t>monochromatic illumination is replaced by sunlight</a:t>
            </a:r>
            <a:r>
              <a:rPr lang="en-US" dirty="0" smtClean="0"/>
              <a:t>.</a:t>
            </a:r>
            <a:r>
              <a:rPr lang="en-US" dirty="0"/>
              <a:t> </a:t>
            </a:r>
            <a:endParaRPr lang="en-NZ" dirty="0" smtClean="0"/>
          </a:p>
          <a:p>
            <a:r>
              <a:rPr lang="en-US" dirty="0" smtClean="0"/>
              <a:t>Explain how this will assist the experimenter to determine the position of the new central maximum bright fringe.</a:t>
            </a:r>
            <a:endParaRPr lang="en-NZ" dirty="0"/>
          </a:p>
        </p:txBody>
      </p:sp>
      <p:cxnSp>
        <p:nvCxnSpPr>
          <p:cNvPr id="7" name="Straight Arrow Connector 6"/>
          <p:cNvCxnSpPr/>
          <p:nvPr/>
        </p:nvCxnSpPr>
        <p:spPr>
          <a:xfrm flipH="1">
            <a:off x="3352800" y="1524000"/>
            <a:ext cx="609600" cy="152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886200" y="1214735"/>
            <a:ext cx="1143000" cy="461665"/>
          </a:xfrm>
          <a:prstGeom prst="rect">
            <a:avLst/>
          </a:prstGeom>
        </p:spPr>
        <p:txBody>
          <a:bodyPr wrap="square">
            <a:spAutoFit/>
          </a:bodyPr>
          <a:lstStyle/>
          <a:p>
            <a:r>
              <a:rPr lang="en-US" sz="1200" dirty="0">
                <a:uFill>
                  <a:solidFill>
                    <a:schemeClr val="tx2">
                      <a:lumMod val="60000"/>
                      <a:lumOff val="40000"/>
                    </a:schemeClr>
                  </a:solidFill>
                </a:uFill>
              </a:rPr>
              <a:t>transparent material </a:t>
            </a:r>
            <a:endParaRPr lang="en-NZ" sz="1200" dirty="0"/>
          </a:p>
        </p:txBody>
      </p:sp>
      <p:sp>
        <p:nvSpPr>
          <p:cNvPr id="10" name="TextBox 9"/>
          <p:cNvSpPr txBox="1"/>
          <p:nvPr/>
        </p:nvSpPr>
        <p:spPr>
          <a:xfrm>
            <a:off x="5627077" y="6365575"/>
            <a:ext cx="3209212" cy="369332"/>
          </a:xfrm>
          <a:prstGeom prst="rect">
            <a:avLst/>
          </a:prstGeom>
          <a:noFill/>
        </p:spPr>
        <p:txBody>
          <a:bodyPr wrap="none" rtlCol="0">
            <a:spAutoFit/>
          </a:bodyPr>
          <a:lstStyle/>
          <a:p>
            <a:r>
              <a:rPr lang="en-NZ" dirty="0" smtClean="0">
                <a:solidFill>
                  <a:srgbClr val="FF0000"/>
                </a:solidFill>
              </a:rPr>
              <a:t>Answers on the next slide ………</a:t>
            </a:r>
            <a:endParaRPr lang="en-NZ" dirty="0">
              <a:solidFill>
                <a:srgbClr val="FF0000"/>
              </a:solidFill>
            </a:endParaRPr>
          </a:p>
        </p:txBody>
      </p:sp>
    </p:spTree>
    <p:extLst>
      <p:ext uri="{BB962C8B-B14F-4D97-AF65-F5344CB8AC3E}">
        <p14:creationId xmlns:p14="http://schemas.microsoft.com/office/powerpoint/2010/main" val="156230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8239" y="189963"/>
            <a:ext cx="5867400" cy="245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26642" y="257440"/>
            <a:ext cx="2809741" cy="646331"/>
          </a:xfrm>
          <a:prstGeom prst="rect">
            <a:avLst/>
          </a:prstGeom>
          <a:solidFill>
            <a:schemeClr val="bg1"/>
          </a:solidFill>
        </p:spPr>
        <p:txBody>
          <a:bodyPr wrap="square">
            <a:spAutoFit/>
          </a:bodyPr>
          <a:lstStyle/>
          <a:p>
            <a:pPr lvl="0"/>
            <a:r>
              <a:rPr lang="en-US" dirty="0" smtClean="0"/>
              <a:t>(c)  Explain </a:t>
            </a:r>
            <a:r>
              <a:rPr lang="en-US" dirty="0"/>
              <a:t>why the pattern shifts up the screen.</a:t>
            </a:r>
            <a:endParaRPr lang="en-NZ" dirty="0"/>
          </a:p>
        </p:txBody>
      </p:sp>
      <p:sp>
        <p:nvSpPr>
          <p:cNvPr id="4" name="Rectangle 3"/>
          <p:cNvSpPr/>
          <p:nvPr/>
        </p:nvSpPr>
        <p:spPr>
          <a:xfrm>
            <a:off x="244698" y="2934829"/>
            <a:ext cx="8384146" cy="2862322"/>
          </a:xfrm>
          <a:prstGeom prst="rect">
            <a:avLst/>
          </a:prstGeom>
          <a:solidFill>
            <a:srgbClr val="FFFFCC"/>
          </a:solidFill>
        </p:spPr>
        <p:txBody>
          <a:bodyPr wrap="square">
            <a:spAutoFit/>
          </a:bodyPr>
          <a:lstStyle/>
          <a:p>
            <a:r>
              <a:rPr lang="en-US" dirty="0"/>
              <a:t>The light through the top slit is slowed down for </a:t>
            </a:r>
            <a:r>
              <a:rPr lang="en-US" dirty="0" smtClean="0"/>
              <a:t>whilst passing through the thin slice of n = 1.6.</a:t>
            </a:r>
          </a:p>
          <a:p>
            <a:endParaRPr lang="en-US" dirty="0" smtClean="0"/>
          </a:p>
          <a:p>
            <a:r>
              <a:rPr lang="en-US" dirty="0" smtClean="0"/>
              <a:t>So it </a:t>
            </a:r>
            <a:r>
              <a:rPr lang="en-US" dirty="0"/>
              <a:t>is out of phase with the bottom slit light when at the original position of the central </a:t>
            </a:r>
            <a:r>
              <a:rPr lang="en-US" dirty="0" smtClean="0"/>
              <a:t>maximum.</a:t>
            </a:r>
          </a:p>
          <a:p>
            <a:endParaRPr lang="en-US" dirty="0" smtClean="0"/>
          </a:p>
          <a:p>
            <a:r>
              <a:rPr lang="en-US" dirty="0" smtClean="0"/>
              <a:t>The </a:t>
            </a:r>
            <a:r>
              <a:rPr lang="en-US" dirty="0"/>
              <a:t>position on the screen where the two rays will be in phase must have the bottom slit light move through more phases (travel further) to realign the </a:t>
            </a:r>
            <a:r>
              <a:rPr lang="en-US" dirty="0" smtClean="0"/>
              <a:t>phases.</a:t>
            </a:r>
          </a:p>
          <a:p>
            <a:endParaRPr lang="en-US" dirty="0" smtClean="0"/>
          </a:p>
          <a:p>
            <a:r>
              <a:rPr lang="en-US" dirty="0" smtClean="0"/>
              <a:t>This </a:t>
            </a:r>
            <a:r>
              <a:rPr lang="en-US" dirty="0"/>
              <a:t>happens at some position </a:t>
            </a:r>
            <a:r>
              <a:rPr lang="en-US" b="1" dirty="0"/>
              <a:t>up</a:t>
            </a:r>
            <a:r>
              <a:rPr lang="en-US" dirty="0"/>
              <a:t> the screen.</a:t>
            </a:r>
            <a:endParaRPr lang="en-NZ" dirty="0"/>
          </a:p>
        </p:txBody>
      </p:sp>
      <p:sp>
        <p:nvSpPr>
          <p:cNvPr id="5" name="TextBox 4"/>
          <p:cNvSpPr txBox="1"/>
          <p:nvPr/>
        </p:nvSpPr>
        <p:spPr>
          <a:xfrm>
            <a:off x="5870460" y="5985240"/>
            <a:ext cx="2871235" cy="369332"/>
          </a:xfrm>
          <a:prstGeom prst="rect">
            <a:avLst/>
          </a:prstGeom>
          <a:solidFill>
            <a:srgbClr val="FFFFCC"/>
          </a:solidFill>
        </p:spPr>
        <p:txBody>
          <a:bodyPr wrap="none" rtlCol="0">
            <a:spAutoFit/>
          </a:bodyPr>
          <a:lstStyle/>
          <a:p>
            <a:r>
              <a:rPr lang="en-NZ" b="1" i="1" dirty="0" smtClean="0">
                <a:solidFill>
                  <a:srgbClr val="FF0000"/>
                </a:solidFill>
              </a:rPr>
              <a:t>One mark was given for this</a:t>
            </a:r>
            <a:endParaRPr lang="en-NZ" b="1" i="1" dirty="0">
              <a:solidFill>
                <a:srgbClr val="FF0000"/>
              </a:solidFill>
            </a:endParaRPr>
          </a:p>
        </p:txBody>
      </p:sp>
    </p:spTree>
    <p:extLst>
      <p:ext uri="{BB962C8B-B14F-4D97-AF65-F5344CB8AC3E}">
        <p14:creationId xmlns:p14="http://schemas.microsoft.com/office/powerpoint/2010/main" val="30083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037" y="310741"/>
            <a:ext cx="8839200" cy="1338828"/>
          </a:xfrm>
          <a:prstGeom prst="rect">
            <a:avLst/>
          </a:prstGeom>
        </p:spPr>
        <p:txBody>
          <a:bodyPr wrap="square">
            <a:spAutoFit/>
          </a:bodyPr>
          <a:lstStyle/>
          <a:p>
            <a:pPr lvl="0"/>
            <a:r>
              <a:rPr lang="en-US" dirty="0" smtClean="0"/>
              <a:t>(d)  The </a:t>
            </a:r>
            <a:r>
              <a:rPr lang="en-US" dirty="0"/>
              <a:t>slice of material has thickness, </a:t>
            </a:r>
            <a:r>
              <a:rPr lang="en-US" b="1" i="1" dirty="0"/>
              <a:t>t</a:t>
            </a:r>
            <a:r>
              <a:rPr lang="en-US" b="1" dirty="0"/>
              <a:t>,</a:t>
            </a:r>
            <a:r>
              <a:rPr lang="en-US" dirty="0"/>
              <a:t> and the central maximum shifts up the screen to take the position originally held by the fifth order bright fringe produced when no material was between the slits and the screen</a:t>
            </a:r>
            <a:r>
              <a:rPr lang="en-US" dirty="0" smtClean="0"/>
              <a:t>.</a:t>
            </a:r>
            <a:r>
              <a:rPr lang="en-US" dirty="0"/>
              <a:t> </a:t>
            </a:r>
            <a:endParaRPr lang="en-NZ" dirty="0"/>
          </a:p>
          <a:p>
            <a:pPr>
              <a:lnSpc>
                <a:spcPct val="150000"/>
              </a:lnSpc>
            </a:pPr>
            <a:r>
              <a:rPr lang="en-US" dirty="0"/>
              <a:t>Show that the thickness of the slice is less than or equal to </a:t>
            </a:r>
            <a:r>
              <a:rPr lang="en-US" b="1" dirty="0"/>
              <a:t>4.17 × 10</a:t>
            </a:r>
            <a:r>
              <a:rPr lang="en-US" b="1" baseline="30000" dirty="0"/>
              <a:t>–6</a:t>
            </a:r>
            <a:r>
              <a:rPr lang="en-US" b="1" dirty="0"/>
              <a:t> </a:t>
            </a:r>
            <a:r>
              <a:rPr lang="en-US" dirty="0"/>
              <a:t>m.</a:t>
            </a:r>
            <a:endParaRPr lang="en-NZ" dirty="0"/>
          </a:p>
        </p:txBody>
      </p:sp>
      <p:sp>
        <p:nvSpPr>
          <p:cNvPr id="4" name="Rectangle 3"/>
          <p:cNvSpPr/>
          <p:nvPr/>
        </p:nvSpPr>
        <p:spPr>
          <a:xfrm>
            <a:off x="270456" y="1782273"/>
            <a:ext cx="8667482" cy="1200329"/>
          </a:xfrm>
          <a:prstGeom prst="rect">
            <a:avLst/>
          </a:prstGeom>
          <a:solidFill>
            <a:srgbClr val="FFFFCC"/>
          </a:solidFill>
        </p:spPr>
        <p:txBody>
          <a:bodyPr wrap="square">
            <a:spAutoFit/>
          </a:bodyPr>
          <a:lstStyle/>
          <a:p>
            <a:r>
              <a:rPr lang="en-US" dirty="0"/>
              <a:t>The ray from the uncovered slit must travel an extra </a:t>
            </a:r>
            <a:r>
              <a:rPr lang="en-US" dirty="0" smtClean="0"/>
              <a:t>5</a:t>
            </a:r>
            <a:r>
              <a:rPr lang="el-GR" dirty="0" smtClean="0"/>
              <a:t>λ</a:t>
            </a:r>
            <a:r>
              <a:rPr lang="en-US" dirty="0" smtClean="0"/>
              <a:t> </a:t>
            </a:r>
            <a:r>
              <a:rPr lang="en-US" dirty="0"/>
              <a:t>to compensate for the extra phase difference introduced by the thin film.</a:t>
            </a:r>
            <a:endParaRPr lang="en-NZ" dirty="0"/>
          </a:p>
          <a:p>
            <a:r>
              <a:rPr lang="en-US" dirty="0"/>
              <a:t>That extra </a:t>
            </a:r>
            <a:r>
              <a:rPr lang="en-US" dirty="0" smtClean="0"/>
              <a:t>path difference </a:t>
            </a:r>
            <a:r>
              <a:rPr lang="en-US" dirty="0"/>
              <a:t>is the number of wavelengths travelled through the material </a:t>
            </a:r>
            <a:r>
              <a:rPr lang="en-US" b="1" i="1" dirty="0" smtClean="0"/>
              <a:t>minus</a:t>
            </a:r>
            <a:r>
              <a:rPr lang="en-US" dirty="0" smtClean="0"/>
              <a:t> </a:t>
            </a:r>
            <a:r>
              <a:rPr lang="en-US" dirty="0"/>
              <a:t>the number of wavelengths travelled through the same distance in air.</a:t>
            </a:r>
            <a:endParaRPr lang="en-NZ" dirty="0"/>
          </a:p>
        </p:txBody>
      </p:sp>
      <mc:AlternateContent xmlns:mc="http://schemas.openxmlformats.org/markup-compatibility/2006" xmlns:a14="http://schemas.microsoft.com/office/drawing/2010/main">
        <mc:Choice Requires="a14">
          <p:sp>
            <p:nvSpPr>
              <p:cNvPr id="5" name="TextBox 4"/>
              <p:cNvSpPr txBox="1"/>
              <p:nvPr/>
            </p:nvSpPr>
            <p:spPr>
              <a:xfrm>
                <a:off x="495837" y="3155324"/>
                <a:ext cx="1876989" cy="82189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sz="2400" i="1" smtClean="0">
                              <a:latin typeface="Cambria Math"/>
                            </a:rPr>
                          </m:ctrlPr>
                        </m:fPr>
                        <m:num>
                          <m:r>
                            <a:rPr lang="en-NZ" sz="2400" b="0" i="1" smtClean="0">
                              <a:latin typeface="Cambria Math"/>
                            </a:rPr>
                            <m:t>𝑡</m:t>
                          </m:r>
                        </m:num>
                        <m:den>
                          <m:sSub>
                            <m:sSubPr>
                              <m:ctrlPr>
                                <a:rPr lang="en-NZ" sz="2400" i="1" smtClean="0">
                                  <a:latin typeface="Cambria Math"/>
                                </a:rPr>
                              </m:ctrlPr>
                            </m:sSubPr>
                            <m:e>
                              <m:r>
                                <m:rPr>
                                  <m:sty m:val="p"/>
                                </m:rPr>
                                <a:rPr lang="el-GR" sz="2400" i="1" smtClean="0">
                                  <a:latin typeface="Cambria Math"/>
                                </a:rPr>
                                <m:t>λ</m:t>
                              </m:r>
                            </m:e>
                            <m:sub>
                              <m:r>
                                <a:rPr lang="en-NZ" sz="2400" b="0" i="1" smtClean="0">
                                  <a:latin typeface="Cambria Math"/>
                                </a:rPr>
                                <m:t>𝑚</m:t>
                              </m:r>
                            </m:sub>
                          </m:sSub>
                        </m:den>
                      </m:f>
                      <m:r>
                        <a:rPr lang="en-NZ" sz="2400" b="0" i="1" smtClean="0">
                          <a:latin typeface="Cambria Math"/>
                        </a:rPr>
                        <m:t>−</m:t>
                      </m:r>
                      <m:f>
                        <m:fPr>
                          <m:ctrlPr>
                            <a:rPr lang="en-NZ" sz="2400" b="0" i="1" smtClean="0">
                              <a:latin typeface="Cambria Math"/>
                            </a:rPr>
                          </m:ctrlPr>
                        </m:fPr>
                        <m:num>
                          <m:r>
                            <a:rPr lang="en-NZ" sz="2400" b="0" i="1" smtClean="0">
                              <a:latin typeface="Cambria Math"/>
                            </a:rPr>
                            <m:t>𝑡</m:t>
                          </m:r>
                        </m:num>
                        <m:den>
                          <m:sSub>
                            <m:sSubPr>
                              <m:ctrlPr>
                                <a:rPr lang="en-NZ" sz="2400" b="0" i="1" smtClean="0">
                                  <a:latin typeface="Cambria Math"/>
                                </a:rPr>
                              </m:ctrlPr>
                            </m:sSubPr>
                            <m:e>
                              <m:r>
                                <m:rPr>
                                  <m:sty m:val="p"/>
                                </m:rPr>
                                <a:rPr lang="el-GR" sz="2400" b="0" i="1" smtClean="0">
                                  <a:latin typeface="Cambria Math"/>
                                </a:rPr>
                                <m:t>λ</m:t>
                              </m:r>
                            </m:e>
                            <m:sub>
                              <m:r>
                                <a:rPr lang="en-NZ" sz="2400" b="0" i="1" smtClean="0">
                                  <a:latin typeface="Cambria Math"/>
                                </a:rPr>
                                <m:t>𝑎</m:t>
                              </m:r>
                            </m:sub>
                          </m:sSub>
                        </m:den>
                      </m:f>
                      <m:r>
                        <a:rPr lang="en-NZ" sz="2400" b="0" i="1" smtClean="0">
                          <a:latin typeface="Cambria Math"/>
                        </a:rPr>
                        <m:t>=5</m:t>
                      </m:r>
                    </m:oMath>
                  </m:oMathPara>
                </a14:m>
                <a:endParaRPr lang="en-NZ"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495837" y="3155324"/>
                <a:ext cx="1876989" cy="821892"/>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11746" y="4211391"/>
                <a:ext cx="1341008" cy="791307"/>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2400" i="1" smtClean="0">
                              <a:latin typeface="Cambria Math"/>
                            </a:rPr>
                          </m:ctrlPr>
                        </m:sSubPr>
                        <m:e>
                          <m:r>
                            <m:rPr>
                              <m:sty m:val="p"/>
                            </m:rPr>
                            <a:rPr lang="el-GR" sz="2400" i="1" smtClean="0">
                              <a:latin typeface="Cambria Math"/>
                            </a:rPr>
                            <m:t>λ</m:t>
                          </m:r>
                        </m:e>
                        <m:sub>
                          <m:r>
                            <a:rPr lang="en-NZ" sz="2400" b="0" i="1" smtClean="0">
                              <a:latin typeface="Cambria Math"/>
                            </a:rPr>
                            <m:t>𝑚</m:t>
                          </m:r>
                        </m:sub>
                      </m:sSub>
                      <m:r>
                        <a:rPr lang="en-NZ" sz="2400" b="0" i="1" smtClean="0">
                          <a:latin typeface="Cambria Math"/>
                        </a:rPr>
                        <m:t>=</m:t>
                      </m:r>
                      <m:f>
                        <m:fPr>
                          <m:ctrlPr>
                            <a:rPr lang="en-NZ" sz="2400" b="0" i="1" smtClean="0">
                              <a:latin typeface="Cambria Math"/>
                            </a:rPr>
                          </m:ctrlPr>
                        </m:fPr>
                        <m:num>
                          <m:sSub>
                            <m:sSubPr>
                              <m:ctrlPr>
                                <a:rPr lang="en-NZ" sz="2400" b="0" i="1" smtClean="0">
                                  <a:latin typeface="Cambria Math"/>
                                </a:rPr>
                              </m:ctrlPr>
                            </m:sSubPr>
                            <m:e>
                              <m:r>
                                <m:rPr>
                                  <m:sty m:val="p"/>
                                </m:rPr>
                                <a:rPr lang="el-GR" sz="2400" b="0" i="1" smtClean="0">
                                  <a:latin typeface="Cambria Math"/>
                                </a:rPr>
                                <m:t>λ</m:t>
                              </m:r>
                            </m:e>
                            <m:sub>
                              <m:r>
                                <a:rPr lang="en-NZ" sz="2400" b="0" i="1" smtClean="0">
                                  <a:latin typeface="Cambria Math"/>
                                </a:rPr>
                                <m:t>𝑎</m:t>
                              </m:r>
                            </m:sub>
                          </m:sSub>
                        </m:num>
                        <m:den>
                          <m:r>
                            <a:rPr lang="en-NZ" sz="2400" b="0" i="1" smtClean="0">
                              <a:latin typeface="Cambria Math"/>
                            </a:rPr>
                            <m:t>𝑛</m:t>
                          </m:r>
                        </m:den>
                      </m:f>
                    </m:oMath>
                  </m:oMathPara>
                </a14:m>
                <a:endParaRPr lang="en-NZ"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611746" y="4211391"/>
                <a:ext cx="1341008" cy="791307"/>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082346" y="3578180"/>
                <a:ext cx="2160720" cy="46166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2400" i="1" smtClean="0">
                              <a:latin typeface="Cambria Math"/>
                            </a:rPr>
                          </m:ctrlPr>
                        </m:sSubPr>
                        <m:e>
                          <m:r>
                            <a:rPr lang="en-NZ" sz="2400" b="0" i="1" smtClean="0">
                              <a:latin typeface="Cambria Math"/>
                            </a:rPr>
                            <m:t>1.6</m:t>
                          </m:r>
                          <m:r>
                            <a:rPr lang="en-NZ" sz="2400" b="0" i="1" smtClean="0">
                              <a:latin typeface="Cambria Math"/>
                            </a:rPr>
                            <m:t>𝑡</m:t>
                          </m:r>
                          <m:r>
                            <a:rPr lang="en-NZ" sz="2400" b="0" i="1" smtClean="0">
                              <a:latin typeface="Cambria Math"/>
                            </a:rPr>
                            <m:t>−</m:t>
                          </m:r>
                          <m:r>
                            <a:rPr lang="en-NZ" sz="2400" b="0" i="1" smtClean="0">
                              <a:latin typeface="Cambria Math"/>
                            </a:rPr>
                            <m:t>𝑡</m:t>
                          </m:r>
                          <m:r>
                            <a:rPr lang="en-NZ" sz="2400" b="0" i="1" smtClean="0">
                              <a:latin typeface="Cambria Math"/>
                            </a:rPr>
                            <m:t>=5</m:t>
                          </m:r>
                          <m:r>
                            <m:rPr>
                              <m:sty m:val="p"/>
                            </m:rPr>
                            <a:rPr lang="el-GR" sz="2400" i="1" smtClean="0">
                              <a:latin typeface="Cambria Math"/>
                            </a:rPr>
                            <m:t>λ</m:t>
                          </m:r>
                        </m:e>
                        <m:sub>
                          <m:r>
                            <a:rPr lang="en-NZ" sz="2400" b="0" i="1" smtClean="0">
                              <a:latin typeface="Cambria Math"/>
                            </a:rPr>
                            <m:t>𝑎</m:t>
                          </m:r>
                        </m:sub>
                      </m:sSub>
                    </m:oMath>
                  </m:oMathPara>
                </a14:m>
                <a:endParaRPr lang="en-NZ"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3082346" y="3578180"/>
                <a:ext cx="2160720" cy="461665"/>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196107" y="4245735"/>
                <a:ext cx="3001591" cy="46166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2400" b="0" i="1" smtClean="0">
                          <a:latin typeface="Cambria Math"/>
                        </a:rPr>
                        <m:t>𝑡</m:t>
                      </m:r>
                      <m:r>
                        <a:rPr lang="en-NZ" sz="2400" b="0" i="1" smtClean="0">
                          <a:latin typeface="Cambria Math"/>
                        </a:rPr>
                        <m:t>=8.333</m:t>
                      </m:r>
                      <m:r>
                        <a:rPr lang="en-NZ" sz="2400" b="0" i="1" smtClean="0">
                          <a:latin typeface="Cambria Math"/>
                        </a:rPr>
                        <m:t>𝑥</m:t>
                      </m:r>
                      <m:r>
                        <a:rPr lang="en-NZ" sz="2400" b="0" i="1" smtClean="0">
                          <a:latin typeface="Cambria Math"/>
                        </a:rPr>
                        <m:t>500</m:t>
                      </m:r>
                      <m:r>
                        <a:rPr lang="en-NZ" sz="2400" b="0" i="1" smtClean="0">
                          <a:latin typeface="Cambria Math"/>
                        </a:rPr>
                        <m:t>𝑥</m:t>
                      </m:r>
                      <m:r>
                        <a:rPr lang="en-NZ" sz="2400" b="0" i="1" smtClean="0">
                          <a:latin typeface="Cambria Math"/>
                        </a:rPr>
                        <m:t>1</m:t>
                      </m:r>
                      <m:sSup>
                        <m:sSupPr>
                          <m:ctrlPr>
                            <a:rPr lang="en-NZ" sz="2400" b="0" i="1" smtClean="0">
                              <a:latin typeface="Cambria Math"/>
                            </a:rPr>
                          </m:ctrlPr>
                        </m:sSupPr>
                        <m:e>
                          <m:r>
                            <a:rPr lang="en-NZ" sz="2400" b="0" i="1" smtClean="0">
                              <a:latin typeface="Cambria Math"/>
                            </a:rPr>
                            <m:t>0</m:t>
                          </m:r>
                        </m:e>
                        <m:sup>
                          <m:r>
                            <a:rPr lang="en-NZ" sz="2400" b="0" i="1" smtClean="0">
                              <a:latin typeface="Cambria Math"/>
                            </a:rPr>
                            <m:t>−9</m:t>
                          </m:r>
                        </m:sup>
                      </m:sSup>
                    </m:oMath>
                  </m:oMathPara>
                </a14:m>
                <a:endParaRPr lang="en-NZ"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3196107" y="4245735"/>
                <a:ext cx="3001591" cy="461665"/>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438659" y="4939048"/>
                <a:ext cx="3882666" cy="46166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2400" b="0" i="1" smtClean="0">
                          <a:latin typeface="Cambria Math"/>
                        </a:rPr>
                        <m:t>𝑡</m:t>
                      </m:r>
                      <m:r>
                        <a:rPr lang="en-NZ" sz="2400" b="0" i="1" smtClean="0">
                          <a:latin typeface="Cambria Math"/>
                        </a:rPr>
                        <m:t>=4.166</m:t>
                      </m:r>
                      <m:r>
                        <a:rPr lang="en-NZ" sz="2400" b="0" i="1" smtClean="0">
                          <a:latin typeface="Cambria Math"/>
                        </a:rPr>
                        <m:t>𝑥</m:t>
                      </m:r>
                      <m:r>
                        <a:rPr lang="en-NZ" sz="2400" b="0" i="1" smtClean="0">
                          <a:latin typeface="Cambria Math"/>
                        </a:rPr>
                        <m:t>1</m:t>
                      </m:r>
                      <m:sSup>
                        <m:sSupPr>
                          <m:ctrlPr>
                            <a:rPr lang="en-NZ" sz="2400" b="0" i="1" smtClean="0">
                              <a:latin typeface="Cambria Math"/>
                            </a:rPr>
                          </m:ctrlPr>
                        </m:sSupPr>
                        <m:e>
                          <m:r>
                            <a:rPr lang="en-NZ" sz="2400" b="0" i="1" smtClean="0">
                              <a:latin typeface="Cambria Math"/>
                            </a:rPr>
                            <m:t>0</m:t>
                          </m:r>
                        </m:e>
                        <m:sup>
                          <m:r>
                            <a:rPr lang="en-NZ" sz="2400" b="0" i="1" smtClean="0">
                              <a:latin typeface="Cambria Math"/>
                            </a:rPr>
                            <m:t>−6</m:t>
                          </m:r>
                        </m:sup>
                      </m:sSup>
                      <m:r>
                        <a:rPr lang="en-NZ" sz="2400" b="0" i="1" smtClean="0">
                          <a:latin typeface="Cambria Math"/>
                        </a:rPr>
                        <m:t>=</m:t>
                      </m:r>
                      <m:r>
                        <a:rPr lang="en-NZ" sz="2400" b="1" i="1" smtClean="0">
                          <a:latin typeface="Cambria Math"/>
                        </a:rPr>
                        <m:t>𝟒</m:t>
                      </m:r>
                      <m:r>
                        <a:rPr lang="en-NZ" sz="2400" b="1" i="1" smtClean="0">
                          <a:latin typeface="Cambria Math"/>
                        </a:rPr>
                        <m:t>.</m:t>
                      </m:r>
                      <m:r>
                        <a:rPr lang="en-NZ" sz="2400" b="1" i="1" smtClean="0">
                          <a:latin typeface="Cambria Math"/>
                        </a:rPr>
                        <m:t>𝟏𝟕</m:t>
                      </m:r>
                      <m:r>
                        <a:rPr lang="en-NZ" sz="2400" b="1" i="1" smtClean="0">
                          <a:latin typeface="Cambria Math"/>
                          <a:ea typeface="Cambria Math"/>
                        </a:rPr>
                        <m:t>𝝁</m:t>
                      </m:r>
                      <m:r>
                        <a:rPr lang="en-NZ" sz="2400" b="1" i="1" smtClean="0">
                          <a:latin typeface="Cambria Math"/>
                          <a:ea typeface="Cambria Math"/>
                        </a:rPr>
                        <m:t>𝒎</m:t>
                      </m:r>
                    </m:oMath>
                  </m:oMathPara>
                </a14:m>
                <a:endParaRPr lang="en-NZ" sz="2400" dirty="0"/>
              </a:p>
            </p:txBody>
          </p:sp>
        </mc:Choice>
        <mc:Fallback xmlns="">
          <p:sp>
            <p:nvSpPr>
              <p:cNvPr id="9" name="TextBox 8"/>
              <p:cNvSpPr txBox="1">
                <a:spLocks noRot="1" noChangeAspect="1" noMove="1" noResize="1" noEditPoints="1" noAdjustHandles="1" noChangeArrowheads="1" noChangeShapeType="1" noTextEdit="1"/>
              </p:cNvSpPr>
              <p:nvPr/>
            </p:nvSpPr>
            <p:spPr>
              <a:xfrm>
                <a:off x="3438659" y="4939048"/>
                <a:ext cx="3882666" cy="461665"/>
              </a:xfrm>
              <a:prstGeom prst="rect">
                <a:avLst/>
              </a:prstGeom>
              <a:blipFill rotWithShape="1">
                <a:blip r:embed="rId6"/>
                <a:stretch>
                  <a:fillRect b="-7895"/>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35357" y="5252433"/>
                <a:ext cx="1433405" cy="793679"/>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2400" i="1" smtClean="0">
                              <a:latin typeface="Cambria Math"/>
                            </a:rPr>
                          </m:ctrlPr>
                        </m:sSubPr>
                        <m:e>
                          <m:r>
                            <m:rPr>
                              <m:sty m:val="p"/>
                            </m:rPr>
                            <a:rPr lang="el-GR" sz="2400" i="1" smtClean="0">
                              <a:latin typeface="Cambria Math"/>
                            </a:rPr>
                            <m:t>λ</m:t>
                          </m:r>
                        </m:e>
                        <m:sub>
                          <m:r>
                            <a:rPr lang="en-NZ" sz="2400" b="0" i="1" smtClean="0">
                              <a:latin typeface="Cambria Math"/>
                            </a:rPr>
                            <m:t>𝑚</m:t>
                          </m:r>
                        </m:sub>
                      </m:sSub>
                      <m:r>
                        <a:rPr lang="en-NZ" sz="2400" b="0" i="1" smtClean="0">
                          <a:latin typeface="Cambria Math"/>
                        </a:rPr>
                        <m:t>=</m:t>
                      </m:r>
                      <m:f>
                        <m:fPr>
                          <m:ctrlPr>
                            <a:rPr lang="en-NZ" sz="2400" b="0" i="1" smtClean="0">
                              <a:latin typeface="Cambria Math"/>
                            </a:rPr>
                          </m:ctrlPr>
                        </m:fPr>
                        <m:num>
                          <m:sSub>
                            <m:sSubPr>
                              <m:ctrlPr>
                                <a:rPr lang="en-NZ" sz="2400" b="0" i="1" smtClean="0">
                                  <a:latin typeface="Cambria Math"/>
                                </a:rPr>
                              </m:ctrlPr>
                            </m:sSubPr>
                            <m:e>
                              <m:r>
                                <m:rPr>
                                  <m:sty m:val="p"/>
                                </m:rPr>
                                <a:rPr lang="el-GR" sz="2400" b="0" i="1" smtClean="0">
                                  <a:latin typeface="Cambria Math"/>
                                </a:rPr>
                                <m:t>λ</m:t>
                              </m:r>
                            </m:e>
                            <m:sub>
                              <m:r>
                                <a:rPr lang="en-NZ" sz="2400" b="0" i="1" smtClean="0">
                                  <a:latin typeface="Cambria Math"/>
                                </a:rPr>
                                <m:t>𝑎</m:t>
                              </m:r>
                            </m:sub>
                          </m:sSub>
                        </m:num>
                        <m:den>
                          <m:r>
                            <a:rPr lang="en-NZ" sz="2400" b="0" i="1" smtClean="0">
                              <a:latin typeface="Cambria Math"/>
                            </a:rPr>
                            <m:t>1.6</m:t>
                          </m:r>
                        </m:den>
                      </m:f>
                    </m:oMath>
                  </m:oMathPara>
                </a14:m>
                <a:endParaRPr lang="en-NZ" sz="2400" dirty="0"/>
              </a:p>
            </p:txBody>
          </p:sp>
        </mc:Choice>
        <mc:Fallback xmlns="">
          <p:sp>
            <p:nvSpPr>
              <p:cNvPr id="10" name="TextBox 9"/>
              <p:cNvSpPr txBox="1">
                <a:spLocks noRot="1" noChangeAspect="1" noMove="1" noResize="1" noEditPoints="1" noAdjustHandles="1" noChangeArrowheads="1" noChangeShapeType="1" noTextEdit="1"/>
              </p:cNvSpPr>
              <p:nvPr/>
            </p:nvSpPr>
            <p:spPr>
              <a:xfrm>
                <a:off x="635357" y="5252433"/>
                <a:ext cx="1433405" cy="793679"/>
              </a:xfrm>
              <a:prstGeom prst="rect">
                <a:avLst/>
              </a:prstGeom>
              <a:blipFill rotWithShape="1">
                <a:blip r:embed="rId7"/>
                <a:stretch>
                  <a:fillRect/>
                </a:stretch>
              </a:blipFill>
            </p:spPr>
            <p:txBody>
              <a:bodyPr/>
              <a:lstStyle/>
              <a:p>
                <a:r>
                  <a:rPr lang="en-NZ">
                    <a:noFill/>
                  </a:rPr>
                  <a:t> </a:t>
                </a:r>
              </a:p>
            </p:txBody>
          </p:sp>
        </mc:Fallback>
      </mc:AlternateContent>
      <p:sp>
        <p:nvSpPr>
          <p:cNvPr id="11" name="Rectangle 10"/>
          <p:cNvSpPr/>
          <p:nvPr/>
        </p:nvSpPr>
        <p:spPr>
          <a:xfrm>
            <a:off x="3676919" y="5604336"/>
            <a:ext cx="3870101" cy="646331"/>
          </a:xfrm>
          <a:prstGeom prst="rect">
            <a:avLst/>
          </a:prstGeom>
          <a:solidFill>
            <a:srgbClr val="FFFFCC"/>
          </a:solidFill>
        </p:spPr>
        <p:txBody>
          <a:bodyPr wrap="square">
            <a:spAutoFit/>
          </a:bodyPr>
          <a:lstStyle/>
          <a:p>
            <a:r>
              <a:rPr lang="en-US" i="1" dirty="0"/>
              <a:t>t </a:t>
            </a:r>
            <a:r>
              <a:rPr lang="en-US" dirty="0"/>
              <a:t>is the distance travelled; therefore the thickness of the slice will be ≤ </a:t>
            </a:r>
            <a:r>
              <a:rPr lang="en-US" i="1" dirty="0"/>
              <a:t>t</a:t>
            </a:r>
            <a:r>
              <a:rPr lang="en-US" dirty="0"/>
              <a:t>.</a:t>
            </a:r>
            <a:endParaRPr lang="en-NZ" dirty="0"/>
          </a:p>
        </p:txBody>
      </p:sp>
      <p:sp>
        <p:nvSpPr>
          <p:cNvPr id="12" name="TextBox 11"/>
          <p:cNvSpPr txBox="1"/>
          <p:nvPr/>
        </p:nvSpPr>
        <p:spPr>
          <a:xfrm>
            <a:off x="5973491" y="6358728"/>
            <a:ext cx="2871235" cy="369332"/>
          </a:xfrm>
          <a:prstGeom prst="rect">
            <a:avLst/>
          </a:prstGeom>
          <a:solidFill>
            <a:srgbClr val="FFFFCC"/>
          </a:solidFill>
        </p:spPr>
        <p:txBody>
          <a:bodyPr wrap="none" rtlCol="0">
            <a:spAutoFit/>
          </a:bodyPr>
          <a:lstStyle/>
          <a:p>
            <a:r>
              <a:rPr lang="en-NZ" b="1" i="1" dirty="0" smtClean="0">
                <a:solidFill>
                  <a:srgbClr val="FF0000"/>
                </a:solidFill>
              </a:rPr>
              <a:t>One mark was given for this</a:t>
            </a:r>
            <a:endParaRPr lang="en-NZ" b="1" i="1" dirty="0">
              <a:solidFill>
                <a:srgbClr val="FF0000"/>
              </a:solidFill>
            </a:endParaRPr>
          </a:p>
        </p:txBody>
      </p:sp>
    </p:spTree>
    <p:extLst>
      <p:ext uri="{BB962C8B-B14F-4D97-AF65-F5344CB8AC3E}">
        <p14:creationId xmlns:p14="http://schemas.microsoft.com/office/powerpoint/2010/main" val="407704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2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250"/>
                                        <p:tgtEl>
                                          <p:spTgt spid="6"/>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25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125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125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down)">
                                      <p:cBhvr>
                                        <p:cTn id="46" dur="580">
                                          <p:stCondLst>
                                            <p:cond delay="0"/>
                                          </p:stCondLst>
                                        </p:cTn>
                                        <p:tgtEl>
                                          <p:spTgt spid="12"/>
                                        </p:tgtEl>
                                      </p:cBhvr>
                                    </p:animEffect>
                                    <p:anim calcmode="lin" valueType="num">
                                      <p:cBhvr>
                                        <p:cTn id="4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52" dur="26">
                                          <p:stCondLst>
                                            <p:cond delay="650"/>
                                          </p:stCondLst>
                                        </p:cTn>
                                        <p:tgtEl>
                                          <p:spTgt spid="12"/>
                                        </p:tgtEl>
                                      </p:cBhvr>
                                      <p:to x="100000" y="60000"/>
                                    </p:animScale>
                                    <p:animScale>
                                      <p:cBhvr>
                                        <p:cTn id="53" dur="166" decel="50000">
                                          <p:stCondLst>
                                            <p:cond delay="676"/>
                                          </p:stCondLst>
                                        </p:cTn>
                                        <p:tgtEl>
                                          <p:spTgt spid="12"/>
                                        </p:tgtEl>
                                      </p:cBhvr>
                                      <p:to x="100000" y="100000"/>
                                    </p:animScale>
                                    <p:animScale>
                                      <p:cBhvr>
                                        <p:cTn id="54" dur="26">
                                          <p:stCondLst>
                                            <p:cond delay="1312"/>
                                          </p:stCondLst>
                                        </p:cTn>
                                        <p:tgtEl>
                                          <p:spTgt spid="12"/>
                                        </p:tgtEl>
                                      </p:cBhvr>
                                      <p:to x="100000" y="80000"/>
                                    </p:animScale>
                                    <p:animScale>
                                      <p:cBhvr>
                                        <p:cTn id="55" dur="166" decel="50000">
                                          <p:stCondLst>
                                            <p:cond delay="1338"/>
                                          </p:stCondLst>
                                        </p:cTn>
                                        <p:tgtEl>
                                          <p:spTgt spid="12"/>
                                        </p:tgtEl>
                                      </p:cBhvr>
                                      <p:to x="100000" y="100000"/>
                                    </p:animScale>
                                    <p:animScale>
                                      <p:cBhvr>
                                        <p:cTn id="56" dur="26">
                                          <p:stCondLst>
                                            <p:cond delay="1642"/>
                                          </p:stCondLst>
                                        </p:cTn>
                                        <p:tgtEl>
                                          <p:spTgt spid="12"/>
                                        </p:tgtEl>
                                      </p:cBhvr>
                                      <p:to x="100000" y="90000"/>
                                    </p:animScale>
                                    <p:animScale>
                                      <p:cBhvr>
                                        <p:cTn id="57" dur="166" decel="50000">
                                          <p:stCondLst>
                                            <p:cond delay="1668"/>
                                          </p:stCondLst>
                                        </p:cTn>
                                        <p:tgtEl>
                                          <p:spTgt spid="12"/>
                                        </p:tgtEl>
                                      </p:cBhvr>
                                      <p:to x="100000" y="100000"/>
                                    </p:animScale>
                                    <p:animScale>
                                      <p:cBhvr>
                                        <p:cTn id="58" dur="26">
                                          <p:stCondLst>
                                            <p:cond delay="1808"/>
                                          </p:stCondLst>
                                        </p:cTn>
                                        <p:tgtEl>
                                          <p:spTgt spid="12"/>
                                        </p:tgtEl>
                                      </p:cBhvr>
                                      <p:to x="100000" y="95000"/>
                                    </p:animScale>
                                    <p:animScale>
                                      <p:cBhvr>
                                        <p:cTn id="59"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721" y="351576"/>
            <a:ext cx="8610600" cy="1200329"/>
          </a:xfrm>
          <a:prstGeom prst="rect">
            <a:avLst/>
          </a:prstGeom>
        </p:spPr>
        <p:txBody>
          <a:bodyPr wrap="square">
            <a:spAutoFit/>
          </a:bodyPr>
          <a:lstStyle/>
          <a:p>
            <a:pPr lvl="0"/>
            <a:r>
              <a:rPr lang="en-US" dirty="0" smtClean="0"/>
              <a:t>(e)  The </a:t>
            </a:r>
            <a:r>
              <a:rPr lang="en-US" dirty="0"/>
              <a:t>monochromatic illumination is replaced by sunlight.</a:t>
            </a:r>
            <a:endParaRPr lang="en-NZ" dirty="0"/>
          </a:p>
          <a:p>
            <a:r>
              <a:rPr lang="en-US" dirty="0"/>
              <a:t> </a:t>
            </a:r>
            <a:endParaRPr lang="en-NZ" dirty="0" smtClean="0"/>
          </a:p>
          <a:p>
            <a:r>
              <a:rPr lang="en-US" dirty="0" smtClean="0"/>
              <a:t>Explain how this will assist the experimenter to determine the position of the new central maximum bright fringe.</a:t>
            </a:r>
            <a:endParaRPr lang="en-NZ" dirty="0"/>
          </a:p>
        </p:txBody>
      </p:sp>
      <p:sp>
        <p:nvSpPr>
          <p:cNvPr id="3" name="Rectangle 2"/>
          <p:cNvSpPr/>
          <p:nvPr/>
        </p:nvSpPr>
        <p:spPr>
          <a:xfrm>
            <a:off x="257578" y="1682410"/>
            <a:ext cx="8371267" cy="2031325"/>
          </a:xfrm>
          <a:prstGeom prst="rect">
            <a:avLst/>
          </a:prstGeom>
          <a:solidFill>
            <a:srgbClr val="FFFFCC"/>
          </a:solidFill>
        </p:spPr>
        <p:txBody>
          <a:bodyPr wrap="square">
            <a:spAutoFit/>
          </a:bodyPr>
          <a:lstStyle/>
          <a:p>
            <a:r>
              <a:rPr lang="en-US" dirty="0"/>
              <a:t>With monochromatic light, the zero order fringe is not obviously different from other </a:t>
            </a:r>
            <a:r>
              <a:rPr lang="en-US" dirty="0" smtClean="0"/>
              <a:t>fringes.</a:t>
            </a:r>
          </a:p>
          <a:p>
            <a:endParaRPr lang="en-US" dirty="0" smtClean="0"/>
          </a:p>
          <a:p>
            <a:r>
              <a:rPr lang="en-US" dirty="0" smtClean="0"/>
              <a:t>With </a:t>
            </a:r>
            <a:r>
              <a:rPr lang="en-US" dirty="0"/>
              <a:t>white light rather than monochromatic, the zero order fringe will be obviously white while the others will be variously </a:t>
            </a:r>
            <a:r>
              <a:rPr lang="en-US" dirty="0" err="1"/>
              <a:t>coloured</a:t>
            </a:r>
            <a:r>
              <a:rPr lang="en-US" dirty="0" smtClean="0"/>
              <a:t>.</a:t>
            </a:r>
          </a:p>
          <a:p>
            <a:endParaRPr lang="en-NZ" dirty="0"/>
          </a:p>
          <a:p>
            <a:r>
              <a:rPr lang="en-US" dirty="0"/>
              <a:t>There will be a white central maximum flanked by overlapping </a:t>
            </a:r>
            <a:r>
              <a:rPr lang="en-US" dirty="0" err="1"/>
              <a:t>coloured</a:t>
            </a:r>
            <a:r>
              <a:rPr lang="en-US" dirty="0"/>
              <a:t> fringes.</a:t>
            </a:r>
            <a:endParaRPr lang="en-NZ" dirty="0"/>
          </a:p>
        </p:txBody>
      </p:sp>
      <p:sp>
        <p:nvSpPr>
          <p:cNvPr id="4" name="TextBox 3"/>
          <p:cNvSpPr txBox="1"/>
          <p:nvPr/>
        </p:nvSpPr>
        <p:spPr>
          <a:xfrm>
            <a:off x="6012128" y="5663268"/>
            <a:ext cx="2871235" cy="369332"/>
          </a:xfrm>
          <a:prstGeom prst="rect">
            <a:avLst/>
          </a:prstGeom>
          <a:solidFill>
            <a:srgbClr val="FFFFCC"/>
          </a:solidFill>
        </p:spPr>
        <p:txBody>
          <a:bodyPr wrap="none" rtlCol="0">
            <a:spAutoFit/>
          </a:bodyPr>
          <a:lstStyle/>
          <a:p>
            <a:r>
              <a:rPr lang="en-NZ" b="1" i="1" dirty="0" smtClean="0">
                <a:solidFill>
                  <a:srgbClr val="FF0000"/>
                </a:solidFill>
              </a:rPr>
              <a:t>One mark was given for this</a:t>
            </a:r>
            <a:endParaRPr lang="en-NZ" b="1" i="1" dirty="0">
              <a:solidFill>
                <a:srgbClr val="FF0000"/>
              </a:solidFill>
            </a:endParaRPr>
          </a:p>
        </p:txBody>
      </p:sp>
    </p:spTree>
    <p:extLst>
      <p:ext uri="{BB962C8B-B14F-4D97-AF65-F5344CB8AC3E}">
        <p14:creationId xmlns:p14="http://schemas.microsoft.com/office/powerpoint/2010/main" val="286198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6477000" cy="369332"/>
          </a:xfrm>
          <a:prstGeom prst="rect">
            <a:avLst/>
          </a:prstGeom>
        </p:spPr>
        <p:txBody>
          <a:bodyPr wrap="square">
            <a:spAutoFit/>
          </a:bodyPr>
          <a:lstStyle/>
          <a:p>
            <a:pPr marL="69850" marR="782955">
              <a:spcBef>
                <a:spcPts val="345"/>
              </a:spcBef>
              <a:spcAft>
                <a:spcPts val="0"/>
              </a:spcAft>
            </a:pPr>
            <a:r>
              <a:rPr lang="en-US" b="1" dirty="0">
                <a:solidFill>
                  <a:srgbClr val="231F20"/>
                </a:solidFill>
                <a:latin typeface="Arial"/>
                <a:ea typeface="Arial"/>
                <a:cs typeface="Times New Roman"/>
              </a:rPr>
              <a:t>QUESTION FOUR:  </a:t>
            </a:r>
            <a:r>
              <a:rPr lang="en-US" b="1" spc="-40" dirty="0">
                <a:solidFill>
                  <a:srgbClr val="231F20"/>
                </a:solidFill>
                <a:latin typeface="Arial"/>
                <a:ea typeface="Arial"/>
                <a:cs typeface="Times New Roman"/>
              </a:rPr>
              <a:t>WAVE</a:t>
            </a:r>
            <a:r>
              <a:rPr lang="en-US" b="1" spc="-20" dirty="0">
                <a:solidFill>
                  <a:srgbClr val="231F20"/>
                </a:solidFill>
                <a:latin typeface="Arial"/>
                <a:ea typeface="Arial"/>
                <a:cs typeface="Times New Roman"/>
              </a:rPr>
              <a:t> </a:t>
            </a:r>
            <a:r>
              <a:rPr lang="en-US" b="1" dirty="0">
                <a:solidFill>
                  <a:srgbClr val="231F20"/>
                </a:solidFill>
                <a:latin typeface="Arial"/>
                <a:ea typeface="Arial"/>
                <a:cs typeface="Times New Roman"/>
              </a:rPr>
              <a:t>MOTION</a:t>
            </a:r>
            <a:endParaRPr lang="en-NZ" b="1" dirty="0">
              <a:effectLst/>
              <a:latin typeface="Arial"/>
              <a:ea typeface="Arial"/>
              <a:cs typeface="Times New Roman"/>
            </a:endParaRPr>
          </a:p>
        </p:txBody>
      </p:sp>
      <p:sp>
        <p:nvSpPr>
          <p:cNvPr id="3" name="Rectangle 2"/>
          <p:cNvSpPr/>
          <p:nvPr/>
        </p:nvSpPr>
        <p:spPr>
          <a:xfrm>
            <a:off x="239751" y="739698"/>
            <a:ext cx="8686800" cy="923330"/>
          </a:xfrm>
          <a:prstGeom prst="rect">
            <a:avLst/>
          </a:prstGeom>
        </p:spPr>
        <p:txBody>
          <a:bodyPr wrap="square">
            <a:spAutoFit/>
          </a:bodyPr>
          <a:lstStyle/>
          <a:p>
            <a:r>
              <a:rPr lang="en-US" dirty="0"/>
              <a:t>A cork floats on the surface of a pond across which a sinusoidal wave-train of wavelength </a:t>
            </a:r>
            <a:r>
              <a:rPr lang="en-US" b="1" dirty="0"/>
              <a:t>10 m</a:t>
            </a:r>
            <a:r>
              <a:rPr lang="en-US" dirty="0"/>
              <a:t> and amplitude </a:t>
            </a:r>
            <a:r>
              <a:rPr lang="en-US" b="1" dirty="0"/>
              <a:t>0.20 m</a:t>
            </a:r>
            <a:r>
              <a:rPr lang="en-US" dirty="0"/>
              <a:t> is travelling. The velocity, </a:t>
            </a:r>
            <a:r>
              <a:rPr lang="en-US" i="1" dirty="0"/>
              <a:t>v</a:t>
            </a:r>
            <a:r>
              <a:rPr lang="en-US" dirty="0"/>
              <a:t>, of waves of wavelength, </a:t>
            </a:r>
            <a:r>
              <a:rPr lang="en-US" i="1" dirty="0"/>
              <a:t>λ</a:t>
            </a:r>
            <a:r>
              <a:rPr lang="en-US" dirty="0"/>
              <a:t>, on a liquid surface is given by</a:t>
            </a:r>
            <a:endParaRPr lang="en-NZ" dirty="0"/>
          </a:p>
        </p:txBody>
      </p:sp>
      <p:sp>
        <p:nvSpPr>
          <p:cNvPr id="4" name="Rectangle 3"/>
          <p:cNvSpPr/>
          <p:nvPr/>
        </p:nvSpPr>
        <p:spPr>
          <a:xfrm>
            <a:off x="3352800" y="1981200"/>
            <a:ext cx="5181600" cy="923330"/>
          </a:xfrm>
          <a:prstGeom prst="rect">
            <a:avLst/>
          </a:prstGeom>
        </p:spPr>
        <p:txBody>
          <a:bodyPr wrap="square">
            <a:spAutoFit/>
          </a:bodyPr>
          <a:lstStyle/>
          <a:p>
            <a:r>
              <a:rPr lang="en-US" dirty="0"/>
              <a:t>where </a:t>
            </a:r>
            <a:r>
              <a:rPr lang="en-US" i="1" dirty="0"/>
              <a:t>ρ </a:t>
            </a:r>
            <a:r>
              <a:rPr lang="en-US" dirty="0"/>
              <a:t>is the density (</a:t>
            </a:r>
            <a:r>
              <a:rPr lang="en-US" b="1" dirty="0"/>
              <a:t>1.0 × 10</a:t>
            </a:r>
            <a:r>
              <a:rPr lang="en-US" b="1" baseline="30000" dirty="0"/>
              <a:t>3</a:t>
            </a:r>
            <a:r>
              <a:rPr lang="en-US" b="1" dirty="0"/>
              <a:t> kg m</a:t>
            </a:r>
            <a:r>
              <a:rPr lang="en-US" b="1" baseline="30000" dirty="0"/>
              <a:t>–3</a:t>
            </a:r>
            <a:r>
              <a:rPr lang="en-US" b="1" dirty="0"/>
              <a:t> </a:t>
            </a:r>
            <a:r>
              <a:rPr lang="en-US" dirty="0"/>
              <a:t>for water) and </a:t>
            </a:r>
            <a:r>
              <a:rPr lang="en-US" i="1" dirty="0"/>
              <a:t>γ </a:t>
            </a:r>
            <a:r>
              <a:rPr lang="en-US" dirty="0"/>
              <a:t>is the surface tension, which for water has the value </a:t>
            </a:r>
            <a:r>
              <a:rPr lang="en-US" b="1" dirty="0"/>
              <a:t>7.2 × 10</a:t>
            </a:r>
            <a:r>
              <a:rPr lang="en-US" b="1" baseline="30000" dirty="0"/>
              <a:t>–2</a:t>
            </a:r>
            <a:r>
              <a:rPr lang="en-US" b="1" dirty="0"/>
              <a:t>  N m</a:t>
            </a:r>
            <a:r>
              <a:rPr lang="en-US" b="1" baseline="30000" dirty="0"/>
              <a:t>–1</a:t>
            </a:r>
            <a:r>
              <a:rPr lang="en-US" dirty="0"/>
              <a:t>.</a:t>
            </a:r>
            <a:endParaRPr lang="en-NZ" dirty="0"/>
          </a:p>
        </p:txBody>
      </p:sp>
      <p:sp>
        <p:nvSpPr>
          <p:cNvPr id="5" name="Rectangle 4"/>
          <p:cNvSpPr/>
          <p:nvPr/>
        </p:nvSpPr>
        <p:spPr>
          <a:xfrm>
            <a:off x="208155" y="3135868"/>
            <a:ext cx="5562600" cy="369332"/>
          </a:xfrm>
          <a:prstGeom prst="rect">
            <a:avLst/>
          </a:prstGeom>
        </p:spPr>
        <p:txBody>
          <a:bodyPr wrap="square">
            <a:spAutoFit/>
          </a:bodyPr>
          <a:lstStyle/>
          <a:p>
            <a:pPr lvl="0"/>
            <a:r>
              <a:rPr lang="en-US" dirty="0" smtClean="0"/>
              <a:t>(a)  Show </a:t>
            </a:r>
            <a:r>
              <a:rPr lang="en-US" dirty="0"/>
              <a:t>that the equation is dimensionally consistent.</a:t>
            </a:r>
            <a:endParaRPr lang="en-NZ" dirty="0"/>
          </a:p>
        </p:txBody>
      </p:sp>
      <p:sp>
        <p:nvSpPr>
          <p:cNvPr id="6" name="Rectangle 5"/>
          <p:cNvSpPr/>
          <p:nvPr/>
        </p:nvSpPr>
        <p:spPr>
          <a:xfrm>
            <a:off x="207721" y="3821668"/>
            <a:ext cx="2992679" cy="369332"/>
          </a:xfrm>
          <a:prstGeom prst="rect">
            <a:avLst/>
          </a:prstGeom>
        </p:spPr>
        <p:txBody>
          <a:bodyPr wrap="none">
            <a:spAutoFit/>
          </a:bodyPr>
          <a:lstStyle/>
          <a:p>
            <a:pPr lvl="0"/>
            <a:r>
              <a:rPr lang="en-US" dirty="0" smtClean="0"/>
              <a:t>(b)  Calculate </a:t>
            </a:r>
            <a:r>
              <a:rPr lang="en-US" dirty="0"/>
              <a:t>the wave speed.</a:t>
            </a:r>
            <a:endParaRPr lang="en-NZ" dirty="0"/>
          </a:p>
        </p:txBody>
      </p:sp>
      <p:sp>
        <p:nvSpPr>
          <p:cNvPr id="7" name="Rectangle 6"/>
          <p:cNvSpPr/>
          <p:nvPr/>
        </p:nvSpPr>
        <p:spPr>
          <a:xfrm>
            <a:off x="228600" y="4431268"/>
            <a:ext cx="8610600" cy="369332"/>
          </a:xfrm>
          <a:prstGeom prst="rect">
            <a:avLst/>
          </a:prstGeom>
        </p:spPr>
        <p:txBody>
          <a:bodyPr wrap="square">
            <a:spAutoFit/>
          </a:bodyPr>
          <a:lstStyle/>
          <a:p>
            <a:pPr lvl="0"/>
            <a:r>
              <a:rPr lang="en-US" dirty="0" smtClean="0"/>
              <a:t>(c)  Calculate </a:t>
            </a:r>
            <a:r>
              <a:rPr lang="en-US" dirty="0"/>
              <a:t>the maximum speed of the cork as it rises and falls in the water.</a:t>
            </a:r>
            <a:endParaRPr lang="en-NZ" dirty="0"/>
          </a:p>
        </p:txBody>
      </p:sp>
      <p:sp>
        <p:nvSpPr>
          <p:cNvPr id="8" name="Rectangle 7"/>
          <p:cNvSpPr/>
          <p:nvPr/>
        </p:nvSpPr>
        <p:spPr>
          <a:xfrm>
            <a:off x="228600" y="5105400"/>
            <a:ext cx="8686800" cy="646331"/>
          </a:xfrm>
          <a:prstGeom prst="rect">
            <a:avLst/>
          </a:prstGeom>
        </p:spPr>
        <p:txBody>
          <a:bodyPr wrap="square">
            <a:spAutoFit/>
          </a:bodyPr>
          <a:lstStyle/>
          <a:p>
            <a:r>
              <a:rPr lang="en-US" dirty="0"/>
              <a:t>Sea waves of wavelength </a:t>
            </a:r>
            <a:r>
              <a:rPr lang="en-US" b="1" dirty="0"/>
              <a:t>150 m</a:t>
            </a:r>
            <a:r>
              <a:rPr lang="en-US" dirty="0"/>
              <a:t> and velocity of </a:t>
            </a:r>
            <a:r>
              <a:rPr lang="en-US" b="1" dirty="0"/>
              <a:t>15.3 m s</a:t>
            </a:r>
            <a:r>
              <a:rPr lang="en-US" b="1" baseline="30000" dirty="0"/>
              <a:t>–1</a:t>
            </a:r>
            <a:r>
              <a:rPr lang="en-US" b="1" dirty="0"/>
              <a:t> </a:t>
            </a:r>
            <a:r>
              <a:rPr lang="en-US" dirty="0"/>
              <a:t>are heading North. A cruise ship is also travelling North at </a:t>
            </a:r>
            <a:r>
              <a:rPr lang="en-US" b="1" dirty="0"/>
              <a:t>8.0 m s</a:t>
            </a:r>
            <a:r>
              <a:rPr lang="en-US" b="1" baseline="30000" dirty="0"/>
              <a:t>–1</a:t>
            </a:r>
            <a:r>
              <a:rPr lang="en-US" dirty="0"/>
              <a:t>.</a:t>
            </a:r>
            <a:endParaRPr lang="en-NZ" dirty="0"/>
          </a:p>
        </p:txBody>
      </p:sp>
      <p:sp>
        <p:nvSpPr>
          <p:cNvPr id="9" name="Rectangle 8"/>
          <p:cNvSpPr/>
          <p:nvPr/>
        </p:nvSpPr>
        <p:spPr>
          <a:xfrm>
            <a:off x="228600" y="5943600"/>
            <a:ext cx="8305800" cy="369332"/>
          </a:xfrm>
          <a:prstGeom prst="rect">
            <a:avLst/>
          </a:prstGeom>
        </p:spPr>
        <p:txBody>
          <a:bodyPr wrap="square">
            <a:spAutoFit/>
          </a:bodyPr>
          <a:lstStyle/>
          <a:p>
            <a:r>
              <a:rPr lang="en-US" dirty="0" smtClean="0"/>
              <a:t>(d)  Calculate </a:t>
            </a:r>
            <a:r>
              <a:rPr lang="en-US" dirty="0"/>
              <a:t>the frequency of the ship’s up and down movement</a:t>
            </a:r>
            <a:endParaRPr lang="en-NZ" dirty="0"/>
          </a:p>
        </p:txBody>
      </p:sp>
      <mc:AlternateContent xmlns:mc="http://schemas.openxmlformats.org/markup-compatibility/2006" xmlns:a14="http://schemas.microsoft.com/office/drawing/2010/main">
        <mc:Choice Requires="a14">
          <p:sp>
            <p:nvSpPr>
              <p:cNvPr id="11" name="TextBox 10"/>
              <p:cNvSpPr txBox="1"/>
              <p:nvPr/>
            </p:nvSpPr>
            <p:spPr>
              <a:xfrm>
                <a:off x="613317" y="1923587"/>
                <a:ext cx="2296654" cy="856196"/>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sz="2400" i="1" smtClean="0">
                              <a:latin typeface="Cambria Math"/>
                            </a:rPr>
                          </m:ctrlPr>
                        </m:sSupPr>
                        <m:e>
                          <m:r>
                            <a:rPr lang="en-NZ" sz="2400" b="0" i="1" smtClean="0">
                              <a:latin typeface="Cambria Math"/>
                            </a:rPr>
                            <m:t>𝑣</m:t>
                          </m:r>
                        </m:e>
                        <m:sup>
                          <m:r>
                            <a:rPr lang="en-NZ" sz="2400" b="0" i="1" smtClean="0">
                              <a:latin typeface="Cambria Math"/>
                            </a:rPr>
                            <m:t>2</m:t>
                          </m:r>
                        </m:sup>
                      </m:sSup>
                      <m:r>
                        <a:rPr lang="en-NZ" sz="2400" b="0" i="1" smtClean="0">
                          <a:latin typeface="Cambria Math"/>
                        </a:rPr>
                        <m:t>= </m:t>
                      </m:r>
                      <m:f>
                        <m:fPr>
                          <m:ctrlPr>
                            <a:rPr lang="en-NZ" sz="2400" b="0" i="1" smtClean="0">
                              <a:latin typeface="Cambria Math"/>
                            </a:rPr>
                          </m:ctrlPr>
                        </m:fPr>
                        <m:num>
                          <m:r>
                            <a:rPr lang="en-NZ" sz="2400" b="0" i="1" smtClean="0">
                              <a:latin typeface="Cambria Math"/>
                            </a:rPr>
                            <m:t>𝑔</m:t>
                          </m:r>
                          <m:r>
                            <m:rPr>
                              <m:sty m:val="p"/>
                            </m:rPr>
                            <a:rPr lang="el-GR" sz="2400" b="0" i="1" smtClean="0">
                              <a:latin typeface="Cambria Math"/>
                            </a:rPr>
                            <m:t>λ</m:t>
                          </m:r>
                        </m:num>
                        <m:den>
                          <m:r>
                            <a:rPr lang="en-NZ" sz="2400" b="0" i="1" smtClean="0">
                              <a:latin typeface="Cambria Math"/>
                            </a:rPr>
                            <m:t>2</m:t>
                          </m:r>
                          <m:r>
                            <a:rPr lang="en-NZ" sz="2400" b="0" i="1" smtClean="0">
                              <a:latin typeface="Cambria Math"/>
                              <a:ea typeface="Cambria Math"/>
                            </a:rPr>
                            <m:t>𝜋</m:t>
                          </m:r>
                        </m:den>
                      </m:f>
                      <m:r>
                        <a:rPr lang="en-NZ" sz="2400" b="0" i="1" smtClean="0">
                          <a:latin typeface="Cambria Math"/>
                        </a:rPr>
                        <m:t>+</m:t>
                      </m:r>
                      <m:f>
                        <m:fPr>
                          <m:ctrlPr>
                            <a:rPr lang="en-NZ" sz="2400" b="0" i="1" smtClean="0">
                              <a:latin typeface="Cambria Math"/>
                            </a:rPr>
                          </m:ctrlPr>
                        </m:fPr>
                        <m:num>
                          <m:r>
                            <a:rPr lang="en-NZ" sz="2400" b="0" i="1" smtClean="0">
                              <a:latin typeface="Cambria Math"/>
                            </a:rPr>
                            <m:t>2</m:t>
                          </m:r>
                          <m:r>
                            <a:rPr lang="en-NZ" sz="2400" b="0" i="1" smtClean="0">
                              <a:latin typeface="Cambria Math"/>
                              <a:ea typeface="Cambria Math"/>
                            </a:rPr>
                            <m:t>𝜋𝛾</m:t>
                          </m:r>
                        </m:num>
                        <m:den>
                          <m:r>
                            <m:rPr>
                              <m:sty m:val="p"/>
                            </m:rPr>
                            <a:rPr lang="el-GR" sz="2400" b="0" i="1" smtClean="0">
                              <a:latin typeface="Cambria Math"/>
                            </a:rPr>
                            <m:t>λ</m:t>
                          </m:r>
                          <m:r>
                            <a:rPr lang="el-GR" sz="2400" b="0" i="1" smtClean="0">
                              <a:latin typeface="Cambria Math"/>
                            </a:rPr>
                            <m:t>𝜌</m:t>
                          </m:r>
                        </m:den>
                      </m:f>
                    </m:oMath>
                  </m:oMathPara>
                </a14:m>
                <a:endParaRPr lang="en-NZ" sz="2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613317" y="1923587"/>
                <a:ext cx="2296654" cy="856196"/>
              </a:xfrm>
              <a:prstGeom prst="rect">
                <a:avLst/>
              </a:prstGeom>
              <a:blipFill rotWithShape="1">
                <a:blip r:embed="rId2"/>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3892997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66800"/>
            <a:ext cx="8686800" cy="2308324"/>
          </a:xfrm>
          <a:prstGeom prst="rect">
            <a:avLst/>
          </a:prstGeom>
        </p:spPr>
        <p:txBody>
          <a:bodyPr wrap="square">
            <a:spAutoFit/>
          </a:bodyPr>
          <a:lstStyle/>
          <a:p>
            <a:pPr marL="342900" lvl="0" indent="-342900">
              <a:buAutoNum type="alphaLcParenBoth" startAt="5"/>
            </a:pPr>
            <a:r>
              <a:rPr lang="en-US" dirty="0" smtClean="0"/>
              <a:t>The </a:t>
            </a:r>
            <a:r>
              <a:rPr lang="en-US" dirty="0"/>
              <a:t>natural pitch period of the ship (the period of oscillation produced by pulling the </a:t>
            </a:r>
            <a:endParaRPr lang="en-US" dirty="0" smtClean="0"/>
          </a:p>
          <a:p>
            <a:pPr lvl="0"/>
            <a:r>
              <a:rPr lang="en-US" dirty="0"/>
              <a:t> </a:t>
            </a:r>
            <a:r>
              <a:rPr lang="en-US" dirty="0" smtClean="0"/>
              <a:t>      front </a:t>
            </a:r>
            <a:r>
              <a:rPr lang="en-US" dirty="0"/>
              <a:t>of a ship down in completely flat water) is about </a:t>
            </a:r>
            <a:r>
              <a:rPr lang="en-US" b="1" dirty="0"/>
              <a:t>8 s</a:t>
            </a:r>
            <a:r>
              <a:rPr lang="en-US" dirty="0"/>
              <a:t>.</a:t>
            </a:r>
            <a:endParaRPr lang="en-NZ" dirty="0"/>
          </a:p>
          <a:p>
            <a:r>
              <a:rPr lang="en-US" dirty="0"/>
              <a:t> </a:t>
            </a:r>
            <a:endParaRPr lang="en-NZ" dirty="0"/>
          </a:p>
          <a:p>
            <a:r>
              <a:rPr lang="en-US" dirty="0"/>
              <a:t>By considering the ship when it is travelling normal to the </a:t>
            </a:r>
            <a:r>
              <a:rPr lang="en-US" dirty="0" err="1"/>
              <a:t>wavefront</a:t>
            </a:r>
            <a:r>
              <a:rPr lang="en-US" dirty="0"/>
              <a:t>, explain why the ship must avoid certain speeds</a:t>
            </a:r>
            <a:r>
              <a:rPr lang="en-US" dirty="0" smtClean="0"/>
              <a:t>.</a:t>
            </a:r>
          </a:p>
          <a:p>
            <a:endParaRPr lang="en-NZ" dirty="0"/>
          </a:p>
          <a:p>
            <a:r>
              <a:rPr lang="en-US" dirty="0"/>
              <a:t>If the wave has a speed of </a:t>
            </a:r>
            <a:r>
              <a:rPr lang="en-US" b="1" dirty="0"/>
              <a:t>10.8 m s</a:t>
            </a:r>
            <a:r>
              <a:rPr lang="en-US" b="1" baseline="30000" dirty="0"/>
              <a:t>–1</a:t>
            </a:r>
            <a:r>
              <a:rPr lang="en-US" b="1" dirty="0"/>
              <a:t> </a:t>
            </a:r>
            <a:r>
              <a:rPr lang="en-US" dirty="0"/>
              <a:t>and wavelength of </a:t>
            </a:r>
            <a:r>
              <a:rPr lang="en-US" b="1" dirty="0"/>
              <a:t>75 m</a:t>
            </a:r>
            <a:r>
              <a:rPr lang="en-US" dirty="0"/>
              <a:t>, calculate the speeds that should be avoided.</a:t>
            </a:r>
            <a:endParaRPr lang="en-NZ" dirty="0"/>
          </a:p>
        </p:txBody>
      </p:sp>
      <p:sp>
        <p:nvSpPr>
          <p:cNvPr id="3" name="TextBox 2"/>
          <p:cNvSpPr txBox="1"/>
          <p:nvPr/>
        </p:nvSpPr>
        <p:spPr>
          <a:xfrm>
            <a:off x="5627077" y="6365575"/>
            <a:ext cx="3209212" cy="369332"/>
          </a:xfrm>
          <a:prstGeom prst="rect">
            <a:avLst/>
          </a:prstGeom>
          <a:noFill/>
        </p:spPr>
        <p:txBody>
          <a:bodyPr wrap="none" rtlCol="0">
            <a:spAutoFit/>
          </a:bodyPr>
          <a:lstStyle/>
          <a:p>
            <a:r>
              <a:rPr lang="en-NZ" dirty="0" smtClean="0">
                <a:solidFill>
                  <a:srgbClr val="FF0000"/>
                </a:solidFill>
              </a:rPr>
              <a:t>Answers on the next slide ………</a:t>
            </a:r>
            <a:endParaRPr lang="en-NZ" dirty="0">
              <a:solidFill>
                <a:srgbClr val="FF0000"/>
              </a:solidFill>
            </a:endParaRPr>
          </a:p>
        </p:txBody>
      </p:sp>
    </p:spTree>
    <p:extLst>
      <p:ext uri="{BB962C8B-B14F-4D97-AF65-F5344CB8AC3E}">
        <p14:creationId xmlns:p14="http://schemas.microsoft.com/office/powerpoint/2010/main" val="261429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70856" y="752170"/>
            <a:ext cx="4572000" cy="923330"/>
          </a:xfrm>
          <a:prstGeom prst="rect">
            <a:avLst/>
          </a:prstGeom>
          <a:solidFill>
            <a:schemeClr val="bg1"/>
          </a:solidFill>
        </p:spPr>
        <p:txBody>
          <a:bodyPr>
            <a:spAutoFit/>
          </a:bodyPr>
          <a:lstStyle/>
          <a:p>
            <a:r>
              <a:rPr lang="en-US" dirty="0"/>
              <a:t>where </a:t>
            </a:r>
            <a:r>
              <a:rPr lang="en-US" i="1" dirty="0"/>
              <a:t>ρ </a:t>
            </a:r>
            <a:r>
              <a:rPr lang="en-US" dirty="0"/>
              <a:t>is the density (</a:t>
            </a:r>
            <a:r>
              <a:rPr lang="en-US" b="1" dirty="0"/>
              <a:t>1.0 × 10</a:t>
            </a:r>
            <a:r>
              <a:rPr lang="en-US" b="1" baseline="30000" dirty="0"/>
              <a:t>3</a:t>
            </a:r>
            <a:r>
              <a:rPr lang="en-US" b="1" dirty="0"/>
              <a:t> kg m</a:t>
            </a:r>
            <a:r>
              <a:rPr lang="en-US" b="1" baseline="30000" dirty="0"/>
              <a:t>–3</a:t>
            </a:r>
            <a:r>
              <a:rPr lang="en-US" b="1" dirty="0"/>
              <a:t> </a:t>
            </a:r>
            <a:r>
              <a:rPr lang="en-US" dirty="0"/>
              <a:t>for water) and </a:t>
            </a:r>
            <a:r>
              <a:rPr lang="en-US" i="1" dirty="0"/>
              <a:t>γ </a:t>
            </a:r>
            <a:r>
              <a:rPr lang="en-US" dirty="0"/>
              <a:t>is the surface tension, which for water has the value </a:t>
            </a:r>
            <a:r>
              <a:rPr lang="en-US" b="1" dirty="0"/>
              <a:t>7.2 × 10</a:t>
            </a:r>
            <a:r>
              <a:rPr lang="en-US" b="1" baseline="30000" dirty="0"/>
              <a:t>–2</a:t>
            </a:r>
            <a:r>
              <a:rPr lang="en-US" b="1" dirty="0"/>
              <a:t>  N m</a:t>
            </a:r>
            <a:r>
              <a:rPr lang="en-US" b="1" baseline="30000" dirty="0"/>
              <a:t>–1</a:t>
            </a:r>
            <a:r>
              <a:rPr lang="en-US" dirty="0"/>
              <a:t>.</a:t>
            </a:r>
            <a:endParaRPr lang="en-NZ" dirty="0"/>
          </a:p>
        </p:txBody>
      </p:sp>
      <p:sp>
        <p:nvSpPr>
          <p:cNvPr id="4" name="Rectangle 3"/>
          <p:cNvSpPr/>
          <p:nvPr/>
        </p:nvSpPr>
        <p:spPr>
          <a:xfrm>
            <a:off x="332705" y="225243"/>
            <a:ext cx="5562600" cy="369332"/>
          </a:xfrm>
          <a:prstGeom prst="rect">
            <a:avLst/>
          </a:prstGeom>
          <a:solidFill>
            <a:schemeClr val="bg1"/>
          </a:solidFill>
        </p:spPr>
        <p:txBody>
          <a:bodyPr wrap="square">
            <a:spAutoFit/>
          </a:bodyPr>
          <a:lstStyle/>
          <a:p>
            <a:pPr lvl="0"/>
            <a:r>
              <a:rPr lang="en-US" dirty="0" smtClean="0"/>
              <a:t>(a)  Show </a:t>
            </a:r>
            <a:r>
              <a:rPr lang="en-US" dirty="0"/>
              <a:t>that the equation is dimensionally consistent.</a:t>
            </a:r>
            <a:endParaRPr lang="en-NZ" dirty="0"/>
          </a:p>
        </p:txBody>
      </p:sp>
      <p:sp>
        <p:nvSpPr>
          <p:cNvPr id="5" name="Rectangle 4"/>
          <p:cNvSpPr/>
          <p:nvPr/>
        </p:nvSpPr>
        <p:spPr>
          <a:xfrm>
            <a:off x="677707" y="2038199"/>
            <a:ext cx="6024172" cy="2169825"/>
          </a:xfrm>
          <a:prstGeom prst="rect">
            <a:avLst/>
          </a:prstGeom>
          <a:solidFill>
            <a:srgbClr val="FFFFCC"/>
          </a:solidFill>
        </p:spPr>
        <p:txBody>
          <a:bodyPr wrap="square">
            <a:spAutoFit/>
          </a:bodyPr>
          <a:lstStyle/>
          <a:p>
            <a:pPr>
              <a:lnSpc>
                <a:spcPct val="150000"/>
              </a:lnSpc>
            </a:pPr>
            <a:r>
              <a:rPr lang="en-US" i="1" dirty="0"/>
              <a:t>v</a:t>
            </a:r>
            <a:r>
              <a:rPr lang="en-US" baseline="30000" dirty="0"/>
              <a:t>2</a:t>
            </a:r>
            <a:r>
              <a:rPr lang="en-US" dirty="0"/>
              <a:t>  = </a:t>
            </a:r>
            <a:r>
              <a:rPr lang="en-US" b="1" dirty="0"/>
              <a:t>m</a:t>
            </a:r>
            <a:r>
              <a:rPr lang="en-US" b="1" baseline="30000" dirty="0"/>
              <a:t>2</a:t>
            </a:r>
            <a:r>
              <a:rPr lang="en-US" b="1" dirty="0"/>
              <a:t> s</a:t>
            </a:r>
            <a:r>
              <a:rPr lang="en-US" b="1" baseline="30000" dirty="0"/>
              <a:t>–2</a:t>
            </a:r>
            <a:endParaRPr lang="en-NZ" b="1" baseline="30000" dirty="0"/>
          </a:p>
          <a:p>
            <a:pPr>
              <a:lnSpc>
                <a:spcPct val="150000"/>
              </a:lnSpc>
            </a:pPr>
            <a:r>
              <a:rPr lang="en-US" i="1" dirty="0"/>
              <a:t>g </a:t>
            </a:r>
            <a:r>
              <a:rPr lang="el-GR" i="1" dirty="0" smtClean="0"/>
              <a:t>λ</a:t>
            </a:r>
            <a:r>
              <a:rPr lang="en-US" i="1" dirty="0" smtClean="0"/>
              <a:t>  </a:t>
            </a:r>
            <a:r>
              <a:rPr lang="en-US" dirty="0"/>
              <a:t>= m s</a:t>
            </a:r>
            <a:r>
              <a:rPr lang="en-US" baseline="30000" dirty="0"/>
              <a:t>–2</a:t>
            </a:r>
            <a:r>
              <a:rPr lang="en-US" dirty="0"/>
              <a:t> m  = </a:t>
            </a:r>
            <a:r>
              <a:rPr lang="en-US" b="1" dirty="0"/>
              <a:t>m</a:t>
            </a:r>
            <a:r>
              <a:rPr lang="en-US" b="1" baseline="30000" dirty="0"/>
              <a:t>2</a:t>
            </a:r>
            <a:r>
              <a:rPr lang="en-US" b="1" dirty="0"/>
              <a:t> </a:t>
            </a:r>
            <a:r>
              <a:rPr lang="en-US" b="1" dirty="0" smtClean="0"/>
              <a:t>s</a:t>
            </a:r>
            <a:r>
              <a:rPr lang="en-US" b="1" baseline="30000" dirty="0" smtClean="0"/>
              <a:t>–2       </a:t>
            </a:r>
            <a:r>
              <a:rPr lang="en-US" dirty="0" smtClean="0"/>
              <a:t>and </a:t>
            </a:r>
            <a:r>
              <a:rPr lang="en-US" dirty="0"/>
              <a:t>2π is </a:t>
            </a:r>
            <a:r>
              <a:rPr lang="en-US" dirty="0" smtClean="0"/>
              <a:t>dimensionless</a:t>
            </a:r>
          </a:p>
          <a:p>
            <a:pPr>
              <a:lnSpc>
                <a:spcPct val="150000"/>
              </a:lnSpc>
            </a:pPr>
            <a:r>
              <a:rPr lang="en-US" dirty="0" err="1" smtClean="0"/>
              <a:t>Newtons</a:t>
            </a:r>
            <a:r>
              <a:rPr lang="en-US" dirty="0" smtClean="0"/>
              <a:t> from </a:t>
            </a:r>
            <a:r>
              <a:rPr lang="en-US" i="1" dirty="0" smtClean="0"/>
              <a:t>F=ma</a:t>
            </a:r>
            <a:r>
              <a:rPr lang="en-US" dirty="0" smtClean="0"/>
              <a:t> are: kgms</a:t>
            </a:r>
            <a:r>
              <a:rPr lang="en-US" baseline="30000" dirty="0" smtClean="0"/>
              <a:t>-2</a:t>
            </a:r>
            <a:r>
              <a:rPr lang="en-US" dirty="0" smtClean="0"/>
              <a:t> so :</a:t>
            </a:r>
          </a:p>
          <a:p>
            <a:pPr>
              <a:lnSpc>
                <a:spcPct val="150000"/>
              </a:lnSpc>
            </a:pPr>
            <a:r>
              <a:rPr lang="en-US" dirty="0" smtClean="0"/>
              <a:t>2 </a:t>
            </a:r>
            <a:r>
              <a:rPr lang="en-US" i="1" dirty="0"/>
              <a:t>π γ  </a:t>
            </a:r>
            <a:r>
              <a:rPr lang="en-US" dirty="0"/>
              <a:t>=  kg m s</a:t>
            </a:r>
            <a:r>
              <a:rPr lang="en-US" baseline="30000" dirty="0"/>
              <a:t>–2</a:t>
            </a:r>
            <a:r>
              <a:rPr lang="en-US" dirty="0"/>
              <a:t> m</a:t>
            </a:r>
            <a:r>
              <a:rPr lang="en-US" baseline="30000" dirty="0"/>
              <a:t>–1</a:t>
            </a:r>
            <a:r>
              <a:rPr lang="en-US" dirty="0"/>
              <a:t> =  kg s</a:t>
            </a:r>
            <a:r>
              <a:rPr lang="en-US" baseline="30000" dirty="0"/>
              <a:t>–2</a:t>
            </a:r>
            <a:endParaRPr lang="en-NZ" baseline="30000" dirty="0"/>
          </a:p>
          <a:p>
            <a:pPr>
              <a:lnSpc>
                <a:spcPct val="150000"/>
              </a:lnSpc>
            </a:pPr>
            <a:r>
              <a:rPr lang="el-GR" i="1" dirty="0" smtClean="0"/>
              <a:t>λρ</a:t>
            </a:r>
            <a:r>
              <a:rPr lang="en-US" i="1" dirty="0" smtClean="0"/>
              <a:t>      </a:t>
            </a:r>
            <a:r>
              <a:rPr lang="en-US" dirty="0" smtClean="0"/>
              <a:t>= </a:t>
            </a:r>
            <a:r>
              <a:rPr lang="en-US" dirty="0"/>
              <a:t>m kg m</a:t>
            </a:r>
            <a:r>
              <a:rPr lang="en-US" baseline="30000" dirty="0"/>
              <a:t>–3</a:t>
            </a:r>
            <a:r>
              <a:rPr lang="en-US" dirty="0"/>
              <a:t>	</a:t>
            </a:r>
            <a:r>
              <a:rPr lang="en-US" dirty="0" smtClean="0"/>
              <a:t>   = </a:t>
            </a:r>
            <a:r>
              <a:rPr lang="en-US" dirty="0"/>
              <a:t>kg </a:t>
            </a:r>
            <a:r>
              <a:rPr lang="en-US" dirty="0" smtClean="0"/>
              <a:t>m</a:t>
            </a:r>
            <a:r>
              <a:rPr lang="en-US" baseline="30000" dirty="0" smtClean="0"/>
              <a:t>–2</a:t>
            </a:r>
            <a:r>
              <a:rPr lang="en-US" dirty="0"/>
              <a:t> </a:t>
            </a:r>
            <a:r>
              <a:rPr lang="en-US" dirty="0" smtClean="0"/>
              <a:t>     so all three terms are </a:t>
            </a:r>
            <a:r>
              <a:rPr lang="en-US" b="1" dirty="0" smtClean="0"/>
              <a:t>m</a:t>
            </a:r>
            <a:r>
              <a:rPr lang="en-US" b="1" baseline="30000" dirty="0" smtClean="0"/>
              <a:t>2</a:t>
            </a:r>
            <a:r>
              <a:rPr lang="en-US" b="1" dirty="0" smtClean="0"/>
              <a:t>s</a:t>
            </a:r>
            <a:r>
              <a:rPr lang="en-US" b="1" baseline="30000" dirty="0" smtClean="0"/>
              <a:t>-2</a:t>
            </a:r>
            <a:endParaRPr lang="en-NZ" b="1" baseline="30000" dirty="0"/>
          </a:p>
        </p:txBody>
      </p:sp>
      <p:sp>
        <p:nvSpPr>
          <p:cNvPr id="6" name="TextBox 5"/>
          <p:cNvSpPr txBox="1"/>
          <p:nvPr/>
        </p:nvSpPr>
        <p:spPr>
          <a:xfrm>
            <a:off x="5844702" y="5882209"/>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7" name="TextBox 6"/>
          <p:cNvSpPr txBox="1"/>
          <p:nvPr/>
        </p:nvSpPr>
        <p:spPr>
          <a:xfrm>
            <a:off x="7592723" y="232163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8" name="TextBox 7"/>
          <p:cNvSpPr txBox="1"/>
          <p:nvPr/>
        </p:nvSpPr>
        <p:spPr>
          <a:xfrm>
            <a:off x="7600571" y="3344677"/>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mc:AlternateContent xmlns:mc="http://schemas.openxmlformats.org/markup-compatibility/2006" xmlns:a14="http://schemas.microsoft.com/office/drawing/2010/main">
        <mc:Choice Requires="a14">
          <p:sp>
            <p:nvSpPr>
              <p:cNvPr id="9" name="TextBox 8"/>
              <p:cNvSpPr txBox="1"/>
              <p:nvPr/>
            </p:nvSpPr>
            <p:spPr>
              <a:xfrm>
                <a:off x="680224" y="819615"/>
                <a:ext cx="2296654" cy="856196"/>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sz="2400" i="1" smtClean="0">
                              <a:latin typeface="Cambria Math"/>
                            </a:rPr>
                          </m:ctrlPr>
                        </m:sSupPr>
                        <m:e>
                          <m:r>
                            <a:rPr lang="en-NZ" sz="2400" b="0" i="1" smtClean="0">
                              <a:latin typeface="Cambria Math"/>
                            </a:rPr>
                            <m:t>𝑣</m:t>
                          </m:r>
                        </m:e>
                        <m:sup>
                          <m:r>
                            <a:rPr lang="en-NZ" sz="2400" b="0" i="1" smtClean="0">
                              <a:latin typeface="Cambria Math"/>
                            </a:rPr>
                            <m:t>2</m:t>
                          </m:r>
                        </m:sup>
                      </m:sSup>
                      <m:r>
                        <a:rPr lang="en-NZ" sz="2400" b="0" i="1" smtClean="0">
                          <a:latin typeface="Cambria Math"/>
                        </a:rPr>
                        <m:t>= </m:t>
                      </m:r>
                      <m:f>
                        <m:fPr>
                          <m:ctrlPr>
                            <a:rPr lang="en-NZ" sz="2400" b="0" i="1" smtClean="0">
                              <a:latin typeface="Cambria Math"/>
                            </a:rPr>
                          </m:ctrlPr>
                        </m:fPr>
                        <m:num>
                          <m:r>
                            <a:rPr lang="en-NZ" sz="2400" b="0" i="1" smtClean="0">
                              <a:latin typeface="Cambria Math"/>
                            </a:rPr>
                            <m:t>𝑔</m:t>
                          </m:r>
                          <m:r>
                            <m:rPr>
                              <m:sty m:val="p"/>
                            </m:rPr>
                            <a:rPr lang="el-GR" sz="2400" b="0" i="1" smtClean="0">
                              <a:latin typeface="Cambria Math"/>
                            </a:rPr>
                            <m:t>λ</m:t>
                          </m:r>
                        </m:num>
                        <m:den>
                          <m:r>
                            <a:rPr lang="en-NZ" sz="2400" b="0" i="1" smtClean="0">
                              <a:latin typeface="Cambria Math"/>
                            </a:rPr>
                            <m:t>2</m:t>
                          </m:r>
                          <m:r>
                            <a:rPr lang="en-NZ" sz="2400" b="0" i="1" smtClean="0">
                              <a:latin typeface="Cambria Math"/>
                              <a:ea typeface="Cambria Math"/>
                            </a:rPr>
                            <m:t>𝜋</m:t>
                          </m:r>
                        </m:den>
                      </m:f>
                      <m:r>
                        <a:rPr lang="en-NZ" sz="2400" b="0" i="1" smtClean="0">
                          <a:latin typeface="Cambria Math"/>
                        </a:rPr>
                        <m:t>+</m:t>
                      </m:r>
                      <m:f>
                        <m:fPr>
                          <m:ctrlPr>
                            <a:rPr lang="en-NZ" sz="2400" b="0" i="1" smtClean="0">
                              <a:latin typeface="Cambria Math"/>
                            </a:rPr>
                          </m:ctrlPr>
                        </m:fPr>
                        <m:num>
                          <m:r>
                            <a:rPr lang="en-NZ" sz="2400" b="0" i="1" smtClean="0">
                              <a:latin typeface="Cambria Math"/>
                            </a:rPr>
                            <m:t>2</m:t>
                          </m:r>
                          <m:r>
                            <a:rPr lang="en-NZ" sz="2400" b="0" i="1" smtClean="0">
                              <a:latin typeface="Cambria Math"/>
                              <a:ea typeface="Cambria Math"/>
                            </a:rPr>
                            <m:t>𝜋𝛾</m:t>
                          </m:r>
                        </m:num>
                        <m:den>
                          <m:r>
                            <m:rPr>
                              <m:sty m:val="p"/>
                            </m:rPr>
                            <a:rPr lang="el-GR" sz="2400" b="0" i="1" smtClean="0">
                              <a:latin typeface="Cambria Math"/>
                            </a:rPr>
                            <m:t>λ</m:t>
                          </m:r>
                          <m:r>
                            <a:rPr lang="el-GR" sz="2400" b="0" i="1" smtClean="0">
                              <a:latin typeface="Cambria Math"/>
                            </a:rPr>
                            <m:t>𝜌</m:t>
                          </m:r>
                        </m:den>
                      </m:f>
                    </m:oMath>
                  </m:oMathPara>
                </a14:m>
                <a:endParaRPr lang="en-NZ" sz="2400" dirty="0"/>
              </a:p>
            </p:txBody>
          </p:sp>
        </mc:Choice>
        <mc:Fallback xmlns="">
          <p:sp>
            <p:nvSpPr>
              <p:cNvPr id="9" name="TextBox 8"/>
              <p:cNvSpPr txBox="1">
                <a:spLocks noRot="1" noChangeAspect="1" noMove="1" noResize="1" noEditPoints="1" noAdjustHandles="1" noChangeArrowheads="1" noChangeShapeType="1" noTextEdit="1"/>
              </p:cNvSpPr>
              <p:nvPr/>
            </p:nvSpPr>
            <p:spPr>
              <a:xfrm>
                <a:off x="680224" y="819615"/>
                <a:ext cx="2296654" cy="856196"/>
              </a:xfrm>
              <a:prstGeom prst="rect">
                <a:avLst/>
              </a:prstGeom>
              <a:blipFill rotWithShape="1">
                <a:blip r:embed="rId2"/>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118908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750"/>
                                        <p:tgtEl>
                                          <p:spTgt spid="7"/>
                                        </p:tgtEl>
                                      </p:cBhvr>
                                    </p:animEffect>
                                  </p:childTnLst>
                                </p:cTn>
                              </p:par>
                            </p:childTnLst>
                          </p:cTn>
                        </p:par>
                        <p:par>
                          <p:cTn id="30" fill="hold">
                            <p:stCondLst>
                              <p:cond delay="2750"/>
                            </p:stCondLst>
                            <p:childTnLst>
                              <p:par>
                                <p:cTn id="31" presetID="10"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872" y="208673"/>
            <a:ext cx="2992679" cy="369332"/>
          </a:xfrm>
          <a:prstGeom prst="rect">
            <a:avLst/>
          </a:prstGeom>
        </p:spPr>
        <p:txBody>
          <a:bodyPr wrap="none">
            <a:spAutoFit/>
          </a:bodyPr>
          <a:lstStyle/>
          <a:p>
            <a:pPr lvl="0"/>
            <a:r>
              <a:rPr lang="en-US" dirty="0" smtClean="0"/>
              <a:t>(b)  Calculate </a:t>
            </a:r>
            <a:r>
              <a:rPr lang="en-US" dirty="0"/>
              <a:t>the wave speed.</a:t>
            </a:r>
            <a:endParaRPr lang="en-NZ" dirty="0"/>
          </a:p>
        </p:txBody>
      </p:sp>
      <p:sp>
        <p:nvSpPr>
          <p:cNvPr id="3" name="Rectangle 2"/>
          <p:cNvSpPr/>
          <p:nvPr/>
        </p:nvSpPr>
        <p:spPr>
          <a:xfrm>
            <a:off x="161692" y="2959308"/>
            <a:ext cx="8610600" cy="369332"/>
          </a:xfrm>
          <a:prstGeom prst="rect">
            <a:avLst/>
          </a:prstGeom>
        </p:spPr>
        <p:txBody>
          <a:bodyPr wrap="square">
            <a:spAutoFit/>
          </a:bodyPr>
          <a:lstStyle/>
          <a:p>
            <a:pPr lvl="0"/>
            <a:r>
              <a:rPr lang="en-US" dirty="0" smtClean="0"/>
              <a:t>(c)  Calculate </a:t>
            </a:r>
            <a:r>
              <a:rPr lang="en-US" dirty="0"/>
              <a:t>the maximum speed of the cork as it rises and falls in the water.</a:t>
            </a:r>
            <a:endParaRPr lang="en-NZ" dirty="0"/>
          </a:p>
        </p:txBody>
      </p:sp>
      <p:sp>
        <p:nvSpPr>
          <p:cNvPr id="5" name="Rectangle 4"/>
          <p:cNvSpPr/>
          <p:nvPr/>
        </p:nvSpPr>
        <p:spPr>
          <a:xfrm>
            <a:off x="6437080" y="272668"/>
            <a:ext cx="2272022" cy="1200329"/>
          </a:xfrm>
          <a:prstGeom prst="rect">
            <a:avLst/>
          </a:prstGeom>
          <a:solidFill>
            <a:schemeClr val="bg1"/>
          </a:solidFill>
        </p:spPr>
        <p:txBody>
          <a:bodyPr wrap="square">
            <a:spAutoFit/>
          </a:bodyPr>
          <a:lstStyle/>
          <a:p>
            <a:r>
              <a:rPr lang="en-US" dirty="0"/>
              <a:t>wavelength </a:t>
            </a:r>
            <a:r>
              <a:rPr lang="en-US" b="1" dirty="0"/>
              <a:t>10 </a:t>
            </a:r>
            <a:r>
              <a:rPr lang="en-US" b="1" dirty="0" smtClean="0"/>
              <a:t>m</a:t>
            </a:r>
          </a:p>
          <a:p>
            <a:r>
              <a:rPr lang="en-US" dirty="0"/>
              <a:t>amplitude </a:t>
            </a:r>
            <a:r>
              <a:rPr lang="en-US" b="1" dirty="0"/>
              <a:t>0.20 m</a:t>
            </a:r>
            <a:endParaRPr lang="en-US" i="1" dirty="0" smtClean="0"/>
          </a:p>
          <a:p>
            <a:r>
              <a:rPr lang="en-US" i="1" dirty="0" smtClean="0"/>
              <a:t>ρ </a:t>
            </a:r>
            <a:r>
              <a:rPr lang="en-US" dirty="0"/>
              <a:t>is </a:t>
            </a:r>
            <a:r>
              <a:rPr lang="en-US" b="1" dirty="0" smtClean="0"/>
              <a:t>1.0 </a:t>
            </a:r>
            <a:r>
              <a:rPr lang="en-US" b="1" dirty="0"/>
              <a:t>× 10</a:t>
            </a:r>
            <a:r>
              <a:rPr lang="en-US" b="1" baseline="30000" dirty="0"/>
              <a:t>3</a:t>
            </a:r>
            <a:r>
              <a:rPr lang="en-US" b="1" dirty="0"/>
              <a:t> kg m</a:t>
            </a:r>
            <a:r>
              <a:rPr lang="en-US" b="1" baseline="30000" dirty="0"/>
              <a:t>–3</a:t>
            </a:r>
            <a:r>
              <a:rPr lang="en-US" b="1" dirty="0"/>
              <a:t> </a:t>
            </a:r>
            <a:endParaRPr lang="en-US" b="1" dirty="0" smtClean="0"/>
          </a:p>
          <a:p>
            <a:r>
              <a:rPr lang="en-US" i="1" dirty="0" smtClean="0"/>
              <a:t>γ </a:t>
            </a:r>
            <a:r>
              <a:rPr lang="en-US" dirty="0" smtClean="0"/>
              <a:t> </a:t>
            </a:r>
            <a:r>
              <a:rPr lang="en-US" b="1" dirty="0"/>
              <a:t>7.2 × 10</a:t>
            </a:r>
            <a:r>
              <a:rPr lang="en-US" b="1" baseline="30000" dirty="0"/>
              <a:t>–2</a:t>
            </a:r>
            <a:r>
              <a:rPr lang="en-US" b="1" dirty="0"/>
              <a:t>  N m</a:t>
            </a:r>
            <a:r>
              <a:rPr lang="en-US" b="1" baseline="30000" dirty="0"/>
              <a:t>–1</a:t>
            </a:r>
            <a:r>
              <a:rPr lang="en-US" dirty="0"/>
              <a:t>.</a:t>
            </a:r>
            <a:endParaRPr lang="en-NZ" dirty="0"/>
          </a:p>
        </p:txBody>
      </p:sp>
      <mc:AlternateContent xmlns:mc="http://schemas.openxmlformats.org/markup-compatibility/2006" xmlns:a14="http://schemas.microsoft.com/office/drawing/2010/main">
        <mc:Choice Requires="a14">
          <p:sp>
            <p:nvSpPr>
              <p:cNvPr id="6" name="TextBox 5"/>
              <p:cNvSpPr txBox="1"/>
              <p:nvPr/>
            </p:nvSpPr>
            <p:spPr>
              <a:xfrm>
                <a:off x="3501483" y="295508"/>
                <a:ext cx="2296654" cy="856196"/>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sz="2400" i="1" smtClean="0">
                              <a:latin typeface="Cambria Math"/>
                            </a:rPr>
                          </m:ctrlPr>
                        </m:sSupPr>
                        <m:e>
                          <m:r>
                            <a:rPr lang="en-NZ" sz="2400" b="0" i="1" smtClean="0">
                              <a:latin typeface="Cambria Math"/>
                            </a:rPr>
                            <m:t>𝑣</m:t>
                          </m:r>
                        </m:e>
                        <m:sup>
                          <m:r>
                            <a:rPr lang="en-NZ" sz="2400" b="0" i="1" smtClean="0">
                              <a:latin typeface="Cambria Math"/>
                            </a:rPr>
                            <m:t>2</m:t>
                          </m:r>
                        </m:sup>
                      </m:sSup>
                      <m:r>
                        <a:rPr lang="en-NZ" sz="2400" b="0" i="1" smtClean="0">
                          <a:latin typeface="Cambria Math"/>
                        </a:rPr>
                        <m:t>= </m:t>
                      </m:r>
                      <m:f>
                        <m:fPr>
                          <m:ctrlPr>
                            <a:rPr lang="en-NZ" sz="2400" b="0" i="1" smtClean="0">
                              <a:latin typeface="Cambria Math"/>
                            </a:rPr>
                          </m:ctrlPr>
                        </m:fPr>
                        <m:num>
                          <m:r>
                            <a:rPr lang="en-NZ" sz="2400" b="0" i="1" smtClean="0">
                              <a:latin typeface="Cambria Math"/>
                            </a:rPr>
                            <m:t>𝑔</m:t>
                          </m:r>
                          <m:r>
                            <m:rPr>
                              <m:sty m:val="p"/>
                            </m:rPr>
                            <a:rPr lang="el-GR" sz="2400" b="0" i="1" smtClean="0">
                              <a:latin typeface="Cambria Math"/>
                            </a:rPr>
                            <m:t>λ</m:t>
                          </m:r>
                        </m:num>
                        <m:den>
                          <m:r>
                            <a:rPr lang="en-NZ" sz="2400" b="0" i="1" smtClean="0">
                              <a:latin typeface="Cambria Math"/>
                            </a:rPr>
                            <m:t>2</m:t>
                          </m:r>
                          <m:r>
                            <a:rPr lang="en-NZ" sz="2400" b="0" i="1" smtClean="0">
                              <a:latin typeface="Cambria Math"/>
                              <a:ea typeface="Cambria Math"/>
                            </a:rPr>
                            <m:t>𝜋</m:t>
                          </m:r>
                        </m:den>
                      </m:f>
                      <m:r>
                        <a:rPr lang="en-NZ" sz="2400" b="0" i="1" smtClean="0">
                          <a:latin typeface="Cambria Math"/>
                        </a:rPr>
                        <m:t>+</m:t>
                      </m:r>
                      <m:f>
                        <m:fPr>
                          <m:ctrlPr>
                            <a:rPr lang="en-NZ" sz="2400" b="0" i="1" smtClean="0">
                              <a:latin typeface="Cambria Math"/>
                            </a:rPr>
                          </m:ctrlPr>
                        </m:fPr>
                        <m:num>
                          <m:r>
                            <a:rPr lang="en-NZ" sz="2400" b="0" i="1" smtClean="0">
                              <a:latin typeface="Cambria Math"/>
                            </a:rPr>
                            <m:t>2</m:t>
                          </m:r>
                          <m:r>
                            <a:rPr lang="en-NZ" sz="2400" b="0" i="1" smtClean="0">
                              <a:latin typeface="Cambria Math"/>
                              <a:ea typeface="Cambria Math"/>
                            </a:rPr>
                            <m:t>𝜋𝛾</m:t>
                          </m:r>
                        </m:num>
                        <m:den>
                          <m:r>
                            <m:rPr>
                              <m:sty m:val="p"/>
                            </m:rPr>
                            <a:rPr lang="el-GR" sz="2400" b="0" i="1" smtClean="0">
                              <a:latin typeface="Cambria Math"/>
                            </a:rPr>
                            <m:t>λ</m:t>
                          </m:r>
                          <m:r>
                            <a:rPr lang="el-GR" sz="2400" b="0" i="1" smtClean="0">
                              <a:latin typeface="Cambria Math"/>
                            </a:rPr>
                            <m:t>𝜌</m:t>
                          </m:r>
                        </m:den>
                      </m:f>
                    </m:oMath>
                  </m:oMathPara>
                </a14:m>
                <a:endParaRPr lang="en-NZ"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3501483" y="295508"/>
                <a:ext cx="2296654" cy="856196"/>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2595" y="1254513"/>
                <a:ext cx="2621808" cy="61279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i="1" smtClean="0">
                              <a:latin typeface="Cambria Math"/>
                            </a:rPr>
                          </m:ctrlPr>
                        </m:sSupPr>
                        <m:e>
                          <m:r>
                            <a:rPr lang="en-NZ" b="0" i="1" smtClean="0">
                              <a:latin typeface="Cambria Math"/>
                            </a:rPr>
                            <m:t>𝑣</m:t>
                          </m:r>
                        </m:e>
                        <m:sup>
                          <m:r>
                            <a:rPr lang="en-NZ" b="0" i="1" smtClean="0">
                              <a:latin typeface="Cambria Math"/>
                            </a:rPr>
                            <m:t>2</m:t>
                          </m:r>
                        </m:sup>
                      </m:sSup>
                      <m:r>
                        <a:rPr lang="en-NZ" b="0" i="1" smtClean="0">
                          <a:latin typeface="Cambria Math"/>
                        </a:rPr>
                        <m:t>= </m:t>
                      </m:r>
                      <m:f>
                        <m:fPr>
                          <m:ctrlPr>
                            <a:rPr lang="en-NZ" b="0" i="1" smtClean="0">
                              <a:latin typeface="Cambria Math"/>
                            </a:rPr>
                          </m:ctrlPr>
                        </m:fPr>
                        <m:num>
                          <m:r>
                            <a:rPr lang="en-NZ" b="0" i="1" smtClean="0">
                              <a:latin typeface="Cambria Math"/>
                            </a:rPr>
                            <m:t>9.8</m:t>
                          </m:r>
                          <m:r>
                            <a:rPr lang="en-NZ" b="0" i="1" smtClean="0">
                              <a:latin typeface="Cambria Math"/>
                            </a:rPr>
                            <m:t>𝑥</m:t>
                          </m:r>
                          <m:r>
                            <a:rPr lang="en-NZ" b="0" i="1" smtClean="0">
                              <a:latin typeface="Cambria Math"/>
                            </a:rPr>
                            <m:t>10</m:t>
                          </m:r>
                        </m:num>
                        <m:den>
                          <m:r>
                            <a:rPr lang="en-NZ" b="0" i="1" smtClean="0">
                              <a:latin typeface="Cambria Math"/>
                            </a:rPr>
                            <m:t>2</m:t>
                          </m:r>
                          <m:r>
                            <a:rPr lang="en-NZ" b="0" i="1" smtClean="0">
                              <a:latin typeface="Cambria Math"/>
                              <a:ea typeface="Cambria Math"/>
                            </a:rPr>
                            <m:t>𝜋</m:t>
                          </m:r>
                        </m:den>
                      </m:f>
                      <m:r>
                        <a:rPr lang="en-NZ" b="0" i="1" smtClean="0">
                          <a:latin typeface="Cambria Math"/>
                        </a:rPr>
                        <m:t>+</m:t>
                      </m:r>
                      <m:f>
                        <m:fPr>
                          <m:ctrlPr>
                            <a:rPr lang="en-NZ" b="0" i="1" smtClean="0">
                              <a:latin typeface="Cambria Math"/>
                            </a:rPr>
                          </m:ctrlPr>
                        </m:fPr>
                        <m:num>
                          <m:r>
                            <a:rPr lang="en-NZ" b="0" i="1" smtClean="0">
                              <a:latin typeface="Cambria Math"/>
                            </a:rPr>
                            <m:t>2</m:t>
                          </m:r>
                          <m:r>
                            <a:rPr lang="en-NZ" b="0" i="1" smtClean="0">
                              <a:latin typeface="Cambria Math"/>
                              <a:ea typeface="Cambria Math"/>
                            </a:rPr>
                            <m:t>𝜋</m:t>
                          </m:r>
                          <m:r>
                            <a:rPr lang="en-NZ" b="0" i="1" smtClean="0">
                              <a:latin typeface="Cambria Math"/>
                              <a:ea typeface="Cambria Math"/>
                            </a:rPr>
                            <m:t>0.072</m:t>
                          </m:r>
                        </m:num>
                        <m:den>
                          <m:r>
                            <a:rPr lang="en-NZ" b="0" i="1" smtClean="0">
                              <a:latin typeface="Cambria Math"/>
                            </a:rPr>
                            <m:t>10000</m:t>
                          </m:r>
                        </m:den>
                      </m:f>
                    </m:oMath>
                  </m:oMathPara>
                </a14:m>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412595" y="1254513"/>
                <a:ext cx="2621808" cy="612796"/>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330499" y="1808358"/>
                <a:ext cx="2791662" cy="372410"/>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i="1" smtClean="0">
                              <a:latin typeface="Cambria Math"/>
                            </a:rPr>
                          </m:ctrlPr>
                        </m:sSupPr>
                        <m:e>
                          <m:r>
                            <a:rPr lang="en-NZ" b="0" i="1" smtClean="0">
                              <a:latin typeface="Cambria Math"/>
                            </a:rPr>
                            <m:t>𝑣</m:t>
                          </m:r>
                        </m:e>
                        <m:sup>
                          <m:r>
                            <a:rPr lang="en-NZ" b="0" i="1" smtClean="0">
                              <a:latin typeface="Cambria Math"/>
                            </a:rPr>
                            <m:t>2</m:t>
                          </m:r>
                        </m:sup>
                      </m:sSup>
                      <m:r>
                        <a:rPr lang="en-NZ" b="0" i="1" smtClean="0">
                          <a:latin typeface="Cambria Math"/>
                        </a:rPr>
                        <m:t>=15.597+4.52</m:t>
                      </m:r>
                      <m:r>
                        <a:rPr lang="en-NZ" b="0" i="1" smtClean="0">
                          <a:latin typeface="Cambria Math"/>
                        </a:rPr>
                        <m:t>𝑥</m:t>
                      </m:r>
                      <m:r>
                        <a:rPr lang="en-NZ" b="0" i="1" smtClean="0">
                          <a:latin typeface="Cambria Math"/>
                        </a:rPr>
                        <m:t>1</m:t>
                      </m:r>
                      <m:sSup>
                        <m:sSupPr>
                          <m:ctrlPr>
                            <a:rPr lang="en-NZ" b="0" i="1" smtClean="0">
                              <a:latin typeface="Cambria Math"/>
                            </a:rPr>
                          </m:ctrlPr>
                        </m:sSupPr>
                        <m:e>
                          <m:r>
                            <a:rPr lang="en-NZ" b="0" i="1" smtClean="0">
                              <a:latin typeface="Cambria Math"/>
                            </a:rPr>
                            <m:t>0</m:t>
                          </m:r>
                        </m:e>
                        <m:sup>
                          <m:r>
                            <a:rPr lang="en-NZ" b="0" i="1" smtClean="0">
                              <a:latin typeface="Cambria Math"/>
                            </a:rPr>
                            <m:t>−5</m:t>
                          </m:r>
                        </m:sup>
                      </m:sSup>
                    </m:oMath>
                  </m:oMathPara>
                </a14:m>
                <a:endParaRPr lang="en-NZ" dirty="0"/>
              </a:p>
            </p:txBody>
          </p:sp>
        </mc:Choice>
        <mc:Fallback xmlns="">
          <p:sp>
            <p:nvSpPr>
              <p:cNvPr id="8" name="TextBox 7"/>
              <p:cNvSpPr txBox="1">
                <a:spLocks noRot="1" noChangeAspect="1" noMove="1" noResize="1" noEditPoints="1" noAdjustHandles="1" noChangeArrowheads="1" noChangeShapeType="1" noTextEdit="1"/>
              </p:cNvSpPr>
              <p:nvPr/>
            </p:nvSpPr>
            <p:spPr>
              <a:xfrm>
                <a:off x="3330499" y="1808358"/>
                <a:ext cx="2791662" cy="372410"/>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6460273" y="2094572"/>
                <a:ext cx="1733423" cy="37555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𝑣</m:t>
                      </m:r>
                      <m:r>
                        <a:rPr lang="en-NZ" b="0" i="1" smtClean="0">
                          <a:latin typeface="Cambria Math"/>
                        </a:rPr>
                        <m:t>=</m:t>
                      </m:r>
                      <m:r>
                        <a:rPr lang="en-NZ" b="1" i="1" smtClean="0">
                          <a:latin typeface="Cambria Math"/>
                        </a:rPr>
                        <m:t>𝟑</m:t>
                      </m:r>
                      <m:r>
                        <a:rPr lang="en-NZ" b="1" i="1" smtClean="0">
                          <a:latin typeface="Cambria Math"/>
                        </a:rPr>
                        <m:t>.</m:t>
                      </m:r>
                      <m:r>
                        <a:rPr lang="en-NZ" b="1" i="1" smtClean="0">
                          <a:latin typeface="Cambria Math"/>
                        </a:rPr>
                        <m:t>𝟗𝟓</m:t>
                      </m:r>
                      <m:r>
                        <a:rPr lang="en-NZ" b="1" i="1" smtClean="0">
                          <a:latin typeface="Cambria Math"/>
                        </a:rPr>
                        <m:t>𝒎</m:t>
                      </m:r>
                      <m:sSup>
                        <m:sSupPr>
                          <m:ctrlPr>
                            <a:rPr lang="en-NZ" b="1" i="1" smtClean="0">
                              <a:latin typeface="Cambria Math"/>
                            </a:rPr>
                          </m:ctrlPr>
                        </m:sSupPr>
                        <m:e>
                          <m:r>
                            <a:rPr lang="en-NZ" b="1" i="1" smtClean="0">
                              <a:latin typeface="Cambria Math"/>
                            </a:rPr>
                            <m:t>𝒔</m:t>
                          </m:r>
                        </m:e>
                        <m:sup>
                          <m:r>
                            <a:rPr lang="en-NZ" b="1" i="1" smtClean="0">
                              <a:latin typeface="Cambria Math"/>
                            </a:rPr>
                            <m:t>−</m:t>
                          </m:r>
                          <m:r>
                            <a:rPr lang="en-NZ" b="1" i="1" smtClean="0">
                              <a:latin typeface="Cambria Math"/>
                            </a:rPr>
                            <m:t>𝟏</m:t>
                          </m:r>
                        </m:sup>
                      </m:sSup>
                    </m:oMath>
                  </m:oMathPara>
                </a14:m>
                <a:endParaRPr lang="en-NZ" b="1" dirty="0"/>
              </a:p>
            </p:txBody>
          </p:sp>
        </mc:Choice>
        <mc:Fallback xmlns="">
          <p:sp>
            <p:nvSpPr>
              <p:cNvPr id="9" name="TextBox 8"/>
              <p:cNvSpPr txBox="1">
                <a:spLocks noRot="1" noChangeAspect="1" noMove="1" noResize="1" noEditPoints="1" noAdjustHandles="1" noChangeArrowheads="1" noChangeShapeType="1" noTextEdit="1"/>
              </p:cNvSpPr>
              <p:nvPr/>
            </p:nvSpPr>
            <p:spPr>
              <a:xfrm>
                <a:off x="6460273" y="2094572"/>
                <a:ext cx="1733423" cy="375552"/>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90654" y="3473604"/>
                <a:ext cx="804066" cy="567207"/>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𝑓</m:t>
                      </m:r>
                      <m:r>
                        <a:rPr lang="en-NZ" b="0" i="1" smtClean="0">
                          <a:latin typeface="Cambria Math"/>
                        </a:rPr>
                        <m:t>=</m:t>
                      </m:r>
                      <m:f>
                        <m:fPr>
                          <m:ctrlPr>
                            <a:rPr lang="en-NZ" b="0" i="1" smtClean="0">
                              <a:latin typeface="Cambria Math"/>
                            </a:rPr>
                          </m:ctrlPr>
                        </m:fPr>
                        <m:num>
                          <m:r>
                            <a:rPr lang="en-NZ" b="0" i="1" smtClean="0">
                              <a:latin typeface="Cambria Math"/>
                            </a:rPr>
                            <m:t>𝑣</m:t>
                          </m:r>
                        </m:num>
                        <m:den>
                          <m:r>
                            <m:rPr>
                              <m:sty m:val="p"/>
                            </m:rPr>
                            <a:rPr lang="el-GR" b="0" i="1" smtClean="0">
                              <a:latin typeface="Cambria Math"/>
                            </a:rPr>
                            <m:t>λ</m:t>
                          </m:r>
                        </m:den>
                      </m:f>
                    </m:oMath>
                  </m:oMathPara>
                </a14:m>
                <a:endParaRPr lang="en-NZ" dirty="0"/>
              </a:p>
            </p:txBody>
          </p:sp>
        </mc:Choice>
        <mc:Fallback xmlns="">
          <p:sp>
            <p:nvSpPr>
              <p:cNvPr id="10" name="TextBox 9"/>
              <p:cNvSpPr txBox="1">
                <a:spLocks noRot="1" noChangeAspect="1" noMove="1" noResize="1" noEditPoints="1" noAdjustHandles="1" noChangeArrowheads="1" noChangeShapeType="1" noTextEdit="1"/>
              </p:cNvSpPr>
              <p:nvPr/>
            </p:nvSpPr>
            <p:spPr>
              <a:xfrm>
                <a:off x="490654" y="3473604"/>
                <a:ext cx="804066" cy="567207"/>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624363" y="3715214"/>
                <a:ext cx="2165465" cy="618311"/>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𝑓</m:t>
                      </m:r>
                      <m:r>
                        <a:rPr lang="en-NZ" b="0" i="1" smtClean="0">
                          <a:latin typeface="Cambria Math"/>
                        </a:rPr>
                        <m:t>=</m:t>
                      </m:r>
                      <m:f>
                        <m:fPr>
                          <m:ctrlPr>
                            <a:rPr lang="en-NZ" b="0" i="1" smtClean="0">
                              <a:latin typeface="Cambria Math"/>
                            </a:rPr>
                          </m:ctrlPr>
                        </m:fPr>
                        <m:num>
                          <m:r>
                            <a:rPr lang="en-NZ" b="0" i="1" smtClean="0">
                              <a:latin typeface="Cambria Math"/>
                            </a:rPr>
                            <m:t>3.95</m:t>
                          </m:r>
                        </m:num>
                        <m:den>
                          <m:r>
                            <a:rPr lang="en-NZ" b="0" i="1" smtClean="0">
                              <a:latin typeface="Cambria Math"/>
                            </a:rPr>
                            <m:t>10</m:t>
                          </m:r>
                        </m:den>
                      </m:f>
                      <m:r>
                        <a:rPr lang="en-NZ" b="0" i="1" smtClean="0">
                          <a:latin typeface="Cambria Math"/>
                        </a:rPr>
                        <m:t>=0.395</m:t>
                      </m:r>
                      <m:r>
                        <a:rPr lang="en-NZ" b="0" i="1" smtClean="0">
                          <a:latin typeface="Cambria Math"/>
                        </a:rPr>
                        <m:t>𝑚</m:t>
                      </m:r>
                    </m:oMath>
                  </m:oMathPara>
                </a14:m>
                <a:endParaRPr lang="en-NZ" dirty="0"/>
              </a:p>
            </p:txBody>
          </p:sp>
        </mc:Choice>
        <mc:Fallback xmlns="">
          <p:sp>
            <p:nvSpPr>
              <p:cNvPr id="11" name="TextBox 10"/>
              <p:cNvSpPr txBox="1">
                <a:spLocks noRot="1" noChangeAspect="1" noMove="1" noResize="1" noEditPoints="1" noAdjustHandles="1" noChangeArrowheads="1" noChangeShapeType="1" noTextEdit="1"/>
              </p:cNvSpPr>
              <p:nvPr/>
            </p:nvSpPr>
            <p:spPr>
              <a:xfrm>
                <a:off x="1624363" y="3715214"/>
                <a:ext cx="2165465" cy="618311"/>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620645" y="4525539"/>
                <a:ext cx="1856341" cy="400110"/>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2000" b="0" i="1" smtClean="0">
                              <a:latin typeface="Cambria Math"/>
                            </a:rPr>
                          </m:ctrlPr>
                        </m:sSubPr>
                        <m:e>
                          <m:r>
                            <a:rPr lang="en-NZ" sz="2000" b="0" i="1" smtClean="0">
                              <a:latin typeface="Cambria Math"/>
                            </a:rPr>
                            <m:t>𝑣</m:t>
                          </m:r>
                        </m:e>
                        <m:sub>
                          <m:r>
                            <a:rPr lang="en-NZ" sz="2000" b="0" i="1" smtClean="0">
                              <a:latin typeface="Cambria Math"/>
                            </a:rPr>
                            <m:t>𝑚𝑎𝑥</m:t>
                          </m:r>
                        </m:sub>
                      </m:sSub>
                      <m:r>
                        <a:rPr lang="en-NZ" sz="2000" b="0" i="1" smtClean="0">
                          <a:latin typeface="Cambria Math"/>
                        </a:rPr>
                        <m:t>=2</m:t>
                      </m:r>
                      <m:r>
                        <a:rPr lang="en-NZ" sz="2000" b="0" i="1" smtClean="0">
                          <a:latin typeface="Cambria Math"/>
                          <a:ea typeface="Cambria Math"/>
                        </a:rPr>
                        <m:t>𝜋</m:t>
                      </m:r>
                      <m:r>
                        <a:rPr lang="en-NZ" sz="2000" b="0" i="1" smtClean="0">
                          <a:latin typeface="Cambria Math"/>
                          <a:ea typeface="Cambria Math"/>
                        </a:rPr>
                        <m:t>𝑓𝑥𝐴</m:t>
                      </m:r>
                    </m:oMath>
                  </m:oMathPara>
                </a14:m>
                <a:endParaRPr lang="en-NZ" sz="2000" dirty="0"/>
              </a:p>
            </p:txBody>
          </p:sp>
        </mc:Choice>
        <mc:Fallback xmlns="">
          <p:sp>
            <p:nvSpPr>
              <p:cNvPr id="12" name="TextBox 11"/>
              <p:cNvSpPr txBox="1">
                <a:spLocks noRot="1" noChangeAspect="1" noMove="1" noResize="1" noEditPoints="1" noAdjustHandles="1" noChangeArrowheads="1" noChangeShapeType="1" noTextEdit="1"/>
              </p:cNvSpPr>
              <p:nvPr/>
            </p:nvSpPr>
            <p:spPr>
              <a:xfrm>
                <a:off x="1620645" y="4525539"/>
                <a:ext cx="1856341" cy="400110"/>
              </a:xfrm>
              <a:prstGeom prst="rect">
                <a:avLst/>
              </a:prstGeom>
              <a:blipFill rotWithShape="1">
                <a:blip r:embed="rId8"/>
                <a:stretch>
                  <a:fillRect b="-13636"/>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628080" y="5045928"/>
                <a:ext cx="4183325" cy="407099"/>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2000" b="0" i="1" smtClean="0">
                              <a:latin typeface="Cambria Math"/>
                            </a:rPr>
                          </m:ctrlPr>
                        </m:sSubPr>
                        <m:e>
                          <m:r>
                            <a:rPr lang="en-NZ" sz="2000" b="0" i="1" smtClean="0">
                              <a:latin typeface="Cambria Math"/>
                            </a:rPr>
                            <m:t>𝑣</m:t>
                          </m:r>
                        </m:e>
                        <m:sub>
                          <m:r>
                            <a:rPr lang="en-NZ" sz="2000" b="0" i="1" smtClean="0">
                              <a:latin typeface="Cambria Math"/>
                            </a:rPr>
                            <m:t>𝑚𝑎𝑥</m:t>
                          </m:r>
                        </m:sub>
                      </m:sSub>
                      <m:r>
                        <a:rPr lang="en-NZ" sz="2000" b="0" i="1" smtClean="0">
                          <a:latin typeface="Cambria Math"/>
                        </a:rPr>
                        <m:t>=2</m:t>
                      </m:r>
                      <m:r>
                        <a:rPr lang="en-NZ" sz="2000" b="0" i="1" smtClean="0">
                          <a:latin typeface="Cambria Math"/>
                          <a:ea typeface="Cambria Math"/>
                        </a:rPr>
                        <m:t>𝜋</m:t>
                      </m:r>
                      <m:r>
                        <a:rPr lang="en-NZ" sz="2000" b="0" i="1" smtClean="0">
                          <a:latin typeface="Cambria Math"/>
                          <a:ea typeface="Cambria Math"/>
                        </a:rPr>
                        <m:t>0.395</m:t>
                      </m:r>
                      <m:r>
                        <a:rPr lang="en-NZ" sz="2000" b="0" i="1" smtClean="0">
                          <a:latin typeface="Cambria Math"/>
                          <a:ea typeface="Cambria Math"/>
                        </a:rPr>
                        <m:t>𝑥</m:t>
                      </m:r>
                      <m:r>
                        <a:rPr lang="en-NZ" sz="2000" b="0" i="1" smtClean="0">
                          <a:latin typeface="Cambria Math"/>
                          <a:ea typeface="Cambria Math"/>
                        </a:rPr>
                        <m:t>0.2=</m:t>
                      </m:r>
                      <m:r>
                        <a:rPr lang="en-NZ" sz="2000" b="1" i="1" smtClean="0">
                          <a:latin typeface="Cambria Math"/>
                          <a:ea typeface="Cambria Math"/>
                        </a:rPr>
                        <m:t>𝟎</m:t>
                      </m:r>
                      <m:r>
                        <a:rPr lang="en-NZ" sz="2000" b="1" i="1" smtClean="0">
                          <a:latin typeface="Cambria Math"/>
                          <a:ea typeface="Cambria Math"/>
                        </a:rPr>
                        <m:t>.</m:t>
                      </m:r>
                      <m:r>
                        <a:rPr lang="en-NZ" sz="2000" b="1" i="1" smtClean="0">
                          <a:latin typeface="Cambria Math"/>
                          <a:ea typeface="Cambria Math"/>
                        </a:rPr>
                        <m:t>𝟒𝟗𝟔</m:t>
                      </m:r>
                      <m:r>
                        <a:rPr lang="en-NZ" sz="2000" b="1" i="1" smtClean="0">
                          <a:latin typeface="Cambria Math"/>
                          <a:ea typeface="Cambria Math"/>
                        </a:rPr>
                        <m:t>𝒎</m:t>
                      </m:r>
                      <m:sSup>
                        <m:sSupPr>
                          <m:ctrlPr>
                            <a:rPr lang="en-NZ" sz="2000" b="1" i="1" smtClean="0">
                              <a:latin typeface="Cambria Math"/>
                              <a:ea typeface="Cambria Math"/>
                            </a:rPr>
                          </m:ctrlPr>
                        </m:sSupPr>
                        <m:e>
                          <m:r>
                            <a:rPr lang="en-NZ" sz="2000" b="1" i="1" smtClean="0">
                              <a:latin typeface="Cambria Math"/>
                              <a:ea typeface="Cambria Math"/>
                            </a:rPr>
                            <m:t>𝒔</m:t>
                          </m:r>
                        </m:e>
                        <m:sup>
                          <m:r>
                            <a:rPr lang="en-NZ" sz="2000" b="1" i="1" smtClean="0">
                              <a:latin typeface="Cambria Math"/>
                              <a:ea typeface="Cambria Math"/>
                            </a:rPr>
                            <m:t>−</m:t>
                          </m:r>
                          <m:r>
                            <a:rPr lang="en-NZ" sz="2000" b="1" i="1" smtClean="0">
                              <a:latin typeface="Cambria Math"/>
                              <a:ea typeface="Cambria Math"/>
                            </a:rPr>
                            <m:t>𝟏</m:t>
                          </m:r>
                        </m:sup>
                      </m:sSup>
                    </m:oMath>
                  </m:oMathPara>
                </a14:m>
                <a:endParaRPr lang="en-NZ" sz="2000" b="1" dirty="0"/>
              </a:p>
            </p:txBody>
          </p:sp>
        </mc:Choice>
        <mc:Fallback xmlns="">
          <p:sp>
            <p:nvSpPr>
              <p:cNvPr id="13" name="TextBox 12"/>
              <p:cNvSpPr txBox="1">
                <a:spLocks noRot="1" noChangeAspect="1" noMove="1" noResize="1" noEditPoints="1" noAdjustHandles="1" noChangeArrowheads="1" noChangeShapeType="1" noTextEdit="1"/>
              </p:cNvSpPr>
              <p:nvPr/>
            </p:nvSpPr>
            <p:spPr>
              <a:xfrm>
                <a:off x="1628080" y="5045928"/>
                <a:ext cx="4183325" cy="407099"/>
              </a:xfrm>
              <a:prstGeom prst="rect">
                <a:avLst/>
              </a:prstGeom>
              <a:blipFill rotWithShape="1">
                <a:blip r:embed="rId9"/>
                <a:stretch>
                  <a:fillRect/>
                </a:stretch>
              </a:blipFill>
            </p:spPr>
            <p:txBody>
              <a:bodyPr/>
              <a:lstStyle/>
              <a:p>
                <a:r>
                  <a:rPr lang="en-NZ">
                    <a:noFill/>
                  </a:rPr>
                  <a:t> </a:t>
                </a:r>
              </a:p>
            </p:txBody>
          </p:sp>
        </mc:Fallback>
      </mc:AlternateContent>
      <p:sp>
        <p:nvSpPr>
          <p:cNvPr id="14" name="TextBox 13"/>
          <p:cNvSpPr txBox="1"/>
          <p:nvPr/>
        </p:nvSpPr>
        <p:spPr>
          <a:xfrm>
            <a:off x="5867005" y="6105233"/>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15" name="TextBox 14"/>
          <p:cNvSpPr txBox="1"/>
          <p:nvPr/>
        </p:nvSpPr>
        <p:spPr>
          <a:xfrm>
            <a:off x="8417917" y="203169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6" name="TextBox 15"/>
          <p:cNvSpPr txBox="1"/>
          <p:nvPr/>
        </p:nvSpPr>
        <p:spPr>
          <a:xfrm>
            <a:off x="8425762" y="4894692"/>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133875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fltVal val="0"/>
                                          </p:val>
                                        </p:tav>
                                        <p:tav tm="100000">
                                          <p:val>
                                            <p:strVal val="#ppt_w"/>
                                          </p:val>
                                        </p:tav>
                                      </p:tavLst>
                                    </p:anim>
                                    <p:anim calcmode="lin" valueType="num">
                                      <p:cBhvr>
                                        <p:cTn id="18" dur="1000" fill="hold"/>
                                        <p:tgtEl>
                                          <p:spTgt spid="9"/>
                                        </p:tgtEl>
                                        <p:attrNameLst>
                                          <p:attrName>ppt_h</p:attrName>
                                        </p:attrNameLst>
                                      </p:cBhvr>
                                      <p:tavLst>
                                        <p:tav tm="0">
                                          <p:val>
                                            <p:fltVal val="0"/>
                                          </p:val>
                                        </p:tav>
                                        <p:tav tm="100000">
                                          <p:val>
                                            <p:strVal val="#ppt_h"/>
                                          </p:val>
                                        </p:tav>
                                      </p:tavLst>
                                    </p:anim>
                                    <p:anim calcmode="lin" valueType="num">
                                      <p:cBhvr>
                                        <p:cTn id="19" dur="1000" fill="hold"/>
                                        <p:tgtEl>
                                          <p:spTgt spid="9"/>
                                        </p:tgtEl>
                                        <p:attrNameLst>
                                          <p:attrName>style.rotation</p:attrName>
                                        </p:attrNameLst>
                                      </p:cBhvr>
                                      <p:tavLst>
                                        <p:tav tm="0">
                                          <p:val>
                                            <p:fltVal val="90"/>
                                          </p:val>
                                        </p:tav>
                                        <p:tav tm="100000">
                                          <p:val>
                                            <p:fltVal val="0"/>
                                          </p:val>
                                        </p:tav>
                                      </p:tavLst>
                                    </p:anim>
                                    <p:animEffect transition="in" filter="fade">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1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125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20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80">
                                          <p:stCondLst>
                                            <p:cond delay="0"/>
                                          </p:stCondLst>
                                        </p:cTn>
                                        <p:tgtEl>
                                          <p:spTgt spid="14"/>
                                        </p:tgtEl>
                                      </p:cBhvr>
                                    </p:animEffect>
                                    <p:anim calcmode="lin" valueType="num">
                                      <p:cBhvr>
                                        <p:cTn id="4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1" dur="26">
                                          <p:stCondLst>
                                            <p:cond delay="650"/>
                                          </p:stCondLst>
                                        </p:cTn>
                                        <p:tgtEl>
                                          <p:spTgt spid="14"/>
                                        </p:tgtEl>
                                      </p:cBhvr>
                                      <p:to x="100000" y="60000"/>
                                    </p:animScale>
                                    <p:animScale>
                                      <p:cBhvr>
                                        <p:cTn id="52" dur="166" decel="50000">
                                          <p:stCondLst>
                                            <p:cond delay="676"/>
                                          </p:stCondLst>
                                        </p:cTn>
                                        <p:tgtEl>
                                          <p:spTgt spid="14"/>
                                        </p:tgtEl>
                                      </p:cBhvr>
                                      <p:to x="100000" y="100000"/>
                                    </p:animScale>
                                    <p:animScale>
                                      <p:cBhvr>
                                        <p:cTn id="53" dur="26">
                                          <p:stCondLst>
                                            <p:cond delay="1312"/>
                                          </p:stCondLst>
                                        </p:cTn>
                                        <p:tgtEl>
                                          <p:spTgt spid="14"/>
                                        </p:tgtEl>
                                      </p:cBhvr>
                                      <p:to x="100000" y="80000"/>
                                    </p:animScale>
                                    <p:animScale>
                                      <p:cBhvr>
                                        <p:cTn id="54" dur="166" decel="50000">
                                          <p:stCondLst>
                                            <p:cond delay="1338"/>
                                          </p:stCondLst>
                                        </p:cTn>
                                        <p:tgtEl>
                                          <p:spTgt spid="14"/>
                                        </p:tgtEl>
                                      </p:cBhvr>
                                      <p:to x="100000" y="100000"/>
                                    </p:animScale>
                                    <p:animScale>
                                      <p:cBhvr>
                                        <p:cTn id="55" dur="26">
                                          <p:stCondLst>
                                            <p:cond delay="1642"/>
                                          </p:stCondLst>
                                        </p:cTn>
                                        <p:tgtEl>
                                          <p:spTgt spid="14"/>
                                        </p:tgtEl>
                                      </p:cBhvr>
                                      <p:to x="100000" y="90000"/>
                                    </p:animScale>
                                    <p:animScale>
                                      <p:cBhvr>
                                        <p:cTn id="56" dur="166" decel="50000">
                                          <p:stCondLst>
                                            <p:cond delay="1668"/>
                                          </p:stCondLst>
                                        </p:cTn>
                                        <p:tgtEl>
                                          <p:spTgt spid="14"/>
                                        </p:tgtEl>
                                      </p:cBhvr>
                                      <p:to x="100000" y="100000"/>
                                    </p:animScale>
                                    <p:animScale>
                                      <p:cBhvr>
                                        <p:cTn id="57" dur="26">
                                          <p:stCondLst>
                                            <p:cond delay="1808"/>
                                          </p:stCondLst>
                                        </p:cTn>
                                        <p:tgtEl>
                                          <p:spTgt spid="14"/>
                                        </p:tgtEl>
                                      </p:cBhvr>
                                      <p:to x="100000" y="95000"/>
                                    </p:animScale>
                                    <p:animScale>
                                      <p:cBhvr>
                                        <p:cTn id="58" dur="166" decel="50000">
                                          <p:stCondLst>
                                            <p:cond delay="1834"/>
                                          </p:stCondLst>
                                        </p:cTn>
                                        <p:tgtEl>
                                          <p:spTgt spid="14"/>
                                        </p:tgtEl>
                                      </p:cBhvr>
                                      <p:to x="100000" y="100000"/>
                                    </p:animScale>
                                  </p:childTnLst>
                                </p:cTn>
                              </p:par>
                            </p:childTnLst>
                          </p:cTn>
                        </p:par>
                        <p:par>
                          <p:cTn id="59" fill="hold">
                            <p:stCondLst>
                              <p:cond delay="2000"/>
                            </p:stCondLst>
                            <p:childTnLst>
                              <p:par>
                                <p:cTn id="60" presetID="10"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750"/>
                                        <p:tgtEl>
                                          <p:spTgt spid="15"/>
                                        </p:tgtEl>
                                      </p:cBhvr>
                                    </p:animEffect>
                                  </p:childTnLst>
                                </p:cTn>
                              </p:par>
                            </p:childTnLst>
                          </p:cTn>
                        </p:par>
                        <p:par>
                          <p:cTn id="63" fill="hold">
                            <p:stCondLst>
                              <p:cond delay="2750"/>
                            </p:stCondLst>
                            <p:childTnLst>
                              <p:par>
                                <p:cTn id="64" presetID="10"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88900"/>
            <a:ext cx="8686800" cy="646331"/>
          </a:xfrm>
          <a:prstGeom prst="rect">
            <a:avLst/>
          </a:prstGeom>
        </p:spPr>
        <p:txBody>
          <a:bodyPr wrap="square">
            <a:spAutoFit/>
          </a:bodyPr>
          <a:lstStyle/>
          <a:p>
            <a:r>
              <a:rPr lang="en-US" dirty="0"/>
              <a:t>Sea waves of wavelength </a:t>
            </a:r>
            <a:r>
              <a:rPr lang="en-US" b="1" dirty="0"/>
              <a:t>150 m</a:t>
            </a:r>
            <a:r>
              <a:rPr lang="en-US" dirty="0"/>
              <a:t> and velocity of </a:t>
            </a:r>
            <a:r>
              <a:rPr lang="en-US" b="1" dirty="0"/>
              <a:t>15.3 m s</a:t>
            </a:r>
            <a:r>
              <a:rPr lang="en-US" b="1" baseline="30000" dirty="0"/>
              <a:t>–1</a:t>
            </a:r>
            <a:r>
              <a:rPr lang="en-US" b="1" dirty="0"/>
              <a:t> </a:t>
            </a:r>
            <a:r>
              <a:rPr lang="en-US" dirty="0"/>
              <a:t>are heading North. A cruise ship is also travelling North at </a:t>
            </a:r>
            <a:r>
              <a:rPr lang="en-US" b="1" dirty="0"/>
              <a:t>8.0 m s</a:t>
            </a:r>
            <a:r>
              <a:rPr lang="en-US" b="1" baseline="30000" dirty="0"/>
              <a:t>–1</a:t>
            </a:r>
            <a:r>
              <a:rPr lang="en-US" dirty="0"/>
              <a:t>.</a:t>
            </a:r>
            <a:endParaRPr lang="en-NZ" dirty="0"/>
          </a:p>
        </p:txBody>
      </p:sp>
      <p:sp>
        <p:nvSpPr>
          <p:cNvPr id="3" name="Rectangle 2"/>
          <p:cNvSpPr/>
          <p:nvPr/>
        </p:nvSpPr>
        <p:spPr>
          <a:xfrm>
            <a:off x="165100" y="685800"/>
            <a:ext cx="8305800" cy="369332"/>
          </a:xfrm>
          <a:prstGeom prst="rect">
            <a:avLst/>
          </a:prstGeom>
        </p:spPr>
        <p:txBody>
          <a:bodyPr wrap="square">
            <a:spAutoFit/>
          </a:bodyPr>
          <a:lstStyle/>
          <a:p>
            <a:r>
              <a:rPr lang="en-US" dirty="0" smtClean="0"/>
              <a:t>(d)  Calculate </a:t>
            </a:r>
            <a:r>
              <a:rPr lang="en-US" dirty="0"/>
              <a:t>the frequency of the ship’s up and down movement</a:t>
            </a:r>
            <a:endParaRPr lang="en-NZ" dirty="0"/>
          </a:p>
        </p:txBody>
      </p:sp>
      <mc:AlternateContent xmlns:mc="http://schemas.openxmlformats.org/markup-compatibility/2006" xmlns:a14="http://schemas.microsoft.com/office/drawing/2010/main">
        <mc:Choice Requires="a14">
          <p:sp>
            <p:nvSpPr>
              <p:cNvPr id="4" name="TextBox 3"/>
              <p:cNvSpPr txBox="1"/>
              <p:nvPr/>
            </p:nvSpPr>
            <p:spPr>
              <a:xfrm>
                <a:off x="363654" y="1162204"/>
                <a:ext cx="3181320" cy="618374"/>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𝑓</m:t>
                      </m:r>
                      <m:r>
                        <a:rPr lang="en-NZ" b="0" i="1" smtClean="0">
                          <a:latin typeface="Cambria Math"/>
                        </a:rPr>
                        <m:t>=</m:t>
                      </m:r>
                      <m:f>
                        <m:fPr>
                          <m:ctrlPr>
                            <a:rPr lang="en-NZ" b="0" i="1" smtClean="0">
                              <a:latin typeface="Cambria Math"/>
                            </a:rPr>
                          </m:ctrlPr>
                        </m:fPr>
                        <m:num>
                          <m:r>
                            <a:rPr lang="en-NZ" b="0" i="1" smtClean="0">
                              <a:latin typeface="Cambria Math"/>
                            </a:rPr>
                            <m:t>𝑣</m:t>
                          </m:r>
                        </m:num>
                        <m:den>
                          <m:r>
                            <m:rPr>
                              <m:sty m:val="p"/>
                            </m:rPr>
                            <a:rPr lang="el-GR" b="0" i="1" smtClean="0">
                              <a:latin typeface="Cambria Math"/>
                            </a:rPr>
                            <m:t>λ</m:t>
                          </m:r>
                        </m:den>
                      </m:f>
                      <m:r>
                        <a:rPr lang="en-NZ" b="0" i="1" smtClean="0">
                          <a:latin typeface="Cambria Math"/>
                        </a:rPr>
                        <m:t>=</m:t>
                      </m:r>
                      <m:f>
                        <m:fPr>
                          <m:ctrlPr>
                            <a:rPr lang="en-NZ" b="0" i="1" smtClean="0">
                              <a:latin typeface="Cambria Math"/>
                            </a:rPr>
                          </m:ctrlPr>
                        </m:fPr>
                        <m:num>
                          <m:r>
                            <a:rPr lang="en-NZ" b="0" i="1" smtClean="0">
                              <a:latin typeface="Cambria Math"/>
                            </a:rPr>
                            <m:t>15.3−8</m:t>
                          </m:r>
                        </m:num>
                        <m:den>
                          <m:r>
                            <a:rPr lang="en-NZ" b="0" i="1" smtClean="0">
                              <a:latin typeface="Cambria Math"/>
                            </a:rPr>
                            <m:t>150</m:t>
                          </m:r>
                        </m:den>
                      </m:f>
                      <m:r>
                        <a:rPr lang="en-NZ" b="0" i="1" smtClean="0">
                          <a:latin typeface="Cambria Math"/>
                        </a:rPr>
                        <m:t>=</m:t>
                      </m:r>
                      <m:r>
                        <a:rPr lang="en-NZ" b="1" i="1" smtClean="0">
                          <a:latin typeface="Cambria Math"/>
                        </a:rPr>
                        <m:t>𝟎</m:t>
                      </m:r>
                      <m:r>
                        <a:rPr lang="en-NZ" b="1" i="1" smtClean="0">
                          <a:latin typeface="Cambria Math"/>
                        </a:rPr>
                        <m:t>.</m:t>
                      </m:r>
                      <m:r>
                        <a:rPr lang="en-NZ" b="1" i="1" smtClean="0">
                          <a:latin typeface="Cambria Math"/>
                        </a:rPr>
                        <m:t>𝟎𝟒𝟗</m:t>
                      </m:r>
                      <m:r>
                        <a:rPr lang="en-NZ" b="1" i="1" smtClean="0">
                          <a:latin typeface="Cambria Math"/>
                        </a:rPr>
                        <m:t>𝑯𝒛</m:t>
                      </m:r>
                    </m:oMath>
                  </m:oMathPara>
                </a14:m>
                <a:endParaRPr lang="en-NZ" dirty="0"/>
              </a:p>
            </p:txBody>
          </p:sp>
        </mc:Choice>
        <mc:Fallback xmlns="">
          <p:sp>
            <p:nvSpPr>
              <p:cNvPr id="4" name="TextBox 3"/>
              <p:cNvSpPr txBox="1">
                <a:spLocks noRot="1" noChangeAspect="1" noMove="1" noResize="1" noEditPoints="1" noAdjustHandles="1" noChangeArrowheads="1" noChangeShapeType="1" noTextEdit="1"/>
              </p:cNvSpPr>
              <p:nvPr/>
            </p:nvSpPr>
            <p:spPr>
              <a:xfrm>
                <a:off x="363654" y="1162204"/>
                <a:ext cx="3181320" cy="618374"/>
              </a:xfrm>
              <a:prstGeom prst="rect">
                <a:avLst/>
              </a:prstGeom>
              <a:blipFill rotWithShape="1">
                <a:blip r:embed="rId2"/>
                <a:stretch>
                  <a:fillRect/>
                </a:stretch>
              </a:blipFill>
            </p:spPr>
            <p:txBody>
              <a:bodyPr/>
              <a:lstStyle/>
              <a:p>
                <a:r>
                  <a:rPr lang="en-NZ">
                    <a:noFill/>
                  </a:rPr>
                  <a:t> </a:t>
                </a:r>
              </a:p>
            </p:txBody>
          </p:sp>
        </mc:Fallback>
      </mc:AlternateContent>
      <p:sp>
        <p:nvSpPr>
          <p:cNvPr id="5" name="Rectangle 4"/>
          <p:cNvSpPr/>
          <p:nvPr/>
        </p:nvSpPr>
        <p:spPr>
          <a:xfrm>
            <a:off x="152400" y="1981200"/>
            <a:ext cx="8686800" cy="1200329"/>
          </a:xfrm>
          <a:prstGeom prst="rect">
            <a:avLst/>
          </a:prstGeom>
        </p:spPr>
        <p:txBody>
          <a:bodyPr wrap="square">
            <a:spAutoFit/>
          </a:bodyPr>
          <a:lstStyle/>
          <a:p>
            <a:pPr marL="342900" lvl="0" indent="-342900">
              <a:buAutoNum type="alphaLcParenBoth" startAt="5"/>
            </a:pPr>
            <a:r>
              <a:rPr lang="en-US" dirty="0" smtClean="0"/>
              <a:t>The </a:t>
            </a:r>
            <a:r>
              <a:rPr lang="en-US" dirty="0"/>
              <a:t>natural pitch period of the ship </a:t>
            </a:r>
            <a:r>
              <a:rPr lang="en-US" dirty="0" smtClean="0"/>
              <a:t>is </a:t>
            </a:r>
            <a:r>
              <a:rPr lang="en-US" dirty="0"/>
              <a:t>about </a:t>
            </a:r>
            <a:r>
              <a:rPr lang="en-US" b="1" dirty="0"/>
              <a:t>8 s</a:t>
            </a:r>
            <a:r>
              <a:rPr lang="en-US" dirty="0" smtClean="0"/>
              <a:t>.  By </a:t>
            </a:r>
            <a:r>
              <a:rPr lang="en-US" dirty="0"/>
              <a:t>considering the ship when it is travelling normal to the </a:t>
            </a:r>
            <a:r>
              <a:rPr lang="en-US" dirty="0" err="1"/>
              <a:t>wavefront</a:t>
            </a:r>
            <a:r>
              <a:rPr lang="en-US" dirty="0"/>
              <a:t>, explain why the ship must avoid certain speeds</a:t>
            </a:r>
            <a:r>
              <a:rPr lang="en-US" dirty="0" smtClean="0"/>
              <a:t>. </a:t>
            </a:r>
          </a:p>
          <a:p>
            <a:pPr lvl="0"/>
            <a:r>
              <a:rPr lang="en-US" dirty="0"/>
              <a:t> </a:t>
            </a:r>
            <a:r>
              <a:rPr lang="en-US" dirty="0" smtClean="0"/>
              <a:t>      If </a:t>
            </a:r>
            <a:r>
              <a:rPr lang="en-US" dirty="0"/>
              <a:t>the wave has a speed of </a:t>
            </a:r>
            <a:r>
              <a:rPr lang="en-US" b="1" dirty="0"/>
              <a:t>10.8 m s</a:t>
            </a:r>
            <a:r>
              <a:rPr lang="en-US" b="1" baseline="30000" dirty="0"/>
              <a:t>–1</a:t>
            </a:r>
            <a:r>
              <a:rPr lang="en-US" b="1" dirty="0"/>
              <a:t> </a:t>
            </a:r>
            <a:r>
              <a:rPr lang="en-US" dirty="0"/>
              <a:t>and wavelength of </a:t>
            </a:r>
            <a:r>
              <a:rPr lang="en-US" b="1" dirty="0"/>
              <a:t>75 m</a:t>
            </a:r>
            <a:r>
              <a:rPr lang="en-US" dirty="0"/>
              <a:t>, calculate the speeds that </a:t>
            </a:r>
            <a:endParaRPr lang="en-US" dirty="0" smtClean="0"/>
          </a:p>
          <a:p>
            <a:pPr lvl="0"/>
            <a:r>
              <a:rPr lang="en-US" dirty="0"/>
              <a:t> </a:t>
            </a:r>
            <a:r>
              <a:rPr lang="en-US" dirty="0" smtClean="0"/>
              <a:t>      should </a:t>
            </a:r>
            <a:r>
              <a:rPr lang="en-US" dirty="0"/>
              <a:t>be avoided.</a:t>
            </a:r>
            <a:endParaRPr lang="en-NZ" dirty="0"/>
          </a:p>
        </p:txBody>
      </p:sp>
      <p:sp>
        <p:nvSpPr>
          <p:cNvPr id="6" name="Rectangle 5"/>
          <p:cNvSpPr/>
          <p:nvPr/>
        </p:nvSpPr>
        <p:spPr>
          <a:xfrm>
            <a:off x="292100" y="3165039"/>
            <a:ext cx="8610600" cy="1754326"/>
          </a:xfrm>
          <a:prstGeom prst="rect">
            <a:avLst/>
          </a:prstGeom>
          <a:solidFill>
            <a:srgbClr val="FFFFCC"/>
          </a:solidFill>
        </p:spPr>
        <p:txBody>
          <a:bodyPr wrap="square">
            <a:spAutoFit/>
          </a:bodyPr>
          <a:lstStyle/>
          <a:p>
            <a:r>
              <a:rPr lang="en-US" dirty="0"/>
              <a:t>The ship does not want its natural pitch frequency to be the same as the frequency with which the waves are moving the ship. </a:t>
            </a:r>
            <a:r>
              <a:rPr lang="en-US" dirty="0" smtClean="0"/>
              <a:t>This </a:t>
            </a:r>
            <a:r>
              <a:rPr lang="en-US" dirty="0"/>
              <a:t>resonance will produce increasing amplitudes in the ship’s rise and </a:t>
            </a:r>
            <a:r>
              <a:rPr lang="en-US" dirty="0" smtClean="0"/>
              <a:t>fall, could strain </a:t>
            </a:r>
            <a:r>
              <a:rPr lang="en-US" dirty="0"/>
              <a:t>the structure of the </a:t>
            </a:r>
            <a:r>
              <a:rPr lang="en-US" dirty="0" smtClean="0"/>
              <a:t>ship </a:t>
            </a:r>
            <a:r>
              <a:rPr lang="en-US" dirty="0"/>
              <a:t>and become more uncomfortable for the passengers.</a:t>
            </a:r>
            <a:endParaRPr lang="en-NZ" dirty="0"/>
          </a:p>
          <a:p>
            <a:r>
              <a:rPr lang="en-US" dirty="0"/>
              <a:t>The ship has to avoid frequency </a:t>
            </a:r>
            <a:r>
              <a:rPr lang="en-US" b="1" dirty="0"/>
              <a:t>0.125 Hz (1/8 Hz). </a:t>
            </a:r>
            <a:endParaRPr lang="en-US" b="1" dirty="0" smtClean="0"/>
          </a:p>
          <a:p>
            <a:r>
              <a:rPr lang="en-US" dirty="0" smtClean="0"/>
              <a:t>The speed </a:t>
            </a:r>
            <a:r>
              <a:rPr lang="en-US" dirty="0"/>
              <a:t>to avoid is given by:</a:t>
            </a:r>
            <a:endParaRPr lang="en-NZ" dirty="0"/>
          </a:p>
        </p:txBody>
      </p:sp>
      <mc:AlternateContent xmlns:mc="http://schemas.openxmlformats.org/markup-compatibility/2006" xmlns:a14="http://schemas.microsoft.com/office/drawing/2010/main">
        <mc:Choice Requires="a14">
          <p:sp>
            <p:nvSpPr>
              <p:cNvPr id="7" name="TextBox 6"/>
              <p:cNvSpPr txBox="1"/>
              <p:nvPr/>
            </p:nvSpPr>
            <p:spPr>
              <a:xfrm>
                <a:off x="350954" y="5035704"/>
                <a:ext cx="4927567" cy="619850"/>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𝑓</m:t>
                      </m:r>
                      <m:r>
                        <a:rPr lang="en-NZ" b="0" i="1" smtClean="0">
                          <a:latin typeface="Cambria Math"/>
                        </a:rPr>
                        <m:t>=</m:t>
                      </m:r>
                      <m:f>
                        <m:fPr>
                          <m:ctrlPr>
                            <a:rPr lang="en-NZ" b="0" i="1" smtClean="0">
                              <a:latin typeface="Cambria Math"/>
                            </a:rPr>
                          </m:ctrlPr>
                        </m:fPr>
                        <m:num>
                          <m:r>
                            <a:rPr lang="en-NZ" b="0" i="1" smtClean="0">
                              <a:latin typeface="Cambria Math"/>
                            </a:rPr>
                            <m:t>𝑣</m:t>
                          </m:r>
                        </m:num>
                        <m:den>
                          <m:r>
                            <m:rPr>
                              <m:sty m:val="p"/>
                            </m:rPr>
                            <a:rPr lang="el-GR" b="0" i="1" smtClean="0">
                              <a:latin typeface="Cambria Math"/>
                            </a:rPr>
                            <m:t>λ</m:t>
                          </m:r>
                        </m:den>
                      </m:f>
                      <m:r>
                        <a:rPr lang="en-NZ" b="0" i="1" smtClean="0">
                          <a:latin typeface="Cambria Math"/>
                        </a:rPr>
                        <m:t>      0.125=</m:t>
                      </m:r>
                      <m:f>
                        <m:fPr>
                          <m:ctrlPr>
                            <a:rPr lang="en-NZ" b="0" i="1" smtClean="0">
                              <a:latin typeface="Cambria Math"/>
                            </a:rPr>
                          </m:ctrlPr>
                        </m:fPr>
                        <m:num>
                          <m:sSub>
                            <m:sSubPr>
                              <m:ctrlPr>
                                <a:rPr lang="en-NZ" b="0" i="1" smtClean="0">
                                  <a:latin typeface="Cambria Math"/>
                                </a:rPr>
                              </m:ctrlPr>
                            </m:sSubPr>
                            <m:e>
                              <m:r>
                                <a:rPr lang="en-NZ" b="0" i="1" smtClean="0">
                                  <a:latin typeface="Cambria Math"/>
                                </a:rPr>
                                <m:t>𝑣</m:t>
                              </m:r>
                            </m:e>
                            <m:sub>
                              <m:r>
                                <a:rPr lang="en-NZ" b="0" i="1" smtClean="0">
                                  <a:latin typeface="Cambria Math"/>
                                </a:rPr>
                                <m:t>𝑠h𝑖𝑝</m:t>
                              </m:r>
                            </m:sub>
                          </m:sSub>
                          <m:r>
                            <a:rPr lang="en-NZ" b="0" i="1" smtClean="0">
                              <a:latin typeface="Cambria Math"/>
                              <a:ea typeface="Cambria Math"/>
                            </a:rPr>
                            <m:t>±</m:t>
                          </m:r>
                          <m:sSub>
                            <m:sSubPr>
                              <m:ctrlPr>
                                <a:rPr lang="en-NZ" b="0" i="1" smtClean="0">
                                  <a:latin typeface="Cambria Math"/>
                                </a:rPr>
                              </m:ctrlPr>
                            </m:sSubPr>
                            <m:e>
                              <m:r>
                                <a:rPr lang="en-NZ" b="0" i="1" smtClean="0">
                                  <a:latin typeface="Cambria Math"/>
                                </a:rPr>
                                <m:t>𝑣</m:t>
                              </m:r>
                            </m:e>
                            <m:sub>
                              <m:r>
                                <a:rPr lang="en-NZ" b="0" i="1" smtClean="0">
                                  <a:latin typeface="Cambria Math"/>
                                </a:rPr>
                                <m:t>𝑤𝑎𝑣𝑒</m:t>
                              </m:r>
                            </m:sub>
                          </m:sSub>
                        </m:num>
                        <m:den>
                          <m:r>
                            <m:rPr>
                              <m:sty m:val="p"/>
                            </m:rPr>
                            <a:rPr lang="el-GR" b="0" i="1" smtClean="0">
                              <a:latin typeface="Cambria Math"/>
                            </a:rPr>
                            <m:t>λ</m:t>
                          </m:r>
                        </m:den>
                      </m:f>
                      <m:r>
                        <a:rPr lang="en-NZ" b="0" i="1" smtClean="0">
                          <a:latin typeface="Cambria Math"/>
                        </a:rPr>
                        <m:t> = </m:t>
                      </m:r>
                      <m:f>
                        <m:fPr>
                          <m:ctrlPr>
                            <a:rPr lang="en-NZ" b="0" i="1" smtClean="0">
                              <a:latin typeface="Cambria Math"/>
                            </a:rPr>
                          </m:ctrlPr>
                        </m:fPr>
                        <m:num>
                          <m:sSub>
                            <m:sSubPr>
                              <m:ctrlPr>
                                <a:rPr lang="en-NZ" b="0" i="1" smtClean="0">
                                  <a:latin typeface="Cambria Math"/>
                                </a:rPr>
                              </m:ctrlPr>
                            </m:sSubPr>
                            <m:e>
                              <m:r>
                                <a:rPr lang="en-NZ" b="0" i="1" smtClean="0">
                                  <a:latin typeface="Cambria Math"/>
                                </a:rPr>
                                <m:t>𝑣</m:t>
                              </m:r>
                            </m:e>
                            <m:sub>
                              <m:r>
                                <a:rPr lang="en-NZ" b="0" i="1" smtClean="0">
                                  <a:latin typeface="Cambria Math"/>
                                </a:rPr>
                                <m:t>𝑠h𝑖𝑝</m:t>
                              </m:r>
                            </m:sub>
                          </m:sSub>
                          <m:r>
                            <a:rPr lang="en-NZ" b="0" i="1" smtClean="0">
                              <a:latin typeface="Cambria Math"/>
                              <a:ea typeface="Cambria Math"/>
                            </a:rPr>
                            <m:t>±10.8</m:t>
                          </m:r>
                        </m:num>
                        <m:den>
                          <m:r>
                            <a:rPr lang="en-NZ" b="0" i="1" smtClean="0">
                              <a:latin typeface="Cambria Math"/>
                            </a:rPr>
                            <m:t>75</m:t>
                          </m:r>
                        </m:den>
                      </m:f>
                    </m:oMath>
                  </m:oMathPara>
                </a14:m>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350954" y="5035704"/>
                <a:ext cx="4927567" cy="619850"/>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84200" y="5854700"/>
                <a:ext cx="4655121" cy="40331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𝑣</m:t>
                          </m:r>
                        </m:e>
                        <m:sub>
                          <m:r>
                            <a:rPr lang="en-NZ" b="0" i="1" smtClean="0">
                              <a:latin typeface="Cambria Math"/>
                            </a:rPr>
                            <m:t>𝑠h𝑖𝑝</m:t>
                          </m:r>
                        </m:sub>
                      </m:sSub>
                      <m:r>
                        <a:rPr lang="en-NZ" b="0" i="1" smtClean="0">
                          <a:latin typeface="Cambria Math"/>
                        </a:rPr>
                        <m:t>=9.375</m:t>
                      </m:r>
                      <m:r>
                        <a:rPr lang="en-NZ" b="0" i="1" smtClean="0">
                          <a:latin typeface="Cambria Math"/>
                          <a:ea typeface="Cambria Math"/>
                        </a:rPr>
                        <m:t>±10.8=</m:t>
                      </m:r>
                      <m:r>
                        <a:rPr lang="en-NZ" b="1" i="1" smtClean="0">
                          <a:latin typeface="Cambria Math"/>
                          <a:ea typeface="Cambria Math"/>
                        </a:rPr>
                        <m:t>𝟏</m:t>
                      </m:r>
                      <m:r>
                        <a:rPr lang="en-NZ" b="1" i="1" smtClean="0">
                          <a:latin typeface="Cambria Math"/>
                          <a:ea typeface="Cambria Math"/>
                        </a:rPr>
                        <m:t>.</m:t>
                      </m:r>
                      <m:r>
                        <a:rPr lang="en-NZ" b="1" i="1" smtClean="0">
                          <a:latin typeface="Cambria Math"/>
                          <a:ea typeface="Cambria Math"/>
                        </a:rPr>
                        <m:t>𝟒𝟐𝟓</m:t>
                      </m:r>
                      <m:r>
                        <a:rPr lang="en-NZ" b="1" i="1" smtClean="0">
                          <a:latin typeface="Cambria Math"/>
                          <a:ea typeface="Cambria Math"/>
                        </a:rPr>
                        <m:t> </m:t>
                      </m:r>
                      <m:r>
                        <a:rPr lang="en-NZ" b="1" i="1" smtClean="0">
                          <a:latin typeface="Cambria Math"/>
                          <a:ea typeface="Cambria Math"/>
                        </a:rPr>
                        <m:t>𝒐𝒓</m:t>
                      </m:r>
                      <m:r>
                        <a:rPr lang="en-NZ" b="1" i="1" smtClean="0">
                          <a:latin typeface="Cambria Math"/>
                          <a:ea typeface="Cambria Math"/>
                        </a:rPr>
                        <m:t> </m:t>
                      </m:r>
                      <m:r>
                        <a:rPr lang="en-NZ" b="1" i="1" smtClean="0">
                          <a:latin typeface="Cambria Math"/>
                          <a:ea typeface="Cambria Math"/>
                        </a:rPr>
                        <m:t>𝟐𝟎</m:t>
                      </m:r>
                      <m:r>
                        <a:rPr lang="en-NZ" b="1" i="1" smtClean="0">
                          <a:latin typeface="Cambria Math"/>
                          <a:ea typeface="Cambria Math"/>
                        </a:rPr>
                        <m:t>.</m:t>
                      </m:r>
                      <m:r>
                        <a:rPr lang="en-NZ" b="1" i="1" smtClean="0">
                          <a:latin typeface="Cambria Math"/>
                          <a:ea typeface="Cambria Math"/>
                        </a:rPr>
                        <m:t>𝟐</m:t>
                      </m:r>
                      <m:r>
                        <a:rPr lang="en-NZ" b="1" i="1" smtClean="0">
                          <a:latin typeface="Cambria Math"/>
                          <a:ea typeface="Cambria Math"/>
                        </a:rPr>
                        <m:t>𝒎</m:t>
                      </m:r>
                      <m:sSup>
                        <m:sSupPr>
                          <m:ctrlPr>
                            <a:rPr lang="en-NZ" b="1" i="1" smtClean="0">
                              <a:latin typeface="Cambria Math"/>
                              <a:ea typeface="Cambria Math"/>
                            </a:rPr>
                          </m:ctrlPr>
                        </m:sSupPr>
                        <m:e>
                          <m:r>
                            <a:rPr lang="en-NZ" b="1" i="1" smtClean="0">
                              <a:latin typeface="Cambria Math"/>
                              <a:ea typeface="Cambria Math"/>
                            </a:rPr>
                            <m:t>𝒔</m:t>
                          </m:r>
                        </m:e>
                        <m:sup>
                          <m:r>
                            <a:rPr lang="en-NZ" b="1" i="1" smtClean="0">
                              <a:latin typeface="Cambria Math"/>
                              <a:ea typeface="Cambria Math"/>
                            </a:rPr>
                            <m:t>−</m:t>
                          </m:r>
                          <m:r>
                            <a:rPr lang="en-NZ" b="1" i="1" smtClean="0">
                              <a:latin typeface="Cambria Math"/>
                              <a:ea typeface="Cambria Math"/>
                            </a:rPr>
                            <m:t>𝟏</m:t>
                          </m:r>
                        </m:sup>
                      </m:sSup>
                    </m:oMath>
                  </m:oMathPara>
                </a14:m>
                <a:endParaRPr lang="en-NZ" dirty="0"/>
              </a:p>
            </p:txBody>
          </p:sp>
        </mc:Choice>
        <mc:Fallback xmlns="">
          <p:sp>
            <p:nvSpPr>
              <p:cNvPr id="8" name="TextBox 7"/>
              <p:cNvSpPr txBox="1">
                <a:spLocks noRot="1" noChangeAspect="1" noMove="1" noResize="1" noEditPoints="1" noAdjustHandles="1" noChangeArrowheads="1" noChangeShapeType="1" noTextEdit="1"/>
              </p:cNvSpPr>
              <p:nvPr/>
            </p:nvSpPr>
            <p:spPr>
              <a:xfrm>
                <a:off x="584200" y="5854700"/>
                <a:ext cx="4655121" cy="403316"/>
              </a:xfrm>
              <a:prstGeom prst="rect">
                <a:avLst/>
              </a:prstGeom>
              <a:blipFill rotWithShape="1">
                <a:blip r:embed="rId4"/>
                <a:stretch>
                  <a:fillRect b="-5970"/>
                </a:stretch>
              </a:blipFill>
            </p:spPr>
            <p:txBody>
              <a:bodyPr/>
              <a:lstStyle/>
              <a:p>
                <a:r>
                  <a:rPr lang="en-NZ">
                    <a:noFill/>
                  </a:rPr>
                  <a:t> </a:t>
                </a:r>
              </a:p>
            </p:txBody>
          </p:sp>
        </mc:Fallback>
      </mc:AlternateContent>
      <p:sp>
        <p:nvSpPr>
          <p:cNvPr id="9" name="TextBox 8"/>
          <p:cNvSpPr txBox="1"/>
          <p:nvPr/>
        </p:nvSpPr>
        <p:spPr>
          <a:xfrm>
            <a:off x="5793902" y="6237809"/>
            <a:ext cx="3095078" cy="369332"/>
          </a:xfrm>
          <a:prstGeom prst="rect">
            <a:avLst/>
          </a:prstGeom>
          <a:solidFill>
            <a:srgbClr val="FFFFCC"/>
          </a:solidFill>
        </p:spPr>
        <p:txBody>
          <a:bodyPr wrap="none" rtlCol="0">
            <a:spAutoFit/>
          </a:bodyPr>
          <a:lstStyle/>
          <a:p>
            <a:r>
              <a:rPr lang="en-NZ" b="1" i="1" dirty="0" smtClean="0">
                <a:solidFill>
                  <a:srgbClr val="FF0000"/>
                </a:solidFill>
              </a:rPr>
              <a:t>Four marks were given for this</a:t>
            </a:r>
            <a:endParaRPr lang="en-NZ" b="1" i="1" dirty="0">
              <a:solidFill>
                <a:srgbClr val="FF0000"/>
              </a:solidFill>
            </a:endParaRPr>
          </a:p>
        </p:txBody>
      </p:sp>
      <p:sp>
        <p:nvSpPr>
          <p:cNvPr id="10" name="TextBox 9"/>
          <p:cNvSpPr txBox="1"/>
          <p:nvPr/>
        </p:nvSpPr>
        <p:spPr>
          <a:xfrm>
            <a:off x="8392823" y="115323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1" name="TextBox 10"/>
          <p:cNvSpPr txBox="1"/>
          <p:nvPr/>
        </p:nvSpPr>
        <p:spPr>
          <a:xfrm>
            <a:off x="8565771" y="3700277"/>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5" name="TextBox 14"/>
          <p:cNvSpPr txBox="1"/>
          <p:nvPr/>
        </p:nvSpPr>
        <p:spPr>
          <a:xfrm>
            <a:off x="8578471" y="4233677"/>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6" name="TextBox 15"/>
          <p:cNvSpPr txBox="1"/>
          <p:nvPr/>
        </p:nvSpPr>
        <p:spPr>
          <a:xfrm>
            <a:off x="8540371" y="5300477"/>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43199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80">
                                          <p:stCondLst>
                                            <p:cond delay="0"/>
                                          </p:stCondLst>
                                        </p:cTn>
                                        <p:tgtEl>
                                          <p:spTgt spid="9"/>
                                        </p:tgtEl>
                                      </p:cBhvr>
                                    </p:animEffect>
                                    <p:anim calcmode="lin" valueType="num">
                                      <p:cBhvr>
                                        <p:cTn id="2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3" dur="26">
                                          <p:stCondLst>
                                            <p:cond delay="650"/>
                                          </p:stCondLst>
                                        </p:cTn>
                                        <p:tgtEl>
                                          <p:spTgt spid="9"/>
                                        </p:tgtEl>
                                      </p:cBhvr>
                                      <p:to x="100000" y="60000"/>
                                    </p:animScale>
                                    <p:animScale>
                                      <p:cBhvr>
                                        <p:cTn id="34" dur="166" decel="50000">
                                          <p:stCondLst>
                                            <p:cond delay="676"/>
                                          </p:stCondLst>
                                        </p:cTn>
                                        <p:tgtEl>
                                          <p:spTgt spid="9"/>
                                        </p:tgtEl>
                                      </p:cBhvr>
                                      <p:to x="100000" y="100000"/>
                                    </p:animScale>
                                    <p:animScale>
                                      <p:cBhvr>
                                        <p:cTn id="35" dur="26">
                                          <p:stCondLst>
                                            <p:cond delay="1312"/>
                                          </p:stCondLst>
                                        </p:cTn>
                                        <p:tgtEl>
                                          <p:spTgt spid="9"/>
                                        </p:tgtEl>
                                      </p:cBhvr>
                                      <p:to x="100000" y="80000"/>
                                    </p:animScale>
                                    <p:animScale>
                                      <p:cBhvr>
                                        <p:cTn id="36" dur="166" decel="50000">
                                          <p:stCondLst>
                                            <p:cond delay="1338"/>
                                          </p:stCondLst>
                                        </p:cTn>
                                        <p:tgtEl>
                                          <p:spTgt spid="9"/>
                                        </p:tgtEl>
                                      </p:cBhvr>
                                      <p:to x="100000" y="100000"/>
                                    </p:animScale>
                                    <p:animScale>
                                      <p:cBhvr>
                                        <p:cTn id="37" dur="26">
                                          <p:stCondLst>
                                            <p:cond delay="1642"/>
                                          </p:stCondLst>
                                        </p:cTn>
                                        <p:tgtEl>
                                          <p:spTgt spid="9"/>
                                        </p:tgtEl>
                                      </p:cBhvr>
                                      <p:to x="100000" y="90000"/>
                                    </p:animScale>
                                    <p:animScale>
                                      <p:cBhvr>
                                        <p:cTn id="38" dur="166" decel="50000">
                                          <p:stCondLst>
                                            <p:cond delay="1668"/>
                                          </p:stCondLst>
                                        </p:cTn>
                                        <p:tgtEl>
                                          <p:spTgt spid="9"/>
                                        </p:tgtEl>
                                      </p:cBhvr>
                                      <p:to x="100000" y="100000"/>
                                    </p:animScale>
                                    <p:animScale>
                                      <p:cBhvr>
                                        <p:cTn id="39" dur="26">
                                          <p:stCondLst>
                                            <p:cond delay="1808"/>
                                          </p:stCondLst>
                                        </p:cTn>
                                        <p:tgtEl>
                                          <p:spTgt spid="9"/>
                                        </p:tgtEl>
                                      </p:cBhvr>
                                      <p:to x="100000" y="95000"/>
                                    </p:animScale>
                                    <p:animScale>
                                      <p:cBhvr>
                                        <p:cTn id="40" dur="166" decel="50000">
                                          <p:stCondLst>
                                            <p:cond delay="1834"/>
                                          </p:stCondLst>
                                        </p:cTn>
                                        <p:tgtEl>
                                          <p:spTgt spid="9"/>
                                        </p:tgtEl>
                                      </p:cBhvr>
                                      <p:to x="100000" y="100000"/>
                                    </p:animScale>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750"/>
                                        <p:tgtEl>
                                          <p:spTgt spid="10"/>
                                        </p:tgtEl>
                                      </p:cBhvr>
                                    </p:animEffect>
                                  </p:childTnLst>
                                </p:cTn>
                              </p:par>
                            </p:childTnLst>
                          </p:cTn>
                        </p:par>
                        <p:par>
                          <p:cTn id="45" fill="hold">
                            <p:stCondLst>
                              <p:cond delay="2750"/>
                            </p:stCondLst>
                            <p:childTnLst>
                              <p:par>
                                <p:cTn id="46" presetID="10" presetClass="entr" presetSubtype="0"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750"/>
                                        <p:tgtEl>
                                          <p:spTgt spid="11"/>
                                        </p:tgtEl>
                                      </p:cBhvr>
                                    </p:animEffect>
                                  </p:childTnLst>
                                </p:cTn>
                              </p:par>
                            </p:childTnLst>
                          </p:cTn>
                        </p:par>
                        <p:par>
                          <p:cTn id="49" fill="hold">
                            <p:stCondLst>
                              <p:cond delay="3500"/>
                            </p:stCondLst>
                            <p:childTnLst>
                              <p:par>
                                <p:cTn id="50" presetID="10" presetClass="entr" presetSubtype="0"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750"/>
                                        <p:tgtEl>
                                          <p:spTgt spid="15"/>
                                        </p:tgtEl>
                                      </p:cBhvr>
                                    </p:animEffect>
                                  </p:childTnLst>
                                </p:cTn>
                              </p:par>
                            </p:childTnLst>
                          </p:cTn>
                        </p:par>
                        <p:par>
                          <p:cTn id="53" fill="hold">
                            <p:stCondLst>
                              <p:cond delay="4250"/>
                            </p:stCondLst>
                            <p:childTnLst>
                              <p:par>
                                <p:cTn id="54" presetID="10" presetClass="entr" presetSubtype="0"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p:bldP spid="11" grpId="0"/>
      <p:bldP spid="15" grpId="0"/>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6096000" cy="369332"/>
          </a:xfrm>
          <a:prstGeom prst="rect">
            <a:avLst/>
          </a:prstGeom>
        </p:spPr>
        <p:txBody>
          <a:bodyPr wrap="square">
            <a:spAutoFit/>
          </a:bodyPr>
          <a:lstStyle/>
          <a:p>
            <a:pPr marL="69850" marR="782955">
              <a:spcBef>
                <a:spcPts val="345"/>
              </a:spcBef>
              <a:spcAft>
                <a:spcPts val="0"/>
              </a:spcAft>
            </a:pPr>
            <a:r>
              <a:rPr lang="en-US" b="1" dirty="0" smtClean="0">
                <a:solidFill>
                  <a:srgbClr val="231F20"/>
                </a:solidFill>
                <a:latin typeface="Arial"/>
                <a:ea typeface="Arial"/>
                <a:cs typeface="Times New Roman"/>
              </a:rPr>
              <a:t>QUESTION </a:t>
            </a:r>
            <a:r>
              <a:rPr lang="en-US" b="1" dirty="0">
                <a:solidFill>
                  <a:srgbClr val="231F20"/>
                </a:solidFill>
                <a:latin typeface="Arial"/>
                <a:ea typeface="Arial"/>
                <a:cs typeface="Times New Roman"/>
              </a:rPr>
              <a:t>FIVE:  THE A-FRAME</a:t>
            </a:r>
            <a:r>
              <a:rPr lang="en-US" b="1" spc="-90" dirty="0">
                <a:solidFill>
                  <a:srgbClr val="231F20"/>
                </a:solidFill>
                <a:latin typeface="Arial"/>
                <a:ea typeface="Arial"/>
                <a:cs typeface="Times New Roman"/>
              </a:rPr>
              <a:t> </a:t>
            </a:r>
            <a:r>
              <a:rPr lang="en-US" b="1" dirty="0">
                <a:solidFill>
                  <a:srgbClr val="231F20"/>
                </a:solidFill>
                <a:latin typeface="Arial"/>
                <a:ea typeface="Arial"/>
                <a:cs typeface="Times New Roman"/>
              </a:rPr>
              <a:t>LADDER</a:t>
            </a:r>
            <a:endParaRPr lang="en-NZ" b="1" dirty="0">
              <a:effectLst/>
              <a:latin typeface="Arial"/>
              <a:ea typeface="Arial"/>
              <a:cs typeface="Times New Roman"/>
            </a:endParaRPr>
          </a:p>
        </p:txBody>
      </p:sp>
      <p:grpSp>
        <p:nvGrpSpPr>
          <p:cNvPr id="3" name="Group 2"/>
          <p:cNvGrpSpPr>
            <a:grpSpLocks/>
          </p:cNvGrpSpPr>
          <p:nvPr/>
        </p:nvGrpSpPr>
        <p:grpSpPr bwMode="auto">
          <a:xfrm>
            <a:off x="5534191" y="1295400"/>
            <a:ext cx="3071481" cy="2957822"/>
            <a:chOff x="7372" y="68"/>
            <a:chExt cx="3116" cy="2751"/>
          </a:xfrm>
        </p:grpSpPr>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2" y="68"/>
              <a:ext cx="2782" cy="2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4"/>
            <p:cNvGrpSpPr>
              <a:grpSpLocks/>
            </p:cNvGrpSpPr>
            <p:nvPr/>
          </p:nvGrpSpPr>
          <p:grpSpPr bwMode="auto">
            <a:xfrm>
              <a:off x="7372" y="2646"/>
              <a:ext cx="3116" cy="173"/>
              <a:chOff x="7372" y="2646"/>
              <a:chExt cx="3116" cy="173"/>
            </a:xfrm>
          </p:grpSpPr>
          <p:sp>
            <p:nvSpPr>
              <p:cNvPr id="5" name="Freeform 5"/>
              <p:cNvSpPr>
                <a:spLocks/>
              </p:cNvSpPr>
              <p:nvPr/>
            </p:nvSpPr>
            <p:spPr bwMode="auto">
              <a:xfrm>
                <a:off x="7372" y="2646"/>
                <a:ext cx="3116" cy="2"/>
              </a:xfrm>
              <a:custGeom>
                <a:avLst/>
                <a:gdLst>
                  <a:gd name="T0" fmla="+- 0 7372 7372"/>
                  <a:gd name="T1" fmla="*/ T0 w 3116"/>
                  <a:gd name="T2" fmla="+- 0 10488 7372"/>
                  <a:gd name="T3" fmla="*/ T2 w 3116"/>
                </a:gdLst>
                <a:ahLst/>
                <a:cxnLst>
                  <a:cxn ang="0">
                    <a:pos x="T1" y="0"/>
                  </a:cxn>
                  <a:cxn ang="0">
                    <a:pos x="T3" y="0"/>
                  </a:cxn>
                </a:cxnLst>
                <a:rect l="0" t="0" r="r" b="b"/>
                <a:pathLst>
                  <a:path w="3116">
                    <a:moveTo>
                      <a:pt x="0" y="0"/>
                    </a:moveTo>
                    <a:lnTo>
                      <a:pt x="3116"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6" name="Text Box 6"/>
              <p:cNvSpPr txBox="1">
                <a:spLocks noChangeArrowheads="1"/>
              </p:cNvSpPr>
              <p:nvPr/>
            </p:nvSpPr>
            <p:spPr bwMode="auto">
              <a:xfrm>
                <a:off x="8019" y="2690"/>
                <a:ext cx="40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4000"/>
                  </a:lnSpc>
                  <a:spcBef>
                    <a:spcPts val="63"/>
                  </a:spcBef>
                  <a:spcAft>
                    <a:spcPts val="1000"/>
                  </a:spcAft>
                  <a:buClrTx/>
                  <a:buSzTx/>
                  <a:buFontTx/>
                  <a:buNone/>
                  <a:tabLst/>
                </a:pPr>
                <a:r>
                  <a:rPr kumimoji="0" lang="en-NZ" altLang="en-US" sz="1600" b="1" i="0" u="none" strike="noStrike" cap="none" normalizeH="0" baseline="0" dirty="0" smtClean="0">
                    <a:ln>
                      <a:noFill/>
                    </a:ln>
                    <a:solidFill>
                      <a:srgbClr val="231F20"/>
                    </a:solidFill>
                    <a:effectLst/>
                    <a:latin typeface="Times New Roman" pitchFamily="18" charset="0"/>
                    <a:cs typeface="Arial" pitchFamily="34" charset="0"/>
                  </a:rPr>
                  <a:t>ice</a:t>
                </a:r>
                <a:endParaRPr kumimoji="0" lang="en-US" altLang="en-US" sz="1600" b="1" i="0" u="none" strike="noStrike" cap="none" normalizeH="0" baseline="0" dirty="0" smtClean="0">
                  <a:ln>
                    <a:noFill/>
                  </a:ln>
                  <a:solidFill>
                    <a:schemeClr val="tx1"/>
                  </a:solidFill>
                  <a:effectLst/>
                  <a:latin typeface="Arial" pitchFamily="34" charset="0"/>
                  <a:cs typeface="Arial" pitchFamily="34" charset="0"/>
                </a:endParaRPr>
              </a:p>
            </p:txBody>
          </p:sp>
        </p:grpSp>
      </p:grpSp>
      <p:grpSp>
        <p:nvGrpSpPr>
          <p:cNvPr id="7" name="Group 7"/>
          <p:cNvGrpSpPr>
            <a:grpSpLocks/>
          </p:cNvGrpSpPr>
          <p:nvPr/>
        </p:nvGrpSpPr>
        <p:grpSpPr bwMode="auto">
          <a:xfrm>
            <a:off x="6095905" y="381514"/>
            <a:ext cx="1981295" cy="532886"/>
            <a:chOff x="7737" y="5"/>
            <a:chExt cx="2495" cy="398"/>
          </a:xfrm>
        </p:grpSpPr>
        <p:grpSp>
          <p:nvGrpSpPr>
            <p:cNvPr id="8" name="Group 8"/>
            <p:cNvGrpSpPr>
              <a:grpSpLocks/>
            </p:cNvGrpSpPr>
            <p:nvPr/>
          </p:nvGrpSpPr>
          <p:grpSpPr bwMode="auto">
            <a:xfrm>
              <a:off x="7737" y="124"/>
              <a:ext cx="2140" cy="2"/>
              <a:chOff x="7737" y="124"/>
              <a:chExt cx="2140" cy="2"/>
            </a:xfrm>
          </p:grpSpPr>
          <p:sp>
            <p:nvSpPr>
              <p:cNvPr id="16" name="Freeform 9"/>
              <p:cNvSpPr>
                <a:spLocks/>
              </p:cNvSpPr>
              <p:nvPr/>
            </p:nvSpPr>
            <p:spPr bwMode="auto">
              <a:xfrm>
                <a:off x="7737" y="124"/>
                <a:ext cx="2140" cy="2"/>
              </a:xfrm>
              <a:custGeom>
                <a:avLst/>
                <a:gdLst>
                  <a:gd name="T0" fmla="+- 0 7737 7737"/>
                  <a:gd name="T1" fmla="*/ T0 w 2140"/>
                  <a:gd name="T2" fmla="+- 0 9877 7737"/>
                  <a:gd name="T3" fmla="*/ T2 w 2140"/>
                </a:gdLst>
                <a:ahLst/>
                <a:cxnLst>
                  <a:cxn ang="0">
                    <a:pos x="T1" y="0"/>
                  </a:cxn>
                  <a:cxn ang="0">
                    <a:pos x="T3" y="0"/>
                  </a:cxn>
                </a:cxnLst>
                <a:rect l="0" t="0" r="r" b="b"/>
                <a:pathLst>
                  <a:path w="2140">
                    <a:moveTo>
                      <a:pt x="0" y="0"/>
                    </a:moveTo>
                    <a:lnTo>
                      <a:pt x="214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0"/>
            <p:cNvGrpSpPr>
              <a:grpSpLocks/>
            </p:cNvGrpSpPr>
            <p:nvPr/>
          </p:nvGrpSpPr>
          <p:grpSpPr bwMode="auto">
            <a:xfrm>
              <a:off x="8807" y="124"/>
              <a:ext cx="2" cy="169"/>
              <a:chOff x="8807" y="124"/>
              <a:chExt cx="2" cy="169"/>
            </a:xfrm>
          </p:grpSpPr>
          <p:sp>
            <p:nvSpPr>
              <p:cNvPr id="15" name="Freeform 11"/>
              <p:cNvSpPr>
                <a:spLocks/>
              </p:cNvSpPr>
              <p:nvPr/>
            </p:nvSpPr>
            <p:spPr bwMode="auto">
              <a:xfrm>
                <a:off x="8807" y="124"/>
                <a:ext cx="2" cy="169"/>
              </a:xfrm>
              <a:custGeom>
                <a:avLst/>
                <a:gdLst>
                  <a:gd name="T0" fmla="+- 0 124 124"/>
                  <a:gd name="T1" fmla="*/ 124 h 169"/>
                  <a:gd name="T2" fmla="+- 0 293 124"/>
                  <a:gd name="T3" fmla="*/ 293 h 169"/>
                </a:gdLst>
                <a:ahLst/>
                <a:cxnLst>
                  <a:cxn ang="0">
                    <a:pos x="0" y="T1"/>
                  </a:cxn>
                  <a:cxn ang="0">
                    <a:pos x="0" y="T3"/>
                  </a:cxn>
                </a:cxnLst>
                <a:rect l="0" t="0" r="r" b="b"/>
                <a:pathLst>
                  <a:path h="169">
                    <a:moveTo>
                      <a:pt x="0" y="0"/>
                    </a:moveTo>
                    <a:lnTo>
                      <a:pt x="0" y="16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2"/>
            <p:cNvGrpSpPr>
              <a:grpSpLocks/>
            </p:cNvGrpSpPr>
            <p:nvPr/>
          </p:nvGrpSpPr>
          <p:grpSpPr bwMode="auto">
            <a:xfrm>
              <a:off x="8628" y="293"/>
              <a:ext cx="353" cy="52"/>
              <a:chOff x="8628" y="293"/>
              <a:chExt cx="353" cy="52"/>
            </a:xfrm>
          </p:grpSpPr>
          <p:sp>
            <p:nvSpPr>
              <p:cNvPr id="14" name="Freeform 13"/>
              <p:cNvSpPr>
                <a:spLocks/>
              </p:cNvSpPr>
              <p:nvPr/>
            </p:nvSpPr>
            <p:spPr bwMode="auto">
              <a:xfrm>
                <a:off x="8628" y="293"/>
                <a:ext cx="353" cy="52"/>
              </a:xfrm>
              <a:custGeom>
                <a:avLst/>
                <a:gdLst>
                  <a:gd name="T0" fmla="+- 0 8628 8628"/>
                  <a:gd name="T1" fmla="*/ T0 w 353"/>
                  <a:gd name="T2" fmla="+- 0 344 293"/>
                  <a:gd name="T3" fmla="*/ 344 h 52"/>
                  <a:gd name="T4" fmla="+- 0 8698 8628"/>
                  <a:gd name="T5" fmla="*/ T4 w 353"/>
                  <a:gd name="T6" fmla="+- 0 305 293"/>
                  <a:gd name="T7" fmla="*/ 305 h 52"/>
                  <a:gd name="T8" fmla="+- 0 8771 8628"/>
                  <a:gd name="T9" fmla="*/ T8 w 353"/>
                  <a:gd name="T10" fmla="+- 0 294 293"/>
                  <a:gd name="T11" fmla="*/ 294 h 52"/>
                  <a:gd name="T12" fmla="+- 0 8799 8628"/>
                  <a:gd name="T13" fmla="*/ T12 w 353"/>
                  <a:gd name="T14" fmla="+- 0 293 293"/>
                  <a:gd name="T15" fmla="*/ 293 h 52"/>
                  <a:gd name="T16" fmla="+- 0 8828 8628"/>
                  <a:gd name="T17" fmla="*/ T16 w 353"/>
                  <a:gd name="T18" fmla="+- 0 293 293"/>
                  <a:gd name="T19" fmla="*/ 293 h 52"/>
                  <a:gd name="T20" fmla="+- 0 8904 8628"/>
                  <a:gd name="T21" fmla="*/ T20 w 353"/>
                  <a:gd name="T22" fmla="+- 0 303 293"/>
                  <a:gd name="T23" fmla="*/ 303 h 52"/>
                  <a:gd name="T24" fmla="+- 0 8972 8628"/>
                  <a:gd name="T25" fmla="*/ T24 w 353"/>
                  <a:gd name="T26" fmla="+- 0 329 293"/>
                  <a:gd name="T27" fmla="*/ 329 h 52"/>
                  <a:gd name="T28" fmla="+- 0 8981 8628"/>
                  <a:gd name="T29" fmla="*/ T28 w 353"/>
                  <a:gd name="T30" fmla="+- 0 337 293"/>
                  <a:gd name="T31" fmla="*/ 337 h 5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353" h="52">
                    <a:moveTo>
                      <a:pt x="0" y="51"/>
                    </a:moveTo>
                    <a:lnTo>
                      <a:pt x="70" y="12"/>
                    </a:lnTo>
                    <a:lnTo>
                      <a:pt x="143" y="1"/>
                    </a:lnTo>
                    <a:lnTo>
                      <a:pt x="171" y="0"/>
                    </a:lnTo>
                    <a:lnTo>
                      <a:pt x="200" y="0"/>
                    </a:lnTo>
                    <a:lnTo>
                      <a:pt x="276" y="10"/>
                    </a:lnTo>
                    <a:lnTo>
                      <a:pt x="344" y="36"/>
                    </a:lnTo>
                    <a:lnTo>
                      <a:pt x="353" y="44"/>
                    </a:lnTo>
                  </a:path>
                </a:pathLst>
              </a:custGeom>
              <a:noFill/>
              <a:ln w="95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4"/>
            <p:cNvGrpSpPr>
              <a:grpSpLocks/>
            </p:cNvGrpSpPr>
            <p:nvPr/>
          </p:nvGrpSpPr>
          <p:grpSpPr bwMode="auto">
            <a:xfrm>
              <a:off x="8005" y="5"/>
              <a:ext cx="2227" cy="398"/>
              <a:chOff x="8005" y="5"/>
              <a:chExt cx="2227" cy="398"/>
            </a:xfrm>
          </p:grpSpPr>
          <p:sp>
            <p:nvSpPr>
              <p:cNvPr id="12" name="Freeform 15"/>
              <p:cNvSpPr>
                <a:spLocks/>
              </p:cNvSpPr>
              <p:nvPr/>
            </p:nvSpPr>
            <p:spPr bwMode="auto">
              <a:xfrm>
                <a:off x="8758" y="295"/>
                <a:ext cx="99" cy="108"/>
              </a:xfrm>
              <a:custGeom>
                <a:avLst/>
                <a:gdLst>
                  <a:gd name="T0" fmla="+- 0 8758 8758"/>
                  <a:gd name="T1" fmla="*/ T0 w 99"/>
                  <a:gd name="T2" fmla="+- 0 363 295"/>
                  <a:gd name="T3" fmla="*/ 363 h 108"/>
                  <a:gd name="T4" fmla="+- 0 8764 8758"/>
                  <a:gd name="T5" fmla="*/ T4 w 99"/>
                  <a:gd name="T6" fmla="+- 0 389 295"/>
                  <a:gd name="T7" fmla="*/ 389 h 108"/>
                  <a:gd name="T8" fmla="+- 0 8780 8758"/>
                  <a:gd name="T9" fmla="*/ T8 w 99"/>
                  <a:gd name="T10" fmla="+- 0 400 295"/>
                  <a:gd name="T11" fmla="*/ 400 h 108"/>
                  <a:gd name="T12" fmla="+- 0 8803 8758"/>
                  <a:gd name="T13" fmla="*/ T12 w 99"/>
                  <a:gd name="T14" fmla="+- 0 403 295"/>
                  <a:gd name="T15" fmla="*/ 403 h 108"/>
                  <a:gd name="T16" fmla="+- 0 8828 8758"/>
                  <a:gd name="T17" fmla="*/ T16 w 99"/>
                  <a:gd name="T18" fmla="+- 0 401 295"/>
                  <a:gd name="T19" fmla="*/ 401 h 108"/>
                  <a:gd name="T20" fmla="+- 0 8847 8758"/>
                  <a:gd name="T21" fmla="*/ T20 w 99"/>
                  <a:gd name="T22" fmla="+- 0 394 295"/>
                  <a:gd name="T23" fmla="*/ 394 h 108"/>
                  <a:gd name="T24" fmla="+- 0 8856 8758"/>
                  <a:gd name="T25" fmla="*/ T24 w 99"/>
                  <a:gd name="T26" fmla="+- 0 374 295"/>
                  <a:gd name="T27" fmla="*/ 374 h 108"/>
                  <a:gd name="T28" fmla="+- 0 8854 8758"/>
                  <a:gd name="T29" fmla="*/ T28 w 99"/>
                  <a:gd name="T30" fmla="+- 0 345 295"/>
                  <a:gd name="T31" fmla="*/ 345 h 108"/>
                  <a:gd name="T32" fmla="+- 0 8846 8758"/>
                  <a:gd name="T33" fmla="*/ T32 w 99"/>
                  <a:gd name="T34" fmla="+- 0 322 295"/>
                  <a:gd name="T35" fmla="*/ 322 h 108"/>
                  <a:gd name="T36" fmla="+- 0 8835 8758"/>
                  <a:gd name="T37" fmla="*/ T36 w 99"/>
                  <a:gd name="T38" fmla="+- 0 305 295"/>
                  <a:gd name="T39" fmla="*/ 305 h 108"/>
                  <a:gd name="T40" fmla="+- 0 8820 8758"/>
                  <a:gd name="T41" fmla="*/ T40 w 99"/>
                  <a:gd name="T42" fmla="+- 0 295 295"/>
                  <a:gd name="T43" fmla="*/ 295 h 108"/>
                  <a:gd name="T44" fmla="+- 0 8797 8758"/>
                  <a:gd name="T45" fmla="*/ T44 w 99"/>
                  <a:gd name="T46" fmla="+- 0 298 295"/>
                  <a:gd name="T47" fmla="*/ 298 h 108"/>
                  <a:gd name="T48" fmla="+- 0 8779 8758"/>
                  <a:gd name="T49" fmla="*/ T48 w 99"/>
                  <a:gd name="T50" fmla="+- 0 308 295"/>
                  <a:gd name="T51" fmla="*/ 308 h 108"/>
                  <a:gd name="T52" fmla="+- 0 8767 8758"/>
                  <a:gd name="T53" fmla="*/ T52 w 99"/>
                  <a:gd name="T54" fmla="+- 0 324 295"/>
                  <a:gd name="T55" fmla="*/ 324 h 108"/>
                  <a:gd name="T56" fmla="+- 0 8760 8758"/>
                  <a:gd name="T57" fmla="*/ T56 w 99"/>
                  <a:gd name="T58" fmla="+- 0 344 295"/>
                  <a:gd name="T59" fmla="*/ 344 h 108"/>
                  <a:gd name="T60" fmla="+- 0 8758 8758"/>
                  <a:gd name="T61" fmla="*/ T60 w 99"/>
                  <a:gd name="T62" fmla="+- 0 363 295"/>
                  <a:gd name="T63" fmla="*/ 363 h 10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99" h="108">
                    <a:moveTo>
                      <a:pt x="0" y="68"/>
                    </a:moveTo>
                    <a:lnTo>
                      <a:pt x="6" y="94"/>
                    </a:lnTo>
                    <a:lnTo>
                      <a:pt x="22" y="105"/>
                    </a:lnTo>
                    <a:lnTo>
                      <a:pt x="45" y="108"/>
                    </a:lnTo>
                    <a:lnTo>
                      <a:pt x="70" y="106"/>
                    </a:lnTo>
                    <a:lnTo>
                      <a:pt x="89" y="99"/>
                    </a:lnTo>
                    <a:lnTo>
                      <a:pt x="98" y="79"/>
                    </a:lnTo>
                    <a:lnTo>
                      <a:pt x="96" y="50"/>
                    </a:lnTo>
                    <a:lnTo>
                      <a:pt x="88" y="27"/>
                    </a:lnTo>
                    <a:lnTo>
                      <a:pt x="77" y="10"/>
                    </a:lnTo>
                    <a:lnTo>
                      <a:pt x="62" y="0"/>
                    </a:lnTo>
                    <a:lnTo>
                      <a:pt x="39" y="3"/>
                    </a:lnTo>
                    <a:lnTo>
                      <a:pt x="21" y="13"/>
                    </a:lnTo>
                    <a:lnTo>
                      <a:pt x="9" y="29"/>
                    </a:lnTo>
                    <a:lnTo>
                      <a:pt x="2" y="49"/>
                    </a:lnTo>
                    <a:lnTo>
                      <a:pt x="0" y="68"/>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3" name="Text Box 16"/>
              <p:cNvSpPr txBox="1">
                <a:spLocks noChangeArrowheads="1"/>
              </p:cNvSpPr>
              <p:nvPr/>
            </p:nvSpPr>
            <p:spPr bwMode="auto">
              <a:xfrm>
                <a:off x="8005" y="5"/>
                <a:ext cx="2227"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4000"/>
                  </a:lnSpc>
                  <a:spcBef>
                    <a:spcPts val="875"/>
                  </a:spcBef>
                  <a:spcAft>
                    <a:spcPts val="1000"/>
                  </a:spcAft>
                  <a:buClrTx/>
                  <a:buSzTx/>
                  <a:buFontTx/>
                  <a:buNone/>
                  <a:tabLst/>
                </a:pPr>
                <a:r>
                  <a:rPr kumimoji="0" lang="en-NZ" altLang="en-US" sz="1400" b="1" i="0" u="none" strike="noStrike" cap="none" normalizeH="0" baseline="0" dirty="0" smtClean="0">
                    <a:ln>
                      <a:noFill/>
                    </a:ln>
                    <a:solidFill>
                      <a:srgbClr val="231F20"/>
                    </a:solidFill>
                    <a:effectLst/>
                    <a:latin typeface="Times New Roman" pitchFamily="18" charset="0"/>
                    <a:cs typeface="Arial" pitchFamily="34" charset="0"/>
                  </a:rPr>
                  <a:t>failed bulb</a:t>
                </a:r>
                <a:endParaRPr kumimoji="0" lang="en-US" altLang="en-US" sz="1400" b="1"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7" name="Rectangle 16"/>
          <p:cNvSpPr/>
          <p:nvPr/>
        </p:nvSpPr>
        <p:spPr>
          <a:xfrm>
            <a:off x="228600" y="762000"/>
            <a:ext cx="5029200" cy="1754326"/>
          </a:xfrm>
          <a:prstGeom prst="rect">
            <a:avLst/>
          </a:prstGeom>
        </p:spPr>
        <p:txBody>
          <a:bodyPr wrap="square">
            <a:spAutoFit/>
          </a:bodyPr>
          <a:lstStyle/>
          <a:p>
            <a:r>
              <a:rPr lang="en-US" dirty="0"/>
              <a:t>At the local ice rink one of the light bulbs has failed and must be replaced. A lightweight ladder is placed on the frictionless ice so that it is directly under the light bulb, and an electrician climbs the ladder to reach the bulb. Treat the ladder as having zero mass.</a:t>
            </a:r>
            <a:endParaRPr lang="en-NZ" dirty="0"/>
          </a:p>
        </p:txBody>
      </p:sp>
      <p:sp>
        <p:nvSpPr>
          <p:cNvPr id="18" name="Rectangle 17"/>
          <p:cNvSpPr/>
          <p:nvPr/>
        </p:nvSpPr>
        <p:spPr>
          <a:xfrm>
            <a:off x="228600" y="2667000"/>
            <a:ext cx="4572000" cy="1477328"/>
          </a:xfrm>
          <a:prstGeom prst="rect">
            <a:avLst/>
          </a:prstGeom>
        </p:spPr>
        <p:txBody>
          <a:bodyPr>
            <a:spAutoFit/>
          </a:bodyPr>
          <a:lstStyle/>
          <a:p>
            <a:pPr marL="342900" lvl="0" indent="-342900">
              <a:buAutoNum type="alphaLcParenBoth"/>
            </a:pPr>
            <a:r>
              <a:rPr lang="en-US" dirty="0" smtClean="0"/>
              <a:t>For </a:t>
            </a:r>
            <a:r>
              <a:rPr lang="en-US" dirty="0"/>
              <a:t>the initial position of the ladder and electrician shown in the diagram, the electrician will not be able to reach the light bulb</a:t>
            </a:r>
            <a:r>
              <a:rPr lang="en-US" dirty="0" smtClean="0"/>
              <a:t>.</a:t>
            </a:r>
          </a:p>
          <a:p>
            <a:pPr lvl="0"/>
            <a:r>
              <a:rPr lang="en-US" dirty="0" smtClean="0"/>
              <a:t>      Explain:</a:t>
            </a:r>
            <a:endParaRPr lang="en-NZ" dirty="0"/>
          </a:p>
        </p:txBody>
      </p:sp>
    </p:spTree>
    <p:extLst>
      <p:ext uri="{BB962C8B-B14F-4D97-AF65-F5344CB8AC3E}">
        <p14:creationId xmlns:p14="http://schemas.microsoft.com/office/powerpoint/2010/main" val="3797949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99259199"/>
              </p:ext>
            </p:extLst>
          </p:nvPr>
        </p:nvGraphicFramePr>
        <p:xfrm>
          <a:off x="850008" y="1017430"/>
          <a:ext cx="7791717" cy="5383370"/>
        </p:xfrm>
        <a:graphic>
          <a:graphicData uri="http://schemas.openxmlformats.org/drawingml/2006/table">
            <a:tbl>
              <a:tblPr firstRow="1" firstCol="1" lastRow="1" lastCol="1" bandRow="1" bandCol="1"/>
              <a:tblGrid>
                <a:gridCol w="2600238"/>
                <a:gridCol w="2591241"/>
                <a:gridCol w="2600238"/>
              </a:tblGrid>
              <a:tr h="357884">
                <a:tc>
                  <a:txBody>
                    <a:bodyPr/>
                    <a:lstStyle/>
                    <a:p>
                      <a:pPr marL="184150" algn="ctr">
                        <a:spcBef>
                          <a:spcPts val="310"/>
                        </a:spcBef>
                        <a:spcAft>
                          <a:spcPts val="0"/>
                        </a:spcAft>
                      </a:pPr>
                      <a:r>
                        <a:rPr lang="en-US" sz="2000" b="1" dirty="0">
                          <a:effectLst/>
                          <a:latin typeface="+mn-lt"/>
                          <a:ea typeface="Calibri"/>
                          <a:cs typeface="Times New Roman"/>
                        </a:rPr>
                        <a:t>1-4</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245" algn="ctr">
                        <a:spcBef>
                          <a:spcPts val="310"/>
                        </a:spcBef>
                        <a:spcAft>
                          <a:spcPts val="0"/>
                        </a:spcAft>
                      </a:pPr>
                      <a:r>
                        <a:rPr lang="en-US" sz="2000" b="1" dirty="0">
                          <a:effectLst/>
                          <a:latin typeface="+mn-lt"/>
                          <a:ea typeface="Calibri"/>
                          <a:cs typeface="Times New Roman"/>
                        </a:rPr>
                        <a:t>5-6</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1610" algn="ctr">
                        <a:spcBef>
                          <a:spcPts val="310"/>
                        </a:spcBef>
                        <a:spcAft>
                          <a:spcPts val="0"/>
                        </a:spcAft>
                      </a:pPr>
                      <a:r>
                        <a:rPr lang="en-US" sz="2000" b="1" dirty="0">
                          <a:effectLst/>
                          <a:latin typeface="+mn-lt"/>
                          <a:ea typeface="Calibri"/>
                          <a:cs typeface="Times New Roman"/>
                        </a:rPr>
                        <a:t>7-8</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025486">
                <a:tc>
                  <a:txBody>
                    <a:bodyPr/>
                    <a:lstStyle/>
                    <a:p>
                      <a:pPr marL="36195" marR="120015">
                        <a:lnSpc>
                          <a:spcPct val="105000"/>
                        </a:lnSpc>
                        <a:spcBef>
                          <a:spcPts val="575"/>
                        </a:spcBef>
                        <a:spcAft>
                          <a:spcPts val="0"/>
                        </a:spcAft>
                      </a:pPr>
                      <a:endParaRPr lang="en-US" sz="1800" dirty="0" smtClean="0">
                        <a:effectLst/>
                        <a:latin typeface="+mn-lt"/>
                        <a:ea typeface="Calibri"/>
                        <a:cs typeface="Times New Roman"/>
                      </a:endParaRPr>
                    </a:p>
                    <a:p>
                      <a:pPr marL="36195" marR="120015">
                        <a:lnSpc>
                          <a:spcPct val="105000"/>
                        </a:lnSpc>
                        <a:spcBef>
                          <a:spcPts val="575"/>
                        </a:spcBef>
                        <a:spcAft>
                          <a:spcPts val="0"/>
                        </a:spcAft>
                      </a:pPr>
                      <a:r>
                        <a:rPr lang="en-US" sz="1800" dirty="0" smtClean="0">
                          <a:effectLst/>
                          <a:latin typeface="+mn-lt"/>
                          <a:ea typeface="Calibri"/>
                          <a:cs typeface="Times New Roman"/>
                        </a:rPr>
                        <a:t>Thorough </a:t>
                      </a:r>
                      <a:r>
                        <a:rPr lang="en-US" sz="1800" dirty="0">
                          <a:effectLst/>
                          <a:latin typeface="+mn-lt"/>
                          <a:ea typeface="Calibri"/>
                          <a:cs typeface="Times New Roman"/>
                        </a:rPr>
                        <a:t>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endParaRPr lang="en-NZ" sz="1800" dirty="0">
                        <a:effectLst/>
                        <a:latin typeface="+mn-lt"/>
                        <a:ea typeface="Calibri"/>
                        <a:cs typeface="Times New Roman"/>
                      </a:endParaRPr>
                    </a:p>
                    <a:p>
                      <a:pPr>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a:spcAft>
                          <a:spcPts val="0"/>
                        </a:spcAft>
                      </a:pPr>
                      <a:r>
                        <a:rPr lang="en-US" sz="1800" dirty="0">
                          <a:effectLst/>
                          <a:latin typeface="+mn-lt"/>
                          <a:ea typeface="Calibri"/>
                          <a:cs typeface="Times New Roman"/>
                        </a:rPr>
                        <a:t>OR</a:t>
                      </a:r>
                      <a:endParaRPr lang="en-NZ" sz="1800" dirty="0">
                        <a:effectLst/>
                        <a:latin typeface="+mn-lt"/>
                        <a:ea typeface="Calibri"/>
                        <a:cs typeface="Times New Roman"/>
                      </a:endParaRPr>
                    </a:p>
                    <a:p>
                      <a:pPr>
                        <a:spcBef>
                          <a:spcPts val="40"/>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marR="55880">
                        <a:lnSpc>
                          <a:spcPct val="105000"/>
                        </a:lnSpc>
                        <a:spcAft>
                          <a:spcPts val="0"/>
                        </a:spcAft>
                      </a:pPr>
                      <a:r>
                        <a:rPr lang="en-US" sz="1800" dirty="0">
                          <a:effectLst/>
                          <a:latin typeface="+mn-lt"/>
                          <a:ea typeface="Calibri"/>
                          <a:cs typeface="Times New Roman"/>
                        </a:rPr>
                        <a:t>Partially</a:t>
                      </a:r>
                      <a:r>
                        <a:rPr lang="en-US" sz="1800" spc="-20" dirty="0">
                          <a:effectLst/>
                          <a:latin typeface="+mn-lt"/>
                          <a:ea typeface="Calibri"/>
                          <a:cs typeface="Times New Roman"/>
                        </a:rPr>
                        <a:t> </a:t>
                      </a:r>
                      <a:r>
                        <a:rPr lang="en-US" sz="1800" dirty="0">
                          <a:effectLst/>
                          <a:latin typeface="+mn-lt"/>
                          <a:ea typeface="Calibri"/>
                          <a:cs typeface="Times New Roman"/>
                        </a:rPr>
                        <a:t>correct mathematical solution to</a:t>
                      </a:r>
                      <a:r>
                        <a:rPr lang="en-US" sz="1800" spc="-5" dirty="0">
                          <a:effectLst/>
                          <a:latin typeface="+mn-lt"/>
                          <a:ea typeface="Calibri"/>
                          <a:cs typeface="Times New Roman"/>
                        </a:rPr>
                        <a:t> </a:t>
                      </a:r>
                      <a:r>
                        <a:rPr lang="en-US" sz="1800" dirty="0">
                          <a:effectLst/>
                          <a:latin typeface="+mn-lt"/>
                          <a:ea typeface="Calibri"/>
                          <a:cs typeface="Times New Roman"/>
                        </a:rPr>
                        <a:t>the given</a:t>
                      </a:r>
                      <a:r>
                        <a:rPr lang="en-US" sz="1800" spc="-25" dirty="0">
                          <a:effectLst/>
                          <a:latin typeface="+mn-lt"/>
                          <a:ea typeface="Calibri"/>
                          <a:cs typeface="Times New Roman"/>
                        </a:rPr>
                        <a:t> </a:t>
                      </a:r>
                      <a:r>
                        <a:rPr lang="en-US" sz="1800" dirty="0">
                          <a:effectLst/>
                          <a:latin typeface="+mn-lt"/>
                          <a:ea typeface="Calibri"/>
                          <a:cs typeface="Times New Roman"/>
                        </a:rPr>
                        <a:t>problems</a:t>
                      </a:r>
                      <a:endParaRPr lang="en-NZ" sz="1800" dirty="0">
                        <a:effectLst/>
                        <a:latin typeface="+mn-lt"/>
                        <a:ea typeface="Calibri"/>
                        <a:cs typeface="Times New Roman"/>
                      </a:endParaRPr>
                    </a:p>
                    <a:p>
                      <a:pPr>
                        <a:spcBef>
                          <a:spcPts val="10"/>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a:spcAft>
                          <a:spcPts val="0"/>
                        </a:spcAft>
                      </a:pPr>
                      <a:r>
                        <a:rPr lang="en-US" sz="1800" dirty="0">
                          <a:effectLst/>
                          <a:latin typeface="+mn-lt"/>
                          <a:ea typeface="Calibri"/>
                          <a:cs typeface="Times New Roman"/>
                        </a:rPr>
                        <a:t>AND /</a:t>
                      </a:r>
                      <a:r>
                        <a:rPr lang="en-US" sz="1800" spc="-5" dirty="0">
                          <a:effectLst/>
                          <a:latin typeface="+mn-lt"/>
                          <a:ea typeface="Calibri"/>
                          <a:cs typeface="Times New Roman"/>
                        </a:rPr>
                        <a:t> </a:t>
                      </a:r>
                      <a:r>
                        <a:rPr lang="en-US" sz="1800" dirty="0">
                          <a:effectLst/>
                          <a:latin typeface="+mn-lt"/>
                          <a:ea typeface="Calibri"/>
                          <a:cs typeface="Times New Roman"/>
                        </a:rPr>
                        <a:t>OR</a:t>
                      </a:r>
                      <a:endParaRPr lang="en-NZ" sz="1800" dirty="0">
                        <a:effectLst/>
                        <a:latin typeface="+mn-lt"/>
                        <a:ea typeface="Calibri"/>
                        <a:cs typeface="Times New Roman"/>
                      </a:endParaRPr>
                    </a:p>
                    <a:p>
                      <a:pPr>
                        <a:spcBef>
                          <a:spcPts val="5"/>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marR="120015">
                        <a:lnSpc>
                          <a:spcPct val="105000"/>
                        </a:lnSpc>
                        <a:spcAft>
                          <a:spcPts val="0"/>
                        </a:spcAft>
                      </a:pPr>
                      <a:r>
                        <a:rPr lang="en-US" sz="1800" dirty="0">
                          <a:effectLst/>
                          <a:latin typeface="+mn-lt"/>
                          <a:ea typeface="Calibri"/>
                          <a:cs typeface="Times New Roman"/>
                        </a:rPr>
                        <a:t>Partial 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endParaRPr lang="en-NZ" sz="18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3020" marR="52705">
                        <a:lnSpc>
                          <a:spcPct val="105000"/>
                        </a:lnSpc>
                        <a:spcBef>
                          <a:spcPts val="575"/>
                        </a:spcBef>
                        <a:spcAft>
                          <a:spcPts val="0"/>
                        </a:spcAft>
                      </a:pPr>
                      <a:endParaRPr lang="en-US" sz="1800" dirty="0" smtClean="0">
                        <a:effectLst/>
                        <a:latin typeface="+mn-lt"/>
                        <a:ea typeface="Calibri"/>
                        <a:cs typeface="Times New Roman"/>
                      </a:endParaRPr>
                    </a:p>
                    <a:p>
                      <a:pPr marL="33020" marR="52705">
                        <a:lnSpc>
                          <a:spcPct val="105000"/>
                        </a:lnSpc>
                        <a:spcBef>
                          <a:spcPts val="575"/>
                        </a:spcBef>
                        <a:spcAft>
                          <a:spcPts val="0"/>
                        </a:spcAft>
                      </a:pPr>
                      <a:r>
                        <a:rPr lang="en-US" sz="1800" dirty="0" smtClean="0">
                          <a:effectLst/>
                          <a:latin typeface="+mn-lt"/>
                          <a:ea typeface="Calibri"/>
                          <a:cs typeface="Times New Roman"/>
                        </a:rPr>
                        <a:t>(</a:t>
                      </a:r>
                      <a:r>
                        <a:rPr lang="en-US" sz="1800" dirty="0">
                          <a:effectLst/>
                          <a:latin typeface="+mn-lt"/>
                          <a:ea typeface="Calibri"/>
                          <a:cs typeface="Times New Roman"/>
                        </a:rPr>
                        <a:t>Partially) correct</a:t>
                      </a:r>
                      <a:r>
                        <a:rPr lang="en-US" sz="1800" spc="5" dirty="0">
                          <a:effectLst/>
                          <a:latin typeface="+mn-lt"/>
                          <a:ea typeface="Calibri"/>
                          <a:cs typeface="Times New Roman"/>
                        </a:rPr>
                        <a:t> </a:t>
                      </a:r>
                      <a:r>
                        <a:rPr lang="en-US" sz="1800" dirty="0">
                          <a:effectLst/>
                          <a:latin typeface="+mn-lt"/>
                          <a:ea typeface="Calibri"/>
                          <a:cs typeface="Times New Roman"/>
                        </a:rPr>
                        <a:t>mathematical solution to</a:t>
                      </a:r>
                      <a:r>
                        <a:rPr lang="en-US" sz="1800" spc="-5" dirty="0">
                          <a:effectLst/>
                          <a:latin typeface="+mn-lt"/>
                          <a:ea typeface="Calibri"/>
                          <a:cs typeface="Times New Roman"/>
                        </a:rPr>
                        <a:t> </a:t>
                      </a:r>
                      <a:r>
                        <a:rPr lang="en-US" sz="1800" dirty="0">
                          <a:effectLst/>
                          <a:latin typeface="+mn-lt"/>
                          <a:ea typeface="Calibri"/>
                          <a:cs typeface="Times New Roman"/>
                        </a:rPr>
                        <a:t>the given</a:t>
                      </a:r>
                      <a:r>
                        <a:rPr lang="en-US" sz="1800" spc="-25" dirty="0">
                          <a:effectLst/>
                          <a:latin typeface="+mn-lt"/>
                          <a:ea typeface="Calibri"/>
                          <a:cs typeface="Times New Roman"/>
                        </a:rPr>
                        <a:t> </a:t>
                      </a:r>
                      <a:r>
                        <a:rPr lang="en-US" sz="1800" dirty="0">
                          <a:effectLst/>
                          <a:latin typeface="+mn-lt"/>
                          <a:ea typeface="Calibri"/>
                          <a:cs typeface="Times New Roman"/>
                        </a:rPr>
                        <a:t>problems.</a:t>
                      </a:r>
                      <a:endParaRPr lang="en-NZ" sz="1800" dirty="0">
                        <a:effectLst/>
                        <a:latin typeface="+mn-lt"/>
                        <a:ea typeface="Calibri"/>
                        <a:cs typeface="Times New Roman"/>
                      </a:endParaRPr>
                    </a:p>
                    <a:p>
                      <a:pPr>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a:spcAft>
                          <a:spcPts val="0"/>
                        </a:spcAft>
                      </a:pPr>
                      <a:r>
                        <a:rPr lang="en-US" sz="1800" dirty="0">
                          <a:effectLst/>
                          <a:latin typeface="+mn-lt"/>
                          <a:ea typeface="Calibri"/>
                          <a:cs typeface="Times New Roman"/>
                        </a:rPr>
                        <a:t>AND /</a:t>
                      </a:r>
                      <a:r>
                        <a:rPr lang="en-US" sz="1800" spc="-5" dirty="0">
                          <a:effectLst/>
                          <a:latin typeface="+mn-lt"/>
                          <a:ea typeface="Calibri"/>
                          <a:cs typeface="Times New Roman"/>
                        </a:rPr>
                        <a:t> </a:t>
                      </a:r>
                      <a:r>
                        <a:rPr lang="en-US" sz="1800" dirty="0">
                          <a:effectLst/>
                          <a:latin typeface="+mn-lt"/>
                          <a:ea typeface="Calibri"/>
                          <a:cs typeface="Times New Roman"/>
                        </a:rPr>
                        <a:t>OR</a:t>
                      </a:r>
                      <a:endParaRPr lang="en-NZ" sz="1800" dirty="0">
                        <a:effectLst/>
                        <a:latin typeface="+mn-lt"/>
                        <a:ea typeface="Calibri"/>
                        <a:cs typeface="Times New Roman"/>
                      </a:endParaRPr>
                    </a:p>
                    <a:p>
                      <a:pPr>
                        <a:spcBef>
                          <a:spcPts val="5"/>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marR="118745">
                        <a:lnSpc>
                          <a:spcPct val="105000"/>
                        </a:lnSpc>
                        <a:spcAft>
                          <a:spcPts val="0"/>
                        </a:spcAft>
                      </a:pPr>
                      <a:r>
                        <a:rPr lang="en-US" sz="1800" dirty="0">
                          <a:effectLst/>
                          <a:latin typeface="+mn-lt"/>
                          <a:ea typeface="Calibri"/>
                          <a:cs typeface="Times New Roman"/>
                        </a:rPr>
                        <a:t>Reasonably thorough 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0" dirty="0">
                          <a:effectLst/>
                          <a:latin typeface="+mn-lt"/>
                          <a:ea typeface="Calibri"/>
                          <a:cs typeface="Times New Roman"/>
                        </a:rPr>
                        <a:t> </a:t>
                      </a:r>
                      <a:r>
                        <a:rPr lang="en-US" sz="1800" dirty="0">
                          <a:effectLst/>
                          <a:latin typeface="+mn-lt"/>
                          <a:ea typeface="Calibri"/>
                          <a:cs typeface="Times New Roman"/>
                        </a:rPr>
                        <a:t>of</a:t>
                      </a:r>
                      <a:r>
                        <a:rPr lang="en-US" sz="1800" spc="5" dirty="0">
                          <a:effectLst/>
                          <a:latin typeface="+mn-lt"/>
                          <a:ea typeface="Calibri"/>
                          <a:cs typeface="Times New Roman"/>
                        </a:rPr>
                        <a:t> </a:t>
                      </a:r>
                      <a:r>
                        <a:rPr lang="en-US" sz="1800" dirty="0">
                          <a:effectLst/>
                          <a:latin typeface="+mn-lt"/>
                          <a:ea typeface="Calibri"/>
                          <a:cs typeface="Times New Roman"/>
                        </a:rPr>
                        <a:t>physics</a:t>
                      </a:r>
                      <a:r>
                        <a:rPr lang="en-US" sz="1800" dirty="0" smtClean="0">
                          <a:effectLst/>
                          <a:latin typeface="+mn-lt"/>
                          <a:ea typeface="Calibri"/>
                          <a:cs typeface="Times New Roman"/>
                        </a:rPr>
                        <a:t>.</a:t>
                      </a:r>
                    </a:p>
                    <a:p>
                      <a:pPr marL="33020" marR="118745">
                        <a:lnSpc>
                          <a:spcPct val="105000"/>
                        </a:lnSpc>
                        <a:spcAft>
                          <a:spcPts val="0"/>
                        </a:spcAft>
                      </a:pPr>
                      <a:endParaRPr lang="en-US" sz="1800" dirty="0" smtClean="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3020" marR="55880">
                        <a:lnSpc>
                          <a:spcPct val="105000"/>
                        </a:lnSpc>
                        <a:spcBef>
                          <a:spcPts val="575"/>
                        </a:spcBef>
                        <a:spcAft>
                          <a:spcPts val="0"/>
                        </a:spcAft>
                      </a:pPr>
                      <a:endParaRPr lang="en-US" sz="1800" dirty="0" smtClean="0">
                        <a:effectLst/>
                        <a:latin typeface="+mn-lt"/>
                        <a:ea typeface="Calibri"/>
                        <a:cs typeface="Times New Roman"/>
                      </a:endParaRPr>
                    </a:p>
                    <a:p>
                      <a:pPr marL="33020" marR="55880">
                        <a:lnSpc>
                          <a:spcPct val="105000"/>
                        </a:lnSpc>
                        <a:spcBef>
                          <a:spcPts val="575"/>
                        </a:spcBef>
                        <a:spcAft>
                          <a:spcPts val="0"/>
                        </a:spcAft>
                      </a:pPr>
                      <a:r>
                        <a:rPr lang="en-US" sz="1800" dirty="0" smtClean="0">
                          <a:effectLst/>
                          <a:latin typeface="+mn-lt"/>
                          <a:ea typeface="Calibri"/>
                          <a:cs typeface="Times New Roman"/>
                        </a:rPr>
                        <a:t>Correct </a:t>
                      </a:r>
                      <a:r>
                        <a:rPr lang="en-US" sz="1800" dirty="0">
                          <a:effectLst/>
                          <a:latin typeface="+mn-lt"/>
                          <a:ea typeface="Calibri"/>
                          <a:cs typeface="Times New Roman"/>
                        </a:rPr>
                        <a:t>mathematical solution to</a:t>
                      </a:r>
                      <a:r>
                        <a:rPr lang="en-US" sz="1800" spc="-5" dirty="0">
                          <a:effectLst/>
                          <a:latin typeface="+mn-lt"/>
                          <a:ea typeface="Calibri"/>
                          <a:cs typeface="Times New Roman"/>
                        </a:rPr>
                        <a:t> </a:t>
                      </a:r>
                      <a:r>
                        <a:rPr lang="en-US" sz="1800" dirty="0">
                          <a:effectLst/>
                          <a:latin typeface="+mn-lt"/>
                          <a:ea typeface="Calibri"/>
                          <a:cs typeface="Times New Roman"/>
                        </a:rPr>
                        <a:t>the given</a:t>
                      </a:r>
                      <a:r>
                        <a:rPr lang="en-US" sz="1800" spc="-25" dirty="0">
                          <a:effectLst/>
                          <a:latin typeface="+mn-lt"/>
                          <a:ea typeface="Calibri"/>
                          <a:cs typeface="Times New Roman"/>
                        </a:rPr>
                        <a:t> </a:t>
                      </a:r>
                      <a:r>
                        <a:rPr lang="en-US" sz="1800" dirty="0">
                          <a:effectLst/>
                          <a:latin typeface="+mn-lt"/>
                          <a:ea typeface="Calibri"/>
                          <a:cs typeface="Times New Roman"/>
                        </a:rPr>
                        <a:t>problems.</a:t>
                      </a:r>
                      <a:endParaRPr lang="en-NZ" sz="1800" dirty="0">
                        <a:effectLst/>
                        <a:latin typeface="+mn-lt"/>
                        <a:ea typeface="Calibri"/>
                        <a:cs typeface="Times New Roman"/>
                      </a:endParaRPr>
                    </a:p>
                    <a:p>
                      <a:pPr>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a:spcAft>
                          <a:spcPts val="0"/>
                        </a:spcAft>
                      </a:pPr>
                      <a:r>
                        <a:rPr lang="en-US" sz="1800" dirty="0">
                          <a:effectLst/>
                          <a:latin typeface="+mn-lt"/>
                          <a:ea typeface="Calibri"/>
                          <a:cs typeface="Times New Roman"/>
                        </a:rPr>
                        <a:t>AND</a:t>
                      </a:r>
                      <a:endParaRPr lang="en-NZ" sz="1800" dirty="0">
                        <a:effectLst/>
                        <a:latin typeface="+mn-lt"/>
                        <a:ea typeface="Calibri"/>
                        <a:cs typeface="Times New Roman"/>
                      </a:endParaRPr>
                    </a:p>
                    <a:p>
                      <a:pPr>
                        <a:spcBef>
                          <a:spcPts val="40"/>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marR="122555">
                        <a:lnSpc>
                          <a:spcPct val="105000"/>
                        </a:lnSpc>
                        <a:spcAft>
                          <a:spcPts val="0"/>
                        </a:spcAft>
                      </a:pPr>
                      <a:r>
                        <a:rPr lang="en-US" sz="1800" dirty="0">
                          <a:effectLst/>
                          <a:latin typeface="+mn-lt"/>
                          <a:ea typeface="Calibri"/>
                          <a:cs typeface="Times New Roman"/>
                        </a:rPr>
                        <a:t>Thorough 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r>
                        <a:rPr lang="en-US" sz="1800" dirty="0" smtClean="0">
                          <a:effectLst/>
                          <a:latin typeface="+mn-lt"/>
                          <a:ea typeface="Calibri"/>
                          <a:cs typeface="Times New Roman"/>
                        </a:rPr>
                        <a:t>.</a:t>
                      </a:r>
                    </a:p>
                    <a:p>
                      <a:pPr marL="33020" marR="122555">
                        <a:lnSpc>
                          <a:spcPct val="105000"/>
                        </a:lnSpc>
                        <a:spcAft>
                          <a:spcPts val="0"/>
                        </a:spcAft>
                      </a:pPr>
                      <a:endParaRPr lang="en-US" sz="1800" dirty="0" smtClean="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3" name="TextBox 2"/>
          <p:cNvSpPr txBox="1"/>
          <p:nvPr/>
        </p:nvSpPr>
        <p:spPr>
          <a:xfrm>
            <a:off x="2292440" y="244699"/>
            <a:ext cx="4567148" cy="461665"/>
          </a:xfrm>
          <a:prstGeom prst="rect">
            <a:avLst/>
          </a:prstGeom>
          <a:noFill/>
        </p:spPr>
        <p:txBody>
          <a:bodyPr wrap="none" rtlCol="0">
            <a:spAutoFit/>
          </a:bodyPr>
          <a:lstStyle/>
          <a:p>
            <a:r>
              <a:rPr lang="en-NZ" sz="2400" b="1" dirty="0" smtClean="0"/>
              <a:t>Marking rubric for questions   2 - 5</a:t>
            </a:r>
            <a:endParaRPr lang="en-NZ" sz="2400" b="1" dirty="0"/>
          </a:p>
        </p:txBody>
      </p:sp>
    </p:spTree>
    <p:extLst>
      <p:ext uri="{BB962C8B-B14F-4D97-AF65-F5344CB8AC3E}">
        <p14:creationId xmlns:p14="http://schemas.microsoft.com/office/powerpoint/2010/main" val="89798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500"/>
                                        <p:tgtEl>
                                          <p:spTgt spid="3"/>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5534191" y="1295400"/>
            <a:ext cx="3071481" cy="2957822"/>
            <a:chOff x="7372" y="68"/>
            <a:chExt cx="3116" cy="2751"/>
          </a:xfrm>
        </p:grpSpPr>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2" y="68"/>
              <a:ext cx="2782" cy="2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4"/>
            <p:cNvGrpSpPr>
              <a:grpSpLocks/>
            </p:cNvGrpSpPr>
            <p:nvPr/>
          </p:nvGrpSpPr>
          <p:grpSpPr bwMode="auto">
            <a:xfrm>
              <a:off x="7372" y="2646"/>
              <a:ext cx="3116" cy="173"/>
              <a:chOff x="7372" y="2646"/>
              <a:chExt cx="3116" cy="173"/>
            </a:xfrm>
          </p:grpSpPr>
          <p:sp>
            <p:nvSpPr>
              <p:cNvPr id="5" name="Freeform 5"/>
              <p:cNvSpPr>
                <a:spLocks/>
              </p:cNvSpPr>
              <p:nvPr/>
            </p:nvSpPr>
            <p:spPr bwMode="auto">
              <a:xfrm>
                <a:off x="7372" y="2646"/>
                <a:ext cx="3116" cy="2"/>
              </a:xfrm>
              <a:custGeom>
                <a:avLst/>
                <a:gdLst>
                  <a:gd name="T0" fmla="+- 0 7372 7372"/>
                  <a:gd name="T1" fmla="*/ T0 w 3116"/>
                  <a:gd name="T2" fmla="+- 0 10488 7372"/>
                  <a:gd name="T3" fmla="*/ T2 w 3116"/>
                </a:gdLst>
                <a:ahLst/>
                <a:cxnLst>
                  <a:cxn ang="0">
                    <a:pos x="T1" y="0"/>
                  </a:cxn>
                  <a:cxn ang="0">
                    <a:pos x="T3" y="0"/>
                  </a:cxn>
                </a:cxnLst>
                <a:rect l="0" t="0" r="r" b="b"/>
                <a:pathLst>
                  <a:path w="3116">
                    <a:moveTo>
                      <a:pt x="0" y="0"/>
                    </a:moveTo>
                    <a:lnTo>
                      <a:pt x="3116"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6" name="Text Box 6"/>
              <p:cNvSpPr txBox="1">
                <a:spLocks noChangeArrowheads="1"/>
              </p:cNvSpPr>
              <p:nvPr/>
            </p:nvSpPr>
            <p:spPr bwMode="auto">
              <a:xfrm>
                <a:off x="8019" y="2690"/>
                <a:ext cx="40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4000"/>
                  </a:lnSpc>
                  <a:spcBef>
                    <a:spcPts val="63"/>
                  </a:spcBef>
                  <a:spcAft>
                    <a:spcPts val="1000"/>
                  </a:spcAft>
                  <a:buClrTx/>
                  <a:buSzTx/>
                  <a:buFontTx/>
                  <a:buNone/>
                  <a:tabLst/>
                </a:pPr>
                <a:r>
                  <a:rPr kumimoji="0" lang="en-NZ" altLang="en-US" sz="1600" b="1" i="0" u="none" strike="noStrike" cap="none" normalizeH="0" baseline="0" dirty="0" smtClean="0">
                    <a:ln>
                      <a:noFill/>
                    </a:ln>
                    <a:solidFill>
                      <a:srgbClr val="231F20"/>
                    </a:solidFill>
                    <a:effectLst/>
                    <a:latin typeface="Times New Roman" pitchFamily="18" charset="0"/>
                    <a:cs typeface="Arial" pitchFamily="34" charset="0"/>
                  </a:rPr>
                  <a:t>ice</a:t>
                </a:r>
                <a:endParaRPr kumimoji="0" lang="en-US" altLang="en-US" sz="1600" b="1" i="0" u="none" strike="noStrike" cap="none" normalizeH="0" baseline="0" dirty="0" smtClean="0">
                  <a:ln>
                    <a:noFill/>
                  </a:ln>
                  <a:solidFill>
                    <a:schemeClr val="tx1"/>
                  </a:solidFill>
                  <a:effectLst/>
                  <a:latin typeface="Arial" pitchFamily="34" charset="0"/>
                  <a:cs typeface="Arial" pitchFamily="34" charset="0"/>
                </a:endParaRPr>
              </a:p>
            </p:txBody>
          </p:sp>
        </p:grpSp>
      </p:grpSp>
      <p:grpSp>
        <p:nvGrpSpPr>
          <p:cNvPr id="7" name="Group 7"/>
          <p:cNvGrpSpPr>
            <a:grpSpLocks/>
          </p:cNvGrpSpPr>
          <p:nvPr/>
        </p:nvGrpSpPr>
        <p:grpSpPr bwMode="auto">
          <a:xfrm>
            <a:off x="6095905" y="381514"/>
            <a:ext cx="1981295" cy="532886"/>
            <a:chOff x="7737" y="5"/>
            <a:chExt cx="2495" cy="398"/>
          </a:xfrm>
        </p:grpSpPr>
        <p:grpSp>
          <p:nvGrpSpPr>
            <p:cNvPr id="8" name="Group 8"/>
            <p:cNvGrpSpPr>
              <a:grpSpLocks/>
            </p:cNvGrpSpPr>
            <p:nvPr/>
          </p:nvGrpSpPr>
          <p:grpSpPr bwMode="auto">
            <a:xfrm>
              <a:off x="7737" y="124"/>
              <a:ext cx="2140" cy="2"/>
              <a:chOff x="7737" y="124"/>
              <a:chExt cx="2140" cy="2"/>
            </a:xfrm>
          </p:grpSpPr>
          <p:sp>
            <p:nvSpPr>
              <p:cNvPr id="16" name="Freeform 9"/>
              <p:cNvSpPr>
                <a:spLocks/>
              </p:cNvSpPr>
              <p:nvPr/>
            </p:nvSpPr>
            <p:spPr bwMode="auto">
              <a:xfrm>
                <a:off x="7737" y="124"/>
                <a:ext cx="2140" cy="2"/>
              </a:xfrm>
              <a:custGeom>
                <a:avLst/>
                <a:gdLst>
                  <a:gd name="T0" fmla="+- 0 7737 7737"/>
                  <a:gd name="T1" fmla="*/ T0 w 2140"/>
                  <a:gd name="T2" fmla="+- 0 9877 7737"/>
                  <a:gd name="T3" fmla="*/ T2 w 2140"/>
                </a:gdLst>
                <a:ahLst/>
                <a:cxnLst>
                  <a:cxn ang="0">
                    <a:pos x="T1" y="0"/>
                  </a:cxn>
                  <a:cxn ang="0">
                    <a:pos x="T3" y="0"/>
                  </a:cxn>
                </a:cxnLst>
                <a:rect l="0" t="0" r="r" b="b"/>
                <a:pathLst>
                  <a:path w="2140">
                    <a:moveTo>
                      <a:pt x="0" y="0"/>
                    </a:moveTo>
                    <a:lnTo>
                      <a:pt x="214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0"/>
            <p:cNvGrpSpPr>
              <a:grpSpLocks/>
            </p:cNvGrpSpPr>
            <p:nvPr/>
          </p:nvGrpSpPr>
          <p:grpSpPr bwMode="auto">
            <a:xfrm>
              <a:off x="8807" y="124"/>
              <a:ext cx="2" cy="169"/>
              <a:chOff x="8807" y="124"/>
              <a:chExt cx="2" cy="169"/>
            </a:xfrm>
          </p:grpSpPr>
          <p:sp>
            <p:nvSpPr>
              <p:cNvPr id="15" name="Freeform 11"/>
              <p:cNvSpPr>
                <a:spLocks/>
              </p:cNvSpPr>
              <p:nvPr/>
            </p:nvSpPr>
            <p:spPr bwMode="auto">
              <a:xfrm>
                <a:off x="8807" y="124"/>
                <a:ext cx="2" cy="169"/>
              </a:xfrm>
              <a:custGeom>
                <a:avLst/>
                <a:gdLst>
                  <a:gd name="T0" fmla="+- 0 124 124"/>
                  <a:gd name="T1" fmla="*/ 124 h 169"/>
                  <a:gd name="T2" fmla="+- 0 293 124"/>
                  <a:gd name="T3" fmla="*/ 293 h 169"/>
                </a:gdLst>
                <a:ahLst/>
                <a:cxnLst>
                  <a:cxn ang="0">
                    <a:pos x="0" y="T1"/>
                  </a:cxn>
                  <a:cxn ang="0">
                    <a:pos x="0" y="T3"/>
                  </a:cxn>
                </a:cxnLst>
                <a:rect l="0" t="0" r="r" b="b"/>
                <a:pathLst>
                  <a:path h="169">
                    <a:moveTo>
                      <a:pt x="0" y="0"/>
                    </a:moveTo>
                    <a:lnTo>
                      <a:pt x="0" y="169"/>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2"/>
            <p:cNvGrpSpPr>
              <a:grpSpLocks/>
            </p:cNvGrpSpPr>
            <p:nvPr/>
          </p:nvGrpSpPr>
          <p:grpSpPr bwMode="auto">
            <a:xfrm>
              <a:off x="8628" y="293"/>
              <a:ext cx="353" cy="52"/>
              <a:chOff x="8628" y="293"/>
              <a:chExt cx="353" cy="52"/>
            </a:xfrm>
          </p:grpSpPr>
          <p:sp>
            <p:nvSpPr>
              <p:cNvPr id="14" name="Freeform 13"/>
              <p:cNvSpPr>
                <a:spLocks/>
              </p:cNvSpPr>
              <p:nvPr/>
            </p:nvSpPr>
            <p:spPr bwMode="auto">
              <a:xfrm>
                <a:off x="8628" y="293"/>
                <a:ext cx="353" cy="52"/>
              </a:xfrm>
              <a:custGeom>
                <a:avLst/>
                <a:gdLst>
                  <a:gd name="T0" fmla="+- 0 8628 8628"/>
                  <a:gd name="T1" fmla="*/ T0 w 353"/>
                  <a:gd name="T2" fmla="+- 0 344 293"/>
                  <a:gd name="T3" fmla="*/ 344 h 52"/>
                  <a:gd name="T4" fmla="+- 0 8698 8628"/>
                  <a:gd name="T5" fmla="*/ T4 w 353"/>
                  <a:gd name="T6" fmla="+- 0 305 293"/>
                  <a:gd name="T7" fmla="*/ 305 h 52"/>
                  <a:gd name="T8" fmla="+- 0 8771 8628"/>
                  <a:gd name="T9" fmla="*/ T8 w 353"/>
                  <a:gd name="T10" fmla="+- 0 294 293"/>
                  <a:gd name="T11" fmla="*/ 294 h 52"/>
                  <a:gd name="T12" fmla="+- 0 8799 8628"/>
                  <a:gd name="T13" fmla="*/ T12 w 353"/>
                  <a:gd name="T14" fmla="+- 0 293 293"/>
                  <a:gd name="T15" fmla="*/ 293 h 52"/>
                  <a:gd name="T16" fmla="+- 0 8828 8628"/>
                  <a:gd name="T17" fmla="*/ T16 w 353"/>
                  <a:gd name="T18" fmla="+- 0 293 293"/>
                  <a:gd name="T19" fmla="*/ 293 h 52"/>
                  <a:gd name="T20" fmla="+- 0 8904 8628"/>
                  <a:gd name="T21" fmla="*/ T20 w 353"/>
                  <a:gd name="T22" fmla="+- 0 303 293"/>
                  <a:gd name="T23" fmla="*/ 303 h 52"/>
                  <a:gd name="T24" fmla="+- 0 8972 8628"/>
                  <a:gd name="T25" fmla="*/ T24 w 353"/>
                  <a:gd name="T26" fmla="+- 0 329 293"/>
                  <a:gd name="T27" fmla="*/ 329 h 52"/>
                  <a:gd name="T28" fmla="+- 0 8981 8628"/>
                  <a:gd name="T29" fmla="*/ T28 w 353"/>
                  <a:gd name="T30" fmla="+- 0 337 293"/>
                  <a:gd name="T31" fmla="*/ 337 h 5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353" h="52">
                    <a:moveTo>
                      <a:pt x="0" y="51"/>
                    </a:moveTo>
                    <a:lnTo>
                      <a:pt x="70" y="12"/>
                    </a:lnTo>
                    <a:lnTo>
                      <a:pt x="143" y="1"/>
                    </a:lnTo>
                    <a:lnTo>
                      <a:pt x="171" y="0"/>
                    </a:lnTo>
                    <a:lnTo>
                      <a:pt x="200" y="0"/>
                    </a:lnTo>
                    <a:lnTo>
                      <a:pt x="276" y="10"/>
                    </a:lnTo>
                    <a:lnTo>
                      <a:pt x="344" y="36"/>
                    </a:lnTo>
                    <a:lnTo>
                      <a:pt x="353" y="44"/>
                    </a:lnTo>
                  </a:path>
                </a:pathLst>
              </a:custGeom>
              <a:noFill/>
              <a:ln w="952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4"/>
            <p:cNvGrpSpPr>
              <a:grpSpLocks/>
            </p:cNvGrpSpPr>
            <p:nvPr/>
          </p:nvGrpSpPr>
          <p:grpSpPr bwMode="auto">
            <a:xfrm>
              <a:off x="8005" y="5"/>
              <a:ext cx="2227" cy="398"/>
              <a:chOff x="8005" y="5"/>
              <a:chExt cx="2227" cy="398"/>
            </a:xfrm>
          </p:grpSpPr>
          <p:sp>
            <p:nvSpPr>
              <p:cNvPr id="12" name="Freeform 15"/>
              <p:cNvSpPr>
                <a:spLocks/>
              </p:cNvSpPr>
              <p:nvPr/>
            </p:nvSpPr>
            <p:spPr bwMode="auto">
              <a:xfrm>
                <a:off x="8758" y="295"/>
                <a:ext cx="99" cy="108"/>
              </a:xfrm>
              <a:custGeom>
                <a:avLst/>
                <a:gdLst>
                  <a:gd name="T0" fmla="+- 0 8758 8758"/>
                  <a:gd name="T1" fmla="*/ T0 w 99"/>
                  <a:gd name="T2" fmla="+- 0 363 295"/>
                  <a:gd name="T3" fmla="*/ 363 h 108"/>
                  <a:gd name="T4" fmla="+- 0 8764 8758"/>
                  <a:gd name="T5" fmla="*/ T4 w 99"/>
                  <a:gd name="T6" fmla="+- 0 389 295"/>
                  <a:gd name="T7" fmla="*/ 389 h 108"/>
                  <a:gd name="T8" fmla="+- 0 8780 8758"/>
                  <a:gd name="T9" fmla="*/ T8 w 99"/>
                  <a:gd name="T10" fmla="+- 0 400 295"/>
                  <a:gd name="T11" fmla="*/ 400 h 108"/>
                  <a:gd name="T12" fmla="+- 0 8803 8758"/>
                  <a:gd name="T13" fmla="*/ T12 w 99"/>
                  <a:gd name="T14" fmla="+- 0 403 295"/>
                  <a:gd name="T15" fmla="*/ 403 h 108"/>
                  <a:gd name="T16" fmla="+- 0 8828 8758"/>
                  <a:gd name="T17" fmla="*/ T16 w 99"/>
                  <a:gd name="T18" fmla="+- 0 401 295"/>
                  <a:gd name="T19" fmla="*/ 401 h 108"/>
                  <a:gd name="T20" fmla="+- 0 8847 8758"/>
                  <a:gd name="T21" fmla="*/ T20 w 99"/>
                  <a:gd name="T22" fmla="+- 0 394 295"/>
                  <a:gd name="T23" fmla="*/ 394 h 108"/>
                  <a:gd name="T24" fmla="+- 0 8856 8758"/>
                  <a:gd name="T25" fmla="*/ T24 w 99"/>
                  <a:gd name="T26" fmla="+- 0 374 295"/>
                  <a:gd name="T27" fmla="*/ 374 h 108"/>
                  <a:gd name="T28" fmla="+- 0 8854 8758"/>
                  <a:gd name="T29" fmla="*/ T28 w 99"/>
                  <a:gd name="T30" fmla="+- 0 345 295"/>
                  <a:gd name="T31" fmla="*/ 345 h 108"/>
                  <a:gd name="T32" fmla="+- 0 8846 8758"/>
                  <a:gd name="T33" fmla="*/ T32 w 99"/>
                  <a:gd name="T34" fmla="+- 0 322 295"/>
                  <a:gd name="T35" fmla="*/ 322 h 108"/>
                  <a:gd name="T36" fmla="+- 0 8835 8758"/>
                  <a:gd name="T37" fmla="*/ T36 w 99"/>
                  <a:gd name="T38" fmla="+- 0 305 295"/>
                  <a:gd name="T39" fmla="*/ 305 h 108"/>
                  <a:gd name="T40" fmla="+- 0 8820 8758"/>
                  <a:gd name="T41" fmla="*/ T40 w 99"/>
                  <a:gd name="T42" fmla="+- 0 295 295"/>
                  <a:gd name="T43" fmla="*/ 295 h 108"/>
                  <a:gd name="T44" fmla="+- 0 8797 8758"/>
                  <a:gd name="T45" fmla="*/ T44 w 99"/>
                  <a:gd name="T46" fmla="+- 0 298 295"/>
                  <a:gd name="T47" fmla="*/ 298 h 108"/>
                  <a:gd name="T48" fmla="+- 0 8779 8758"/>
                  <a:gd name="T49" fmla="*/ T48 w 99"/>
                  <a:gd name="T50" fmla="+- 0 308 295"/>
                  <a:gd name="T51" fmla="*/ 308 h 108"/>
                  <a:gd name="T52" fmla="+- 0 8767 8758"/>
                  <a:gd name="T53" fmla="*/ T52 w 99"/>
                  <a:gd name="T54" fmla="+- 0 324 295"/>
                  <a:gd name="T55" fmla="*/ 324 h 108"/>
                  <a:gd name="T56" fmla="+- 0 8760 8758"/>
                  <a:gd name="T57" fmla="*/ T56 w 99"/>
                  <a:gd name="T58" fmla="+- 0 344 295"/>
                  <a:gd name="T59" fmla="*/ 344 h 108"/>
                  <a:gd name="T60" fmla="+- 0 8758 8758"/>
                  <a:gd name="T61" fmla="*/ T60 w 99"/>
                  <a:gd name="T62" fmla="+- 0 363 295"/>
                  <a:gd name="T63" fmla="*/ 363 h 10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99" h="108">
                    <a:moveTo>
                      <a:pt x="0" y="68"/>
                    </a:moveTo>
                    <a:lnTo>
                      <a:pt x="6" y="94"/>
                    </a:lnTo>
                    <a:lnTo>
                      <a:pt x="22" y="105"/>
                    </a:lnTo>
                    <a:lnTo>
                      <a:pt x="45" y="108"/>
                    </a:lnTo>
                    <a:lnTo>
                      <a:pt x="70" y="106"/>
                    </a:lnTo>
                    <a:lnTo>
                      <a:pt x="89" y="99"/>
                    </a:lnTo>
                    <a:lnTo>
                      <a:pt x="98" y="79"/>
                    </a:lnTo>
                    <a:lnTo>
                      <a:pt x="96" y="50"/>
                    </a:lnTo>
                    <a:lnTo>
                      <a:pt x="88" y="27"/>
                    </a:lnTo>
                    <a:lnTo>
                      <a:pt x="77" y="10"/>
                    </a:lnTo>
                    <a:lnTo>
                      <a:pt x="62" y="0"/>
                    </a:lnTo>
                    <a:lnTo>
                      <a:pt x="39" y="3"/>
                    </a:lnTo>
                    <a:lnTo>
                      <a:pt x="21" y="13"/>
                    </a:lnTo>
                    <a:lnTo>
                      <a:pt x="9" y="29"/>
                    </a:lnTo>
                    <a:lnTo>
                      <a:pt x="2" y="49"/>
                    </a:lnTo>
                    <a:lnTo>
                      <a:pt x="0" y="68"/>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3" name="Text Box 16"/>
              <p:cNvSpPr txBox="1">
                <a:spLocks noChangeArrowheads="1"/>
              </p:cNvSpPr>
              <p:nvPr/>
            </p:nvSpPr>
            <p:spPr bwMode="auto">
              <a:xfrm>
                <a:off x="8005" y="5"/>
                <a:ext cx="2227"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4000"/>
                  </a:lnSpc>
                  <a:spcBef>
                    <a:spcPts val="875"/>
                  </a:spcBef>
                  <a:spcAft>
                    <a:spcPts val="1000"/>
                  </a:spcAft>
                  <a:buClrTx/>
                  <a:buSzTx/>
                  <a:buFontTx/>
                  <a:buNone/>
                  <a:tabLst/>
                </a:pPr>
                <a:r>
                  <a:rPr kumimoji="0" lang="en-NZ" altLang="en-US" sz="1400" b="1" i="0" u="none" strike="noStrike" cap="none" normalizeH="0" baseline="0" dirty="0" smtClean="0">
                    <a:ln>
                      <a:noFill/>
                    </a:ln>
                    <a:solidFill>
                      <a:srgbClr val="231F20"/>
                    </a:solidFill>
                    <a:effectLst/>
                    <a:latin typeface="Times New Roman" pitchFamily="18" charset="0"/>
                    <a:cs typeface="Arial" pitchFamily="34" charset="0"/>
                  </a:rPr>
                  <a:t>failed bulb</a:t>
                </a:r>
                <a:endParaRPr kumimoji="0" lang="en-US" altLang="en-US" sz="1400" b="1"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8" name="Rectangle 17"/>
          <p:cNvSpPr/>
          <p:nvPr/>
        </p:nvSpPr>
        <p:spPr>
          <a:xfrm>
            <a:off x="152400" y="165100"/>
            <a:ext cx="5549900" cy="1200329"/>
          </a:xfrm>
          <a:prstGeom prst="rect">
            <a:avLst/>
          </a:prstGeom>
        </p:spPr>
        <p:txBody>
          <a:bodyPr wrap="square">
            <a:spAutoFit/>
          </a:bodyPr>
          <a:lstStyle/>
          <a:p>
            <a:pPr marL="342900" lvl="0" indent="-342900">
              <a:buAutoNum type="alphaLcParenBoth"/>
            </a:pPr>
            <a:r>
              <a:rPr lang="en-US" dirty="0" smtClean="0"/>
              <a:t>For </a:t>
            </a:r>
            <a:r>
              <a:rPr lang="en-US" dirty="0"/>
              <a:t>the initial position of the ladder and electrician shown in the diagram, the electrician will not be able to reach the light bulb</a:t>
            </a:r>
            <a:r>
              <a:rPr lang="en-US" dirty="0" smtClean="0"/>
              <a:t>.</a:t>
            </a:r>
          </a:p>
          <a:p>
            <a:pPr lvl="0"/>
            <a:r>
              <a:rPr lang="en-US" dirty="0" smtClean="0"/>
              <a:t>      Explain:</a:t>
            </a:r>
            <a:endParaRPr lang="en-NZ" dirty="0"/>
          </a:p>
        </p:txBody>
      </p:sp>
      <p:sp>
        <p:nvSpPr>
          <p:cNvPr id="19" name="Rectangle 18"/>
          <p:cNvSpPr/>
          <p:nvPr/>
        </p:nvSpPr>
        <p:spPr>
          <a:xfrm>
            <a:off x="241300" y="1370043"/>
            <a:ext cx="5842000" cy="4801314"/>
          </a:xfrm>
          <a:prstGeom prst="rect">
            <a:avLst/>
          </a:prstGeom>
          <a:solidFill>
            <a:srgbClr val="FFFFCC"/>
          </a:solidFill>
        </p:spPr>
        <p:txBody>
          <a:bodyPr wrap="square">
            <a:spAutoFit/>
          </a:bodyPr>
          <a:lstStyle/>
          <a:p>
            <a:r>
              <a:rPr lang="en-US" dirty="0"/>
              <a:t>The ladder’s mass is </a:t>
            </a:r>
            <a:r>
              <a:rPr lang="en-US" dirty="0" smtClean="0"/>
              <a:t>zero </a:t>
            </a:r>
            <a:r>
              <a:rPr lang="en-US" i="1" dirty="0" smtClean="0"/>
              <a:t>(lightweight</a:t>
            </a:r>
            <a:r>
              <a:rPr lang="en-US" dirty="0" smtClean="0"/>
              <a:t>!). </a:t>
            </a:r>
            <a:r>
              <a:rPr lang="en-US" dirty="0"/>
              <a:t>The centre of mass of the man and ladder system is therefore where the man </a:t>
            </a:r>
            <a:r>
              <a:rPr lang="en-US" dirty="0" smtClean="0"/>
              <a:t>is.</a:t>
            </a:r>
          </a:p>
          <a:p>
            <a:endParaRPr lang="en-US" dirty="0" smtClean="0"/>
          </a:p>
          <a:p>
            <a:r>
              <a:rPr lang="en-US" dirty="0" smtClean="0"/>
              <a:t>As </a:t>
            </a:r>
            <a:r>
              <a:rPr lang="en-US" dirty="0"/>
              <a:t>he climbs the ladder the horizontal position of the centre of mass must stay in its original position (at the foot of the ladder) because, on the frictionless ice, no unbalanced horizontal force can be exerted on the ladder / man system to move the centre of mass to the </a:t>
            </a:r>
            <a:r>
              <a:rPr lang="en-US" dirty="0" smtClean="0"/>
              <a:t>left.</a:t>
            </a:r>
          </a:p>
          <a:p>
            <a:endParaRPr lang="en-US" dirty="0" smtClean="0"/>
          </a:p>
          <a:p>
            <a:r>
              <a:rPr lang="en-US" dirty="0" smtClean="0"/>
              <a:t>As </a:t>
            </a:r>
            <a:r>
              <a:rPr lang="en-US" dirty="0"/>
              <a:t>the man climbs, moving left relative to the ladder, the ladder will move, relative to the ice, to the right so that the position of the centre of mass doesn’t move (except upwards</a:t>
            </a:r>
            <a:r>
              <a:rPr lang="en-US" dirty="0" smtClean="0"/>
              <a:t>).</a:t>
            </a:r>
          </a:p>
          <a:p>
            <a:endParaRPr lang="en-US" dirty="0" smtClean="0"/>
          </a:p>
          <a:p>
            <a:r>
              <a:rPr lang="en-US" dirty="0" smtClean="0"/>
              <a:t>As </a:t>
            </a:r>
            <a:r>
              <a:rPr lang="en-US" dirty="0"/>
              <a:t>the man climbs there is a component of the force he exerts acting to the right which moves the ladder to the right.</a:t>
            </a:r>
            <a:endParaRPr lang="en-NZ" dirty="0"/>
          </a:p>
        </p:txBody>
      </p:sp>
      <p:sp>
        <p:nvSpPr>
          <p:cNvPr id="23" name="TextBox 22"/>
          <p:cNvSpPr txBox="1"/>
          <p:nvPr/>
        </p:nvSpPr>
        <p:spPr>
          <a:xfrm>
            <a:off x="5593188" y="6283033"/>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24" name="TextBox 23"/>
          <p:cNvSpPr txBox="1"/>
          <p:nvPr/>
        </p:nvSpPr>
        <p:spPr>
          <a:xfrm>
            <a:off x="5458817" y="342869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25" name="TextBox 24"/>
          <p:cNvSpPr txBox="1"/>
          <p:nvPr/>
        </p:nvSpPr>
        <p:spPr>
          <a:xfrm>
            <a:off x="5453962" y="4856592"/>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166113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80">
                                          <p:stCondLst>
                                            <p:cond delay="0"/>
                                          </p:stCondLst>
                                        </p:cTn>
                                        <p:tgtEl>
                                          <p:spTgt spid="23"/>
                                        </p:tgtEl>
                                      </p:cBhvr>
                                    </p:animEffect>
                                    <p:anim calcmode="lin" valueType="num">
                                      <p:cBhvr>
                                        <p:cTn id="13"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8" dur="26">
                                          <p:stCondLst>
                                            <p:cond delay="650"/>
                                          </p:stCondLst>
                                        </p:cTn>
                                        <p:tgtEl>
                                          <p:spTgt spid="23"/>
                                        </p:tgtEl>
                                      </p:cBhvr>
                                      <p:to x="100000" y="60000"/>
                                    </p:animScale>
                                    <p:animScale>
                                      <p:cBhvr>
                                        <p:cTn id="19" dur="166" decel="50000">
                                          <p:stCondLst>
                                            <p:cond delay="676"/>
                                          </p:stCondLst>
                                        </p:cTn>
                                        <p:tgtEl>
                                          <p:spTgt spid="23"/>
                                        </p:tgtEl>
                                      </p:cBhvr>
                                      <p:to x="100000" y="100000"/>
                                    </p:animScale>
                                    <p:animScale>
                                      <p:cBhvr>
                                        <p:cTn id="20" dur="26">
                                          <p:stCondLst>
                                            <p:cond delay="1312"/>
                                          </p:stCondLst>
                                        </p:cTn>
                                        <p:tgtEl>
                                          <p:spTgt spid="23"/>
                                        </p:tgtEl>
                                      </p:cBhvr>
                                      <p:to x="100000" y="80000"/>
                                    </p:animScale>
                                    <p:animScale>
                                      <p:cBhvr>
                                        <p:cTn id="21" dur="166" decel="50000">
                                          <p:stCondLst>
                                            <p:cond delay="1338"/>
                                          </p:stCondLst>
                                        </p:cTn>
                                        <p:tgtEl>
                                          <p:spTgt spid="23"/>
                                        </p:tgtEl>
                                      </p:cBhvr>
                                      <p:to x="100000" y="100000"/>
                                    </p:animScale>
                                    <p:animScale>
                                      <p:cBhvr>
                                        <p:cTn id="22" dur="26">
                                          <p:stCondLst>
                                            <p:cond delay="1642"/>
                                          </p:stCondLst>
                                        </p:cTn>
                                        <p:tgtEl>
                                          <p:spTgt spid="23"/>
                                        </p:tgtEl>
                                      </p:cBhvr>
                                      <p:to x="100000" y="90000"/>
                                    </p:animScale>
                                    <p:animScale>
                                      <p:cBhvr>
                                        <p:cTn id="23" dur="166" decel="50000">
                                          <p:stCondLst>
                                            <p:cond delay="1668"/>
                                          </p:stCondLst>
                                        </p:cTn>
                                        <p:tgtEl>
                                          <p:spTgt spid="23"/>
                                        </p:tgtEl>
                                      </p:cBhvr>
                                      <p:to x="100000" y="100000"/>
                                    </p:animScale>
                                    <p:animScale>
                                      <p:cBhvr>
                                        <p:cTn id="24" dur="26">
                                          <p:stCondLst>
                                            <p:cond delay="1808"/>
                                          </p:stCondLst>
                                        </p:cTn>
                                        <p:tgtEl>
                                          <p:spTgt spid="23"/>
                                        </p:tgtEl>
                                      </p:cBhvr>
                                      <p:to x="100000" y="95000"/>
                                    </p:animScale>
                                    <p:animScale>
                                      <p:cBhvr>
                                        <p:cTn id="25" dur="166" decel="50000">
                                          <p:stCondLst>
                                            <p:cond delay="1834"/>
                                          </p:stCondLst>
                                        </p:cTn>
                                        <p:tgtEl>
                                          <p:spTgt spid="23"/>
                                        </p:tgtEl>
                                      </p:cBhvr>
                                      <p:to x="100000" y="100000"/>
                                    </p:animScale>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750"/>
                                        <p:tgtEl>
                                          <p:spTgt spid="24"/>
                                        </p:tgtEl>
                                      </p:cBhvr>
                                    </p:animEffect>
                                  </p:childTnLst>
                                </p:cTn>
                              </p:par>
                            </p:childTnLst>
                          </p:cTn>
                        </p:par>
                        <p:par>
                          <p:cTn id="30" fill="hold">
                            <p:stCondLst>
                              <p:cond delay="2750"/>
                            </p:stCondLst>
                            <p:childTnLst>
                              <p:par>
                                <p:cTn id="31" presetID="10"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4" grpId="0"/>
      <p:bldP spid="25"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762000"/>
            <a:ext cx="4572000" cy="3800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 y="1217474"/>
            <a:ext cx="4800600" cy="1754326"/>
          </a:xfrm>
          <a:prstGeom prst="rect">
            <a:avLst/>
          </a:prstGeom>
        </p:spPr>
        <p:txBody>
          <a:bodyPr wrap="square">
            <a:spAutoFit/>
          </a:bodyPr>
          <a:lstStyle/>
          <a:p>
            <a:r>
              <a:rPr lang="en-US" dirty="0"/>
              <a:t>The angle between the legs of the ladder is </a:t>
            </a:r>
            <a:r>
              <a:rPr lang="en-US" b="1" dirty="0"/>
              <a:t>2</a:t>
            </a:r>
            <a:r>
              <a:rPr lang="en-US" b="1" i="1" dirty="0">
                <a:latin typeface="Arial" panose="020B0604020202020204" pitchFamily="34" charset="0"/>
                <a:cs typeface="Arial" panose="020B0604020202020204" pitchFamily="34" charset="0"/>
              </a:rPr>
              <a:t>θ</a:t>
            </a:r>
            <a:r>
              <a:rPr lang="en-US" dirty="0"/>
              <a:t>, and the reaction forces acting </a:t>
            </a:r>
            <a:r>
              <a:rPr lang="en-US" dirty="0" smtClean="0"/>
              <a:t>on these </a:t>
            </a:r>
            <a:r>
              <a:rPr lang="en-US" dirty="0"/>
              <a:t>legs are shown in the diagram</a:t>
            </a:r>
            <a:r>
              <a:rPr lang="en-US" dirty="0" smtClean="0"/>
              <a:t>.</a:t>
            </a:r>
          </a:p>
          <a:p>
            <a:r>
              <a:rPr lang="en-US" dirty="0"/>
              <a:t>The vertical distance to the cross-tie bar is </a:t>
            </a:r>
            <a:r>
              <a:rPr lang="en-US" b="1" i="1" dirty="0"/>
              <a:t>d </a:t>
            </a:r>
            <a:r>
              <a:rPr lang="en-US" dirty="0"/>
              <a:t>and the length of each leg is </a:t>
            </a:r>
            <a:r>
              <a:rPr lang="en-US" b="1" i="1" dirty="0"/>
              <a:t>L</a:t>
            </a:r>
            <a:r>
              <a:rPr lang="en-US" dirty="0" smtClean="0"/>
              <a:t>.</a:t>
            </a:r>
          </a:p>
          <a:p>
            <a:r>
              <a:rPr lang="en-US" dirty="0"/>
              <a:t>The mass of the electrician is </a:t>
            </a:r>
            <a:r>
              <a:rPr lang="en-US" b="1" i="1" dirty="0"/>
              <a:t>m</a:t>
            </a:r>
            <a:r>
              <a:rPr lang="en-US" dirty="0"/>
              <a:t>.</a:t>
            </a:r>
            <a:endParaRPr lang="en-NZ" dirty="0"/>
          </a:p>
        </p:txBody>
      </p:sp>
      <p:sp>
        <p:nvSpPr>
          <p:cNvPr id="3" name="Rectangle 2"/>
          <p:cNvSpPr/>
          <p:nvPr/>
        </p:nvSpPr>
        <p:spPr>
          <a:xfrm>
            <a:off x="228600" y="4648200"/>
            <a:ext cx="8686800" cy="646331"/>
          </a:xfrm>
          <a:prstGeom prst="rect">
            <a:avLst/>
          </a:prstGeom>
        </p:spPr>
        <p:txBody>
          <a:bodyPr wrap="square">
            <a:spAutoFit/>
          </a:bodyPr>
          <a:lstStyle/>
          <a:p>
            <a:r>
              <a:rPr lang="en-US" dirty="0" smtClean="0"/>
              <a:t>(b)  By </a:t>
            </a:r>
            <a:r>
              <a:rPr lang="en-US" dirty="0"/>
              <a:t>taking moments about the top of </a:t>
            </a:r>
            <a:r>
              <a:rPr lang="en-US" dirty="0" smtClean="0"/>
              <a:t>the </a:t>
            </a:r>
            <a:r>
              <a:rPr lang="en-US" dirty="0"/>
              <a:t>ladder, show that when the </a:t>
            </a:r>
            <a:r>
              <a:rPr lang="en-US" dirty="0" smtClean="0"/>
              <a:t>electrician </a:t>
            </a:r>
            <a:r>
              <a:rPr lang="en-US" dirty="0"/>
              <a:t>is at a height, </a:t>
            </a:r>
            <a:r>
              <a:rPr lang="en-US" b="1" i="1" dirty="0"/>
              <a:t>h</a:t>
            </a:r>
            <a:r>
              <a:rPr lang="en-US" dirty="0"/>
              <a:t>, above the ground </a:t>
            </a:r>
            <a:r>
              <a:rPr lang="en-US" dirty="0" smtClean="0"/>
              <a:t>the  tension </a:t>
            </a:r>
            <a:r>
              <a:rPr lang="en-US" dirty="0"/>
              <a:t>in the cross-tie bar will be</a:t>
            </a:r>
            <a:r>
              <a:rPr lang="en-US" dirty="0" smtClean="0"/>
              <a:t>:</a:t>
            </a:r>
            <a:endParaRPr lang="en-NZ" dirty="0"/>
          </a:p>
        </p:txBody>
      </p:sp>
      <p:sp>
        <p:nvSpPr>
          <p:cNvPr id="9" name="Rectangle 8"/>
          <p:cNvSpPr/>
          <p:nvPr/>
        </p:nvSpPr>
        <p:spPr>
          <a:xfrm>
            <a:off x="228600" y="344269"/>
            <a:ext cx="8686800" cy="646331"/>
          </a:xfrm>
          <a:prstGeom prst="rect">
            <a:avLst/>
          </a:prstGeom>
        </p:spPr>
        <p:txBody>
          <a:bodyPr wrap="square">
            <a:spAutoFit/>
          </a:bodyPr>
          <a:lstStyle/>
          <a:p>
            <a:r>
              <a:rPr lang="en-US" dirty="0"/>
              <a:t>With no friction acting on the base of the ladder, the only force preventing the collapse of the ladder is the tension, </a:t>
            </a:r>
            <a:r>
              <a:rPr lang="en-US" i="1" dirty="0"/>
              <a:t>T</a:t>
            </a:r>
            <a:r>
              <a:rPr lang="en-US" dirty="0"/>
              <a:t>, in the cross-tie bar.</a:t>
            </a:r>
            <a:endParaRPr lang="en-NZ" dirty="0"/>
          </a:p>
        </p:txBody>
      </p:sp>
      <mc:AlternateContent xmlns:mc="http://schemas.openxmlformats.org/markup-compatibility/2006" xmlns:a14="http://schemas.microsoft.com/office/drawing/2010/main">
        <mc:Choice Requires="a14">
          <p:sp>
            <p:nvSpPr>
              <p:cNvPr id="7" name="TextBox 6"/>
              <p:cNvSpPr txBox="1"/>
              <p:nvPr/>
            </p:nvSpPr>
            <p:spPr>
              <a:xfrm>
                <a:off x="797312" y="5386968"/>
                <a:ext cx="2693366" cy="8593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2400" b="0" i="1" smtClean="0">
                          <a:latin typeface="Cambria Math"/>
                        </a:rPr>
                        <m:t>𝑇</m:t>
                      </m:r>
                      <m:r>
                        <a:rPr lang="en-NZ" sz="2400" b="0" i="1" smtClean="0">
                          <a:latin typeface="Cambria Math"/>
                        </a:rPr>
                        <m:t>=</m:t>
                      </m:r>
                      <m:f>
                        <m:fPr>
                          <m:ctrlPr>
                            <a:rPr lang="en-NZ" sz="2400" i="1" smtClean="0">
                              <a:latin typeface="Cambria Math"/>
                            </a:rPr>
                          </m:ctrlPr>
                        </m:fPr>
                        <m:num>
                          <m:r>
                            <a:rPr lang="en-NZ" sz="2400" b="0" i="1" smtClean="0">
                              <a:latin typeface="Cambria Math"/>
                            </a:rPr>
                            <m:t>𝑚𝑔h</m:t>
                          </m:r>
                          <m:r>
                            <m:rPr>
                              <m:sty m:val="p"/>
                            </m:rPr>
                            <a:rPr lang="en-NZ" sz="2400" b="0" i="0" smtClean="0">
                              <a:latin typeface="Cambria Math"/>
                            </a:rPr>
                            <m:t>tan</m:t>
                          </m:r>
                          <m:r>
                            <a:rPr lang="en-NZ" sz="2400" b="0" i="1" smtClean="0">
                              <a:latin typeface="Cambria Math"/>
                              <a:ea typeface="Cambria Math"/>
                            </a:rPr>
                            <m:t>𝜃</m:t>
                          </m:r>
                        </m:num>
                        <m:den>
                          <m:r>
                            <a:rPr lang="en-NZ" sz="2400" b="0" i="1" smtClean="0">
                              <a:latin typeface="Cambria Math"/>
                            </a:rPr>
                            <m:t>2(</m:t>
                          </m:r>
                          <m:r>
                            <a:rPr lang="en-NZ" sz="2400" b="0" i="1" smtClean="0">
                              <a:latin typeface="Cambria Math"/>
                            </a:rPr>
                            <m:t>𝐿</m:t>
                          </m:r>
                          <m:r>
                            <m:rPr>
                              <m:sty m:val="p"/>
                            </m:rPr>
                            <a:rPr lang="en-NZ" sz="2400" b="0" i="0" smtClean="0">
                              <a:latin typeface="Cambria Math"/>
                            </a:rPr>
                            <m:t>cos</m:t>
                          </m:r>
                          <m:r>
                            <a:rPr lang="en-NZ" sz="2400" b="0" i="1" smtClean="0">
                              <a:latin typeface="Cambria Math"/>
                              <a:ea typeface="Cambria Math"/>
                            </a:rPr>
                            <m:t>𝜃</m:t>
                          </m:r>
                          <m:r>
                            <a:rPr lang="en-NZ" sz="2400" b="0" i="1" smtClean="0">
                              <a:latin typeface="Cambria Math"/>
                              <a:ea typeface="Cambria Math"/>
                            </a:rPr>
                            <m:t>−</m:t>
                          </m:r>
                          <m:r>
                            <a:rPr lang="en-NZ" sz="2400" b="0" i="1" smtClean="0">
                              <a:latin typeface="Cambria Math"/>
                              <a:ea typeface="Cambria Math"/>
                            </a:rPr>
                            <m:t>𝑑</m:t>
                          </m:r>
                          <m:r>
                            <a:rPr lang="en-NZ" sz="2400" b="0" i="1" smtClean="0">
                              <a:latin typeface="Cambria Math"/>
                              <a:ea typeface="Cambria Math"/>
                            </a:rPr>
                            <m:t>)</m:t>
                          </m:r>
                        </m:den>
                      </m:f>
                    </m:oMath>
                  </m:oMathPara>
                </a14:m>
                <a:endParaRPr lang="en-NZ"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797312" y="5386968"/>
                <a:ext cx="2693366" cy="859338"/>
              </a:xfrm>
              <a:prstGeom prst="rect">
                <a:avLst/>
              </a:prstGeom>
              <a:blipFill rotWithShape="1">
                <a:blip r:embed="rId3"/>
                <a:stretch>
                  <a:fillRect/>
                </a:stretch>
              </a:blipFill>
            </p:spPr>
            <p:txBody>
              <a:bodyPr/>
              <a:lstStyle/>
              <a:p>
                <a:r>
                  <a:rPr lang="en-NZ">
                    <a:noFill/>
                  </a:rPr>
                  <a:t> </a:t>
                </a:r>
              </a:p>
            </p:txBody>
          </p:sp>
        </mc:Fallback>
      </mc:AlternateContent>
      <p:sp>
        <p:nvSpPr>
          <p:cNvPr id="8" name="TextBox 7"/>
          <p:cNvSpPr txBox="1"/>
          <p:nvPr/>
        </p:nvSpPr>
        <p:spPr>
          <a:xfrm>
            <a:off x="5627077" y="6365575"/>
            <a:ext cx="3209212" cy="369332"/>
          </a:xfrm>
          <a:prstGeom prst="rect">
            <a:avLst/>
          </a:prstGeom>
          <a:noFill/>
        </p:spPr>
        <p:txBody>
          <a:bodyPr wrap="none" rtlCol="0">
            <a:spAutoFit/>
          </a:bodyPr>
          <a:lstStyle/>
          <a:p>
            <a:r>
              <a:rPr lang="en-NZ" dirty="0" smtClean="0">
                <a:solidFill>
                  <a:srgbClr val="FF0000"/>
                </a:solidFill>
              </a:rPr>
              <a:t>Answers on the next slide ………</a:t>
            </a:r>
            <a:endParaRPr lang="en-NZ" dirty="0">
              <a:solidFill>
                <a:srgbClr val="FF0000"/>
              </a:solidFill>
            </a:endParaRPr>
          </a:p>
        </p:txBody>
      </p:sp>
    </p:spTree>
    <p:extLst>
      <p:ext uri="{BB962C8B-B14F-4D97-AF65-F5344CB8AC3E}">
        <p14:creationId xmlns:p14="http://schemas.microsoft.com/office/powerpoint/2010/main" val="374301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28" y="350763"/>
            <a:ext cx="5708087" cy="4431983"/>
          </a:xfrm>
          <a:prstGeom prst="rect">
            <a:avLst/>
          </a:prstGeom>
          <a:solidFill>
            <a:srgbClr val="FFFFCC"/>
          </a:solidFill>
        </p:spPr>
        <p:txBody>
          <a:bodyPr wrap="square">
            <a:spAutoFit/>
          </a:bodyPr>
          <a:lstStyle/>
          <a:p>
            <a:r>
              <a:rPr lang="en-US" i="1" dirty="0">
                <a:latin typeface="Times New Roman" panose="02020603050405020304" pitchFamily="18" charset="0"/>
                <a:cs typeface="Times New Roman" panose="02020603050405020304" pitchFamily="18" charset="0"/>
              </a:rPr>
              <a:t>mg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R</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R</a:t>
            </a:r>
            <a:r>
              <a:rPr lang="en-US" baseline="-25000" dirty="0">
                <a:latin typeface="Times New Roman" panose="02020603050405020304" pitchFamily="18" charset="0"/>
                <a:cs typeface="Times New Roman" panose="02020603050405020304" pitchFamily="18" charset="0"/>
              </a:rPr>
              <a:t>2</a:t>
            </a:r>
            <a:endParaRPr lang="en-NZ" baseline="-25000" dirty="0">
              <a:latin typeface="Times New Roman" panose="02020603050405020304" pitchFamily="18" charset="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Taking </a:t>
            </a:r>
            <a:r>
              <a:rPr lang="en-US" dirty="0">
                <a:cs typeface="Times New Roman" panose="02020603050405020304" pitchFamily="18" charset="0"/>
              </a:rPr>
              <a:t>moments about the top of the ladder</a:t>
            </a:r>
            <a:endParaRPr lang="en-NZ" dirty="0">
              <a:cs typeface="Times New Roman" panose="02020603050405020304" pitchFamily="18" charset="0"/>
            </a:endParaRPr>
          </a:p>
          <a:p>
            <a:r>
              <a:rPr lang="en-US" dirty="0">
                <a:cs typeface="Times New Roman" panose="02020603050405020304" pitchFamily="18" charset="0"/>
              </a:rPr>
              <a:t>Each side can be treated </a:t>
            </a:r>
            <a:r>
              <a:rPr lang="en-US" dirty="0" smtClean="0">
                <a:cs typeface="Times New Roman" panose="02020603050405020304" pitchFamily="18" charset="0"/>
              </a:rPr>
              <a:t>separately</a:t>
            </a:r>
          </a:p>
          <a:p>
            <a:r>
              <a:rPr lang="en-US" dirty="0" smtClean="0">
                <a:cs typeface="Times New Roman" panose="02020603050405020304" pitchFamily="18" charset="0"/>
              </a:rPr>
              <a:t>Both </a:t>
            </a:r>
            <a:r>
              <a:rPr lang="en-US" dirty="0">
                <a:cs typeface="Times New Roman" panose="02020603050405020304" pitchFamily="18" charset="0"/>
              </a:rPr>
              <a:t>sides must individually have zero net torque </a:t>
            </a:r>
            <a:r>
              <a:rPr lang="en-US" dirty="0" smtClean="0">
                <a:cs typeface="Times New Roman" panose="02020603050405020304" pitchFamily="18" charset="0"/>
              </a:rPr>
              <a:t>acting.</a:t>
            </a:r>
            <a:endParaRPr lang="en-NZ" dirty="0">
              <a:cs typeface="Times New Roman" panose="02020603050405020304" pitchFamily="18" charset="0"/>
            </a:endParaRPr>
          </a:p>
          <a:p>
            <a:endParaRPr lang="en-US" i="1"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R</a:t>
            </a:r>
            <a:r>
              <a:rPr lang="en-US" baseline="-25000" dirty="0" smtClean="0">
                <a:latin typeface="Times New Roman" panose="02020603050405020304" pitchFamily="18" charset="0"/>
                <a:cs typeface="Times New Roman" panose="02020603050405020304" pitchFamily="18" charset="0"/>
              </a:rPr>
              <a:t>2 </a:t>
            </a:r>
            <a:r>
              <a:rPr lang="en-US" dirty="0" smtClean="0">
                <a:latin typeface="Times New Roman" panose="02020603050405020304" pitchFamily="18" charset="0"/>
                <a:cs typeface="Times New Roman" panose="02020603050405020304" pitchFamily="18" charset="0"/>
              </a:rPr>
              <a:t>x </a:t>
            </a:r>
            <a:r>
              <a:rPr lang="en-US" i="1" dirty="0">
                <a:latin typeface="Times New Roman" panose="02020603050405020304" pitchFamily="18" charset="0"/>
                <a:cs typeface="Times New Roman" panose="02020603050405020304" pitchFamily="18" charset="0"/>
              </a:rPr>
              <a:t>L </a:t>
            </a:r>
            <a:r>
              <a:rPr lang="en-US" dirty="0" err="1">
                <a:latin typeface="Times New Roman" panose="02020603050405020304" pitchFamily="18" charset="0"/>
                <a:cs typeface="Times New Roman" panose="02020603050405020304" pitchFamily="18" charset="0"/>
              </a:rPr>
              <a:t>sinθ</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T </a:t>
            </a:r>
            <a:r>
              <a:rPr lang="en-US" dirty="0" smtClean="0">
                <a:latin typeface="Times New Roman" panose="02020603050405020304" pitchFamily="18" charset="0"/>
                <a:cs typeface="Times New Roman" panose="02020603050405020304" pitchFamily="18" charset="0"/>
              </a:rPr>
              <a:t>x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L </a:t>
            </a:r>
            <a:r>
              <a:rPr lang="en-US" dirty="0" err="1">
                <a:latin typeface="Times New Roman" panose="02020603050405020304" pitchFamily="18" charset="0"/>
                <a:cs typeface="Times New Roman" panose="02020603050405020304" pitchFamily="18" charset="0"/>
              </a:rPr>
              <a:t>cos</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d</a:t>
            </a:r>
            <a:r>
              <a:rPr lang="en-US" dirty="0">
                <a:latin typeface="Times New Roman" panose="02020603050405020304" pitchFamily="18" charset="0"/>
                <a:cs typeface="Times New Roman" panose="02020603050405020304" pitchFamily="18" charset="0"/>
              </a:rPr>
              <a:t>)</a:t>
            </a:r>
            <a:endParaRPr lang="en-NZ"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R</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x </a:t>
            </a:r>
            <a:r>
              <a:rPr lang="en-US" i="1" dirty="0">
                <a:latin typeface="Times New Roman" panose="02020603050405020304" pitchFamily="18" charset="0"/>
                <a:cs typeface="Times New Roman" panose="02020603050405020304" pitchFamily="18" charset="0"/>
              </a:rPr>
              <a:t>L </a:t>
            </a:r>
            <a:r>
              <a:rPr lang="en-US" dirty="0" err="1">
                <a:latin typeface="Times New Roman" panose="02020603050405020304" pitchFamily="18" charset="0"/>
                <a:cs typeface="Times New Roman" panose="02020603050405020304" pitchFamily="18" charset="0"/>
              </a:rPr>
              <a:t>sin</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 </a:t>
            </a:r>
            <a:r>
              <a:rPr lang="en-US" i="1" dirty="0"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L</a:t>
            </a:r>
            <a:r>
              <a:rPr lang="en-US" dirty="0" err="1">
                <a:latin typeface="Times New Roman" panose="02020603050405020304" pitchFamily="18" charset="0"/>
                <a:cs typeface="Times New Roman" panose="02020603050405020304" pitchFamily="18" charset="0"/>
              </a:rPr>
              <a:t>cos</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d</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mg </a:t>
            </a:r>
            <a:r>
              <a:rPr lang="en-US" i="1" dirty="0"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L</a:t>
            </a:r>
            <a:r>
              <a:rPr lang="en-US" dirty="0" err="1">
                <a:latin typeface="Times New Roman" panose="02020603050405020304" pitchFamily="18" charset="0"/>
                <a:cs typeface="Times New Roman" panose="02020603050405020304" pitchFamily="18" charset="0"/>
              </a:rPr>
              <a:t>cos</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endParaRPr lang="en-US" i="1" dirty="0" smtClean="0">
              <a:latin typeface="Times New Roman" panose="02020603050405020304" pitchFamily="18" charset="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Add both</a:t>
            </a:r>
          </a:p>
          <a:p>
            <a:endParaRPr lang="en-NZ" dirty="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L </a:t>
            </a:r>
            <a:r>
              <a:rPr lang="en-US" dirty="0" err="1">
                <a:latin typeface="Times New Roman" panose="02020603050405020304" pitchFamily="18" charset="0"/>
                <a:cs typeface="Times New Roman" panose="02020603050405020304" pitchFamily="18" charset="0"/>
              </a:rPr>
              <a:t>sin</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R</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R</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  2 </a:t>
            </a:r>
            <a:r>
              <a:rPr lang="en-US" i="1" dirty="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L </a:t>
            </a:r>
            <a:r>
              <a:rPr lang="en-US" dirty="0" err="1">
                <a:latin typeface="Times New Roman" panose="02020603050405020304" pitchFamily="18" charset="0"/>
                <a:cs typeface="Times New Roman" panose="02020603050405020304" pitchFamily="18" charset="0"/>
              </a:rPr>
              <a:t>cos</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d</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mg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L </a:t>
            </a:r>
            <a:r>
              <a:rPr lang="en-US" dirty="0">
                <a:latin typeface="Times New Roman" panose="02020603050405020304" pitchFamily="18" charset="0"/>
                <a:cs typeface="Times New Roman" panose="02020603050405020304" pitchFamily="18" charset="0"/>
              </a:rPr>
              <a:t>cos </a:t>
            </a:r>
            <a:r>
              <a:rPr lang="en-US" i="1" dirty="0">
                <a:latin typeface="Times New Roman" panose="02020603050405020304" pitchFamily="18" charset="0"/>
                <a:cs typeface="Times New Roman" panose="02020603050405020304" pitchFamily="18" charset="0"/>
              </a:rPr>
              <a:t>θ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a:t>
            </a:r>
            <a:r>
              <a:rPr lang="en-US" i="1" dirty="0" err="1">
                <a:latin typeface="Times New Roman" panose="02020603050405020304" pitchFamily="18" charset="0"/>
                <a:cs typeface="Times New Roman" panose="02020603050405020304" pitchFamily="18" charset="0"/>
              </a:rPr>
              <a:t>θ</a:t>
            </a:r>
            <a:endParaRPr lang="en-NZ" dirty="0">
              <a:latin typeface="Times New Roman" panose="02020603050405020304" pitchFamily="18" charset="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Substitute </a:t>
            </a:r>
            <a:r>
              <a:rPr lang="en-US" dirty="0">
                <a:cs typeface="Times New Roman" panose="02020603050405020304" pitchFamily="18" charset="0"/>
              </a:rPr>
              <a:t>for </a:t>
            </a:r>
            <a:r>
              <a:rPr lang="en-US" i="1" dirty="0">
                <a:latin typeface="Times New Roman" panose="02020603050405020304" pitchFamily="18" charset="0"/>
                <a:cs typeface="Times New Roman" panose="02020603050405020304" pitchFamily="18" charset="0"/>
              </a:rPr>
              <a:t>R</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 </a:t>
            </a:r>
            <a:r>
              <a:rPr lang="en-US" i="1" dirty="0" smtClean="0">
                <a:latin typeface="Times New Roman" panose="02020603050405020304" pitchFamily="18" charset="0"/>
                <a:cs typeface="Times New Roman" panose="02020603050405020304" pitchFamily="18" charset="0"/>
              </a:rPr>
              <a:t>R</a:t>
            </a:r>
            <a:r>
              <a:rPr lang="en-US" baseline="-25000" dirty="0" smtClean="0">
                <a:latin typeface="Times New Roman" panose="02020603050405020304" pitchFamily="18" charset="0"/>
                <a:cs typeface="Times New Roman" panose="02020603050405020304" pitchFamily="18" charset="0"/>
              </a:rPr>
              <a:t>2 </a:t>
            </a:r>
            <a:r>
              <a:rPr lang="en-US" baseline="-25000"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smtClean="0">
                <a:cs typeface="Times New Roman" panose="02020603050405020304" pitchFamily="18" charset="0"/>
              </a:rPr>
              <a:t>and rearrange</a:t>
            </a:r>
          </a:p>
          <a:p>
            <a:endParaRPr lang="en-NZ" baseline="-25000" dirty="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mg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L </a:t>
            </a:r>
            <a:r>
              <a:rPr lang="en-US" dirty="0" err="1">
                <a:latin typeface="Times New Roman" panose="02020603050405020304" pitchFamily="18" charset="0"/>
                <a:cs typeface="Times New Roman" panose="02020603050405020304" pitchFamily="18" charset="0"/>
              </a:rPr>
              <a:t>sin</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L </a:t>
            </a:r>
            <a:r>
              <a:rPr lang="en-US" dirty="0" err="1">
                <a:latin typeface="Times New Roman" panose="02020603050405020304" pitchFamily="18" charset="0"/>
                <a:cs typeface="Times New Roman" panose="02020603050405020304" pitchFamily="18" charset="0"/>
              </a:rPr>
              <a:t>cos</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h </a:t>
            </a:r>
            <a:r>
              <a:rPr lang="en-US" dirty="0" err="1">
                <a:latin typeface="Times New Roman" panose="02020603050405020304" pitchFamily="18" charset="0"/>
                <a:cs typeface="Times New Roman" panose="02020603050405020304" pitchFamily="18" charset="0"/>
              </a:rPr>
              <a:t>tan</a:t>
            </a:r>
            <a:r>
              <a:rPr lang="en-US" i="1" dirty="0" err="1">
                <a:latin typeface="Times New Roman" panose="02020603050405020304" pitchFamily="18" charset="0"/>
                <a:cs typeface="Times New Roman" panose="02020603050405020304" pitchFamily="18" charset="0"/>
              </a:rPr>
              <a:t>θ</a:t>
            </a:r>
            <a:r>
              <a:rPr lang="en-US" dirty="0">
                <a:latin typeface="Times New Roman" panose="02020603050405020304" pitchFamily="18" charset="0"/>
                <a:cs typeface="Times New Roman" panose="02020603050405020304" pitchFamily="18" charset="0"/>
              </a:rPr>
              <a:t>)  = 2 </a:t>
            </a:r>
            <a:r>
              <a:rPr lang="en-US" i="1" dirty="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L </a:t>
            </a:r>
            <a:r>
              <a:rPr lang="en-US" dirty="0" err="1" smtClean="0">
                <a:latin typeface="Times New Roman" panose="02020603050405020304" pitchFamily="18" charset="0"/>
                <a:cs typeface="Times New Roman" panose="02020603050405020304" pitchFamily="18" charset="0"/>
              </a:rPr>
              <a:t>cos</a:t>
            </a:r>
            <a:r>
              <a:rPr lang="en-US" i="1" dirty="0" err="1" smtClean="0">
                <a:latin typeface="Times New Roman" panose="02020603050405020304" pitchFamily="18" charset="0"/>
                <a:cs typeface="Times New Roman" panose="02020603050405020304" pitchFamily="18" charset="0"/>
              </a:rPr>
              <a:t>θ</a:t>
            </a:r>
            <a:r>
              <a:rPr lang="en-US"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d</a:t>
            </a:r>
            <a:r>
              <a:rPr lang="en-US" dirty="0">
                <a:latin typeface="Times New Roman" panose="02020603050405020304" pitchFamily="18" charset="0"/>
                <a:cs typeface="Times New Roman" panose="02020603050405020304" pitchFamily="18" charset="0"/>
              </a:rPr>
              <a:t>)</a:t>
            </a:r>
            <a:endParaRPr lang="en-NZ" dirty="0">
              <a:latin typeface="Times New Roman" panose="02020603050405020304" pitchFamily="18" charset="0"/>
              <a:cs typeface="Times New Roman" panose="02020603050405020304" pitchFamily="18" charset="0"/>
            </a:endParaRPr>
          </a:p>
        </p:txBody>
      </p:sp>
      <p:sp>
        <p:nvSpPr>
          <p:cNvPr id="3" name="Rectangle 2"/>
          <p:cNvSpPr/>
          <p:nvPr/>
        </p:nvSpPr>
        <p:spPr>
          <a:xfrm>
            <a:off x="1612900" y="4971802"/>
            <a:ext cx="1821676" cy="369332"/>
          </a:xfrm>
          <a:prstGeom prst="rect">
            <a:avLst/>
          </a:prstGeom>
          <a:solidFill>
            <a:srgbClr val="FFFFCC"/>
          </a:solidFill>
        </p:spPr>
        <p:txBody>
          <a:bodyPr wrap="square">
            <a:spAutoFit/>
          </a:bodyPr>
          <a:lstStyle/>
          <a:p>
            <a:r>
              <a:rPr lang="en-US" dirty="0" err="1">
                <a:latin typeface="Times New Roman" panose="02020603050405020304" pitchFamily="18" charset="0"/>
                <a:cs typeface="Times New Roman" panose="02020603050405020304" pitchFamily="18" charset="0"/>
              </a:rPr>
              <a:t>cos</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a:t>
            </a:r>
            <a:r>
              <a:rPr lang="en-US" i="1" dirty="0" err="1">
                <a:latin typeface="Times New Roman" panose="02020603050405020304" pitchFamily="18" charset="0"/>
                <a:cs typeface="Times New Roman" panose="02020603050405020304" pitchFamily="18" charset="0"/>
              </a:rPr>
              <a:t>θ</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sin</a:t>
            </a:r>
            <a:r>
              <a:rPr lang="en-US" i="1" dirty="0" err="1" smtClean="0">
                <a:latin typeface="Times New Roman" panose="02020603050405020304" pitchFamily="18" charset="0"/>
                <a:cs typeface="Times New Roman" panose="02020603050405020304" pitchFamily="18" charset="0"/>
              </a:rPr>
              <a:t>θ</a:t>
            </a:r>
            <a:endParaRPr lang="en-NZ"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Box 3"/>
              <p:cNvSpPr txBox="1"/>
              <p:nvPr/>
            </p:nvSpPr>
            <p:spPr>
              <a:xfrm>
                <a:off x="1636442" y="5548041"/>
                <a:ext cx="2339230" cy="667427"/>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𝑠𝑜</m:t>
                      </m:r>
                      <m:r>
                        <a:rPr lang="en-NZ" b="0" i="1" smtClean="0">
                          <a:latin typeface="Cambria Math"/>
                        </a:rPr>
                        <m:t>  </m:t>
                      </m:r>
                      <m:r>
                        <a:rPr lang="en-NZ" b="0" i="1" smtClean="0">
                          <a:latin typeface="Cambria Math"/>
                        </a:rPr>
                        <m:t>𝑇</m:t>
                      </m:r>
                      <m:r>
                        <a:rPr lang="en-NZ" b="0" i="1" smtClean="0">
                          <a:latin typeface="Cambria Math"/>
                        </a:rPr>
                        <m:t>=</m:t>
                      </m:r>
                      <m:f>
                        <m:fPr>
                          <m:ctrlPr>
                            <a:rPr lang="en-NZ" i="1" smtClean="0">
                              <a:latin typeface="Cambria Math"/>
                            </a:rPr>
                          </m:ctrlPr>
                        </m:fPr>
                        <m:num>
                          <m:r>
                            <a:rPr lang="en-NZ" b="0" i="1" smtClean="0">
                              <a:latin typeface="Cambria Math"/>
                            </a:rPr>
                            <m:t>𝑚𝑔h</m:t>
                          </m:r>
                          <m:r>
                            <m:rPr>
                              <m:sty m:val="p"/>
                            </m:rPr>
                            <a:rPr lang="en-NZ" b="0" i="0" smtClean="0">
                              <a:latin typeface="Cambria Math"/>
                            </a:rPr>
                            <m:t>tan</m:t>
                          </m:r>
                          <m:r>
                            <a:rPr lang="en-NZ" b="0" i="1" smtClean="0">
                              <a:latin typeface="Cambria Math"/>
                              <a:ea typeface="Cambria Math"/>
                            </a:rPr>
                            <m:t>𝜃</m:t>
                          </m:r>
                        </m:num>
                        <m:den>
                          <m:r>
                            <a:rPr lang="en-NZ" b="0" i="1" smtClean="0">
                              <a:latin typeface="Cambria Math"/>
                            </a:rPr>
                            <m:t>2(</m:t>
                          </m:r>
                          <m:r>
                            <a:rPr lang="en-NZ" b="0" i="1" smtClean="0">
                              <a:latin typeface="Cambria Math"/>
                            </a:rPr>
                            <m:t>𝐿</m:t>
                          </m:r>
                          <m:r>
                            <m:rPr>
                              <m:sty m:val="p"/>
                            </m:rPr>
                            <a:rPr lang="en-NZ" b="0" i="0" smtClean="0">
                              <a:latin typeface="Cambria Math"/>
                            </a:rPr>
                            <m:t>cos</m:t>
                          </m:r>
                          <m:r>
                            <a:rPr lang="en-NZ" b="0" i="1" smtClean="0">
                              <a:latin typeface="Cambria Math"/>
                              <a:ea typeface="Cambria Math"/>
                            </a:rPr>
                            <m:t>𝜃</m:t>
                          </m:r>
                          <m:r>
                            <a:rPr lang="en-NZ" b="0" i="1" smtClean="0">
                              <a:latin typeface="Cambria Math"/>
                              <a:ea typeface="Cambria Math"/>
                            </a:rPr>
                            <m:t>−</m:t>
                          </m:r>
                          <m:r>
                            <a:rPr lang="en-NZ" b="0" i="1" smtClean="0">
                              <a:latin typeface="Cambria Math"/>
                              <a:ea typeface="Cambria Math"/>
                            </a:rPr>
                            <m:t>𝑑</m:t>
                          </m:r>
                          <m:r>
                            <a:rPr lang="en-NZ" b="0" i="1" smtClean="0">
                              <a:latin typeface="Cambria Math"/>
                              <a:ea typeface="Cambria Math"/>
                            </a:rPr>
                            <m:t>)</m:t>
                          </m:r>
                        </m:den>
                      </m:f>
                    </m:oMath>
                  </m:oMathPara>
                </a14:m>
                <a:endParaRPr lang="en-NZ" dirty="0"/>
              </a:p>
            </p:txBody>
          </p:sp>
        </mc:Choice>
        <mc:Fallback xmlns="">
          <p:sp>
            <p:nvSpPr>
              <p:cNvPr id="4" name="TextBox 3"/>
              <p:cNvSpPr txBox="1">
                <a:spLocks noRot="1" noChangeAspect="1" noMove="1" noResize="1" noEditPoints="1" noAdjustHandles="1" noChangeArrowheads="1" noChangeShapeType="1" noTextEdit="1"/>
              </p:cNvSpPr>
              <p:nvPr/>
            </p:nvSpPr>
            <p:spPr>
              <a:xfrm>
                <a:off x="1636442" y="5548041"/>
                <a:ext cx="2339230" cy="667427"/>
              </a:xfrm>
              <a:prstGeom prst="rect">
                <a:avLst/>
              </a:prstGeom>
              <a:blipFill rotWithShape="1">
                <a:blip r:embed="rId2"/>
                <a:stretch>
                  <a:fillRect/>
                </a:stretch>
              </a:blipFill>
            </p:spPr>
            <p:txBody>
              <a:bodyPr/>
              <a:lstStyle/>
              <a:p>
                <a:r>
                  <a:rPr lang="en-NZ">
                    <a:noFill/>
                  </a:rPr>
                  <a:t> </a:t>
                </a:r>
              </a:p>
            </p:txBody>
          </p:sp>
        </mc:Fallback>
      </mc:AlternateContent>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9482" y="247000"/>
            <a:ext cx="3108768" cy="2584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593188" y="6283033"/>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7" name="TextBox 6"/>
          <p:cNvSpPr txBox="1"/>
          <p:nvPr/>
        </p:nvSpPr>
        <p:spPr>
          <a:xfrm>
            <a:off x="5293717" y="234919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8" name="TextBox 7"/>
          <p:cNvSpPr txBox="1"/>
          <p:nvPr/>
        </p:nvSpPr>
        <p:spPr>
          <a:xfrm>
            <a:off x="5276162" y="4856592"/>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272571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25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80">
                                          <p:stCondLst>
                                            <p:cond delay="0"/>
                                          </p:stCondLst>
                                        </p:cTn>
                                        <p:tgtEl>
                                          <p:spTgt spid="6"/>
                                        </p:tgtEl>
                                      </p:cBhvr>
                                    </p:animEffect>
                                    <p:anim calcmode="lin" valueType="num">
                                      <p:cBhvr>
                                        <p:cTn id="2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8" dur="26">
                                          <p:stCondLst>
                                            <p:cond delay="650"/>
                                          </p:stCondLst>
                                        </p:cTn>
                                        <p:tgtEl>
                                          <p:spTgt spid="6"/>
                                        </p:tgtEl>
                                      </p:cBhvr>
                                      <p:to x="100000" y="60000"/>
                                    </p:animScale>
                                    <p:animScale>
                                      <p:cBhvr>
                                        <p:cTn id="29" dur="166" decel="50000">
                                          <p:stCondLst>
                                            <p:cond delay="676"/>
                                          </p:stCondLst>
                                        </p:cTn>
                                        <p:tgtEl>
                                          <p:spTgt spid="6"/>
                                        </p:tgtEl>
                                      </p:cBhvr>
                                      <p:to x="100000" y="100000"/>
                                    </p:animScale>
                                    <p:animScale>
                                      <p:cBhvr>
                                        <p:cTn id="30" dur="26">
                                          <p:stCondLst>
                                            <p:cond delay="1312"/>
                                          </p:stCondLst>
                                        </p:cTn>
                                        <p:tgtEl>
                                          <p:spTgt spid="6"/>
                                        </p:tgtEl>
                                      </p:cBhvr>
                                      <p:to x="100000" y="80000"/>
                                    </p:animScale>
                                    <p:animScale>
                                      <p:cBhvr>
                                        <p:cTn id="31" dur="166" decel="50000">
                                          <p:stCondLst>
                                            <p:cond delay="1338"/>
                                          </p:stCondLst>
                                        </p:cTn>
                                        <p:tgtEl>
                                          <p:spTgt spid="6"/>
                                        </p:tgtEl>
                                      </p:cBhvr>
                                      <p:to x="100000" y="100000"/>
                                    </p:animScale>
                                    <p:animScale>
                                      <p:cBhvr>
                                        <p:cTn id="32" dur="26">
                                          <p:stCondLst>
                                            <p:cond delay="1642"/>
                                          </p:stCondLst>
                                        </p:cTn>
                                        <p:tgtEl>
                                          <p:spTgt spid="6"/>
                                        </p:tgtEl>
                                      </p:cBhvr>
                                      <p:to x="100000" y="90000"/>
                                    </p:animScale>
                                    <p:animScale>
                                      <p:cBhvr>
                                        <p:cTn id="33" dur="166" decel="50000">
                                          <p:stCondLst>
                                            <p:cond delay="1668"/>
                                          </p:stCondLst>
                                        </p:cTn>
                                        <p:tgtEl>
                                          <p:spTgt spid="6"/>
                                        </p:tgtEl>
                                      </p:cBhvr>
                                      <p:to x="100000" y="100000"/>
                                    </p:animScale>
                                    <p:animScale>
                                      <p:cBhvr>
                                        <p:cTn id="34" dur="26">
                                          <p:stCondLst>
                                            <p:cond delay="1808"/>
                                          </p:stCondLst>
                                        </p:cTn>
                                        <p:tgtEl>
                                          <p:spTgt spid="6"/>
                                        </p:tgtEl>
                                      </p:cBhvr>
                                      <p:to x="100000" y="95000"/>
                                    </p:animScale>
                                    <p:animScale>
                                      <p:cBhvr>
                                        <p:cTn id="35" dur="166" decel="50000">
                                          <p:stCondLst>
                                            <p:cond delay="1834"/>
                                          </p:stCondLst>
                                        </p:cTn>
                                        <p:tgtEl>
                                          <p:spTgt spid="6"/>
                                        </p:tgtEl>
                                      </p:cBhvr>
                                      <p:to x="100000" y="100000"/>
                                    </p:animScale>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750"/>
                                        <p:tgtEl>
                                          <p:spTgt spid="7"/>
                                        </p:tgtEl>
                                      </p:cBhvr>
                                    </p:animEffect>
                                  </p:childTnLst>
                                </p:cTn>
                              </p:par>
                            </p:childTnLst>
                          </p:cTn>
                        </p:par>
                        <p:par>
                          <p:cTn id="40" fill="hold">
                            <p:stCondLst>
                              <p:cond delay="2750"/>
                            </p:stCondLst>
                            <p:childTnLst>
                              <p:par>
                                <p:cTn id="41" presetID="10"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228600" y="3981271"/>
            <a:ext cx="8305800" cy="1200329"/>
          </a:xfrm>
          <a:prstGeom prst="rect">
            <a:avLst/>
          </a:prstGeom>
        </p:spPr>
        <p:txBody>
          <a:bodyPr wrap="square">
            <a:spAutoFit/>
          </a:bodyPr>
          <a:lstStyle/>
          <a:p>
            <a:pPr marL="342900" lvl="0" indent="-342900">
              <a:buAutoNum type="alphaLcParenBoth" startAt="3"/>
            </a:pPr>
            <a:r>
              <a:rPr lang="en-US" dirty="0" smtClean="0"/>
              <a:t>The </a:t>
            </a:r>
            <a:r>
              <a:rPr lang="en-US" dirty="0"/>
              <a:t>angle, </a:t>
            </a:r>
            <a:r>
              <a:rPr lang="en-US" b="1" dirty="0"/>
              <a:t>2</a:t>
            </a:r>
            <a:r>
              <a:rPr lang="en-US" b="1" i="1" dirty="0">
                <a:latin typeface="Arial" panose="020B0604020202020204" pitchFamily="34" charset="0"/>
                <a:cs typeface="Arial" panose="020B0604020202020204" pitchFamily="34" charset="0"/>
              </a:rPr>
              <a:t>θ</a:t>
            </a:r>
            <a:r>
              <a:rPr lang="en-US" dirty="0"/>
              <a:t>, between the legs of the ladder is</a:t>
            </a:r>
            <a:r>
              <a:rPr lang="en-US" b="1" dirty="0"/>
              <a:t> </a:t>
            </a:r>
            <a:r>
              <a:rPr lang="en-US" b="1" dirty="0" smtClean="0"/>
              <a:t>60</a:t>
            </a:r>
            <a:r>
              <a:rPr lang="en-US" b="1" baseline="30000" dirty="0" smtClean="0"/>
              <a:t>0</a:t>
            </a:r>
            <a:r>
              <a:rPr lang="en-US" dirty="0" smtClean="0"/>
              <a:t>, </a:t>
            </a:r>
            <a:r>
              <a:rPr lang="en-US" dirty="0"/>
              <a:t>and the cross-tie bar is one third the way down the leg</a:t>
            </a:r>
            <a:r>
              <a:rPr lang="en-US" dirty="0" smtClean="0"/>
              <a:t>.</a:t>
            </a:r>
            <a:r>
              <a:rPr lang="en-US" dirty="0"/>
              <a:t> </a:t>
            </a:r>
            <a:endParaRPr lang="en-NZ" sz="1400" dirty="0"/>
          </a:p>
          <a:p>
            <a:pPr marL="400050" lvl="0" indent="-400050">
              <a:buAutoNum type="romanLcParenBoth"/>
            </a:pPr>
            <a:r>
              <a:rPr lang="en-US" dirty="0" smtClean="0"/>
              <a:t>Calculate </a:t>
            </a:r>
            <a:r>
              <a:rPr lang="en-US" dirty="0"/>
              <a:t>the maximum tension in the cross-tie bar when the electrician has a mass </a:t>
            </a:r>
            <a:r>
              <a:rPr lang="en-US" dirty="0" smtClean="0"/>
              <a:t>of </a:t>
            </a:r>
            <a:r>
              <a:rPr lang="en-US" b="1" dirty="0"/>
              <a:t>70 kg </a:t>
            </a:r>
            <a:r>
              <a:rPr lang="en-US" dirty="0"/>
              <a:t>and the legs of the ladder are </a:t>
            </a:r>
            <a:r>
              <a:rPr lang="en-US" b="1" dirty="0"/>
              <a:t>3 m</a:t>
            </a:r>
            <a:r>
              <a:rPr lang="en-US" dirty="0"/>
              <a:t> long.</a:t>
            </a:r>
            <a:endParaRPr lang="en-NZ" sz="1600" dirty="0"/>
          </a:p>
        </p:txBody>
      </p:sp>
      <p:sp>
        <p:nvSpPr>
          <p:cNvPr id="3" name="Rectangle 2"/>
          <p:cNvSpPr/>
          <p:nvPr/>
        </p:nvSpPr>
        <p:spPr>
          <a:xfrm>
            <a:off x="381000" y="5144869"/>
            <a:ext cx="8763000" cy="646331"/>
          </a:xfrm>
          <a:prstGeom prst="rect">
            <a:avLst/>
          </a:prstGeom>
        </p:spPr>
        <p:txBody>
          <a:bodyPr wrap="square">
            <a:spAutoFit/>
          </a:bodyPr>
          <a:lstStyle/>
          <a:p>
            <a:pPr marL="400050" lvl="1" indent="-400050">
              <a:buAutoNum type="romanLcParenBoth" startAt="2"/>
            </a:pPr>
            <a:r>
              <a:rPr lang="en-US" dirty="0" smtClean="0"/>
              <a:t>Explain </a:t>
            </a:r>
            <a:r>
              <a:rPr lang="en-US" dirty="0"/>
              <a:t>what effect increasing the angle will have on this </a:t>
            </a:r>
            <a:r>
              <a:rPr lang="en-US" dirty="0" smtClean="0"/>
              <a:t>maximum tension </a:t>
            </a:r>
            <a:r>
              <a:rPr lang="en-US" dirty="0"/>
              <a:t>assuming the cross-tie bar remains fixed to the same points on the ladder.</a:t>
            </a:r>
            <a:endParaRPr lang="en-NZ" sz="1600" dirty="0"/>
          </a:p>
        </p:txBody>
      </p:sp>
      <p:sp>
        <p:nvSpPr>
          <p:cNvPr id="4" name="Rectangle 3"/>
          <p:cNvSpPr/>
          <p:nvPr/>
        </p:nvSpPr>
        <p:spPr>
          <a:xfrm>
            <a:off x="381000" y="5830669"/>
            <a:ext cx="8686800" cy="646331"/>
          </a:xfrm>
          <a:prstGeom prst="rect">
            <a:avLst/>
          </a:prstGeom>
        </p:spPr>
        <p:txBody>
          <a:bodyPr wrap="square">
            <a:spAutoFit/>
          </a:bodyPr>
          <a:lstStyle/>
          <a:p>
            <a:pPr marL="342900" indent="-342900">
              <a:buAutoNum type="alphaLcParenBoth" startAt="4"/>
            </a:pPr>
            <a:r>
              <a:rPr lang="en-US" dirty="0" smtClean="0"/>
              <a:t>Explain </a:t>
            </a:r>
            <a:r>
              <a:rPr lang="en-US" dirty="0"/>
              <a:t>why it is important that the electrician climbs the ladder at a slow and steady </a:t>
            </a:r>
            <a:endParaRPr lang="en-US" dirty="0" smtClean="0"/>
          </a:p>
          <a:p>
            <a:r>
              <a:rPr lang="en-US" dirty="0"/>
              <a:t> </a:t>
            </a:r>
            <a:r>
              <a:rPr lang="en-US" dirty="0" smtClean="0"/>
              <a:t>      speed</a:t>
            </a:r>
            <a:r>
              <a:rPr lang="en-US" dirty="0"/>
              <a:t>.</a:t>
            </a:r>
            <a:endParaRPr lang="en-NZ"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52400"/>
            <a:ext cx="4572000" cy="3800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7" name="TextBox 6"/>
              <p:cNvSpPr txBox="1"/>
              <p:nvPr/>
            </p:nvSpPr>
            <p:spPr>
              <a:xfrm>
                <a:off x="797312" y="1716668"/>
                <a:ext cx="2693366" cy="8593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2400" b="0" i="1" smtClean="0">
                          <a:latin typeface="Cambria Math"/>
                        </a:rPr>
                        <m:t>𝑇</m:t>
                      </m:r>
                      <m:r>
                        <a:rPr lang="en-NZ" sz="2400" b="0" i="1" smtClean="0">
                          <a:latin typeface="Cambria Math"/>
                        </a:rPr>
                        <m:t>=</m:t>
                      </m:r>
                      <m:f>
                        <m:fPr>
                          <m:ctrlPr>
                            <a:rPr lang="en-NZ" sz="2400" i="1" smtClean="0">
                              <a:latin typeface="Cambria Math"/>
                            </a:rPr>
                          </m:ctrlPr>
                        </m:fPr>
                        <m:num>
                          <m:r>
                            <a:rPr lang="en-NZ" sz="2400" b="0" i="1" smtClean="0">
                              <a:latin typeface="Cambria Math"/>
                            </a:rPr>
                            <m:t>𝑚𝑔h</m:t>
                          </m:r>
                          <m:r>
                            <m:rPr>
                              <m:sty m:val="p"/>
                            </m:rPr>
                            <a:rPr lang="en-NZ" sz="2400" b="0" i="0" smtClean="0">
                              <a:latin typeface="Cambria Math"/>
                            </a:rPr>
                            <m:t>tan</m:t>
                          </m:r>
                          <m:r>
                            <a:rPr lang="en-NZ" sz="2400" b="0" i="1" smtClean="0">
                              <a:latin typeface="Cambria Math"/>
                              <a:ea typeface="Cambria Math"/>
                            </a:rPr>
                            <m:t>𝜃</m:t>
                          </m:r>
                        </m:num>
                        <m:den>
                          <m:r>
                            <a:rPr lang="en-NZ" sz="2400" b="0" i="1" smtClean="0">
                              <a:latin typeface="Cambria Math"/>
                            </a:rPr>
                            <m:t>2(</m:t>
                          </m:r>
                          <m:r>
                            <a:rPr lang="en-NZ" sz="2400" b="0" i="1" smtClean="0">
                              <a:latin typeface="Cambria Math"/>
                            </a:rPr>
                            <m:t>𝐿</m:t>
                          </m:r>
                          <m:r>
                            <m:rPr>
                              <m:sty m:val="p"/>
                            </m:rPr>
                            <a:rPr lang="en-NZ" sz="2400" b="0" i="0" smtClean="0">
                              <a:latin typeface="Cambria Math"/>
                            </a:rPr>
                            <m:t>cos</m:t>
                          </m:r>
                          <m:r>
                            <a:rPr lang="en-NZ" sz="2400" b="0" i="1" smtClean="0">
                              <a:latin typeface="Cambria Math"/>
                              <a:ea typeface="Cambria Math"/>
                            </a:rPr>
                            <m:t>𝜃</m:t>
                          </m:r>
                          <m:r>
                            <a:rPr lang="en-NZ" sz="2400" b="0" i="1" smtClean="0">
                              <a:latin typeface="Cambria Math"/>
                              <a:ea typeface="Cambria Math"/>
                            </a:rPr>
                            <m:t>−</m:t>
                          </m:r>
                          <m:r>
                            <a:rPr lang="en-NZ" sz="2400" b="0" i="1" smtClean="0">
                              <a:latin typeface="Cambria Math"/>
                              <a:ea typeface="Cambria Math"/>
                            </a:rPr>
                            <m:t>𝑑</m:t>
                          </m:r>
                          <m:r>
                            <a:rPr lang="en-NZ" sz="2400" b="0" i="1" smtClean="0">
                              <a:latin typeface="Cambria Math"/>
                              <a:ea typeface="Cambria Math"/>
                            </a:rPr>
                            <m:t>)</m:t>
                          </m:r>
                        </m:den>
                      </m:f>
                    </m:oMath>
                  </m:oMathPara>
                </a14:m>
                <a:endParaRPr lang="en-NZ"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797312" y="1716668"/>
                <a:ext cx="2693366" cy="859338"/>
              </a:xfrm>
              <a:prstGeom prst="rect">
                <a:avLst/>
              </a:prstGeom>
              <a:blipFill rotWithShape="1">
                <a:blip r:embed="rId3"/>
                <a:stretch>
                  <a:fillRect/>
                </a:stretch>
              </a:blipFill>
            </p:spPr>
            <p:txBody>
              <a:bodyPr/>
              <a:lstStyle/>
              <a:p>
                <a:r>
                  <a:rPr lang="en-NZ">
                    <a:noFill/>
                  </a:rPr>
                  <a:t> </a:t>
                </a:r>
              </a:p>
            </p:txBody>
          </p:sp>
        </mc:Fallback>
      </mc:AlternateContent>
      <p:sp>
        <p:nvSpPr>
          <p:cNvPr id="8" name="TextBox 7"/>
          <p:cNvSpPr txBox="1"/>
          <p:nvPr/>
        </p:nvSpPr>
        <p:spPr>
          <a:xfrm>
            <a:off x="5627077" y="6365575"/>
            <a:ext cx="3209212" cy="369332"/>
          </a:xfrm>
          <a:prstGeom prst="rect">
            <a:avLst/>
          </a:prstGeom>
          <a:noFill/>
        </p:spPr>
        <p:txBody>
          <a:bodyPr wrap="none" rtlCol="0">
            <a:spAutoFit/>
          </a:bodyPr>
          <a:lstStyle/>
          <a:p>
            <a:r>
              <a:rPr lang="en-NZ" dirty="0" smtClean="0">
                <a:solidFill>
                  <a:srgbClr val="FF0000"/>
                </a:solidFill>
              </a:rPr>
              <a:t>Answers on the next slide ………</a:t>
            </a:r>
            <a:endParaRPr lang="en-NZ" dirty="0">
              <a:solidFill>
                <a:srgbClr val="FF0000"/>
              </a:solidFill>
            </a:endParaRPr>
          </a:p>
        </p:txBody>
      </p:sp>
    </p:spTree>
    <p:extLst>
      <p:ext uri="{BB962C8B-B14F-4D97-AF65-F5344CB8AC3E}">
        <p14:creationId xmlns:p14="http://schemas.microsoft.com/office/powerpoint/2010/main" val="364434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158571"/>
            <a:ext cx="5283200" cy="646331"/>
          </a:xfrm>
          <a:prstGeom prst="rect">
            <a:avLst/>
          </a:prstGeom>
        </p:spPr>
        <p:txBody>
          <a:bodyPr wrap="square">
            <a:spAutoFit/>
          </a:bodyPr>
          <a:lstStyle/>
          <a:p>
            <a:pPr marL="342900" lvl="0" indent="-342900">
              <a:buAutoNum type="alphaLcParenBoth" startAt="3"/>
            </a:pPr>
            <a:r>
              <a:rPr lang="en-US" dirty="0" smtClean="0"/>
              <a:t> </a:t>
            </a:r>
            <a:r>
              <a:rPr lang="en-US" b="1" dirty="0" smtClean="0"/>
              <a:t>2</a:t>
            </a:r>
            <a:r>
              <a:rPr lang="en-US" b="1" i="1" dirty="0" smtClean="0">
                <a:latin typeface="Arial" panose="020B0604020202020204" pitchFamily="34" charset="0"/>
                <a:cs typeface="Arial" panose="020B0604020202020204" pitchFamily="34" charset="0"/>
              </a:rPr>
              <a:t>θ</a:t>
            </a:r>
            <a:r>
              <a:rPr lang="en-US" dirty="0" smtClean="0"/>
              <a:t>  is </a:t>
            </a:r>
            <a:r>
              <a:rPr lang="en-US" b="1" dirty="0" smtClean="0"/>
              <a:t>60</a:t>
            </a:r>
            <a:r>
              <a:rPr lang="en-US" b="1" baseline="30000" dirty="0" smtClean="0"/>
              <a:t>0</a:t>
            </a:r>
            <a:r>
              <a:rPr lang="en-US" dirty="0" smtClean="0"/>
              <a:t>, cross-tie </a:t>
            </a:r>
            <a:r>
              <a:rPr lang="en-US" dirty="0"/>
              <a:t>bar </a:t>
            </a:r>
            <a:r>
              <a:rPr lang="en-US" dirty="0" smtClean="0"/>
              <a:t>one </a:t>
            </a:r>
            <a:r>
              <a:rPr lang="en-US" dirty="0"/>
              <a:t>third </a:t>
            </a:r>
            <a:r>
              <a:rPr lang="en-US" dirty="0" smtClean="0"/>
              <a:t>down </a:t>
            </a:r>
            <a:r>
              <a:rPr lang="en-US" dirty="0"/>
              <a:t>leg</a:t>
            </a:r>
            <a:r>
              <a:rPr lang="en-US" dirty="0" smtClean="0"/>
              <a:t>.</a:t>
            </a:r>
            <a:r>
              <a:rPr lang="en-US" dirty="0"/>
              <a:t> </a:t>
            </a:r>
            <a:endParaRPr lang="en-NZ" sz="1400" dirty="0"/>
          </a:p>
          <a:p>
            <a:pPr marL="400050" lvl="0" indent="-400050">
              <a:buAutoNum type="romanLcParenBoth"/>
            </a:pPr>
            <a:r>
              <a:rPr lang="en-US" b="1" i="1" dirty="0" err="1" smtClean="0"/>
              <a:t>T</a:t>
            </a:r>
            <a:r>
              <a:rPr lang="en-US" b="1" i="1" baseline="-25000" dirty="0" err="1" smtClean="0"/>
              <a:t>max</a:t>
            </a:r>
            <a:r>
              <a:rPr lang="en-US" dirty="0" smtClean="0"/>
              <a:t> if electrician mass </a:t>
            </a:r>
            <a:r>
              <a:rPr lang="en-US" b="1" dirty="0" smtClean="0"/>
              <a:t>70 </a:t>
            </a:r>
            <a:r>
              <a:rPr lang="en-US" b="1" dirty="0"/>
              <a:t>kg </a:t>
            </a:r>
            <a:r>
              <a:rPr lang="en-US" dirty="0" smtClean="0"/>
              <a:t> &amp; legs </a:t>
            </a:r>
            <a:r>
              <a:rPr lang="en-US" dirty="0"/>
              <a:t>of </a:t>
            </a:r>
            <a:r>
              <a:rPr lang="en-US" dirty="0" smtClean="0"/>
              <a:t>ladder </a:t>
            </a:r>
            <a:r>
              <a:rPr lang="en-US" b="1" dirty="0" smtClean="0"/>
              <a:t>3 m</a:t>
            </a:r>
            <a:r>
              <a:rPr lang="en-US" dirty="0" smtClean="0"/>
              <a:t>.</a:t>
            </a:r>
            <a:endParaRPr lang="en-NZ" sz="1600" dirty="0"/>
          </a:p>
        </p:txBody>
      </p:sp>
      <p:sp>
        <p:nvSpPr>
          <p:cNvPr id="3" name="Rectangle 2"/>
          <p:cNvSpPr/>
          <p:nvPr/>
        </p:nvSpPr>
        <p:spPr>
          <a:xfrm>
            <a:off x="381000" y="3074769"/>
            <a:ext cx="8763000" cy="646331"/>
          </a:xfrm>
          <a:prstGeom prst="rect">
            <a:avLst/>
          </a:prstGeom>
        </p:spPr>
        <p:txBody>
          <a:bodyPr wrap="square">
            <a:spAutoFit/>
          </a:bodyPr>
          <a:lstStyle/>
          <a:p>
            <a:pPr marL="400050" lvl="1" indent="-400050">
              <a:buAutoNum type="romanLcParenBoth" startAt="2"/>
            </a:pPr>
            <a:r>
              <a:rPr lang="en-US" dirty="0" smtClean="0"/>
              <a:t>Explain </a:t>
            </a:r>
            <a:r>
              <a:rPr lang="en-US" dirty="0"/>
              <a:t>what effect increasing the angle will have on this </a:t>
            </a:r>
            <a:r>
              <a:rPr lang="en-US" dirty="0" smtClean="0"/>
              <a:t>maximum tension </a:t>
            </a:r>
            <a:r>
              <a:rPr lang="en-US" dirty="0"/>
              <a:t>assuming the cross-tie bar remains fixed to the same points on the ladder.</a:t>
            </a:r>
            <a:endParaRPr lang="en-NZ" sz="1600" dirty="0"/>
          </a:p>
        </p:txBody>
      </p:sp>
      <mc:AlternateContent xmlns:mc="http://schemas.openxmlformats.org/markup-compatibility/2006" xmlns:a14="http://schemas.microsoft.com/office/drawing/2010/main">
        <mc:Choice Requires="a14">
          <p:sp>
            <p:nvSpPr>
              <p:cNvPr id="5" name="TextBox 4"/>
              <p:cNvSpPr txBox="1"/>
              <p:nvPr/>
            </p:nvSpPr>
            <p:spPr>
              <a:xfrm>
                <a:off x="695712" y="827668"/>
                <a:ext cx="2000740" cy="667427"/>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𝑇</m:t>
                      </m:r>
                      <m:r>
                        <a:rPr lang="en-NZ" b="0" i="1" smtClean="0">
                          <a:latin typeface="Cambria Math"/>
                        </a:rPr>
                        <m:t>=</m:t>
                      </m:r>
                      <m:f>
                        <m:fPr>
                          <m:ctrlPr>
                            <a:rPr lang="en-NZ" i="1" smtClean="0">
                              <a:latin typeface="Cambria Math"/>
                            </a:rPr>
                          </m:ctrlPr>
                        </m:fPr>
                        <m:num>
                          <m:r>
                            <a:rPr lang="en-NZ" b="0" i="1" smtClean="0">
                              <a:latin typeface="Cambria Math"/>
                            </a:rPr>
                            <m:t>𝑚𝑔h</m:t>
                          </m:r>
                          <m:r>
                            <m:rPr>
                              <m:sty m:val="p"/>
                            </m:rPr>
                            <a:rPr lang="en-NZ" b="0" i="0" smtClean="0">
                              <a:latin typeface="Cambria Math"/>
                            </a:rPr>
                            <m:t>tan</m:t>
                          </m:r>
                          <m:r>
                            <a:rPr lang="en-NZ" b="0" i="1" smtClean="0">
                              <a:latin typeface="Cambria Math"/>
                              <a:ea typeface="Cambria Math"/>
                            </a:rPr>
                            <m:t>𝜃</m:t>
                          </m:r>
                        </m:num>
                        <m:den>
                          <m:r>
                            <a:rPr lang="en-NZ" b="0" i="1" smtClean="0">
                              <a:latin typeface="Cambria Math"/>
                            </a:rPr>
                            <m:t>2(</m:t>
                          </m:r>
                          <m:r>
                            <a:rPr lang="en-NZ" b="0" i="1" smtClean="0">
                              <a:latin typeface="Cambria Math"/>
                            </a:rPr>
                            <m:t>𝐿</m:t>
                          </m:r>
                          <m:r>
                            <m:rPr>
                              <m:sty m:val="p"/>
                            </m:rPr>
                            <a:rPr lang="en-NZ" b="0" i="0" smtClean="0">
                              <a:latin typeface="Cambria Math"/>
                            </a:rPr>
                            <m:t>cos</m:t>
                          </m:r>
                          <m:r>
                            <a:rPr lang="en-NZ" b="0" i="1" smtClean="0">
                              <a:latin typeface="Cambria Math"/>
                              <a:ea typeface="Cambria Math"/>
                            </a:rPr>
                            <m:t>𝜃</m:t>
                          </m:r>
                          <m:r>
                            <a:rPr lang="en-NZ" b="0" i="1" smtClean="0">
                              <a:latin typeface="Cambria Math"/>
                              <a:ea typeface="Cambria Math"/>
                            </a:rPr>
                            <m:t>−</m:t>
                          </m:r>
                          <m:r>
                            <a:rPr lang="en-NZ" b="0" i="1" smtClean="0">
                              <a:latin typeface="Cambria Math"/>
                              <a:ea typeface="Cambria Math"/>
                            </a:rPr>
                            <m:t>𝑑</m:t>
                          </m:r>
                          <m:r>
                            <a:rPr lang="en-NZ" b="0" i="1" smtClean="0">
                              <a:latin typeface="Cambria Math"/>
                              <a:ea typeface="Cambria Math"/>
                            </a:rPr>
                            <m:t>)</m:t>
                          </m:r>
                        </m:den>
                      </m:f>
                    </m:oMath>
                  </m:oMathPara>
                </a14:m>
                <a:endParaRPr lang="en-NZ" dirty="0"/>
              </a:p>
            </p:txBody>
          </p:sp>
        </mc:Choice>
        <mc:Fallback xmlns="">
          <p:sp>
            <p:nvSpPr>
              <p:cNvPr id="5" name="TextBox 4"/>
              <p:cNvSpPr txBox="1">
                <a:spLocks noRot="1" noChangeAspect="1" noMove="1" noResize="1" noEditPoints="1" noAdjustHandles="1" noChangeArrowheads="1" noChangeShapeType="1" noTextEdit="1"/>
              </p:cNvSpPr>
              <p:nvPr/>
            </p:nvSpPr>
            <p:spPr>
              <a:xfrm>
                <a:off x="695712" y="827668"/>
                <a:ext cx="2000740" cy="667427"/>
              </a:xfrm>
              <a:prstGeom prst="rect">
                <a:avLst/>
              </a:prstGeom>
              <a:blipFill rotWithShape="1">
                <a:blip r:embed="rId2"/>
                <a:stretch>
                  <a:fillRect/>
                </a:stretch>
              </a:blipFill>
            </p:spPr>
            <p:txBody>
              <a:bodyPr/>
              <a:lstStyle/>
              <a:p>
                <a:r>
                  <a:rPr lang="en-NZ">
                    <a:noFill/>
                  </a:rPr>
                  <a:t> </a:t>
                </a:r>
              </a:p>
            </p:txBody>
          </p:sp>
        </mc:Fallback>
      </mc:AlternateContent>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9482" y="247000"/>
            <a:ext cx="3108768" cy="2584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7" name="TextBox 6"/>
              <p:cNvSpPr txBox="1"/>
              <p:nvPr/>
            </p:nvSpPr>
            <p:spPr>
              <a:xfrm>
                <a:off x="746512" y="1691268"/>
                <a:ext cx="2900409" cy="66191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𝑇</m:t>
                      </m:r>
                      <m:r>
                        <a:rPr lang="en-NZ" b="0" i="1" smtClean="0">
                          <a:latin typeface="Cambria Math"/>
                        </a:rPr>
                        <m:t>=</m:t>
                      </m:r>
                      <m:f>
                        <m:fPr>
                          <m:ctrlPr>
                            <a:rPr lang="en-NZ" i="1" smtClean="0">
                              <a:latin typeface="Cambria Math"/>
                            </a:rPr>
                          </m:ctrlPr>
                        </m:fPr>
                        <m:num>
                          <m:r>
                            <a:rPr lang="en-NZ" b="0" i="1" smtClean="0">
                              <a:latin typeface="Cambria Math"/>
                            </a:rPr>
                            <m:t>70</m:t>
                          </m:r>
                          <m:r>
                            <a:rPr lang="en-NZ" b="0" i="1" smtClean="0">
                              <a:latin typeface="Cambria Math"/>
                            </a:rPr>
                            <m:t>𝑥</m:t>
                          </m:r>
                          <m:r>
                            <a:rPr lang="en-NZ" b="0" i="1" smtClean="0">
                              <a:latin typeface="Cambria Math"/>
                            </a:rPr>
                            <m:t>9.81</m:t>
                          </m:r>
                          <m:r>
                            <a:rPr lang="en-NZ" b="0" i="1" smtClean="0">
                              <a:latin typeface="Cambria Math"/>
                            </a:rPr>
                            <m:t>𝑥</m:t>
                          </m:r>
                          <m:r>
                            <a:rPr lang="en-NZ" b="0" i="1" smtClean="0">
                              <a:latin typeface="Cambria Math"/>
                            </a:rPr>
                            <m:t>3</m:t>
                          </m:r>
                          <m:r>
                            <m:rPr>
                              <m:sty m:val="p"/>
                            </m:rPr>
                            <a:rPr lang="en-NZ" b="0" i="0" smtClean="0">
                              <a:latin typeface="Cambria Math"/>
                            </a:rPr>
                            <m:t>cos</m:t>
                          </m:r>
                          <m:r>
                            <a:rPr lang="en-NZ" b="0" i="0" smtClean="0">
                              <a:latin typeface="Cambria Math"/>
                            </a:rPr>
                            <m:t>30</m:t>
                          </m:r>
                          <m:r>
                            <m:rPr>
                              <m:sty m:val="p"/>
                            </m:rPr>
                            <a:rPr lang="en-NZ" b="0" i="0" smtClean="0">
                              <a:latin typeface="Cambria Math"/>
                            </a:rPr>
                            <m:t>tan</m:t>
                          </m:r>
                          <m:r>
                            <a:rPr lang="en-NZ" b="0" i="1" smtClean="0">
                              <a:latin typeface="Cambria Math"/>
                            </a:rPr>
                            <m:t>30</m:t>
                          </m:r>
                        </m:num>
                        <m:den>
                          <m:r>
                            <a:rPr lang="en-NZ" b="0" i="1" smtClean="0">
                              <a:latin typeface="Cambria Math"/>
                            </a:rPr>
                            <m:t>2(3</m:t>
                          </m:r>
                          <m:r>
                            <m:rPr>
                              <m:sty m:val="p"/>
                            </m:rPr>
                            <a:rPr lang="en-NZ" b="0" i="0" smtClean="0">
                              <a:latin typeface="Cambria Math"/>
                            </a:rPr>
                            <m:t>cos</m:t>
                          </m:r>
                          <m:r>
                            <a:rPr lang="en-NZ" b="0" i="0" smtClean="0">
                              <a:latin typeface="Cambria Math"/>
                            </a:rPr>
                            <m:t>30</m:t>
                          </m:r>
                          <m:r>
                            <a:rPr lang="en-NZ" b="0" i="1" smtClean="0">
                              <a:latin typeface="Cambria Math"/>
                              <a:ea typeface="Cambria Math"/>
                            </a:rPr>
                            <m:t>−2</m:t>
                          </m:r>
                          <m:r>
                            <a:rPr lang="en-NZ" b="0" i="1" smtClean="0">
                              <a:latin typeface="Cambria Math"/>
                              <a:ea typeface="Cambria Math"/>
                            </a:rPr>
                            <m:t>𝑐𝑜𝑠</m:t>
                          </m:r>
                          <m:r>
                            <a:rPr lang="en-NZ" b="0" i="1" smtClean="0">
                              <a:latin typeface="Cambria Math"/>
                              <a:ea typeface="Cambria Math"/>
                            </a:rPr>
                            <m:t>30)</m:t>
                          </m:r>
                        </m:den>
                      </m:f>
                    </m:oMath>
                  </m:oMathPara>
                </a14:m>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746512" y="1691268"/>
                <a:ext cx="2900409" cy="661912"/>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21112" y="2504068"/>
                <a:ext cx="1495922"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1" i="1" smtClean="0">
                          <a:latin typeface="Cambria Math"/>
                        </a:rPr>
                        <m:t>𝑻</m:t>
                      </m:r>
                      <m:r>
                        <a:rPr lang="en-NZ" b="1" i="1" smtClean="0">
                          <a:latin typeface="Cambria Math"/>
                        </a:rPr>
                        <m:t>=</m:t>
                      </m:r>
                      <m:r>
                        <a:rPr lang="en-NZ" b="1" i="1" smtClean="0">
                          <a:latin typeface="Cambria Math"/>
                        </a:rPr>
                        <m:t>𝟓𝟗𝟒</m:t>
                      </m:r>
                      <m:r>
                        <a:rPr lang="en-NZ" b="1" i="1" smtClean="0">
                          <a:latin typeface="Cambria Math"/>
                        </a:rPr>
                        <m:t>.</m:t>
                      </m:r>
                      <m:r>
                        <a:rPr lang="en-NZ" b="1" i="1" smtClean="0">
                          <a:latin typeface="Cambria Math"/>
                        </a:rPr>
                        <m:t>𝟕</m:t>
                      </m:r>
                      <m:r>
                        <a:rPr lang="en-NZ" b="1" i="1" smtClean="0">
                          <a:latin typeface="Cambria Math"/>
                        </a:rPr>
                        <m:t>𝑵</m:t>
                      </m:r>
                    </m:oMath>
                  </m:oMathPara>
                </a14:m>
                <a:endParaRPr lang="en-NZ" b="1" dirty="0"/>
              </a:p>
            </p:txBody>
          </p:sp>
        </mc:Choice>
        <mc:Fallback xmlns="">
          <p:sp>
            <p:nvSpPr>
              <p:cNvPr id="8" name="TextBox 7"/>
              <p:cNvSpPr txBox="1">
                <a:spLocks noRot="1" noChangeAspect="1" noMove="1" noResize="1" noEditPoints="1" noAdjustHandles="1" noChangeArrowheads="1" noChangeShapeType="1" noTextEdit="1"/>
              </p:cNvSpPr>
              <p:nvPr/>
            </p:nvSpPr>
            <p:spPr>
              <a:xfrm>
                <a:off x="721112" y="2504068"/>
                <a:ext cx="1495922" cy="369332"/>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644912" y="3786768"/>
                <a:ext cx="2000740" cy="667427"/>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𝑇</m:t>
                      </m:r>
                      <m:r>
                        <a:rPr lang="en-NZ" b="0" i="1" smtClean="0">
                          <a:latin typeface="Cambria Math"/>
                        </a:rPr>
                        <m:t>=</m:t>
                      </m:r>
                      <m:f>
                        <m:fPr>
                          <m:ctrlPr>
                            <a:rPr lang="en-NZ" i="1" smtClean="0">
                              <a:latin typeface="Cambria Math"/>
                            </a:rPr>
                          </m:ctrlPr>
                        </m:fPr>
                        <m:num>
                          <m:r>
                            <a:rPr lang="en-NZ" b="0" i="1" smtClean="0">
                              <a:latin typeface="Cambria Math"/>
                            </a:rPr>
                            <m:t>𝑚𝑔h</m:t>
                          </m:r>
                          <m:r>
                            <m:rPr>
                              <m:sty m:val="p"/>
                            </m:rPr>
                            <a:rPr lang="en-NZ" b="0" i="0" smtClean="0">
                              <a:latin typeface="Cambria Math"/>
                            </a:rPr>
                            <m:t>tan</m:t>
                          </m:r>
                          <m:r>
                            <a:rPr lang="en-NZ" b="0" i="1" smtClean="0">
                              <a:latin typeface="Cambria Math"/>
                              <a:ea typeface="Cambria Math"/>
                            </a:rPr>
                            <m:t>𝜃</m:t>
                          </m:r>
                        </m:num>
                        <m:den>
                          <m:r>
                            <a:rPr lang="en-NZ" b="0" i="1" smtClean="0">
                              <a:latin typeface="Cambria Math"/>
                            </a:rPr>
                            <m:t>2(</m:t>
                          </m:r>
                          <m:r>
                            <a:rPr lang="en-NZ" b="0" i="1" smtClean="0">
                              <a:latin typeface="Cambria Math"/>
                            </a:rPr>
                            <m:t>𝐿</m:t>
                          </m:r>
                          <m:r>
                            <m:rPr>
                              <m:sty m:val="p"/>
                            </m:rPr>
                            <a:rPr lang="en-NZ" b="0" i="0" smtClean="0">
                              <a:latin typeface="Cambria Math"/>
                            </a:rPr>
                            <m:t>cos</m:t>
                          </m:r>
                          <m:r>
                            <a:rPr lang="en-NZ" b="0" i="1" smtClean="0">
                              <a:latin typeface="Cambria Math"/>
                              <a:ea typeface="Cambria Math"/>
                            </a:rPr>
                            <m:t>𝜃</m:t>
                          </m:r>
                          <m:r>
                            <a:rPr lang="en-NZ" b="0" i="1" smtClean="0">
                              <a:latin typeface="Cambria Math"/>
                              <a:ea typeface="Cambria Math"/>
                            </a:rPr>
                            <m:t>−</m:t>
                          </m:r>
                          <m:r>
                            <a:rPr lang="en-NZ" b="0" i="1" smtClean="0">
                              <a:latin typeface="Cambria Math"/>
                              <a:ea typeface="Cambria Math"/>
                            </a:rPr>
                            <m:t>𝑑</m:t>
                          </m:r>
                          <m:r>
                            <a:rPr lang="en-NZ" b="0" i="1" smtClean="0">
                              <a:latin typeface="Cambria Math"/>
                              <a:ea typeface="Cambria Math"/>
                            </a:rPr>
                            <m:t>)</m:t>
                          </m:r>
                        </m:den>
                      </m:f>
                    </m:oMath>
                  </m:oMathPara>
                </a14:m>
                <a:endParaRPr lang="en-NZ" dirty="0"/>
              </a:p>
            </p:txBody>
          </p:sp>
        </mc:Choice>
        <mc:Fallback xmlns="">
          <p:sp>
            <p:nvSpPr>
              <p:cNvPr id="9" name="TextBox 8"/>
              <p:cNvSpPr txBox="1">
                <a:spLocks noRot="1" noChangeAspect="1" noMove="1" noResize="1" noEditPoints="1" noAdjustHandles="1" noChangeArrowheads="1" noChangeShapeType="1" noTextEdit="1"/>
              </p:cNvSpPr>
              <p:nvPr/>
            </p:nvSpPr>
            <p:spPr>
              <a:xfrm>
                <a:off x="644912" y="3786768"/>
                <a:ext cx="2000740" cy="667427"/>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083312" y="3786768"/>
                <a:ext cx="3315908" cy="664221"/>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𝑇</m:t>
                      </m:r>
                      <m:r>
                        <a:rPr lang="en-NZ" b="0" i="1" smtClean="0">
                          <a:latin typeface="Cambria Math"/>
                        </a:rPr>
                        <m:t>=</m:t>
                      </m:r>
                      <m:f>
                        <m:fPr>
                          <m:ctrlPr>
                            <a:rPr lang="en-NZ" i="1" smtClean="0">
                              <a:latin typeface="Cambria Math"/>
                            </a:rPr>
                          </m:ctrlPr>
                        </m:fPr>
                        <m:num>
                          <m:r>
                            <a:rPr lang="en-NZ" b="0" i="1" smtClean="0">
                              <a:latin typeface="Cambria Math"/>
                            </a:rPr>
                            <m:t>𝑚𝑔𝐿</m:t>
                          </m:r>
                          <m:r>
                            <m:rPr>
                              <m:sty m:val="p"/>
                            </m:rPr>
                            <a:rPr lang="en-NZ" b="0" i="0" smtClean="0">
                              <a:latin typeface="Cambria Math"/>
                            </a:rPr>
                            <m:t>cos</m:t>
                          </m:r>
                          <m:r>
                            <a:rPr lang="el-GR" b="0" i="1" smtClean="0">
                              <a:latin typeface="Cambria Math"/>
                            </a:rPr>
                            <m:t>𝜃</m:t>
                          </m:r>
                          <m:r>
                            <m:rPr>
                              <m:sty m:val="p"/>
                            </m:rPr>
                            <a:rPr lang="en-NZ" b="0" i="0" smtClean="0">
                              <a:latin typeface="Cambria Math"/>
                            </a:rPr>
                            <m:t>tan</m:t>
                          </m:r>
                          <m:r>
                            <a:rPr lang="en-NZ" b="0" i="1" smtClean="0">
                              <a:latin typeface="Cambria Math"/>
                              <a:ea typeface="Cambria Math"/>
                            </a:rPr>
                            <m:t>𝜃</m:t>
                          </m:r>
                        </m:num>
                        <m:den>
                          <m:r>
                            <a:rPr lang="en-NZ" b="0" i="1" smtClean="0">
                              <a:latin typeface="Cambria Math"/>
                            </a:rPr>
                            <m:t>2(</m:t>
                          </m:r>
                          <m:r>
                            <a:rPr lang="en-NZ" b="0" i="0" smtClean="0">
                              <a:latin typeface="Cambria Math"/>
                            </a:rPr>
                            <m:t>3</m:t>
                          </m:r>
                          <m:r>
                            <m:rPr>
                              <m:sty m:val="p"/>
                            </m:rPr>
                            <a:rPr lang="en-NZ" b="0" i="0" smtClean="0">
                              <a:latin typeface="Cambria Math"/>
                            </a:rPr>
                            <m:t>cos</m:t>
                          </m:r>
                          <m:r>
                            <m:rPr>
                              <m:sty m:val="p"/>
                            </m:rPr>
                            <a:rPr lang="el-GR" b="0" i="1" smtClean="0">
                              <a:latin typeface="Cambria Math"/>
                            </a:rPr>
                            <m:t>θ</m:t>
                          </m:r>
                          <m:r>
                            <a:rPr lang="en-NZ" b="0" i="1" smtClean="0">
                              <a:latin typeface="Cambria Math"/>
                              <a:ea typeface="Cambria Math"/>
                            </a:rPr>
                            <m:t>−2</m:t>
                          </m:r>
                          <m:r>
                            <m:rPr>
                              <m:sty m:val="p"/>
                            </m:rPr>
                            <a:rPr lang="en-NZ" b="0" i="0" smtClean="0">
                              <a:latin typeface="Cambria Math"/>
                              <a:ea typeface="Cambria Math"/>
                            </a:rPr>
                            <m:t>cos</m:t>
                          </m:r>
                          <m:r>
                            <a:rPr lang="en-NZ" b="0" i="1" smtClean="0">
                              <a:latin typeface="Cambria Math"/>
                              <a:ea typeface="Cambria Math"/>
                            </a:rPr>
                            <m:t>𝜃</m:t>
                          </m:r>
                          <m:r>
                            <a:rPr lang="en-NZ" b="0" i="1" smtClean="0">
                              <a:latin typeface="Cambria Math"/>
                              <a:ea typeface="Cambria Math"/>
                            </a:rPr>
                            <m:t>)</m:t>
                          </m:r>
                        </m:den>
                      </m:f>
                      <m:r>
                        <a:rPr lang="en-NZ" b="0" i="1" smtClean="0">
                          <a:latin typeface="Cambria Math"/>
                        </a:rPr>
                        <m:t>=</m:t>
                      </m:r>
                      <m:r>
                        <a:rPr lang="en-NZ" b="0" i="1" smtClean="0">
                          <a:latin typeface="Cambria Math"/>
                        </a:rPr>
                        <m:t>𝑘</m:t>
                      </m:r>
                      <m:r>
                        <m:rPr>
                          <m:sty m:val="p"/>
                        </m:rPr>
                        <a:rPr lang="en-NZ" b="0" i="0" smtClean="0">
                          <a:latin typeface="Cambria Math"/>
                        </a:rPr>
                        <m:t>tan</m:t>
                      </m:r>
                      <m:r>
                        <a:rPr lang="el-GR" b="0" i="1" smtClean="0">
                          <a:latin typeface="Cambria Math"/>
                        </a:rPr>
                        <m:t>𝜃</m:t>
                      </m:r>
                    </m:oMath>
                  </m:oMathPara>
                </a14:m>
                <a:endParaRPr lang="en-NZ" i="1" dirty="0"/>
              </a:p>
            </p:txBody>
          </p:sp>
        </mc:Choice>
        <mc:Fallback xmlns="">
          <p:sp>
            <p:nvSpPr>
              <p:cNvPr id="10" name="TextBox 9"/>
              <p:cNvSpPr txBox="1">
                <a:spLocks noRot="1" noChangeAspect="1" noMove="1" noResize="1" noEditPoints="1" noAdjustHandles="1" noChangeArrowheads="1" noChangeShapeType="1" noTextEdit="1"/>
              </p:cNvSpPr>
              <p:nvPr/>
            </p:nvSpPr>
            <p:spPr>
              <a:xfrm>
                <a:off x="3083312" y="3786768"/>
                <a:ext cx="3315908" cy="664221"/>
              </a:xfrm>
              <a:prstGeom prst="rect">
                <a:avLst/>
              </a:prstGeom>
              <a:blipFill rotWithShape="1">
                <a:blip r:embed="rId7"/>
                <a:stretch>
                  <a:fillRect/>
                </a:stretch>
              </a:blipFill>
            </p:spPr>
            <p:txBody>
              <a:bodyPr/>
              <a:lstStyle/>
              <a:p>
                <a:r>
                  <a:rPr lang="en-NZ">
                    <a:noFill/>
                  </a:rPr>
                  <a:t> </a:t>
                </a:r>
              </a:p>
            </p:txBody>
          </p:sp>
        </mc:Fallback>
      </mc:AlternateContent>
      <p:sp>
        <p:nvSpPr>
          <p:cNvPr id="11" name="TextBox 10"/>
          <p:cNvSpPr txBox="1"/>
          <p:nvPr/>
        </p:nvSpPr>
        <p:spPr>
          <a:xfrm>
            <a:off x="698500" y="4831081"/>
            <a:ext cx="4470400" cy="1338828"/>
          </a:xfrm>
          <a:prstGeom prst="rect">
            <a:avLst/>
          </a:prstGeom>
          <a:solidFill>
            <a:srgbClr val="FFFFCC"/>
          </a:solidFill>
        </p:spPr>
        <p:txBody>
          <a:bodyPr wrap="square" rtlCol="0">
            <a:spAutoFit/>
          </a:bodyPr>
          <a:lstStyle/>
          <a:p>
            <a:pPr>
              <a:lnSpc>
                <a:spcPct val="150000"/>
              </a:lnSpc>
            </a:pPr>
            <a:r>
              <a:rPr lang="en-NZ" dirty="0" smtClean="0"/>
              <a:t>As </a:t>
            </a:r>
            <a:r>
              <a:rPr lang="el-GR" dirty="0" smtClean="0"/>
              <a:t>θ</a:t>
            </a:r>
            <a:r>
              <a:rPr lang="en-NZ" dirty="0" smtClean="0"/>
              <a:t> increases tan</a:t>
            </a:r>
            <a:r>
              <a:rPr lang="el-GR" dirty="0" smtClean="0"/>
              <a:t>θ</a:t>
            </a:r>
            <a:r>
              <a:rPr lang="en-NZ" dirty="0" smtClean="0"/>
              <a:t> increases rapidly.</a:t>
            </a:r>
          </a:p>
          <a:p>
            <a:pPr>
              <a:lnSpc>
                <a:spcPct val="150000"/>
              </a:lnSpc>
            </a:pPr>
            <a:r>
              <a:rPr lang="en-NZ" dirty="0" smtClean="0"/>
              <a:t>All the other terms are constant so ½ </a:t>
            </a:r>
            <a:r>
              <a:rPr lang="en-NZ" i="1" dirty="0" err="1" smtClean="0"/>
              <a:t>mgL</a:t>
            </a:r>
            <a:r>
              <a:rPr lang="en-NZ" i="1" dirty="0" smtClean="0"/>
              <a:t> = k.</a:t>
            </a:r>
          </a:p>
          <a:p>
            <a:pPr>
              <a:lnSpc>
                <a:spcPct val="150000"/>
              </a:lnSpc>
            </a:pPr>
            <a:r>
              <a:rPr lang="en-NZ" dirty="0" smtClean="0"/>
              <a:t>The tension will increase with </a:t>
            </a:r>
            <a:r>
              <a:rPr lang="el-GR" dirty="0" smtClean="0"/>
              <a:t>θ</a:t>
            </a:r>
            <a:r>
              <a:rPr lang="en-NZ" dirty="0" smtClean="0"/>
              <a:t>.</a:t>
            </a:r>
            <a:endParaRPr lang="en-NZ" dirty="0"/>
          </a:p>
        </p:txBody>
      </p:sp>
      <p:sp>
        <p:nvSpPr>
          <p:cNvPr id="12" name="TextBox 11"/>
          <p:cNvSpPr txBox="1"/>
          <p:nvPr/>
        </p:nvSpPr>
        <p:spPr>
          <a:xfrm>
            <a:off x="5643988" y="6232233"/>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13" name="TextBox 12"/>
          <p:cNvSpPr txBox="1"/>
          <p:nvPr/>
        </p:nvSpPr>
        <p:spPr>
          <a:xfrm>
            <a:off x="3934817" y="215869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4" name="TextBox 13"/>
          <p:cNvSpPr txBox="1"/>
          <p:nvPr/>
        </p:nvSpPr>
        <p:spPr>
          <a:xfrm>
            <a:off x="6228662" y="5275692"/>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5" name="TextBox 14"/>
          <p:cNvSpPr txBox="1"/>
          <p:nvPr/>
        </p:nvSpPr>
        <p:spPr>
          <a:xfrm>
            <a:off x="3009900" y="863600"/>
            <a:ext cx="1841500" cy="646331"/>
          </a:xfrm>
          <a:prstGeom prst="rect">
            <a:avLst/>
          </a:prstGeom>
          <a:solidFill>
            <a:srgbClr val="FFFFCC"/>
          </a:solidFill>
        </p:spPr>
        <p:txBody>
          <a:bodyPr wrap="square" rtlCol="0">
            <a:spAutoFit/>
          </a:bodyPr>
          <a:lstStyle/>
          <a:p>
            <a:r>
              <a:rPr lang="en-NZ" dirty="0" err="1" smtClean="0"/>
              <a:t>T</a:t>
            </a:r>
            <a:r>
              <a:rPr lang="en-NZ" baseline="-25000" dirty="0" err="1" smtClean="0"/>
              <a:t>max</a:t>
            </a:r>
            <a:r>
              <a:rPr lang="en-NZ" dirty="0" smtClean="0"/>
              <a:t> when he is at the top so :</a:t>
            </a:r>
            <a:endParaRPr lang="en-NZ" dirty="0"/>
          </a:p>
        </p:txBody>
      </p:sp>
    </p:spTree>
    <p:extLst>
      <p:ext uri="{BB962C8B-B14F-4D97-AF65-F5344CB8AC3E}">
        <p14:creationId xmlns:p14="http://schemas.microsoft.com/office/powerpoint/2010/main" val="342539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25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1250"/>
                                        <p:tgtEl>
                                          <p:spTgt spid="8"/>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75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25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20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80">
                                          <p:stCondLst>
                                            <p:cond delay="0"/>
                                          </p:stCondLst>
                                        </p:cTn>
                                        <p:tgtEl>
                                          <p:spTgt spid="12"/>
                                        </p:tgtEl>
                                      </p:cBhvr>
                                    </p:animEffect>
                                    <p:anim calcmode="lin" valueType="num">
                                      <p:cBhvr>
                                        <p:cTn id="41"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6" dur="26">
                                          <p:stCondLst>
                                            <p:cond delay="650"/>
                                          </p:stCondLst>
                                        </p:cTn>
                                        <p:tgtEl>
                                          <p:spTgt spid="12"/>
                                        </p:tgtEl>
                                      </p:cBhvr>
                                      <p:to x="100000" y="60000"/>
                                    </p:animScale>
                                    <p:animScale>
                                      <p:cBhvr>
                                        <p:cTn id="47" dur="166" decel="50000">
                                          <p:stCondLst>
                                            <p:cond delay="676"/>
                                          </p:stCondLst>
                                        </p:cTn>
                                        <p:tgtEl>
                                          <p:spTgt spid="12"/>
                                        </p:tgtEl>
                                      </p:cBhvr>
                                      <p:to x="100000" y="100000"/>
                                    </p:animScale>
                                    <p:animScale>
                                      <p:cBhvr>
                                        <p:cTn id="48" dur="26">
                                          <p:stCondLst>
                                            <p:cond delay="1312"/>
                                          </p:stCondLst>
                                        </p:cTn>
                                        <p:tgtEl>
                                          <p:spTgt spid="12"/>
                                        </p:tgtEl>
                                      </p:cBhvr>
                                      <p:to x="100000" y="80000"/>
                                    </p:animScale>
                                    <p:animScale>
                                      <p:cBhvr>
                                        <p:cTn id="49" dur="166" decel="50000">
                                          <p:stCondLst>
                                            <p:cond delay="1338"/>
                                          </p:stCondLst>
                                        </p:cTn>
                                        <p:tgtEl>
                                          <p:spTgt spid="12"/>
                                        </p:tgtEl>
                                      </p:cBhvr>
                                      <p:to x="100000" y="100000"/>
                                    </p:animScale>
                                    <p:animScale>
                                      <p:cBhvr>
                                        <p:cTn id="50" dur="26">
                                          <p:stCondLst>
                                            <p:cond delay="1642"/>
                                          </p:stCondLst>
                                        </p:cTn>
                                        <p:tgtEl>
                                          <p:spTgt spid="12"/>
                                        </p:tgtEl>
                                      </p:cBhvr>
                                      <p:to x="100000" y="90000"/>
                                    </p:animScale>
                                    <p:animScale>
                                      <p:cBhvr>
                                        <p:cTn id="51" dur="166" decel="50000">
                                          <p:stCondLst>
                                            <p:cond delay="1668"/>
                                          </p:stCondLst>
                                        </p:cTn>
                                        <p:tgtEl>
                                          <p:spTgt spid="12"/>
                                        </p:tgtEl>
                                      </p:cBhvr>
                                      <p:to x="100000" y="100000"/>
                                    </p:animScale>
                                    <p:animScale>
                                      <p:cBhvr>
                                        <p:cTn id="52" dur="26">
                                          <p:stCondLst>
                                            <p:cond delay="1808"/>
                                          </p:stCondLst>
                                        </p:cTn>
                                        <p:tgtEl>
                                          <p:spTgt spid="12"/>
                                        </p:tgtEl>
                                      </p:cBhvr>
                                      <p:to x="100000" y="95000"/>
                                    </p:animScale>
                                    <p:animScale>
                                      <p:cBhvr>
                                        <p:cTn id="53" dur="166" decel="50000">
                                          <p:stCondLst>
                                            <p:cond delay="1834"/>
                                          </p:stCondLst>
                                        </p:cTn>
                                        <p:tgtEl>
                                          <p:spTgt spid="12"/>
                                        </p:tgtEl>
                                      </p:cBhvr>
                                      <p:to x="100000" y="100000"/>
                                    </p:animScale>
                                  </p:childTnLst>
                                </p:cTn>
                              </p:par>
                            </p:childTnLst>
                          </p:cTn>
                        </p:par>
                        <p:par>
                          <p:cTn id="54" fill="hold">
                            <p:stCondLst>
                              <p:cond delay="2000"/>
                            </p:stCondLst>
                            <p:childTnLst>
                              <p:par>
                                <p:cTn id="55" presetID="10"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750"/>
                                        <p:tgtEl>
                                          <p:spTgt spid="13"/>
                                        </p:tgtEl>
                                      </p:cBhvr>
                                    </p:animEffect>
                                  </p:childTnLst>
                                </p:cTn>
                              </p:par>
                            </p:childTnLst>
                          </p:cTn>
                        </p:par>
                        <p:par>
                          <p:cTn id="58" fill="hold">
                            <p:stCondLst>
                              <p:cond delay="2750"/>
                            </p:stCondLst>
                            <p:childTnLst>
                              <p:par>
                                <p:cTn id="59" presetID="10"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p:bldP spid="14" grpId="0"/>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0" y="229969"/>
            <a:ext cx="5143500" cy="646331"/>
          </a:xfrm>
          <a:prstGeom prst="rect">
            <a:avLst/>
          </a:prstGeom>
        </p:spPr>
        <p:txBody>
          <a:bodyPr wrap="square">
            <a:spAutoFit/>
          </a:bodyPr>
          <a:lstStyle/>
          <a:p>
            <a:pPr marL="342900" indent="-342900">
              <a:buAutoNum type="alphaLcParenBoth" startAt="4"/>
            </a:pPr>
            <a:r>
              <a:rPr lang="en-US" dirty="0" smtClean="0"/>
              <a:t>Explain </a:t>
            </a:r>
            <a:r>
              <a:rPr lang="en-US" dirty="0"/>
              <a:t>why it is important that the electrician climbs the ladder at a slow and steady </a:t>
            </a:r>
            <a:r>
              <a:rPr lang="en-US" dirty="0" smtClean="0"/>
              <a:t>speed</a:t>
            </a:r>
            <a:r>
              <a:rPr lang="en-US" dirty="0"/>
              <a:t>.</a:t>
            </a:r>
            <a:endParaRPr lang="en-NZ" dirty="0"/>
          </a:p>
        </p:txBody>
      </p:sp>
      <p:sp>
        <p:nvSpPr>
          <p:cNvPr id="3" name="Rectangle 2"/>
          <p:cNvSpPr/>
          <p:nvPr/>
        </p:nvSpPr>
        <p:spPr>
          <a:xfrm>
            <a:off x="381000" y="3380939"/>
            <a:ext cx="6578600" cy="2308324"/>
          </a:xfrm>
          <a:prstGeom prst="rect">
            <a:avLst/>
          </a:prstGeom>
          <a:solidFill>
            <a:srgbClr val="FFFFCC"/>
          </a:solidFill>
        </p:spPr>
        <p:txBody>
          <a:bodyPr wrap="square">
            <a:spAutoFit/>
          </a:bodyPr>
          <a:lstStyle/>
          <a:p>
            <a:r>
              <a:rPr lang="en-US" dirty="0"/>
              <a:t>To climb the ladder, the electrician must accelerate upwards. If this acceleration is large (so that </a:t>
            </a:r>
            <a:r>
              <a:rPr lang="en-US" dirty="0" smtClean="0"/>
              <a:t>he gets </a:t>
            </a:r>
            <a:r>
              <a:rPr lang="en-US" dirty="0"/>
              <a:t>to the top quickly), the reaction forces from the ground must be greater to supply the force needed for </a:t>
            </a:r>
            <a:r>
              <a:rPr lang="en-US" dirty="0" smtClean="0"/>
              <a:t>acceleration.</a:t>
            </a:r>
          </a:p>
          <a:p>
            <a:endParaRPr lang="en-US" dirty="0" smtClean="0"/>
          </a:p>
          <a:p>
            <a:r>
              <a:rPr lang="en-US" dirty="0" smtClean="0"/>
              <a:t>The </a:t>
            </a:r>
            <a:r>
              <a:rPr lang="en-US" dirty="0"/>
              <a:t>reaction forces will require an increased tension in the tie bar and a slow </a:t>
            </a:r>
            <a:r>
              <a:rPr lang="en-US" dirty="0" smtClean="0"/>
              <a:t>steady climb </a:t>
            </a:r>
            <a:r>
              <a:rPr lang="en-US" dirty="0"/>
              <a:t>will keep the tension as low as possible, so </a:t>
            </a:r>
            <a:r>
              <a:rPr lang="en-US" dirty="0" smtClean="0"/>
              <a:t>reducing the risk that the </a:t>
            </a:r>
            <a:r>
              <a:rPr lang="en-US" dirty="0"/>
              <a:t>tie will </a:t>
            </a:r>
            <a:r>
              <a:rPr lang="en-US" dirty="0" smtClean="0"/>
              <a:t>snap.</a:t>
            </a:r>
            <a:endParaRPr lang="en-NZ"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4300" y="170799"/>
            <a:ext cx="3759200" cy="3125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593188" y="6283033"/>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6" name="TextBox 5"/>
          <p:cNvSpPr txBox="1"/>
          <p:nvPr/>
        </p:nvSpPr>
        <p:spPr>
          <a:xfrm>
            <a:off x="7033617" y="380969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7" name="TextBox 6"/>
          <p:cNvSpPr txBox="1"/>
          <p:nvPr/>
        </p:nvSpPr>
        <p:spPr>
          <a:xfrm>
            <a:off x="7054162" y="4856592"/>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17921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750"/>
                                        <p:tgtEl>
                                          <p:spTgt spid="6"/>
                                        </p:tgtEl>
                                      </p:cBhvr>
                                    </p:animEffect>
                                  </p:childTnLst>
                                </p:cTn>
                              </p:par>
                            </p:childTnLst>
                          </p:cTn>
                        </p:par>
                        <p:par>
                          <p:cTn id="30" fill="hold">
                            <p:stCondLst>
                              <p:cond delay="2750"/>
                            </p:stCondLst>
                            <p:childTnLst>
                              <p:par>
                                <p:cTn id="31" presetID="10" presetClass="entr" presetSubtype="0"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183" y="-1"/>
            <a:ext cx="6464417" cy="6953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4850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0F8FA"/>
        </a:solidFill>
        <a:effectLst/>
      </p:bgPr>
    </p:bg>
    <p:spTree>
      <p:nvGrpSpPr>
        <p:cNvPr id="1" name=""/>
        <p:cNvGrpSpPr/>
        <p:nvPr/>
      </p:nvGrpSpPr>
      <p:grpSpPr>
        <a:xfrm>
          <a:off x="0" y="0"/>
          <a:ext cx="0" cy="0"/>
          <a:chOff x="0" y="0"/>
          <a:chExt cx="0" cy="0"/>
        </a:xfrm>
      </p:grpSpPr>
      <p:sp>
        <p:nvSpPr>
          <p:cNvPr id="4" name="Rectangle 3"/>
          <p:cNvSpPr/>
          <p:nvPr/>
        </p:nvSpPr>
        <p:spPr>
          <a:xfrm>
            <a:off x="228600" y="228600"/>
            <a:ext cx="7696200" cy="369332"/>
          </a:xfrm>
          <a:prstGeom prst="rect">
            <a:avLst/>
          </a:prstGeom>
        </p:spPr>
        <p:txBody>
          <a:bodyPr wrap="square">
            <a:spAutoFit/>
          </a:bodyPr>
          <a:lstStyle/>
          <a:p>
            <a:pPr marL="69850" marR="782955">
              <a:spcBef>
                <a:spcPts val="345"/>
              </a:spcBef>
              <a:spcAft>
                <a:spcPts val="0"/>
              </a:spcAft>
            </a:pPr>
            <a:r>
              <a:rPr lang="en-US" b="1" dirty="0">
                <a:solidFill>
                  <a:srgbClr val="231F20"/>
                </a:solidFill>
                <a:latin typeface="Arial"/>
                <a:ea typeface="Arial"/>
                <a:cs typeface="Times New Roman"/>
              </a:rPr>
              <a:t>QUESTION ONE:  MODERN</a:t>
            </a:r>
            <a:r>
              <a:rPr lang="en-US" b="1" spc="-15" dirty="0">
                <a:solidFill>
                  <a:srgbClr val="231F20"/>
                </a:solidFill>
                <a:latin typeface="Arial"/>
                <a:ea typeface="Arial"/>
                <a:cs typeface="Times New Roman"/>
              </a:rPr>
              <a:t> </a:t>
            </a:r>
            <a:r>
              <a:rPr lang="en-US" b="1" dirty="0">
                <a:solidFill>
                  <a:srgbClr val="231F20"/>
                </a:solidFill>
                <a:latin typeface="Arial"/>
                <a:ea typeface="Arial"/>
                <a:cs typeface="Times New Roman"/>
              </a:rPr>
              <a:t>PHYSICS</a:t>
            </a:r>
            <a:endParaRPr lang="en-NZ" b="1" dirty="0">
              <a:effectLst/>
              <a:latin typeface="Arial"/>
              <a:ea typeface="Arial"/>
              <a:cs typeface="Times New Roman"/>
            </a:endParaRPr>
          </a:p>
        </p:txBody>
      </p:sp>
      <p:sp>
        <p:nvSpPr>
          <p:cNvPr id="2" name="Rectangle 1"/>
          <p:cNvSpPr/>
          <p:nvPr/>
        </p:nvSpPr>
        <p:spPr>
          <a:xfrm>
            <a:off x="228600" y="762000"/>
            <a:ext cx="8686800" cy="1477328"/>
          </a:xfrm>
          <a:prstGeom prst="rect">
            <a:avLst/>
          </a:prstGeom>
        </p:spPr>
        <p:txBody>
          <a:bodyPr wrap="square">
            <a:spAutoFit/>
          </a:bodyPr>
          <a:lstStyle/>
          <a:p>
            <a:pPr lvl="0"/>
            <a:r>
              <a:rPr lang="en-US" dirty="0" smtClean="0"/>
              <a:t>(a)  Albert </a:t>
            </a:r>
            <a:r>
              <a:rPr lang="en-US" dirty="0"/>
              <a:t>Einstein and Niels Bohr provided explanations for the </a:t>
            </a:r>
            <a:r>
              <a:rPr lang="en-US" b="1" dirty="0"/>
              <a:t>photoelectric effect </a:t>
            </a:r>
            <a:r>
              <a:rPr lang="en-US" dirty="0"/>
              <a:t>and </a:t>
            </a:r>
            <a:r>
              <a:rPr lang="en-US" dirty="0" smtClean="0"/>
              <a:t>the </a:t>
            </a:r>
            <a:r>
              <a:rPr lang="en-US" b="1" dirty="0" smtClean="0"/>
              <a:t>emission </a:t>
            </a:r>
            <a:r>
              <a:rPr lang="en-US" b="1" dirty="0"/>
              <a:t>spectrum </a:t>
            </a:r>
            <a:r>
              <a:rPr lang="en-US" dirty="0"/>
              <a:t>of the hydrogen atom.</a:t>
            </a:r>
            <a:endParaRPr lang="en-NZ" dirty="0"/>
          </a:p>
          <a:p>
            <a:r>
              <a:rPr lang="en-US" dirty="0"/>
              <a:t> </a:t>
            </a:r>
            <a:endParaRPr lang="en-NZ" dirty="0"/>
          </a:p>
          <a:p>
            <a:r>
              <a:rPr lang="en-US" dirty="0"/>
              <a:t>Explain in detail the key underlying physics of each explanation, and describe the fundamental physical connection between these two phenomena.</a:t>
            </a:r>
            <a:endParaRPr lang="en-NZ" dirty="0"/>
          </a:p>
        </p:txBody>
      </p:sp>
      <p:sp>
        <p:nvSpPr>
          <p:cNvPr id="3" name="Rectangle 2"/>
          <p:cNvSpPr/>
          <p:nvPr/>
        </p:nvSpPr>
        <p:spPr>
          <a:xfrm>
            <a:off x="228600" y="2362200"/>
            <a:ext cx="8686800" cy="646331"/>
          </a:xfrm>
          <a:prstGeom prst="rect">
            <a:avLst/>
          </a:prstGeom>
        </p:spPr>
        <p:txBody>
          <a:bodyPr wrap="square">
            <a:spAutoFit/>
          </a:bodyPr>
          <a:lstStyle/>
          <a:p>
            <a:pPr lvl="0"/>
            <a:r>
              <a:rPr lang="en-US" dirty="0" smtClean="0"/>
              <a:t>(b)  With </a:t>
            </a:r>
            <a:r>
              <a:rPr lang="en-US" dirty="0"/>
              <a:t>reference to the data below, explain how fission and fusion processes differ in their release of energy.</a:t>
            </a:r>
            <a:endParaRPr lang="en-NZ" dirty="0"/>
          </a:p>
        </p:txBody>
      </p:sp>
      <p:sp>
        <p:nvSpPr>
          <p:cNvPr id="5" name="Rectangle 4"/>
          <p:cNvSpPr/>
          <p:nvPr/>
        </p:nvSpPr>
        <p:spPr>
          <a:xfrm>
            <a:off x="457200" y="3048000"/>
            <a:ext cx="3031664" cy="369332"/>
          </a:xfrm>
          <a:prstGeom prst="rect">
            <a:avLst/>
          </a:prstGeom>
        </p:spPr>
        <p:txBody>
          <a:bodyPr wrap="none">
            <a:spAutoFit/>
          </a:bodyPr>
          <a:lstStyle/>
          <a:p>
            <a:r>
              <a:rPr lang="en-US" dirty="0"/>
              <a:t>Binding energies per nucleon: </a:t>
            </a:r>
            <a:endParaRPr lang="en-N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124200"/>
            <a:ext cx="3689086" cy="2281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52400" y="5477470"/>
            <a:ext cx="8763000" cy="923330"/>
          </a:xfrm>
          <a:prstGeom prst="rect">
            <a:avLst/>
          </a:prstGeom>
        </p:spPr>
        <p:txBody>
          <a:bodyPr wrap="square">
            <a:spAutoFit/>
          </a:bodyPr>
          <a:lstStyle/>
          <a:p>
            <a:pPr lvl="0"/>
            <a:r>
              <a:rPr lang="en-US" dirty="0" smtClean="0"/>
              <a:t>(c)  Visible </a:t>
            </a:r>
            <a:r>
              <a:rPr lang="en-US" dirty="0"/>
              <a:t>radiation with a continuous spectrum of wavelengths passes through hydrogen gas before passing through a diffraction grating. A series of dark lines (absorption spectrum) is produced in the resulting interference </a:t>
            </a:r>
            <a:r>
              <a:rPr lang="en-US" dirty="0" smtClean="0"/>
              <a:t>pattern.   Explain</a:t>
            </a:r>
            <a:r>
              <a:rPr lang="en-US" dirty="0"/>
              <a:t>, in detail, why this occurs.</a:t>
            </a:r>
            <a:endParaRPr lang="en-NZ" dirty="0"/>
          </a:p>
        </p:txBody>
      </p:sp>
      <p:sp>
        <p:nvSpPr>
          <p:cNvPr id="7" name="TextBox 6"/>
          <p:cNvSpPr txBox="1"/>
          <p:nvPr/>
        </p:nvSpPr>
        <p:spPr>
          <a:xfrm>
            <a:off x="5627077" y="6365575"/>
            <a:ext cx="3209212" cy="369332"/>
          </a:xfrm>
          <a:prstGeom prst="rect">
            <a:avLst/>
          </a:prstGeom>
          <a:noFill/>
        </p:spPr>
        <p:txBody>
          <a:bodyPr wrap="none" rtlCol="0">
            <a:spAutoFit/>
          </a:bodyPr>
          <a:lstStyle/>
          <a:p>
            <a:r>
              <a:rPr lang="en-NZ" dirty="0" smtClean="0">
                <a:solidFill>
                  <a:srgbClr val="FF0000"/>
                </a:solidFill>
              </a:rPr>
              <a:t>Answers on the next slide ………</a:t>
            </a:r>
            <a:endParaRPr lang="en-NZ" dirty="0">
              <a:solidFill>
                <a:srgbClr val="FF0000"/>
              </a:solidFill>
            </a:endParaRPr>
          </a:p>
        </p:txBody>
      </p:sp>
    </p:spTree>
    <p:extLst>
      <p:ext uri="{BB962C8B-B14F-4D97-AF65-F5344CB8AC3E}">
        <p14:creationId xmlns:p14="http://schemas.microsoft.com/office/powerpoint/2010/main" val="103870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0F8FA"/>
        </a:solidFill>
        <a:effectLst/>
      </p:bgPr>
    </p:bg>
    <p:spTree>
      <p:nvGrpSpPr>
        <p:cNvPr id="1" name=""/>
        <p:cNvGrpSpPr/>
        <p:nvPr/>
      </p:nvGrpSpPr>
      <p:grpSpPr>
        <a:xfrm>
          <a:off x="0" y="0"/>
          <a:ext cx="0" cy="0"/>
          <a:chOff x="0" y="0"/>
          <a:chExt cx="0" cy="0"/>
        </a:xfrm>
      </p:grpSpPr>
      <p:sp>
        <p:nvSpPr>
          <p:cNvPr id="4" name="Rectangle 3"/>
          <p:cNvSpPr/>
          <p:nvPr/>
        </p:nvSpPr>
        <p:spPr>
          <a:xfrm>
            <a:off x="228600" y="228600"/>
            <a:ext cx="7696200" cy="369332"/>
          </a:xfrm>
          <a:prstGeom prst="rect">
            <a:avLst/>
          </a:prstGeom>
        </p:spPr>
        <p:txBody>
          <a:bodyPr wrap="square">
            <a:spAutoFit/>
          </a:bodyPr>
          <a:lstStyle/>
          <a:p>
            <a:pPr marL="69850" marR="782955">
              <a:spcBef>
                <a:spcPts val="345"/>
              </a:spcBef>
              <a:spcAft>
                <a:spcPts val="0"/>
              </a:spcAft>
            </a:pPr>
            <a:r>
              <a:rPr lang="en-US" b="1" dirty="0">
                <a:solidFill>
                  <a:srgbClr val="231F20"/>
                </a:solidFill>
                <a:latin typeface="Arial"/>
                <a:ea typeface="Arial"/>
                <a:cs typeface="Times New Roman"/>
              </a:rPr>
              <a:t>QUESTION ONE:  MODERN</a:t>
            </a:r>
            <a:r>
              <a:rPr lang="en-US" b="1" spc="-15" dirty="0">
                <a:solidFill>
                  <a:srgbClr val="231F20"/>
                </a:solidFill>
                <a:latin typeface="Arial"/>
                <a:ea typeface="Arial"/>
                <a:cs typeface="Times New Roman"/>
              </a:rPr>
              <a:t> </a:t>
            </a:r>
            <a:r>
              <a:rPr lang="en-US" b="1" dirty="0">
                <a:solidFill>
                  <a:srgbClr val="231F20"/>
                </a:solidFill>
                <a:latin typeface="Arial"/>
                <a:ea typeface="Arial"/>
                <a:cs typeface="Times New Roman"/>
              </a:rPr>
              <a:t>PHYSICS</a:t>
            </a:r>
            <a:endParaRPr lang="en-NZ" b="1" dirty="0">
              <a:effectLst/>
              <a:latin typeface="Arial"/>
              <a:ea typeface="Arial"/>
              <a:cs typeface="Times New Roman"/>
            </a:endParaRPr>
          </a:p>
        </p:txBody>
      </p:sp>
      <p:sp>
        <p:nvSpPr>
          <p:cNvPr id="2" name="Rectangle 1"/>
          <p:cNvSpPr/>
          <p:nvPr/>
        </p:nvSpPr>
        <p:spPr>
          <a:xfrm>
            <a:off x="228600" y="671847"/>
            <a:ext cx="8686800" cy="830997"/>
          </a:xfrm>
          <a:prstGeom prst="rect">
            <a:avLst/>
          </a:prstGeom>
        </p:spPr>
        <p:txBody>
          <a:bodyPr wrap="square">
            <a:spAutoFit/>
          </a:bodyPr>
          <a:lstStyle/>
          <a:p>
            <a:pPr lvl="0"/>
            <a:r>
              <a:rPr lang="en-US" sz="1600" dirty="0" smtClean="0"/>
              <a:t>(a)  Albert </a:t>
            </a:r>
            <a:r>
              <a:rPr lang="en-US" sz="1600" dirty="0"/>
              <a:t>Einstein and Niels Bohr provided explanations for the </a:t>
            </a:r>
            <a:r>
              <a:rPr lang="en-US" sz="1600" b="1" dirty="0"/>
              <a:t>photoelectric effect </a:t>
            </a:r>
            <a:r>
              <a:rPr lang="en-US" sz="1600" dirty="0"/>
              <a:t>and </a:t>
            </a:r>
            <a:r>
              <a:rPr lang="en-US" sz="1600" dirty="0" smtClean="0"/>
              <a:t>the </a:t>
            </a:r>
            <a:r>
              <a:rPr lang="en-US" sz="1600" b="1" dirty="0" smtClean="0"/>
              <a:t>emission </a:t>
            </a:r>
            <a:r>
              <a:rPr lang="en-US" sz="1600" b="1" dirty="0"/>
              <a:t>spectrum </a:t>
            </a:r>
            <a:r>
              <a:rPr lang="en-US" sz="1600" dirty="0"/>
              <a:t>of the hydrogen atom</a:t>
            </a:r>
            <a:r>
              <a:rPr lang="en-US" sz="1600" dirty="0" smtClean="0"/>
              <a:t>.</a:t>
            </a:r>
            <a:r>
              <a:rPr lang="en-US" sz="1600" dirty="0"/>
              <a:t> </a:t>
            </a:r>
            <a:r>
              <a:rPr lang="en-US" sz="1600" dirty="0" smtClean="0"/>
              <a:t>Explain </a:t>
            </a:r>
            <a:r>
              <a:rPr lang="en-US" sz="1600" dirty="0"/>
              <a:t>in detail </a:t>
            </a:r>
            <a:r>
              <a:rPr lang="en-US" sz="1600" b="1" i="1" dirty="0">
                <a:solidFill>
                  <a:srgbClr val="FF0000"/>
                </a:solidFill>
              </a:rPr>
              <a:t>the key underlying physics </a:t>
            </a:r>
            <a:r>
              <a:rPr lang="en-US" sz="1600" dirty="0"/>
              <a:t>of each explanation, and describe the </a:t>
            </a:r>
            <a:r>
              <a:rPr lang="en-US" sz="1600" b="1" i="1" dirty="0">
                <a:solidFill>
                  <a:srgbClr val="FF0000"/>
                </a:solidFill>
              </a:rPr>
              <a:t>fundamental physical connection </a:t>
            </a:r>
            <a:r>
              <a:rPr lang="en-US" sz="1600" dirty="0"/>
              <a:t>between these two phenomena.</a:t>
            </a:r>
            <a:endParaRPr lang="en-NZ" sz="1600" dirty="0"/>
          </a:p>
        </p:txBody>
      </p:sp>
      <p:sp>
        <p:nvSpPr>
          <p:cNvPr id="8" name="Rectangle 7"/>
          <p:cNvSpPr/>
          <p:nvPr/>
        </p:nvSpPr>
        <p:spPr>
          <a:xfrm>
            <a:off x="258817" y="1585601"/>
            <a:ext cx="8717758" cy="2092881"/>
          </a:xfrm>
          <a:prstGeom prst="rect">
            <a:avLst/>
          </a:prstGeom>
          <a:solidFill>
            <a:srgbClr val="FFFFCC"/>
          </a:solidFill>
        </p:spPr>
        <p:txBody>
          <a:bodyPr wrap="square">
            <a:spAutoFit/>
          </a:bodyPr>
          <a:lstStyle/>
          <a:p>
            <a:r>
              <a:rPr lang="en-US" b="1" dirty="0" smtClean="0"/>
              <a:t>Photoelectric effect:</a:t>
            </a:r>
          </a:p>
          <a:p>
            <a:r>
              <a:rPr lang="en-US" sz="1600" dirty="0" smtClean="0"/>
              <a:t>When light is shone on a metal surface electrons are not released</a:t>
            </a:r>
            <a:r>
              <a:rPr lang="en-US" sz="1600" b="1" dirty="0"/>
              <a:t> </a:t>
            </a:r>
            <a:r>
              <a:rPr lang="en-US" sz="1600" dirty="0" smtClean="0"/>
              <a:t>for any wavelength longer than some critical value </a:t>
            </a:r>
            <a:r>
              <a:rPr lang="el-GR" sz="1600" dirty="0" smtClean="0"/>
              <a:t>λ</a:t>
            </a:r>
            <a:r>
              <a:rPr lang="en-NZ" sz="1600" baseline="-25000" dirty="0" smtClean="0"/>
              <a:t>o</a:t>
            </a:r>
            <a:r>
              <a:rPr lang="en-NZ" sz="1600" dirty="0" smtClean="0"/>
              <a:t> </a:t>
            </a:r>
            <a:r>
              <a:rPr lang="en-US" sz="1600" dirty="0" smtClean="0"/>
              <a:t>. For wavelengths progressively shorter than </a:t>
            </a:r>
            <a:r>
              <a:rPr lang="el-GR" sz="1600" dirty="0"/>
              <a:t>λ</a:t>
            </a:r>
            <a:r>
              <a:rPr lang="en-NZ" sz="1600" baseline="-25000" dirty="0" smtClean="0"/>
              <a:t>o</a:t>
            </a:r>
            <a:r>
              <a:rPr lang="en-NZ" sz="1600" dirty="0" smtClean="0"/>
              <a:t> electrons are released with increasing kinetic energy. Einstein explained that electromagnetic radiation, although a wave, is quantised into distinct packets as </a:t>
            </a:r>
            <a:r>
              <a:rPr lang="en-NZ" sz="1600" b="1" i="1" dirty="0" smtClean="0"/>
              <a:t>photons</a:t>
            </a:r>
            <a:r>
              <a:rPr lang="en-NZ" sz="1600" dirty="0" smtClean="0"/>
              <a:t> with each carrying a defined amount of energy given by </a:t>
            </a:r>
            <a:r>
              <a:rPr lang="en-NZ" sz="1600" b="1" i="1" dirty="0" smtClean="0"/>
              <a:t>E = </a:t>
            </a:r>
            <a:r>
              <a:rPr lang="en-NZ" sz="1600" b="1" i="1" dirty="0" err="1" smtClean="0"/>
              <a:t>hf</a:t>
            </a:r>
            <a:r>
              <a:rPr lang="en-NZ" sz="1600" dirty="0" smtClean="0"/>
              <a:t> . These can be absorbed by an electron with part of the energy providing the energy to overcome the work function of the metal and the rest appearing as KE of the emitted electron. Thus a single photon can release an electron from the surface.</a:t>
            </a:r>
            <a:endParaRPr lang="en-NZ" sz="1600" dirty="0"/>
          </a:p>
        </p:txBody>
      </p:sp>
      <p:sp>
        <p:nvSpPr>
          <p:cNvPr id="3" name="Rectangle 2"/>
          <p:cNvSpPr/>
          <p:nvPr/>
        </p:nvSpPr>
        <p:spPr>
          <a:xfrm>
            <a:off x="270456" y="3713897"/>
            <a:ext cx="8190963" cy="2092881"/>
          </a:xfrm>
          <a:prstGeom prst="rect">
            <a:avLst/>
          </a:prstGeom>
          <a:solidFill>
            <a:srgbClr val="FFFFCC"/>
          </a:solidFill>
        </p:spPr>
        <p:txBody>
          <a:bodyPr wrap="square">
            <a:spAutoFit/>
          </a:bodyPr>
          <a:lstStyle/>
          <a:p>
            <a:r>
              <a:rPr lang="en-US" b="1" dirty="0"/>
              <a:t>Hydrogen </a:t>
            </a:r>
            <a:r>
              <a:rPr lang="en-US" b="1" dirty="0" smtClean="0"/>
              <a:t>emission spectrum.</a:t>
            </a:r>
          </a:p>
          <a:p>
            <a:r>
              <a:rPr lang="en-US" sz="1600" dirty="0" smtClean="0"/>
              <a:t>The </a:t>
            </a:r>
            <a:r>
              <a:rPr lang="en-US" sz="1600" dirty="0"/>
              <a:t>electron associated with a single proton (forming a hydrogen atom) has a restricted set of possible energy values. We say the energy held by the electron is </a:t>
            </a:r>
            <a:r>
              <a:rPr lang="en-US" sz="1600" dirty="0" err="1"/>
              <a:t>quantised</a:t>
            </a:r>
            <a:r>
              <a:rPr lang="en-US" sz="1600" dirty="0"/>
              <a:t> because when the electron changes from large PE to less PE, the energy change is released as an electromagnetic </a:t>
            </a:r>
            <a:r>
              <a:rPr lang="en-US" sz="1600" dirty="0" smtClean="0"/>
              <a:t>photon and these </a:t>
            </a:r>
            <a:r>
              <a:rPr lang="en-US" sz="1600" dirty="0"/>
              <a:t>photons always have precise </a:t>
            </a:r>
            <a:r>
              <a:rPr lang="en-US" sz="1600" dirty="0" smtClean="0"/>
              <a:t>energy values.  These form well defined bright lines of the </a:t>
            </a:r>
            <a:r>
              <a:rPr lang="en-US" sz="1600" dirty="0"/>
              <a:t>hydrogen emission spectrum. </a:t>
            </a:r>
            <a:endParaRPr lang="en-US" sz="1600" dirty="0" smtClean="0"/>
          </a:p>
          <a:p>
            <a:endParaRPr lang="en-US" sz="1600" dirty="0"/>
          </a:p>
          <a:p>
            <a:r>
              <a:rPr lang="en-US" sz="1600" dirty="0" smtClean="0"/>
              <a:t>The </a:t>
            </a:r>
            <a:r>
              <a:rPr lang="en-US" sz="1600" dirty="0" err="1"/>
              <a:t>quantisation</a:t>
            </a:r>
            <a:r>
              <a:rPr lang="en-US" sz="1600" dirty="0"/>
              <a:t> of energy </a:t>
            </a:r>
            <a:r>
              <a:rPr lang="en-US" sz="1600" dirty="0" smtClean="0"/>
              <a:t>is </a:t>
            </a:r>
            <a:r>
              <a:rPr lang="en-US" sz="1600" dirty="0"/>
              <a:t>the link between these phenomena.</a:t>
            </a:r>
            <a:endParaRPr lang="en-NZ" sz="1600" dirty="0"/>
          </a:p>
        </p:txBody>
      </p:sp>
      <p:sp>
        <p:nvSpPr>
          <p:cNvPr id="6" name="TextBox 5"/>
          <p:cNvSpPr txBox="1"/>
          <p:nvPr/>
        </p:nvSpPr>
        <p:spPr>
          <a:xfrm>
            <a:off x="8641723" y="2246721"/>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7" name="TextBox 6"/>
          <p:cNvSpPr txBox="1"/>
          <p:nvPr/>
        </p:nvSpPr>
        <p:spPr>
          <a:xfrm>
            <a:off x="8652456" y="2837002"/>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9" name="TextBox 8"/>
          <p:cNvSpPr txBox="1"/>
          <p:nvPr/>
        </p:nvSpPr>
        <p:spPr>
          <a:xfrm>
            <a:off x="8637431" y="426441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0" name="TextBox 9"/>
          <p:cNvSpPr txBox="1"/>
          <p:nvPr/>
        </p:nvSpPr>
        <p:spPr>
          <a:xfrm>
            <a:off x="6178445" y="6295485"/>
            <a:ext cx="2848280" cy="369332"/>
          </a:xfrm>
          <a:prstGeom prst="rect">
            <a:avLst/>
          </a:prstGeom>
          <a:solidFill>
            <a:srgbClr val="FFFFCC"/>
          </a:solidFill>
        </p:spPr>
        <p:txBody>
          <a:bodyPr wrap="none" rtlCol="0">
            <a:spAutoFit/>
          </a:bodyPr>
          <a:lstStyle/>
          <a:p>
            <a:r>
              <a:rPr lang="en-NZ" b="1" i="1" dirty="0" smtClean="0">
                <a:solidFill>
                  <a:srgbClr val="FF0000"/>
                </a:solidFill>
              </a:rPr>
              <a:t>Four marks were given here</a:t>
            </a:r>
            <a:endParaRPr lang="en-NZ" b="1" i="1" dirty="0">
              <a:solidFill>
                <a:srgbClr val="FF0000"/>
              </a:solidFill>
            </a:endParaRPr>
          </a:p>
        </p:txBody>
      </p:sp>
      <p:sp>
        <p:nvSpPr>
          <p:cNvPr id="11" name="TextBox 10"/>
          <p:cNvSpPr txBox="1"/>
          <p:nvPr/>
        </p:nvSpPr>
        <p:spPr>
          <a:xfrm>
            <a:off x="8626697" y="507792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57873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80">
                                          <p:stCondLst>
                                            <p:cond delay="0"/>
                                          </p:stCondLst>
                                        </p:cTn>
                                        <p:tgtEl>
                                          <p:spTgt spid="10"/>
                                        </p:tgtEl>
                                      </p:cBhvr>
                                    </p:animEffect>
                                    <p:anim calcmode="lin" valueType="num">
                                      <p:cBhvr>
                                        <p:cTn id="1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3" dur="26">
                                          <p:stCondLst>
                                            <p:cond delay="650"/>
                                          </p:stCondLst>
                                        </p:cTn>
                                        <p:tgtEl>
                                          <p:spTgt spid="10"/>
                                        </p:tgtEl>
                                      </p:cBhvr>
                                      <p:to x="100000" y="60000"/>
                                    </p:animScale>
                                    <p:animScale>
                                      <p:cBhvr>
                                        <p:cTn id="24" dur="166" decel="50000">
                                          <p:stCondLst>
                                            <p:cond delay="676"/>
                                          </p:stCondLst>
                                        </p:cTn>
                                        <p:tgtEl>
                                          <p:spTgt spid="10"/>
                                        </p:tgtEl>
                                      </p:cBhvr>
                                      <p:to x="100000" y="100000"/>
                                    </p:animScale>
                                    <p:animScale>
                                      <p:cBhvr>
                                        <p:cTn id="25" dur="26">
                                          <p:stCondLst>
                                            <p:cond delay="1312"/>
                                          </p:stCondLst>
                                        </p:cTn>
                                        <p:tgtEl>
                                          <p:spTgt spid="10"/>
                                        </p:tgtEl>
                                      </p:cBhvr>
                                      <p:to x="100000" y="80000"/>
                                    </p:animScale>
                                    <p:animScale>
                                      <p:cBhvr>
                                        <p:cTn id="26" dur="166" decel="50000">
                                          <p:stCondLst>
                                            <p:cond delay="1338"/>
                                          </p:stCondLst>
                                        </p:cTn>
                                        <p:tgtEl>
                                          <p:spTgt spid="10"/>
                                        </p:tgtEl>
                                      </p:cBhvr>
                                      <p:to x="100000" y="100000"/>
                                    </p:animScale>
                                    <p:animScale>
                                      <p:cBhvr>
                                        <p:cTn id="27" dur="26">
                                          <p:stCondLst>
                                            <p:cond delay="1642"/>
                                          </p:stCondLst>
                                        </p:cTn>
                                        <p:tgtEl>
                                          <p:spTgt spid="10"/>
                                        </p:tgtEl>
                                      </p:cBhvr>
                                      <p:to x="100000" y="90000"/>
                                    </p:animScale>
                                    <p:animScale>
                                      <p:cBhvr>
                                        <p:cTn id="28" dur="166" decel="50000">
                                          <p:stCondLst>
                                            <p:cond delay="1668"/>
                                          </p:stCondLst>
                                        </p:cTn>
                                        <p:tgtEl>
                                          <p:spTgt spid="10"/>
                                        </p:tgtEl>
                                      </p:cBhvr>
                                      <p:to x="100000" y="100000"/>
                                    </p:animScale>
                                    <p:animScale>
                                      <p:cBhvr>
                                        <p:cTn id="29" dur="26">
                                          <p:stCondLst>
                                            <p:cond delay="1808"/>
                                          </p:stCondLst>
                                        </p:cTn>
                                        <p:tgtEl>
                                          <p:spTgt spid="10"/>
                                        </p:tgtEl>
                                      </p:cBhvr>
                                      <p:to x="100000" y="95000"/>
                                    </p:animScale>
                                    <p:animScale>
                                      <p:cBhvr>
                                        <p:cTn id="30" dur="166" decel="50000">
                                          <p:stCondLst>
                                            <p:cond delay="1834"/>
                                          </p:stCondLst>
                                        </p:cTn>
                                        <p:tgtEl>
                                          <p:spTgt spid="10"/>
                                        </p:tgtEl>
                                      </p:cBhvr>
                                      <p:to x="100000" y="100000"/>
                                    </p:animScale>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750"/>
                                        <p:tgtEl>
                                          <p:spTgt spid="6"/>
                                        </p:tgtEl>
                                      </p:cBhvr>
                                    </p:animEffect>
                                  </p:childTnLst>
                                </p:cTn>
                              </p:par>
                            </p:childTnLst>
                          </p:cTn>
                        </p:par>
                        <p:par>
                          <p:cTn id="35" fill="hold">
                            <p:stCondLst>
                              <p:cond delay="2750"/>
                            </p:stCondLst>
                            <p:childTnLst>
                              <p:par>
                                <p:cTn id="36" presetID="10" presetClass="entr" presetSubtype="0"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750"/>
                                        <p:tgtEl>
                                          <p:spTgt spid="7"/>
                                        </p:tgtEl>
                                      </p:cBhvr>
                                    </p:animEffect>
                                  </p:childTnLst>
                                </p:cTn>
                              </p:par>
                            </p:childTnLst>
                          </p:cTn>
                        </p:par>
                        <p:par>
                          <p:cTn id="39" fill="hold">
                            <p:stCondLst>
                              <p:cond delay="3500"/>
                            </p:stCondLst>
                            <p:childTnLst>
                              <p:par>
                                <p:cTn id="40" presetID="10" presetClass="entr" presetSubtype="0"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750"/>
                                        <p:tgtEl>
                                          <p:spTgt spid="9"/>
                                        </p:tgtEl>
                                      </p:cBhvr>
                                    </p:animEffect>
                                  </p:childTnLst>
                                </p:cTn>
                              </p:par>
                            </p:childTnLst>
                          </p:cTn>
                        </p:par>
                        <p:par>
                          <p:cTn id="43" fill="hold">
                            <p:stCondLst>
                              <p:cond delay="4250"/>
                            </p:stCondLst>
                            <p:childTnLst>
                              <p:par>
                                <p:cTn id="44" presetID="10"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6" grpId="0"/>
      <p:bldP spid="7" grpId="0"/>
      <p:bldP spid="9" grpId="0"/>
      <p:bldP spid="10"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842" y="147033"/>
            <a:ext cx="8686800" cy="646331"/>
          </a:xfrm>
          <a:prstGeom prst="rect">
            <a:avLst/>
          </a:prstGeom>
        </p:spPr>
        <p:txBody>
          <a:bodyPr wrap="square">
            <a:spAutoFit/>
          </a:bodyPr>
          <a:lstStyle/>
          <a:p>
            <a:pPr lvl="0"/>
            <a:r>
              <a:rPr lang="en-US" dirty="0" smtClean="0"/>
              <a:t>(b)  With </a:t>
            </a:r>
            <a:r>
              <a:rPr lang="en-US" dirty="0"/>
              <a:t>reference to the data below, explain how fission and fusion processes differ in their release of energy.</a:t>
            </a:r>
            <a:endParaRPr lang="en-NZ"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031" y="896155"/>
            <a:ext cx="3689086" cy="2281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96214" y="3733320"/>
            <a:ext cx="8577330" cy="1477328"/>
          </a:xfrm>
          <a:prstGeom prst="rect">
            <a:avLst/>
          </a:prstGeom>
          <a:solidFill>
            <a:srgbClr val="FFFFCC"/>
          </a:solidFill>
        </p:spPr>
        <p:txBody>
          <a:bodyPr wrap="square">
            <a:spAutoFit/>
          </a:bodyPr>
          <a:lstStyle/>
          <a:p>
            <a:r>
              <a:rPr lang="en-US" dirty="0"/>
              <a:t>The fusion of deuterium to helium will release about 6 MeV per nucleon.</a:t>
            </a:r>
            <a:endParaRPr lang="en-NZ" dirty="0"/>
          </a:p>
          <a:p>
            <a:r>
              <a:rPr lang="en-US" dirty="0"/>
              <a:t>The fission of U to Fe (the largest possible fission energy gap) will release about 1 MeV per nucleon. Fusion releases more energy per nucleon than fission, but fission processes involve more nucleons, and so can release greater total amounts of energy per fission reaction than a fusion reaction will release.</a:t>
            </a:r>
            <a:endParaRPr lang="en-NZ" dirty="0"/>
          </a:p>
        </p:txBody>
      </p:sp>
      <p:sp>
        <p:nvSpPr>
          <p:cNvPr id="5" name="Rectangle 4"/>
          <p:cNvSpPr/>
          <p:nvPr/>
        </p:nvSpPr>
        <p:spPr>
          <a:xfrm>
            <a:off x="1423116" y="884350"/>
            <a:ext cx="3031664" cy="369332"/>
          </a:xfrm>
          <a:prstGeom prst="rect">
            <a:avLst/>
          </a:prstGeom>
        </p:spPr>
        <p:txBody>
          <a:bodyPr wrap="none">
            <a:spAutoFit/>
          </a:bodyPr>
          <a:lstStyle/>
          <a:p>
            <a:r>
              <a:rPr lang="en-US" dirty="0"/>
              <a:t>Binding energies per nucleon: </a:t>
            </a:r>
            <a:endParaRPr lang="en-NZ" dirty="0"/>
          </a:p>
        </p:txBody>
      </p:sp>
      <p:sp>
        <p:nvSpPr>
          <p:cNvPr id="6" name="TextBox 5"/>
          <p:cNvSpPr txBox="1"/>
          <p:nvPr/>
        </p:nvSpPr>
        <p:spPr>
          <a:xfrm>
            <a:off x="5911403" y="5731098"/>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7" name="TextBox 6"/>
          <p:cNvSpPr txBox="1"/>
          <p:nvPr/>
        </p:nvSpPr>
        <p:spPr>
          <a:xfrm>
            <a:off x="8575180" y="403473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8" name="TextBox 7"/>
          <p:cNvSpPr txBox="1"/>
          <p:nvPr/>
        </p:nvSpPr>
        <p:spPr>
          <a:xfrm>
            <a:off x="8585912" y="461214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133627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750"/>
                                        <p:tgtEl>
                                          <p:spTgt spid="7"/>
                                        </p:tgtEl>
                                      </p:cBhvr>
                                    </p:animEffect>
                                  </p:childTnLst>
                                </p:cTn>
                              </p:par>
                            </p:childTnLst>
                          </p:cTn>
                        </p:par>
                        <p:par>
                          <p:cTn id="30" fill="hold">
                            <p:stCondLst>
                              <p:cond delay="2750"/>
                            </p:stCondLst>
                            <p:childTnLst>
                              <p:par>
                                <p:cTn id="31" presetID="10"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915" y="145616"/>
            <a:ext cx="8763000" cy="923330"/>
          </a:xfrm>
          <a:prstGeom prst="rect">
            <a:avLst/>
          </a:prstGeom>
        </p:spPr>
        <p:txBody>
          <a:bodyPr wrap="square">
            <a:spAutoFit/>
          </a:bodyPr>
          <a:lstStyle/>
          <a:p>
            <a:pPr lvl="0"/>
            <a:r>
              <a:rPr lang="en-US" dirty="0" smtClean="0"/>
              <a:t>(c)  Visible </a:t>
            </a:r>
            <a:r>
              <a:rPr lang="en-US" dirty="0"/>
              <a:t>radiation with a continuous spectrum of wavelengths passes through hydrogen gas before passing through a diffraction grating. A series of dark lines (absorption spectrum) is produced in the resulting interference </a:t>
            </a:r>
            <a:r>
              <a:rPr lang="en-US" dirty="0" smtClean="0"/>
              <a:t>pattern.   Explain</a:t>
            </a:r>
            <a:r>
              <a:rPr lang="en-US" dirty="0"/>
              <a:t>, in detail, why this occurs.</a:t>
            </a:r>
            <a:endParaRPr lang="en-NZ" dirty="0"/>
          </a:p>
        </p:txBody>
      </p:sp>
      <p:sp>
        <p:nvSpPr>
          <p:cNvPr id="3" name="Rectangle 2"/>
          <p:cNvSpPr/>
          <p:nvPr/>
        </p:nvSpPr>
        <p:spPr>
          <a:xfrm>
            <a:off x="347729" y="1359820"/>
            <a:ext cx="8603088" cy="3693319"/>
          </a:xfrm>
          <a:prstGeom prst="rect">
            <a:avLst/>
          </a:prstGeom>
          <a:solidFill>
            <a:srgbClr val="FFFFCC"/>
          </a:solidFill>
        </p:spPr>
        <p:txBody>
          <a:bodyPr wrap="square">
            <a:spAutoFit/>
          </a:bodyPr>
          <a:lstStyle/>
          <a:p>
            <a:r>
              <a:rPr lang="en-US" dirty="0"/>
              <a:t>The atoms of the intervening hydrogen interact with photons that have frequencies that deliver exactly the correct energy</a:t>
            </a:r>
            <a:r>
              <a:rPr lang="en-US" dirty="0" smtClean="0"/>
              <a:t>.</a:t>
            </a:r>
          </a:p>
          <a:p>
            <a:endParaRPr lang="en-NZ" dirty="0"/>
          </a:p>
          <a:p>
            <a:r>
              <a:rPr lang="en-US" dirty="0"/>
              <a:t>The electrons of hydrogen atoms can accept only specific amounts of energy in the process of becoming excited. Only photons of specific frequency will carry these precise energy amounts, and it is these photons that will be absorbed (and “used” to excite electrons) in the passage of the radiation through the hydrogen. The emerging light will therefore be missing just those frequencies that can excite hydrogen electrons. The missing frequencies will show up as dark lines in the spectrum of the light</a:t>
            </a:r>
            <a:r>
              <a:rPr lang="en-US" dirty="0" smtClean="0"/>
              <a:t>.</a:t>
            </a:r>
          </a:p>
          <a:p>
            <a:endParaRPr lang="en-NZ" dirty="0"/>
          </a:p>
          <a:p>
            <a:r>
              <a:rPr lang="en-US" dirty="0"/>
              <a:t>The excited electrons will soon reradiate the missing photons, but the re-radiation will be in a random direction and so not many of the reradiated photons will travel in the direction of the original beam.</a:t>
            </a:r>
            <a:endParaRPr lang="en-NZ" dirty="0"/>
          </a:p>
        </p:txBody>
      </p:sp>
      <p:sp>
        <p:nvSpPr>
          <p:cNvPr id="4" name="TextBox 3"/>
          <p:cNvSpPr txBox="1"/>
          <p:nvPr/>
        </p:nvSpPr>
        <p:spPr>
          <a:xfrm>
            <a:off x="5911403" y="5731098"/>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5" name="TextBox 4"/>
          <p:cNvSpPr txBox="1"/>
          <p:nvPr/>
        </p:nvSpPr>
        <p:spPr>
          <a:xfrm>
            <a:off x="8600937" y="2811245"/>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6" name="TextBox 5"/>
          <p:cNvSpPr txBox="1"/>
          <p:nvPr/>
        </p:nvSpPr>
        <p:spPr>
          <a:xfrm>
            <a:off x="8611669" y="371061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394953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750"/>
                                        <p:tgtEl>
                                          <p:spTgt spid="5"/>
                                        </p:tgtEl>
                                      </p:cBhvr>
                                    </p:animEffect>
                                  </p:childTnLst>
                                </p:cTn>
                              </p:par>
                            </p:childTnLst>
                          </p:cTn>
                        </p:par>
                        <p:par>
                          <p:cTn id="30" fill="hold">
                            <p:stCondLst>
                              <p:cond delay="2750"/>
                            </p:stCondLst>
                            <p:childTnLst>
                              <p:par>
                                <p:cTn id="31" presetID="10"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6477000" cy="369332"/>
          </a:xfrm>
          <a:prstGeom prst="rect">
            <a:avLst/>
          </a:prstGeom>
        </p:spPr>
        <p:txBody>
          <a:bodyPr wrap="square">
            <a:spAutoFit/>
          </a:bodyPr>
          <a:lstStyle/>
          <a:p>
            <a:pPr marL="69850" marR="782955">
              <a:spcBef>
                <a:spcPts val="345"/>
              </a:spcBef>
              <a:spcAft>
                <a:spcPts val="0"/>
              </a:spcAft>
            </a:pPr>
            <a:r>
              <a:rPr lang="en-US" b="1" dirty="0">
                <a:solidFill>
                  <a:srgbClr val="231F20"/>
                </a:solidFill>
                <a:latin typeface="Arial"/>
                <a:ea typeface="Arial"/>
                <a:cs typeface="Times New Roman"/>
              </a:rPr>
              <a:t>QUESTION TWO:  AC CIRCUIT</a:t>
            </a:r>
            <a:r>
              <a:rPr lang="en-US" b="1" spc="-145" dirty="0">
                <a:solidFill>
                  <a:srgbClr val="231F20"/>
                </a:solidFill>
                <a:latin typeface="Arial"/>
                <a:ea typeface="Arial"/>
                <a:cs typeface="Times New Roman"/>
              </a:rPr>
              <a:t> </a:t>
            </a:r>
            <a:r>
              <a:rPr lang="en-US" b="1" dirty="0">
                <a:solidFill>
                  <a:srgbClr val="231F20"/>
                </a:solidFill>
                <a:latin typeface="Arial"/>
                <a:ea typeface="Arial"/>
                <a:cs typeface="Times New Roman"/>
              </a:rPr>
              <a:t>THEORY</a:t>
            </a:r>
            <a:endParaRPr lang="en-NZ" b="1" dirty="0">
              <a:effectLst/>
              <a:latin typeface="Arial"/>
              <a:ea typeface="Arial"/>
              <a:cs typeface="Times New Roman"/>
            </a:endParaRPr>
          </a:p>
        </p:txBody>
      </p:sp>
      <p:sp>
        <p:nvSpPr>
          <p:cNvPr id="3" name="Rectangle 2"/>
          <p:cNvSpPr/>
          <p:nvPr/>
        </p:nvSpPr>
        <p:spPr>
          <a:xfrm>
            <a:off x="228600" y="1066800"/>
            <a:ext cx="8610600" cy="646331"/>
          </a:xfrm>
          <a:prstGeom prst="rect">
            <a:avLst/>
          </a:prstGeom>
        </p:spPr>
        <p:txBody>
          <a:bodyPr wrap="square">
            <a:spAutoFit/>
          </a:bodyPr>
          <a:lstStyle/>
          <a:p>
            <a:pPr marL="342900" indent="-342900">
              <a:buAutoNum type="alphaLcParenBoth"/>
            </a:pPr>
            <a:r>
              <a:rPr lang="en-US" dirty="0" smtClean="0"/>
              <a:t>The </a:t>
            </a:r>
            <a:r>
              <a:rPr lang="en-US" dirty="0"/>
              <a:t>LCR circuit shown in the diagram is in resonance. The inductor and the capacitor </a:t>
            </a:r>
            <a:endParaRPr lang="en-US" dirty="0" smtClean="0"/>
          </a:p>
          <a:p>
            <a:r>
              <a:rPr lang="en-US" dirty="0"/>
              <a:t> </a:t>
            </a:r>
            <a:r>
              <a:rPr lang="en-US" dirty="0" smtClean="0"/>
              <a:t>       are </a:t>
            </a:r>
            <a:r>
              <a:rPr lang="en-US" dirty="0"/>
              <a:t>both ideal.</a:t>
            </a:r>
            <a:endParaRPr lang="en-NZ" dirty="0"/>
          </a:p>
        </p:txBody>
      </p:sp>
      <p:sp>
        <p:nvSpPr>
          <p:cNvPr id="4" name="Rectangle 3"/>
          <p:cNvSpPr/>
          <p:nvPr/>
        </p:nvSpPr>
        <p:spPr>
          <a:xfrm>
            <a:off x="228600" y="5410200"/>
            <a:ext cx="8686800" cy="646331"/>
          </a:xfrm>
          <a:prstGeom prst="rect">
            <a:avLst/>
          </a:prstGeom>
        </p:spPr>
        <p:txBody>
          <a:bodyPr wrap="square">
            <a:spAutoFit/>
          </a:bodyPr>
          <a:lstStyle/>
          <a:p>
            <a:r>
              <a:rPr lang="en-US" dirty="0"/>
              <a:t>Show that the voltages at resonance across the inductor and the capacitor are both </a:t>
            </a:r>
            <a:r>
              <a:rPr lang="en-US" b="1" dirty="0"/>
              <a:t>79.6 V </a:t>
            </a:r>
            <a:r>
              <a:rPr lang="en-US" dirty="0"/>
              <a:t>AND explain why voltages larger than the source voltage are created.</a:t>
            </a:r>
            <a:endParaRPr lang="en-N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057400"/>
            <a:ext cx="575689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27077" y="6365575"/>
            <a:ext cx="3209212" cy="369332"/>
          </a:xfrm>
          <a:prstGeom prst="rect">
            <a:avLst/>
          </a:prstGeom>
          <a:noFill/>
        </p:spPr>
        <p:txBody>
          <a:bodyPr wrap="none" rtlCol="0">
            <a:spAutoFit/>
          </a:bodyPr>
          <a:lstStyle/>
          <a:p>
            <a:r>
              <a:rPr lang="en-NZ" dirty="0" smtClean="0">
                <a:solidFill>
                  <a:srgbClr val="FF0000"/>
                </a:solidFill>
              </a:rPr>
              <a:t>Answers on the next slide ………</a:t>
            </a:r>
            <a:endParaRPr lang="en-NZ" dirty="0">
              <a:solidFill>
                <a:srgbClr val="FF0000"/>
              </a:solidFill>
            </a:endParaRPr>
          </a:p>
        </p:txBody>
      </p:sp>
    </p:spTree>
    <p:extLst>
      <p:ext uri="{BB962C8B-B14F-4D97-AF65-F5344CB8AC3E}">
        <p14:creationId xmlns:p14="http://schemas.microsoft.com/office/powerpoint/2010/main" val="6547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31303715980841A439AE46866F8215" ma:contentTypeVersion="3" ma:contentTypeDescription="Create a new document." ma:contentTypeScope="" ma:versionID="3c3a39f324e28f382b94a5ac1244bb48">
  <xsd:schema xmlns:xsd="http://www.w3.org/2001/XMLSchema" xmlns:xs="http://www.w3.org/2001/XMLSchema" xmlns:p="http://schemas.microsoft.com/office/2006/metadata/properties" xmlns:ns2="3c43b661-a559-4c9b-b4d1-09a099a75763" targetNamespace="http://schemas.microsoft.com/office/2006/metadata/properties" ma:root="true" ma:fieldsID="114329c6e93f548e2562bb9dc388eb90" ns2:_="">
    <xsd:import namespace="3c43b661-a559-4c9b-b4d1-09a099a75763"/>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43b661-a559-4c9b-b4d1-09a099a7576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CDF0A8-A899-4B7E-95CC-E0C8E66F7D4A}"/>
</file>

<file path=customXml/itemProps2.xml><?xml version="1.0" encoding="utf-8"?>
<ds:datastoreItem xmlns:ds="http://schemas.openxmlformats.org/officeDocument/2006/customXml" ds:itemID="{C7D7C454-6BCF-4AB1-973A-A4A085FED43D}"/>
</file>

<file path=customXml/itemProps3.xml><?xml version="1.0" encoding="utf-8"?>
<ds:datastoreItem xmlns:ds="http://schemas.openxmlformats.org/officeDocument/2006/customXml" ds:itemID="{328AFAAB-04FE-42B9-A430-6F698ECE7334}"/>
</file>

<file path=docProps/app.xml><?xml version="1.0" encoding="utf-8"?>
<Properties xmlns="http://schemas.openxmlformats.org/officeDocument/2006/extended-properties" xmlns:vt="http://schemas.openxmlformats.org/officeDocument/2006/docPropsVTypes">
  <TotalTime>990</TotalTime>
  <Words>4168</Words>
  <Application>Microsoft Office PowerPoint</Application>
  <PresentationFormat>On-screen Show (4:3)</PresentationFormat>
  <Paragraphs>385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&amp; Jon</dc:creator>
  <cp:lastModifiedBy>Jonathan</cp:lastModifiedBy>
  <cp:revision>63</cp:revision>
  <dcterms:created xsi:type="dcterms:W3CDTF">2006-08-16T00:00:00Z</dcterms:created>
  <dcterms:modified xsi:type="dcterms:W3CDTF">2015-06-23T22:11:15Z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0x0101005131303715980841A439AE46866F8215</vt:lpwstr>
  </property>
</Properties>
</file>