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26.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8.xml" ContentType="application/vnd.openxmlformats-officedocument.presentationml.slide+xml"/>
  <Override PartName="/ppt/slides/slide7.xml" ContentType="application/vnd.openxmlformats-officedocument.presentationml.slide+xml"/>
  <Override PartName="/ppt/slides/slide6.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1.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27.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4.xml" ContentType="application/vnd.openxmlformats-officedocument.presentationml.slideLayout+xml"/>
  <Override PartName="/ppt/slideLayouts/slideLayout2.xml" ContentType="application/vnd.openxmlformats-officedocument.presentationml.slideLayout+xml"/>
  <Override PartName="/ppt/slideLayouts/slideLayout1.xml" ContentType="application/vnd.openxmlformats-officedocument.presentationml.slideLayout+xml"/>
  <Override PartName="/ppt/slideMasters/slideMaster1.xml" ContentType="application/vnd.openxmlformats-officedocument.presentationml.slideMaster+xml"/>
  <Override PartName="/ppt/slideLayouts/slideLayout3.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1.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1.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9" r:id="rId3"/>
    <p:sldId id="270" r:id="rId4"/>
    <p:sldId id="257" r:id="rId5"/>
    <p:sldId id="280" r:id="rId6"/>
    <p:sldId id="269" r:id="rId7"/>
    <p:sldId id="281" r:id="rId8"/>
    <p:sldId id="282" r:id="rId9"/>
    <p:sldId id="271" r:id="rId10"/>
    <p:sldId id="283" r:id="rId11"/>
    <p:sldId id="284" r:id="rId12"/>
    <p:sldId id="272" r:id="rId13"/>
    <p:sldId id="285" r:id="rId14"/>
    <p:sldId id="286" r:id="rId15"/>
    <p:sldId id="273" r:id="rId16"/>
    <p:sldId id="287" r:id="rId17"/>
    <p:sldId id="274" r:id="rId18"/>
    <p:sldId id="288" r:id="rId19"/>
    <p:sldId id="275" r:id="rId20"/>
    <p:sldId id="289" r:id="rId21"/>
    <p:sldId id="276" r:id="rId22"/>
    <p:sldId id="290" r:id="rId23"/>
    <p:sldId id="277" r:id="rId24"/>
    <p:sldId id="291" r:id="rId25"/>
    <p:sldId id="292" r:id="rId26"/>
    <p:sldId id="293" r:id="rId27"/>
    <p:sldId id="278" r:id="rId2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CCFFCC"/>
    <a:srgbClr val="FFFFCC"/>
    <a:srgbClr val="2B0BB5"/>
    <a:srgbClr val="FFCCFF"/>
    <a:srgbClr val="EBF6F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56" d="100"/>
          <a:sy n="56" d="100"/>
        </p:scale>
        <p:origin x="-254" y="-77"/>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customXml" Target="../customXml/item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customXml" Target="../customXml/item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 Id="rId35" Type="http://schemas.openxmlformats.org/officeDocument/2006/relationships/customXml" Target="../customXml/item3.xml"/><Relationship Id="rId8" Type="http://schemas.openxmlformats.org/officeDocument/2006/relationships/slide" Target="slides/slide7.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6/25/2015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6/25/2015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6/25/2015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6/25/2015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6/25/2015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6/25/2015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6/25/2015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EBF6F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6/25/2015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8" Type="http://schemas.openxmlformats.org/officeDocument/2006/relationships/image" Target="../media/image29.png"/><Relationship Id="rId3" Type="http://schemas.openxmlformats.org/officeDocument/2006/relationships/image" Target="../media/image24.png"/><Relationship Id="rId7" Type="http://schemas.openxmlformats.org/officeDocument/2006/relationships/image" Target="../media/image28.png"/><Relationship Id="rId2" Type="http://schemas.openxmlformats.org/officeDocument/2006/relationships/image" Target="../media/image23.png"/><Relationship Id="rId1" Type="http://schemas.openxmlformats.org/officeDocument/2006/relationships/slideLayout" Target="../slideLayouts/slideLayout7.xml"/><Relationship Id="rId6" Type="http://schemas.openxmlformats.org/officeDocument/2006/relationships/image" Target="../media/image27.png"/><Relationship Id="rId5" Type="http://schemas.openxmlformats.org/officeDocument/2006/relationships/image" Target="../media/image26.png"/><Relationship Id="rId4" Type="http://schemas.openxmlformats.org/officeDocument/2006/relationships/image" Target="../media/image25.png"/><Relationship Id="rId9" Type="http://schemas.openxmlformats.org/officeDocument/2006/relationships/image" Target="../media/image30.png"/></Relationships>
</file>

<file path=ppt/slides/_rels/slide14.xml.rels><?xml version="1.0" encoding="UTF-8" standalone="yes"?>
<Relationships xmlns="http://schemas.openxmlformats.org/package/2006/relationships"><Relationship Id="rId3" Type="http://schemas.openxmlformats.org/officeDocument/2006/relationships/image" Target="../media/image32.png"/><Relationship Id="rId2" Type="http://schemas.openxmlformats.org/officeDocument/2006/relationships/image" Target="../media/image31.png"/><Relationship Id="rId1" Type="http://schemas.openxmlformats.org/officeDocument/2006/relationships/slideLayout" Target="../slideLayouts/slideLayout7.xml"/><Relationship Id="rId5" Type="http://schemas.openxmlformats.org/officeDocument/2006/relationships/image" Target="../media/image34.png"/><Relationship Id="rId4" Type="http://schemas.openxmlformats.org/officeDocument/2006/relationships/image" Target="../media/image33.png"/></Relationships>
</file>

<file path=ppt/slides/_rels/slide15.xml.rels><?xml version="1.0" encoding="UTF-8" standalone="yes"?>
<Relationships xmlns="http://schemas.openxmlformats.org/package/2006/relationships"><Relationship Id="rId8" Type="http://schemas.openxmlformats.org/officeDocument/2006/relationships/image" Target="../media/image41.png"/><Relationship Id="rId3" Type="http://schemas.openxmlformats.org/officeDocument/2006/relationships/image" Target="../media/image36.png"/><Relationship Id="rId7" Type="http://schemas.openxmlformats.org/officeDocument/2006/relationships/image" Target="../media/image40.png"/><Relationship Id="rId2" Type="http://schemas.openxmlformats.org/officeDocument/2006/relationships/image" Target="../media/image35.png"/><Relationship Id="rId1" Type="http://schemas.openxmlformats.org/officeDocument/2006/relationships/slideLayout" Target="../slideLayouts/slideLayout7.xml"/><Relationship Id="rId6" Type="http://schemas.openxmlformats.org/officeDocument/2006/relationships/image" Target="../media/image39.png"/><Relationship Id="rId5" Type="http://schemas.openxmlformats.org/officeDocument/2006/relationships/image" Target="../media/image22.png"/><Relationship Id="rId10" Type="http://schemas.openxmlformats.org/officeDocument/2006/relationships/image" Target="../media/image43.png"/><Relationship Id="rId4" Type="http://schemas.openxmlformats.org/officeDocument/2006/relationships/image" Target="../media/image37.png"/><Relationship Id="rId9" Type="http://schemas.openxmlformats.org/officeDocument/2006/relationships/image" Target="../media/image42.png"/></Relationships>
</file>

<file path=ppt/slides/_rels/slide16.xml.rels><?xml version="1.0" encoding="UTF-8" standalone="yes"?>
<Relationships xmlns="http://schemas.openxmlformats.org/package/2006/relationships"><Relationship Id="rId3" Type="http://schemas.openxmlformats.org/officeDocument/2006/relationships/image" Target="../media/image44.png"/><Relationship Id="rId7" Type="http://schemas.openxmlformats.org/officeDocument/2006/relationships/image" Target="../media/image48.png"/><Relationship Id="rId2" Type="http://schemas.openxmlformats.org/officeDocument/2006/relationships/image" Target="../media/image38.png"/><Relationship Id="rId1" Type="http://schemas.openxmlformats.org/officeDocument/2006/relationships/slideLayout" Target="../slideLayouts/slideLayout7.xml"/><Relationship Id="rId6" Type="http://schemas.openxmlformats.org/officeDocument/2006/relationships/image" Target="../media/image47.png"/><Relationship Id="rId5" Type="http://schemas.openxmlformats.org/officeDocument/2006/relationships/image" Target="../media/image46.png"/><Relationship Id="rId4" Type="http://schemas.openxmlformats.org/officeDocument/2006/relationships/image" Target="../media/image45.png"/></Relationships>
</file>

<file path=ppt/slides/_rels/slide17.xml.rels><?xml version="1.0" encoding="UTF-8" standalone="yes"?>
<Relationships xmlns="http://schemas.openxmlformats.org/package/2006/relationships"><Relationship Id="rId2" Type="http://schemas.openxmlformats.org/officeDocument/2006/relationships/image" Target="../media/image50.png"/><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8" Type="http://schemas.openxmlformats.org/officeDocument/2006/relationships/image" Target="../media/image56.png"/><Relationship Id="rId13" Type="http://schemas.openxmlformats.org/officeDocument/2006/relationships/image" Target="../media/image61.png"/><Relationship Id="rId18" Type="http://schemas.openxmlformats.org/officeDocument/2006/relationships/image" Target="../media/image66.png"/><Relationship Id="rId3" Type="http://schemas.openxmlformats.org/officeDocument/2006/relationships/image" Target="../media/image51.png"/><Relationship Id="rId7" Type="http://schemas.openxmlformats.org/officeDocument/2006/relationships/image" Target="../media/image55.png"/><Relationship Id="rId12" Type="http://schemas.openxmlformats.org/officeDocument/2006/relationships/image" Target="../media/image60.png"/><Relationship Id="rId17" Type="http://schemas.openxmlformats.org/officeDocument/2006/relationships/image" Target="../media/image65.png"/><Relationship Id="rId2" Type="http://schemas.openxmlformats.org/officeDocument/2006/relationships/image" Target="../media/image49.png"/><Relationship Id="rId16" Type="http://schemas.openxmlformats.org/officeDocument/2006/relationships/image" Target="../media/image64.png"/><Relationship Id="rId20" Type="http://schemas.openxmlformats.org/officeDocument/2006/relationships/image" Target="../media/image68.png"/><Relationship Id="rId1" Type="http://schemas.openxmlformats.org/officeDocument/2006/relationships/slideLayout" Target="../slideLayouts/slideLayout7.xml"/><Relationship Id="rId6" Type="http://schemas.openxmlformats.org/officeDocument/2006/relationships/image" Target="../media/image54.png"/><Relationship Id="rId11" Type="http://schemas.openxmlformats.org/officeDocument/2006/relationships/image" Target="../media/image59.png"/><Relationship Id="rId5" Type="http://schemas.openxmlformats.org/officeDocument/2006/relationships/image" Target="../media/image53.png"/><Relationship Id="rId15" Type="http://schemas.openxmlformats.org/officeDocument/2006/relationships/image" Target="../media/image63.png"/><Relationship Id="rId10" Type="http://schemas.openxmlformats.org/officeDocument/2006/relationships/image" Target="../media/image58.png"/><Relationship Id="rId19" Type="http://schemas.openxmlformats.org/officeDocument/2006/relationships/image" Target="../media/image67.png"/><Relationship Id="rId4" Type="http://schemas.openxmlformats.org/officeDocument/2006/relationships/image" Target="../media/image52.png"/><Relationship Id="rId9" Type="http://schemas.openxmlformats.org/officeDocument/2006/relationships/image" Target="../media/image57.png"/><Relationship Id="rId14" Type="http://schemas.openxmlformats.org/officeDocument/2006/relationships/image" Target="../media/image62.png"/></Relationships>
</file>

<file path=ppt/slides/_rels/slide19.xml.rels><?xml version="1.0" encoding="UTF-8" standalone="yes"?>
<Relationships xmlns="http://schemas.openxmlformats.org/package/2006/relationships"><Relationship Id="rId8" Type="http://schemas.openxmlformats.org/officeDocument/2006/relationships/image" Target="../media/image75.png"/><Relationship Id="rId3" Type="http://schemas.openxmlformats.org/officeDocument/2006/relationships/image" Target="../media/image70.png"/><Relationship Id="rId7" Type="http://schemas.openxmlformats.org/officeDocument/2006/relationships/image" Target="../media/image74.png"/><Relationship Id="rId2" Type="http://schemas.openxmlformats.org/officeDocument/2006/relationships/image" Target="../media/image69.png"/><Relationship Id="rId1" Type="http://schemas.openxmlformats.org/officeDocument/2006/relationships/slideLayout" Target="../slideLayouts/slideLayout7.xml"/><Relationship Id="rId6" Type="http://schemas.openxmlformats.org/officeDocument/2006/relationships/image" Target="../media/image73.png"/><Relationship Id="rId5" Type="http://schemas.openxmlformats.org/officeDocument/2006/relationships/image" Target="../media/image72.png"/><Relationship Id="rId4" Type="http://schemas.openxmlformats.org/officeDocument/2006/relationships/image" Target="../media/image71.png"/><Relationship Id="rId9" Type="http://schemas.openxmlformats.org/officeDocument/2006/relationships/image" Target="../media/image76.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8" Type="http://schemas.openxmlformats.org/officeDocument/2006/relationships/image" Target="../media/image83.png"/><Relationship Id="rId13" Type="http://schemas.openxmlformats.org/officeDocument/2006/relationships/image" Target="../media/image88.png"/><Relationship Id="rId3" Type="http://schemas.openxmlformats.org/officeDocument/2006/relationships/image" Target="../media/image78.png"/><Relationship Id="rId7" Type="http://schemas.openxmlformats.org/officeDocument/2006/relationships/image" Target="../media/image82.png"/><Relationship Id="rId12" Type="http://schemas.openxmlformats.org/officeDocument/2006/relationships/image" Target="../media/image87.png"/><Relationship Id="rId2" Type="http://schemas.openxmlformats.org/officeDocument/2006/relationships/image" Target="../media/image77.png"/><Relationship Id="rId1" Type="http://schemas.openxmlformats.org/officeDocument/2006/relationships/slideLayout" Target="../slideLayouts/slideLayout7.xml"/><Relationship Id="rId6" Type="http://schemas.openxmlformats.org/officeDocument/2006/relationships/image" Target="../media/image81.png"/><Relationship Id="rId11" Type="http://schemas.openxmlformats.org/officeDocument/2006/relationships/image" Target="../media/image86.png"/><Relationship Id="rId5" Type="http://schemas.openxmlformats.org/officeDocument/2006/relationships/image" Target="../media/image80.png"/><Relationship Id="rId10" Type="http://schemas.openxmlformats.org/officeDocument/2006/relationships/image" Target="../media/image85.png"/><Relationship Id="rId4" Type="http://schemas.openxmlformats.org/officeDocument/2006/relationships/image" Target="../media/image79.png"/><Relationship Id="rId9" Type="http://schemas.openxmlformats.org/officeDocument/2006/relationships/image" Target="../media/image84.png"/><Relationship Id="rId14" Type="http://schemas.openxmlformats.org/officeDocument/2006/relationships/image" Target="../media/image89.pn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8" Type="http://schemas.openxmlformats.org/officeDocument/2006/relationships/image" Target="../media/image96.png"/><Relationship Id="rId3" Type="http://schemas.openxmlformats.org/officeDocument/2006/relationships/image" Target="../media/image91.png"/><Relationship Id="rId7" Type="http://schemas.openxmlformats.org/officeDocument/2006/relationships/image" Target="../media/image95.png"/><Relationship Id="rId2" Type="http://schemas.openxmlformats.org/officeDocument/2006/relationships/image" Target="../media/image90.png"/><Relationship Id="rId1" Type="http://schemas.openxmlformats.org/officeDocument/2006/relationships/slideLayout" Target="../slideLayouts/slideLayout7.xml"/><Relationship Id="rId6" Type="http://schemas.openxmlformats.org/officeDocument/2006/relationships/image" Target="../media/image94.png"/><Relationship Id="rId5" Type="http://schemas.openxmlformats.org/officeDocument/2006/relationships/image" Target="../media/image93.png"/><Relationship Id="rId4" Type="http://schemas.openxmlformats.org/officeDocument/2006/relationships/image" Target="../media/image92.png"/></Relationships>
</file>

<file path=ppt/slides/_rels/slide23.xml.rels><?xml version="1.0" encoding="UTF-8" standalone="yes"?>
<Relationships xmlns="http://schemas.openxmlformats.org/package/2006/relationships"><Relationship Id="rId2" Type="http://schemas.openxmlformats.org/officeDocument/2006/relationships/image" Target="../media/image180.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3" Type="http://schemas.openxmlformats.org/officeDocument/2006/relationships/image" Target="../media/image98.png"/><Relationship Id="rId2" Type="http://schemas.openxmlformats.org/officeDocument/2006/relationships/image" Target="../media/image97.png"/><Relationship Id="rId1" Type="http://schemas.openxmlformats.org/officeDocument/2006/relationships/slideLayout" Target="../slideLayouts/slideLayout7.xml"/><Relationship Id="rId6" Type="http://schemas.openxmlformats.org/officeDocument/2006/relationships/image" Target="../media/image101.png"/><Relationship Id="rId5" Type="http://schemas.openxmlformats.org/officeDocument/2006/relationships/image" Target="../media/image100.png"/><Relationship Id="rId4" Type="http://schemas.openxmlformats.org/officeDocument/2006/relationships/image" Target="../media/image99.png"/></Relationships>
</file>

<file path=ppt/slides/_rels/slide25.xml.rels><?xml version="1.0" encoding="UTF-8" standalone="yes"?>
<Relationships xmlns="http://schemas.openxmlformats.org/package/2006/relationships"><Relationship Id="rId8" Type="http://schemas.openxmlformats.org/officeDocument/2006/relationships/image" Target="../media/image108.png"/><Relationship Id="rId3" Type="http://schemas.openxmlformats.org/officeDocument/2006/relationships/image" Target="../media/image103.png"/><Relationship Id="rId7" Type="http://schemas.openxmlformats.org/officeDocument/2006/relationships/image" Target="../media/image107.png"/><Relationship Id="rId2" Type="http://schemas.openxmlformats.org/officeDocument/2006/relationships/image" Target="../media/image102.png"/><Relationship Id="rId1" Type="http://schemas.openxmlformats.org/officeDocument/2006/relationships/slideLayout" Target="../slideLayouts/slideLayout7.xml"/><Relationship Id="rId6" Type="http://schemas.openxmlformats.org/officeDocument/2006/relationships/image" Target="../media/image106.png"/><Relationship Id="rId11" Type="http://schemas.openxmlformats.org/officeDocument/2006/relationships/image" Target="../media/image111.png"/><Relationship Id="rId5" Type="http://schemas.openxmlformats.org/officeDocument/2006/relationships/image" Target="../media/image105.png"/><Relationship Id="rId10" Type="http://schemas.openxmlformats.org/officeDocument/2006/relationships/image" Target="../media/image110.png"/><Relationship Id="rId4" Type="http://schemas.openxmlformats.org/officeDocument/2006/relationships/image" Target="../media/image104.png"/><Relationship Id="rId9" Type="http://schemas.openxmlformats.org/officeDocument/2006/relationships/image" Target="../media/image109.png"/></Relationships>
</file>

<file path=ppt/slides/_rels/slide26.xml.rels><?xml version="1.0" encoding="UTF-8" standalone="yes"?>
<Relationships xmlns="http://schemas.openxmlformats.org/package/2006/relationships"><Relationship Id="rId3" Type="http://schemas.openxmlformats.org/officeDocument/2006/relationships/image" Target="../media/image113.png"/><Relationship Id="rId7" Type="http://schemas.openxmlformats.org/officeDocument/2006/relationships/image" Target="../media/image117.png"/><Relationship Id="rId2" Type="http://schemas.openxmlformats.org/officeDocument/2006/relationships/image" Target="../media/image112.png"/><Relationship Id="rId1" Type="http://schemas.openxmlformats.org/officeDocument/2006/relationships/slideLayout" Target="../slideLayouts/slideLayout7.xml"/><Relationship Id="rId6" Type="http://schemas.openxmlformats.org/officeDocument/2006/relationships/image" Target="../media/image116.png"/><Relationship Id="rId5" Type="http://schemas.openxmlformats.org/officeDocument/2006/relationships/image" Target="../media/image115.png"/><Relationship Id="rId4" Type="http://schemas.openxmlformats.org/officeDocument/2006/relationships/image" Target="../media/image114.png"/></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7.xml"/><Relationship Id="rId4" Type="http://schemas.openxmlformats.org/officeDocument/2006/relationships/image" Target="../media/image5.pn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7.png"/><Relationship Id="rId1" Type="http://schemas.openxmlformats.org/officeDocument/2006/relationships/slideLayout" Target="../slideLayouts/slideLayout7.xml"/><Relationship Id="rId4" Type="http://schemas.openxmlformats.org/officeDocument/2006/relationships/image" Target="../media/image9.png"/></Relationships>
</file>

<file path=ppt/slides/_rels/slide8.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7.xml"/><Relationship Id="rId4" Type="http://schemas.openxmlformats.org/officeDocument/2006/relationships/image" Target="../media/image12.png"/></Relationships>
</file>

<file path=ppt/slides/_rels/slide9.xml.rels><?xml version="1.0" encoding="UTF-8" standalone="yes"?>
<Relationships xmlns="http://schemas.openxmlformats.org/package/2006/relationships"><Relationship Id="rId8" Type="http://schemas.openxmlformats.org/officeDocument/2006/relationships/image" Target="../media/image19.png"/><Relationship Id="rId3" Type="http://schemas.openxmlformats.org/officeDocument/2006/relationships/image" Target="../media/image14.png"/><Relationship Id="rId7" Type="http://schemas.openxmlformats.org/officeDocument/2006/relationships/image" Target="../media/image18.png"/><Relationship Id="rId2" Type="http://schemas.openxmlformats.org/officeDocument/2006/relationships/image" Target="../media/image13.png"/><Relationship Id="rId1" Type="http://schemas.openxmlformats.org/officeDocument/2006/relationships/slideLayout" Target="../slideLayouts/slideLayout7.xml"/><Relationship Id="rId6" Type="http://schemas.openxmlformats.org/officeDocument/2006/relationships/image" Target="../media/image17.png"/><Relationship Id="rId5" Type="http://schemas.openxmlformats.org/officeDocument/2006/relationships/image" Target="../media/image16.png"/><Relationship Id="rId10" Type="http://schemas.openxmlformats.org/officeDocument/2006/relationships/image" Target="../media/image21.png"/><Relationship Id="rId4" Type="http://schemas.openxmlformats.org/officeDocument/2006/relationships/image" Target="../media/image15.png"/><Relationship Id="rId9" Type="http://schemas.openxmlformats.org/officeDocument/2006/relationships/image" Target="../media/image20.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62188" y="-2330151"/>
            <a:ext cx="6043612" cy="1138389"/>
          </a:xfrm>
          <a:prstGeom prst="rect">
            <a:avLst/>
          </a:prstGeom>
        </p:spPr>
        <p:txBody>
          <a:bodyPr wrap="square">
            <a:spAutoFit/>
          </a:bodyPr>
          <a:lstStyle/>
          <a:p>
            <a:pPr marL="2711450" marR="2089785" indent="-621030">
              <a:lnSpc>
                <a:spcPct val="103000"/>
              </a:lnSpc>
              <a:spcBef>
                <a:spcPts val="960"/>
              </a:spcBef>
              <a:spcAft>
                <a:spcPts val="0"/>
              </a:spcAft>
            </a:pPr>
            <a:r>
              <a:rPr lang="en-US" sz="2200" b="1" dirty="0" smtClean="0">
                <a:solidFill>
                  <a:srgbClr val="231F20"/>
                </a:solidFill>
                <a:latin typeface="Arial"/>
                <a:ea typeface="Calibri"/>
                <a:cs typeface="Times New Roman"/>
              </a:rPr>
              <a:t>S</a:t>
            </a:r>
            <a:r>
              <a:rPr lang="en-US" sz="2200" b="1" spc="-5" dirty="0" smtClean="0">
                <a:solidFill>
                  <a:srgbClr val="231F20"/>
                </a:solidFill>
                <a:latin typeface="Arial"/>
                <a:ea typeface="Calibri"/>
                <a:cs typeface="Times New Roman"/>
              </a:rPr>
              <a:t>cholarshi</a:t>
            </a:r>
            <a:r>
              <a:rPr lang="en-US" sz="2200" b="1" dirty="0" smtClean="0">
                <a:solidFill>
                  <a:srgbClr val="231F20"/>
                </a:solidFill>
                <a:latin typeface="Arial"/>
                <a:ea typeface="Calibri"/>
                <a:cs typeface="Times New Roman"/>
              </a:rPr>
              <a:t>p </a:t>
            </a:r>
            <a:r>
              <a:rPr lang="en-US" sz="2200" b="1" spc="-5" dirty="0" smtClean="0">
                <a:solidFill>
                  <a:srgbClr val="231F20"/>
                </a:solidFill>
                <a:latin typeface="Arial"/>
                <a:ea typeface="Calibri"/>
                <a:cs typeface="Times New Roman"/>
              </a:rPr>
              <a:t>2014 </a:t>
            </a:r>
            <a:r>
              <a:rPr lang="en-US" sz="2200" b="1" dirty="0" smtClean="0">
                <a:solidFill>
                  <a:srgbClr val="231F20"/>
                </a:solidFill>
                <a:latin typeface="Arial"/>
                <a:ea typeface="Calibri"/>
                <a:cs typeface="Times New Roman"/>
              </a:rPr>
              <a:t>Physics</a:t>
            </a:r>
            <a:endParaRPr lang="en-NZ" sz="1100" dirty="0">
              <a:ea typeface="Calibri"/>
              <a:cs typeface="Times New Roman"/>
            </a:endParaRPr>
          </a:p>
        </p:txBody>
      </p:sp>
      <p:sp>
        <p:nvSpPr>
          <p:cNvPr id="3" name="Rectangle 2"/>
          <p:cNvSpPr/>
          <p:nvPr/>
        </p:nvSpPr>
        <p:spPr>
          <a:xfrm>
            <a:off x="427950" y="263232"/>
            <a:ext cx="3786742" cy="2215991"/>
          </a:xfrm>
          <a:prstGeom prst="rect">
            <a:avLst/>
          </a:prstGeom>
        </p:spPr>
        <p:txBody>
          <a:bodyPr wrap="none">
            <a:spAutoFit/>
          </a:bodyPr>
          <a:lstStyle/>
          <a:p>
            <a:pPr algn="ctr"/>
            <a:r>
              <a:rPr lang="en-US" sz="4000" b="1" dirty="0"/>
              <a:t>Scholarship </a:t>
            </a:r>
            <a:r>
              <a:rPr lang="en-US" sz="4000" b="1" dirty="0" smtClean="0"/>
              <a:t>2012</a:t>
            </a:r>
          </a:p>
          <a:p>
            <a:pPr algn="ctr"/>
            <a:r>
              <a:rPr lang="en-US" sz="4000" b="1" dirty="0" smtClean="0"/>
              <a:t> </a:t>
            </a:r>
            <a:r>
              <a:rPr lang="en-US" sz="5400" b="1" dirty="0" smtClean="0"/>
              <a:t>Physics</a:t>
            </a:r>
          </a:p>
          <a:p>
            <a:pPr algn="ctr"/>
            <a:r>
              <a:rPr lang="en-US" sz="4400" b="1" dirty="0" smtClean="0"/>
              <a:t>Solutions</a:t>
            </a:r>
            <a:endParaRPr lang="en-NZ" sz="4400" dirty="0"/>
          </a:p>
        </p:txBody>
      </p:sp>
      <p:sp>
        <p:nvSpPr>
          <p:cNvPr id="4" name="Rectangle 3"/>
          <p:cNvSpPr/>
          <p:nvPr/>
        </p:nvSpPr>
        <p:spPr>
          <a:xfrm>
            <a:off x="4033090" y="1880618"/>
            <a:ext cx="4572000" cy="830997"/>
          </a:xfrm>
          <a:prstGeom prst="rect">
            <a:avLst/>
          </a:prstGeom>
        </p:spPr>
        <p:txBody>
          <a:bodyPr>
            <a:spAutoFit/>
          </a:bodyPr>
          <a:lstStyle/>
          <a:p>
            <a:pPr algn="ctr"/>
            <a:r>
              <a:rPr lang="en-US" sz="2400" b="1" dirty="0"/>
              <a:t>Time allowed: Three hours</a:t>
            </a:r>
            <a:endParaRPr lang="en-NZ" sz="2400" b="1" dirty="0"/>
          </a:p>
          <a:p>
            <a:pPr algn="ctr"/>
            <a:r>
              <a:rPr lang="en-US" sz="2400" b="1" dirty="0"/>
              <a:t>Total marks: </a:t>
            </a:r>
            <a:r>
              <a:rPr lang="en-US" sz="2400" b="1" dirty="0" smtClean="0"/>
              <a:t>48</a:t>
            </a:r>
            <a:endParaRPr lang="en-NZ" sz="2400" b="1" dirty="0"/>
          </a:p>
        </p:txBody>
      </p:sp>
      <p:sp>
        <p:nvSpPr>
          <p:cNvPr id="5" name="Rectangle 9"/>
          <p:cNvSpPr>
            <a:spLocks noChangeArrowheads="1"/>
          </p:cNvSpPr>
          <p:nvPr/>
        </p:nvSpPr>
        <p:spPr bwMode="auto">
          <a:xfrm>
            <a:off x="152400" y="15240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Z"/>
          </a:p>
        </p:txBody>
      </p:sp>
      <p:grpSp>
        <p:nvGrpSpPr>
          <p:cNvPr id="6" name="Group 1"/>
          <p:cNvGrpSpPr>
            <a:grpSpLocks/>
          </p:cNvGrpSpPr>
          <p:nvPr/>
        </p:nvGrpSpPr>
        <p:grpSpPr bwMode="auto">
          <a:xfrm>
            <a:off x="6096000" y="304800"/>
            <a:ext cx="2514600" cy="1219200"/>
            <a:chOff x="0" y="0"/>
            <a:chExt cx="2824" cy="1310"/>
          </a:xfrm>
        </p:grpSpPr>
        <p:grpSp>
          <p:nvGrpSpPr>
            <p:cNvPr id="7" name="Group 5"/>
            <p:cNvGrpSpPr>
              <a:grpSpLocks/>
            </p:cNvGrpSpPr>
            <p:nvPr/>
          </p:nvGrpSpPr>
          <p:grpSpPr bwMode="auto">
            <a:xfrm>
              <a:off x="3" y="34"/>
              <a:ext cx="624" cy="751"/>
              <a:chOff x="3" y="34"/>
              <a:chExt cx="624" cy="751"/>
            </a:xfrm>
          </p:grpSpPr>
          <p:sp>
            <p:nvSpPr>
              <p:cNvPr id="10" name="Freeform 8"/>
              <p:cNvSpPr>
                <a:spLocks/>
              </p:cNvSpPr>
              <p:nvPr/>
            </p:nvSpPr>
            <p:spPr bwMode="auto">
              <a:xfrm>
                <a:off x="3" y="34"/>
                <a:ext cx="624" cy="751"/>
              </a:xfrm>
              <a:custGeom>
                <a:avLst/>
                <a:gdLst>
                  <a:gd name="T0" fmla="+- 0 276 3"/>
                  <a:gd name="T1" fmla="*/ T0 w 624"/>
                  <a:gd name="T2" fmla="+- 0 295 34"/>
                  <a:gd name="T3" fmla="*/ 295 h 751"/>
                  <a:gd name="T4" fmla="+- 0 109 3"/>
                  <a:gd name="T5" fmla="*/ T4 w 624"/>
                  <a:gd name="T6" fmla="+- 0 295 34"/>
                  <a:gd name="T7" fmla="*/ 295 h 751"/>
                  <a:gd name="T8" fmla="+- 0 626 3"/>
                  <a:gd name="T9" fmla="*/ T8 w 624"/>
                  <a:gd name="T10" fmla="+- 0 785 34"/>
                  <a:gd name="T11" fmla="*/ 785 h 751"/>
                  <a:gd name="T12" fmla="+- 0 626 3"/>
                  <a:gd name="T13" fmla="*/ T12 w 624"/>
                  <a:gd name="T14" fmla="+- 0 526 34"/>
                  <a:gd name="T15" fmla="*/ 526 h 751"/>
                  <a:gd name="T16" fmla="+- 0 519 3"/>
                  <a:gd name="T17" fmla="*/ T16 w 624"/>
                  <a:gd name="T18" fmla="+- 0 526 34"/>
                  <a:gd name="T19" fmla="*/ 526 h 751"/>
                  <a:gd name="T20" fmla="+- 0 276 3"/>
                  <a:gd name="T21" fmla="*/ T20 w 624"/>
                  <a:gd name="T22" fmla="+- 0 295 34"/>
                  <a:gd name="T23" fmla="*/ 295 h 751"/>
                </a:gdLst>
                <a:ahLst/>
                <a:cxnLst>
                  <a:cxn ang="0">
                    <a:pos x="T1" y="T3"/>
                  </a:cxn>
                  <a:cxn ang="0">
                    <a:pos x="T5" y="T7"/>
                  </a:cxn>
                  <a:cxn ang="0">
                    <a:pos x="T9" y="T11"/>
                  </a:cxn>
                  <a:cxn ang="0">
                    <a:pos x="T13" y="T15"/>
                  </a:cxn>
                  <a:cxn ang="0">
                    <a:pos x="T17" y="T19"/>
                  </a:cxn>
                  <a:cxn ang="0">
                    <a:pos x="T21" y="T23"/>
                  </a:cxn>
                </a:cxnLst>
                <a:rect l="0" t="0" r="r" b="b"/>
                <a:pathLst>
                  <a:path w="624" h="751">
                    <a:moveTo>
                      <a:pt x="273" y="261"/>
                    </a:moveTo>
                    <a:lnTo>
                      <a:pt x="106" y="261"/>
                    </a:lnTo>
                    <a:lnTo>
                      <a:pt x="623" y="751"/>
                    </a:lnTo>
                    <a:lnTo>
                      <a:pt x="623" y="492"/>
                    </a:lnTo>
                    <a:lnTo>
                      <a:pt x="516" y="492"/>
                    </a:lnTo>
                    <a:lnTo>
                      <a:pt x="273" y="261"/>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1" name="Freeform 7"/>
              <p:cNvSpPr>
                <a:spLocks/>
              </p:cNvSpPr>
              <p:nvPr/>
            </p:nvSpPr>
            <p:spPr bwMode="auto">
              <a:xfrm>
                <a:off x="3" y="34"/>
                <a:ext cx="624" cy="751"/>
              </a:xfrm>
              <a:custGeom>
                <a:avLst/>
                <a:gdLst>
                  <a:gd name="T0" fmla="+- 0 3 3"/>
                  <a:gd name="T1" fmla="*/ T0 w 624"/>
                  <a:gd name="T2" fmla="+- 0 34 34"/>
                  <a:gd name="T3" fmla="*/ 34 h 751"/>
                  <a:gd name="T4" fmla="+- 0 3 3"/>
                  <a:gd name="T5" fmla="*/ T4 w 624"/>
                  <a:gd name="T6" fmla="+- 0 765 34"/>
                  <a:gd name="T7" fmla="*/ 765 h 751"/>
                  <a:gd name="T8" fmla="+- 0 109 3"/>
                  <a:gd name="T9" fmla="*/ T8 w 624"/>
                  <a:gd name="T10" fmla="+- 0 765 34"/>
                  <a:gd name="T11" fmla="*/ 765 h 751"/>
                  <a:gd name="T12" fmla="+- 0 109 3"/>
                  <a:gd name="T13" fmla="*/ T12 w 624"/>
                  <a:gd name="T14" fmla="+- 0 295 34"/>
                  <a:gd name="T15" fmla="*/ 295 h 751"/>
                  <a:gd name="T16" fmla="+- 0 276 3"/>
                  <a:gd name="T17" fmla="*/ T16 w 624"/>
                  <a:gd name="T18" fmla="+- 0 295 34"/>
                  <a:gd name="T19" fmla="*/ 295 h 751"/>
                  <a:gd name="T20" fmla="+- 0 3 3"/>
                  <a:gd name="T21" fmla="*/ T20 w 624"/>
                  <a:gd name="T22" fmla="+- 0 34 34"/>
                  <a:gd name="T23" fmla="*/ 34 h 751"/>
                </a:gdLst>
                <a:ahLst/>
                <a:cxnLst>
                  <a:cxn ang="0">
                    <a:pos x="T1" y="T3"/>
                  </a:cxn>
                  <a:cxn ang="0">
                    <a:pos x="T5" y="T7"/>
                  </a:cxn>
                  <a:cxn ang="0">
                    <a:pos x="T9" y="T11"/>
                  </a:cxn>
                  <a:cxn ang="0">
                    <a:pos x="T13" y="T15"/>
                  </a:cxn>
                  <a:cxn ang="0">
                    <a:pos x="T17" y="T19"/>
                  </a:cxn>
                  <a:cxn ang="0">
                    <a:pos x="T21" y="T23"/>
                  </a:cxn>
                </a:cxnLst>
                <a:rect l="0" t="0" r="r" b="b"/>
                <a:pathLst>
                  <a:path w="624" h="751">
                    <a:moveTo>
                      <a:pt x="0" y="0"/>
                    </a:moveTo>
                    <a:lnTo>
                      <a:pt x="0" y="731"/>
                    </a:lnTo>
                    <a:lnTo>
                      <a:pt x="106" y="731"/>
                    </a:lnTo>
                    <a:lnTo>
                      <a:pt x="106" y="261"/>
                    </a:lnTo>
                    <a:lnTo>
                      <a:pt x="273" y="261"/>
                    </a:lnTo>
                    <a:lnTo>
                      <a:pt x="0"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12" name="Freeform 6"/>
              <p:cNvSpPr>
                <a:spLocks/>
              </p:cNvSpPr>
              <p:nvPr/>
            </p:nvSpPr>
            <p:spPr bwMode="auto">
              <a:xfrm>
                <a:off x="3" y="34"/>
                <a:ext cx="624" cy="751"/>
              </a:xfrm>
              <a:custGeom>
                <a:avLst/>
                <a:gdLst>
                  <a:gd name="T0" fmla="+- 0 626 3"/>
                  <a:gd name="T1" fmla="*/ T0 w 624"/>
                  <a:gd name="T2" fmla="+- 0 56 34"/>
                  <a:gd name="T3" fmla="*/ 56 h 751"/>
                  <a:gd name="T4" fmla="+- 0 519 3"/>
                  <a:gd name="T5" fmla="*/ T4 w 624"/>
                  <a:gd name="T6" fmla="+- 0 56 34"/>
                  <a:gd name="T7" fmla="*/ 56 h 751"/>
                  <a:gd name="T8" fmla="+- 0 519 3"/>
                  <a:gd name="T9" fmla="*/ T8 w 624"/>
                  <a:gd name="T10" fmla="+- 0 526 34"/>
                  <a:gd name="T11" fmla="*/ 526 h 751"/>
                  <a:gd name="T12" fmla="+- 0 626 3"/>
                  <a:gd name="T13" fmla="*/ T12 w 624"/>
                  <a:gd name="T14" fmla="+- 0 526 34"/>
                  <a:gd name="T15" fmla="*/ 526 h 751"/>
                  <a:gd name="T16" fmla="+- 0 626 3"/>
                  <a:gd name="T17" fmla="*/ T16 w 624"/>
                  <a:gd name="T18" fmla="+- 0 56 34"/>
                  <a:gd name="T19" fmla="*/ 56 h 751"/>
                </a:gdLst>
                <a:ahLst/>
                <a:cxnLst>
                  <a:cxn ang="0">
                    <a:pos x="T1" y="T3"/>
                  </a:cxn>
                  <a:cxn ang="0">
                    <a:pos x="T5" y="T7"/>
                  </a:cxn>
                  <a:cxn ang="0">
                    <a:pos x="T9" y="T11"/>
                  </a:cxn>
                  <a:cxn ang="0">
                    <a:pos x="T13" y="T15"/>
                  </a:cxn>
                  <a:cxn ang="0">
                    <a:pos x="T17" y="T19"/>
                  </a:cxn>
                </a:cxnLst>
                <a:rect l="0" t="0" r="r" b="b"/>
                <a:pathLst>
                  <a:path w="624" h="751">
                    <a:moveTo>
                      <a:pt x="623" y="22"/>
                    </a:moveTo>
                    <a:lnTo>
                      <a:pt x="516" y="22"/>
                    </a:lnTo>
                    <a:lnTo>
                      <a:pt x="516" y="492"/>
                    </a:lnTo>
                    <a:lnTo>
                      <a:pt x="623" y="492"/>
                    </a:lnTo>
                    <a:lnTo>
                      <a:pt x="623" y="22"/>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8" name="Group 2"/>
            <p:cNvGrpSpPr>
              <a:grpSpLocks/>
            </p:cNvGrpSpPr>
            <p:nvPr/>
          </p:nvGrpSpPr>
          <p:grpSpPr bwMode="auto">
            <a:xfrm>
              <a:off x="3" y="34"/>
              <a:ext cx="624" cy="751"/>
              <a:chOff x="3" y="34"/>
              <a:chExt cx="624" cy="751"/>
            </a:xfrm>
          </p:grpSpPr>
          <p:sp>
            <p:nvSpPr>
              <p:cNvPr id="9" name="Freeform 4"/>
              <p:cNvSpPr>
                <a:spLocks/>
              </p:cNvSpPr>
              <p:nvPr/>
            </p:nvSpPr>
            <p:spPr bwMode="auto">
              <a:xfrm>
                <a:off x="3" y="34"/>
                <a:ext cx="624" cy="751"/>
              </a:xfrm>
              <a:custGeom>
                <a:avLst/>
                <a:gdLst>
                  <a:gd name="T0" fmla="+- 0 3 3"/>
                  <a:gd name="T1" fmla="*/ T0 w 624"/>
                  <a:gd name="T2" fmla="+- 0 765 34"/>
                  <a:gd name="T3" fmla="*/ 765 h 751"/>
                  <a:gd name="T4" fmla="+- 0 3 3"/>
                  <a:gd name="T5" fmla="*/ T4 w 624"/>
                  <a:gd name="T6" fmla="+- 0 34 34"/>
                  <a:gd name="T7" fmla="*/ 34 h 751"/>
                  <a:gd name="T8" fmla="+- 0 519 3"/>
                  <a:gd name="T9" fmla="*/ T8 w 624"/>
                  <a:gd name="T10" fmla="+- 0 526 34"/>
                  <a:gd name="T11" fmla="*/ 526 h 751"/>
                  <a:gd name="T12" fmla="+- 0 519 3"/>
                  <a:gd name="T13" fmla="*/ T12 w 624"/>
                  <a:gd name="T14" fmla="+- 0 56 34"/>
                  <a:gd name="T15" fmla="*/ 56 h 751"/>
                  <a:gd name="T16" fmla="+- 0 626 3"/>
                  <a:gd name="T17" fmla="*/ T16 w 624"/>
                  <a:gd name="T18" fmla="+- 0 56 34"/>
                  <a:gd name="T19" fmla="*/ 56 h 751"/>
                  <a:gd name="T20" fmla="+- 0 626 3"/>
                  <a:gd name="T21" fmla="*/ T20 w 624"/>
                  <a:gd name="T22" fmla="+- 0 785 34"/>
                  <a:gd name="T23" fmla="*/ 785 h 751"/>
                  <a:gd name="T24" fmla="+- 0 109 3"/>
                  <a:gd name="T25" fmla="*/ T24 w 624"/>
                  <a:gd name="T26" fmla="+- 0 295 34"/>
                  <a:gd name="T27" fmla="*/ 295 h 751"/>
                  <a:gd name="T28" fmla="+- 0 109 3"/>
                  <a:gd name="T29" fmla="*/ T28 w 624"/>
                  <a:gd name="T30" fmla="+- 0 765 34"/>
                  <a:gd name="T31" fmla="*/ 765 h 751"/>
                  <a:gd name="T32" fmla="+- 0 3 3"/>
                  <a:gd name="T33" fmla="*/ T32 w 624"/>
                  <a:gd name="T34" fmla="+- 0 765 34"/>
                  <a:gd name="T35" fmla="*/ 765 h 75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624" h="751">
                    <a:moveTo>
                      <a:pt x="0" y="731"/>
                    </a:moveTo>
                    <a:lnTo>
                      <a:pt x="0" y="0"/>
                    </a:lnTo>
                    <a:lnTo>
                      <a:pt x="516" y="492"/>
                    </a:lnTo>
                    <a:lnTo>
                      <a:pt x="516" y="22"/>
                    </a:lnTo>
                    <a:lnTo>
                      <a:pt x="623" y="22"/>
                    </a:lnTo>
                    <a:lnTo>
                      <a:pt x="623" y="751"/>
                    </a:lnTo>
                    <a:lnTo>
                      <a:pt x="106" y="261"/>
                    </a:lnTo>
                    <a:lnTo>
                      <a:pt x="106" y="731"/>
                    </a:lnTo>
                    <a:lnTo>
                      <a:pt x="0" y="731"/>
                    </a:lnTo>
                    <a:close/>
                  </a:path>
                </a:pathLst>
              </a:custGeom>
              <a:noFill/>
              <a:ln w="317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pic>
            <p:nvPicPr>
              <p:cNvPr id="10243" name="Picture 3"/>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 y="0"/>
                <a:ext cx="2818" cy="1310"/>
              </a:xfrm>
              <a:prstGeom prst="rect">
                <a:avLst/>
              </a:prstGeom>
              <a:noFill/>
              <a:extLst>
                <a:ext uri="{909E8E84-426E-40DD-AFC4-6F175D3DCCD1}">
                  <a14:hiddenFill xmlns:a14="http://schemas.microsoft.com/office/drawing/2010/main">
                    <a:solidFill>
                      <a:srgbClr val="FFFFFF"/>
                    </a:solidFill>
                  </a14:hiddenFill>
                </a:ext>
              </a:extLst>
            </p:spPr>
          </p:pic>
        </p:grpSp>
      </p:grpSp>
      <p:sp>
        <p:nvSpPr>
          <p:cNvPr id="13" name="Rectangle 12"/>
          <p:cNvSpPr/>
          <p:nvPr/>
        </p:nvSpPr>
        <p:spPr>
          <a:xfrm>
            <a:off x="270458" y="3009363"/>
            <a:ext cx="8718996" cy="3477875"/>
          </a:xfrm>
          <a:prstGeom prst="rect">
            <a:avLst/>
          </a:prstGeom>
        </p:spPr>
        <p:txBody>
          <a:bodyPr wrap="square">
            <a:spAutoFit/>
          </a:bodyPr>
          <a:lstStyle/>
          <a:p>
            <a:r>
              <a:rPr lang="en-US" sz="2000" dirty="0"/>
              <a:t>You </a:t>
            </a:r>
            <a:r>
              <a:rPr lang="en-US" sz="2000" dirty="0" smtClean="0"/>
              <a:t>are asked to </a:t>
            </a:r>
            <a:r>
              <a:rPr lang="en-US" sz="2000" dirty="0"/>
              <a:t>answer ALL </a:t>
            </a:r>
            <a:r>
              <a:rPr lang="en-US" sz="2000" dirty="0" smtClean="0"/>
              <a:t>the </a:t>
            </a:r>
            <a:r>
              <a:rPr lang="en-US" sz="2000" b="1" dirty="0" smtClean="0"/>
              <a:t>SIX</a:t>
            </a:r>
            <a:r>
              <a:rPr lang="en-US" sz="2000" dirty="0" smtClean="0"/>
              <a:t> </a:t>
            </a:r>
            <a:r>
              <a:rPr lang="en-US" sz="2000" dirty="0"/>
              <a:t>questions in this </a:t>
            </a:r>
            <a:r>
              <a:rPr lang="en-US" sz="2000" dirty="0" smtClean="0"/>
              <a:t>exam. Each is worth </a:t>
            </a:r>
            <a:r>
              <a:rPr lang="en-US" sz="2000" b="1" dirty="0" smtClean="0"/>
              <a:t>8 marks.</a:t>
            </a:r>
            <a:endParaRPr lang="en-NZ" sz="2000" dirty="0"/>
          </a:p>
          <a:p>
            <a:r>
              <a:rPr lang="en-US" sz="2000" dirty="0"/>
              <a:t> </a:t>
            </a:r>
            <a:endParaRPr lang="en-NZ" sz="2000" dirty="0"/>
          </a:p>
          <a:p>
            <a:r>
              <a:rPr lang="en-US" sz="2000" dirty="0"/>
              <a:t>For all ‘describe’ or ‘explain’ questions, the answers should be written or drawn clearly with all logic fully explained.</a:t>
            </a:r>
            <a:endParaRPr lang="en-NZ" sz="2000" dirty="0"/>
          </a:p>
          <a:p>
            <a:r>
              <a:rPr lang="en-US" sz="2000" dirty="0"/>
              <a:t> </a:t>
            </a:r>
            <a:endParaRPr lang="en-NZ" sz="2000" dirty="0"/>
          </a:p>
          <a:p>
            <a:r>
              <a:rPr lang="en-US" sz="2000" dirty="0"/>
              <a:t>For all numerical answers, full working must be shown and the answer must be rounded to the correct number of significant figures and given with the correct SI unit</a:t>
            </a:r>
            <a:r>
              <a:rPr lang="en-US" sz="2000" dirty="0" smtClean="0"/>
              <a:t>.</a:t>
            </a:r>
          </a:p>
          <a:p>
            <a:endParaRPr lang="en-US" sz="2000" b="1" dirty="0"/>
          </a:p>
          <a:p>
            <a:r>
              <a:rPr lang="en-US" sz="2000" dirty="0" smtClean="0"/>
              <a:t>Marks are awarded for each question in a similar way.  The rubric is given on the next slide.</a:t>
            </a:r>
            <a:endParaRPr lang="en-NZ" sz="2000" dirty="0"/>
          </a:p>
        </p:txBody>
      </p:sp>
    </p:spTree>
    <p:extLst>
      <p:ext uri="{BB962C8B-B14F-4D97-AF65-F5344CB8AC3E}">
        <p14:creationId xmlns:p14="http://schemas.microsoft.com/office/powerpoint/2010/main" val="1352722865"/>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0831" y="227484"/>
            <a:ext cx="4547782" cy="1477328"/>
          </a:xfrm>
          <a:prstGeom prst="rect">
            <a:avLst/>
          </a:prstGeom>
        </p:spPr>
        <p:txBody>
          <a:bodyPr wrap="square">
            <a:spAutoFit/>
          </a:bodyPr>
          <a:lstStyle/>
          <a:p>
            <a:pPr marL="342900" lvl="0" indent="-342900">
              <a:buAutoNum type="alphaLcParenBoth" startAt="2"/>
            </a:pPr>
            <a:r>
              <a:rPr lang="en-US" dirty="0" smtClean="0"/>
              <a:t>When </a:t>
            </a:r>
            <a:r>
              <a:rPr lang="en-US" dirty="0"/>
              <a:t>an alternating voltage is applied across a coil wrapped around an iron </a:t>
            </a:r>
            <a:r>
              <a:rPr lang="en-US" dirty="0" smtClean="0"/>
              <a:t>core</a:t>
            </a:r>
            <a:r>
              <a:rPr lang="en-US" dirty="0"/>
              <a:t>, an </a:t>
            </a:r>
            <a:r>
              <a:rPr lang="en-US" dirty="0" smtClean="0"/>
              <a:t>aluminium </a:t>
            </a:r>
            <a:r>
              <a:rPr lang="en-US" dirty="0"/>
              <a:t>ring around the core will “float” at some height above the coil</a:t>
            </a:r>
            <a:r>
              <a:rPr lang="en-US" dirty="0" smtClean="0"/>
              <a:t>.</a:t>
            </a:r>
          </a:p>
          <a:p>
            <a:r>
              <a:rPr lang="en-US" dirty="0" smtClean="0"/>
              <a:t>        Explain </a:t>
            </a:r>
            <a:r>
              <a:rPr lang="en-US" dirty="0"/>
              <a:t>why this happens</a:t>
            </a:r>
            <a:r>
              <a:rPr lang="en-US" dirty="0" smtClean="0"/>
              <a:t>.</a:t>
            </a:r>
            <a:endParaRPr lang="en-NZ" dirty="0"/>
          </a:p>
        </p:txBody>
      </p:sp>
      <p:grpSp>
        <p:nvGrpSpPr>
          <p:cNvPr id="5" name="Group 4"/>
          <p:cNvGrpSpPr/>
          <p:nvPr/>
        </p:nvGrpSpPr>
        <p:grpSpPr>
          <a:xfrm>
            <a:off x="4196672" y="215557"/>
            <a:ext cx="4742645" cy="3747683"/>
            <a:chOff x="4401355" y="2825984"/>
            <a:chExt cx="4742645" cy="3747683"/>
          </a:xfrm>
        </p:grpSpPr>
        <p:sp>
          <p:nvSpPr>
            <p:cNvPr id="6" name="TextBox 5"/>
            <p:cNvSpPr txBox="1"/>
            <p:nvPr/>
          </p:nvSpPr>
          <p:spPr>
            <a:xfrm>
              <a:off x="4401355" y="3934495"/>
              <a:ext cx="1676400" cy="584775"/>
            </a:xfrm>
            <a:prstGeom prst="rect">
              <a:avLst/>
            </a:prstGeom>
            <a:noFill/>
          </p:spPr>
          <p:txBody>
            <a:bodyPr wrap="square" rtlCol="0">
              <a:spAutoFit/>
            </a:bodyPr>
            <a:lstStyle/>
            <a:p>
              <a:pPr algn="ctr"/>
              <a:r>
                <a:rPr lang="en-NZ" sz="1600" dirty="0" smtClean="0"/>
                <a:t>“Floating” aluminium ring</a:t>
              </a:r>
              <a:endParaRPr lang="en-NZ" sz="1600" dirty="0"/>
            </a:p>
          </p:txBody>
        </p:sp>
        <p:sp>
          <p:nvSpPr>
            <p:cNvPr id="7" name="TextBox 6"/>
            <p:cNvSpPr txBox="1"/>
            <p:nvPr/>
          </p:nvSpPr>
          <p:spPr>
            <a:xfrm>
              <a:off x="7239000" y="3352800"/>
              <a:ext cx="1905000" cy="830997"/>
            </a:xfrm>
            <a:prstGeom prst="rect">
              <a:avLst/>
            </a:prstGeom>
            <a:noFill/>
          </p:spPr>
          <p:txBody>
            <a:bodyPr wrap="square" rtlCol="0">
              <a:spAutoFit/>
            </a:bodyPr>
            <a:lstStyle/>
            <a:p>
              <a:pPr algn="ctr"/>
              <a:r>
                <a:rPr lang="en-NZ" sz="1600" dirty="0" smtClean="0"/>
                <a:t>Iron core made of thin iron sheets glued together</a:t>
              </a:r>
              <a:endParaRPr lang="en-NZ" sz="1600" dirty="0"/>
            </a:p>
          </p:txBody>
        </p:sp>
        <p:grpSp>
          <p:nvGrpSpPr>
            <p:cNvPr id="8" name="Group 7"/>
            <p:cNvGrpSpPr/>
            <p:nvPr/>
          </p:nvGrpSpPr>
          <p:grpSpPr>
            <a:xfrm>
              <a:off x="5298735" y="2825984"/>
              <a:ext cx="2155060" cy="3747683"/>
              <a:chOff x="5298735" y="2825984"/>
              <a:chExt cx="2155060" cy="3747683"/>
            </a:xfrm>
          </p:grpSpPr>
          <p:grpSp>
            <p:nvGrpSpPr>
              <p:cNvPr id="9" name="Group 2"/>
              <p:cNvGrpSpPr>
                <a:grpSpLocks/>
              </p:cNvGrpSpPr>
              <p:nvPr/>
            </p:nvGrpSpPr>
            <p:grpSpPr bwMode="auto">
              <a:xfrm>
                <a:off x="5298735" y="2825984"/>
                <a:ext cx="2155060" cy="3747683"/>
                <a:chOff x="3606" y="-1469"/>
                <a:chExt cx="3083" cy="5662"/>
              </a:xfrm>
            </p:grpSpPr>
            <p:grpSp>
              <p:nvGrpSpPr>
                <p:cNvPr id="11" name="Group 3"/>
                <p:cNvGrpSpPr>
                  <a:grpSpLocks/>
                </p:cNvGrpSpPr>
                <p:nvPr/>
              </p:nvGrpSpPr>
              <p:grpSpPr bwMode="auto">
                <a:xfrm>
                  <a:off x="4306" y="1785"/>
                  <a:ext cx="1906" cy="1039"/>
                  <a:chOff x="4306" y="1785"/>
                  <a:chExt cx="1906" cy="1039"/>
                </a:xfrm>
              </p:grpSpPr>
              <p:sp>
                <p:nvSpPr>
                  <p:cNvPr id="426" name="Freeform 4"/>
                  <p:cNvSpPr>
                    <a:spLocks/>
                  </p:cNvSpPr>
                  <p:nvPr/>
                </p:nvSpPr>
                <p:spPr bwMode="auto">
                  <a:xfrm>
                    <a:off x="4306" y="1785"/>
                    <a:ext cx="1906" cy="1039"/>
                  </a:xfrm>
                  <a:custGeom>
                    <a:avLst/>
                    <a:gdLst>
                      <a:gd name="T0" fmla="+- 0 5233 4306"/>
                      <a:gd name="T1" fmla="*/ T0 w 1906"/>
                      <a:gd name="T2" fmla="+- 0 1785 1785"/>
                      <a:gd name="T3" fmla="*/ 1785 h 1039"/>
                      <a:gd name="T4" fmla="+- 0 5154 4306"/>
                      <a:gd name="T5" fmla="*/ T4 w 1906"/>
                      <a:gd name="T6" fmla="+- 0 1801 1785"/>
                      <a:gd name="T7" fmla="*/ 1801 h 1039"/>
                      <a:gd name="T8" fmla="+- 0 5096 4306"/>
                      <a:gd name="T9" fmla="*/ T8 w 1906"/>
                      <a:gd name="T10" fmla="+- 0 1830 1785"/>
                      <a:gd name="T11" fmla="*/ 1830 h 1039"/>
                      <a:gd name="T12" fmla="+- 0 4327 4306"/>
                      <a:gd name="T13" fmla="*/ T12 w 1906"/>
                      <a:gd name="T14" fmla="+- 0 2736 1785"/>
                      <a:gd name="T15" fmla="*/ 2736 h 1039"/>
                      <a:gd name="T16" fmla="+- 0 4306 4306"/>
                      <a:gd name="T17" fmla="*/ T16 w 1906"/>
                      <a:gd name="T18" fmla="+- 0 2788 1785"/>
                      <a:gd name="T19" fmla="*/ 2788 h 1039"/>
                      <a:gd name="T20" fmla="+- 0 4311 4306"/>
                      <a:gd name="T21" fmla="*/ T20 w 1906"/>
                      <a:gd name="T22" fmla="+- 0 2801 1785"/>
                      <a:gd name="T23" fmla="*/ 2801 h 1039"/>
                      <a:gd name="T24" fmla="+- 0 4321 4306"/>
                      <a:gd name="T25" fmla="*/ T24 w 1906"/>
                      <a:gd name="T26" fmla="+- 0 2812 1785"/>
                      <a:gd name="T27" fmla="*/ 2812 h 1039"/>
                      <a:gd name="T28" fmla="+- 0 4336 4306"/>
                      <a:gd name="T29" fmla="*/ T28 w 1906"/>
                      <a:gd name="T30" fmla="+- 0 2819 1785"/>
                      <a:gd name="T31" fmla="*/ 2819 h 1039"/>
                      <a:gd name="T32" fmla="+- 0 4357 4306"/>
                      <a:gd name="T33" fmla="*/ T32 w 1906"/>
                      <a:gd name="T34" fmla="+- 0 2823 1785"/>
                      <a:gd name="T35" fmla="*/ 2823 h 1039"/>
                      <a:gd name="T36" fmla="+- 0 5546 4306"/>
                      <a:gd name="T37" fmla="*/ T36 w 1906"/>
                      <a:gd name="T38" fmla="+- 0 2823 1785"/>
                      <a:gd name="T39" fmla="*/ 2823 h 1039"/>
                      <a:gd name="T40" fmla="+- 0 5565 4306"/>
                      <a:gd name="T41" fmla="*/ T40 w 1906"/>
                      <a:gd name="T42" fmla="+- 0 2822 1785"/>
                      <a:gd name="T43" fmla="*/ 2822 h 1039"/>
                      <a:gd name="T44" fmla="+- 0 5625 4306"/>
                      <a:gd name="T45" fmla="*/ T44 w 1906"/>
                      <a:gd name="T46" fmla="+- 0 2803 1785"/>
                      <a:gd name="T47" fmla="*/ 2803 h 1039"/>
                      <a:gd name="T48" fmla="+- 0 5679 4306"/>
                      <a:gd name="T49" fmla="*/ T48 w 1906"/>
                      <a:gd name="T50" fmla="+- 0 2768 1785"/>
                      <a:gd name="T51" fmla="*/ 2768 h 1039"/>
                      <a:gd name="T52" fmla="+- 0 6199 4306"/>
                      <a:gd name="T53" fmla="*/ T52 w 1906"/>
                      <a:gd name="T54" fmla="+- 0 1883 1785"/>
                      <a:gd name="T55" fmla="*/ 1883 h 1039"/>
                      <a:gd name="T56" fmla="+- 0 6212 4306"/>
                      <a:gd name="T57" fmla="*/ T56 w 1906"/>
                      <a:gd name="T58" fmla="+- 0 1844 1785"/>
                      <a:gd name="T59" fmla="*/ 1844 h 1039"/>
                      <a:gd name="T60" fmla="+- 0 6211 4306"/>
                      <a:gd name="T61" fmla="*/ T60 w 1906"/>
                      <a:gd name="T62" fmla="+- 0 1827 1785"/>
                      <a:gd name="T63" fmla="*/ 1827 h 1039"/>
                      <a:gd name="T64" fmla="+- 0 6158 4306"/>
                      <a:gd name="T65" fmla="*/ T64 w 1906"/>
                      <a:gd name="T66" fmla="+- 0 1786 1785"/>
                      <a:gd name="T67" fmla="*/ 1786 h 1039"/>
                      <a:gd name="T68" fmla="+- 0 5233 4306"/>
                      <a:gd name="T69" fmla="*/ T68 w 1906"/>
                      <a:gd name="T70" fmla="+- 0 1785 1785"/>
                      <a:gd name="T71" fmla="*/ 1785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906" h="1039">
                        <a:moveTo>
                          <a:pt x="927" y="0"/>
                        </a:moveTo>
                        <a:lnTo>
                          <a:pt x="848" y="16"/>
                        </a:lnTo>
                        <a:lnTo>
                          <a:pt x="790" y="45"/>
                        </a:lnTo>
                        <a:lnTo>
                          <a:pt x="21" y="951"/>
                        </a:lnTo>
                        <a:lnTo>
                          <a:pt x="0" y="1003"/>
                        </a:lnTo>
                        <a:lnTo>
                          <a:pt x="5" y="1016"/>
                        </a:lnTo>
                        <a:lnTo>
                          <a:pt x="15" y="1027"/>
                        </a:lnTo>
                        <a:lnTo>
                          <a:pt x="30" y="1034"/>
                        </a:lnTo>
                        <a:lnTo>
                          <a:pt x="51" y="1038"/>
                        </a:lnTo>
                        <a:lnTo>
                          <a:pt x="1240" y="1038"/>
                        </a:lnTo>
                        <a:lnTo>
                          <a:pt x="1259" y="1037"/>
                        </a:lnTo>
                        <a:lnTo>
                          <a:pt x="1319" y="1018"/>
                        </a:lnTo>
                        <a:lnTo>
                          <a:pt x="1373" y="983"/>
                        </a:lnTo>
                        <a:lnTo>
                          <a:pt x="1893" y="98"/>
                        </a:lnTo>
                        <a:lnTo>
                          <a:pt x="1906" y="59"/>
                        </a:lnTo>
                        <a:lnTo>
                          <a:pt x="1905" y="42"/>
                        </a:lnTo>
                        <a:lnTo>
                          <a:pt x="1852" y="1"/>
                        </a:lnTo>
                        <a:lnTo>
                          <a:pt x="927" y="0"/>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2" name="Group 5"/>
                <p:cNvGrpSpPr>
                  <a:grpSpLocks/>
                </p:cNvGrpSpPr>
                <p:nvPr/>
              </p:nvGrpSpPr>
              <p:grpSpPr bwMode="auto">
                <a:xfrm>
                  <a:off x="4306" y="1785"/>
                  <a:ext cx="1906" cy="1039"/>
                  <a:chOff x="4306" y="1785"/>
                  <a:chExt cx="1906" cy="1039"/>
                </a:xfrm>
              </p:grpSpPr>
              <p:sp>
                <p:nvSpPr>
                  <p:cNvPr id="425" name="Freeform 6"/>
                  <p:cNvSpPr>
                    <a:spLocks/>
                  </p:cNvSpPr>
                  <p:nvPr/>
                </p:nvSpPr>
                <p:spPr bwMode="auto">
                  <a:xfrm>
                    <a:off x="4306" y="1785"/>
                    <a:ext cx="1906" cy="1039"/>
                  </a:xfrm>
                  <a:custGeom>
                    <a:avLst/>
                    <a:gdLst>
                      <a:gd name="T0" fmla="+- 0 5233 4306"/>
                      <a:gd name="T1" fmla="*/ T0 w 1906"/>
                      <a:gd name="T2" fmla="+- 0 1785 1785"/>
                      <a:gd name="T3" fmla="*/ 1785 h 1039"/>
                      <a:gd name="T4" fmla="+- 0 5154 4306"/>
                      <a:gd name="T5" fmla="*/ T4 w 1906"/>
                      <a:gd name="T6" fmla="+- 0 1801 1785"/>
                      <a:gd name="T7" fmla="*/ 1801 h 1039"/>
                      <a:gd name="T8" fmla="+- 0 5096 4306"/>
                      <a:gd name="T9" fmla="*/ T8 w 1906"/>
                      <a:gd name="T10" fmla="+- 0 1830 1785"/>
                      <a:gd name="T11" fmla="*/ 1830 h 1039"/>
                      <a:gd name="T12" fmla="+- 0 4327 4306"/>
                      <a:gd name="T13" fmla="*/ T12 w 1906"/>
                      <a:gd name="T14" fmla="+- 0 2736 1785"/>
                      <a:gd name="T15" fmla="*/ 2736 h 1039"/>
                      <a:gd name="T16" fmla="+- 0 4306 4306"/>
                      <a:gd name="T17" fmla="*/ T16 w 1906"/>
                      <a:gd name="T18" fmla="+- 0 2788 1785"/>
                      <a:gd name="T19" fmla="*/ 2788 h 1039"/>
                      <a:gd name="T20" fmla="+- 0 4311 4306"/>
                      <a:gd name="T21" fmla="*/ T20 w 1906"/>
                      <a:gd name="T22" fmla="+- 0 2801 1785"/>
                      <a:gd name="T23" fmla="*/ 2801 h 1039"/>
                      <a:gd name="T24" fmla="+- 0 4321 4306"/>
                      <a:gd name="T25" fmla="*/ T24 w 1906"/>
                      <a:gd name="T26" fmla="+- 0 2812 1785"/>
                      <a:gd name="T27" fmla="*/ 2812 h 1039"/>
                      <a:gd name="T28" fmla="+- 0 4336 4306"/>
                      <a:gd name="T29" fmla="*/ T28 w 1906"/>
                      <a:gd name="T30" fmla="+- 0 2819 1785"/>
                      <a:gd name="T31" fmla="*/ 2819 h 1039"/>
                      <a:gd name="T32" fmla="+- 0 4357 4306"/>
                      <a:gd name="T33" fmla="*/ T32 w 1906"/>
                      <a:gd name="T34" fmla="+- 0 2823 1785"/>
                      <a:gd name="T35" fmla="*/ 2823 h 1039"/>
                      <a:gd name="T36" fmla="+- 0 5546 4306"/>
                      <a:gd name="T37" fmla="*/ T36 w 1906"/>
                      <a:gd name="T38" fmla="+- 0 2823 1785"/>
                      <a:gd name="T39" fmla="*/ 2823 h 1039"/>
                      <a:gd name="T40" fmla="+- 0 5565 4306"/>
                      <a:gd name="T41" fmla="*/ T40 w 1906"/>
                      <a:gd name="T42" fmla="+- 0 2822 1785"/>
                      <a:gd name="T43" fmla="*/ 2822 h 1039"/>
                      <a:gd name="T44" fmla="+- 0 5625 4306"/>
                      <a:gd name="T45" fmla="*/ T44 w 1906"/>
                      <a:gd name="T46" fmla="+- 0 2803 1785"/>
                      <a:gd name="T47" fmla="*/ 2803 h 1039"/>
                      <a:gd name="T48" fmla="+- 0 5679 4306"/>
                      <a:gd name="T49" fmla="*/ T48 w 1906"/>
                      <a:gd name="T50" fmla="+- 0 2768 1785"/>
                      <a:gd name="T51" fmla="*/ 2768 h 1039"/>
                      <a:gd name="T52" fmla="+- 0 6199 4306"/>
                      <a:gd name="T53" fmla="*/ T52 w 1906"/>
                      <a:gd name="T54" fmla="+- 0 1883 1785"/>
                      <a:gd name="T55" fmla="*/ 1883 h 1039"/>
                      <a:gd name="T56" fmla="+- 0 6212 4306"/>
                      <a:gd name="T57" fmla="*/ T56 w 1906"/>
                      <a:gd name="T58" fmla="+- 0 1844 1785"/>
                      <a:gd name="T59" fmla="*/ 1844 h 1039"/>
                      <a:gd name="T60" fmla="+- 0 6211 4306"/>
                      <a:gd name="T61" fmla="*/ T60 w 1906"/>
                      <a:gd name="T62" fmla="+- 0 1827 1785"/>
                      <a:gd name="T63" fmla="*/ 1827 h 1039"/>
                      <a:gd name="T64" fmla="+- 0 6158 4306"/>
                      <a:gd name="T65" fmla="*/ T64 w 1906"/>
                      <a:gd name="T66" fmla="+- 0 1786 1785"/>
                      <a:gd name="T67" fmla="*/ 1786 h 1039"/>
                      <a:gd name="T68" fmla="+- 0 5233 4306"/>
                      <a:gd name="T69" fmla="*/ T68 w 1906"/>
                      <a:gd name="T70" fmla="+- 0 1785 1785"/>
                      <a:gd name="T71" fmla="*/ 1785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906" h="1039">
                        <a:moveTo>
                          <a:pt x="927" y="0"/>
                        </a:moveTo>
                        <a:lnTo>
                          <a:pt x="848" y="16"/>
                        </a:lnTo>
                        <a:lnTo>
                          <a:pt x="790" y="45"/>
                        </a:lnTo>
                        <a:lnTo>
                          <a:pt x="21" y="951"/>
                        </a:lnTo>
                        <a:lnTo>
                          <a:pt x="0" y="1003"/>
                        </a:lnTo>
                        <a:lnTo>
                          <a:pt x="5" y="1016"/>
                        </a:lnTo>
                        <a:lnTo>
                          <a:pt x="15" y="1027"/>
                        </a:lnTo>
                        <a:lnTo>
                          <a:pt x="30" y="1034"/>
                        </a:lnTo>
                        <a:lnTo>
                          <a:pt x="51" y="1038"/>
                        </a:lnTo>
                        <a:lnTo>
                          <a:pt x="1240" y="1038"/>
                        </a:lnTo>
                        <a:lnTo>
                          <a:pt x="1259" y="1037"/>
                        </a:lnTo>
                        <a:lnTo>
                          <a:pt x="1319" y="1018"/>
                        </a:lnTo>
                        <a:lnTo>
                          <a:pt x="1373" y="983"/>
                        </a:lnTo>
                        <a:lnTo>
                          <a:pt x="1893" y="98"/>
                        </a:lnTo>
                        <a:lnTo>
                          <a:pt x="1906" y="59"/>
                        </a:lnTo>
                        <a:lnTo>
                          <a:pt x="1905" y="42"/>
                        </a:lnTo>
                        <a:lnTo>
                          <a:pt x="1852" y="1"/>
                        </a:lnTo>
                        <a:lnTo>
                          <a:pt x="927" y="0"/>
                        </a:lnTo>
                        <a:close/>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3" name="Group 12"/>
                <p:cNvGrpSpPr>
                  <a:grpSpLocks/>
                </p:cNvGrpSpPr>
                <p:nvPr/>
              </p:nvGrpSpPr>
              <p:grpSpPr bwMode="auto">
                <a:xfrm>
                  <a:off x="4306" y="1728"/>
                  <a:ext cx="1906" cy="1039"/>
                  <a:chOff x="4306" y="1728"/>
                  <a:chExt cx="1906" cy="1039"/>
                </a:xfrm>
              </p:grpSpPr>
              <p:sp>
                <p:nvSpPr>
                  <p:cNvPr id="424" name="Freeform 8"/>
                  <p:cNvSpPr>
                    <a:spLocks/>
                  </p:cNvSpPr>
                  <p:nvPr/>
                </p:nvSpPr>
                <p:spPr bwMode="auto">
                  <a:xfrm>
                    <a:off x="4306" y="1728"/>
                    <a:ext cx="1906" cy="1039"/>
                  </a:xfrm>
                  <a:custGeom>
                    <a:avLst/>
                    <a:gdLst>
                      <a:gd name="T0" fmla="+- 0 5233 4306"/>
                      <a:gd name="T1" fmla="*/ T0 w 1906"/>
                      <a:gd name="T2" fmla="+- 0 1728 1728"/>
                      <a:gd name="T3" fmla="*/ 1728 h 1039"/>
                      <a:gd name="T4" fmla="+- 0 5154 4306"/>
                      <a:gd name="T5" fmla="*/ T4 w 1906"/>
                      <a:gd name="T6" fmla="+- 0 1744 1728"/>
                      <a:gd name="T7" fmla="*/ 1744 h 1039"/>
                      <a:gd name="T8" fmla="+- 0 5096 4306"/>
                      <a:gd name="T9" fmla="*/ T8 w 1906"/>
                      <a:gd name="T10" fmla="+- 0 1773 1728"/>
                      <a:gd name="T11" fmla="*/ 1773 h 1039"/>
                      <a:gd name="T12" fmla="+- 0 4327 4306"/>
                      <a:gd name="T13" fmla="*/ T12 w 1906"/>
                      <a:gd name="T14" fmla="+- 0 2679 1728"/>
                      <a:gd name="T15" fmla="*/ 2679 h 1039"/>
                      <a:gd name="T16" fmla="+- 0 4306 4306"/>
                      <a:gd name="T17" fmla="*/ T16 w 1906"/>
                      <a:gd name="T18" fmla="+- 0 2731 1728"/>
                      <a:gd name="T19" fmla="*/ 2731 h 1039"/>
                      <a:gd name="T20" fmla="+- 0 4311 4306"/>
                      <a:gd name="T21" fmla="*/ T20 w 1906"/>
                      <a:gd name="T22" fmla="+- 0 2744 1728"/>
                      <a:gd name="T23" fmla="*/ 2744 h 1039"/>
                      <a:gd name="T24" fmla="+- 0 4321 4306"/>
                      <a:gd name="T25" fmla="*/ T24 w 1906"/>
                      <a:gd name="T26" fmla="+- 0 2755 1728"/>
                      <a:gd name="T27" fmla="*/ 2755 h 1039"/>
                      <a:gd name="T28" fmla="+- 0 4336 4306"/>
                      <a:gd name="T29" fmla="*/ T28 w 1906"/>
                      <a:gd name="T30" fmla="+- 0 2762 1728"/>
                      <a:gd name="T31" fmla="*/ 2762 h 1039"/>
                      <a:gd name="T32" fmla="+- 0 4357 4306"/>
                      <a:gd name="T33" fmla="*/ T32 w 1906"/>
                      <a:gd name="T34" fmla="+- 0 2766 1728"/>
                      <a:gd name="T35" fmla="*/ 2766 h 1039"/>
                      <a:gd name="T36" fmla="+- 0 5546 4306"/>
                      <a:gd name="T37" fmla="*/ T36 w 1906"/>
                      <a:gd name="T38" fmla="+- 0 2766 1728"/>
                      <a:gd name="T39" fmla="*/ 2766 h 1039"/>
                      <a:gd name="T40" fmla="+- 0 5565 4306"/>
                      <a:gd name="T41" fmla="*/ T40 w 1906"/>
                      <a:gd name="T42" fmla="+- 0 2765 1728"/>
                      <a:gd name="T43" fmla="*/ 2765 h 1039"/>
                      <a:gd name="T44" fmla="+- 0 5625 4306"/>
                      <a:gd name="T45" fmla="*/ T44 w 1906"/>
                      <a:gd name="T46" fmla="+- 0 2747 1728"/>
                      <a:gd name="T47" fmla="*/ 2747 h 1039"/>
                      <a:gd name="T48" fmla="+- 0 5679 4306"/>
                      <a:gd name="T49" fmla="*/ T48 w 1906"/>
                      <a:gd name="T50" fmla="+- 0 2711 1728"/>
                      <a:gd name="T51" fmla="*/ 2711 h 1039"/>
                      <a:gd name="T52" fmla="+- 0 6199 4306"/>
                      <a:gd name="T53" fmla="*/ T52 w 1906"/>
                      <a:gd name="T54" fmla="+- 0 1827 1728"/>
                      <a:gd name="T55" fmla="*/ 1827 h 1039"/>
                      <a:gd name="T56" fmla="+- 0 6212 4306"/>
                      <a:gd name="T57" fmla="*/ T56 w 1906"/>
                      <a:gd name="T58" fmla="+- 0 1787 1728"/>
                      <a:gd name="T59" fmla="*/ 1787 h 1039"/>
                      <a:gd name="T60" fmla="+- 0 6211 4306"/>
                      <a:gd name="T61" fmla="*/ T60 w 1906"/>
                      <a:gd name="T62" fmla="+- 0 1770 1728"/>
                      <a:gd name="T63" fmla="*/ 1770 h 1039"/>
                      <a:gd name="T64" fmla="+- 0 6158 4306"/>
                      <a:gd name="T65" fmla="*/ T64 w 1906"/>
                      <a:gd name="T66" fmla="+- 0 1729 1728"/>
                      <a:gd name="T67" fmla="*/ 1729 h 1039"/>
                      <a:gd name="T68" fmla="+- 0 5233 4306"/>
                      <a:gd name="T69" fmla="*/ T68 w 1906"/>
                      <a:gd name="T70" fmla="+- 0 1728 1728"/>
                      <a:gd name="T71" fmla="*/ 1728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906" h="1039">
                        <a:moveTo>
                          <a:pt x="927" y="0"/>
                        </a:moveTo>
                        <a:lnTo>
                          <a:pt x="848" y="16"/>
                        </a:lnTo>
                        <a:lnTo>
                          <a:pt x="790" y="45"/>
                        </a:lnTo>
                        <a:lnTo>
                          <a:pt x="21" y="951"/>
                        </a:lnTo>
                        <a:lnTo>
                          <a:pt x="0" y="1003"/>
                        </a:lnTo>
                        <a:lnTo>
                          <a:pt x="5" y="1016"/>
                        </a:lnTo>
                        <a:lnTo>
                          <a:pt x="15" y="1027"/>
                        </a:lnTo>
                        <a:lnTo>
                          <a:pt x="30" y="1034"/>
                        </a:lnTo>
                        <a:lnTo>
                          <a:pt x="51" y="1038"/>
                        </a:lnTo>
                        <a:lnTo>
                          <a:pt x="1240" y="1038"/>
                        </a:lnTo>
                        <a:lnTo>
                          <a:pt x="1259" y="1037"/>
                        </a:lnTo>
                        <a:lnTo>
                          <a:pt x="1319" y="1019"/>
                        </a:lnTo>
                        <a:lnTo>
                          <a:pt x="1373" y="983"/>
                        </a:lnTo>
                        <a:lnTo>
                          <a:pt x="1893" y="99"/>
                        </a:lnTo>
                        <a:lnTo>
                          <a:pt x="1906" y="59"/>
                        </a:lnTo>
                        <a:lnTo>
                          <a:pt x="1905" y="42"/>
                        </a:lnTo>
                        <a:lnTo>
                          <a:pt x="1852" y="1"/>
                        </a:lnTo>
                        <a:lnTo>
                          <a:pt x="927" y="0"/>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4" name="Group 9"/>
                <p:cNvGrpSpPr>
                  <a:grpSpLocks/>
                </p:cNvGrpSpPr>
                <p:nvPr/>
              </p:nvGrpSpPr>
              <p:grpSpPr bwMode="auto">
                <a:xfrm>
                  <a:off x="4306" y="1728"/>
                  <a:ext cx="1906" cy="1039"/>
                  <a:chOff x="4306" y="1728"/>
                  <a:chExt cx="1906" cy="1039"/>
                </a:xfrm>
              </p:grpSpPr>
              <p:sp>
                <p:nvSpPr>
                  <p:cNvPr id="423" name="Freeform 10"/>
                  <p:cNvSpPr>
                    <a:spLocks/>
                  </p:cNvSpPr>
                  <p:nvPr/>
                </p:nvSpPr>
                <p:spPr bwMode="auto">
                  <a:xfrm>
                    <a:off x="4306" y="1728"/>
                    <a:ext cx="1906" cy="1039"/>
                  </a:xfrm>
                  <a:custGeom>
                    <a:avLst/>
                    <a:gdLst>
                      <a:gd name="T0" fmla="+- 0 5233 4306"/>
                      <a:gd name="T1" fmla="*/ T0 w 1906"/>
                      <a:gd name="T2" fmla="+- 0 1728 1728"/>
                      <a:gd name="T3" fmla="*/ 1728 h 1039"/>
                      <a:gd name="T4" fmla="+- 0 5154 4306"/>
                      <a:gd name="T5" fmla="*/ T4 w 1906"/>
                      <a:gd name="T6" fmla="+- 0 1744 1728"/>
                      <a:gd name="T7" fmla="*/ 1744 h 1039"/>
                      <a:gd name="T8" fmla="+- 0 5096 4306"/>
                      <a:gd name="T9" fmla="*/ T8 w 1906"/>
                      <a:gd name="T10" fmla="+- 0 1773 1728"/>
                      <a:gd name="T11" fmla="*/ 1773 h 1039"/>
                      <a:gd name="T12" fmla="+- 0 4327 4306"/>
                      <a:gd name="T13" fmla="*/ T12 w 1906"/>
                      <a:gd name="T14" fmla="+- 0 2679 1728"/>
                      <a:gd name="T15" fmla="*/ 2679 h 1039"/>
                      <a:gd name="T16" fmla="+- 0 4306 4306"/>
                      <a:gd name="T17" fmla="*/ T16 w 1906"/>
                      <a:gd name="T18" fmla="+- 0 2731 1728"/>
                      <a:gd name="T19" fmla="*/ 2731 h 1039"/>
                      <a:gd name="T20" fmla="+- 0 4311 4306"/>
                      <a:gd name="T21" fmla="*/ T20 w 1906"/>
                      <a:gd name="T22" fmla="+- 0 2744 1728"/>
                      <a:gd name="T23" fmla="*/ 2744 h 1039"/>
                      <a:gd name="T24" fmla="+- 0 4321 4306"/>
                      <a:gd name="T25" fmla="*/ T24 w 1906"/>
                      <a:gd name="T26" fmla="+- 0 2755 1728"/>
                      <a:gd name="T27" fmla="*/ 2755 h 1039"/>
                      <a:gd name="T28" fmla="+- 0 4336 4306"/>
                      <a:gd name="T29" fmla="*/ T28 w 1906"/>
                      <a:gd name="T30" fmla="+- 0 2762 1728"/>
                      <a:gd name="T31" fmla="*/ 2762 h 1039"/>
                      <a:gd name="T32" fmla="+- 0 4357 4306"/>
                      <a:gd name="T33" fmla="*/ T32 w 1906"/>
                      <a:gd name="T34" fmla="+- 0 2766 1728"/>
                      <a:gd name="T35" fmla="*/ 2766 h 1039"/>
                      <a:gd name="T36" fmla="+- 0 5546 4306"/>
                      <a:gd name="T37" fmla="*/ T36 w 1906"/>
                      <a:gd name="T38" fmla="+- 0 2766 1728"/>
                      <a:gd name="T39" fmla="*/ 2766 h 1039"/>
                      <a:gd name="T40" fmla="+- 0 5565 4306"/>
                      <a:gd name="T41" fmla="*/ T40 w 1906"/>
                      <a:gd name="T42" fmla="+- 0 2765 1728"/>
                      <a:gd name="T43" fmla="*/ 2765 h 1039"/>
                      <a:gd name="T44" fmla="+- 0 5625 4306"/>
                      <a:gd name="T45" fmla="*/ T44 w 1906"/>
                      <a:gd name="T46" fmla="+- 0 2747 1728"/>
                      <a:gd name="T47" fmla="*/ 2747 h 1039"/>
                      <a:gd name="T48" fmla="+- 0 5679 4306"/>
                      <a:gd name="T49" fmla="*/ T48 w 1906"/>
                      <a:gd name="T50" fmla="+- 0 2711 1728"/>
                      <a:gd name="T51" fmla="*/ 2711 h 1039"/>
                      <a:gd name="T52" fmla="+- 0 6199 4306"/>
                      <a:gd name="T53" fmla="*/ T52 w 1906"/>
                      <a:gd name="T54" fmla="+- 0 1827 1728"/>
                      <a:gd name="T55" fmla="*/ 1827 h 1039"/>
                      <a:gd name="T56" fmla="+- 0 6212 4306"/>
                      <a:gd name="T57" fmla="*/ T56 w 1906"/>
                      <a:gd name="T58" fmla="+- 0 1787 1728"/>
                      <a:gd name="T59" fmla="*/ 1787 h 1039"/>
                      <a:gd name="T60" fmla="+- 0 6211 4306"/>
                      <a:gd name="T61" fmla="*/ T60 w 1906"/>
                      <a:gd name="T62" fmla="+- 0 1770 1728"/>
                      <a:gd name="T63" fmla="*/ 1770 h 1039"/>
                      <a:gd name="T64" fmla="+- 0 6158 4306"/>
                      <a:gd name="T65" fmla="*/ T64 w 1906"/>
                      <a:gd name="T66" fmla="+- 0 1729 1728"/>
                      <a:gd name="T67" fmla="*/ 1729 h 1039"/>
                      <a:gd name="T68" fmla="+- 0 5233 4306"/>
                      <a:gd name="T69" fmla="*/ T68 w 1906"/>
                      <a:gd name="T70" fmla="+- 0 1728 1728"/>
                      <a:gd name="T71" fmla="*/ 1728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906" h="1039">
                        <a:moveTo>
                          <a:pt x="927" y="0"/>
                        </a:moveTo>
                        <a:lnTo>
                          <a:pt x="848" y="16"/>
                        </a:lnTo>
                        <a:lnTo>
                          <a:pt x="790" y="45"/>
                        </a:lnTo>
                        <a:lnTo>
                          <a:pt x="21" y="951"/>
                        </a:lnTo>
                        <a:lnTo>
                          <a:pt x="0" y="1003"/>
                        </a:lnTo>
                        <a:lnTo>
                          <a:pt x="5" y="1016"/>
                        </a:lnTo>
                        <a:lnTo>
                          <a:pt x="15" y="1027"/>
                        </a:lnTo>
                        <a:lnTo>
                          <a:pt x="30" y="1034"/>
                        </a:lnTo>
                        <a:lnTo>
                          <a:pt x="51" y="1038"/>
                        </a:lnTo>
                        <a:lnTo>
                          <a:pt x="1240" y="1038"/>
                        </a:lnTo>
                        <a:lnTo>
                          <a:pt x="1259" y="1037"/>
                        </a:lnTo>
                        <a:lnTo>
                          <a:pt x="1319" y="1019"/>
                        </a:lnTo>
                        <a:lnTo>
                          <a:pt x="1373" y="983"/>
                        </a:lnTo>
                        <a:lnTo>
                          <a:pt x="1893" y="99"/>
                        </a:lnTo>
                        <a:lnTo>
                          <a:pt x="1906" y="59"/>
                        </a:lnTo>
                        <a:lnTo>
                          <a:pt x="1905" y="42"/>
                        </a:lnTo>
                        <a:lnTo>
                          <a:pt x="1852" y="1"/>
                        </a:lnTo>
                        <a:lnTo>
                          <a:pt x="927" y="0"/>
                        </a:lnTo>
                        <a:close/>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5" name="Group 11"/>
                <p:cNvGrpSpPr>
                  <a:grpSpLocks/>
                </p:cNvGrpSpPr>
                <p:nvPr/>
              </p:nvGrpSpPr>
              <p:grpSpPr bwMode="auto">
                <a:xfrm>
                  <a:off x="4306" y="1672"/>
                  <a:ext cx="1906" cy="1039"/>
                  <a:chOff x="4306" y="1672"/>
                  <a:chExt cx="1906" cy="1039"/>
                </a:xfrm>
              </p:grpSpPr>
              <p:sp>
                <p:nvSpPr>
                  <p:cNvPr id="422" name="Freeform 12"/>
                  <p:cNvSpPr>
                    <a:spLocks/>
                  </p:cNvSpPr>
                  <p:nvPr/>
                </p:nvSpPr>
                <p:spPr bwMode="auto">
                  <a:xfrm>
                    <a:off x="4306" y="1672"/>
                    <a:ext cx="1906" cy="1039"/>
                  </a:xfrm>
                  <a:custGeom>
                    <a:avLst/>
                    <a:gdLst>
                      <a:gd name="T0" fmla="+- 0 5233 4306"/>
                      <a:gd name="T1" fmla="*/ T0 w 1906"/>
                      <a:gd name="T2" fmla="+- 0 1672 1672"/>
                      <a:gd name="T3" fmla="*/ 1672 h 1039"/>
                      <a:gd name="T4" fmla="+- 0 5154 4306"/>
                      <a:gd name="T5" fmla="*/ T4 w 1906"/>
                      <a:gd name="T6" fmla="+- 0 1688 1672"/>
                      <a:gd name="T7" fmla="*/ 1688 h 1039"/>
                      <a:gd name="T8" fmla="+- 0 5096 4306"/>
                      <a:gd name="T9" fmla="*/ T8 w 1906"/>
                      <a:gd name="T10" fmla="+- 0 1717 1672"/>
                      <a:gd name="T11" fmla="*/ 1717 h 1039"/>
                      <a:gd name="T12" fmla="+- 0 4327 4306"/>
                      <a:gd name="T13" fmla="*/ T12 w 1906"/>
                      <a:gd name="T14" fmla="+- 0 2623 1672"/>
                      <a:gd name="T15" fmla="*/ 2623 h 1039"/>
                      <a:gd name="T16" fmla="+- 0 4306 4306"/>
                      <a:gd name="T17" fmla="*/ T16 w 1906"/>
                      <a:gd name="T18" fmla="+- 0 2674 1672"/>
                      <a:gd name="T19" fmla="*/ 2674 h 1039"/>
                      <a:gd name="T20" fmla="+- 0 4311 4306"/>
                      <a:gd name="T21" fmla="*/ T20 w 1906"/>
                      <a:gd name="T22" fmla="+- 0 2688 1672"/>
                      <a:gd name="T23" fmla="*/ 2688 h 1039"/>
                      <a:gd name="T24" fmla="+- 0 4321 4306"/>
                      <a:gd name="T25" fmla="*/ T24 w 1906"/>
                      <a:gd name="T26" fmla="+- 0 2698 1672"/>
                      <a:gd name="T27" fmla="*/ 2698 h 1039"/>
                      <a:gd name="T28" fmla="+- 0 4336 4306"/>
                      <a:gd name="T29" fmla="*/ T28 w 1906"/>
                      <a:gd name="T30" fmla="+- 0 2706 1672"/>
                      <a:gd name="T31" fmla="*/ 2706 h 1039"/>
                      <a:gd name="T32" fmla="+- 0 4357 4306"/>
                      <a:gd name="T33" fmla="*/ T32 w 1906"/>
                      <a:gd name="T34" fmla="+- 0 2709 1672"/>
                      <a:gd name="T35" fmla="*/ 2709 h 1039"/>
                      <a:gd name="T36" fmla="+- 0 5546 4306"/>
                      <a:gd name="T37" fmla="*/ T36 w 1906"/>
                      <a:gd name="T38" fmla="+- 0 2710 1672"/>
                      <a:gd name="T39" fmla="*/ 2710 h 1039"/>
                      <a:gd name="T40" fmla="+- 0 5565 4306"/>
                      <a:gd name="T41" fmla="*/ T40 w 1906"/>
                      <a:gd name="T42" fmla="+- 0 2708 1672"/>
                      <a:gd name="T43" fmla="*/ 2708 h 1039"/>
                      <a:gd name="T44" fmla="+- 0 5625 4306"/>
                      <a:gd name="T45" fmla="*/ T44 w 1906"/>
                      <a:gd name="T46" fmla="+- 0 2690 1672"/>
                      <a:gd name="T47" fmla="*/ 2690 h 1039"/>
                      <a:gd name="T48" fmla="+- 0 5679 4306"/>
                      <a:gd name="T49" fmla="*/ T48 w 1906"/>
                      <a:gd name="T50" fmla="+- 0 2655 1672"/>
                      <a:gd name="T51" fmla="*/ 2655 h 1039"/>
                      <a:gd name="T52" fmla="+- 0 6199 4306"/>
                      <a:gd name="T53" fmla="*/ T52 w 1906"/>
                      <a:gd name="T54" fmla="+- 0 1770 1672"/>
                      <a:gd name="T55" fmla="*/ 1770 h 1039"/>
                      <a:gd name="T56" fmla="+- 0 6212 4306"/>
                      <a:gd name="T57" fmla="*/ T56 w 1906"/>
                      <a:gd name="T58" fmla="+- 0 1730 1672"/>
                      <a:gd name="T59" fmla="*/ 1730 h 1039"/>
                      <a:gd name="T60" fmla="+- 0 6211 4306"/>
                      <a:gd name="T61" fmla="*/ T60 w 1906"/>
                      <a:gd name="T62" fmla="+- 0 1713 1672"/>
                      <a:gd name="T63" fmla="*/ 1713 h 1039"/>
                      <a:gd name="T64" fmla="+- 0 6158 4306"/>
                      <a:gd name="T65" fmla="*/ T64 w 1906"/>
                      <a:gd name="T66" fmla="+- 0 1673 1672"/>
                      <a:gd name="T67" fmla="*/ 1673 h 1039"/>
                      <a:gd name="T68" fmla="+- 0 5233 4306"/>
                      <a:gd name="T69" fmla="*/ T68 w 1906"/>
                      <a:gd name="T70" fmla="+- 0 1672 1672"/>
                      <a:gd name="T71" fmla="*/ 1672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906" h="1039">
                        <a:moveTo>
                          <a:pt x="927" y="0"/>
                        </a:moveTo>
                        <a:lnTo>
                          <a:pt x="848" y="16"/>
                        </a:lnTo>
                        <a:lnTo>
                          <a:pt x="790" y="45"/>
                        </a:lnTo>
                        <a:lnTo>
                          <a:pt x="21" y="951"/>
                        </a:lnTo>
                        <a:lnTo>
                          <a:pt x="0" y="1002"/>
                        </a:lnTo>
                        <a:lnTo>
                          <a:pt x="5" y="1016"/>
                        </a:lnTo>
                        <a:lnTo>
                          <a:pt x="15" y="1026"/>
                        </a:lnTo>
                        <a:lnTo>
                          <a:pt x="30" y="1034"/>
                        </a:lnTo>
                        <a:lnTo>
                          <a:pt x="51" y="1037"/>
                        </a:lnTo>
                        <a:lnTo>
                          <a:pt x="1240" y="1038"/>
                        </a:lnTo>
                        <a:lnTo>
                          <a:pt x="1259" y="1036"/>
                        </a:lnTo>
                        <a:lnTo>
                          <a:pt x="1319" y="1018"/>
                        </a:lnTo>
                        <a:lnTo>
                          <a:pt x="1373" y="983"/>
                        </a:lnTo>
                        <a:lnTo>
                          <a:pt x="1893" y="98"/>
                        </a:lnTo>
                        <a:lnTo>
                          <a:pt x="1906" y="58"/>
                        </a:lnTo>
                        <a:lnTo>
                          <a:pt x="1905" y="41"/>
                        </a:lnTo>
                        <a:lnTo>
                          <a:pt x="1852" y="1"/>
                        </a:lnTo>
                        <a:lnTo>
                          <a:pt x="927" y="0"/>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6" name="Group 13"/>
                <p:cNvGrpSpPr>
                  <a:grpSpLocks/>
                </p:cNvGrpSpPr>
                <p:nvPr/>
              </p:nvGrpSpPr>
              <p:grpSpPr bwMode="auto">
                <a:xfrm>
                  <a:off x="4306" y="1672"/>
                  <a:ext cx="1906" cy="1039"/>
                  <a:chOff x="4306" y="1672"/>
                  <a:chExt cx="1906" cy="1039"/>
                </a:xfrm>
              </p:grpSpPr>
              <p:sp>
                <p:nvSpPr>
                  <p:cNvPr id="421" name="Freeform 14"/>
                  <p:cNvSpPr>
                    <a:spLocks/>
                  </p:cNvSpPr>
                  <p:nvPr/>
                </p:nvSpPr>
                <p:spPr bwMode="auto">
                  <a:xfrm>
                    <a:off x="4306" y="1672"/>
                    <a:ext cx="1906" cy="1039"/>
                  </a:xfrm>
                  <a:custGeom>
                    <a:avLst/>
                    <a:gdLst>
                      <a:gd name="T0" fmla="+- 0 5233 4306"/>
                      <a:gd name="T1" fmla="*/ T0 w 1906"/>
                      <a:gd name="T2" fmla="+- 0 1672 1672"/>
                      <a:gd name="T3" fmla="*/ 1672 h 1039"/>
                      <a:gd name="T4" fmla="+- 0 5154 4306"/>
                      <a:gd name="T5" fmla="*/ T4 w 1906"/>
                      <a:gd name="T6" fmla="+- 0 1688 1672"/>
                      <a:gd name="T7" fmla="*/ 1688 h 1039"/>
                      <a:gd name="T8" fmla="+- 0 5096 4306"/>
                      <a:gd name="T9" fmla="*/ T8 w 1906"/>
                      <a:gd name="T10" fmla="+- 0 1717 1672"/>
                      <a:gd name="T11" fmla="*/ 1717 h 1039"/>
                      <a:gd name="T12" fmla="+- 0 4327 4306"/>
                      <a:gd name="T13" fmla="*/ T12 w 1906"/>
                      <a:gd name="T14" fmla="+- 0 2623 1672"/>
                      <a:gd name="T15" fmla="*/ 2623 h 1039"/>
                      <a:gd name="T16" fmla="+- 0 4306 4306"/>
                      <a:gd name="T17" fmla="*/ T16 w 1906"/>
                      <a:gd name="T18" fmla="+- 0 2674 1672"/>
                      <a:gd name="T19" fmla="*/ 2674 h 1039"/>
                      <a:gd name="T20" fmla="+- 0 4311 4306"/>
                      <a:gd name="T21" fmla="*/ T20 w 1906"/>
                      <a:gd name="T22" fmla="+- 0 2688 1672"/>
                      <a:gd name="T23" fmla="*/ 2688 h 1039"/>
                      <a:gd name="T24" fmla="+- 0 4321 4306"/>
                      <a:gd name="T25" fmla="*/ T24 w 1906"/>
                      <a:gd name="T26" fmla="+- 0 2698 1672"/>
                      <a:gd name="T27" fmla="*/ 2698 h 1039"/>
                      <a:gd name="T28" fmla="+- 0 4336 4306"/>
                      <a:gd name="T29" fmla="*/ T28 w 1906"/>
                      <a:gd name="T30" fmla="+- 0 2706 1672"/>
                      <a:gd name="T31" fmla="*/ 2706 h 1039"/>
                      <a:gd name="T32" fmla="+- 0 4357 4306"/>
                      <a:gd name="T33" fmla="*/ T32 w 1906"/>
                      <a:gd name="T34" fmla="+- 0 2709 1672"/>
                      <a:gd name="T35" fmla="*/ 2709 h 1039"/>
                      <a:gd name="T36" fmla="+- 0 5546 4306"/>
                      <a:gd name="T37" fmla="*/ T36 w 1906"/>
                      <a:gd name="T38" fmla="+- 0 2710 1672"/>
                      <a:gd name="T39" fmla="*/ 2710 h 1039"/>
                      <a:gd name="T40" fmla="+- 0 5565 4306"/>
                      <a:gd name="T41" fmla="*/ T40 w 1906"/>
                      <a:gd name="T42" fmla="+- 0 2708 1672"/>
                      <a:gd name="T43" fmla="*/ 2708 h 1039"/>
                      <a:gd name="T44" fmla="+- 0 5625 4306"/>
                      <a:gd name="T45" fmla="*/ T44 w 1906"/>
                      <a:gd name="T46" fmla="+- 0 2690 1672"/>
                      <a:gd name="T47" fmla="*/ 2690 h 1039"/>
                      <a:gd name="T48" fmla="+- 0 5679 4306"/>
                      <a:gd name="T49" fmla="*/ T48 w 1906"/>
                      <a:gd name="T50" fmla="+- 0 2655 1672"/>
                      <a:gd name="T51" fmla="*/ 2655 h 1039"/>
                      <a:gd name="T52" fmla="+- 0 6199 4306"/>
                      <a:gd name="T53" fmla="*/ T52 w 1906"/>
                      <a:gd name="T54" fmla="+- 0 1770 1672"/>
                      <a:gd name="T55" fmla="*/ 1770 h 1039"/>
                      <a:gd name="T56" fmla="+- 0 6212 4306"/>
                      <a:gd name="T57" fmla="*/ T56 w 1906"/>
                      <a:gd name="T58" fmla="+- 0 1730 1672"/>
                      <a:gd name="T59" fmla="*/ 1730 h 1039"/>
                      <a:gd name="T60" fmla="+- 0 6211 4306"/>
                      <a:gd name="T61" fmla="*/ T60 w 1906"/>
                      <a:gd name="T62" fmla="+- 0 1713 1672"/>
                      <a:gd name="T63" fmla="*/ 1713 h 1039"/>
                      <a:gd name="T64" fmla="+- 0 6158 4306"/>
                      <a:gd name="T65" fmla="*/ T64 w 1906"/>
                      <a:gd name="T66" fmla="+- 0 1673 1672"/>
                      <a:gd name="T67" fmla="*/ 1673 h 1039"/>
                      <a:gd name="T68" fmla="+- 0 5233 4306"/>
                      <a:gd name="T69" fmla="*/ T68 w 1906"/>
                      <a:gd name="T70" fmla="+- 0 1672 1672"/>
                      <a:gd name="T71" fmla="*/ 1672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906" h="1039">
                        <a:moveTo>
                          <a:pt x="927" y="0"/>
                        </a:moveTo>
                        <a:lnTo>
                          <a:pt x="848" y="16"/>
                        </a:lnTo>
                        <a:lnTo>
                          <a:pt x="790" y="45"/>
                        </a:lnTo>
                        <a:lnTo>
                          <a:pt x="21" y="951"/>
                        </a:lnTo>
                        <a:lnTo>
                          <a:pt x="0" y="1002"/>
                        </a:lnTo>
                        <a:lnTo>
                          <a:pt x="5" y="1016"/>
                        </a:lnTo>
                        <a:lnTo>
                          <a:pt x="15" y="1026"/>
                        </a:lnTo>
                        <a:lnTo>
                          <a:pt x="30" y="1034"/>
                        </a:lnTo>
                        <a:lnTo>
                          <a:pt x="51" y="1037"/>
                        </a:lnTo>
                        <a:lnTo>
                          <a:pt x="1240" y="1038"/>
                        </a:lnTo>
                        <a:lnTo>
                          <a:pt x="1259" y="1036"/>
                        </a:lnTo>
                        <a:lnTo>
                          <a:pt x="1319" y="1018"/>
                        </a:lnTo>
                        <a:lnTo>
                          <a:pt x="1373" y="983"/>
                        </a:lnTo>
                        <a:lnTo>
                          <a:pt x="1893" y="98"/>
                        </a:lnTo>
                        <a:lnTo>
                          <a:pt x="1906" y="58"/>
                        </a:lnTo>
                        <a:lnTo>
                          <a:pt x="1905" y="41"/>
                        </a:lnTo>
                        <a:lnTo>
                          <a:pt x="1852" y="1"/>
                        </a:lnTo>
                        <a:lnTo>
                          <a:pt x="927" y="0"/>
                        </a:lnTo>
                        <a:close/>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7" name="Group 15"/>
                <p:cNvGrpSpPr>
                  <a:grpSpLocks/>
                </p:cNvGrpSpPr>
                <p:nvPr/>
              </p:nvGrpSpPr>
              <p:grpSpPr bwMode="auto">
                <a:xfrm>
                  <a:off x="4306" y="1615"/>
                  <a:ext cx="1906" cy="1039"/>
                  <a:chOff x="4306" y="1615"/>
                  <a:chExt cx="1906" cy="1039"/>
                </a:xfrm>
              </p:grpSpPr>
              <p:sp>
                <p:nvSpPr>
                  <p:cNvPr id="420" name="Freeform 16"/>
                  <p:cNvSpPr>
                    <a:spLocks/>
                  </p:cNvSpPr>
                  <p:nvPr/>
                </p:nvSpPr>
                <p:spPr bwMode="auto">
                  <a:xfrm>
                    <a:off x="4306" y="1615"/>
                    <a:ext cx="1906" cy="1039"/>
                  </a:xfrm>
                  <a:custGeom>
                    <a:avLst/>
                    <a:gdLst>
                      <a:gd name="T0" fmla="+- 0 5233 4306"/>
                      <a:gd name="T1" fmla="*/ T0 w 1906"/>
                      <a:gd name="T2" fmla="+- 0 1615 1615"/>
                      <a:gd name="T3" fmla="*/ 1615 h 1039"/>
                      <a:gd name="T4" fmla="+- 0 5154 4306"/>
                      <a:gd name="T5" fmla="*/ T4 w 1906"/>
                      <a:gd name="T6" fmla="+- 0 1631 1615"/>
                      <a:gd name="T7" fmla="*/ 1631 h 1039"/>
                      <a:gd name="T8" fmla="+- 0 5096 4306"/>
                      <a:gd name="T9" fmla="*/ T8 w 1906"/>
                      <a:gd name="T10" fmla="+- 0 1660 1615"/>
                      <a:gd name="T11" fmla="*/ 1660 h 1039"/>
                      <a:gd name="T12" fmla="+- 0 4327 4306"/>
                      <a:gd name="T13" fmla="*/ T12 w 1906"/>
                      <a:gd name="T14" fmla="+- 0 2566 1615"/>
                      <a:gd name="T15" fmla="*/ 2566 h 1039"/>
                      <a:gd name="T16" fmla="+- 0 4306 4306"/>
                      <a:gd name="T17" fmla="*/ T16 w 1906"/>
                      <a:gd name="T18" fmla="+- 0 2618 1615"/>
                      <a:gd name="T19" fmla="*/ 2618 h 1039"/>
                      <a:gd name="T20" fmla="+- 0 4311 4306"/>
                      <a:gd name="T21" fmla="*/ T20 w 1906"/>
                      <a:gd name="T22" fmla="+- 0 2631 1615"/>
                      <a:gd name="T23" fmla="*/ 2631 h 1039"/>
                      <a:gd name="T24" fmla="+- 0 4321 4306"/>
                      <a:gd name="T25" fmla="*/ T24 w 1906"/>
                      <a:gd name="T26" fmla="+- 0 2642 1615"/>
                      <a:gd name="T27" fmla="*/ 2642 h 1039"/>
                      <a:gd name="T28" fmla="+- 0 4336 4306"/>
                      <a:gd name="T29" fmla="*/ T28 w 1906"/>
                      <a:gd name="T30" fmla="+- 0 2649 1615"/>
                      <a:gd name="T31" fmla="*/ 2649 h 1039"/>
                      <a:gd name="T32" fmla="+- 0 4357 4306"/>
                      <a:gd name="T33" fmla="*/ T32 w 1906"/>
                      <a:gd name="T34" fmla="+- 0 2653 1615"/>
                      <a:gd name="T35" fmla="*/ 2653 h 1039"/>
                      <a:gd name="T36" fmla="+- 0 5546 4306"/>
                      <a:gd name="T37" fmla="*/ T36 w 1906"/>
                      <a:gd name="T38" fmla="+- 0 2653 1615"/>
                      <a:gd name="T39" fmla="*/ 2653 h 1039"/>
                      <a:gd name="T40" fmla="+- 0 5565 4306"/>
                      <a:gd name="T41" fmla="*/ T40 w 1906"/>
                      <a:gd name="T42" fmla="+- 0 2652 1615"/>
                      <a:gd name="T43" fmla="*/ 2652 h 1039"/>
                      <a:gd name="T44" fmla="+- 0 5625 4306"/>
                      <a:gd name="T45" fmla="*/ T44 w 1906"/>
                      <a:gd name="T46" fmla="+- 0 2633 1615"/>
                      <a:gd name="T47" fmla="*/ 2633 h 1039"/>
                      <a:gd name="T48" fmla="+- 0 5679 4306"/>
                      <a:gd name="T49" fmla="*/ T48 w 1906"/>
                      <a:gd name="T50" fmla="+- 0 2598 1615"/>
                      <a:gd name="T51" fmla="*/ 2598 h 1039"/>
                      <a:gd name="T52" fmla="+- 0 6199 4306"/>
                      <a:gd name="T53" fmla="*/ T52 w 1906"/>
                      <a:gd name="T54" fmla="+- 0 1713 1615"/>
                      <a:gd name="T55" fmla="*/ 1713 h 1039"/>
                      <a:gd name="T56" fmla="+- 0 6212 4306"/>
                      <a:gd name="T57" fmla="*/ T56 w 1906"/>
                      <a:gd name="T58" fmla="+- 0 1674 1615"/>
                      <a:gd name="T59" fmla="*/ 1674 h 1039"/>
                      <a:gd name="T60" fmla="+- 0 6211 4306"/>
                      <a:gd name="T61" fmla="*/ T60 w 1906"/>
                      <a:gd name="T62" fmla="+- 0 1657 1615"/>
                      <a:gd name="T63" fmla="*/ 1657 h 1039"/>
                      <a:gd name="T64" fmla="+- 0 6158 4306"/>
                      <a:gd name="T65" fmla="*/ T64 w 1906"/>
                      <a:gd name="T66" fmla="+- 0 1616 1615"/>
                      <a:gd name="T67" fmla="*/ 1616 h 1039"/>
                      <a:gd name="T68" fmla="+- 0 5233 4306"/>
                      <a:gd name="T69" fmla="*/ T68 w 1906"/>
                      <a:gd name="T70" fmla="+- 0 1615 1615"/>
                      <a:gd name="T71" fmla="*/ 1615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906" h="1039">
                        <a:moveTo>
                          <a:pt x="927" y="0"/>
                        </a:moveTo>
                        <a:lnTo>
                          <a:pt x="848" y="16"/>
                        </a:lnTo>
                        <a:lnTo>
                          <a:pt x="790" y="45"/>
                        </a:lnTo>
                        <a:lnTo>
                          <a:pt x="21" y="951"/>
                        </a:lnTo>
                        <a:lnTo>
                          <a:pt x="0" y="1003"/>
                        </a:lnTo>
                        <a:lnTo>
                          <a:pt x="5" y="1016"/>
                        </a:lnTo>
                        <a:lnTo>
                          <a:pt x="15" y="1027"/>
                        </a:lnTo>
                        <a:lnTo>
                          <a:pt x="30" y="1034"/>
                        </a:lnTo>
                        <a:lnTo>
                          <a:pt x="51" y="1038"/>
                        </a:lnTo>
                        <a:lnTo>
                          <a:pt x="1240" y="1038"/>
                        </a:lnTo>
                        <a:lnTo>
                          <a:pt x="1259" y="1037"/>
                        </a:lnTo>
                        <a:lnTo>
                          <a:pt x="1319" y="1018"/>
                        </a:lnTo>
                        <a:lnTo>
                          <a:pt x="1373" y="983"/>
                        </a:lnTo>
                        <a:lnTo>
                          <a:pt x="1893" y="98"/>
                        </a:lnTo>
                        <a:lnTo>
                          <a:pt x="1906" y="59"/>
                        </a:lnTo>
                        <a:lnTo>
                          <a:pt x="1905" y="42"/>
                        </a:lnTo>
                        <a:lnTo>
                          <a:pt x="1852" y="1"/>
                        </a:lnTo>
                        <a:lnTo>
                          <a:pt x="927" y="0"/>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8" name="Group 17"/>
                <p:cNvGrpSpPr>
                  <a:grpSpLocks/>
                </p:cNvGrpSpPr>
                <p:nvPr/>
              </p:nvGrpSpPr>
              <p:grpSpPr bwMode="auto">
                <a:xfrm>
                  <a:off x="4306" y="1615"/>
                  <a:ext cx="1906" cy="1039"/>
                  <a:chOff x="4306" y="1615"/>
                  <a:chExt cx="1906" cy="1039"/>
                </a:xfrm>
              </p:grpSpPr>
              <p:sp>
                <p:nvSpPr>
                  <p:cNvPr id="419" name="Freeform 18"/>
                  <p:cNvSpPr>
                    <a:spLocks/>
                  </p:cNvSpPr>
                  <p:nvPr/>
                </p:nvSpPr>
                <p:spPr bwMode="auto">
                  <a:xfrm>
                    <a:off x="4306" y="1615"/>
                    <a:ext cx="1906" cy="1039"/>
                  </a:xfrm>
                  <a:custGeom>
                    <a:avLst/>
                    <a:gdLst>
                      <a:gd name="T0" fmla="+- 0 5233 4306"/>
                      <a:gd name="T1" fmla="*/ T0 w 1906"/>
                      <a:gd name="T2" fmla="+- 0 1615 1615"/>
                      <a:gd name="T3" fmla="*/ 1615 h 1039"/>
                      <a:gd name="T4" fmla="+- 0 5154 4306"/>
                      <a:gd name="T5" fmla="*/ T4 w 1906"/>
                      <a:gd name="T6" fmla="+- 0 1631 1615"/>
                      <a:gd name="T7" fmla="*/ 1631 h 1039"/>
                      <a:gd name="T8" fmla="+- 0 5096 4306"/>
                      <a:gd name="T9" fmla="*/ T8 w 1906"/>
                      <a:gd name="T10" fmla="+- 0 1660 1615"/>
                      <a:gd name="T11" fmla="*/ 1660 h 1039"/>
                      <a:gd name="T12" fmla="+- 0 4327 4306"/>
                      <a:gd name="T13" fmla="*/ T12 w 1906"/>
                      <a:gd name="T14" fmla="+- 0 2566 1615"/>
                      <a:gd name="T15" fmla="*/ 2566 h 1039"/>
                      <a:gd name="T16" fmla="+- 0 4306 4306"/>
                      <a:gd name="T17" fmla="*/ T16 w 1906"/>
                      <a:gd name="T18" fmla="+- 0 2618 1615"/>
                      <a:gd name="T19" fmla="*/ 2618 h 1039"/>
                      <a:gd name="T20" fmla="+- 0 4311 4306"/>
                      <a:gd name="T21" fmla="*/ T20 w 1906"/>
                      <a:gd name="T22" fmla="+- 0 2631 1615"/>
                      <a:gd name="T23" fmla="*/ 2631 h 1039"/>
                      <a:gd name="T24" fmla="+- 0 4321 4306"/>
                      <a:gd name="T25" fmla="*/ T24 w 1906"/>
                      <a:gd name="T26" fmla="+- 0 2642 1615"/>
                      <a:gd name="T27" fmla="*/ 2642 h 1039"/>
                      <a:gd name="T28" fmla="+- 0 4336 4306"/>
                      <a:gd name="T29" fmla="*/ T28 w 1906"/>
                      <a:gd name="T30" fmla="+- 0 2649 1615"/>
                      <a:gd name="T31" fmla="*/ 2649 h 1039"/>
                      <a:gd name="T32" fmla="+- 0 4357 4306"/>
                      <a:gd name="T33" fmla="*/ T32 w 1906"/>
                      <a:gd name="T34" fmla="+- 0 2653 1615"/>
                      <a:gd name="T35" fmla="*/ 2653 h 1039"/>
                      <a:gd name="T36" fmla="+- 0 5546 4306"/>
                      <a:gd name="T37" fmla="*/ T36 w 1906"/>
                      <a:gd name="T38" fmla="+- 0 2653 1615"/>
                      <a:gd name="T39" fmla="*/ 2653 h 1039"/>
                      <a:gd name="T40" fmla="+- 0 5565 4306"/>
                      <a:gd name="T41" fmla="*/ T40 w 1906"/>
                      <a:gd name="T42" fmla="+- 0 2652 1615"/>
                      <a:gd name="T43" fmla="*/ 2652 h 1039"/>
                      <a:gd name="T44" fmla="+- 0 5625 4306"/>
                      <a:gd name="T45" fmla="*/ T44 w 1906"/>
                      <a:gd name="T46" fmla="+- 0 2633 1615"/>
                      <a:gd name="T47" fmla="*/ 2633 h 1039"/>
                      <a:gd name="T48" fmla="+- 0 5679 4306"/>
                      <a:gd name="T49" fmla="*/ T48 w 1906"/>
                      <a:gd name="T50" fmla="+- 0 2598 1615"/>
                      <a:gd name="T51" fmla="*/ 2598 h 1039"/>
                      <a:gd name="T52" fmla="+- 0 6199 4306"/>
                      <a:gd name="T53" fmla="*/ T52 w 1906"/>
                      <a:gd name="T54" fmla="+- 0 1713 1615"/>
                      <a:gd name="T55" fmla="*/ 1713 h 1039"/>
                      <a:gd name="T56" fmla="+- 0 6212 4306"/>
                      <a:gd name="T57" fmla="*/ T56 w 1906"/>
                      <a:gd name="T58" fmla="+- 0 1674 1615"/>
                      <a:gd name="T59" fmla="*/ 1674 h 1039"/>
                      <a:gd name="T60" fmla="+- 0 6211 4306"/>
                      <a:gd name="T61" fmla="*/ T60 w 1906"/>
                      <a:gd name="T62" fmla="+- 0 1657 1615"/>
                      <a:gd name="T63" fmla="*/ 1657 h 1039"/>
                      <a:gd name="T64" fmla="+- 0 6158 4306"/>
                      <a:gd name="T65" fmla="*/ T64 w 1906"/>
                      <a:gd name="T66" fmla="+- 0 1616 1615"/>
                      <a:gd name="T67" fmla="*/ 1616 h 1039"/>
                      <a:gd name="T68" fmla="+- 0 5233 4306"/>
                      <a:gd name="T69" fmla="*/ T68 w 1906"/>
                      <a:gd name="T70" fmla="+- 0 1615 1615"/>
                      <a:gd name="T71" fmla="*/ 1615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906" h="1039">
                        <a:moveTo>
                          <a:pt x="927" y="0"/>
                        </a:moveTo>
                        <a:lnTo>
                          <a:pt x="848" y="16"/>
                        </a:lnTo>
                        <a:lnTo>
                          <a:pt x="790" y="45"/>
                        </a:lnTo>
                        <a:lnTo>
                          <a:pt x="21" y="951"/>
                        </a:lnTo>
                        <a:lnTo>
                          <a:pt x="0" y="1003"/>
                        </a:lnTo>
                        <a:lnTo>
                          <a:pt x="5" y="1016"/>
                        </a:lnTo>
                        <a:lnTo>
                          <a:pt x="15" y="1027"/>
                        </a:lnTo>
                        <a:lnTo>
                          <a:pt x="30" y="1034"/>
                        </a:lnTo>
                        <a:lnTo>
                          <a:pt x="51" y="1038"/>
                        </a:lnTo>
                        <a:lnTo>
                          <a:pt x="1240" y="1038"/>
                        </a:lnTo>
                        <a:lnTo>
                          <a:pt x="1259" y="1037"/>
                        </a:lnTo>
                        <a:lnTo>
                          <a:pt x="1319" y="1018"/>
                        </a:lnTo>
                        <a:lnTo>
                          <a:pt x="1373" y="983"/>
                        </a:lnTo>
                        <a:lnTo>
                          <a:pt x="1893" y="98"/>
                        </a:lnTo>
                        <a:lnTo>
                          <a:pt x="1906" y="59"/>
                        </a:lnTo>
                        <a:lnTo>
                          <a:pt x="1905" y="42"/>
                        </a:lnTo>
                        <a:lnTo>
                          <a:pt x="1852" y="1"/>
                        </a:lnTo>
                        <a:lnTo>
                          <a:pt x="927" y="0"/>
                        </a:lnTo>
                        <a:close/>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9" name="Group 19"/>
                <p:cNvGrpSpPr>
                  <a:grpSpLocks/>
                </p:cNvGrpSpPr>
                <p:nvPr/>
              </p:nvGrpSpPr>
              <p:grpSpPr bwMode="auto">
                <a:xfrm>
                  <a:off x="4306" y="1558"/>
                  <a:ext cx="1906" cy="1039"/>
                  <a:chOff x="4306" y="1558"/>
                  <a:chExt cx="1906" cy="1039"/>
                </a:xfrm>
              </p:grpSpPr>
              <p:sp>
                <p:nvSpPr>
                  <p:cNvPr id="418" name="Freeform 20"/>
                  <p:cNvSpPr>
                    <a:spLocks/>
                  </p:cNvSpPr>
                  <p:nvPr/>
                </p:nvSpPr>
                <p:spPr bwMode="auto">
                  <a:xfrm>
                    <a:off x="4306" y="1558"/>
                    <a:ext cx="1906" cy="1039"/>
                  </a:xfrm>
                  <a:custGeom>
                    <a:avLst/>
                    <a:gdLst>
                      <a:gd name="T0" fmla="+- 0 5233 4306"/>
                      <a:gd name="T1" fmla="*/ T0 w 1906"/>
                      <a:gd name="T2" fmla="+- 0 1558 1558"/>
                      <a:gd name="T3" fmla="*/ 1558 h 1039"/>
                      <a:gd name="T4" fmla="+- 0 5154 4306"/>
                      <a:gd name="T5" fmla="*/ T4 w 1906"/>
                      <a:gd name="T6" fmla="+- 0 1574 1558"/>
                      <a:gd name="T7" fmla="*/ 1574 h 1039"/>
                      <a:gd name="T8" fmla="+- 0 5096 4306"/>
                      <a:gd name="T9" fmla="*/ T8 w 1906"/>
                      <a:gd name="T10" fmla="+- 0 1603 1558"/>
                      <a:gd name="T11" fmla="*/ 1603 h 1039"/>
                      <a:gd name="T12" fmla="+- 0 4327 4306"/>
                      <a:gd name="T13" fmla="*/ T12 w 1906"/>
                      <a:gd name="T14" fmla="+- 0 2509 1558"/>
                      <a:gd name="T15" fmla="*/ 2509 h 1039"/>
                      <a:gd name="T16" fmla="+- 0 4306 4306"/>
                      <a:gd name="T17" fmla="*/ T16 w 1906"/>
                      <a:gd name="T18" fmla="+- 0 2561 1558"/>
                      <a:gd name="T19" fmla="*/ 2561 h 1039"/>
                      <a:gd name="T20" fmla="+- 0 4311 4306"/>
                      <a:gd name="T21" fmla="*/ T20 w 1906"/>
                      <a:gd name="T22" fmla="+- 0 2574 1558"/>
                      <a:gd name="T23" fmla="*/ 2574 h 1039"/>
                      <a:gd name="T24" fmla="+- 0 4321 4306"/>
                      <a:gd name="T25" fmla="*/ T24 w 1906"/>
                      <a:gd name="T26" fmla="+- 0 2585 1558"/>
                      <a:gd name="T27" fmla="*/ 2585 h 1039"/>
                      <a:gd name="T28" fmla="+- 0 4336 4306"/>
                      <a:gd name="T29" fmla="*/ T28 w 1906"/>
                      <a:gd name="T30" fmla="+- 0 2592 1558"/>
                      <a:gd name="T31" fmla="*/ 2592 h 1039"/>
                      <a:gd name="T32" fmla="+- 0 4357 4306"/>
                      <a:gd name="T33" fmla="*/ T32 w 1906"/>
                      <a:gd name="T34" fmla="+- 0 2596 1558"/>
                      <a:gd name="T35" fmla="*/ 2596 h 1039"/>
                      <a:gd name="T36" fmla="+- 0 5546 4306"/>
                      <a:gd name="T37" fmla="*/ T36 w 1906"/>
                      <a:gd name="T38" fmla="+- 0 2596 1558"/>
                      <a:gd name="T39" fmla="*/ 2596 h 1039"/>
                      <a:gd name="T40" fmla="+- 0 5565 4306"/>
                      <a:gd name="T41" fmla="*/ T40 w 1906"/>
                      <a:gd name="T42" fmla="+- 0 2595 1558"/>
                      <a:gd name="T43" fmla="*/ 2595 h 1039"/>
                      <a:gd name="T44" fmla="+- 0 5625 4306"/>
                      <a:gd name="T45" fmla="*/ T44 w 1906"/>
                      <a:gd name="T46" fmla="+- 0 2577 1558"/>
                      <a:gd name="T47" fmla="*/ 2577 h 1039"/>
                      <a:gd name="T48" fmla="+- 0 5679 4306"/>
                      <a:gd name="T49" fmla="*/ T48 w 1906"/>
                      <a:gd name="T50" fmla="+- 0 2541 1558"/>
                      <a:gd name="T51" fmla="*/ 2541 h 1039"/>
                      <a:gd name="T52" fmla="+- 0 6199 4306"/>
                      <a:gd name="T53" fmla="*/ T52 w 1906"/>
                      <a:gd name="T54" fmla="+- 0 1657 1558"/>
                      <a:gd name="T55" fmla="*/ 1657 h 1039"/>
                      <a:gd name="T56" fmla="+- 0 6212 4306"/>
                      <a:gd name="T57" fmla="*/ T56 w 1906"/>
                      <a:gd name="T58" fmla="+- 0 1617 1558"/>
                      <a:gd name="T59" fmla="*/ 1617 h 1039"/>
                      <a:gd name="T60" fmla="+- 0 6211 4306"/>
                      <a:gd name="T61" fmla="*/ T60 w 1906"/>
                      <a:gd name="T62" fmla="+- 0 1600 1558"/>
                      <a:gd name="T63" fmla="*/ 1600 h 1039"/>
                      <a:gd name="T64" fmla="+- 0 6158 4306"/>
                      <a:gd name="T65" fmla="*/ T64 w 1906"/>
                      <a:gd name="T66" fmla="+- 0 1559 1558"/>
                      <a:gd name="T67" fmla="*/ 1559 h 1039"/>
                      <a:gd name="T68" fmla="+- 0 5233 4306"/>
                      <a:gd name="T69" fmla="*/ T68 w 1906"/>
                      <a:gd name="T70" fmla="+- 0 1558 1558"/>
                      <a:gd name="T71" fmla="*/ 1558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906" h="1039">
                        <a:moveTo>
                          <a:pt x="927" y="0"/>
                        </a:moveTo>
                        <a:lnTo>
                          <a:pt x="848" y="16"/>
                        </a:lnTo>
                        <a:lnTo>
                          <a:pt x="790" y="45"/>
                        </a:lnTo>
                        <a:lnTo>
                          <a:pt x="21" y="951"/>
                        </a:lnTo>
                        <a:lnTo>
                          <a:pt x="0" y="1003"/>
                        </a:lnTo>
                        <a:lnTo>
                          <a:pt x="5" y="1016"/>
                        </a:lnTo>
                        <a:lnTo>
                          <a:pt x="15" y="1027"/>
                        </a:lnTo>
                        <a:lnTo>
                          <a:pt x="30" y="1034"/>
                        </a:lnTo>
                        <a:lnTo>
                          <a:pt x="51" y="1038"/>
                        </a:lnTo>
                        <a:lnTo>
                          <a:pt x="1240" y="1038"/>
                        </a:lnTo>
                        <a:lnTo>
                          <a:pt x="1259" y="1037"/>
                        </a:lnTo>
                        <a:lnTo>
                          <a:pt x="1319" y="1019"/>
                        </a:lnTo>
                        <a:lnTo>
                          <a:pt x="1373" y="983"/>
                        </a:lnTo>
                        <a:lnTo>
                          <a:pt x="1893" y="99"/>
                        </a:lnTo>
                        <a:lnTo>
                          <a:pt x="1906" y="59"/>
                        </a:lnTo>
                        <a:lnTo>
                          <a:pt x="1905" y="42"/>
                        </a:lnTo>
                        <a:lnTo>
                          <a:pt x="1852" y="1"/>
                        </a:lnTo>
                        <a:lnTo>
                          <a:pt x="927" y="0"/>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0" name="Group 21"/>
                <p:cNvGrpSpPr>
                  <a:grpSpLocks/>
                </p:cNvGrpSpPr>
                <p:nvPr/>
              </p:nvGrpSpPr>
              <p:grpSpPr bwMode="auto">
                <a:xfrm>
                  <a:off x="4306" y="1558"/>
                  <a:ext cx="1906" cy="1039"/>
                  <a:chOff x="4306" y="1558"/>
                  <a:chExt cx="1906" cy="1039"/>
                </a:xfrm>
              </p:grpSpPr>
              <p:sp>
                <p:nvSpPr>
                  <p:cNvPr id="417" name="Freeform 22"/>
                  <p:cNvSpPr>
                    <a:spLocks/>
                  </p:cNvSpPr>
                  <p:nvPr/>
                </p:nvSpPr>
                <p:spPr bwMode="auto">
                  <a:xfrm>
                    <a:off x="4306" y="1558"/>
                    <a:ext cx="1906" cy="1039"/>
                  </a:xfrm>
                  <a:custGeom>
                    <a:avLst/>
                    <a:gdLst>
                      <a:gd name="T0" fmla="+- 0 5233 4306"/>
                      <a:gd name="T1" fmla="*/ T0 w 1906"/>
                      <a:gd name="T2" fmla="+- 0 1558 1558"/>
                      <a:gd name="T3" fmla="*/ 1558 h 1039"/>
                      <a:gd name="T4" fmla="+- 0 5154 4306"/>
                      <a:gd name="T5" fmla="*/ T4 w 1906"/>
                      <a:gd name="T6" fmla="+- 0 1574 1558"/>
                      <a:gd name="T7" fmla="*/ 1574 h 1039"/>
                      <a:gd name="T8" fmla="+- 0 5096 4306"/>
                      <a:gd name="T9" fmla="*/ T8 w 1906"/>
                      <a:gd name="T10" fmla="+- 0 1603 1558"/>
                      <a:gd name="T11" fmla="*/ 1603 h 1039"/>
                      <a:gd name="T12" fmla="+- 0 4327 4306"/>
                      <a:gd name="T13" fmla="*/ T12 w 1906"/>
                      <a:gd name="T14" fmla="+- 0 2509 1558"/>
                      <a:gd name="T15" fmla="*/ 2509 h 1039"/>
                      <a:gd name="T16" fmla="+- 0 4306 4306"/>
                      <a:gd name="T17" fmla="*/ T16 w 1906"/>
                      <a:gd name="T18" fmla="+- 0 2561 1558"/>
                      <a:gd name="T19" fmla="*/ 2561 h 1039"/>
                      <a:gd name="T20" fmla="+- 0 4311 4306"/>
                      <a:gd name="T21" fmla="*/ T20 w 1906"/>
                      <a:gd name="T22" fmla="+- 0 2574 1558"/>
                      <a:gd name="T23" fmla="*/ 2574 h 1039"/>
                      <a:gd name="T24" fmla="+- 0 4321 4306"/>
                      <a:gd name="T25" fmla="*/ T24 w 1906"/>
                      <a:gd name="T26" fmla="+- 0 2585 1558"/>
                      <a:gd name="T27" fmla="*/ 2585 h 1039"/>
                      <a:gd name="T28" fmla="+- 0 4336 4306"/>
                      <a:gd name="T29" fmla="*/ T28 w 1906"/>
                      <a:gd name="T30" fmla="+- 0 2592 1558"/>
                      <a:gd name="T31" fmla="*/ 2592 h 1039"/>
                      <a:gd name="T32" fmla="+- 0 4357 4306"/>
                      <a:gd name="T33" fmla="*/ T32 w 1906"/>
                      <a:gd name="T34" fmla="+- 0 2596 1558"/>
                      <a:gd name="T35" fmla="*/ 2596 h 1039"/>
                      <a:gd name="T36" fmla="+- 0 5546 4306"/>
                      <a:gd name="T37" fmla="*/ T36 w 1906"/>
                      <a:gd name="T38" fmla="+- 0 2596 1558"/>
                      <a:gd name="T39" fmla="*/ 2596 h 1039"/>
                      <a:gd name="T40" fmla="+- 0 5565 4306"/>
                      <a:gd name="T41" fmla="*/ T40 w 1906"/>
                      <a:gd name="T42" fmla="+- 0 2595 1558"/>
                      <a:gd name="T43" fmla="*/ 2595 h 1039"/>
                      <a:gd name="T44" fmla="+- 0 5625 4306"/>
                      <a:gd name="T45" fmla="*/ T44 w 1906"/>
                      <a:gd name="T46" fmla="+- 0 2577 1558"/>
                      <a:gd name="T47" fmla="*/ 2577 h 1039"/>
                      <a:gd name="T48" fmla="+- 0 5679 4306"/>
                      <a:gd name="T49" fmla="*/ T48 w 1906"/>
                      <a:gd name="T50" fmla="+- 0 2541 1558"/>
                      <a:gd name="T51" fmla="*/ 2541 h 1039"/>
                      <a:gd name="T52" fmla="+- 0 6199 4306"/>
                      <a:gd name="T53" fmla="*/ T52 w 1906"/>
                      <a:gd name="T54" fmla="+- 0 1657 1558"/>
                      <a:gd name="T55" fmla="*/ 1657 h 1039"/>
                      <a:gd name="T56" fmla="+- 0 6212 4306"/>
                      <a:gd name="T57" fmla="*/ T56 w 1906"/>
                      <a:gd name="T58" fmla="+- 0 1617 1558"/>
                      <a:gd name="T59" fmla="*/ 1617 h 1039"/>
                      <a:gd name="T60" fmla="+- 0 6211 4306"/>
                      <a:gd name="T61" fmla="*/ T60 w 1906"/>
                      <a:gd name="T62" fmla="+- 0 1600 1558"/>
                      <a:gd name="T63" fmla="*/ 1600 h 1039"/>
                      <a:gd name="T64" fmla="+- 0 6158 4306"/>
                      <a:gd name="T65" fmla="*/ T64 w 1906"/>
                      <a:gd name="T66" fmla="+- 0 1559 1558"/>
                      <a:gd name="T67" fmla="*/ 1559 h 1039"/>
                      <a:gd name="T68" fmla="+- 0 5233 4306"/>
                      <a:gd name="T69" fmla="*/ T68 w 1906"/>
                      <a:gd name="T70" fmla="+- 0 1558 1558"/>
                      <a:gd name="T71" fmla="*/ 1558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906" h="1039">
                        <a:moveTo>
                          <a:pt x="927" y="0"/>
                        </a:moveTo>
                        <a:lnTo>
                          <a:pt x="848" y="16"/>
                        </a:lnTo>
                        <a:lnTo>
                          <a:pt x="790" y="45"/>
                        </a:lnTo>
                        <a:lnTo>
                          <a:pt x="21" y="951"/>
                        </a:lnTo>
                        <a:lnTo>
                          <a:pt x="0" y="1003"/>
                        </a:lnTo>
                        <a:lnTo>
                          <a:pt x="5" y="1016"/>
                        </a:lnTo>
                        <a:lnTo>
                          <a:pt x="15" y="1027"/>
                        </a:lnTo>
                        <a:lnTo>
                          <a:pt x="30" y="1034"/>
                        </a:lnTo>
                        <a:lnTo>
                          <a:pt x="51" y="1038"/>
                        </a:lnTo>
                        <a:lnTo>
                          <a:pt x="1240" y="1038"/>
                        </a:lnTo>
                        <a:lnTo>
                          <a:pt x="1259" y="1037"/>
                        </a:lnTo>
                        <a:lnTo>
                          <a:pt x="1319" y="1019"/>
                        </a:lnTo>
                        <a:lnTo>
                          <a:pt x="1373" y="983"/>
                        </a:lnTo>
                        <a:lnTo>
                          <a:pt x="1893" y="99"/>
                        </a:lnTo>
                        <a:lnTo>
                          <a:pt x="1906" y="59"/>
                        </a:lnTo>
                        <a:lnTo>
                          <a:pt x="1905" y="42"/>
                        </a:lnTo>
                        <a:lnTo>
                          <a:pt x="1852" y="1"/>
                        </a:lnTo>
                        <a:lnTo>
                          <a:pt x="927" y="0"/>
                        </a:lnTo>
                        <a:close/>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1" name="Group 23"/>
                <p:cNvGrpSpPr>
                  <a:grpSpLocks/>
                </p:cNvGrpSpPr>
                <p:nvPr/>
              </p:nvGrpSpPr>
              <p:grpSpPr bwMode="auto">
                <a:xfrm>
                  <a:off x="4306" y="1501"/>
                  <a:ext cx="1906" cy="1039"/>
                  <a:chOff x="4306" y="1501"/>
                  <a:chExt cx="1906" cy="1039"/>
                </a:xfrm>
              </p:grpSpPr>
              <p:sp>
                <p:nvSpPr>
                  <p:cNvPr id="416" name="Freeform 24"/>
                  <p:cNvSpPr>
                    <a:spLocks/>
                  </p:cNvSpPr>
                  <p:nvPr/>
                </p:nvSpPr>
                <p:spPr bwMode="auto">
                  <a:xfrm>
                    <a:off x="4306" y="1501"/>
                    <a:ext cx="1906" cy="1039"/>
                  </a:xfrm>
                  <a:custGeom>
                    <a:avLst/>
                    <a:gdLst>
                      <a:gd name="T0" fmla="+- 0 5233 4306"/>
                      <a:gd name="T1" fmla="*/ T0 w 1906"/>
                      <a:gd name="T2" fmla="+- 0 1501 1501"/>
                      <a:gd name="T3" fmla="*/ 1501 h 1039"/>
                      <a:gd name="T4" fmla="+- 0 5154 4306"/>
                      <a:gd name="T5" fmla="*/ T4 w 1906"/>
                      <a:gd name="T6" fmla="+- 0 1518 1501"/>
                      <a:gd name="T7" fmla="*/ 1518 h 1039"/>
                      <a:gd name="T8" fmla="+- 0 5096 4306"/>
                      <a:gd name="T9" fmla="*/ T8 w 1906"/>
                      <a:gd name="T10" fmla="+- 0 1546 1501"/>
                      <a:gd name="T11" fmla="*/ 1546 h 1039"/>
                      <a:gd name="T12" fmla="+- 0 4327 4306"/>
                      <a:gd name="T13" fmla="*/ T12 w 1906"/>
                      <a:gd name="T14" fmla="+- 0 2453 1501"/>
                      <a:gd name="T15" fmla="*/ 2453 h 1039"/>
                      <a:gd name="T16" fmla="+- 0 4306 4306"/>
                      <a:gd name="T17" fmla="*/ T16 w 1906"/>
                      <a:gd name="T18" fmla="+- 0 2504 1501"/>
                      <a:gd name="T19" fmla="*/ 2504 h 1039"/>
                      <a:gd name="T20" fmla="+- 0 4311 4306"/>
                      <a:gd name="T21" fmla="*/ T20 w 1906"/>
                      <a:gd name="T22" fmla="+- 0 2518 1501"/>
                      <a:gd name="T23" fmla="*/ 2518 h 1039"/>
                      <a:gd name="T24" fmla="+- 0 4321 4306"/>
                      <a:gd name="T25" fmla="*/ T24 w 1906"/>
                      <a:gd name="T26" fmla="+- 0 2528 1501"/>
                      <a:gd name="T27" fmla="*/ 2528 h 1039"/>
                      <a:gd name="T28" fmla="+- 0 4336 4306"/>
                      <a:gd name="T29" fmla="*/ T28 w 1906"/>
                      <a:gd name="T30" fmla="+- 0 2535 1501"/>
                      <a:gd name="T31" fmla="*/ 2535 h 1039"/>
                      <a:gd name="T32" fmla="+- 0 4357 4306"/>
                      <a:gd name="T33" fmla="*/ T32 w 1906"/>
                      <a:gd name="T34" fmla="+- 0 2539 1501"/>
                      <a:gd name="T35" fmla="*/ 2539 h 1039"/>
                      <a:gd name="T36" fmla="+- 0 5546 4306"/>
                      <a:gd name="T37" fmla="*/ T36 w 1906"/>
                      <a:gd name="T38" fmla="+- 0 2540 1501"/>
                      <a:gd name="T39" fmla="*/ 2540 h 1039"/>
                      <a:gd name="T40" fmla="+- 0 5565 4306"/>
                      <a:gd name="T41" fmla="*/ T40 w 1906"/>
                      <a:gd name="T42" fmla="+- 0 2538 1501"/>
                      <a:gd name="T43" fmla="*/ 2538 h 1039"/>
                      <a:gd name="T44" fmla="+- 0 5625 4306"/>
                      <a:gd name="T45" fmla="*/ T44 w 1906"/>
                      <a:gd name="T46" fmla="+- 0 2520 1501"/>
                      <a:gd name="T47" fmla="*/ 2520 h 1039"/>
                      <a:gd name="T48" fmla="+- 0 5679 4306"/>
                      <a:gd name="T49" fmla="*/ T48 w 1906"/>
                      <a:gd name="T50" fmla="+- 0 2485 1501"/>
                      <a:gd name="T51" fmla="*/ 2485 h 1039"/>
                      <a:gd name="T52" fmla="+- 0 6199 4306"/>
                      <a:gd name="T53" fmla="*/ T52 w 1906"/>
                      <a:gd name="T54" fmla="+- 0 1600 1501"/>
                      <a:gd name="T55" fmla="*/ 1600 h 1039"/>
                      <a:gd name="T56" fmla="+- 0 6212 4306"/>
                      <a:gd name="T57" fmla="*/ T56 w 1906"/>
                      <a:gd name="T58" fmla="+- 0 1560 1501"/>
                      <a:gd name="T59" fmla="*/ 1560 h 1039"/>
                      <a:gd name="T60" fmla="+- 0 6211 4306"/>
                      <a:gd name="T61" fmla="*/ T60 w 1906"/>
                      <a:gd name="T62" fmla="+- 0 1543 1501"/>
                      <a:gd name="T63" fmla="*/ 1543 h 1039"/>
                      <a:gd name="T64" fmla="+- 0 6158 4306"/>
                      <a:gd name="T65" fmla="*/ T64 w 1906"/>
                      <a:gd name="T66" fmla="+- 0 1503 1501"/>
                      <a:gd name="T67" fmla="*/ 1503 h 1039"/>
                      <a:gd name="T68" fmla="+- 0 5233 4306"/>
                      <a:gd name="T69" fmla="*/ T68 w 1906"/>
                      <a:gd name="T70" fmla="+- 0 1501 1501"/>
                      <a:gd name="T71" fmla="*/ 1501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906" h="1039">
                        <a:moveTo>
                          <a:pt x="927" y="0"/>
                        </a:moveTo>
                        <a:lnTo>
                          <a:pt x="848" y="17"/>
                        </a:lnTo>
                        <a:lnTo>
                          <a:pt x="790" y="45"/>
                        </a:lnTo>
                        <a:lnTo>
                          <a:pt x="21" y="952"/>
                        </a:lnTo>
                        <a:lnTo>
                          <a:pt x="0" y="1003"/>
                        </a:lnTo>
                        <a:lnTo>
                          <a:pt x="5" y="1017"/>
                        </a:lnTo>
                        <a:lnTo>
                          <a:pt x="15" y="1027"/>
                        </a:lnTo>
                        <a:lnTo>
                          <a:pt x="30" y="1034"/>
                        </a:lnTo>
                        <a:lnTo>
                          <a:pt x="51" y="1038"/>
                        </a:lnTo>
                        <a:lnTo>
                          <a:pt x="1240" y="1039"/>
                        </a:lnTo>
                        <a:lnTo>
                          <a:pt x="1259" y="1037"/>
                        </a:lnTo>
                        <a:lnTo>
                          <a:pt x="1319" y="1019"/>
                        </a:lnTo>
                        <a:lnTo>
                          <a:pt x="1373" y="984"/>
                        </a:lnTo>
                        <a:lnTo>
                          <a:pt x="1893" y="99"/>
                        </a:lnTo>
                        <a:lnTo>
                          <a:pt x="1906" y="59"/>
                        </a:lnTo>
                        <a:lnTo>
                          <a:pt x="1905" y="42"/>
                        </a:lnTo>
                        <a:lnTo>
                          <a:pt x="1852" y="2"/>
                        </a:lnTo>
                        <a:lnTo>
                          <a:pt x="927" y="0"/>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2" name="Group 25"/>
                <p:cNvGrpSpPr>
                  <a:grpSpLocks/>
                </p:cNvGrpSpPr>
                <p:nvPr/>
              </p:nvGrpSpPr>
              <p:grpSpPr bwMode="auto">
                <a:xfrm>
                  <a:off x="4306" y="1501"/>
                  <a:ext cx="1906" cy="1039"/>
                  <a:chOff x="4306" y="1501"/>
                  <a:chExt cx="1906" cy="1039"/>
                </a:xfrm>
              </p:grpSpPr>
              <p:sp>
                <p:nvSpPr>
                  <p:cNvPr id="415" name="Freeform 26"/>
                  <p:cNvSpPr>
                    <a:spLocks/>
                  </p:cNvSpPr>
                  <p:nvPr/>
                </p:nvSpPr>
                <p:spPr bwMode="auto">
                  <a:xfrm>
                    <a:off x="4306" y="1501"/>
                    <a:ext cx="1906" cy="1039"/>
                  </a:xfrm>
                  <a:custGeom>
                    <a:avLst/>
                    <a:gdLst>
                      <a:gd name="T0" fmla="+- 0 5233 4306"/>
                      <a:gd name="T1" fmla="*/ T0 w 1906"/>
                      <a:gd name="T2" fmla="+- 0 1501 1501"/>
                      <a:gd name="T3" fmla="*/ 1501 h 1039"/>
                      <a:gd name="T4" fmla="+- 0 5154 4306"/>
                      <a:gd name="T5" fmla="*/ T4 w 1906"/>
                      <a:gd name="T6" fmla="+- 0 1518 1501"/>
                      <a:gd name="T7" fmla="*/ 1518 h 1039"/>
                      <a:gd name="T8" fmla="+- 0 5096 4306"/>
                      <a:gd name="T9" fmla="*/ T8 w 1906"/>
                      <a:gd name="T10" fmla="+- 0 1546 1501"/>
                      <a:gd name="T11" fmla="*/ 1546 h 1039"/>
                      <a:gd name="T12" fmla="+- 0 4327 4306"/>
                      <a:gd name="T13" fmla="*/ T12 w 1906"/>
                      <a:gd name="T14" fmla="+- 0 2453 1501"/>
                      <a:gd name="T15" fmla="*/ 2453 h 1039"/>
                      <a:gd name="T16" fmla="+- 0 4306 4306"/>
                      <a:gd name="T17" fmla="*/ T16 w 1906"/>
                      <a:gd name="T18" fmla="+- 0 2504 1501"/>
                      <a:gd name="T19" fmla="*/ 2504 h 1039"/>
                      <a:gd name="T20" fmla="+- 0 4311 4306"/>
                      <a:gd name="T21" fmla="*/ T20 w 1906"/>
                      <a:gd name="T22" fmla="+- 0 2518 1501"/>
                      <a:gd name="T23" fmla="*/ 2518 h 1039"/>
                      <a:gd name="T24" fmla="+- 0 4321 4306"/>
                      <a:gd name="T25" fmla="*/ T24 w 1906"/>
                      <a:gd name="T26" fmla="+- 0 2528 1501"/>
                      <a:gd name="T27" fmla="*/ 2528 h 1039"/>
                      <a:gd name="T28" fmla="+- 0 4336 4306"/>
                      <a:gd name="T29" fmla="*/ T28 w 1906"/>
                      <a:gd name="T30" fmla="+- 0 2535 1501"/>
                      <a:gd name="T31" fmla="*/ 2535 h 1039"/>
                      <a:gd name="T32" fmla="+- 0 4357 4306"/>
                      <a:gd name="T33" fmla="*/ T32 w 1906"/>
                      <a:gd name="T34" fmla="+- 0 2539 1501"/>
                      <a:gd name="T35" fmla="*/ 2539 h 1039"/>
                      <a:gd name="T36" fmla="+- 0 5546 4306"/>
                      <a:gd name="T37" fmla="*/ T36 w 1906"/>
                      <a:gd name="T38" fmla="+- 0 2540 1501"/>
                      <a:gd name="T39" fmla="*/ 2540 h 1039"/>
                      <a:gd name="T40" fmla="+- 0 5565 4306"/>
                      <a:gd name="T41" fmla="*/ T40 w 1906"/>
                      <a:gd name="T42" fmla="+- 0 2538 1501"/>
                      <a:gd name="T43" fmla="*/ 2538 h 1039"/>
                      <a:gd name="T44" fmla="+- 0 5625 4306"/>
                      <a:gd name="T45" fmla="*/ T44 w 1906"/>
                      <a:gd name="T46" fmla="+- 0 2520 1501"/>
                      <a:gd name="T47" fmla="*/ 2520 h 1039"/>
                      <a:gd name="T48" fmla="+- 0 5679 4306"/>
                      <a:gd name="T49" fmla="*/ T48 w 1906"/>
                      <a:gd name="T50" fmla="+- 0 2485 1501"/>
                      <a:gd name="T51" fmla="*/ 2485 h 1039"/>
                      <a:gd name="T52" fmla="+- 0 6199 4306"/>
                      <a:gd name="T53" fmla="*/ T52 w 1906"/>
                      <a:gd name="T54" fmla="+- 0 1600 1501"/>
                      <a:gd name="T55" fmla="*/ 1600 h 1039"/>
                      <a:gd name="T56" fmla="+- 0 6212 4306"/>
                      <a:gd name="T57" fmla="*/ T56 w 1906"/>
                      <a:gd name="T58" fmla="+- 0 1560 1501"/>
                      <a:gd name="T59" fmla="*/ 1560 h 1039"/>
                      <a:gd name="T60" fmla="+- 0 6211 4306"/>
                      <a:gd name="T61" fmla="*/ T60 w 1906"/>
                      <a:gd name="T62" fmla="+- 0 1543 1501"/>
                      <a:gd name="T63" fmla="*/ 1543 h 1039"/>
                      <a:gd name="T64" fmla="+- 0 6158 4306"/>
                      <a:gd name="T65" fmla="*/ T64 w 1906"/>
                      <a:gd name="T66" fmla="+- 0 1503 1501"/>
                      <a:gd name="T67" fmla="*/ 1503 h 1039"/>
                      <a:gd name="T68" fmla="+- 0 5233 4306"/>
                      <a:gd name="T69" fmla="*/ T68 w 1906"/>
                      <a:gd name="T70" fmla="+- 0 1501 1501"/>
                      <a:gd name="T71" fmla="*/ 1501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906" h="1039">
                        <a:moveTo>
                          <a:pt x="927" y="0"/>
                        </a:moveTo>
                        <a:lnTo>
                          <a:pt x="848" y="17"/>
                        </a:lnTo>
                        <a:lnTo>
                          <a:pt x="790" y="45"/>
                        </a:lnTo>
                        <a:lnTo>
                          <a:pt x="21" y="952"/>
                        </a:lnTo>
                        <a:lnTo>
                          <a:pt x="0" y="1003"/>
                        </a:lnTo>
                        <a:lnTo>
                          <a:pt x="5" y="1017"/>
                        </a:lnTo>
                        <a:lnTo>
                          <a:pt x="15" y="1027"/>
                        </a:lnTo>
                        <a:lnTo>
                          <a:pt x="30" y="1034"/>
                        </a:lnTo>
                        <a:lnTo>
                          <a:pt x="51" y="1038"/>
                        </a:lnTo>
                        <a:lnTo>
                          <a:pt x="1240" y="1039"/>
                        </a:lnTo>
                        <a:lnTo>
                          <a:pt x="1259" y="1037"/>
                        </a:lnTo>
                        <a:lnTo>
                          <a:pt x="1319" y="1019"/>
                        </a:lnTo>
                        <a:lnTo>
                          <a:pt x="1373" y="984"/>
                        </a:lnTo>
                        <a:lnTo>
                          <a:pt x="1893" y="99"/>
                        </a:lnTo>
                        <a:lnTo>
                          <a:pt x="1906" y="59"/>
                        </a:lnTo>
                        <a:lnTo>
                          <a:pt x="1905" y="42"/>
                        </a:lnTo>
                        <a:lnTo>
                          <a:pt x="1852" y="2"/>
                        </a:lnTo>
                        <a:lnTo>
                          <a:pt x="927" y="0"/>
                        </a:lnTo>
                        <a:close/>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3" name="Group 27"/>
                <p:cNvGrpSpPr>
                  <a:grpSpLocks/>
                </p:cNvGrpSpPr>
                <p:nvPr/>
              </p:nvGrpSpPr>
              <p:grpSpPr bwMode="auto">
                <a:xfrm>
                  <a:off x="4306" y="1445"/>
                  <a:ext cx="1906" cy="1039"/>
                  <a:chOff x="4306" y="1445"/>
                  <a:chExt cx="1906" cy="1039"/>
                </a:xfrm>
              </p:grpSpPr>
              <p:sp>
                <p:nvSpPr>
                  <p:cNvPr id="414" name="Freeform 28"/>
                  <p:cNvSpPr>
                    <a:spLocks/>
                  </p:cNvSpPr>
                  <p:nvPr/>
                </p:nvSpPr>
                <p:spPr bwMode="auto">
                  <a:xfrm>
                    <a:off x="4306" y="1445"/>
                    <a:ext cx="1906" cy="1039"/>
                  </a:xfrm>
                  <a:custGeom>
                    <a:avLst/>
                    <a:gdLst>
                      <a:gd name="T0" fmla="+- 0 5233 4306"/>
                      <a:gd name="T1" fmla="*/ T0 w 1906"/>
                      <a:gd name="T2" fmla="+- 0 1445 1445"/>
                      <a:gd name="T3" fmla="*/ 1445 h 1039"/>
                      <a:gd name="T4" fmla="+- 0 5154 4306"/>
                      <a:gd name="T5" fmla="*/ T4 w 1906"/>
                      <a:gd name="T6" fmla="+- 0 1461 1445"/>
                      <a:gd name="T7" fmla="*/ 1461 h 1039"/>
                      <a:gd name="T8" fmla="+- 0 5096 4306"/>
                      <a:gd name="T9" fmla="*/ T8 w 1906"/>
                      <a:gd name="T10" fmla="+- 0 1490 1445"/>
                      <a:gd name="T11" fmla="*/ 1490 h 1039"/>
                      <a:gd name="T12" fmla="+- 0 4327 4306"/>
                      <a:gd name="T13" fmla="*/ T12 w 1906"/>
                      <a:gd name="T14" fmla="+- 0 2396 1445"/>
                      <a:gd name="T15" fmla="*/ 2396 h 1039"/>
                      <a:gd name="T16" fmla="+- 0 4306 4306"/>
                      <a:gd name="T17" fmla="*/ T16 w 1906"/>
                      <a:gd name="T18" fmla="+- 0 2448 1445"/>
                      <a:gd name="T19" fmla="*/ 2448 h 1039"/>
                      <a:gd name="T20" fmla="+- 0 4311 4306"/>
                      <a:gd name="T21" fmla="*/ T20 w 1906"/>
                      <a:gd name="T22" fmla="+- 0 2461 1445"/>
                      <a:gd name="T23" fmla="*/ 2461 h 1039"/>
                      <a:gd name="T24" fmla="+- 0 4321 4306"/>
                      <a:gd name="T25" fmla="*/ T24 w 1906"/>
                      <a:gd name="T26" fmla="+- 0 2471 1445"/>
                      <a:gd name="T27" fmla="*/ 2471 h 1039"/>
                      <a:gd name="T28" fmla="+- 0 4336 4306"/>
                      <a:gd name="T29" fmla="*/ T28 w 1906"/>
                      <a:gd name="T30" fmla="+- 0 2479 1445"/>
                      <a:gd name="T31" fmla="*/ 2479 h 1039"/>
                      <a:gd name="T32" fmla="+- 0 4357 4306"/>
                      <a:gd name="T33" fmla="*/ T32 w 1906"/>
                      <a:gd name="T34" fmla="+- 0 2483 1445"/>
                      <a:gd name="T35" fmla="*/ 2483 h 1039"/>
                      <a:gd name="T36" fmla="+- 0 5546 4306"/>
                      <a:gd name="T37" fmla="*/ T36 w 1906"/>
                      <a:gd name="T38" fmla="+- 0 2483 1445"/>
                      <a:gd name="T39" fmla="*/ 2483 h 1039"/>
                      <a:gd name="T40" fmla="+- 0 5565 4306"/>
                      <a:gd name="T41" fmla="*/ T40 w 1906"/>
                      <a:gd name="T42" fmla="+- 0 2482 1445"/>
                      <a:gd name="T43" fmla="*/ 2482 h 1039"/>
                      <a:gd name="T44" fmla="+- 0 5625 4306"/>
                      <a:gd name="T45" fmla="*/ T44 w 1906"/>
                      <a:gd name="T46" fmla="+- 0 2463 1445"/>
                      <a:gd name="T47" fmla="*/ 2463 h 1039"/>
                      <a:gd name="T48" fmla="+- 0 5679 4306"/>
                      <a:gd name="T49" fmla="*/ T48 w 1906"/>
                      <a:gd name="T50" fmla="+- 0 2428 1445"/>
                      <a:gd name="T51" fmla="*/ 2428 h 1039"/>
                      <a:gd name="T52" fmla="+- 0 6199 4306"/>
                      <a:gd name="T53" fmla="*/ T52 w 1906"/>
                      <a:gd name="T54" fmla="+- 0 1543 1445"/>
                      <a:gd name="T55" fmla="*/ 1543 h 1039"/>
                      <a:gd name="T56" fmla="+- 0 6212 4306"/>
                      <a:gd name="T57" fmla="*/ T56 w 1906"/>
                      <a:gd name="T58" fmla="+- 0 1504 1445"/>
                      <a:gd name="T59" fmla="*/ 1504 h 1039"/>
                      <a:gd name="T60" fmla="+- 0 6211 4306"/>
                      <a:gd name="T61" fmla="*/ T60 w 1906"/>
                      <a:gd name="T62" fmla="+- 0 1487 1445"/>
                      <a:gd name="T63" fmla="*/ 1487 h 1039"/>
                      <a:gd name="T64" fmla="+- 0 6158 4306"/>
                      <a:gd name="T65" fmla="*/ T64 w 1906"/>
                      <a:gd name="T66" fmla="+- 0 1446 1445"/>
                      <a:gd name="T67" fmla="*/ 1446 h 1039"/>
                      <a:gd name="T68" fmla="+- 0 5233 4306"/>
                      <a:gd name="T69" fmla="*/ T68 w 1906"/>
                      <a:gd name="T70" fmla="+- 0 1445 1445"/>
                      <a:gd name="T71" fmla="*/ 1445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906" h="1039">
                        <a:moveTo>
                          <a:pt x="927" y="0"/>
                        </a:moveTo>
                        <a:lnTo>
                          <a:pt x="848" y="16"/>
                        </a:lnTo>
                        <a:lnTo>
                          <a:pt x="790" y="45"/>
                        </a:lnTo>
                        <a:lnTo>
                          <a:pt x="21" y="951"/>
                        </a:lnTo>
                        <a:lnTo>
                          <a:pt x="0" y="1003"/>
                        </a:lnTo>
                        <a:lnTo>
                          <a:pt x="5" y="1016"/>
                        </a:lnTo>
                        <a:lnTo>
                          <a:pt x="15" y="1026"/>
                        </a:lnTo>
                        <a:lnTo>
                          <a:pt x="30" y="1034"/>
                        </a:lnTo>
                        <a:lnTo>
                          <a:pt x="51" y="1038"/>
                        </a:lnTo>
                        <a:lnTo>
                          <a:pt x="1240" y="1038"/>
                        </a:lnTo>
                        <a:lnTo>
                          <a:pt x="1259" y="1037"/>
                        </a:lnTo>
                        <a:lnTo>
                          <a:pt x="1319" y="1018"/>
                        </a:lnTo>
                        <a:lnTo>
                          <a:pt x="1373" y="983"/>
                        </a:lnTo>
                        <a:lnTo>
                          <a:pt x="1893" y="98"/>
                        </a:lnTo>
                        <a:lnTo>
                          <a:pt x="1906" y="59"/>
                        </a:lnTo>
                        <a:lnTo>
                          <a:pt x="1905" y="42"/>
                        </a:lnTo>
                        <a:lnTo>
                          <a:pt x="1852" y="1"/>
                        </a:lnTo>
                        <a:lnTo>
                          <a:pt x="927" y="0"/>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4" name="Group 29"/>
                <p:cNvGrpSpPr>
                  <a:grpSpLocks/>
                </p:cNvGrpSpPr>
                <p:nvPr/>
              </p:nvGrpSpPr>
              <p:grpSpPr bwMode="auto">
                <a:xfrm>
                  <a:off x="4306" y="1445"/>
                  <a:ext cx="1906" cy="1039"/>
                  <a:chOff x="4306" y="1445"/>
                  <a:chExt cx="1906" cy="1039"/>
                </a:xfrm>
              </p:grpSpPr>
              <p:sp>
                <p:nvSpPr>
                  <p:cNvPr id="413" name="Freeform 30"/>
                  <p:cNvSpPr>
                    <a:spLocks/>
                  </p:cNvSpPr>
                  <p:nvPr/>
                </p:nvSpPr>
                <p:spPr bwMode="auto">
                  <a:xfrm>
                    <a:off x="4306" y="1445"/>
                    <a:ext cx="1906" cy="1039"/>
                  </a:xfrm>
                  <a:custGeom>
                    <a:avLst/>
                    <a:gdLst>
                      <a:gd name="T0" fmla="+- 0 5233 4306"/>
                      <a:gd name="T1" fmla="*/ T0 w 1906"/>
                      <a:gd name="T2" fmla="+- 0 1445 1445"/>
                      <a:gd name="T3" fmla="*/ 1445 h 1039"/>
                      <a:gd name="T4" fmla="+- 0 5154 4306"/>
                      <a:gd name="T5" fmla="*/ T4 w 1906"/>
                      <a:gd name="T6" fmla="+- 0 1461 1445"/>
                      <a:gd name="T7" fmla="*/ 1461 h 1039"/>
                      <a:gd name="T8" fmla="+- 0 5096 4306"/>
                      <a:gd name="T9" fmla="*/ T8 w 1906"/>
                      <a:gd name="T10" fmla="+- 0 1490 1445"/>
                      <a:gd name="T11" fmla="*/ 1490 h 1039"/>
                      <a:gd name="T12" fmla="+- 0 4327 4306"/>
                      <a:gd name="T13" fmla="*/ T12 w 1906"/>
                      <a:gd name="T14" fmla="+- 0 2396 1445"/>
                      <a:gd name="T15" fmla="*/ 2396 h 1039"/>
                      <a:gd name="T16" fmla="+- 0 4306 4306"/>
                      <a:gd name="T17" fmla="*/ T16 w 1906"/>
                      <a:gd name="T18" fmla="+- 0 2448 1445"/>
                      <a:gd name="T19" fmla="*/ 2448 h 1039"/>
                      <a:gd name="T20" fmla="+- 0 4311 4306"/>
                      <a:gd name="T21" fmla="*/ T20 w 1906"/>
                      <a:gd name="T22" fmla="+- 0 2461 1445"/>
                      <a:gd name="T23" fmla="*/ 2461 h 1039"/>
                      <a:gd name="T24" fmla="+- 0 4321 4306"/>
                      <a:gd name="T25" fmla="*/ T24 w 1906"/>
                      <a:gd name="T26" fmla="+- 0 2471 1445"/>
                      <a:gd name="T27" fmla="*/ 2471 h 1039"/>
                      <a:gd name="T28" fmla="+- 0 4336 4306"/>
                      <a:gd name="T29" fmla="*/ T28 w 1906"/>
                      <a:gd name="T30" fmla="+- 0 2479 1445"/>
                      <a:gd name="T31" fmla="*/ 2479 h 1039"/>
                      <a:gd name="T32" fmla="+- 0 4357 4306"/>
                      <a:gd name="T33" fmla="*/ T32 w 1906"/>
                      <a:gd name="T34" fmla="+- 0 2483 1445"/>
                      <a:gd name="T35" fmla="*/ 2483 h 1039"/>
                      <a:gd name="T36" fmla="+- 0 5546 4306"/>
                      <a:gd name="T37" fmla="*/ T36 w 1906"/>
                      <a:gd name="T38" fmla="+- 0 2483 1445"/>
                      <a:gd name="T39" fmla="*/ 2483 h 1039"/>
                      <a:gd name="T40" fmla="+- 0 5565 4306"/>
                      <a:gd name="T41" fmla="*/ T40 w 1906"/>
                      <a:gd name="T42" fmla="+- 0 2482 1445"/>
                      <a:gd name="T43" fmla="*/ 2482 h 1039"/>
                      <a:gd name="T44" fmla="+- 0 5625 4306"/>
                      <a:gd name="T45" fmla="*/ T44 w 1906"/>
                      <a:gd name="T46" fmla="+- 0 2463 1445"/>
                      <a:gd name="T47" fmla="*/ 2463 h 1039"/>
                      <a:gd name="T48" fmla="+- 0 5679 4306"/>
                      <a:gd name="T49" fmla="*/ T48 w 1906"/>
                      <a:gd name="T50" fmla="+- 0 2428 1445"/>
                      <a:gd name="T51" fmla="*/ 2428 h 1039"/>
                      <a:gd name="T52" fmla="+- 0 6199 4306"/>
                      <a:gd name="T53" fmla="*/ T52 w 1906"/>
                      <a:gd name="T54" fmla="+- 0 1543 1445"/>
                      <a:gd name="T55" fmla="*/ 1543 h 1039"/>
                      <a:gd name="T56" fmla="+- 0 6212 4306"/>
                      <a:gd name="T57" fmla="*/ T56 w 1906"/>
                      <a:gd name="T58" fmla="+- 0 1504 1445"/>
                      <a:gd name="T59" fmla="*/ 1504 h 1039"/>
                      <a:gd name="T60" fmla="+- 0 6211 4306"/>
                      <a:gd name="T61" fmla="*/ T60 w 1906"/>
                      <a:gd name="T62" fmla="+- 0 1487 1445"/>
                      <a:gd name="T63" fmla="*/ 1487 h 1039"/>
                      <a:gd name="T64" fmla="+- 0 6158 4306"/>
                      <a:gd name="T65" fmla="*/ T64 w 1906"/>
                      <a:gd name="T66" fmla="+- 0 1446 1445"/>
                      <a:gd name="T67" fmla="*/ 1446 h 1039"/>
                      <a:gd name="T68" fmla="+- 0 5233 4306"/>
                      <a:gd name="T69" fmla="*/ T68 w 1906"/>
                      <a:gd name="T70" fmla="+- 0 1445 1445"/>
                      <a:gd name="T71" fmla="*/ 1445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906" h="1039">
                        <a:moveTo>
                          <a:pt x="927" y="0"/>
                        </a:moveTo>
                        <a:lnTo>
                          <a:pt x="848" y="16"/>
                        </a:lnTo>
                        <a:lnTo>
                          <a:pt x="790" y="45"/>
                        </a:lnTo>
                        <a:lnTo>
                          <a:pt x="21" y="951"/>
                        </a:lnTo>
                        <a:lnTo>
                          <a:pt x="0" y="1003"/>
                        </a:lnTo>
                        <a:lnTo>
                          <a:pt x="5" y="1016"/>
                        </a:lnTo>
                        <a:lnTo>
                          <a:pt x="15" y="1026"/>
                        </a:lnTo>
                        <a:lnTo>
                          <a:pt x="30" y="1034"/>
                        </a:lnTo>
                        <a:lnTo>
                          <a:pt x="51" y="1038"/>
                        </a:lnTo>
                        <a:lnTo>
                          <a:pt x="1240" y="1038"/>
                        </a:lnTo>
                        <a:lnTo>
                          <a:pt x="1259" y="1037"/>
                        </a:lnTo>
                        <a:lnTo>
                          <a:pt x="1319" y="1018"/>
                        </a:lnTo>
                        <a:lnTo>
                          <a:pt x="1373" y="983"/>
                        </a:lnTo>
                        <a:lnTo>
                          <a:pt x="1893" y="98"/>
                        </a:lnTo>
                        <a:lnTo>
                          <a:pt x="1906" y="59"/>
                        </a:lnTo>
                        <a:lnTo>
                          <a:pt x="1905" y="42"/>
                        </a:lnTo>
                        <a:lnTo>
                          <a:pt x="1852" y="1"/>
                        </a:lnTo>
                        <a:lnTo>
                          <a:pt x="927" y="0"/>
                        </a:lnTo>
                        <a:close/>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5" name="Group 31"/>
                <p:cNvGrpSpPr>
                  <a:grpSpLocks/>
                </p:cNvGrpSpPr>
                <p:nvPr/>
              </p:nvGrpSpPr>
              <p:grpSpPr bwMode="auto">
                <a:xfrm>
                  <a:off x="4306" y="1388"/>
                  <a:ext cx="1906" cy="1039"/>
                  <a:chOff x="4306" y="1388"/>
                  <a:chExt cx="1906" cy="1039"/>
                </a:xfrm>
              </p:grpSpPr>
              <p:sp>
                <p:nvSpPr>
                  <p:cNvPr id="412" name="Freeform 32"/>
                  <p:cNvSpPr>
                    <a:spLocks/>
                  </p:cNvSpPr>
                  <p:nvPr/>
                </p:nvSpPr>
                <p:spPr bwMode="auto">
                  <a:xfrm>
                    <a:off x="4306" y="1388"/>
                    <a:ext cx="1906" cy="1039"/>
                  </a:xfrm>
                  <a:custGeom>
                    <a:avLst/>
                    <a:gdLst>
                      <a:gd name="T0" fmla="+- 0 5233 4306"/>
                      <a:gd name="T1" fmla="*/ T0 w 1906"/>
                      <a:gd name="T2" fmla="+- 0 1388 1388"/>
                      <a:gd name="T3" fmla="*/ 1388 h 1039"/>
                      <a:gd name="T4" fmla="+- 0 5154 4306"/>
                      <a:gd name="T5" fmla="*/ T4 w 1906"/>
                      <a:gd name="T6" fmla="+- 0 1404 1388"/>
                      <a:gd name="T7" fmla="*/ 1404 h 1039"/>
                      <a:gd name="T8" fmla="+- 0 5096 4306"/>
                      <a:gd name="T9" fmla="*/ T8 w 1906"/>
                      <a:gd name="T10" fmla="+- 0 1433 1388"/>
                      <a:gd name="T11" fmla="*/ 1433 h 1039"/>
                      <a:gd name="T12" fmla="+- 0 4327 4306"/>
                      <a:gd name="T13" fmla="*/ T12 w 1906"/>
                      <a:gd name="T14" fmla="+- 0 2339 1388"/>
                      <a:gd name="T15" fmla="*/ 2339 h 1039"/>
                      <a:gd name="T16" fmla="+- 0 4306 4306"/>
                      <a:gd name="T17" fmla="*/ T16 w 1906"/>
                      <a:gd name="T18" fmla="+- 0 2391 1388"/>
                      <a:gd name="T19" fmla="*/ 2391 h 1039"/>
                      <a:gd name="T20" fmla="+- 0 4311 4306"/>
                      <a:gd name="T21" fmla="*/ T20 w 1906"/>
                      <a:gd name="T22" fmla="+- 0 2404 1388"/>
                      <a:gd name="T23" fmla="*/ 2404 h 1039"/>
                      <a:gd name="T24" fmla="+- 0 4321 4306"/>
                      <a:gd name="T25" fmla="*/ T24 w 1906"/>
                      <a:gd name="T26" fmla="+- 0 2415 1388"/>
                      <a:gd name="T27" fmla="*/ 2415 h 1039"/>
                      <a:gd name="T28" fmla="+- 0 4336 4306"/>
                      <a:gd name="T29" fmla="*/ T28 w 1906"/>
                      <a:gd name="T30" fmla="+- 0 2422 1388"/>
                      <a:gd name="T31" fmla="*/ 2422 h 1039"/>
                      <a:gd name="T32" fmla="+- 0 4357 4306"/>
                      <a:gd name="T33" fmla="*/ T32 w 1906"/>
                      <a:gd name="T34" fmla="+- 0 2426 1388"/>
                      <a:gd name="T35" fmla="*/ 2426 h 1039"/>
                      <a:gd name="T36" fmla="+- 0 5546 4306"/>
                      <a:gd name="T37" fmla="*/ T36 w 1906"/>
                      <a:gd name="T38" fmla="+- 0 2426 1388"/>
                      <a:gd name="T39" fmla="*/ 2426 h 1039"/>
                      <a:gd name="T40" fmla="+- 0 5565 4306"/>
                      <a:gd name="T41" fmla="*/ T40 w 1906"/>
                      <a:gd name="T42" fmla="+- 0 2425 1388"/>
                      <a:gd name="T43" fmla="*/ 2425 h 1039"/>
                      <a:gd name="T44" fmla="+- 0 5625 4306"/>
                      <a:gd name="T45" fmla="*/ T44 w 1906"/>
                      <a:gd name="T46" fmla="+- 0 2407 1388"/>
                      <a:gd name="T47" fmla="*/ 2407 h 1039"/>
                      <a:gd name="T48" fmla="+- 0 5679 4306"/>
                      <a:gd name="T49" fmla="*/ T48 w 1906"/>
                      <a:gd name="T50" fmla="+- 0 2371 1388"/>
                      <a:gd name="T51" fmla="*/ 2371 h 1039"/>
                      <a:gd name="T52" fmla="+- 0 6199 4306"/>
                      <a:gd name="T53" fmla="*/ T52 w 1906"/>
                      <a:gd name="T54" fmla="+- 0 1486 1388"/>
                      <a:gd name="T55" fmla="*/ 1486 h 1039"/>
                      <a:gd name="T56" fmla="+- 0 6212 4306"/>
                      <a:gd name="T57" fmla="*/ T56 w 1906"/>
                      <a:gd name="T58" fmla="+- 0 1447 1388"/>
                      <a:gd name="T59" fmla="*/ 1447 h 1039"/>
                      <a:gd name="T60" fmla="+- 0 6211 4306"/>
                      <a:gd name="T61" fmla="*/ T60 w 1906"/>
                      <a:gd name="T62" fmla="+- 0 1430 1388"/>
                      <a:gd name="T63" fmla="*/ 1430 h 1039"/>
                      <a:gd name="T64" fmla="+- 0 6158 4306"/>
                      <a:gd name="T65" fmla="*/ T64 w 1906"/>
                      <a:gd name="T66" fmla="+- 0 1389 1388"/>
                      <a:gd name="T67" fmla="*/ 1389 h 1039"/>
                      <a:gd name="T68" fmla="+- 0 5233 4306"/>
                      <a:gd name="T69" fmla="*/ T68 w 1906"/>
                      <a:gd name="T70" fmla="+- 0 1388 1388"/>
                      <a:gd name="T71" fmla="*/ 1388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906" h="1039">
                        <a:moveTo>
                          <a:pt x="927" y="0"/>
                        </a:moveTo>
                        <a:lnTo>
                          <a:pt x="848" y="16"/>
                        </a:lnTo>
                        <a:lnTo>
                          <a:pt x="790" y="45"/>
                        </a:lnTo>
                        <a:lnTo>
                          <a:pt x="21" y="951"/>
                        </a:lnTo>
                        <a:lnTo>
                          <a:pt x="0" y="1003"/>
                        </a:lnTo>
                        <a:lnTo>
                          <a:pt x="5" y="1016"/>
                        </a:lnTo>
                        <a:lnTo>
                          <a:pt x="15" y="1027"/>
                        </a:lnTo>
                        <a:lnTo>
                          <a:pt x="30" y="1034"/>
                        </a:lnTo>
                        <a:lnTo>
                          <a:pt x="51" y="1038"/>
                        </a:lnTo>
                        <a:lnTo>
                          <a:pt x="1240" y="1038"/>
                        </a:lnTo>
                        <a:lnTo>
                          <a:pt x="1259" y="1037"/>
                        </a:lnTo>
                        <a:lnTo>
                          <a:pt x="1319" y="1019"/>
                        </a:lnTo>
                        <a:lnTo>
                          <a:pt x="1373" y="983"/>
                        </a:lnTo>
                        <a:lnTo>
                          <a:pt x="1893" y="98"/>
                        </a:lnTo>
                        <a:lnTo>
                          <a:pt x="1906" y="59"/>
                        </a:lnTo>
                        <a:lnTo>
                          <a:pt x="1905" y="42"/>
                        </a:lnTo>
                        <a:lnTo>
                          <a:pt x="1852" y="1"/>
                        </a:lnTo>
                        <a:lnTo>
                          <a:pt x="927" y="0"/>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6" name="Group 33"/>
                <p:cNvGrpSpPr>
                  <a:grpSpLocks/>
                </p:cNvGrpSpPr>
                <p:nvPr/>
              </p:nvGrpSpPr>
              <p:grpSpPr bwMode="auto">
                <a:xfrm>
                  <a:off x="4306" y="1388"/>
                  <a:ext cx="1906" cy="1039"/>
                  <a:chOff x="4306" y="1388"/>
                  <a:chExt cx="1906" cy="1039"/>
                </a:xfrm>
              </p:grpSpPr>
              <p:sp>
                <p:nvSpPr>
                  <p:cNvPr id="411" name="Freeform 34"/>
                  <p:cNvSpPr>
                    <a:spLocks/>
                  </p:cNvSpPr>
                  <p:nvPr/>
                </p:nvSpPr>
                <p:spPr bwMode="auto">
                  <a:xfrm>
                    <a:off x="4306" y="1388"/>
                    <a:ext cx="1906" cy="1039"/>
                  </a:xfrm>
                  <a:custGeom>
                    <a:avLst/>
                    <a:gdLst>
                      <a:gd name="T0" fmla="+- 0 5233 4306"/>
                      <a:gd name="T1" fmla="*/ T0 w 1906"/>
                      <a:gd name="T2" fmla="+- 0 1388 1388"/>
                      <a:gd name="T3" fmla="*/ 1388 h 1039"/>
                      <a:gd name="T4" fmla="+- 0 5154 4306"/>
                      <a:gd name="T5" fmla="*/ T4 w 1906"/>
                      <a:gd name="T6" fmla="+- 0 1404 1388"/>
                      <a:gd name="T7" fmla="*/ 1404 h 1039"/>
                      <a:gd name="T8" fmla="+- 0 5096 4306"/>
                      <a:gd name="T9" fmla="*/ T8 w 1906"/>
                      <a:gd name="T10" fmla="+- 0 1433 1388"/>
                      <a:gd name="T11" fmla="*/ 1433 h 1039"/>
                      <a:gd name="T12" fmla="+- 0 4327 4306"/>
                      <a:gd name="T13" fmla="*/ T12 w 1906"/>
                      <a:gd name="T14" fmla="+- 0 2339 1388"/>
                      <a:gd name="T15" fmla="*/ 2339 h 1039"/>
                      <a:gd name="T16" fmla="+- 0 4306 4306"/>
                      <a:gd name="T17" fmla="*/ T16 w 1906"/>
                      <a:gd name="T18" fmla="+- 0 2391 1388"/>
                      <a:gd name="T19" fmla="*/ 2391 h 1039"/>
                      <a:gd name="T20" fmla="+- 0 4311 4306"/>
                      <a:gd name="T21" fmla="*/ T20 w 1906"/>
                      <a:gd name="T22" fmla="+- 0 2404 1388"/>
                      <a:gd name="T23" fmla="*/ 2404 h 1039"/>
                      <a:gd name="T24" fmla="+- 0 4321 4306"/>
                      <a:gd name="T25" fmla="*/ T24 w 1906"/>
                      <a:gd name="T26" fmla="+- 0 2415 1388"/>
                      <a:gd name="T27" fmla="*/ 2415 h 1039"/>
                      <a:gd name="T28" fmla="+- 0 4336 4306"/>
                      <a:gd name="T29" fmla="*/ T28 w 1906"/>
                      <a:gd name="T30" fmla="+- 0 2422 1388"/>
                      <a:gd name="T31" fmla="*/ 2422 h 1039"/>
                      <a:gd name="T32" fmla="+- 0 4357 4306"/>
                      <a:gd name="T33" fmla="*/ T32 w 1906"/>
                      <a:gd name="T34" fmla="+- 0 2426 1388"/>
                      <a:gd name="T35" fmla="*/ 2426 h 1039"/>
                      <a:gd name="T36" fmla="+- 0 5546 4306"/>
                      <a:gd name="T37" fmla="*/ T36 w 1906"/>
                      <a:gd name="T38" fmla="+- 0 2426 1388"/>
                      <a:gd name="T39" fmla="*/ 2426 h 1039"/>
                      <a:gd name="T40" fmla="+- 0 5565 4306"/>
                      <a:gd name="T41" fmla="*/ T40 w 1906"/>
                      <a:gd name="T42" fmla="+- 0 2425 1388"/>
                      <a:gd name="T43" fmla="*/ 2425 h 1039"/>
                      <a:gd name="T44" fmla="+- 0 5625 4306"/>
                      <a:gd name="T45" fmla="*/ T44 w 1906"/>
                      <a:gd name="T46" fmla="+- 0 2407 1388"/>
                      <a:gd name="T47" fmla="*/ 2407 h 1039"/>
                      <a:gd name="T48" fmla="+- 0 5679 4306"/>
                      <a:gd name="T49" fmla="*/ T48 w 1906"/>
                      <a:gd name="T50" fmla="+- 0 2371 1388"/>
                      <a:gd name="T51" fmla="*/ 2371 h 1039"/>
                      <a:gd name="T52" fmla="+- 0 6199 4306"/>
                      <a:gd name="T53" fmla="*/ T52 w 1906"/>
                      <a:gd name="T54" fmla="+- 0 1486 1388"/>
                      <a:gd name="T55" fmla="*/ 1486 h 1039"/>
                      <a:gd name="T56" fmla="+- 0 6212 4306"/>
                      <a:gd name="T57" fmla="*/ T56 w 1906"/>
                      <a:gd name="T58" fmla="+- 0 1447 1388"/>
                      <a:gd name="T59" fmla="*/ 1447 h 1039"/>
                      <a:gd name="T60" fmla="+- 0 6211 4306"/>
                      <a:gd name="T61" fmla="*/ T60 w 1906"/>
                      <a:gd name="T62" fmla="+- 0 1430 1388"/>
                      <a:gd name="T63" fmla="*/ 1430 h 1039"/>
                      <a:gd name="T64" fmla="+- 0 6158 4306"/>
                      <a:gd name="T65" fmla="*/ T64 w 1906"/>
                      <a:gd name="T66" fmla="+- 0 1389 1388"/>
                      <a:gd name="T67" fmla="*/ 1389 h 1039"/>
                      <a:gd name="T68" fmla="+- 0 5233 4306"/>
                      <a:gd name="T69" fmla="*/ T68 w 1906"/>
                      <a:gd name="T70" fmla="+- 0 1388 1388"/>
                      <a:gd name="T71" fmla="*/ 1388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906" h="1039">
                        <a:moveTo>
                          <a:pt x="927" y="0"/>
                        </a:moveTo>
                        <a:lnTo>
                          <a:pt x="848" y="16"/>
                        </a:lnTo>
                        <a:lnTo>
                          <a:pt x="790" y="45"/>
                        </a:lnTo>
                        <a:lnTo>
                          <a:pt x="21" y="951"/>
                        </a:lnTo>
                        <a:lnTo>
                          <a:pt x="0" y="1003"/>
                        </a:lnTo>
                        <a:lnTo>
                          <a:pt x="5" y="1016"/>
                        </a:lnTo>
                        <a:lnTo>
                          <a:pt x="15" y="1027"/>
                        </a:lnTo>
                        <a:lnTo>
                          <a:pt x="30" y="1034"/>
                        </a:lnTo>
                        <a:lnTo>
                          <a:pt x="51" y="1038"/>
                        </a:lnTo>
                        <a:lnTo>
                          <a:pt x="1240" y="1038"/>
                        </a:lnTo>
                        <a:lnTo>
                          <a:pt x="1259" y="1037"/>
                        </a:lnTo>
                        <a:lnTo>
                          <a:pt x="1319" y="1019"/>
                        </a:lnTo>
                        <a:lnTo>
                          <a:pt x="1373" y="983"/>
                        </a:lnTo>
                        <a:lnTo>
                          <a:pt x="1893" y="98"/>
                        </a:lnTo>
                        <a:lnTo>
                          <a:pt x="1906" y="59"/>
                        </a:lnTo>
                        <a:lnTo>
                          <a:pt x="1905" y="42"/>
                        </a:lnTo>
                        <a:lnTo>
                          <a:pt x="1852" y="1"/>
                        </a:lnTo>
                        <a:lnTo>
                          <a:pt x="927" y="0"/>
                        </a:lnTo>
                        <a:close/>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7" name="Group 35"/>
                <p:cNvGrpSpPr>
                  <a:grpSpLocks/>
                </p:cNvGrpSpPr>
                <p:nvPr/>
              </p:nvGrpSpPr>
              <p:grpSpPr bwMode="auto">
                <a:xfrm>
                  <a:off x="4306" y="1331"/>
                  <a:ext cx="1906" cy="1039"/>
                  <a:chOff x="4306" y="1331"/>
                  <a:chExt cx="1906" cy="1039"/>
                </a:xfrm>
              </p:grpSpPr>
              <p:sp>
                <p:nvSpPr>
                  <p:cNvPr id="410" name="Freeform 36"/>
                  <p:cNvSpPr>
                    <a:spLocks/>
                  </p:cNvSpPr>
                  <p:nvPr/>
                </p:nvSpPr>
                <p:spPr bwMode="auto">
                  <a:xfrm>
                    <a:off x="4306" y="1331"/>
                    <a:ext cx="1906" cy="1039"/>
                  </a:xfrm>
                  <a:custGeom>
                    <a:avLst/>
                    <a:gdLst>
                      <a:gd name="T0" fmla="+- 0 5233 4306"/>
                      <a:gd name="T1" fmla="*/ T0 w 1906"/>
                      <a:gd name="T2" fmla="+- 0 1331 1331"/>
                      <a:gd name="T3" fmla="*/ 1331 h 1039"/>
                      <a:gd name="T4" fmla="+- 0 5154 4306"/>
                      <a:gd name="T5" fmla="*/ T4 w 1906"/>
                      <a:gd name="T6" fmla="+- 0 1347 1331"/>
                      <a:gd name="T7" fmla="*/ 1347 h 1039"/>
                      <a:gd name="T8" fmla="+- 0 5096 4306"/>
                      <a:gd name="T9" fmla="*/ T8 w 1906"/>
                      <a:gd name="T10" fmla="+- 0 1376 1331"/>
                      <a:gd name="T11" fmla="*/ 1376 h 1039"/>
                      <a:gd name="T12" fmla="+- 0 4327 4306"/>
                      <a:gd name="T13" fmla="*/ T12 w 1906"/>
                      <a:gd name="T14" fmla="+- 0 2282 1331"/>
                      <a:gd name="T15" fmla="*/ 2282 h 1039"/>
                      <a:gd name="T16" fmla="+- 0 4306 4306"/>
                      <a:gd name="T17" fmla="*/ T16 w 1906"/>
                      <a:gd name="T18" fmla="+- 0 2334 1331"/>
                      <a:gd name="T19" fmla="*/ 2334 h 1039"/>
                      <a:gd name="T20" fmla="+- 0 4311 4306"/>
                      <a:gd name="T21" fmla="*/ T20 w 1906"/>
                      <a:gd name="T22" fmla="+- 0 2347 1331"/>
                      <a:gd name="T23" fmla="*/ 2347 h 1039"/>
                      <a:gd name="T24" fmla="+- 0 4321 4306"/>
                      <a:gd name="T25" fmla="*/ T24 w 1906"/>
                      <a:gd name="T26" fmla="+- 0 2358 1331"/>
                      <a:gd name="T27" fmla="*/ 2358 h 1039"/>
                      <a:gd name="T28" fmla="+- 0 4336 4306"/>
                      <a:gd name="T29" fmla="*/ T28 w 1906"/>
                      <a:gd name="T30" fmla="+- 0 2365 1331"/>
                      <a:gd name="T31" fmla="*/ 2365 h 1039"/>
                      <a:gd name="T32" fmla="+- 0 4357 4306"/>
                      <a:gd name="T33" fmla="*/ T32 w 1906"/>
                      <a:gd name="T34" fmla="+- 0 2369 1331"/>
                      <a:gd name="T35" fmla="*/ 2369 h 1039"/>
                      <a:gd name="T36" fmla="+- 0 5546 4306"/>
                      <a:gd name="T37" fmla="*/ T36 w 1906"/>
                      <a:gd name="T38" fmla="+- 0 2370 1331"/>
                      <a:gd name="T39" fmla="*/ 2370 h 1039"/>
                      <a:gd name="T40" fmla="+- 0 5565 4306"/>
                      <a:gd name="T41" fmla="*/ T40 w 1906"/>
                      <a:gd name="T42" fmla="+- 0 2368 1331"/>
                      <a:gd name="T43" fmla="*/ 2368 h 1039"/>
                      <a:gd name="T44" fmla="+- 0 5625 4306"/>
                      <a:gd name="T45" fmla="*/ T44 w 1906"/>
                      <a:gd name="T46" fmla="+- 0 2350 1331"/>
                      <a:gd name="T47" fmla="*/ 2350 h 1039"/>
                      <a:gd name="T48" fmla="+- 0 5679 4306"/>
                      <a:gd name="T49" fmla="*/ T48 w 1906"/>
                      <a:gd name="T50" fmla="+- 0 2315 1331"/>
                      <a:gd name="T51" fmla="*/ 2315 h 1039"/>
                      <a:gd name="T52" fmla="+- 0 6199 4306"/>
                      <a:gd name="T53" fmla="*/ T52 w 1906"/>
                      <a:gd name="T54" fmla="+- 0 1430 1331"/>
                      <a:gd name="T55" fmla="*/ 1430 h 1039"/>
                      <a:gd name="T56" fmla="+- 0 6212 4306"/>
                      <a:gd name="T57" fmla="*/ T56 w 1906"/>
                      <a:gd name="T58" fmla="+- 0 1390 1331"/>
                      <a:gd name="T59" fmla="*/ 1390 h 1039"/>
                      <a:gd name="T60" fmla="+- 0 6211 4306"/>
                      <a:gd name="T61" fmla="*/ T60 w 1906"/>
                      <a:gd name="T62" fmla="+- 0 1373 1331"/>
                      <a:gd name="T63" fmla="*/ 1373 h 1039"/>
                      <a:gd name="T64" fmla="+- 0 6158 4306"/>
                      <a:gd name="T65" fmla="*/ T64 w 1906"/>
                      <a:gd name="T66" fmla="+- 0 1333 1331"/>
                      <a:gd name="T67" fmla="*/ 1333 h 1039"/>
                      <a:gd name="T68" fmla="+- 0 5233 4306"/>
                      <a:gd name="T69" fmla="*/ T68 w 1906"/>
                      <a:gd name="T70" fmla="+- 0 1331 1331"/>
                      <a:gd name="T71" fmla="*/ 1331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906" h="1039">
                        <a:moveTo>
                          <a:pt x="927" y="0"/>
                        </a:moveTo>
                        <a:lnTo>
                          <a:pt x="848" y="16"/>
                        </a:lnTo>
                        <a:lnTo>
                          <a:pt x="790" y="45"/>
                        </a:lnTo>
                        <a:lnTo>
                          <a:pt x="21" y="951"/>
                        </a:lnTo>
                        <a:lnTo>
                          <a:pt x="0" y="1003"/>
                        </a:lnTo>
                        <a:lnTo>
                          <a:pt x="5" y="1016"/>
                        </a:lnTo>
                        <a:lnTo>
                          <a:pt x="15" y="1027"/>
                        </a:lnTo>
                        <a:lnTo>
                          <a:pt x="30" y="1034"/>
                        </a:lnTo>
                        <a:lnTo>
                          <a:pt x="51" y="1038"/>
                        </a:lnTo>
                        <a:lnTo>
                          <a:pt x="1240" y="1039"/>
                        </a:lnTo>
                        <a:lnTo>
                          <a:pt x="1259" y="1037"/>
                        </a:lnTo>
                        <a:lnTo>
                          <a:pt x="1319" y="1019"/>
                        </a:lnTo>
                        <a:lnTo>
                          <a:pt x="1373" y="984"/>
                        </a:lnTo>
                        <a:lnTo>
                          <a:pt x="1893" y="99"/>
                        </a:lnTo>
                        <a:lnTo>
                          <a:pt x="1906" y="59"/>
                        </a:lnTo>
                        <a:lnTo>
                          <a:pt x="1905" y="42"/>
                        </a:lnTo>
                        <a:lnTo>
                          <a:pt x="1852" y="2"/>
                        </a:lnTo>
                        <a:lnTo>
                          <a:pt x="927" y="0"/>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8" name="Group 37"/>
                <p:cNvGrpSpPr>
                  <a:grpSpLocks/>
                </p:cNvGrpSpPr>
                <p:nvPr/>
              </p:nvGrpSpPr>
              <p:grpSpPr bwMode="auto">
                <a:xfrm>
                  <a:off x="4306" y="1331"/>
                  <a:ext cx="1906" cy="1039"/>
                  <a:chOff x="4306" y="1331"/>
                  <a:chExt cx="1906" cy="1039"/>
                </a:xfrm>
              </p:grpSpPr>
              <p:sp>
                <p:nvSpPr>
                  <p:cNvPr id="409" name="Freeform 38"/>
                  <p:cNvSpPr>
                    <a:spLocks/>
                  </p:cNvSpPr>
                  <p:nvPr/>
                </p:nvSpPr>
                <p:spPr bwMode="auto">
                  <a:xfrm>
                    <a:off x="4306" y="1331"/>
                    <a:ext cx="1906" cy="1039"/>
                  </a:xfrm>
                  <a:custGeom>
                    <a:avLst/>
                    <a:gdLst>
                      <a:gd name="T0" fmla="+- 0 5233 4306"/>
                      <a:gd name="T1" fmla="*/ T0 w 1906"/>
                      <a:gd name="T2" fmla="+- 0 1331 1331"/>
                      <a:gd name="T3" fmla="*/ 1331 h 1039"/>
                      <a:gd name="T4" fmla="+- 0 5154 4306"/>
                      <a:gd name="T5" fmla="*/ T4 w 1906"/>
                      <a:gd name="T6" fmla="+- 0 1347 1331"/>
                      <a:gd name="T7" fmla="*/ 1347 h 1039"/>
                      <a:gd name="T8" fmla="+- 0 5096 4306"/>
                      <a:gd name="T9" fmla="*/ T8 w 1906"/>
                      <a:gd name="T10" fmla="+- 0 1376 1331"/>
                      <a:gd name="T11" fmla="*/ 1376 h 1039"/>
                      <a:gd name="T12" fmla="+- 0 4327 4306"/>
                      <a:gd name="T13" fmla="*/ T12 w 1906"/>
                      <a:gd name="T14" fmla="+- 0 2282 1331"/>
                      <a:gd name="T15" fmla="*/ 2282 h 1039"/>
                      <a:gd name="T16" fmla="+- 0 4306 4306"/>
                      <a:gd name="T17" fmla="*/ T16 w 1906"/>
                      <a:gd name="T18" fmla="+- 0 2334 1331"/>
                      <a:gd name="T19" fmla="*/ 2334 h 1039"/>
                      <a:gd name="T20" fmla="+- 0 4311 4306"/>
                      <a:gd name="T21" fmla="*/ T20 w 1906"/>
                      <a:gd name="T22" fmla="+- 0 2347 1331"/>
                      <a:gd name="T23" fmla="*/ 2347 h 1039"/>
                      <a:gd name="T24" fmla="+- 0 4321 4306"/>
                      <a:gd name="T25" fmla="*/ T24 w 1906"/>
                      <a:gd name="T26" fmla="+- 0 2358 1331"/>
                      <a:gd name="T27" fmla="*/ 2358 h 1039"/>
                      <a:gd name="T28" fmla="+- 0 4336 4306"/>
                      <a:gd name="T29" fmla="*/ T28 w 1906"/>
                      <a:gd name="T30" fmla="+- 0 2365 1331"/>
                      <a:gd name="T31" fmla="*/ 2365 h 1039"/>
                      <a:gd name="T32" fmla="+- 0 4357 4306"/>
                      <a:gd name="T33" fmla="*/ T32 w 1906"/>
                      <a:gd name="T34" fmla="+- 0 2369 1331"/>
                      <a:gd name="T35" fmla="*/ 2369 h 1039"/>
                      <a:gd name="T36" fmla="+- 0 5546 4306"/>
                      <a:gd name="T37" fmla="*/ T36 w 1906"/>
                      <a:gd name="T38" fmla="+- 0 2370 1331"/>
                      <a:gd name="T39" fmla="*/ 2370 h 1039"/>
                      <a:gd name="T40" fmla="+- 0 5565 4306"/>
                      <a:gd name="T41" fmla="*/ T40 w 1906"/>
                      <a:gd name="T42" fmla="+- 0 2368 1331"/>
                      <a:gd name="T43" fmla="*/ 2368 h 1039"/>
                      <a:gd name="T44" fmla="+- 0 5625 4306"/>
                      <a:gd name="T45" fmla="*/ T44 w 1906"/>
                      <a:gd name="T46" fmla="+- 0 2350 1331"/>
                      <a:gd name="T47" fmla="*/ 2350 h 1039"/>
                      <a:gd name="T48" fmla="+- 0 5679 4306"/>
                      <a:gd name="T49" fmla="*/ T48 w 1906"/>
                      <a:gd name="T50" fmla="+- 0 2315 1331"/>
                      <a:gd name="T51" fmla="*/ 2315 h 1039"/>
                      <a:gd name="T52" fmla="+- 0 6199 4306"/>
                      <a:gd name="T53" fmla="*/ T52 w 1906"/>
                      <a:gd name="T54" fmla="+- 0 1430 1331"/>
                      <a:gd name="T55" fmla="*/ 1430 h 1039"/>
                      <a:gd name="T56" fmla="+- 0 6212 4306"/>
                      <a:gd name="T57" fmla="*/ T56 w 1906"/>
                      <a:gd name="T58" fmla="+- 0 1390 1331"/>
                      <a:gd name="T59" fmla="*/ 1390 h 1039"/>
                      <a:gd name="T60" fmla="+- 0 6211 4306"/>
                      <a:gd name="T61" fmla="*/ T60 w 1906"/>
                      <a:gd name="T62" fmla="+- 0 1373 1331"/>
                      <a:gd name="T63" fmla="*/ 1373 h 1039"/>
                      <a:gd name="T64" fmla="+- 0 6158 4306"/>
                      <a:gd name="T65" fmla="*/ T64 w 1906"/>
                      <a:gd name="T66" fmla="+- 0 1333 1331"/>
                      <a:gd name="T67" fmla="*/ 1333 h 1039"/>
                      <a:gd name="T68" fmla="+- 0 5233 4306"/>
                      <a:gd name="T69" fmla="*/ T68 w 1906"/>
                      <a:gd name="T70" fmla="+- 0 1331 1331"/>
                      <a:gd name="T71" fmla="*/ 1331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906" h="1039">
                        <a:moveTo>
                          <a:pt x="927" y="0"/>
                        </a:moveTo>
                        <a:lnTo>
                          <a:pt x="848" y="16"/>
                        </a:lnTo>
                        <a:lnTo>
                          <a:pt x="790" y="45"/>
                        </a:lnTo>
                        <a:lnTo>
                          <a:pt x="21" y="951"/>
                        </a:lnTo>
                        <a:lnTo>
                          <a:pt x="0" y="1003"/>
                        </a:lnTo>
                        <a:lnTo>
                          <a:pt x="5" y="1016"/>
                        </a:lnTo>
                        <a:lnTo>
                          <a:pt x="15" y="1027"/>
                        </a:lnTo>
                        <a:lnTo>
                          <a:pt x="30" y="1034"/>
                        </a:lnTo>
                        <a:lnTo>
                          <a:pt x="51" y="1038"/>
                        </a:lnTo>
                        <a:lnTo>
                          <a:pt x="1240" y="1039"/>
                        </a:lnTo>
                        <a:lnTo>
                          <a:pt x="1259" y="1037"/>
                        </a:lnTo>
                        <a:lnTo>
                          <a:pt x="1319" y="1019"/>
                        </a:lnTo>
                        <a:lnTo>
                          <a:pt x="1373" y="984"/>
                        </a:lnTo>
                        <a:lnTo>
                          <a:pt x="1893" y="99"/>
                        </a:lnTo>
                        <a:lnTo>
                          <a:pt x="1906" y="59"/>
                        </a:lnTo>
                        <a:lnTo>
                          <a:pt x="1905" y="42"/>
                        </a:lnTo>
                        <a:lnTo>
                          <a:pt x="1852" y="2"/>
                        </a:lnTo>
                        <a:lnTo>
                          <a:pt x="927" y="0"/>
                        </a:lnTo>
                        <a:close/>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9" name="Group 39"/>
                <p:cNvGrpSpPr>
                  <a:grpSpLocks/>
                </p:cNvGrpSpPr>
                <p:nvPr/>
              </p:nvGrpSpPr>
              <p:grpSpPr bwMode="auto">
                <a:xfrm>
                  <a:off x="4306" y="1275"/>
                  <a:ext cx="1906" cy="1039"/>
                  <a:chOff x="4306" y="1275"/>
                  <a:chExt cx="1906" cy="1039"/>
                </a:xfrm>
              </p:grpSpPr>
              <p:sp>
                <p:nvSpPr>
                  <p:cNvPr id="408" name="Freeform 40"/>
                  <p:cNvSpPr>
                    <a:spLocks/>
                  </p:cNvSpPr>
                  <p:nvPr/>
                </p:nvSpPr>
                <p:spPr bwMode="auto">
                  <a:xfrm>
                    <a:off x="4306" y="1275"/>
                    <a:ext cx="1906" cy="1039"/>
                  </a:xfrm>
                  <a:custGeom>
                    <a:avLst/>
                    <a:gdLst>
                      <a:gd name="T0" fmla="+- 0 5233 4306"/>
                      <a:gd name="T1" fmla="*/ T0 w 1906"/>
                      <a:gd name="T2" fmla="+- 0 1275 1275"/>
                      <a:gd name="T3" fmla="*/ 1275 h 1039"/>
                      <a:gd name="T4" fmla="+- 0 5154 4306"/>
                      <a:gd name="T5" fmla="*/ T4 w 1906"/>
                      <a:gd name="T6" fmla="+- 0 1291 1275"/>
                      <a:gd name="T7" fmla="*/ 1291 h 1039"/>
                      <a:gd name="T8" fmla="+- 0 5096 4306"/>
                      <a:gd name="T9" fmla="*/ T8 w 1906"/>
                      <a:gd name="T10" fmla="+- 0 1320 1275"/>
                      <a:gd name="T11" fmla="*/ 1320 h 1039"/>
                      <a:gd name="T12" fmla="+- 0 4327 4306"/>
                      <a:gd name="T13" fmla="*/ T12 w 1906"/>
                      <a:gd name="T14" fmla="+- 0 2226 1275"/>
                      <a:gd name="T15" fmla="*/ 2226 h 1039"/>
                      <a:gd name="T16" fmla="+- 0 4306 4306"/>
                      <a:gd name="T17" fmla="*/ T16 w 1906"/>
                      <a:gd name="T18" fmla="+- 0 2277 1275"/>
                      <a:gd name="T19" fmla="*/ 2277 h 1039"/>
                      <a:gd name="T20" fmla="+- 0 4311 4306"/>
                      <a:gd name="T21" fmla="*/ T20 w 1906"/>
                      <a:gd name="T22" fmla="+- 0 2291 1275"/>
                      <a:gd name="T23" fmla="*/ 2291 h 1039"/>
                      <a:gd name="T24" fmla="+- 0 4321 4306"/>
                      <a:gd name="T25" fmla="*/ T24 w 1906"/>
                      <a:gd name="T26" fmla="+- 0 2301 1275"/>
                      <a:gd name="T27" fmla="*/ 2301 h 1039"/>
                      <a:gd name="T28" fmla="+- 0 4336 4306"/>
                      <a:gd name="T29" fmla="*/ T28 w 1906"/>
                      <a:gd name="T30" fmla="+- 0 2309 1275"/>
                      <a:gd name="T31" fmla="*/ 2309 h 1039"/>
                      <a:gd name="T32" fmla="+- 0 4357 4306"/>
                      <a:gd name="T33" fmla="*/ T32 w 1906"/>
                      <a:gd name="T34" fmla="+- 0 2312 1275"/>
                      <a:gd name="T35" fmla="*/ 2312 h 1039"/>
                      <a:gd name="T36" fmla="+- 0 5546 4306"/>
                      <a:gd name="T37" fmla="*/ T36 w 1906"/>
                      <a:gd name="T38" fmla="+- 0 2313 1275"/>
                      <a:gd name="T39" fmla="*/ 2313 h 1039"/>
                      <a:gd name="T40" fmla="+- 0 5565 4306"/>
                      <a:gd name="T41" fmla="*/ T40 w 1906"/>
                      <a:gd name="T42" fmla="+- 0 2312 1275"/>
                      <a:gd name="T43" fmla="*/ 2312 h 1039"/>
                      <a:gd name="T44" fmla="+- 0 5625 4306"/>
                      <a:gd name="T45" fmla="*/ T44 w 1906"/>
                      <a:gd name="T46" fmla="+- 0 2293 1275"/>
                      <a:gd name="T47" fmla="*/ 2293 h 1039"/>
                      <a:gd name="T48" fmla="+- 0 5679 4306"/>
                      <a:gd name="T49" fmla="*/ T48 w 1906"/>
                      <a:gd name="T50" fmla="+- 0 2258 1275"/>
                      <a:gd name="T51" fmla="*/ 2258 h 1039"/>
                      <a:gd name="T52" fmla="+- 0 6199 4306"/>
                      <a:gd name="T53" fmla="*/ T52 w 1906"/>
                      <a:gd name="T54" fmla="+- 0 1373 1275"/>
                      <a:gd name="T55" fmla="*/ 1373 h 1039"/>
                      <a:gd name="T56" fmla="+- 0 6212 4306"/>
                      <a:gd name="T57" fmla="*/ T56 w 1906"/>
                      <a:gd name="T58" fmla="+- 0 1334 1275"/>
                      <a:gd name="T59" fmla="*/ 1334 h 1039"/>
                      <a:gd name="T60" fmla="+- 0 6211 4306"/>
                      <a:gd name="T61" fmla="*/ T60 w 1906"/>
                      <a:gd name="T62" fmla="+- 0 1316 1275"/>
                      <a:gd name="T63" fmla="*/ 1316 h 1039"/>
                      <a:gd name="T64" fmla="+- 0 6158 4306"/>
                      <a:gd name="T65" fmla="*/ T64 w 1906"/>
                      <a:gd name="T66" fmla="+- 0 1276 1275"/>
                      <a:gd name="T67" fmla="*/ 1276 h 1039"/>
                      <a:gd name="T68" fmla="+- 0 5233 4306"/>
                      <a:gd name="T69" fmla="*/ T68 w 1906"/>
                      <a:gd name="T70" fmla="+- 0 1275 1275"/>
                      <a:gd name="T71" fmla="*/ 1275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906" h="1039">
                        <a:moveTo>
                          <a:pt x="927" y="0"/>
                        </a:moveTo>
                        <a:lnTo>
                          <a:pt x="848" y="16"/>
                        </a:lnTo>
                        <a:lnTo>
                          <a:pt x="790" y="45"/>
                        </a:lnTo>
                        <a:lnTo>
                          <a:pt x="21" y="951"/>
                        </a:lnTo>
                        <a:lnTo>
                          <a:pt x="0" y="1002"/>
                        </a:lnTo>
                        <a:lnTo>
                          <a:pt x="5" y="1016"/>
                        </a:lnTo>
                        <a:lnTo>
                          <a:pt x="15" y="1026"/>
                        </a:lnTo>
                        <a:lnTo>
                          <a:pt x="30" y="1034"/>
                        </a:lnTo>
                        <a:lnTo>
                          <a:pt x="51" y="1037"/>
                        </a:lnTo>
                        <a:lnTo>
                          <a:pt x="1240" y="1038"/>
                        </a:lnTo>
                        <a:lnTo>
                          <a:pt x="1259" y="1037"/>
                        </a:lnTo>
                        <a:lnTo>
                          <a:pt x="1319" y="1018"/>
                        </a:lnTo>
                        <a:lnTo>
                          <a:pt x="1373" y="983"/>
                        </a:lnTo>
                        <a:lnTo>
                          <a:pt x="1893" y="98"/>
                        </a:lnTo>
                        <a:lnTo>
                          <a:pt x="1906" y="59"/>
                        </a:lnTo>
                        <a:lnTo>
                          <a:pt x="1905" y="41"/>
                        </a:lnTo>
                        <a:lnTo>
                          <a:pt x="1852" y="1"/>
                        </a:lnTo>
                        <a:lnTo>
                          <a:pt x="927" y="0"/>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30" name="Group 41"/>
                <p:cNvGrpSpPr>
                  <a:grpSpLocks/>
                </p:cNvGrpSpPr>
                <p:nvPr/>
              </p:nvGrpSpPr>
              <p:grpSpPr bwMode="auto">
                <a:xfrm>
                  <a:off x="4306" y="1275"/>
                  <a:ext cx="1906" cy="1039"/>
                  <a:chOff x="4306" y="1275"/>
                  <a:chExt cx="1906" cy="1039"/>
                </a:xfrm>
              </p:grpSpPr>
              <p:sp>
                <p:nvSpPr>
                  <p:cNvPr id="407" name="Freeform 42"/>
                  <p:cNvSpPr>
                    <a:spLocks/>
                  </p:cNvSpPr>
                  <p:nvPr/>
                </p:nvSpPr>
                <p:spPr bwMode="auto">
                  <a:xfrm>
                    <a:off x="4306" y="1275"/>
                    <a:ext cx="1906" cy="1039"/>
                  </a:xfrm>
                  <a:custGeom>
                    <a:avLst/>
                    <a:gdLst>
                      <a:gd name="T0" fmla="+- 0 5233 4306"/>
                      <a:gd name="T1" fmla="*/ T0 w 1906"/>
                      <a:gd name="T2" fmla="+- 0 1275 1275"/>
                      <a:gd name="T3" fmla="*/ 1275 h 1039"/>
                      <a:gd name="T4" fmla="+- 0 5154 4306"/>
                      <a:gd name="T5" fmla="*/ T4 w 1906"/>
                      <a:gd name="T6" fmla="+- 0 1291 1275"/>
                      <a:gd name="T7" fmla="*/ 1291 h 1039"/>
                      <a:gd name="T8" fmla="+- 0 5096 4306"/>
                      <a:gd name="T9" fmla="*/ T8 w 1906"/>
                      <a:gd name="T10" fmla="+- 0 1320 1275"/>
                      <a:gd name="T11" fmla="*/ 1320 h 1039"/>
                      <a:gd name="T12" fmla="+- 0 4327 4306"/>
                      <a:gd name="T13" fmla="*/ T12 w 1906"/>
                      <a:gd name="T14" fmla="+- 0 2226 1275"/>
                      <a:gd name="T15" fmla="*/ 2226 h 1039"/>
                      <a:gd name="T16" fmla="+- 0 4306 4306"/>
                      <a:gd name="T17" fmla="*/ T16 w 1906"/>
                      <a:gd name="T18" fmla="+- 0 2277 1275"/>
                      <a:gd name="T19" fmla="*/ 2277 h 1039"/>
                      <a:gd name="T20" fmla="+- 0 4311 4306"/>
                      <a:gd name="T21" fmla="*/ T20 w 1906"/>
                      <a:gd name="T22" fmla="+- 0 2291 1275"/>
                      <a:gd name="T23" fmla="*/ 2291 h 1039"/>
                      <a:gd name="T24" fmla="+- 0 4321 4306"/>
                      <a:gd name="T25" fmla="*/ T24 w 1906"/>
                      <a:gd name="T26" fmla="+- 0 2301 1275"/>
                      <a:gd name="T27" fmla="*/ 2301 h 1039"/>
                      <a:gd name="T28" fmla="+- 0 4336 4306"/>
                      <a:gd name="T29" fmla="*/ T28 w 1906"/>
                      <a:gd name="T30" fmla="+- 0 2309 1275"/>
                      <a:gd name="T31" fmla="*/ 2309 h 1039"/>
                      <a:gd name="T32" fmla="+- 0 4357 4306"/>
                      <a:gd name="T33" fmla="*/ T32 w 1906"/>
                      <a:gd name="T34" fmla="+- 0 2312 1275"/>
                      <a:gd name="T35" fmla="*/ 2312 h 1039"/>
                      <a:gd name="T36" fmla="+- 0 5546 4306"/>
                      <a:gd name="T37" fmla="*/ T36 w 1906"/>
                      <a:gd name="T38" fmla="+- 0 2313 1275"/>
                      <a:gd name="T39" fmla="*/ 2313 h 1039"/>
                      <a:gd name="T40" fmla="+- 0 5565 4306"/>
                      <a:gd name="T41" fmla="*/ T40 w 1906"/>
                      <a:gd name="T42" fmla="+- 0 2312 1275"/>
                      <a:gd name="T43" fmla="*/ 2312 h 1039"/>
                      <a:gd name="T44" fmla="+- 0 5625 4306"/>
                      <a:gd name="T45" fmla="*/ T44 w 1906"/>
                      <a:gd name="T46" fmla="+- 0 2293 1275"/>
                      <a:gd name="T47" fmla="*/ 2293 h 1039"/>
                      <a:gd name="T48" fmla="+- 0 5679 4306"/>
                      <a:gd name="T49" fmla="*/ T48 w 1906"/>
                      <a:gd name="T50" fmla="+- 0 2258 1275"/>
                      <a:gd name="T51" fmla="*/ 2258 h 1039"/>
                      <a:gd name="T52" fmla="+- 0 6199 4306"/>
                      <a:gd name="T53" fmla="*/ T52 w 1906"/>
                      <a:gd name="T54" fmla="+- 0 1373 1275"/>
                      <a:gd name="T55" fmla="*/ 1373 h 1039"/>
                      <a:gd name="T56" fmla="+- 0 6212 4306"/>
                      <a:gd name="T57" fmla="*/ T56 w 1906"/>
                      <a:gd name="T58" fmla="+- 0 1334 1275"/>
                      <a:gd name="T59" fmla="*/ 1334 h 1039"/>
                      <a:gd name="T60" fmla="+- 0 6211 4306"/>
                      <a:gd name="T61" fmla="*/ T60 w 1906"/>
                      <a:gd name="T62" fmla="+- 0 1316 1275"/>
                      <a:gd name="T63" fmla="*/ 1316 h 1039"/>
                      <a:gd name="T64" fmla="+- 0 6158 4306"/>
                      <a:gd name="T65" fmla="*/ T64 w 1906"/>
                      <a:gd name="T66" fmla="+- 0 1276 1275"/>
                      <a:gd name="T67" fmla="*/ 1276 h 1039"/>
                      <a:gd name="T68" fmla="+- 0 5233 4306"/>
                      <a:gd name="T69" fmla="*/ T68 w 1906"/>
                      <a:gd name="T70" fmla="+- 0 1275 1275"/>
                      <a:gd name="T71" fmla="*/ 1275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906" h="1039">
                        <a:moveTo>
                          <a:pt x="927" y="0"/>
                        </a:moveTo>
                        <a:lnTo>
                          <a:pt x="848" y="16"/>
                        </a:lnTo>
                        <a:lnTo>
                          <a:pt x="790" y="45"/>
                        </a:lnTo>
                        <a:lnTo>
                          <a:pt x="21" y="951"/>
                        </a:lnTo>
                        <a:lnTo>
                          <a:pt x="0" y="1002"/>
                        </a:lnTo>
                        <a:lnTo>
                          <a:pt x="5" y="1016"/>
                        </a:lnTo>
                        <a:lnTo>
                          <a:pt x="15" y="1026"/>
                        </a:lnTo>
                        <a:lnTo>
                          <a:pt x="30" y="1034"/>
                        </a:lnTo>
                        <a:lnTo>
                          <a:pt x="51" y="1037"/>
                        </a:lnTo>
                        <a:lnTo>
                          <a:pt x="1240" y="1038"/>
                        </a:lnTo>
                        <a:lnTo>
                          <a:pt x="1259" y="1037"/>
                        </a:lnTo>
                        <a:lnTo>
                          <a:pt x="1319" y="1018"/>
                        </a:lnTo>
                        <a:lnTo>
                          <a:pt x="1373" y="983"/>
                        </a:lnTo>
                        <a:lnTo>
                          <a:pt x="1893" y="98"/>
                        </a:lnTo>
                        <a:lnTo>
                          <a:pt x="1906" y="59"/>
                        </a:lnTo>
                        <a:lnTo>
                          <a:pt x="1905" y="41"/>
                        </a:lnTo>
                        <a:lnTo>
                          <a:pt x="1852" y="1"/>
                        </a:lnTo>
                        <a:lnTo>
                          <a:pt x="927" y="0"/>
                        </a:lnTo>
                        <a:close/>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31" name="Group 43"/>
                <p:cNvGrpSpPr>
                  <a:grpSpLocks/>
                </p:cNvGrpSpPr>
                <p:nvPr/>
              </p:nvGrpSpPr>
              <p:grpSpPr bwMode="auto">
                <a:xfrm>
                  <a:off x="4306" y="1218"/>
                  <a:ext cx="1906" cy="1039"/>
                  <a:chOff x="4306" y="1218"/>
                  <a:chExt cx="1906" cy="1039"/>
                </a:xfrm>
              </p:grpSpPr>
              <p:sp>
                <p:nvSpPr>
                  <p:cNvPr id="406" name="Freeform 44"/>
                  <p:cNvSpPr>
                    <a:spLocks/>
                  </p:cNvSpPr>
                  <p:nvPr/>
                </p:nvSpPr>
                <p:spPr bwMode="auto">
                  <a:xfrm>
                    <a:off x="4306" y="1218"/>
                    <a:ext cx="1906" cy="1039"/>
                  </a:xfrm>
                  <a:custGeom>
                    <a:avLst/>
                    <a:gdLst>
                      <a:gd name="T0" fmla="+- 0 5233 4306"/>
                      <a:gd name="T1" fmla="*/ T0 w 1906"/>
                      <a:gd name="T2" fmla="+- 0 1218 1218"/>
                      <a:gd name="T3" fmla="*/ 1218 h 1039"/>
                      <a:gd name="T4" fmla="+- 0 5154 4306"/>
                      <a:gd name="T5" fmla="*/ T4 w 1906"/>
                      <a:gd name="T6" fmla="+- 0 1234 1218"/>
                      <a:gd name="T7" fmla="*/ 1234 h 1039"/>
                      <a:gd name="T8" fmla="+- 0 5096 4306"/>
                      <a:gd name="T9" fmla="*/ T8 w 1906"/>
                      <a:gd name="T10" fmla="+- 0 1263 1218"/>
                      <a:gd name="T11" fmla="*/ 1263 h 1039"/>
                      <a:gd name="T12" fmla="+- 0 4327 4306"/>
                      <a:gd name="T13" fmla="*/ T12 w 1906"/>
                      <a:gd name="T14" fmla="+- 0 2169 1218"/>
                      <a:gd name="T15" fmla="*/ 2169 h 1039"/>
                      <a:gd name="T16" fmla="+- 0 4306 4306"/>
                      <a:gd name="T17" fmla="*/ T16 w 1906"/>
                      <a:gd name="T18" fmla="+- 0 2221 1218"/>
                      <a:gd name="T19" fmla="*/ 2221 h 1039"/>
                      <a:gd name="T20" fmla="+- 0 4311 4306"/>
                      <a:gd name="T21" fmla="*/ T20 w 1906"/>
                      <a:gd name="T22" fmla="+- 0 2234 1218"/>
                      <a:gd name="T23" fmla="*/ 2234 h 1039"/>
                      <a:gd name="T24" fmla="+- 0 4321 4306"/>
                      <a:gd name="T25" fmla="*/ T24 w 1906"/>
                      <a:gd name="T26" fmla="+- 0 2245 1218"/>
                      <a:gd name="T27" fmla="*/ 2245 h 1039"/>
                      <a:gd name="T28" fmla="+- 0 4336 4306"/>
                      <a:gd name="T29" fmla="*/ T28 w 1906"/>
                      <a:gd name="T30" fmla="+- 0 2252 1218"/>
                      <a:gd name="T31" fmla="*/ 2252 h 1039"/>
                      <a:gd name="T32" fmla="+- 0 4357 4306"/>
                      <a:gd name="T33" fmla="*/ T32 w 1906"/>
                      <a:gd name="T34" fmla="+- 0 2256 1218"/>
                      <a:gd name="T35" fmla="*/ 2256 h 1039"/>
                      <a:gd name="T36" fmla="+- 0 5546 4306"/>
                      <a:gd name="T37" fmla="*/ T36 w 1906"/>
                      <a:gd name="T38" fmla="+- 0 2256 1218"/>
                      <a:gd name="T39" fmla="*/ 2256 h 1039"/>
                      <a:gd name="T40" fmla="+- 0 5565 4306"/>
                      <a:gd name="T41" fmla="*/ T40 w 1906"/>
                      <a:gd name="T42" fmla="+- 0 2255 1218"/>
                      <a:gd name="T43" fmla="*/ 2255 h 1039"/>
                      <a:gd name="T44" fmla="+- 0 5625 4306"/>
                      <a:gd name="T45" fmla="*/ T44 w 1906"/>
                      <a:gd name="T46" fmla="+- 0 2236 1218"/>
                      <a:gd name="T47" fmla="*/ 2236 h 1039"/>
                      <a:gd name="T48" fmla="+- 0 5679 4306"/>
                      <a:gd name="T49" fmla="*/ T48 w 1906"/>
                      <a:gd name="T50" fmla="+- 0 2201 1218"/>
                      <a:gd name="T51" fmla="*/ 2201 h 1039"/>
                      <a:gd name="T52" fmla="+- 0 6199 4306"/>
                      <a:gd name="T53" fmla="*/ T52 w 1906"/>
                      <a:gd name="T54" fmla="+- 0 1316 1218"/>
                      <a:gd name="T55" fmla="*/ 1316 h 1039"/>
                      <a:gd name="T56" fmla="+- 0 6212 4306"/>
                      <a:gd name="T57" fmla="*/ T56 w 1906"/>
                      <a:gd name="T58" fmla="+- 0 1277 1218"/>
                      <a:gd name="T59" fmla="*/ 1277 h 1039"/>
                      <a:gd name="T60" fmla="+- 0 6211 4306"/>
                      <a:gd name="T61" fmla="*/ T60 w 1906"/>
                      <a:gd name="T62" fmla="+- 0 1260 1218"/>
                      <a:gd name="T63" fmla="*/ 1260 h 1039"/>
                      <a:gd name="T64" fmla="+- 0 6158 4306"/>
                      <a:gd name="T65" fmla="*/ T64 w 1906"/>
                      <a:gd name="T66" fmla="+- 0 1219 1218"/>
                      <a:gd name="T67" fmla="*/ 1219 h 1039"/>
                      <a:gd name="T68" fmla="+- 0 5233 4306"/>
                      <a:gd name="T69" fmla="*/ T68 w 1906"/>
                      <a:gd name="T70" fmla="+- 0 1218 1218"/>
                      <a:gd name="T71" fmla="*/ 1218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906" h="1039">
                        <a:moveTo>
                          <a:pt x="927" y="0"/>
                        </a:moveTo>
                        <a:lnTo>
                          <a:pt x="848" y="16"/>
                        </a:lnTo>
                        <a:lnTo>
                          <a:pt x="790" y="45"/>
                        </a:lnTo>
                        <a:lnTo>
                          <a:pt x="21" y="951"/>
                        </a:lnTo>
                        <a:lnTo>
                          <a:pt x="0" y="1003"/>
                        </a:lnTo>
                        <a:lnTo>
                          <a:pt x="5" y="1016"/>
                        </a:lnTo>
                        <a:lnTo>
                          <a:pt x="15" y="1027"/>
                        </a:lnTo>
                        <a:lnTo>
                          <a:pt x="30" y="1034"/>
                        </a:lnTo>
                        <a:lnTo>
                          <a:pt x="51" y="1038"/>
                        </a:lnTo>
                        <a:lnTo>
                          <a:pt x="1240" y="1038"/>
                        </a:lnTo>
                        <a:lnTo>
                          <a:pt x="1259" y="1037"/>
                        </a:lnTo>
                        <a:lnTo>
                          <a:pt x="1319" y="1018"/>
                        </a:lnTo>
                        <a:lnTo>
                          <a:pt x="1373" y="983"/>
                        </a:lnTo>
                        <a:lnTo>
                          <a:pt x="1893" y="98"/>
                        </a:lnTo>
                        <a:lnTo>
                          <a:pt x="1906" y="59"/>
                        </a:lnTo>
                        <a:lnTo>
                          <a:pt x="1905" y="42"/>
                        </a:lnTo>
                        <a:lnTo>
                          <a:pt x="1852" y="1"/>
                        </a:lnTo>
                        <a:lnTo>
                          <a:pt x="927" y="0"/>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32" name="Group 45"/>
                <p:cNvGrpSpPr>
                  <a:grpSpLocks/>
                </p:cNvGrpSpPr>
                <p:nvPr/>
              </p:nvGrpSpPr>
              <p:grpSpPr bwMode="auto">
                <a:xfrm>
                  <a:off x="4306" y="1218"/>
                  <a:ext cx="1906" cy="1039"/>
                  <a:chOff x="4306" y="1218"/>
                  <a:chExt cx="1906" cy="1039"/>
                </a:xfrm>
              </p:grpSpPr>
              <p:sp>
                <p:nvSpPr>
                  <p:cNvPr id="405" name="Freeform 46"/>
                  <p:cNvSpPr>
                    <a:spLocks/>
                  </p:cNvSpPr>
                  <p:nvPr/>
                </p:nvSpPr>
                <p:spPr bwMode="auto">
                  <a:xfrm>
                    <a:off x="4306" y="1218"/>
                    <a:ext cx="1906" cy="1039"/>
                  </a:xfrm>
                  <a:custGeom>
                    <a:avLst/>
                    <a:gdLst>
                      <a:gd name="T0" fmla="+- 0 5233 4306"/>
                      <a:gd name="T1" fmla="*/ T0 w 1906"/>
                      <a:gd name="T2" fmla="+- 0 1218 1218"/>
                      <a:gd name="T3" fmla="*/ 1218 h 1039"/>
                      <a:gd name="T4" fmla="+- 0 5154 4306"/>
                      <a:gd name="T5" fmla="*/ T4 w 1906"/>
                      <a:gd name="T6" fmla="+- 0 1234 1218"/>
                      <a:gd name="T7" fmla="*/ 1234 h 1039"/>
                      <a:gd name="T8" fmla="+- 0 5096 4306"/>
                      <a:gd name="T9" fmla="*/ T8 w 1906"/>
                      <a:gd name="T10" fmla="+- 0 1263 1218"/>
                      <a:gd name="T11" fmla="*/ 1263 h 1039"/>
                      <a:gd name="T12" fmla="+- 0 4327 4306"/>
                      <a:gd name="T13" fmla="*/ T12 w 1906"/>
                      <a:gd name="T14" fmla="+- 0 2169 1218"/>
                      <a:gd name="T15" fmla="*/ 2169 h 1039"/>
                      <a:gd name="T16" fmla="+- 0 4306 4306"/>
                      <a:gd name="T17" fmla="*/ T16 w 1906"/>
                      <a:gd name="T18" fmla="+- 0 2221 1218"/>
                      <a:gd name="T19" fmla="*/ 2221 h 1039"/>
                      <a:gd name="T20" fmla="+- 0 4311 4306"/>
                      <a:gd name="T21" fmla="*/ T20 w 1906"/>
                      <a:gd name="T22" fmla="+- 0 2234 1218"/>
                      <a:gd name="T23" fmla="*/ 2234 h 1039"/>
                      <a:gd name="T24" fmla="+- 0 4321 4306"/>
                      <a:gd name="T25" fmla="*/ T24 w 1906"/>
                      <a:gd name="T26" fmla="+- 0 2245 1218"/>
                      <a:gd name="T27" fmla="*/ 2245 h 1039"/>
                      <a:gd name="T28" fmla="+- 0 4336 4306"/>
                      <a:gd name="T29" fmla="*/ T28 w 1906"/>
                      <a:gd name="T30" fmla="+- 0 2252 1218"/>
                      <a:gd name="T31" fmla="*/ 2252 h 1039"/>
                      <a:gd name="T32" fmla="+- 0 4357 4306"/>
                      <a:gd name="T33" fmla="*/ T32 w 1906"/>
                      <a:gd name="T34" fmla="+- 0 2256 1218"/>
                      <a:gd name="T35" fmla="*/ 2256 h 1039"/>
                      <a:gd name="T36" fmla="+- 0 5546 4306"/>
                      <a:gd name="T37" fmla="*/ T36 w 1906"/>
                      <a:gd name="T38" fmla="+- 0 2256 1218"/>
                      <a:gd name="T39" fmla="*/ 2256 h 1039"/>
                      <a:gd name="T40" fmla="+- 0 5565 4306"/>
                      <a:gd name="T41" fmla="*/ T40 w 1906"/>
                      <a:gd name="T42" fmla="+- 0 2255 1218"/>
                      <a:gd name="T43" fmla="*/ 2255 h 1039"/>
                      <a:gd name="T44" fmla="+- 0 5625 4306"/>
                      <a:gd name="T45" fmla="*/ T44 w 1906"/>
                      <a:gd name="T46" fmla="+- 0 2236 1218"/>
                      <a:gd name="T47" fmla="*/ 2236 h 1039"/>
                      <a:gd name="T48" fmla="+- 0 5679 4306"/>
                      <a:gd name="T49" fmla="*/ T48 w 1906"/>
                      <a:gd name="T50" fmla="+- 0 2201 1218"/>
                      <a:gd name="T51" fmla="*/ 2201 h 1039"/>
                      <a:gd name="T52" fmla="+- 0 6199 4306"/>
                      <a:gd name="T53" fmla="*/ T52 w 1906"/>
                      <a:gd name="T54" fmla="+- 0 1316 1218"/>
                      <a:gd name="T55" fmla="*/ 1316 h 1039"/>
                      <a:gd name="T56" fmla="+- 0 6212 4306"/>
                      <a:gd name="T57" fmla="*/ T56 w 1906"/>
                      <a:gd name="T58" fmla="+- 0 1277 1218"/>
                      <a:gd name="T59" fmla="*/ 1277 h 1039"/>
                      <a:gd name="T60" fmla="+- 0 6211 4306"/>
                      <a:gd name="T61" fmla="*/ T60 w 1906"/>
                      <a:gd name="T62" fmla="+- 0 1260 1218"/>
                      <a:gd name="T63" fmla="*/ 1260 h 1039"/>
                      <a:gd name="T64" fmla="+- 0 6158 4306"/>
                      <a:gd name="T65" fmla="*/ T64 w 1906"/>
                      <a:gd name="T66" fmla="+- 0 1219 1218"/>
                      <a:gd name="T67" fmla="*/ 1219 h 1039"/>
                      <a:gd name="T68" fmla="+- 0 5233 4306"/>
                      <a:gd name="T69" fmla="*/ T68 w 1906"/>
                      <a:gd name="T70" fmla="+- 0 1218 1218"/>
                      <a:gd name="T71" fmla="*/ 1218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906" h="1039">
                        <a:moveTo>
                          <a:pt x="927" y="0"/>
                        </a:moveTo>
                        <a:lnTo>
                          <a:pt x="848" y="16"/>
                        </a:lnTo>
                        <a:lnTo>
                          <a:pt x="790" y="45"/>
                        </a:lnTo>
                        <a:lnTo>
                          <a:pt x="21" y="951"/>
                        </a:lnTo>
                        <a:lnTo>
                          <a:pt x="0" y="1003"/>
                        </a:lnTo>
                        <a:lnTo>
                          <a:pt x="5" y="1016"/>
                        </a:lnTo>
                        <a:lnTo>
                          <a:pt x="15" y="1027"/>
                        </a:lnTo>
                        <a:lnTo>
                          <a:pt x="30" y="1034"/>
                        </a:lnTo>
                        <a:lnTo>
                          <a:pt x="51" y="1038"/>
                        </a:lnTo>
                        <a:lnTo>
                          <a:pt x="1240" y="1038"/>
                        </a:lnTo>
                        <a:lnTo>
                          <a:pt x="1259" y="1037"/>
                        </a:lnTo>
                        <a:lnTo>
                          <a:pt x="1319" y="1018"/>
                        </a:lnTo>
                        <a:lnTo>
                          <a:pt x="1373" y="983"/>
                        </a:lnTo>
                        <a:lnTo>
                          <a:pt x="1893" y="98"/>
                        </a:lnTo>
                        <a:lnTo>
                          <a:pt x="1906" y="59"/>
                        </a:lnTo>
                        <a:lnTo>
                          <a:pt x="1905" y="42"/>
                        </a:lnTo>
                        <a:lnTo>
                          <a:pt x="1852" y="1"/>
                        </a:lnTo>
                        <a:lnTo>
                          <a:pt x="927" y="0"/>
                        </a:lnTo>
                        <a:close/>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33" name="Group 47"/>
                <p:cNvGrpSpPr>
                  <a:grpSpLocks/>
                </p:cNvGrpSpPr>
                <p:nvPr/>
              </p:nvGrpSpPr>
              <p:grpSpPr bwMode="auto">
                <a:xfrm>
                  <a:off x="4306" y="1161"/>
                  <a:ext cx="1906" cy="1039"/>
                  <a:chOff x="4306" y="1161"/>
                  <a:chExt cx="1906" cy="1039"/>
                </a:xfrm>
              </p:grpSpPr>
              <p:sp>
                <p:nvSpPr>
                  <p:cNvPr id="404" name="Freeform 48"/>
                  <p:cNvSpPr>
                    <a:spLocks/>
                  </p:cNvSpPr>
                  <p:nvPr/>
                </p:nvSpPr>
                <p:spPr bwMode="auto">
                  <a:xfrm>
                    <a:off x="4306" y="1161"/>
                    <a:ext cx="1906" cy="1039"/>
                  </a:xfrm>
                  <a:custGeom>
                    <a:avLst/>
                    <a:gdLst>
                      <a:gd name="T0" fmla="+- 0 5233 4306"/>
                      <a:gd name="T1" fmla="*/ T0 w 1906"/>
                      <a:gd name="T2" fmla="+- 0 1161 1161"/>
                      <a:gd name="T3" fmla="*/ 1161 h 1039"/>
                      <a:gd name="T4" fmla="+- 0 5154 4306"/>
                      <a:gd name="T5" fmla="*/ T4 w 1906"/>
                      <a:gd name="T6" fmla="+- 0 1177 1161"/>
                      <a:gd name="T7" fmla="*/ 1177 h 1039"/>
                      <a:gd name="T8" fmla="+- 0 5096 4306"/>
                      <a:gd name="T9" fmla="*/ T8 w 1906"/>
                      <a:gd name="T10" fmla="+- 0 1206 1161"/>
                      <a:gd name="T11" fmla="*/ 1206 h 1039"/>
                      <a:gd name="T12" fmla="+- 0 4327 4306"/>
                      <a:gd name="T13" fmla="*/ T12 w 1906"/>
                      <a:gd name="T14" fmla="+- 0 2112 1161"/>
                      <a:gd name="T15" fmla="*/ 2112 h 1039"/>
                      <a:gd name="T16" fmla="+- 0 4306 4306"/>
                      <a:gd name="T17" fmla="*/ T16 w 1906"/>
                      <a:gd name="T18" fmla="+- 0 2164 1161"/>
                      <a:gd name="T19" fmla="*/ 2164 h 1039"/>
                      <a:gd name="T20" fmla="+- 0 4311 4306"/>
                      <a:gd name="T21" fmla="*/ T20 w 1906"/>
                      <a:gd name="T22" fmla="+- 0 2177 1161"/>
                      <a:gd name="T23" fmla="*/ 2177 h 1039"/>
                      <a:gd name="T24" fmla="+- 0 4321 4306"/>
                      <a:gd name="T25" fmla="*/ T24 w 1906"/>
                      <a:gd name="T26" fmla="+- 0 2188 1161"/>
                      <a:gd name="T27" fmla="*/ 2188 h 1039"/>
                      <a:gd name="T28" fmla="+- 0 4336 4306"/>
                      <a:gd name="T29" fmla="*/ T28 w 1906"/>
                      <a:gd name="T30" fmla="+- 0 2195 1161"/>
                      <a:gd name="T31" fmla="*/ 2195 h 1039"/>
                      <a:gd name="T32" fmla="+- 0 4357 4306"/>
                      <a:gd name="T33" fmla="*/ T32 w 1906"/>
                      <a:gd name="T34" fmla="+- 0 2199 1161"/>
                      <a:gd name="T35" fmla="*/ 2199 h 1039"/>
                      <a:gd name="T36" fmla="+- 0 5546 4306"/>
                      <a:gd name="T37" fmla="*/ T36 w 1906"/>
                      <a:gd name="T38" fmla="+- 0 2199 1161"/>
                      <a:gd name="T39" fmla="*/ 2199 h 1039"/>
                      <a:gd name="T40" fmla="+- 0 5565 4306"/>
                      <a:gd name="T41" fmla="*/ T40 w 1906"/>
                      <a:gd name="T42" fmla="+- 0 2198 1161"/>
                      <a:gd name="T43" fmla="*/ 2198 h 1039"/>
                      <a:gd name="T44" fmla="+- 0 5625 4306"/>
                      <a:gd name="T45" fmla="*/ T44 w 1906"/>
                      <a:gd name="T46" fmla="+- 0 2180 1161"/>
                      <a:gd name="T47" fmla="*/ 2180 h 1039"/>
                      <a:gd name="T48" fmla="+- 0 5679 4306"/>
                      <a:gd name="T49" fmla="*/ T48 w 1906"/>
                      <a:gd name="T50" fmla="+- 0 2144 1161"/>
                      <a:gd name="T51" fmla="*/ 2144 h 1039"/>
                      <a:gd name="T52" fmla="+- 0 6199 4306"/>
                      <a:gd name="T53" fmla="*/ T52 w 1906"/>
                      <a:gd name="T54" fmla="+- 0 1260 1161"/>
                      <a:gd name="T55" fmla="*/ 1260 h 1039"/>
                      <a:gd name="T56" fmla="+- 0 6212 4306"/>
                      <a:gd name="T57" fmla="*/ T56 w 1906"/>
                      <a:gd name="T58" fmla="+- 0 1220 1161"/>
                      <a:gd name="T59" fmla="*/ 1220 h 1039"/>
                      <a:gd name="T60" fmla="+- 0 6211 4306"/>
                      <a:gd name="T61" fmla="*/ T60 w 1906"/>
                      <a:gd name="T62" fmla="+- 0 1203 1161"/>
                      <a:gd name="T63" fmla="*/ 1203 h 1039"/>
                      <a:gd name="T64" fmla="+- 0 6158 4306"/>
                      <a:gd name="T65" fmla="*/ T64 w 1906"/>
                      <a:gd name="T66" fmla="+- 0 1162 1161"/>
                      <a:gd name="T67" fmla="*/ 1162 h 1039"/>
                      <a:gd name="T68" fmla="+- 0 5233 4306"/>
                      <a:gd name="T69" fmla="*/ T68 w 1906"/>
                      <a:gd name="T70" fmla="+- 0 1161 1161"/>
                      <a:gd name="T71" fmla="*/ 1161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906" h="1039">
                        <a:moveTo>
                          <a:pt x="927" y="0"/>
                        </a:moveTo>
                        <a:lnTo>
                          <a:pt x="848" y="16"/>
                        </a:lnTo>
                        <a:lnTo>
                          <a:pt x="790" y="45"/>
                        </a:lnTo>
                        <a:lnTo>
                          <a:pt x="21" y="951"/>
                        </a:lnTo>
                        <a:lnTo>
                          <a:pt x="0" y="1003"/>
                        </a:lnTo>
                        <a:lnTo>
                          <a:pt x="5" y="1016"/>
                        </a:lnTo>
                        <a:lnTo>
                          <a:pt x="15" y="1027"/>
                        </a:lnTo>
                        <a:lnTo>
                          <a:pt x="30" y="1034"/>
                        </a:lnTo>
                        <a:lnTo>
                          <a:pt x="51" y="1038"/>
                        </a:lnTo>
                        <a:lnTo>
                          <a:pt x="1240" y="1038"/>
                        </a:lnTo>
                        <a:lnTo>
                          <a:pt x="1259" y="1037"/>
                        </a:lnTo>
                        <a:lnTo>
                          <a:pt x="1319" y="1019"/>
                        </a:lnTo>
                        <a:lnTo>
                          <a:pt x="1373" y="983"/>
                        </a:lnTo>
                        <a:lnTo>
                          <a:pt x="1893" y="99"/>
                        </a:lnTo>
                        <a:lnTo>
                          <a:pt x="1906" y="59"/>
                        </a:lnTo>
                        <a:lnTo>
                          <a:pt x="1905" y="42"/>
                        </a:lnTo>
                        <a:lnTo>
                          <a:pt x="1852" y="1"/>
                        </a:lnTo>
                        <a:lnTo>
                          <a:pt x="927" y="0"/>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34" name="Group 49"/>
                <p:cNvGrpSpPr>
                  <a:grpSpLocks/>
                </p:cNvGrpSpPr>
                <p:nvPr/>
              </p:nvGrpSpPr>
              <p:grpSpPr bwMode="auto">
                <a:xfrm>
                  <a:off x="4306" y="1161"/>
                  <a:ext cx="1906" cy="1039"/>
                  <a:chOff x="4306" y="1161"/>
                  <a:chExt cx="1906" cy="1039"/>
                </a:xfrm>
              </p:grpSpPr>
              <p:sp>
                <p:nvSpPr>
                  <p:cNvPr id="403" name="Freeform 50"/>
                  <p:cNvSpPr>
                    <a:spLocks/>
                  </p:cNvSpPr>
                  <p:nvPr/>
                </p:nvSpPr>
                <p:spPr bwMode="auto">
                  <a:xfrm>
                    <a:off x="4306" y="1161"/>
                    <a:ext cx="1906" cy="1039"/>
                  </a:xfrm>
                  <a:custGeom>
                    <a:avLst/>
                    <a:gdLst>
                      <a:gd name="T0" fmla="+- 0 5233 4306"/>
                      <a:gd name="T1" fmla="*/ T0 w 1906"/>
                      <a:gd name="T2" fmla="+- 0 1161 1161"/>
                      <a:gd name="T3" fmla="*/ 1161 h 1039"/>
                      <a:gd name="T4" fmla="+- 0 5154 4306"/>
                      <a:gd name="T5" fmla="*/ T4 w 1906"/>
                      <a:gd name="T6" fmla="+- 0 1177 1161"/>
                      <a:gd name="T7" fmla="*/ 1177 h 1039"/>
                      <a:gd name="T8" fmla="+- 0 5096 4306"/>
                      <a:gd name="T9" fmla="*/ T8 w 1906"/>
                      <a:gd name="T10" fmla="+- 0 1206 1161"/>
                      <a:gd name="T11" fmla="*/ 1206 h 1039"/>
                      <a:gd name="T12" fmla="+- 0 4327 4306"/>
                      <a:gd name="T13" fmla="*/ T12 w 1906"/>
                      <a:gd name="T14" fmla="+- 0 2112 1161"/>
                      <a:gd name="T15" fmla="*/ 2112 h 1039"/>
                      <a:gd name="T16" fmla="+- 0 4306 4306"/>
                      <a:gd name="T17" fmla="*/ T16 w 1906"/>
                      <a:gd name="T18" fmla="+- 0 2164 1161"/>
                      <a:gd name="T19" fmla="*/ 2164 h 1039"/>
                      <a:gd name="T20" fmla="+- 0 4311 4306"/>
                      <a:gd name="T21" fmla="*/ T20 w 1906"/>
                      <a:gd name="T22" fmla="+- 0 2177 1161"/>
                      <a:gd name="T23" fmla="*/ 2177 h 1039"/>
                      <a:gd name="T24" fmla="+- 0 4321 4306"/>
                      <a:gd name="T25" fmla="*/ T24 w 1906"/>
                      <a:gd name="T26" fmla="+- 0 2188 1161"/>
                      <a:gd name="T27" fmla="*/ 2188 h 1039"/>
                      <a:gd name="T28" fmla="+- 0 4336 4306"/>
                      <a:gd name="T29" fmla="*/ T28 w 1906"/>
                      <a:gd name="T30" fmla="+- 0 2195 1161"/>
                      <a:gd name="T31" fmla="*/ 2195 h 1039"/>
                      <a:gd name="T32" fmla="+- 0 4357 4306"/>
                      <a:gd name="T33" fmla="*/ T32 w 1906"/>
                      <a:gd name="T34" fmla="+- 0 2199 1161"/>
                      <a:gd name="T35" fmla="*/ 2199 h 1039"/>
                      <a:gd name="T36" fmla="+- 0 5546 4306"/>
                      <a:gd name="T37" fmla="*/ T36 w 1906"/>
                      <a:gd name="T38" fmla="+- 0 2199 1161"/>
                      <a:gd name="T39" fmla="*/ 2199 h 1039"/>
                      <a:gd name="T40" fmla="+- 0 5565 4306"/>
                      <a:gd name="T41" fmla="*/ T40 w 1906"/>
                      <a:gd name="T42" fmla="+- 0 2198 1161"/>
                      <a:gd name="T43" fmla="*/ 2198 h 1039"/>
                      <a:gd name="T44" fmla="+- 0 5625 4306"/>
                      <a:gd name="T45" fmla="*/ T44 w 1906"/>
                      <a:gd name="T46" fmla="+- 0 2180 1161"/>
                      <a:gd name="T47" fmla="*/ 2180 h 1039"/>
                      <a:gd name="T48" fmla="+- 0 5679 4306"/>
                      <a:gd name="T49" fmla="*/ T48 w 1906"/>
                      <a:gd name="T50" fmla="+- 0 2144 1161"/>
                      <a:gd name="T51" fmla="*/ 2144 h 1039"/>
                      <a:gd name="T52" fmla="+- 0 6199 4306"/>
                      <a:gd name="T53" fmla="*/ T52 w 1906"/>
                      <a:gd name="T54" fmla="+- 0 1260 1161"/>
                      <a:gd name="T55" fmla="*/ 1260 h 1039"/>
                      <a:gd name="T56" fmla="+- 0 6212 4306"/>
                      <a:gd name="T57" fmla="*/ T56 w 1906"/>
                      <a:gd name="T58" fmla="+- 0 1220 1161"/>
                      <a:gd name="T59" fmla="*/ 1220 h 1039"/>
                      <a:gd name="T60" fmla="+- 0 6211 4306"/>
                      <a:gd name="T61" fmla="*/ T60 w 1906"/>
                      <a:gd name="T62" fmla="+- 0 1203 1161"/>
                      <a:gd name="T63" fmla="*/ 1203 h 1039"/>
                      <a:gd name="T64" fmla="+- 0 6158 4306"/>
                      <a:gd name="T65" fmla="*/ T64 w 1906"/>
                      <a:gd name="T66" fmla="+- 0 1162 1161"/>
                      <a:gd name="T67" fmla="*/ 1162 h 1039"/>
                      <a:gd name="T68" fmla="+- 0 5233 4306"/>
                      <a:gd name="T69" fmla="*/ T68 w 1906"/>
                      <a:gd name="T70" fmla="+- 0 1161 1161"/>
                      <a:gd name="T71" fmla="*/ 1161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906" h="1039">
                        <a:moveTo>
                          <a:pt x="927" y="0"/>
                        </a:moveTo>
                        <a:lnTo>
                          <a:pt x="848" y="16"/>
                        </a:lnTo>
                        <a:lnTo>
                          <a:pt x="790" y="45"/>
                        </a:lnTo>
                        <a:lnTo>
                          <a:pt x="21" y="951"/>
                        </a:lnTo>
                        <a:lnTo>
                          <a:pt x="0" y="1003"/>
                        </a:lnTo>
                        <a:lnTo>
                          <a:pt x="5" y="1016"/>
                        </a:lnTo>
                        <a:lnTo>
                          <a:pt x="15" y="1027"/>
                        </a:lnTo>
                        <a:lnTo>
                          <a:pt x="30" y="1034"/>
                        </a:lnTo>
                        <a:lnTo>
                          <a:pt x="51" y="1038"/>
                        </a:lnTo>
                        <a:lnTo>
                          <a:pt x="1240" y="1038"/>
                        </a:lnTo>
                        <a:lnTo>
                          <a:pt x="1259" y="1037"/>
                        </a:lnTo>
                        <a:lnTo>
                          <a:pt x="1319" y="1019"/>
                        </a:lnTo>
                        <a:lnTo>
                          <a:pt x="1373" y="983"/>
                        </a:lnTo>
                        <a:lnTo>
                          <a:pt x="1893" y="99"/>
                        </a:lnTo>
                        <a:lnTo>
                          <a:pt x="1906" y="59"/>
                        </a:lnTo>
                        <a:lnTo>
                          <a:pt x="1905" y="42"/>
                        </a:lnTo>
                        <a:lnTo>
                          <a:pt x="1852" y="1"/>
                        </a:lnTo>
                        <a:lnTo>
                          <a:pt x="927" y="0"/>
                        </a:lnTo>
                        <a:close/>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35" name="Group 51"/>
                <p:cNvGrpSpPr>
                  <a:grpSpLocks/>
                </p:cNvGrpSpPr>
                <p:nvPr/>
              </p:nvGrpSpPr>
              <p:grpSpPr bwMode="auto">
                <a:xfrm>
                  <a:off x="4306" y="1105"/>
                  <a:ext cx="1906" cy="1039"/>
                  <a:chOff x="4306" y="1105"/>
                  <a:chExt cx="1906" cy="1039"/>
                </a:xfrm>
              </p:grpSpPr>
              <p:sp>
                <p:nvSpPr>
                  <p:cNvPr id="402" name="Freeform 52"/>
                  <p:cNvSpPr>
                    <a:spLocks/>
                  </p:cNvSpPr>
                  <p:nvPr/>
                </p:nvSpPr>
                <p:spPr bwMode="auto">
                  <a:xfrm>
                    <a:off x="4306" y="1105"/>
                    <a:ext cx="1906" cy="1039"/>
                  </a:xfrm>
                  <a:custGeom>
                    <a:avLst/>
                    <a:gdLst>
                      <a:gd name="T0" fmla="+- 0 5233 4306"/>
                      <a:gd name="T1" fmla="*/ T0 w 1906"/>
                      <a:gd name="T2" fmla="+- 0 1105 1105"/>
                      <a:gd name="T3" fmla="*/ 1105 h 1039"/>
                      <a:gd name="T4" fmla="+- 0 5154 4306"/>
                      <a:gd name="T5" fmla="*/ T4 w 1906"/>
                      <a:gd name="T6" fmla="+- 0 1121 1105"/>
                      <a:gd name="T7" fmla="*/ 1121 h 1039"/>
                      <a:gd name="T8" fmla="+- 0 5096 4306"/>
                      <a:gd name="T9" fmla="*/ T8 w 1906"/>
                      <a:gd name="T10" fmla="+- 0 1150 1105"/>
                      <a:gd name="T11" fmla="*/ 1150 h 1039"/>
                      <a:gd name="T12" fmla="+- 0 4327 4306"/>
                      <a:gd name="T13" fmla="*/ T12 w 1906"/>
                      <a:gd name="T14" fmla="+- 0 2056 1105"/>
                      <a:gd name="T15" fmla="*/ 2056 h 1039"/>
                      <a:gd name="T16" fmla="+- 0 4306 4306"/>
                      <a:gd name="T17" fmla="*/ T16 w 1906"/>
                      <a:gd name="T18" fmla="+- 0 2107 1105"/>
                      <a:gd name="T19" fmla="*/ 2107 h 1039"/>
                      <a:gd name="T20" fmla="+- 0 4311 4306"/>
                      <a:gd name="T21" fmla="*/ T20 w 1906"/>
                      <a:gd name="T22" fmla="+- 0 2121 1105"/>
                      <a:gd name="T23" fmla="*/ 2121 h 1039"/>
                      <a:gd name="T24" fmla="+- 0 4321 4306"/>
                      <a:gd name="T25" fmla="*/ T24 w 1906"/>
                      <a:gd name="T26" fmla="+- 0 2131 1105"/>
                      <a:gd name="T27" fmla="*/ 2131 h 1039"/>
                      <a:gd name="T28" fmla="+- 0 4336 4306"/>
                      <a:gd name="T29" fmla="*/ T28 w 1906"/>
                      <a:gd name="T30" fmla="+- 0 2139 1105"/>
                      <a:gd name="T31" fmla="*/ 2139 h 1039"/>
                      <a:gd name="T32" fmla="+- 0 4357 4306"/>
                      <a:gd name="T33" fmla="*/ T32 w 1906"/>
                      <a:gd name="T34" fmla="+- 0 2142 1105"/>
                      <a:gd name="T35" fmla="*/ 2142 h 1039"/>
                      <a:gd name="T36" fmla="+- 0 5546 4306"/>
                      <a:gd name="T37" fmla="*/ T36 w 1906"/>
                      <a:gd name="T38" fmla="+- 0 2143 1105"/>
                      <a:gd name="T39" fmla="*/ 2143 h 1039"/>
                      <a:gd name="T40" fmla="+- 0 5565 4306"/>
                      <a:gd name="T41" fmla="*/ T40 w 1906"/>
                      <a:gd name="T42" fmla="+- 0 2141 1105"/>
                      <a:gd name="T43" fmla="*/ 2141 h 1039"/>
                      <a:gd name="T44" fmla="+- 0 5625 4306"/>
                      <a:gd name="T45" fmla="*/ T44 w 1906"/>
                      <a:gd name="T46" fmla="+- 0 2123 1105"/>
                      <a:gd name="T47" fmla="*/ 2123 h 1039"/>
                      <a:gd name="T48" fmla="+- 0 5679 4306"/>
                      <a:gd name="T49" fmla="*/ T48 w 1906"/>
                      <a:gd name="T50" fmla="+- 0 2088 1105"/>
                      <a:gd name="T51" fmla="*/ 2088 h 1039"/>
                      <a:gd name="T52" fmla="+- 0 6199 4306"/>
                      <a:gd name="T53" fmla="*/ T52 w 1906"/>
                      <a:gd name="T54" fmla="+- 0 1203 1105"/>
                      <a:gd name="T55" fmla="*/ 1203 h 1039"/>
                      <a:gd name="T56" fmla="+- 0 6212 4306"/>
                      <a:gd name="T57" fmla="*/ T56 w 1906"/>
                      <a:gd name="T58" fmla="+- 0 1164 1105"/>
                      <a:gd name="T59" fmla="*/ 1164 h 1039"/>
                      <a:gd name="T60" fmla="+- 0 6211 4306"/>
                      <a:gd name="T61" fmla="*/ T60 w 1906"/>
                      <a:gd name="T62" fmla="+- 0 1146 1105"/>
                      <a:gd name="T63" fmla="*/ 1146 h 1039"/>
                      <a:gd name="T64" fmla="+- 0 6158 4306"/>
                      <a:gd name="T65" fmla="*/ T64 w 1906"/>
                      <a:gd name="T66" fmla="+- 0 1106 1105"/>
                      <a:gd name="T67" fmla="*/ 1106 h 1039"/>
                      <a:gd name="T68" fmla="+- 0 5233 4306"/>
                      <a:gd name="T69" fmla="*/ T68 w 1906"/>
                      <a:gd name="T70" fmla="+- 0 1105 1105"/>
                      <a:gd name="T71" fmla="*/ 1105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906" h="1039">
                        <a:moveTo>
                          <a:pt x="927" y="0"/>
                        </a:moveTo>
                        <a:lnTo>
                          <a:pt x="848" y="16"/>
                        </a:lnTo>
                        <a:lnTo>
                          <a:pt x="790" y="45"/>
                        </a:lnTo>
                        <a:lnTo>
                          <a:pt x="21" y="951"/>
                        </a:lnTo>
                        <a:lnTo>
                          <a:pt x="0" y="1002"/>
                        </a:lnTo>
                        <a:lnTo>
                          <a:pt x="5" y="1016"/>
                        </a:lnTo>
                        <a:lnTo>
                          <a:pt x="15" y="1026"/>
                        </a:lnTo>
                        <a:lnTo>
                          <a:pt x="30" y="1034"/>
                        </a:lnTo>
                        <a:lnTo>
                          <a:pt x="51" y="1037"/>
                        </a:lnTo>
                        <a:lnTo>
                          <a:pt x="1240" y="1038"/>
                        </a:lnTo>
                        <a:lnTo>
                          <a:pt x="1259" y="1036"/>
                        </a:lnTo>
                        <a:lnTo>
                          <a:pt x="1319" y="1018"/>
                        </a:lnTo>
                        <a:lnTo>
                          <a:pt x="1373" y="983"/>
                        </a:lnTo>
                        <a:lnTo>
                          <a:pt x="1893" y="98"/>
                        </a:lnTo>
                        <a:lnTo>
                          <a:pt x="1906" y="59"/>
                        </a:lnTo>
                        <a:lnTo>
                          <a:pt x="1905" y="41"/>
                        </a:lnTo>
                        <a:lnTo>
                          <a:pt x="1852" y="1"/>
                        </a:lnTo>
                        <a:lnTo>
                          <a:pt x="927" y="0"/>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36" name="Group 53"/>
                <p:cNvGrpSpPr>
                  <a:grpSpLocks/>
                </p:cNvGrpSpPr>
                <p:nvPr/>
              </p:nvGrpSpPr>
              <p:grpSpPr bwMode="auto">
                <a:xfrm>
                  <a:off x="4306" y="1105"/>
                  <a:ext cx="1906" cy="1039"/>
                  <a:chOff x="4306" y="1105"/>
                  <a:chExt cx="1906" cy="1039"/>
                </a:xfrm>
              </p:grpSpPr>
              <p:sp>
                <p:nvSpPr>
                  <p:cNvPr id="401" name="Freeform 54"/>
                  <p:cNvSpPr>
                    <a:spLocks/>
                  </p:cNvSpPr>
                  <p:nvPr/>
                </p:nvSpPr>
                <p:spPr bwMode="auto">
                  <a:xfrm>
                    <a:off x="4306" y="1105"/>
                    <a:ext cx="1906" cy="1039"/>
                  </a:xfrm>
                  <a:custGeom>
                    <a:avLst/>
                    <a:gdLst>
                      <a:gd name="T0" fmla="+- 0 5233 4306"/>
                      <a:gd name="T1" fmla="*/ T0 w 1906"/>
                      <a:gd name="T2" fmla="+- 0 1105 1105"/>
                      <a:gd name="T3" fmla="*/ 1105 h 1039"/>
                      <a:gd name="T4" fmla="+- 0 5154 4306"/>
                      <a:gd name="T5" fmla="*/ T4 w 1906"/>
                      <a:gd name="T6" fmla="+- 0 1121 1105"/>
                      <a:gd name="T7" fmla="*/ 1121 h 1039"/>
                      <a:gd name="T8" fmla="+- 0 5096 4306"/>
                      <a:gd name="T9" fmla="*/ T8 w 1906"/>
                      <a:gd name="T10" fmla="+- 0 1150 1105"/>
                      <a:gd name="T11" fmla="*/ 1150 h 1039"/>
                      <a:gd name="T12" fmla="+- 0 4327 4306"/>
                      <a:gd name="T13" fmla="*/ T12 w 1906"/>
                      <a:gd name="T14" fmla="+- 0 2056 1105"/>
                      <a:gd name="T15" fmla="*/ 2056 h 1039"/>
                      <a:gd name="T16" fmla="+- 0 4306 4306"/>
                      <a:gd name="T17" fmla="*/ T16 w 1906"/>
                      <a:gd name="T18" fmla="+- 0 2107 1105"/>
                      <a:gd name="T19" fmla="*/ 2107 h 1039"/>
                      <a:gd name="T20" fmla="+- 0 4311 4306"/>
                      <a:gd name="T21" fmla="*/ T20 w 1906"/>
                      <a:gd name="T22" fmla="+- 0 2121 1105"/>
                      <a:gd name="T23" fmla="*/ 2121 h 1039"/>
                      <a:gd name="T24" fmla="+- 0 4321 4306"/>
                      <a:gd name="T25" fmla="*/ T24 w 1906"/>
                      <a:gd name="T26" fmla="+- 0 2131 1105"/>
                      <a:gd name="T27" fmla="*/ 2131 h 1039"/>
                      <a:gd name="T28" fmla="+- 0 4336 4306"/>
                      <a:gd name="T29" fmla="*/ T28 w 1906"/>
                      <a:gd name="T30" fmla="+- 0 2139 1105"/>
                      <a:gd name="T31" fmla="*/ 2139 h 1039"/>
                      <a:gd name="T32" fmla="+- 0 4357 4306"/>
                      <a:gd name="T33" fmla="*/ T32 w 1906"/>
                      <a:gd name="T34" fmla="+- 0 2142 1105"/>
                      <a:gd name="T35" fmla="*/ 2142 h 1039"/>
                      <a:gd name="T36" fmla="+- 0 5546 4306"/>
                      <a:gd name="T37" fmla="*/ T36 w 1906"/>
                      <a:gd name="T38" fmla="+- 0 2143 1105"/>
                      <a:gd name="T39" fmla="*/ 2143 h 1039"/>
                      <a:gd name="T40" fmla="+- 0 5565 4306"/>
                      <a:gd name="T41" fmla="*/ T40 w 1906"/>
                      <a:gd name="T42" fmla="+- 0 2141 1105"/>
                      <a:gd name="T43" fmla="*/ 2141 h 1039"/>
                      <a:gd name="T44" fmla="+- 0 5625 4306"/>
                      <a:gd name="T45" fmla="*/ T44 w 1906"/>
                      <a:gd name="T46" fmla="+- 0 2123 1105"/>
                      <a:gd name="T47" fmla="*/ 2123 h 1039"/>
                      <a:gd name="T48" fmla="+- 0 5679 4306"/>
                      <a:gd name="T49" fmla="*/ T48 w 1906"/>
                      <a:gd name="T50" fmla="+- 0 2088 1105"/>
                      <a:gd name="T51" fmla="*/ 2088 h 1039"/>
                      <a:gd name="T52" fmla="+- 0 6199 4306"/>
                      <a:gd name="T53" fmla="*/ T52 w 1906"/>
                      <a:gd name="T54" fmla="+- 0 1203 1105"/>
                      <a:gd name="T55" fmla="*/ 1203 h 1039"/>
                      <a:gd name="T56" fmla="+- 0 6212 4306"/>
                      <a:gd name="T57" fmla="*/ T56 w 1906"/>
                      <a:gd name="T58" fmla="+- 0 1164 1105"/>
                      <a:gd name="T59" fmla="*/ 1164 h 1039"/>
                      <a:gd name="T60" fmla="+- 0 6211 4306"/>
                      <a:gd name="T61" fmla="*/ T60 w 1906"/>
                      <a:gd name="T62" fmla="+- 0 1146 1105"/>
                      <a:gd name="T63" fmla="*/ 1146 h 1039"/>
                      <a:gd name="T64" fmla="+- 0 6158 4306"/>
                      <a:gd name="T65" fmla="*/ T64 w 1906"/>
                      <a:gd name="T66" fmla="+- 0 1106 1105"/>
                      <a:gd name="T67" fmla="*/ 1106 h 1039"/>
                      <a:gd name="T68" fmla="+- 0 5233 4306"/>
                      <a:gd name="T69" fmla="*/ T68 w 1906"/>
                      <a:gd name="T70" fmla="+- 0 1105 1105"/>
                      <a:gd name="T71" fmla="*/ 1105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906" h="1039">
                        <a:moveTo>
                          <a:pt x="927" y="0"/>
                        </a:moveTo>
                        <a:lnTo>
                          <a:pt x="848" y="16"/>
                        </a:lnTo>
                        <a:lnTo>
                          <a:pt x="790" y="45"/>
                        </a:lnTo>
                        <a:lnTo>
                          <a:pt x="21" y="951"/>
                        </a:lnTo>
                        <a:lnTo>
                          <a:pt x="0" y="1002"/>
                        </a:lnTo>
                        <a:lnTo>
                          <a:pt x="5" y="1016"/>
                        </a:lnTo>
                        <a:lnTo>
                          <a:pt x="15" y="1026"/>
                        </a:lnTo>
                        <a:lnTo>
                          <a:pt x="30" y="1034"/>
                        </a:lnTo>
                        <a:lnTo>
                          <a:pt x="51" y="1037"/>
                        </a:lnTo>
                        <a:lnTo>
                          <a:pt x="1240" y="1038"/>
                        </a:lnTo>
                        <a:lnTo>
                          <a:pt x="1259" y="1036"/>
                        </a:lnTo>
                        <a:lnTo>
                          <a:pt x="1319" y="1018"/>
                        </a:lnTo>
                        <a:lnTo>
                          <a:pt x="1373" y="983"/>
                        </a:lnTo>
                        <a:lnTo>
                          <a:pt x="1893" y="98"/>
                        </a:lnTo>
                        <a:lnTo>
                          <a:pt x="1906" y="59"/>
                        </a:lnTo>
                        <a:lnTo>
                          <a:pt x="1905" y="41"/>
                        </a:lnTo>
                        <a:lnTo>
                          <a:pt x="1852" y="1"/>
                        </a:lnTo>
                        <a:lnTo>
                          <a:pt x="927" y="0"/>
                        </a:lnTo>
                        <a:close/>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37" name="Group 55"/>
                <p:cNvGrpSpPr>
                  <a:grpSpLocks/>
                </p:cNvGrpSpPr>
                <p:nvPr/>
              </p:nvGrpSpPr>
              <p:grpSpPr bwMode="auto">
                <a:xfrm>
                  <a:off x="4306" y="1048"/>
                  <a:ext cx="1906" cy="1039"/>
                  <a:chOff x="4306" y="1048"/>
                  <a:chExt cx="1906" cy="1039"/>
                </a:xfrm>
              </p:grpSpPr>
              <p:sp>
                <p:nvSpPr>
                  <p:cNvPr id="400" name="Freeform 56"/>
                  <p:cNvSpPr>
                    <a:spLocks/>
                  </p:cNvSpPr>
                  <p:nvPr/>
                </p:nvSpPr>
                <p:spPr bwMode="auto">
                  <a:xfrm>
                    <a:off x="4306" y="1048"/>
                    <a:ext cx="1906" cy="1039"/>
                  </a:xfrm>
                  <a:custGeom>
                    <a:avLst/>
                    <a:gdLst>
                      <a:gd name="T0" fmla="+- 0 5233 4306"/>
                      <a:gd name="T1" fmla="*/ T0 w 1906"/>
                      <a:gd name="T2" fmla="+- 0 1048 1048"/>
                      <a:gd name="T3" fmla="*/ 1048 h 1039"/>
                      <a:gd name="T4" fmla="+- 0 5154 4306"/>
                      <a:gd name="T5" fmla="*/ T4 w 1906"/>
                      <a:gd name="T6" fmla="+- 0 1064 1048"/>
                      <a:gd name="T7" fmla="*/ 1064 h 1039"/>
                      <a:gd name="T8" fmla="+- 0 5096 4306"/>
                      <a:gd name="T9" fmla="*/ T8 w 1906"/>
                      <a:gd name="T10" fmla="+- 0 1093 1048"/>
                      <a:gd name="T11" fmla="*/ 1093 h 1039"/>
                      <a:gd name="T12" fmla="+- 0 4327 4306"/>
                      <a:gd name="T13" fmla="*/ T12 w 1906"/>
                      <a:gd name="T14" fmla="+- 0 1999 1048"/>
                      <a:gd name="T15" fmla="*/ 1999 h 1039"/>
                      <a:gd name="T16" fmla="+- 0 4306 4306"/>
                      <a:gd name="T17" fmla="*/ T16 w 1906"/>
                      <a:gd name="T18" fmla="+- 0 2051 1048"/>
                      <a:gd name="T19" fmla="*/ 2051 h 1039"/>
                      <a:gd name="T20" fmla="+- 0 4311 4306"/>
                      <a:gd name="T21" fmla="*/ T20 w 1906"/>
                      <a:gd name="T22" fmla="+- 0 2064 1048"/>
                      <a:gd name="T23" fmla="*/ 2064 h 1039"/>
                      <a:gd name="T24" fmla="+- 0 4321 4306"/>
                      <a:gd name="T25" fmla="*/ T24 w 1906"/>
                      <a:gd name="T26" fmla="+- 0 2075 1048"/>
                      <a:gd name="T27" fmla="*/ 2075 h 1039"/>
                      <a:gd name="T28" fmla="+- 0 4336 4306"/>
                      <a:gd name="T29" fmla="*/ T28 w 1906"/>
                      <a:gd name="T30" fmla="+- 0 2082 1048"/>
                      <a:gd name="T31" fmla="*/ 2082 h 1039"/>
                      <a:gd name="T32" fmla="+- 0 4357 4306"/>
                      <a:gd name="T33" fmla="*/ T32 w 1906"/>
                      <a:gd name="T34" fmla="+- 0 2086 1048"/>
                      <a:gd name="T35" fmla="*/ 2086 h 1039"/>
                      <a:gd name="T36" fmla="+- 0 5546 4306"/>
                      <a:gd name="T37" fmla="*/ T36 w 1906"/>
                      <a:gd name="T38" fmla="+- 0 2086 1048"/>
                      <a:gd name="T39" fmla="*/ 2086 h 1039"/>
                      <a:gd name="T40" fmla="+- 0 5565 4306"/>
                      <a:gd name="T41" fmla="*/ T40 w 1906"/>
                      <a:gd name="T42" fmla="+- 0 2085 1048"/>
                      <a:gd name="T43" fmla="*/ 2085 h 1039"/>
                      <a:gd name="T44" fmla="+- 0 5625 4306"/>
                      <a:gd name="T45" fmla="*/ T44 w 1906"/>
                      <a:gd name="T46" fmla="+- 0 2066 1048"/>
                      <a:gd name="T47" fmla="*/ 2066 h 1039"/>
                      <a:gd name="T48" fmla="+- 0 5679 4306"/>
                      <a:gd name="T49" fmla="*/ T48 w 1906"/>
                      <a:gd name="T50" fmla="+- 0 2031 1048"/>
                      <a:gd name="T51" fmla="*/ 2031 h 1039"/>
                      <a:gd name="T52" fmla="+- 0 6199 4306"/>
                      <a:gd name="T53" fmla="*/ T52 w 1906"/>
                      <a:gd name="T54" fmla="+- 0 1146 1048"/>
                      <a:gd name="T55" fmla="*/ 1146 h 1039"/>
                      <a:gd name="T56" fmla="+- 0 6212 4306"/>
                      <a:gd name="T57" fmla="*/ T56 w 1906"/>
                      <a:gd name="T58" fmla="+- 0 1107 1048"/>
                      <a:gd name="T59" fmla="*/ 1107 h 1039"/>
                      <a:gd name="T60" fmla="+- 0 6211 4306"/>
                      <a:gd name="T61" fmla="*/ T60 w 1906"/>
                      <a:gd name="T62" fmla="+- 0 1090 1048"/>
                      <a:gd name="T63" fmla="*/ 1090 h 1039"/>
                      <a:gd name="T64" fmla="+- 0 6158 4306"/>
                      <a:gd name="T65" fmla="*/ T64 w 1906"/>
                      <a:gd name="T66" fmla="+- 0 1049 1048"/>
                      <a:gd name="T67" fmla="*/ 1049 h 1039"/>
                      <a:gd name="T68" fmla="+- 0 5233 4306"/>
                      <a:gd name="T69" fmla="*/ T68 w 1906"/>
                      <a:gd name="T70" fmla="+- 0 1048 1048"/>
                      <a:gd name="T71" fmla="*/ 1048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906" h="1039">
                        <a:moveTo>
                          <a:pt x="927" y="0"/>
                        </a:moveTo>
                        <a:lnTo>
                          <a:pt x="848" y="16"/>
                        </a:lnTo>
                        <a:lnTo>
                          <a:pt x="790" y="45"/>
                        </a:lnTo>
                        <a:lnTo>
                          <a:pt x="21" y="951"/>
                        </a:lnTo>
                        <a:lnTo>
                          <a:pt x="0" y="1003"/>
                        </a:lnTo>
                        <a:lnTo>
                          <a:pt x="5" y="1016"/>
                        </a:lnTo>
                        <a:lnTo>
                          <a:pt x="15" y="1027"/>
                        </a:lnTo>
                        <a:lnTo>
                          <a:pt x="30" y="1034"/>
                        </a:lnTo>
                        <a:lnTo>
                          <a:pt x="51" y="1038"/>
                        </a:lnTo>
                        <a:lnTo>
                          <a:pt x="1240" y="1038"/>
                        </a:lnTo>
                        <a:lnTo>
                          <a:pt x="1259" y="1037"/>
                        </a:lnTo>
                        <a:lnTo>
                          <a:pt x="1319" y="1018"/>
                        </a:lnTo>
                        <a:lnTo>
                          <a:pt x="1373" y="983"/>
                        </a:lnTo>
                        <a:lnTo>
                          <a:pt x="1893" y="98"/>
                        </a:lnTo>
                        <a:lnTo>
                          <a:pt x="1906" y="59"/>
                        </a:lnTo>
                        <a:lnTo>
                          <a:pt x="1905" y="42"/>
                        </a:lnTo>
                        <a:lnTo>
                          <a:pt x="1852" y="1"/>
                        </a:lnTo>
                        <a:lnTo>
                          <a:pt x="927" y="0"/>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38" name="Group 57"/>
                <p:cNvGrpSpPr>
                  <a:grpSpLocks/>
                </p:cNvGrpSpPr>
                <p:nvPr/>
              </p:nvGrpSpPr>
              <p:grpSpPr bwMode="auto">
                <a:xfrm>
                  <a:off x="4306" y="1048"/>
                  <a:ext cx="1906" cy="1039"/>
                  <a:chOff x="4306" y="1048"/>
                  <a:chExt cx="1906" cy="1039"/>
                </a:xfrm>
              </p:grpSpPr>
              <p:sp>
                <p:nvSpPr>
                  <p:cNvPr id="399" name="Freeform 58"/>
                  <p:cNvSpPr>
                    <a:spLocks/>
                  </p:cNvSpPr>
                  <p:nvPr/>
                </p:nvSpPr>
                <p:spPr bwMode="auto">
                  <a:xfrm>
                    <a:off x="4306" y="1048"/>
                    <a:ext cx="1906" cy="1039"/>
                  </a:xfrm>
                  <a:custGeom>
                    <a:avLst/>
                    <a:gdLst>
                      <a:gd name="T0" fmla="+- 0 5233 4306"/>
                      <a:gd name="T1" fmla="*/ T0 w 1906"/>
                      <a:gd name="T2" fmla="+- 0 1048 1048"/>
                      <a:gd name="T3" fmla="*/ 1048 h 1039"/>
                      <a:gd name="T4" fmla="+- 0 5154 4306"/>
                      <a:gd name="T5" fmla="*/ T4 w 1906"/>
                      <a:gd name="T6" fmla="+- 0 1064 1048"/>
                      <a:gd name="T7" fmla="*/ 1064 h 1039"/>
                      <a:gd name="T8" fmla="+- 0 5096 4306"/>
                      <a:gd name="T9" fmla="*/ T8 w 1906"/>
                      <a:gd name="T10" fmla="+- 0 1093 1048"/>
                      <a:gd name="T11" fmla="*/ 1093 h 1039"/>
                      <a:gd name="T12" fmla="+- 0 4327 4306"/>
                      <a:gd name="T13" fmla="*/ T12 w 1906"/>
                      <a:gd name="T14" fmla="+- 0 1999 1048"/>
                      <a:gd name="T15" fmla="*/ 1999 h 1039"/>
                      <a:gd name="T16" fmla="+- 0 4306 4306"/>
                      <a:gd name="T17" fmla="*/ T16 w 1906"/>
                      <a:gd name="T18" fmla="+- 0 2051 1048"/>
                      <a:gd name="T19" fmla="*/ 2051 h 1039"/>
                      <a:gd name="T20" fmla="+- 0 4311 4306"/>
                      <a:gd name="T21" fmla="*/ T20 w 1906"/>
                      <a:gd name="T22" fmla="+- 0 2064 1048"/>
                      <a:gd name="T23" fmla="*/ 2064 h 1039"/>
                      <a:gd name="T24" fmla="+- 0 4321 4306"/>
                      <a:gd name="T25" fmla="*/ T24 w 1906"/>
                      <a:gd name="T26" fmla="+- 0 2075 1048"/>
                      <a:gd name="T27" fmla="*/ 2075 h 1039"/>
                      <a:gd name="T28" fmla="+- 0 4336 4306"/>
                      <a:gd name="T29" fmla="*/ T28 w 1906"/>
                      <a:gd name="T30" fmla="+- 0 2082 1048"/>
                      <a:gd name="T31" fmla="*/ 2082 h 1039"/>
                      <a:gd name="T32" fmla="+- 0 4357 4306"/>
                      <a:gd name="T33" fmla="*/ T32 w 1906"/>
                      <a:gd name="T34" fmla="+- 0 2086 1048"/>
                      <a:gd name="T35" fmla="*/ 2086 h 1039"/>
                      <a:gd name="T36" fmla="+- 0 5546 4306"/>
                      <a:gd name="T37" fmla="*/ T36 w 1906"/>
                      <a:gd name="T38" fmla="+- 0 2086 1048"/>
                      <a:gd name="T39" fmla="*/ 2086 h 1039"/>
                      <a:gd name="T40" fmla="+- 0 5565 4306"/>
                      <a:gd name="T41" fmla="*/ T40 w 1906"/>
                      <a:gd name="T42" fmla="+- 0 2085 1048"/>
                      <a:gd name="T43" fmla="*/ 2085 h 1039"/>
                      <a:gd name="T44" fmla="+- 0 5625 4306"/>
                      <a:gd name="T45" fmla="*/ T44 w 1906"/>
                      <a:gd name="T46" fmla="+- 0 2066 1048"/>
                      <a:gd name="T47" fmla="*/ 2066 h 1039"/>
                      <a:gd name="T48" fmla="+- 0 5679 4306"/>
                      <a:gd name="T49" fmla="*/ T48 w 1906"/>
                      <a:gd name="T50" fmla="+- 0 2031 1048"/>
                      <a:gd name="T51" fmla="*/ 2031 h 1039"/>
                      <a:gd name="T52" fmla="+- 0 6199 4306"/>
                      <a:gd name="T53" fmla="*/ T52 w 1906"/>
                      <a:gd name="T54" fmla="+- 0 1146 1048"/>
                      <a:gd name="T55" fmla="*/ 1146 h 1039"/>
                      <a:gd name="T56" fmla="+- 0 6212 4306"/>
                      <a:gd name="T57" fmla="*/ T56 w 1906"/>
                      <a:gd name="T58" fmla="+- 0 1107 1048"/>
                      <a:gd name="T59" fmla="*/ 1107 h 1039"/>
                      <a:gd name="T60" fmla="+- 0 6211 4306"/>
                      <a:gd name="T61" fmla="*/ T60 w 1906"/>
                      <a:gd name="T62" fmla="+- 0 1090 1048"/>
                      <a:gd name="T63" fmla="*/ 1090 h 1039"/>
                      <a:gd name="T64" fmla="+- 0 6158 4306"/>
                      <a:gd name="T65" fmla="*/ T64 w 1906"/>
                      <a:gd name="T66" fmla="+- 0 1049 1048"/>
                      <a:gd name="T67" fmla="*/ 1049 h 1039"/>
                      <a:gd name="T68" fmla="+- 0 5233 4306"/>
                      <a:gd name="T69" fmla="*/ T68 w 1906"/>
                      <a:gd name="T70" fmla="+- 0 1048 1048"/>
                      <a:gd name="T71" fmla="*/ 1048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906" h="1039">
                        <a:moveTo>
                          <a:pt x="927" y="0"/>
                        </a:moveTo>
                        <a:lnTo>
                          <a:pt x="848" y="16"/>
                        </a:lnTo>
                        <a:lnTo>
                          <a:pt x="790" y="45"/>
                        </a:lnTo>
                        <a:lnTo>
                          <a:pt x="21" y="951"/>
                        </a:lnTo>
                        <a:lnTo>
                          <a:pt x="0" y="1003"/>
                        </a:lnTo>
                        <a:lnTo>
                          <a:pt x="5" y="1016"/>
                        </a:lnTo>
                        <a:lnTo>
                          <a:pt x="15" y="1027"/>
                        </a:lnTo>
                        <a:lnTo>
                          <a:pt x="30" y="1034"/>
                        </a:lnTo>
                        <a:lnTo>
                          <a:pt x="51" y="1038"/>
                        </a:lnTo>
                        <a:lnTo>
                          <a:pt x="1240" y="1038"/>
                        </a:lnTo>
                        <a:lnTo>
                          <a:pt x="1259" y="1037"/>
                        </a:lnTo>
                        <a:lnTo>
                          <a:pt x="1319" y="1018"/>
                        </a:lnTo>
                        <a:lnTo>
                          <a:pt x="1373" y="983"/>
                        </a:lnTo>
                        <a:lnTo>
                          <a:pt x="1893" y="98"/>
                        </a:lnTo>
                        <a:lnTo>
                          <a:pt x="1906" y="59"/>
                        </a:lnTo>
                        <a:lnTo>
                          <a:pt x="1905" y="42"/>
                        </a:lnTo>
                        <a:lnTo>
                          <a:pt x="1852" y="1"/>
                        </a:lnTo>
                        <a:lnTo>
                          <a:pt x="927" y="0"/>
                        </a:lnTo>
                        <a:close/>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39" name="Group 59"/>
                <p:cNvGrpSpPr>
                  <a:grpSpLocks/>
                </p:cNvGrpSpPr>
                <p:nvPr/>
              </p:nvGrpSpPr>
              <p:grpSpPr bwMode="auto">
                <a:xfrm>
                  <a:off x="4306" y="991"/>
                  <a:ext cx="1906" cy="1039"/>
                  <a:chOff x="4306" y="991"/>
                  <a:chExt cx="1906" cy="1039"/>
                </a:xfrm>
              </p:grpSpPr>
              <p:sp>
                <p:nvSpPr>
                  <p:cNvPr id="398" name="Freeform 60"/>
                  <p:cNvSpPr>
                    <a:spLocks/>
                  </p:cNvSpPr>
                  <p:nvPr/>
                </p:nvSpPr>
                <p:spPr bwMode="auto">
                  <a:xfrm>
                    <a:off x="4306" y="991"/>
                    <a:ext cx="1906" cy="1039"/>
                  </a:xfrm>
                  <a:custGeom>
                    <a:avLst/>
                    <a:gdLst>
                      <a:gd name="T0" fmla="+- 0 5233 4306"/>
                      <a:gd name="T1" fmla="*/ T0 w 1906"/>
                      <a:gd name="T2" fmla="+- 0 991 991"/>
                      <a:gd name="T3" fmla="*/ 991 h 1039"/>
                      <a:gd name="T4" fmla="+- 0 5154 4306"/>
                      <a:gd name="T5" fmla="*/ T4 w 1906"/>
                      <a:gd name="T6" fmla="+- 0 1007 991"/>
                      <a:gd name="T7" fmla="*/ 1007 h 1039"/>
                      <a:gd name="T8" fmla="+- 0 5096 4306"/>
                      <a:gd name="T9" fmla="*/ T8 w 1906"/>
                      <a:gd name="T10" fmla="+- 0 1036 991"/>
                      <a:gd name="T11" fmla="*/ 1036 h 1039"/>
                      <a:gd name="T12" fmla="+- 0 4327 4306"/>
                      <a:gd name="T13" fmla="*/ T12 w 1906"/>
                      <a:gd name="T14" fmla="+- 0 1942 991"/>
                      <a:gd name="T15" fmla="*/ 1942 h 1039"/>
                      <a:gd name="T16" fmla="+- 0 4306 4306"/>
                      <a:gd name="T17" fmla="*/ T16 w 1906"/>
                      <a:gd name="T18" fmla="+- 0 1994 991"/>
                      <a:gd name="T19" fmla="*/ 1994 h 1039"/>
                      <a:gd name="T20" fmla="+- 0 4311 4306"/>
                      <a:gd name="T21" fmla="*/ T20 w 1906"/>
                      <a:gd name="T22" fmla="+- 0 2007 991"/>
                      <a:gd name="T23" fmla="*/ 2007 h 1039"/>
                      <a:gd name="T24" fmla="+- 0 4321 4306"/>
                      <a:gd name="T25" fmla="*/ T24 w 1906"/>
                      <a:gd name="T26" fmla="+- 0 2018 991"/>
                      <a:gd name="T27" fmla="*/ 2018 h 1039"/>
                      <a:gd name="T28" fmla="+- 0 4336 4306"/>
                      <a:gd name="T29" fmla="*/ T28 w 1906"/>
                      <a:gd name="T30" fmla="+- 0 2025 991"/>
                      <a:gd name="T31" fmla="*/ 2025 h 1039"/>
                      <a:gd name="T32" fmla="+- 0 4357 4306"/>
                      <a:gd name="T33" fmla="*/ T32 w 1906"/>
                      <a:gd name="T34" fmla="+- 0 2029 991"/>
                      <a:gd name="T35" fmla="*/ 2029 h 1039"/>
                      <a:gd name="T36" fmla="+- 0 5546 4306"/>
                      <a:gd name="T37" fmla="*/ T36 w 1906"/>
                      <a:gd name="T38" fmla="+- 0 2029 991"/>
                      <a:gd name="T39" fmla="*/ 2029 h 1039"/>
                      <a:gd name="T40" fmla="+- 0 5565 4306"/>
                      <a:gd name="T41" fmla="*/ T40 w 1906"/>
                      <a:gd name="T42" fmla="+- 0 2028 991"/>
                      <a:gd name="T43" fmla="*/ 2028 h 1039"/>
                      <a:gd name="T44" fmla="+- 0 5625 4306"/>
                      <a:gd name="T45" fmla="*/ T44 w 1906"/>
                      <a:gd name="T46" fmla="+- 0 2010 991"/>
                      <a:gd name="T47" fmla="*/ 2010 h 1039"/>
                      <a:gd name="T48" fmla="+- 0 5679 4306"/>
                      <a:gd name="T49" fmla="*/ T48 w 1906"/>
                      <a:gd name="T50" fmla="+- 0 1974 991"/>
                      <a:gd name="T51" fmla="*/ 1974 h 1039"/>
                      <a:gd name="T52" fmla="+- 0 6199 4306"/>
                      <a:gd name="T53" fmla="*/ T52 w 1906"/>
                      <a:gd name="T54" fmla="+- 0 1090 991"/>
                      <a:gd name="T55" fmla="*/ 1090 h 1039"/>
                      <a:gd name="T56" fmla="+- 0 6212 4306"/>
                      <a:gd name="T57" fmla="*/ T56 w 1906"/>
                      <a:gd name="T58" fmla="+- 0 1050 991"/>
                      <a:gd name="T59" fmla="*/ 1050 h 1039"/>
                      <a:gd name="T60" fmla="+- 0 6211 4306"/>
                      <a:gd name="T61" fmla="*/ T60 w 1906"/>
                      <a:gd name="T62" fmla="+- 0 1033 991"/>
                      <a:gd name="T63" fmla="*/ 1033 h 1039"/>
                      <a:gd name="T64" fmla="+- 0 6158 4306"/>
                      <a:gd name="T65" fmla="*/ T64 w 1906"/>
                      <a:gd name="T66" fmla="+- 0 992 991"/>
                      <a:gd name="T67" fmla="*/ 992 h 1039"/>
                      <a:gd name="T68" fmla="+- 0 5233 4306"/>
                      <a:gd name="T69" fmla="*/ T68 w 1906"/>
                      <a:gd name="T70" fmla="+- 0 991 991"/>
                      <a:gd name="T71" fmla="*/ 991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906" h="1039">
                        <a:moveTo>
                          <a:pt x="927" y="0"/>
                        </a:moveTo>
                        <a:lnTo>
                          <a:pt x="848" y="16"/>
                        </a:lnTo>
                        <a:lnTo>
                          <a:pt x="790" y="45"/>
                        </a:lnTo>
                        <a:lnTo>
                          <a:pt x="21" y="951"/>
                        </a:lnTo>
                        <a:lnTo>
                          <a:pt x="0" y="1003"/>
                        </a:lnTo>
                        <a:lnTo>
                          <a:pt x="5" y="1016"/>
                        </a:lnTo>
                        <a:lnTo>
                          <a:pt x="15" y="1027"/>
                        </a:lnTo>
                        <a:lnTo>
                          <a:pt x="30" y="1034"/>
                        </a:lnTo>
                        <a:lnTo>
                          <a:pt x="51" y="1038"/>
                        </a:lnTo>
                        <a:lnTo>
                          <a:pt x="1240" y="1038"/>
                        </a:lnTo>
                        <a:lnTo>
                          <a:pt x="1259" y="1037"/>
                        </a:lnTo>
                        <a:lnTo>
                          <a:pt x="1319" y="1019"/>
                        </a:lnTo>
                        <a:lnTo>
                          <a:pt x="1373" y="983"/>
                        </a:lnTo>
                        <a:lnTo>
                          <a:pt x="1893" y="99"/>
                        </a:lnTo>
                        <a:lnTo>
                          <a:pt x="1906" y="59"/>
                        </a:lnTo>
                        <a:lnTo>
                          <a:pt x="1905" y="42"/>
                        </a:lnTo>
                        <a:lnTo>
                          <a:pt x="1852" y="1"/>
                        </a:lnTo>
                        <a:lnTo>
                          <a:pt x="927" y="0"/>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40" name="Group 61"/>
                <p:cNvGrpSpPr>
                  <a:grpSpLocks/>
                </p:cNvGrpSpPr>
                <p:nvPr/>
              </p:nvGrpSpPr>
              <p:grpSpPr bwMode="auto">
                <a:xfrm>
                  <a:off x="4306" y="991"/>
                  <a:ext cx="1906" cy="1039"/>
                  <a:chOff x="4306" y="991"/>
                  <a:chExt cx="1906" cy="1039"/>
                </a:xfrm>
              </p:grpSpPr>
              <p:sp>
                <p:nvSpPr>
                  <p:cNvPr id="397" name="Freeform 62"/>
                  <p:cNvSpPr>
                    <a:spLocks/>
                  </p:cNvSpPr>
                  <p:nvPr/>
                </p:nvSpPr>
                <p:spPr bwMode="auto">
                  <a:xfrm>
                    <a:off x="4306" y="991"/>
                    <a:ext cx="1906" cy="1039"/>
                  </a:xfrm>
                  <a:custGeom>
                    <a:avLst/>
                    <a:gdLst>
                      <a:gd name="T0" fmla="+- 0 5233 4306"/>
                      <a:gd name="T1" fmla="*/ T0 w 1906"/>
                      <a:gd name="T2" fmla="+- 0 991 991"/>
                      <a:gd name="T3" fmla="*/ 991 h 1039"/>
                      <a:gd name="T4" fmla="+- 0 5154 4306"/>
                      <a:gd name="T5" fmla="*/ T4 w 1906"/>
                      <a:gd name="T6" fmla="+- 0 1007 991"/>
                      <a:gd name="T7" fmla="*/ 1007 h 1039"/>
                      <a:gd name="T8" fmla="+- 0 5096 4306"/>
                      <a:gd name="T9" fmla="*/ T8 w 1906"/>
                      <a:gd name="T10" fmla="+- 0 1036 991"/>
                      <a:gd name="T11" fmla="*/ 1036 h 1039"/>
                      <a:gd name="T12" fmla="+- 0 4327 4306"/>
                      <a:gd name="T13" fmla="*/ T12 w 1906"/>
                      <a:gd name="T14" fmla="+- 0 1942 991"/>
                      <a:gd name="T15" fmla="*/ 1942 h 1039"/>
                      <a:gd name="T16" fmla="+- 0 4306 4306"/>
                      <a:gd name="T17" fmla="*/ T16 w 1906"/>
                      <a:gd name="T18" fmla="+- 0 1994 991"/>
                      <a:gd name="T19" fmla="*/ 1994 h 1039"/>
                      <a:gd name="T20" fmla="+- 0 4311 4306"/>
                      <a:gd name="T21" fmla="*/ T20 w 1906"/>
                      <a:gd name="T22" fmla="+- 0 2007 991"/>
                      <a:gd name="T23" fmla="*/ 2007 h 1039"/>
                      <a:gd name="T24" fmla="+- 0 4321 4306"/>
                      <a:gd name="T25" fmla="*/ T24 w 1906"/>
                      <a:gd name="T26" fmla="+- 0 2018 991"/>
                      <a:gd name="T27" fmla="*/ 2018 h 1039"/>
                      <a:gd name="T28" fmla="+- 0 4336 4306"/>
                      <a:gd name="T29" fmla="*/ T28 w 1906"/>
                      <a:gd name="T30" fmla="+- 0 2025 991"/>
                      <a:gd name="T31" fmla="*/ 2025 h 1039"/>
                      <a:gd name="T32" fmla="+- 0 4357 4306"/>
                      <a:gd name="T33" fmla="*/ T32 w 1906"/>
                      <a:gd name="T34" fmla="+- 0 2029 991"/>
                      <a:gd name="T35" fmla="*/ 2029 h 1039"/>
                      <a:gd name="T36" fmla="+- 0 5546 4306"/>
                      <a:gd name="T37" fmla="*/ T36 w 1906"/>
                      <a:gd name="T38" fmla="+- 0 2029 991"/>
                      <a:gd name="T39" fmla="*/ 2029 h 1039"/>
                      <a:gd name="T40" fmla="+- 0 5565 4306"/>
                      <a:gd name="T41" fmla="*/ T40 w 1906"/>
                      <a:gd name="T42" fmla="+- 0 2028 991"/>
                      <a:gd name="T43" fmla="*/ 2028 h 1039"/>
                      <a:gd name="T44" fmla="+- 0 5625 4306"/>
                      <a:gd name="T45" fmla="*/ T44 w 1906"/>
                      <a:gd name="T46" fmla="+- 0 2010 991"/>
                      <a:gd name="T47" fmla="*/ 2010 h 1039"/>
                      <a:gd name="T48" fmla="+- 0 5679 4306"/>
                      <a:gd name="T49" fmla="*/ T48 w 1906"/>
                      <a:gd name="T50" fmla="+- 0 1974 991"/>
                      <a:gd name="T51" fmla="*/ 1974 h 1039"/>
                      <a:gd name="T52" fmla="+- 0 6199 4306"/>
                      <a:gd name="T53" fmla="*/ T52 w 1906"/>
                      <a:gd name="T54" fmla="+- 0 1090 991"/>
                      <a:gd name="T55" fmla="*/ 1090 h 1039"/>
                      <a:gd name="T56" fmla="+- 0 6212 4306"/>
                      <a:gd name="T57" fmla="*/ T56 w 1906"/>
                      <a:gd name="T58" fmla="+- 0 1050 991"/>
                      <a:gd name="T59" fmla="*/ 1050 h 1039"/>
                      <a:gd name="T60" fmla="+- 0 6211 4306"/>
                      <a:gd name="T61" fmla="*/ T60 w 1906"/>
                      <a:gd name="T62" fmla="+- 0 1033 991"/>
                      <a:gd name="T63" fmla="*/ 1033 h 1039"/>
                      <a:gd name="T64" fmla="+- 0 6158 4306"/>
                      <a:gd name="T65" fmla="*/ T64 w 1906"/>
                      <a:gd name="T66" fmla="+- 0 992 991"/>
                      <a:gd name="T67" fmla="*/ 992 h 1039"/>
                      <a:gd name="T68" fmla="+- 0 5233 4306"/>
                      <a:gd name="T69" fmla="*/ T68 w 1906"/>
                      <a:gd name="T70" fmla="+- 0 991 991"/>
                      <a:gd name="T71" fmla="*/ 991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906" h="1039">
                        <a:moveTo>
                          <a:pt x="927" y="0"/>
                        </a:moveTo>
                        <a:lnTo>
                          <a:pt x="848" y="16"/>
                        </a:lnTo>
                        <a:lnTo>
                          <a:pt x="790" y="45"/>
                        </a:lnTo>
                        <a:lnTo>
                          <a:pt x="21" y="951"/>
                        </a:lnTo>
                        <a:lnTo>
                          <a:pt x="0" y="1003"/>
                        </a:lnTo>
                        <a:lnTo>
                          <a:pt x="5" y="1016"/>
                        </a:lnTo>
                        <a:lnTo>
                          <a:pt x="15" y="1027"/>
                        </a:lnTo>
                        <a:lnTo>
                          <a:pt x="30" y="1034"/>
                        </a:lnTo>
                        <a:lnTo>
                          <a:pt x="51" y="1038"/>
                        </a:lnTo>
                        <a:lnTo>
                          <a:pt x="1240" y="1038"/>
                        </a:lnTo>
                        <a:lnTo>
                          <a:pt x="1259" y="1037"/>
                        </a:lnTo>
                        <a:lnTo>
                          <a:pt x="1319" y="1019"/>
                        </a:lnTo>
                        <a:lnTo>
                          <a:pt x="1373" y="983"/>
                        </a:lnTo>
                        <a:lnTo>
                          <a:pt x="1893" y="99"/>
                        </a:lnTo>
                        <a:lnTo>
                          <a:pt x="1906" y="59"/>
                        </a:lnTo>
                        <a:lnTo>
                          <a:pt x="1905" y="42"/>
                        </a:lnTo>
                        <a:lnTo>
                          <a:pt x="1852" y="1"/>
                        </a:lnTo>
                        <a:lnTo>
                          <a:pt x="927" y="0"/>
                        </a:lnTo>
                        <a:close/>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41" name="Group 63"/>
                <p:cNvGrpSpPr>
                  <a:grpSpLocks/>
                </p:cNvGrpSpPr>
                <p:nvPr/>
              </p:nvGrpSpPr>
              <p:grpSpPr bwMode="auto">
                <a:xfrm>
                  <a:off x="4306" y="935"/>
                  <a:ext cx="1906" cy="1039"/>
                  <a:chOff x="4306" y="935"/>
                  <a:chExt cx="1906" cy="1039"/>
                </a:xfrm>
              </p:grpSpPr>
              <p:sp>
                <p:nvSpPr>
                  <p:cNvPr id="396" name="Freeform 64"/>
                  <p:cNvSpPr>
                    <a:spLocks/>
                  </p:cNvSpPr>
                  <p:nvPr/>
                </p:nvSpPr>
                <p:spPr bwMode="auto">
                  <a:xfrm>
                    <a:off x="4306" y="935"/>
                    <a:ext cx="1906" cy="1039"/>
                  </a:xfrm>
                  <a:custGeom>
                    <a:avLst/>
                    <a:gdLst>
                      <a:gd name="T0" fmla="+- 0 5233 4306"/>
                      <a:gd name="T1" fmla="*/ T0 w 1906"/>
                      <a:gd name="T2" fmla="+- 0 935 935"/>
                      <a:gd name="T3" fmla="*/ 935 h 1039"/>
                      <a:gd name="T4" fmla="+- 0 5154 4306"/>
                      <a:gd name="T5" fmla="*/ T4 w 1906"/>
                      <a:gd name="T6" fmla="+- 0 951 935"/>
                      <a:gd name="T7" fmla="*/ 951 h 1039"/>
                      <a:gd name="T8" fmla="+- 0 5096 4306"/>
                      <a:gd name="T9" fmla="*/ T8 w 1906"/>
                      <a:gd name="T10" fmla="+- 0 980 935"/>
                      <a:gd name="T11" fmla="*/ 980 h 1039"/>
                      <a:gd name="T12" fmla="+- 0 4327 4306"/>
                      <a:gd name="T13" fmla="*/ T12 w 1906"/>
                      <a:gd name="T14" fmla="+- 0 1886 935"/>
                      <a:gd name="T15" fmla="*/ 1886 h 1039"/>
                      <a:gd name="T16" fmla="+- 0 4306 4306"/>
                      <a:gd name="T17" fmla="*/ T16 w 1906"/>
                      <a:gd name="T18" fmla="+- 0 1937 935"/>
                      <a:gd name="T19" fmla="*/ 1937 h 1039"/>
                      <a:gd name="T20" fmla="+- 0 4311 4306"/>
                      <a:gd name="T21" fmla="*/ T20 w 1906"/>
                      <a:gd name="T22" fmla="+- 0 1951 935"/>
                      <a:gd name="T23" fmla="*/ 1951 h 1039"/>
                      <a:gd name="T24" fmla="+- 0 4321 4306"/>
                      <a:gd name="T25" fmla="*/ T24 w 1906"/>
                      <a:gd name="T26" fmla="+- 0 1961 935"/>
                      <a:gd name="T27" fmla="*/ 1961 h 1039"/>
                      <a:gd name="T28" fmla="+- 0 4336 4306"/>
                      <a:gd name="T29" fmla="*/ T28 w 1906"/>
                      <a:gd name="T30" fmla="+- 0 1968 935"/>
                      <a:gd name="T31" fmla="*/ 1968 h 1039"/>
                      <a:gd name="T32" fmla="+- 0 4357 4306"/>
                      <a:gd name="T33" fmla="*/ T32 w 1906"/>
                      <a:gd name="T34" fmla="+- 0 1972 935"/>
                      <a:gd name="T35" fmla="*/ 1972 h 1039"/>
                      <a:gd name="T36" fmla="+- 0 5546 4306"/>
                      <a:gd name="T37" fmla="*/ T36 w 1906"/>
                      <a:gd name="T38" fmla="+- 0 1973 935"/>
                      <a:gd name="T39" fmla="*/ 1973 h 1039"/>
                      <a:gd name="T40" fmla="+- 0 5565 4306"/>
                      <a:gd name="T41" fmla="*/ T40 w 1906"/>
                      <a:gd name="T42" fmla="+- 0 1971 935"/>
                      <a:gd name="T43" fmla="*/ 1971 h 1039"/>
                      <a:gd name="T44" fmla="+- 0 5625 4306"/>
                      <a:gd name="T45" fmla="*/ T44 w 1906"/>
                      <a:gd name="T46" fmla="+- 0 1953 935"/>
                      <a:gd name="T47" fmla="*/ 1953 h 1039"/>
                      <a:gd name="T48" fmla="+- 0 5679 4306"/>
                      <a:gd name="T49" fmla="*/ T48 w 1906"/>
                      <a:gd name="T50" fmla="+- 0 1918 935"/>
                      <a:gd name="T51" fmla="*/ 1918 h 1039"/>
                      <a:gd name="T52" fmla="+- 0 6199 4306"/>
                      <a:gd name="T53" fmla="*/ T52 w 1906"/>
                      <a:gd name="T54" fmla="+- 0 1033 935"/>
                      <a:gd name="T55" fmla="*/ 1033 h 1039"/>
                      <a:gd name="T56" fmla="+- 0 6212 4306"/>
                      <a:gd name="T57" fmla="*/ T56 w 1906"/>
                      <a:gd name="T58" fmla="+- 0 993 935"/>
                      <a:gd name="T59" fmla="*/ 993 h 1039"/>
                      <a:gd name="T60" fmla="+- 0 6211 4306"/>
                      <a:gd name="T61" fmla="*/ T60 w 1906"/>
                      <a:gd name="T62" fmla="+- 0 976 935"/>
                      <a:gd name="T63" fmla="*/ 976 h 1039"/>
                      <a:gd name="T64" fmla="+- 0 6158 4306"/>
                      <a:gd name="T65" fmla="*/ T64 w 1906"/>
                      <a:gd name="T66" fmla="+- 0 936 935"/>
                      <a:gd name="T67" fmla="*/ 936 h 1039"/>
                      <a:gd name="T68" fmla="+- 0 5233 4306"/>
                      <a:gd name="T69" fmla="*/ T68 w 1906"/>
                      <a:gd name="T70" fmla="+- 0 935 935"/>
                      <a:gd name="T71" fmla="*/ 935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906" h="1039">
                        <a:moveTo>
                          <a:pt x="927" y="0"/>
                        </a:moveTo>
                        <a:lnTo>
                          <a:pt x="848" y="16"/>
                        </a:lnTo>
                        <a:lnTo>
                          <a:pt x="790" y="45"/>
                        </a:lnTo>
                        <a:lnTo>
                          <a:pt x="21" y="951"/>
                        </a:lnTo>
                        <a:lnTo>
                          <a:pt x="0" y="1002"/>
                        </a:lnTo>
                        <a:lnTo>
                          <a:pt x="5" y="1016"/>
                        </a:lnTo>
                        <a:lnTo>
                          <a:pt x="15" y="1026"/>
                        </a:lnTo>
                        <a:lnTo>
                          <a:pt x="30" y="1033"/>
                        </a:lnTo>
                        <a:lnTo>
                          <a:pt x="51" y="1037"/>
                        </a:lnTo>
                        <a:lnTo>
                          <a:pt x="1240" y="1038"/>
                        </a:lnTo>
                        <a:lnTo>
                          <a:pt x="1259" y="1036"/>
                        </a:lnTo>
                        <a:lnTo>
                          <a:pt x="1319" y="1018"/>
                        </a:lnTo>
                        <a:lnTo>
                          <a:pt x="1373" y="983"/>
                        </a:lnTo>
                        <a:lnTo>
                          <a:pt x="1893" y="98"/>
                        </a:lnTo>
                        <a:lnTo>
                          <a:pt x="1906" y="58"/>
                        </a:lnTo>
                        <a:lnTo>
                          <a:pt x="1905" y="41"/>
                        </a:lnTo>
                        <a:lnTo>
                          <a:pt x="1852" y="1"/>
                        </a:lnTo>
                        <a:lnTo>
                          <a:pt x="927" y="0"/>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42" name="Group 65"/>
                <p:cNvGrpSpPr>
                  <a:grpSpLocks/>
                </p:cNvGrpSpPr>
                <p:nvPr/>
              </p:nvGrpSpPr>
              <p:grpSpPr bwMode="auto">
                <a:xfrm>
                  <a:off x="4306" y="935"/>
                  <a:ext cx="1906" cy="1039"/>
                  <a:chOff x="4306" y="935"/>
                  <a:chExt cx="1906" cy="1039"/>
                </a:xfrm>
              </p:grpSpPr>
              <p:sp>
                <p:nvSpPr>
                  <p:cNvPr id="395" name="Freeform 66"/>
                  <p:cNvSpPr>
                    <a:spLocks/>
                  </p:cNvSpPr>
                  <p:nvPr/>
                </p:nvSpPr>
                <p:spPr bwMode="auto">
                  <a:xfrm>
                    <a:off x="4306" y="935"/>
                    <a:ext cx="1906" cy="1039"/>
                  </a:xfrm>
                  <a:custGeom>
                    <a:avLst/>
                    <a:gdLst>
                      <a:gd name="T0" fmla="+- 0 5233 4306"/>
                      <a:gd name="T1" fmla="*/ T0 w 1906"/>
                      <a:gd name="T2" fmla="+- 0 935 935"/>
                      <a:gd name="T3" fmla="*/ 935 h 1039"/>
                      <a:gd name="T4" fmla="+- 0 5154 4306"/>
                      <a:gd name="T5" fmla="*/ T4 w 1906"/>
                      <a:gd name="T6" fmla="+- 0 951 935"/>
                      <a:gd name="T7" fmla="*/ 951 h 1039"/>
                      <a:gd name="T8" fmla="+- 0 5096 4306"/>
                      <a:gd name="T9" fmla="*/ T8 w 1906"/>
                      <a:gd name="T10" fmla="+- 0 980 935"/>
                      <a:gd name="T11" fmla="*/ 980 h 1039"/>
                      <a:gd name="T12" fmla="+- 0 4327 4306"/>
                      <a:gd name="T13" fmla="*/ T12 w 1906"/>
                      <a:gd name="T14" fmla="+- 0 1886 935"/>
                      <a:gd name="T15" fmla="*/ 1886 h 1039"/>
                      <a:gd name="T16" fmla="+- 0 4306 4306"/>
                      <a:gd name="T17" fmla="*/ T16 w 1906"/>
                      <a:gd name="T18" fmla="+- 0 1937 935"/>
                      <a:gd name="T19" fmla="*/ 1937 h 1039"/>
                      <a:gd name="T20" fmla="+- 0 4311 4306"/>
                      <a:gd name="T21" fmla="*/ T20 w 1906"/>
                      <a:gd name="T22" fmla="+- 0 1951 935"/>
                      <a:gd name="T23" fmla="*/ 1951 h 1039"/>
                      <a:gd name="T24" fmla="+- 0 4321 4306"/>
                      <a:gd name="T25" fmla="*/ T24 w 1906"/>
                      <a:gd name="T26" fmla="+- 0 1961 935"/>
                      <a:gd name="T27" fmla="*/ 1961 h 1039"/>
                      <a:gd name="T28" fmla="+- 0 4336 4306"/>
                      <a:gd name="T29" fmla="*/ T28 w 1906"/>
                      <a:gd name="T30" fmla="+- 0 1968 935"/>
                      <a:gd name="T31" fmla="*/ 1968 h 1039"/>
                      <a:gd name="T32" fmla="+- 0 4357 4306"/>
                      <a:gd name="T33" fmla="*/ T32 w 1906"/>
                      <a:gd name="T34" fmla="+- 0 1972 935"/>
                      <a:gd name="T35" fmla="*/ 1972 h 1039"/>
                      <a:gd name="T36" fmla="+- 0 5546 4306"/>
                      <a:gd name="T37" fmla="*/ T36 w 1906"/>
                      <a:gd name="T38" fmla="+- 0 1973 935"/>
                      <a:gd name="T39" fmla="*/ 1973 h 1039"/>
                      <a:gd name="T40" fmla="+- 0 5565 4306"/>
                      <a:gd name="T41" fmla="*/ T40 w 1906"/>
                      <a:gd name="T42" fmla="+- 0 1971 935"/>
                      <a:gd name="T43" fmla="*/ 1971 h 1039"/>
                      <a:gd name="T44" fmla="+- 0 5625 4306"/>
                      <a:gd name="T45" fmla="*/ T44 w 1906"/>
                      <a:gd name="T46" fmla="+- 0 1953 935"/>
                      <a:gd name="T47" fmla="*/ 1953 h 1039"/>
                      <a:gd name="T48" fmla="+- 0 5679 4306"/>
                      <a:gd name="T49" fmla="*/ T48 w 1906"/>
                      <a:gd name="T50" fmla="+- 0 1918 935"/>
                      <a:gd name="T51" fmla="*/ 1918 h 1039"/>
                      <a:gd name="T52" fmla="+- 0 6199 4306"/>
                      <a:gd name="T53" fmla="*/ T52 w 1906"/>
                      <a:gd name="T54" fmla="+- 0 1033 935"/>
                      <a:gd name="T55" fmla="*/ 1033 h 1039"/>
                      <a:gd name="T56" fmla="+- 0 6212 4306"/>
                      <a:gd name="T57" fmla="*/ T56 w 1906"/>
                      <a:gd name="T58" fmla="+- 0 993 935"/>
                      <a:gd name="T59" fmla="*/ 993 h 1039"/>
                      <a:gd name="T60" fmla="+- 0 6211 4306"/>
                      <a:gd name="T61" fmla="*/ T60 w 1906"/>
                      <a:gd name="T62" fmla="+- 0 976 935"/>
                      <a:gd name="T63" fmla="*/ 976 h 1039"/>
                      <a:gd name="T64" fmla="+- 0 6158 4306"/>
                      <a:gd name="T65" fmla="*/ T64 w 1906"/>
                      <a:gd name="T66" fmla="+- 0 936 935"/>
                      <a:gd name="T67" fmla="*/ 936 h 1039"/>
                      <a:gd name="T68" fmla="+- 0 5233 4306"/>
                      <a:gd name="T69" fmla="*/ T68 w 1906"/>
                      <a:gd name="T70" fmla="+- 0 935 935"/>
                      <a:gd name="T71" fmla="*/ 935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906" h="1039">
                        <a:moveTo>
                          <a:pt x="927" y="0"/>
                        </a:moveTo>
                        <a:lnTo>
                          <a:pt x="848" y="16"/>
                        </a:lnTo>
                        <a:lnTo>
                          <a:pt x="790" y="45"/>
                        </a:lnTo>
                        <a:lnTo>
                          <a:pt x="21" y="951"/>
                        </a:lnTo>
                        <a:lnTo>
                          <a:pt x="0" y="1002"/>
                        </a:lnTo>
                        <a:lnTo>
                          <a:pt x="5" y="1016"/>
                        </a:lnTo>
                        <a:lnTo>
                          <a:pt x="15" y="1026"/>
                        </a:lnTo>
                        <a:lnTo>
                          <a:pt x="30" y="1033"/>
                        </a:lnTo>
                        <a:lnTo>
                          <a:pt x="51" y="1037"/>
                        </a:lnTo>
                        <a:lnTo>
                          <a:pt x="1240" y="1038"/>
                        </a:lnTo>
                        <a:lnTo>
                          <a:pt x="1259" y="1036"/>
                        </a:lnTo>
                        <a:lnTo>
                          <a:pt x="1319" y="1018"/>
                        </a:lnTo>
                        <a:lnTo>
                          <a:pt x="1373" y="983"/>
                        </a:lnTo>
                        <a:lnTo>
                          <a:pt x="1893" y="98"/>
                        </a:lnTo>
                        <a:lnTo>
                          <a:pt x="1906" y="58"/>
                        </a:lnTo>
                        <a:lnTo>
                          <a:pt x="1905" y="41"/>
                        </a:lnTo>
                        <a:lnTo>
                          <a:pt x="1852" y="1"/>
                        </a:lnTo>
                        <a:lnTo>
                          <a:pt x="927" y="0"/>
                        </a:lnTo>
                        <a:close/>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43" name="Group 67"/>
                <p:cNvGrpSpPr>
                  <a:grpSpLocks/>
                </p:cNvGrpSpPr>
                <p:nvPr/>
              </p:nvGrpSpPr>
              <p:grpSpPr bwMode="auto">
                <a:xfrm>
                  <a:off x="4306" y="878"/>
                  <a:ext cx="1906" cy="1039"/>
                  <a:chOff x="4306" y="878"/>
                  <a:chExt cx="1906" cy="1039"/>
                </a:xfrm>
              </p:grpSpPr>
              <p:sp>
                <p:nvSpPr>
                  <p:cNvPr id="394" name="Freeform 68"/>
                  <p:cNvSpPr>
                    <a:spLocks/>
                  </p:cNvSpPr>
                  <p:nvPr/>
                </p:nvSpPr>
                <p:spPr bwMode="auto">
                  <a:xfrm>
                    <a:off x="4306" y="878"/>
                    <a:ext cx="1906" cy="1039"/>
                  </a:xfrm>
                  <a:custGeom>
                    <a:avLst/>
                    <a:gdLst>
                      <a:gd name="T0" fmla="+- 0 5233 4306"/>
                      <a:gd name="T1" fmla="*/ T0 w 1906"/>
                      <a:gd name="T2" fmla="+- 0 878 878"/>
                      <a:gd name="T3" fmla="*/ 878 h 1039"/>
                      <a:gd name="T4" fmla="+- 0 5154 4306"/>
                      <a:gd name="T5" fmla="*/ T4 w 1906"/>
                      <a:gd name="T6" fmla="+- 0 894 878"/>
                      <a:gd name="T7" fmla="*/ 894 h 1039"/>
                      <a:gd name="T8" fmla="+- 0 5096 4306"/>
                      <a:gd name="T9" fmla="*/ T8 w 1906"/>
                      <a:gd name="T10" fmla="+- 0 923 878"/>
                      <a:gd name="T11" fmla="*/ 923 h 1039"/>
                      <a:gd name="T12" fmla="+- 0 4327 4306"/>
                      <a:gd name="T13" fmla="*/ T12 w 1906"/>
                      <a:gd name="T14" fmla="+- 0 1829 878"/>
                      <a:gd name="T15" fmla="*/ 1829 h 1039"/>
                      <a:gd name="T16" fmla="+- 0 4306 4306"/>
                      <a:gd name="T17" fmla="*/ T16 w 1906"/>
                      <a:gd name="T18" fmla="+- 0 1881 878"/>
                      <a:gd name="T19" fmla="*/ 1881 h 1039"/>
                      <a:gd name="T20" fmla="+- 0 4311 4306"/>
                      <a:gd name="T21" fmla="*/ T20 w 1906"/>
                      <a:gd name="T22" fmla="+- 0 1894 878"/>
                      <a:gd name="T23" fmla="*/ 1894 h 1039"/>
                      <a:gd name="T24" fmla="+- 0 4321 4306"/>
                      <a:gd name="T25" fmla="*/ T24 w 1906"/>
                      <a:gd name="T26" fmla="+- 0 1904 878"/>
                      <a:gd name="T27" fmla="*/ 1904 h 1039"/>
                      <a:gd name="T28" fmla="+- 0 4336 4306"/>
                      <a:gd name="T29" fmla="*/ T28 w 1906"/>
                      <a:gd name="T30" fmla="+- 0 1912 878"/>
                      <a:gd name="T31" fmla="*/ 1912 h 1039"/>
                      <a:gd name="T32" fmla="+- 0 4357 4306"/>
                      <a:gd name="T33" fmla="*/ T32 w 1906"/>
                      <a:gd name="T34" fmla="+- 0 1916 878"/>
                      <a:gd name="T35" fmla="*/ 1916 h 1039"/>
                      <a:gd name="T36" fmla="+- 0 5546 4306"/>
                      <a:gd name="T37" fmla="*/ T36 w 1906"/>
                      <a:gd name="T38" fmla="+- 0 1916 878"/>
                      <a:gd name="T39" fmla="*/ 1916 h 1039"/>
                      <a:gd name="T40" fmla="+- 0 5565 4306"/>
                      <a:gd name="T41" fmla="*/ T40 w 1906"/>
                      <a:gd name="T42" fmla="+- 0 1915 878"/>
                      <a:gd name="T43" fmla="*/ 1915 h 1039"/>
                      <a:gd name="T44" fmla="+- 0 5625 4306"/>
                      <a:gd name="T45" fmla="*/ T44 w 1906"/>
                      <a:gd name="T46" fmla="+- 0 1896 878"/>
                      <a:gd name="T47" fmla="*/ 1896 h 1039"/>
                      <a:gd name="T48" fmla="+- 0 5679 4306"/>
                      <a:gd name="T49" fmla="*/ T48 w 1906"/>
                      <a:gd name="T50" fmla="+- 0 1861 878"/>
                      <a:gd name="T51" fmla="*/ 1861 h 1039"/>
                      <a:gd name="T52" fmla="+- 0 6199 4306"/>
                      <a:gd name="T53" fmla="*/ T52 w 1906"/>
                      <a:gd name="T54" fmla="+- 0 976 878"/>
                      <a:gd name="T55" fmla="*/ 976 h 1039"/>
                      <a:gd name="T56" fmla="+- 0 6212 4306"/>
                      <a:gd name="T57" fmla="*/ T56 w 1906"/>
                      <a:gd name="T58" fmla="+- 0 937 878"/>
                      <a:gd name="T59" fmla="*/ 937 h 1039"/>
                      <a:gd name="T60" fmla="+- 0 6211 4306"/>
                      <a:gd name="T61" fmla="*/ T60 w 1906"/>
                      <a:gd name="T62" fmla="+- 0 920 878"/>
                      <a:gd name="T63" fmla="*/ 920 h 1039"/>
                      <a:gd name="T64" fmla="+- 0 6158 4306"/>
                      <a:gd name="T65" fmla="*/ T64 w 1906"/>
                      <a:gd name="T66" fmla="+- 0 879 878"/>
                      <a:gd name="T67" fmla="*/ 879 h 1039"/>
                      <a:gd name="T68" fmla="+- 0 5233 4306"/>
                      <a:gd name="T69" fmla="*/ T68 w 1906"/>
                      <a:gd name="T70" fmla="+- 0 878 878"/>
                      <a:gd name="T71" fmla="*/ 878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906" h="1039">
                        <a:moveTo>
                          <a:pt x="927" y="0"/>
                        </a:moveTo>
                        <a:lnTo>
                          <a:pt x="848" y="16"/>
                        </a:lnTo>
                        <a:lnTo>
                          <a:pt x="790" y="45"/>
                        </a:lnTo>
                        <a:lnTo>
                          <a:pt x="21" y="951"/>
                        </a:lnTo>
                        <a:lnTo>
                          <a:pt x="0" y="1003"/>
                        </a:lnTo>
                        <a:lnTo>
                          <a:pt x="5" y="1016"/>
                        </a:lnTo>
                        <a:lnTo>
                          <a:pt x="15" y="1026"/>
                        </a:lnTo>
                        <a:lnTo>
                          <a:pt x="30" y="1034"/>
                        </a:lnTo>
                        <a:lnTo>
                          <a:pt x="51" y="1038"/>
                        </a:lnTo>
                        <a:lnTo>
                          <a:pt x="1240" y="1038"/>
                        </a:lnTo>
                        <a:lnTo>
                          <a:pt x="1259" y="1037"/>
                        </a:lnTo>
                        <a:lnTo>
                          <a:pt x="1319" y="1018"/>
                        </a:lnTo>
                        <a:lnTo>
                          <a:pt x="1373" y="983"/>
                        </a:lnTo>
                        <a:lnTo>
                          <a:pt x="1893" y="98"/>
                        </a:lnTo>
                        <a:lnTo>
                          <a:pt x="1906" y="59"/>
                        </a:lnTo>
                        <a:lnTo>
                          <a:pt x="1905" y="42"/>
                        </a:lnTo>
                        <a:lnTo>
                          <a:pt x="1852" y="1"/>
                        </a:lnTo>
                        <a:lnTo>
                          <a:pt x="927" y="0"/>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44" name="Group 69"/>
                <p:cNvGrpSpPr>
                  <a:grpSpLocks/>
                </p:cNvGrpSpPr>
                <p:nvPr/>
              </p:nvGrpSpPr>
              <p:grpSpPr bwMode="auto">
                <a:xfrm>
                  <a:off x="4306" y="878"/>
                  <a:ext cx="1906" cy="1039"/>
                  <a:chOff x="4306" y="878"/>
                  <a:chExt cx="1906" cy="1039"/>
                </a:xfrm>
              </p:grpSpPr>
              <p:sp>
                <p:nvSpPr>
                  <p:cNvPr id="393" name="Freeform 70"/>
                  <p:cNvSpPr>
                    <a:spLocks/>
                  </p:cNvSpPr>
                  <p:nvPr/>
                </p:nvSpPr>
                <p:spPr bwMode="auto">
                  <a:xfrm>
                    <a:off x="4306" y="878"/>
                    <a:ext cx="1906" cy="1039"/>
                  </a:xfrm>
                  <a:custGeom>
                    <a:avLst/>
                    <a:gdLst>
                      <a:gd name="T0" fmla="+- 0 5233 4306"/>
                      <a:gd name="T1" fmla="*/ T0 w 1906"/>
                      <a:gd name="T2" fmla="+- 0 878 878"/>
                      <a:gd name="T3" fmla="*/ 878 h 1039"/>
                      <a:gd name="T4" fmla="+- 0 5154 4306"/>
                      <a:gd name="T5" fmla="*/ T4 w 1906"/>
                      <a:gd name="T6" fmla="+- 0 894 878"/>
                      <a:gd name="T7" fmla="*/ 894 h 1039"/>
                      <a:gd name="T8" fmla="+- 0 5096 4306"/>
                      <a:gd name="T9" fmla="*/ T8 w 1906"/>
                      <a:gd name="T10" fmla="+- 0 923 878"/>
                      <a:gd name="T11" fmla="*/ 923 h 1039"/>
                      <a:gd name="T12" fmla="+- 0 4327 4306"/>
                      <a:gd name="T13" fmla="*/ T12 w 1906"/>
                      <a:gd name="T14" fmla="+- 0 1829 878"/>
                      <a:gd name="T15" fmla="*/ 1829 h 1039"/>
                      <a:gd name="T16" fmla="+- 0 4306 4306"/>
                      <a:gd name="T17" fmla="*/ T16 w 1906"/>
                      <a:gd name="T18" fmla="+- 0 1881 878"/>
                      <a:gd name="T19" fmla="*/ 1881 h 1039"/>
                      <a:gd name="T20" fmla="+- 0 4311 4306"/>
                      <a:gd name="T21" fmla="*/ T20 w 1906"/>
                      <a:gd name="T22" fmla="+- 0 1894 878"/>
                      <a:gd name="T23" fmla="*/ 1894 h 1039"/>
                      <a:gd name="T24" fmla="+- 0 4321 4306"/>
                      <a:gd name="T25" fmla="*/ T24 w 1906"/>
                      <a:gd name="T26" fmla="+- 0 1904 878"/>
                      <a:gd name="T27" fmla="*/ 1904 h 1039"/>
                      <a:gd name="T28" fmla="+- 0 4336 4306"/>
                      <a:gd name="T29" fmla="*/ T28 w 1906"/>
                      <a:gd name="T30" fmla="+- 0 1912 878"/>
                      <a:gd name="T31" fmla="*/ 1912 h 1039"/>
                      <a:gd name="T32" fmla="+- 0 4357 4306"/>
                      <a:gd name="T33" fmla="*/ T32 w 1906"/>
                      <a:gd name="T34" fmla="+- 0 1916 878"/>
                      <a:gd name="T35" fmla="*/ 1916 h 1039"/>
                      <a:gd name="T36" fmla="+- 0 5546 4306"/>
                      <a:gd name="T37" fmla="*/ T36 w 1906"/>
                      <a:gd name="T38" fmla="+- 0 1916 878"/>
                      <a:gd name="T39" fmla="*/ 1916 h 1039"/>
                      <a:gd name="T40" fmla="+- 0 5565 4306"/>
                      <a:gd name="T41" fmla="*/ T40 w 1906"/>
                      <a:gd name="T42" fmla="+- 0 1915 878"/>
                      <a:gd name="T43" fmla="*/ 1915 h 1039"/>
                      <a:gd name="T44" fmla="+- 0 5625 4306"/>
                      <a:gd name="T45" fmla="*/ T44 w 1906"/>
                      <a:gd name="T46" fmla="+- 0 1896 878"/>
                      <a:gd name="T47" fmla="*/ 1896 h 1039"/>
                      <a:gd name="T48" fmla="+- 0 5679 4306"/>
                      <a:gd name="T49" fmla="*/ T48 w 1906"/>
                      <a:gd name="T50" fmla="+- 0 1861 878"/>
                      <a:gd name="T51" fmla="*/ 1861 h 1039"/>
                      <a:gd name="T52" fmla="+- 0 6199 4306"/>
                      <a:gd name="T53" fmla="*/ T52 w 1906"/>
                      <a:gd name="T54" fmla="+- 0 976 878"/>
                      <a:gd name="T55" fmla="*/ 976 h 1039"/>
                      <a:gd name="T56" fmla="+- 0 6212 4306"/>
                      <a:gd name="T57" fmla="*/ T56 w 1906"/>
                      <a:gd name="T58" fmla="+- 0 937 878"/>
                      <a:gd name="T59" fmla="*/ 937 h 1039"/>
                      <a:gd name="T60" fmla="+- 0 6211 4306"/>
                      <a:gd name="T61" fmla="*/ T60 w 1906"/>
                      <a:gd name="T62" fmla="+- 0 920 878"/>
                      <a:gd name="T63" fmla="*/ 920 h 1039"/>
                      <a:gd name="T64" fmla="+- 0 6158 4306"/>
                      <a:gd name="T65" fmla="*/ T64 w 1906"/>
                      <a:gd name="T66" fmla="+- 0 879 878"/>
                      <a:gd name="T67" fmla="*/ 879 h 1039"/>
                      <a:gd name="T68" fmla="+- 0 5233 4306"/>
                      <a:gd name="T69" fmla="*/ T68 w 1906"/>
                      <a:gd name="T70" fmla="+- 0 878 878"/>
                      <a:gd name="T71" fmla="*/ 878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906" h="1039">
                        <a:moveTo>
                          <a:pt x="927" y="0"/>
                        </a:moveTo>
                        <a:lnTo>
                          <a:pt x="848" y="16"/>
                        </a:lnTo>
                        <a:lnTo>
                          <a:pt x="790" y="45"/>
                        </a:lnTo>
                        <a:lnTo>
                          <a:pt x="21" y="951"/>
                        </a:lnTo>
                        <a:lnTo>
                          <a:pt x="0" y="1003"/>
                        </a:lnTo>
                        <a:lnTo>
                          <a:pt x="5" y="1016"/>
                        </a:lnTo>
                        <a:lnTo>
                          <a:pt x="15" y="1026"/>
                        </a:lnTo>
                        <a:lnTo>
                          <a:pt x="30" y="1034"/>
                        </a:lnTo>
                        <a:lnTo>
                          <a:pt x="51" y="1038"/>
                        </a:lnTo>
                        <a:lnTo>
                          <a:pt x="1240" y="1038"/>
                        </a:lnTo>
                        <a:lnTo>
                          <a:pt x="1259" y="1037"/>
                        </a:lnTo>
                        <a:lnTo>
                          <a:pt x="1319" y="1018"/>
                        </a:lnTo>
                        <a:lnTo>
                          <a:pt x="1373" y="983"/>
                        </a:lnTo>
                        <a:lnTo>
                          <a:pt x="1893" y="98"/>
                        </a:lnTo>
                        <a:lnTo>
                          <a:pt x="1906" y="59"/>
                        </a:lnTo>
                        <a:lnTo>
                          <a:pt x="1905" y="42"/>
                        </a:lnTo>
                        <a:lnTo>
                          <a:pt x="1852" y="1"/>
                        </a:lnTo>
                        <a:lnTo>
                          <a:pt x="927" y="0"/>
                        </a:lnTo>
                        <a:close/>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45" name="Group 71"/>
                <p:cNvGrpSpPr>
                  <a:grpSpLocks/>
                </p:cNvGrpSpPr>
                <p:nvPr/>
              </p:nvGrpSpPr>
              <p:grpSpPr bwMode="auto">
                <a:xfrm>
                  <a:off x="4306" y="821"/>
                  <a:ext cx="1906" cy="1039"/>
                  <a:chOff x="4306" y="821"/>
                  <a:chExt cx="1906" cy="1039"/>
                </a:xfrm>
              </p:grpSpPr>
              <p:sp>
                <p:nvSpPr>
                  <p:cNvPr id="392" name="Freeform 72"/>
                  <p:cNvSpPr>
                    <a:spLocks/>
                  </p:cNvSpPr>
                  <p:nvPr/>
                </p:nvSpPr>
                <p:spPr bwMode="auto">
                  <a:xfrm>
                    <a:off x="4306" y="821"/>
                    <a:ext cx="1906" cy="1039"/>
                  </a:xfrm>
                  <a:custGeom>
                    <a:avLst/>
                    <a:gdLst>
                      <a:gd name="T0" fmla="+- 0 5233 4306"/>
                      <a:gd name="T1" fmla="*/ T0 w 1906"/>
                      <a:gd name="T2" fmla="+- 0 821 821"/>
                      <a:gd name="T3" fmla="*/ 821 h 1039"/>
                      <a:gd name="T4" fmla="+- 0 5154 4306"/>
                      <a:gd name="T5" fmla="*/ T4 w 1906"/>
                      <a:gd name="T6" fmla="+- 0 837 821"/>
                      <a:gd name="T7" fmla="*/ 837 h 1039"/>
                      <a:gd name="T8" fmla="+- 0 5096 4306"/>
                      <a:gd name="T9" fmla="*/ T8 w 1906"/>
                      <a:gd name="T10" fmla="+- 0 866 821"/>
                      <a:gd name="T11" fmla="*/ 866 h 1039"/>
                      <a:gd name="T12" fmla="+- 0 4327 4306"/>
                      <a:gd name="T13" fmla="*/ T12 w 1906"/>
                      <a:gd name="T14" fmla="+- 0 1772 821"/>
                      <a:gd name="T15" fmla="*/ 1772 h 1039"/>
                      <a:gd name="T16" fmla="+- 0 4306 4306"/>
                      <a:gd name="T17" fmla="*/ T16 w 1906"/>
                      <a:gd name="T18" fmla="+- 0 1824 821"/>
                      <a:gd name="T19" fmla="*/ 1824 h 1039"/>
                      <a:gd name="T20" fmla="+- 0 4311 4306"/>
                      <a:gd name="T21" fmla="*/ T20 w 1906"/>
                      <a:gd name="T22" fmla="+- 0 1837 821"/>
                      <a:gd name="T23" fmla="*/ 1837 h 1039"/>
                      <a:gd name="T24" fmla="+- 0 4321 4306"/>
                      <a:gd name="T25" fmla="*/ T24 w 1906"/>
                      <a:gd name="T26" fmla="+- 0 1848 821"/>
                      <a:gd name="T27" fmla="*/ 1848 h 1039"/>
                      <a:gd name="T28" fmla="+- 0 4336 4306"/>
                      <a:gd name="T29" fmla="*/ T28 w 1906"/>
                      <a:gd name="T30" fmla="+- 0 1855 821"/>
                      <a:gd name="T31" fmla="*/ 1855 h 1039"/>
                      <a:gd name="T32" fmla="+- 0 4357 4306"/>
                      <a:gd name="T33" fmla="*/ T32 w 1906"/>
                      <a:gd name="T34" fmla="+- 0 1859 821"/>
                      <a:gd name="T35" fmla="*/ 1859 h 1039"/>
                      <a:gd name="T36" fmla="+- 0 5546 4306"/>
                      <a:gd name="T37" fmla="*/ T36 w 1906"/>
                      <a:gd name="T38" fmla="+- 0 1859 821"/>
                      <a:gd name="T39" fmla="*/ 1859 h 1039"/>
                      <a:gd name="T40" fmla="+- 0 5565 4306"/>
                      <a:gd name="T41" fmla="*/ T40 w 1906"/>
                      <a:gd name="T42" fmla="+- 0 1858 821"/>
                      <a:gd name="T43" fmla="*/ 1858 h 1039"/>
                      <a:gd name="T44" fmla="+- 0 5625 4306"/>
                      <a:gd name="T45" fmla="*/ T44 w 1906"/>
                      <a:gd name="T46" fmla="+- 0 1840 821"/>
                      <a:gd name="T47" fmla="*/ 1840 h 1039"/>
                      <a:gd name="T48" fmla="+- 0 5679 4306"/>
                      <a:gd name="T49" fmla="*/ T48 w 1906"/>
                      <a:gd name="T50" fmla="+- 0 1804 821"/>
                      <a:gd name="T51" fmla="*/ 1804 h 1039"/>
                      <a:gd name="T52" fmla="+- 0 6199 4306"/>
                      <a:gd name="T53" fmla="*/ T52 w 1906"/>
                      <a:gd name="T54" fmla="+- 0 920 821"/>
                      <a:gd name="T55" fmla="*/ 920 h 1039"/>
                      <a:gd name="T56" fmla="+- 0 6212 4306"/>
                      <a:gd name="T57" fmla="*/ T56 w 1906"/>
                      <a:gd name="T58" fmla="+- 0 880 821"/>
                      <a:gd name="T59" fmla="*/ 880 h 1039"/>
                      <a:gd name="T60" fmla="+- 0 6211 4306"/>
                      <a:gd name="T61" fmla="*/ T60 w 1906"/>
                      <a:gd name="T62" fmla="+- 0 863 821"/>
                      <a:gd name="T63" fmla="*/ 863 h 1039"/>
                      <a:gd name="T64" fmla="+- 0 6158 4306"/>
                      <a:gd name="T65" fmla="*/ T64 w 1906"/>
                      <a:gd name="T66" fmla="+- 0 822 821"/>
                      <a:gd name="T67" fmla="*/ 822 h 1039"/>
                      <a:gd name="T68" fmla="+- 0 5233 4306"/>
                      <a:gd name="T69" fmla="*/ T68 w 1906"/>
                      <a:gd name="T70" fmla="+- 0 821 821"/>
                      <a:gd name="T71" fmla="*/ 821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906" h="1039">
                        <a:moveTo>
                          <a:pt x="927" y="0"/>
                        </a:moveTo>
                        <a:lnTo>
                          <a:pt x="848" y="16"/>
                        </a:lnTo>
                        <a:lnTo>
                          <a:pt x="790" y="45"/>
                        </a:lnTo>
                        <a:lnTo>
                          <a:pt x="21" y="951"/>
                        </a:lnTo>
                        <a:lnTo>
                          <a:pt x="0" y="1003"/>
                        </a:lnTo>
                        <a:lnTo>
                          <a:pt x="5" y="1016"/>
                        </a:lnTo>
                        <a:lnTo>
                          <a:pt x="15" y="1027"/>
                        </a:lnTo>
                        <a:lnTo>
                          <a:pt x="30" y="1034"/>
                        </a:lnTo>
                        <a:lnTo>
                          <a:pt x="51" y="1038"/>
                        </a:lnTo>
                        <a:lnTo>
                          <a:pt x="1240" y="1038"/>
                        </a:lnTo>
                        <a:lnTo>
                          <a:pt x="1259" y="1037"/>
                        </a:lnTo>
                        <a:lnTo>
                          <a:pt x="1319" y="1019"/>
                        </a:lnTo>
                        <a:lnTo>
                          <a:pt x="1373" y="983"/>
                        </a:lnTo>
                        <a:lnTo>
                          <a:pt x="1893" y="99"/>
                        </a:lnTo>
                        <a:lnTo>
                          <a:pt x="1906" y="59"/>
                        </a:lnTo>
                        <a:lnTo>
                          <a:pt x="1905" y="42"/>
                        </a:lnTo>
                        <a:lnTo>
                          <a:pt x="1852" y="1"/>
                        </a:lnTo>
                        <a:lnTo>
                          <a:pt x="927" y="0"/>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46" name="Group 73"/>
                <p:cNvGrpSpPr>
                  <a:grpSpLocks/>
                </p:cNvGrpSpPr>
                <p:nvPr/>
              </p:nvGrpSpPr>
              <p:grpSpPr bwMode="auto">
                <a:xfrm>
                  <a:off x="4306" y="821"/>
                  <a:ext cx="1906" cy="1039"/>
                  <a:chOff x="4306" y="821"/>
                  <a:chExt cx="1906" cy="1039"/>
                </a:xfrm>
              </p:grpSpPr>
              <p:sp>
                <p:nvSpPr>
                  <p:cNvPr id="391" name="Freeform 74"/>
                  <p:cNvSpPr>
                    <a:spLocks/>
                  </p:cNvSpPr>
                  <p:nvPr/>
                </p:nvSpPr>
                <p:spPr bwMode="auto">
                  <a:xfrm>
                    <a:off x="4306" y="821"/>
                    <a:ext cx="1906" cy="1039"/>
                  </a:xfrm>
                  <a:custGeom>
                    <a:avLst/>
                    <a:gdLst>
                      <a:gd name="T0" fmla="+- 0 5233 4306"/>
                      <a:gd name="T1" fmla="*/ T0 w 1906"/>
                      <a:gd name="T2" fmla="+- 0 821 821"/>
                      <a:gd name="T3" fmla="*/ 821 h 1039"/>
                      <a:gd name="T4" fmla="+- 0 5154 4306"/>
                      <a:gd name="T5" fmla="*/ T4 w 1906"/>
                      <a:gd name="T6" fmla="+- 0 837 821"/>
                      <a:gd name="T7" fmla="*/ 837 h 1039"/>
                      <a:gd name="T8" fmla="+- 0 5096 4306"/>
                      <a:gd name="T9" fmla="*/ T8 w 1906"/>
                      <a:gd name="T10" fmla="+- 0 866 821"/>
                      <a:gd name="T11" fmla="*/ 866 h 1039"/>
                      <a:gd name="T12" fmla="+- 0 4327 4306"/>
                      <a:gd name="T13" fmla="*/ T12 w 1906"/>
                      <a:gd name="T14" fmla="+- 0 1772 821"/>
                      <a:gd name="T15" fmla="*/ 1772 h 1039"/>
                      <a:gd name="T16" fmla="+- 0 4306 4306"/>
                      <a:gd name="T17" fmla="*/ T16 w 1906"/>
                      <a:gd name="T18" fmla="+- 0 1824 821"/>
                      <a:gd name="T19" fmla="*/ 1824 h 1039"/>
                      <a:gd name="T20" fmla="+- 0 4311 4306"/>
                      <a:gd name="T21" fmla="*/ T20 w 1906"/>
                      <a:gd name="T22" fmla="+- 0 1837 821"/>
                      <a:gd name="T23" fmla="*/ 1837 h 1039"/>
                      <a:gd name="T24" fmla="+- 0 4321 4306"/>
                      <a:gd name="T25" fmla="*/ T24 w 1906"/>
                      <a:gd name="T26" fmla="+- 0 1848 821"/>
                      <a:gd name="T27" fmla="*/ 1848 h 1039"/>
                      <a:gd name="T28" fmla="+- 0 4336 4306"/>
                      <a:gd name="T29" fmla="*/ T28 w 1906"/>
                      <a:gd name="T30" fmla="+- 0 1855 821"/>
                      <a:gd name="T31" fmla="*/ 1855 h 1039"/>
                      <a:gd name="T32" fmla="+- 0 4357 4306"/>
                      <a:gd name="T33" fmla="*/ T32 w 1906"/>
                      <a:gd name="T34" fmla="+- 0 1859 821"/>
                      <a:gd name="T35" fmla="*/ 1859 h 1039"/>
                      <a:gd name="T36" fmla="+- 0 5546 4306"/>
                      <a:gd name="T37" fmla="*/ T36 w 1906"/>
                      <a:gd name="T38" fmla="+- 0 1859 821"/>
                      <a:gd name="T39" fmla="*/ 1859 h 1039"/>
                      <a:gd name="T40" fmla="+- 0 5565 4306"/>
                      <a:gd name="T41" fmla="*/ T40 w 1906"/>
                      <a:gd name="T42" fmla="+- 0 1858 821"/>
                      <a:gd name="T43" fmla="*/ 1858 h 1039"/>
                      <a:gd name="T44" fmla="+- 0 5625 4306"/>
                      <a:gd name="T45" fmla="*/ T44 w 1906"/>
                      <a:gd name="T46" fmla="+- 0 1840 821"/>
                      <a:gd name="T47" fmla="*/ 1840 h 1039"/>
                      <a:gd name="T48" fmla="+- 0 5679 4306"/>
                      <a:gd name="T49" fmla="*/ T48 w 1906"/>
                      <a:gd name="T50" fmla="+- 0 1804 821"/>
                      <a:gd name="T51" fmla="*/ 1804 h 1039"/>
                      <a:gd name="T52" fmla="+- 0 6199 4306"/>
                      <a:gd name="T53" fmla="*/ T52 w 1906"/>
                      <a:gd name="T54" fmla="+- 0 920 821"/>
                      <a:gd name="T55" fmla="*/ 920 h 1039"/>
                      <a:gd name="T56" fmla="+- 0 6212 4306"/>
                      <a:gd name="T57" fmla="*/ T56 w 1906"/>
                      <a:gd name="T58" fmla="+- 0 880 821"/>
                      <a:gd name="T59" fmla="*/ 880 h 1039"/>
                      <a:gd name="T60" fmla="+- 0 6211 4306"/>
                      <a:gd name="T61" fmla="*/ T60 w 1906"/>
                      <a:gd name="T62" fmla="+- 0 863 821"/>
                      <a:gd name="T63" fmla="*/ 863 h 1039"/>
                      <a:gd name="T64" fmla="+- 0 6158 4306"/>
                      <a:gd name="T65" fmla="*/ T64 w 1906"/>
                      <a:gd name="T66" fmla="+- 0 822 821"/>
                      <a:gd name="T67" fmla="*/ 822 h 1039"/>
                      <a:gd name="T68" fmla="+- 0 5233 4306"/>
                      <a:gd name="T69" fmla="*/ T68 w 1906"/>
                      <a:gd name="T70" fmla="+- 0 821 821"/>
                      <a:gd name="T71" fmla="*/ 821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906" h="1039">
                        <a:moveTo>
                          <a:pt x="927" y="0"/>
                        </a:moveTo>
                        <a:lnTo>
                          <a:pt x="848" y="16"/>
                        </a:lnTo>
                        <a:lnTo>
                          <a:pt x="790" y="45"/>
                        </a:lnTo>
                        <a:lnTo>
                          <a:pt x="21" y="951"/>
                        </a:lnTo>
                        <a:lnTo>
                          <a:pt x="0" y="1003"/>
                        </a:lnTo>
                        <a:lnTo>
                          <a:pt x="5" y="1016"/>
                        </a:lnTo>
                        <a:lnTo>
                          <a:pt x="15" y="1027"/>
                        </a:lnTo>
                        <a:lnTo>
                          <a:pt x="30" y="1034"/>
                        </a:lnTo>
                        <a:lnTo>
                          <a:pt x="51" y="1038"/>
                        </a:lnTo>
                        <a:lnTo>
                          <a:pt x="1240" y="1038"/>
                        </a:lnTo>
                        <a:lnTo>
                          <a:pt x="1259" y="1037"/>
                        </a:lnTo>
                        <a:lnTo>
                          <a:pt x="1319" y="1019"/>
                        </a:lnTo>
                        <a:lnTo>
                          <a:pt x="1373" y="983"/>
                        </a:lnTo>
                        <a:lnTo>
                          <a:pt x="1893" y="99"/>
                        </a:lnTo>
                        <a:lnTo>
                          <a:pt x="1906" y="59"/>
                        </a:lnTo>
                        <a:lnTo>
                          <a:pt x="1905" y="42"/>
                        </a:lnTo>
                        <a:lnTo>
                          <a:pt x="1852" y="1"/>
                        </a:lnTo>
                        <a:lnTo>
                          <a:pt x="927" y="0"/>
                        </a:lnTo>
                        <a:close/>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47" name="Group 75"/>
                <p:cNvGrpSpPr>
                  <a:grpSpLocks/>
                </p:cNvGrpSpPr>
                <p:nvPr/>
              </p:nvGrpSpPr>
              <p:grpSpPr bwMode="auto">
                <a:xfrm>
                  <a:off x="4306" y="764"/>
                  <a:ext cx="1906" cy="1039"/>
                  <a:chOff x="4306" y="764"/>
                  <a:chExt cx="1906" cy="1039"/>
                </a:xfrm>
              </p:grpSpPr>
              <p:sp>
                <p:nvSpPr>
                  <p:cNvPr id="390" name="Freeform 76"/>
                  <p:cNvSpPr>
                    <a:spLocks/>
                  </p:cNvSpPr>
                  <p:nvPr/>
                </p:nvSpPr>
                <p:spPr bwMode="auto">
                  <a:xfrm>
                    <a:off x="4306" y="764"/>
                    <a:ext cx="1906" cy="1039"/>
                  </a:xfrm>
                  <a:custGeom>
                    <a:avLst/>
                    <a:gdLst>
                      <a:gd name="T0" fmla="+- 0 5233 4306"/>
                      <a:gd name="T1" fmla="*/ T0 w 1906"/>
                      <a:gd name="T2" fmla="+- 0 764 764"/>
                      <a:gd name="T3" fmla="*/ 764 h 1039"/>
                      <a:gd name="T4" fmla="+- 0 5154 4306"/>
                      <a:gd name="T5" fmla="*/ T4 w 1906"/>
                      <a:gd name="T6" fmla="+- 0 781 764"/>
                      <a:gd name="T7" fmla="*/ 781 h 1039"/>
                      <a:gd name="T8" fmla="+- 0 5096 4306"/>
                      <a:gd name="T9" fmla="*/ T8 w 1906"/>
                      <a:gd name="T10" fmla="+- 0 809 764"/>
                      <a:gd name="T11" fmla="*/ 809 h 1039"/>
                      <a:gd name="T12" fmla="+- 0 4327 4306"/>
                      <a:gd name="T13" fmla="*/ T12 w 1906"/>
                      <a:gd name="T14" fmla="+- 0 1715 764"/>
                      <a:gd name="T15" fmla="*/ 1715 h 1039"/>
                      <a:gd name="T16" fmla="+- 0 4306 4306"/>
                      <a:gd name="T17" fmla="*/ T16 w 1906"/>
                      <a:gd name="T18" fmla="+- 0 1767 764"/>
                      <a:gd name="T19" fmla="*/ 1767 h 1039"/>
                      <a:gd name="T20" fmla="+- 0 4311 4306"/>
                      <a:gd name="T21" fmla="*/ T20 w 1906"/>
                      <a:gd name="T22" fmla="+- 0 1780 764"/>
                      <a:gd name="T23" fmla="*/ 1780 h 1039"/>
                      <a:gd name="T24" fmla="+- 0 4321 4306"/>
                      <a:gd name="T25" fmla="*/ T24 w 1906"/>
                      <a:gd name="T26" fmla="+- 0 1791 764"/>
                      <a:gd name="T27" fmla="*/ 1791 h 1039"/>
                      <a:gd name="T28" fmla="+- 0 4336 4306"/>
                      <a:gd name="T29" fmla="*/ T28 w 1906"/>
                      <a:gd name="T30" fmla="+- 0 1798 764"/>
                      <a:gd name="T31" fmla="*/ 1798 h 1039"/>
                      <a:gd name="T32" fmla="+- 0 4357 4306"/>
                      <a:gd name="T33" fmla="*/ T32 w 1906"/>
                      <a:gd name="T34" fmla="+- 0 1802 764"/>
                      <a:gd name="T35" fmla="*/ 1802 h 1039"/>
                      <a:gd name="T36" fmla="+- 0 5546 4306"/>
                      <a:gd name="T37" fmla="*/ T36 w 1906"/>
                      <a:gd name="T38" fmla="+- 0 1803 764"/>
                      <a:gd name="T39" fmla="*/ 1803 h 1039"/>
                      <a:gd name="T40" fmla="+- 0 5565 4306"/>
                      <a:gd name="T41" fmla="*/ T40 w 1906"/>
                      <a:gd name="T42" fmla="+- 0 1801 764"/>
                      <a:gd name="T43" fmla="*/ 1801 h 1039"/>
                      <a:gd name="T44" fmla="+- 0 5625 4306"/>
                      <a:gd name="T45" fmla="*/ T44 w 1906"/>
                      <a:gd name="T46" fmla="+- 0 1783 764"/>
                      <a:gd name="T47" fmla="*/ 1783 h 1039"/>
                      <a:gd name="T48" fmla="+- 0 5679 4306"/>
                      <a:gd name="T49" fmla="*/ T48 w 1906"/>
                      <a:gd name="T50" fmla="+- 0 1748 764"/>
                      <a:gd name="T51" fmla="*/ 1748 h 1039"/>
                      <a:gd name="T52" fmla="+- 0 6199 4306"/>
                      <a:gd name="T53" fmla="*/ T52 w 1906"/>
                      <a:gd name="T54" fmla="+- 0 863 764"/>
                      <a:gd name="T55" fmla="*/ 863 h 1039"/>
                      <a:gd name="T56" fmla="+- 0 6212 4306"/>
                      <a:gd name="T57" fmla="*/ T56 w 1906"/>
                      <a:gd name="T58" fmla="+- 0 823 764"/>
                      <a:gd name="T59" fmla="*/ 823 h 1039"/>
                      <a:gd name="T60" fmla="+- 0 6211 4306"/>
                      <a:gd name="T61" fmla="*/ T60 w 1906"/>
                      <a:gd name="T62" fmla="+- 0 806 764"/>
                      <a:gd name="T63" fmla="*/ 806 h 1039"/>
                      <a:gd name="T64" fmla="+- 0 6158 4306"/>
                      <a:gd name="T65" fmla="*/ T64 w 1906"/>
                      <a:gd name="T66" fmla="+- 0 766 764"/>
                      <a:gd name="T67" fmla="*/ 766 h 1039"/>
                      <a:gd name="T68" fmla="+- 0 5233 4306"/>
                      <a:gd name="T69" fmla="*/ T68 w 1906"/>
                      <a:gd name="T70" fmla="+- 0 764 764"/>
                      <a:gd name="T71" fmla="*/ 764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906" h="1039">
                        <a:moveTo>
                          <a:pt x="927" y="0"/>
                        </a:moveTo>
                        <a:lnTo>
                          <a:pt x="848" y="17"/>
                        </a:lnTo>
                        <a:lnTo>
                          <a:pt x="790" y="45"/>
                        </a:lnTo>
                        <a:lnTo>
                          <a:pt x="21" y="951"/>
                        </a:lnTo>
                        <a:lnTo>
                          <a:pt x="0" y="1003"/>
                        </a:lnTo>
                        <a:lnTo>
                          <a:pt x="5" y="1016"/>
                        </a:lnTo>
                        <a:lnTo>
                          <a:pt x="15" y="1027"/>
                        </a:lnTo>
                        <a:lnTo>
                          <a:pt x="30" y="1034"/>
                        </a:lnTo>
                        <a:lnTo>
                          <a:pt x="51" y="1038"/>
                        </a:lnTo>
                        <a:lnTo>
                          <a:pt x="1240" y="1039"/>
                        </a:lnTo>
                        <a:lnTo>
                          <a:pt x="1259" y="1037"/>
                        </a:lnTo>
                        <a:lnTo>
                          <a:pt x="1319" y="1019"/>
                        </a:lnTo>
                        <a:lnTo>
                          <a:pt x="1373" y="984"/>
                        </a:lnTo>
                        <a:lnTo>
                          <a:pt x="1893" y="99"/>
                        </a:lnTo>
                        <a:lnTo>
                          <a:pt x="1906" y="59"/>
                        </a:lnTo>
                        <a:lnTo>
                          <a:pt x="1905" y="42"/>
                        </a:lnTo>
                        <a:lnTo>
                          <a:pt x="1852" y="2"/>
                        </a:lnTo>
                        <a:lnTo>
                          <a:pt x="927" y="0"/>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48" name="Group 77"/>
                <p:cNvGrpSpPr>
                  <a:grpSpLocks/>
                </p:cNvGrpSpPr>
                <p:nvPr/>
              </p:nvGrpSpPr>
              <p:grpSpPr bwMode="auto">
                <a:xfrm>
                  <a:off x="4306" y="764"/>
                  <a:ext cx="1906" cy="1039"/>
                  <a:chOff x="4306" y="764"/>
                  <a:chExt cx="1906" cy="1039"/>
                </a:xfrm>
              </p:grpSpPr>
              <p:sp>
                <p:nvSpPr>
                  <p:cNvPr id="389" name="Freeform 78"/>
                  <p:cNvSpPr>
                    <a:spLocks/>
                  </p:cNvSpPr>
                  <p:nvPr/>
                </p:nvSpPr>
                <p:spPr bwMode="auto">
                  <a:xfrm>
                    <a:off x="4306" y="764"/>
                    <a:ext cx="1906" cy="1039"/>
                  </a:xfrm>
                  <a:custGeom>
                    <a:avLst/>
                    <a:gdLst>
                      <a:gd name="T0" fmla="+- 0 5233 4306"/>
                      <a:gd name="T1" fmla="*/ T0 w 1906"/>
                      <a:gd name="T2" fmla="+- 0 764 764"/>
                      <a:gd name="T3" fmla="*/ 764 h 1039"/>
                      <a:gd name="T4" fmla="+- 0 5154 4306"/>
                      <a:gd name="T5" fmla="*/ T4 w 1906"/>
                      <a:gd name="T6" fmla="+- 0 781 764"/>
                      <a:gd name="T7" fmla="*/ 781 h 1039"/>
                      <a:gd name="T8" fmla="+- 0 5096 4306"/>
                      <a:gd name="T9" fmla="*/ T8 w 1906"/>
                      <a:gd name="T10" fmla="+- 0 809 764"/>
                      <a:gd name="T11" fmla="*/ 809 h 1039"/>
                      <a:gd name="T12" fmla="+- 0 4327 4306"/>
                      <a:gd name="T13" fmla="*/ T12 w 1906"/>
                      <a:gd name="T14" fmla="+- 0 1715 764"/>
                      <a:gd name="T15" fmla="*/ 1715 h 1039"/>
                      <a:gd name="T16" fmla="+- 0 4306 4306"/>
                      <a:gd name="T17" fmla="*/ T16 w 1906"/>
                      <a:gd name="T18" fmla="+- 0 1767 764"/>
                      <a:gd name="T19" fmla="*/ 1767 h 1039"/>
                      <a:gd name="T20" fmla="+- 0 4311 4306"/>
                      <a:gd name="T21" fmla="*/ T20 w 1906"/>
                      <a:gd name="T22" fmla="+- 0 1780 764"/>
                      <a:gd name="T23" fmla="*/ 1780 h 1039"/>
                      <a:gd name="T24" fmla="+- 0 4321 4306"/>
                      <a:gd name="T25" fmla="*/ T24 w 1906"/>
                      <a:gd name="T26" fmla="+- 0 1791 764"/>
                      <a:gd name="T27" fmla="*/ 1791 h 1039"/>
                      <a:gd name="T28" fmla="+- 0 4336 4306"/>
                      <a:gd name="T29" fmla="*/ T28 w 1906"/>
                      <a:gd name="T30" fmla="+- 0 1798 764"/>
                      <a:gd name="T31" fmla="*/ 1798 h 1039"/>
                      <a:gd name="T32" fmla="+- 0 4357 4306"/>
                      <a:gd name="T33" fmla="*/ T32 w 1906"/>
                      <a:gd name="T34" fmla="+- 0 1802 764"/>
                      <a:gd name="T35" fmla="*/ 1802 h 1039"/>
                      <a:gd name="T36" fmla="+- 0 5546 4306"/>
                      <a:gd name="T37" fmla="*/ T36 w 1906"/>
                      <a:gd name="T38" fmla="+- 0 1803 764"/>
                      <a:gd name="T39" fmla="*/ 1803 h 1039"/>
                      <a:gd name="T40" fmla="+- 0 5565 4306"/>
                      <a:gd name="T41" fmla="*/ T40 w 1906"/>
                      <a:gd name="T42" fmla="+- 0 1801 764"/>
                      <a:gd name="T43" fmla="*/ 1801 h 1039"/>
                      <a:gd name="T44" fmla="+- 0 5625 4306"/>
                      <a:gd name="T45" fmla="*/ T44 w 1906"/>
                      <a:gd name="T46" fmla="+- 0 1783 764"/>
                      <a:gd name="T47" fmla="*/ 1783 h 1039"/>
                      <a:gd name="T48" fmla="+- 0 5679 4306"/>
                      <a:gd name="T49" fmla="*/ T48 w 1906"/>
                      <a:gd name="T50" fmla="+- 0 1748 764"/>
                      <a:gd name="T51" fmla="*/ 1748 h 1039"/>
                      <a:gd name="T52" fmla="+- 0 6199 4306"/>
                      <a:gd name="T53" fmla="*/ T52 w 1906"/>
                      <a:gd name="T54" fmla="+- 0 863 764"/>
                      <a:gd name="T55" fmla="*/ 863 h 1039"/>
                      <a:gd name="T56" fmla="+- 0 6212 4306"/>
                      <a:gd name="T57" fmla="*/ T56 w 1906"/>
                      <a:gd name="T58" fmla="+- 0 823 764"/>
                      <a:gd name="T59" fmla="*/ 823 h 1039"/>
                      <a:gd name="T60" fmla="+- 0 6211 4306"/>
                      <a:gd name="T61" fmla="*/ T60 w 1906"/>
                      <a:gd name="T62" fmla="+- 0 806 764"/>
                      <a:gd name="T63" fmla="*/ 806 h 1039"/>
                      <a:gd name="T64" fmla="+- 0 6158 4306"/>
                      <a:gd name="T65" fmla="*/ T64 w 1906"/>
                      <a:gd name="T66" fmla="+- 0 766 764"/>
                      <a:gd name="T67" fmla="*/ 766 h 1039"/>
                      <a:gd name="T68" fmla="+- 0 5233 4306"/>
                      <a:gd name="T69" fmla="*/ T68 w 1906"/>
                      <a:gd name="T70" fmla="+- 0 764 764"/>
                      <a:gd name="T71" fmla="*/ 764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906" h="1039">
                        <a:moveTo>
                          <a:pt x="927" y="0"/>
                        </a:moveTo>
                        <a:lnTo>
                          <a:pt x="848" y="17"/>
                        </a:lnTo>
                        <a:lnTo>
                          <a:pt x="790" y="45"/>
                        </a:lnTo>
                        <a:lnTo>
                          <a:pt x="21" y="951"/>
                        </a:lnTo>
                        <a:lnTo>
                          <a:pt x="0" y="1003"/>
                        </a:lnTo>
                        <a:lnTo>
                          <a:pt x="5" y="1016"/>
                        </a:lnTo>
                        <a:lnTo>
                          <a:pt x="15" y="1027"/>
                        </a:lnTo>
                        <a:lnTo>
                          <a:pt x="30" y="1034"/>
                        </a:lnTo>
                        <a:lnTo>
                          <a:pt x="51" y="1038"/>
                        </a:lnTo>
                        <a:lnTo>
                          <a:pt x="1240" y="1039"/>
                        </a:lnTo>
                        <a:lnTo>
                          <a:pt x="1259" y="1037"/>
                        </a:lnTo>
                        <a:lnTo>
                          <a:pt x="1319" y="1019"/>
                        </a:lnTo>
                        <a:lnTo>
                          <a:pt x="1373" y="984"/>
                        </a:lnTo>
                        <a:lnTo>
                          <a:pt x="1893" y="99"/>
                        </a:lnTo>
                        <a:lnTo>
                          <a:pt x="1906" y="59"/>
                        </a:lnTo>
                        <a:lnTo>
                          <a:pt x="1905" y="42"/>
                        </a:lnTo>
                        <a:lnTo>
                          <a:pt x="1852" y="2"/>
                        </a:lnTo>
                        <a:lnTo>
                          <a:pt x="927" y="0"/>
                        </a:lnTo>
                        <a:close/>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49" name="Group 79"/>
                <p:cNvGrpSpPr>
                  <a:grpSpLocks/>
                </p:cNvGrpSpPr>
                <p:nvPr/>
              </p:nvGrpSpPr>
              <p:grpSpPr bwMode="auto">
                <a:xfrm>
                  <a:off x="4306" y="708"/>
                  <a:ext cx="1906" cy="1039"/>
                  <a:chOff x="4306" y="708"/>
                  <a:chExt cx="1906" cy="1039"/>
                </a:xfrm>
              </p:grpSpPr>
              <p:sp>
                <p:nvSpPr>
                  <p:cNvPr id="388" name="Freeform 80"/>
                  <p:cNvSpPr>
                    <a:spLocks/>
                  </p:cNvSpPr>
                  <p:nvPr/>
                </p:nvSpPr>
                <p:spPr bwMode="auto">
                  <a:xfrm>
                    <a:off x="4306" y="708"/>
                    <a:ext cx="1906" cy="1039"/>
                  </a:xfrm>
                  <a:custGeom>
                    <a:avLst/>
                    <a:gdLst>
                      <a:gd name="T0" fmla="+- 0 5233 4306"/>
                      <a:gd name="T1" fmla="*/ T0 w 1906"/>
                      <a:gd name="T2" fmla="+- 0 708 708"/>
                      <a:gd name="T3" fmla="*/ 708 h 1039"/>
                      <a:gd name="T4" fmla="+- 0 5154 4306"/>
                      <a:gd name="T5" fmla="*/ T4 w 1906"/>
                      <a:gd name="T6" fmla="+- 0 724 708"/>
                      <a:gd name="T7" fmla="*/ 724 h 1039"/>
                      <a:gd name="T8" fmla="+- 0 5096 4306"/>
                      <a:gd name="T9" fmla="*/ T8 w 1906"/>
                      <a:gd name="T10" fmla="+- 0 753 708"/>
                      <a:gd name="T11" fmla="*/ 753 h 1039"/>
                      <a:gd name="T12" fmla="+- 0 4327 4306"/>
                      <a:gd name="T13" fmla="*/ T12 w 1906"/>
                      <a:gd name="T14" fmla="+- 0 1659 708"/>
                      <a:gd name="T15" fmla="*/ 1659 h 1039"/>
                      <a:gd name="T16" fmla="+- 0 4306 4306"/>
                      <a:gd name="T17" fmla="*/ T16 w 1906"/>
                      <a:gd name="T18" fmla="+- 0 1710 708"/>
                      <a:gd name="T19" fmla="*/ 1710 h 1039"/>
                      <a:gd name="T20" fmla="+- 0 4311 4306"/>
                      <a:gd name="T21" fmla="*/ T20 w 1906"/>
                      <a:gd name="T22" fmla="+- 0 1724 708"/>
                      <a:gd name="T23" fmla="*/ 1724 h 1039"/>
                      <a:gd name="T24" fmla="+- 0 4321 4306"/>
                      <a:gd name="T25" fmla="*/ T24 w 1906"/>
                      <a:gd name="T26" fmla="+- 0 1734 708"/>
                      <a:gd name="T27" fmla="*/ 1734 h 1039"/>
                      <a:gd name="T28" fmla="+- 0 4336 4306"/>
                      <a:gd name="T29" fmla="*/ T28 w 1906"/>
                      <a:gd name="T30" fmla="+- 0 1742 708"/>
                      <a:gd name="T31" fmla="*/ 1742 h 1039"/>
                      <a:gd name="T32" fmla="+- 0 4357 4306"/>
                      <a:gd name="T33" fmla="*/ T32 w 1906"/>
                      <a:gd name="T34" fmla="+- 0 1745 708"/>
                      <a:gd name="T35" fmla="*/ 1745 h 1039"/>
                      <a:gd name="T36" fmla="+- 0 5546 4306"/>
                      <a:gd name="T37" fmla="*/ T36 w 1906"/>
                      <a:gd name="T38" fmla="+- 0 1746 708"/>
                      <a:gd name="T39" fmla="*/ 1746 h 1039"/>
                      <a:gd name="T40" fmla="+- 0 5565 4306"/>
                      <a:gd name="T41" fmla="*/ T40 w 1906"/>
                      <a:gd name="T42" fmla="+- 0 1745 708"/>
                      <a:gd name="T43" fmla="*/ 1745 h 1039"/>
                      <a:gd name="T44" fmla="+- 0 5625 4306"/>
                      <a:gd name="T45" fmla="*/ T44 w 1906"/>
                      <a:gd name="T46" fmla="+- 0 1726 708"/>
                      <a:gd name="T47" fmla="*/ 1726 h 1039"/>
                      <a:gd name="T48" fmla="+- 0 5679 4306"/>
                      <a:gd name="T49" fmla="*/ T48 w 1906"/>
                      <a:gd name="T50" fmla="+- 0 1691 708"/>
                      <a:gd name="T51" fmla="*/ 1691 h 1039"/>
                      <a:gd name="T52" fmla="+- 0 6199 4306"/>
                      <a:gd name="T53" fmla="*/ T52 w 1906"/>
                      <a:gd name="T54" fmla="+- 0 806 708"/>
                      <a:gd name="T55" fmla="*/ 806 h 1039"/>
                      <a:gd name="T56" fmla="+- 0 6212 4306"/>
                      <a:gd name="T57" fmla="*/ T56 w 1906"/>
                      <a:gd name="T58" fmla="+- 0 767 708"/>
                      <a:gd name="T59" fmla="*/ 767 h 1039"/>
                      <a:gd name="T60" fmla="+- 0 6211 4306"/>
                      <a:gd name="T61" fmla="*/ T60 w 1906"/>
                      <a:gd name="T62" fmla="+- 0 750 708"/>
                      <a:gd name="T63" fmla="*/ 750 h 1039"/>
                      <a:gd name="T64" fmla="+- 0 6158 4306"/>
                      <a:gd name="T65" fmla="*/ T64 w 1906"/>
                      <a:gd name="T66" fmla="+- 0 709 708"/>
                      <a:gd name="T67" fmla="*/ 709 h 1039"/>
                      <a:gd name="T68" fmla="+- 0 5233 4306"/>
                      <a:gd name="T69" fmla="*/ T68 w 1906"/>
                      <a:gd name="T70" fmla="+- 0 708 708"/>
                      <a:gd name="T71" fmla="*/ 708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906" h="1039">
                        <a:moveTo>
                          <a:pt x="927" y="0"/>
                        </a:moveTo>
                        <a:lnTo>
                          <a:pt x="848" y="16"/>
                        </a:lnTo>
                        <a:lnTo>
                          <a:pt x="790" y="45"/>
                        </a:lnTo>
                        <a:lnTo>
                          <a:pt x="21" y="951"/>
                        </a:lnTo>
                        <a:lnTo>
                          <a:pt x="0" y="1002"/>
                        </a:lnTo>
                        <a:lnTo>
                          <a:pt x="5" y="1016"/>
                        </a:lnTo>
                        <a:lnTo>
                          <a:pt x="15" y="1026"/>
                        </a:lnTo>
                        <a:lnTo>
                          <a:pt x="30" y="1034"/>
                        </a:lnTo>
                        <a:lnTo>
                          <a:pt x="51" y="1037"/>
                        </a:lnTo>
                        <a:lnTo>
                          <a:pt x="1240" y="1038"/>
                        </a:lnTo>
                        <a:lnTo>
                          <a:pt x="1259" y="1037"/>
                        </a:lnTo>
                        <a:lnTo>
                          <a:pt x="1319" y="1018"/>
                        </a:lnTo>
                        <a:lnTo>
                          <a:pt x="1373" y="983"/>
                        </a:lnTo>
                        <a:lnTo>
                          <a:pt x="1893" y="98"/>
                        </a:lnTo>
                        <a:lnTo>
                          <a:pt x="1906" y="59"/>
                        </a:lnTo>
                        <a:lnTo>
                          <a:pt x="1905" y="42"/>
                        </a:lnTo>
                        <a:lnTo>
                          <a:pt x="1852" y="1"/>
                        </a:lnTo>
                        <a:lnTo>
                          <a:pt x="927" y="0"/>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50" name="Group 81"/>
                <p:cNvGrpSpPr>
                  <a:grpSpLocks/>
                </p:cNvGrpSpPr>
                <p:nvPr/>
              </p:nvGrpSpPr>
              <p:grpSpPr bwMode="auto">
                <a:xfrm>
                  <a:off x="4306" y="708"/>
                  <a:ext cx="1906" cy="1039"/>
                  <a:chOff x="4306" y="708"/>
                  <a:chExt cx="1906" cy="1039"/>
                </a:xfrm>
              </p:grpSpPr>
              <p:sp>
                <p:nvSpPr>
                  <p:cNvPr id="387" name="Freeform 82"/>
                  <p:cNvSpPr>
                    <a:spLocks/>
                  </p:cNvSpPr>
                  <p:nvPr/>
                </p:nvSpPr>
                <p:spPr bwMode="auto">
                  <a:xfrm>
                    <a:off x="4306" y="708"/>
                    <a:ext cx="1906" cy="1039"/>
                  </a:xfrm>
                  <a:custGeom>
                    <a:avLst/>
                    <a:gdLst>
                      <a:gd name="T0" fmla="+- 0 5233 4306"/>
                      <a:gd name="T1" fmla="*/ T0 w 1906"/>
                      <a:gd name="T2" fmla="+- 0 708 708"/>
                      <a:gd name="T3" fmla="*/ 708 h 1039"/>
                      <a:gd name="T4" fmla="+- 0 5154 4306"/>
                      <a:gd name="T5" fmla="*/ T4 w 1906"/>
                      <a:gd name="T6" fmla="+- 0 724 708"/>
                      <a:gd name="T7" fmla="*/ 724 h 1039"/>
                      <a:gd name="T8" fmla="+- 0 5096 4306"/>
                      <a:gd name="T9" fmla="*/ T8 w 1906"/>
                      <a:gd name="T10" fmla="+- 0 753 708"/>
                      <a:gd name="T11" fmla="*/ 753 h 1039"/>
                      <a:gd name="T12" fmla="+- 0 4327 4306"/>
                      <a:gd name="T13" fmla="*/ T12 w 1906"/>
                      <a:gd name="T14" fmla="+- 0 1659 708"/>
                      <a:gd name="T15" fmla="*/ 1659 h 1039"/>
                      <a:gd name="T16" fmla="+- 0 4306 4306"/>
                      <a:gd name="T17" fmla="*/ T16 w 1906"/>
                      <a:gd name="T18" fmla="+- 0 1710 708"/>
                      <a:gd name="T19" fmla="*/ 1710 h 1039"/>
                      <a:gd name="T20" fmla="+- 0 4311 4306"/>
                      <a:gd name="T21" fmla="*/ T20 w 1906"/>
                      <a:gd name="T22" fmla="+- 0 1724 708"/>
                      <a:gd name="T23" fmla="*/ 1724 h 1039"/>
                      <a:gd name="T24" fmla="+- 0 4321 4306"/>
                      <a:gd name="T25" fmla="*/ T24 w 1906"/>
                      <a:gd name="T26" fmla="+- 0 1734 708"/>
                      <a:gd name="T27" fmla="*/ 1734 h 1039"/>
                      <a:gd name="T28" fmla="+- 0 4336 4306"/>
                      <a:gd name="T29" fmla="*/ T28 w 1906"/>
                      <a:gd name="T30" fmla="+- 0 1742 708"/>
                      <a:gd name="T31" fmla="*/ 1742 h 1039"/>
                      <a:gd name="T32" fmla="+- 0 4357 4306"/>
                      <a:gd name="T33" fmla="*/ T32 w 1906"/>
                      <a:gd name="T34" fmla="+- 0 1745 708"/>
                      <a:gd name="T35" fmla="*/ 1745 h 1039"/>
                      <a:gd name="T36" fmla="+- 0 5546 4306"/>
                      <a:gd name="T37" fmla="*/ T36 w 1906"/>
                      <a:gd name="T38" fmla="+- 0 1746 708"/>
                      <a:gd name="T39" fmla="*/ 1746 h 1039"/>
                      <a:gd name="T40" fmla="+- 0 5565 4306"/>
                      <a:gd name="T41" fmla="*/ T40 w 1906"/>
                      <a:gd name="T42" fmla="+- 0 1745 708"/>
                      <a:gd name="T43" fmla="*/ 1745 h 1039"/>
                      <a:gd name="T44" fmla="+- 0 5625 4306"/>
                      <a:gd name="T45" fmla="*/ T44 w 1906"/>
                      <a:gd name="T46" fmla="+- 0 1726 708"/>
                      <a:gd name="T47" fmla="*/ 1726 h 1039"/>
                      <a:gd name="T48" fmla="+- 0 5679 4306"/>
                      <a:gd name="T49" fmla="*/ T48 w 1906"/>
                      <a:gd name="T50" fmla="+- 0 1691 708"/>
                      <a:gd name="T51" fmla="*/ 1691 h 1039"/>
                      <a:gd name="T52" fmla="+- 0 6199 4306"/>
                      <a:gd name="T53" fmla="*/ T52 w 1906"/>
                      <a:gd name="T54" fmla="+- 0 806 708"/>
                      <a:gd name="T55" fmla="*/ 806 h 1039"/>
                      <a:gd name="T56" fmla="+- 0 6212 4306"/>
                      <a:gd name="T57" fmla="*/ T56 w 1906"/>
                      <a:gd name="T58" fmla="+- 0 767 708"/>
                      <a:gd name="T59" fmla="*/ 767 h 1039"/>
                      <a:gd name="T60" fmla="+- 0 6211 4306"/>
                      <a:gd name="T61" fmla="*/ T60 w 1906"/>
                      <a:gd name="T62" fmla="+- 0 750 708"/>
                      <a:gd name="T63" fmla="*/ 750 h 1039"/>
                      <a:gd name="T64" fmla="+- 0 6158 4306"/>
                      <a:gd name="T65" fmla="*/ T64 w 1906"/>
                      <a:gd name="T66" fmla="+- 0 709 708"/>
                      <a:gd name="T67" fmla="*/ 709 h 1039"/>
                      <a:gd name="T68" fmla="+- 0 5233 4306"/>
                      <a:gd name="T69" fmla="*/ T68 w 1906"/>
                      <a:gd name="T70" fmla="+- 0 708 708"/>
                      <a:gd name="T71" fmla="*/ 708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906" h="1039">
                        <a:moveTo>
                          <a:pt x="927" y="0"/>
                        </a:moveTo>
                        <a:lnTo>
                          <a:pt x="848" y="16"/>
                        </a:lnTo>
                        <a:lnTo>
                          <a:pt x="790" y="45"/>
                        </a:lnTo>
                        <a:lnTo>
                          <a:pt x="21" y="951"/>
                        </a:lnTo>
                        <a:lnTo>
                          <a:pt x="0" y="1002"/>
                        </a:lnTo>
                        <a:lnTo>
                          <a:pt x="5" y="1016"/>
                        </a:lnTo>
                        <a:lnTo>
                          <a:pt x="15" y="1026"/>
                        </a:lnTo>
                        <a:lnTo>
                          <a:pt x="30" y="1034"/>
                        </a:lnTo>
                        <a:lnTo>
                          <a:pt x="51" y="1037"/>
                        </a:lnTo>
                        <a:lnTo>
                          <a:pt x="1240" y="1038"/>
                        </a:lnTo>
                        <a:lnTo>
                          <a:pt x="1259" y="1037"/>
                        </a:lnTo>
                        <a:lnTo>
                          <a:pt x="1319" y="1018"/>
                        </a:lnTo>
                        <a:lnTo>
                          <a:pt x="1373" y="983"/>
                        </a:lnTo>
                        <a:lnTo>
                          <a:pt x="1893" y="98"/>
                        </a:lnTo>
                        <a:lnTo>
                          <a:pt x="1906" y="59"/>
                        </a:lnTo>
                        <a:lnTo>
                          <a:pt x="1905" y="42"/>
                        </a:lnTo>
                        <a:lnTo>
                          <a:pt x="1852" y="1"/>
                        </a:lnTo>
                        <a:lnTo>
                          <a:pt x="927" y="0"/>
                        </a:lnTo>
                        <a:close/>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51" name="Group 83"/>
                <p:cNvGrpSpPr>
                  <a:grpSpLocks/>
                </p:cNvGrpSpPr>
                <p:nvPr/>
              </p:nvGrpSpPr>
              <p:grpSpPr bwMode="auto">
                <a:xfrm>
                  <a:off x="4306" y="651"/>
                  <a:ext cx="1906" cy="1039"/>
                  <a:chOff x="4306" y="651"/>
                  <a:chExt cx="1906" cy="1039"/>
                </a:xfrm>
              </p:grpSpPr>
              <p:sp>
                <p:nvSpPr>
                  <p:cNvPr id="386" name="Freeform 84"/>
                  <p:cNvSpPr>
                    <a:spLocks/>
                  </p:cNvSpPr>
                  <p:nvPr/>
                </p:nvSpPr>
                <p:spPr bwMode="auto">
                  <a:xfrm>
                    <a:off x="4306" y="651"/>
                    <a:ext cx="1906" cy="1039"/>
                  </a:xfrm>
                  <a:custGeom>
                    <a:avLst/>
                    <a:gdLst>
                      <a:gd name="T0" fmla="+- 0 5233 4306"/>
                      <a:gd name="T1" fmla="*/ T0 w 1906"/>
                      <a:gd name="T2" fmla="+- 0 651 651"/>
                      <a:gd name="T3" fmla="*/ 651 h 1039"/>
                      <a:gd name="T4" fmla="+- 0 5154 4306"/>
                      <a:gd name="T5" fmla="*/ T4 w 1906"/>
                      <a:gd name="T6" fmla="+- 0 667 651"/>
                      <a:gd name="T7" fmla="*/ 667 h 1039"/>
                      <a:gd name="T8" fmla="+- 0 5096 4306"/>
                      <a:gd name="T9" fmla="*/ T8 w 1906"/>
                      <a:gd name="T10" fmla="+- 0 696 651"/>
                      <a:gd name="T11" fmla="*/ 696 h 1039"/>
                      <a:gd name="T12" fmla="+- 0 4327 4306"/>
                      <a:gd name="T13" fmla="*/ T12 w 1906"/>
                      <a:gd name="T14" fmla="+- 0 1602 651"/>
                      <a:gd name="T15" fmla="*/ 1602 h 1039"/>
                      <a:gd name="T16" fmla="+- 0 4306 4306"/>
                      <a:gd name="T17" fmla="*/ T16 w 1906"/>
                      <a:gd name="T18" fmla="+- 0 1654 651"/>
                      <a:gd name="T19" fmla="*/ 1654 h 1039"/>
                      <a:gd name="T20" fmla="+- 0 4311 4306"/>
                      <a:gd name="T21" fmla="*/ T20 w 1906"/>
                      <a:gd name="T22" fmla="+- 0 1667 651"/>
                      <a:gd name="T23" fmla="*/ 1667 h 1039"/>
                      <a:gd name="T24" fmla="+- 0 4321 4306"/>
                      <a:gd name="T25" fmla="*/ T24 w 1906"/>
                      <a:gd name="T26" fmla="+- 0 1678 651"/>
                      <a:gd name="T27" fmla="*/ 1678 h 1039"/>
                      <a:gd name="T28" fmla="+- 0 4336 4306"/>
                      <a:gd name="T29" fmla="*/ T28 w 1906"/>
                      <a:gd name="T30" fmla="+- 0 1685 651"/>
                      <a:gd name="T31" fmla="*/ 1685 h 1039"/>
                      <a:gd name="T32" fmla="+- 0 4357 4306"/>
                      <a:gd name="T33" fmla="*/ T32 w 1906"/>
                      <a:gd name="T34" fmla="+- 0 1689 651"/>
                      <a:gd name="T35" fmla="*/ 1689 h 1039"/>
                      <a:gd name="T36" fmla="+- 0 5546 4306"/>
                      <a:gd name="T37" fmla="*/ T36 w 1906"/>
                      <a:gd name="T38" fmla="+- 0 1689 651"/>
                      <a:gd name="T39" fmla="*/ 1689 h 1039"/>
                      <a:gd name="T40" fmla="+- 0 5565 4306"/>
                      <a:gd name="T41" fmla="*/ T40 w 1906"/>
                      <a:gd name="T42" fmla="+- 0 1688 651"/>
                      <a:gd name="T43" fmla="*/ 1688 h 1039"/>
                      <a:gd name="T44" fmla="+- 0 5625 4306"/>
                      <a:gd name="T45" fmla="*/ T44 w 1906"/>
                      <a:gd name="T46" fmla="+- 0 1669 651"/>
                      <a:gd name="T47" fmla="*/ 1669 h 1039"/>
                      <a:gd name="T48" fmla="+- 0 5679 4306"/>
                      <a:gd name="T49" fmla="*/ T48 w 1906"/>
                      <a:gd name="T50" fmla="+- 0 1634 651"/>
                      <a:gd name="T51" fmla="*/ 1634 h 1039"/>
                      <a:gd name="T52" fmla="+- 0 6199 4306"/>
                      <a:gd name="T53" fmla="*/ T52 w 1906"/>
                      <a:gd name="T54" fmla="+- 0 749 651"/>
                      <a:gd name="T55" fmla="*/ 749 h 1039"/>
                      <a:gd name="T56" fmla="+- 0 6212 4306"/>
                      <a:gd name="T57" fmla="*/ T56 w 1906"/>
                      <a:gd name="T58" fmla="+- 0 710 651"/>
                      <a:gd name="T59" fmla="*/ 710 h 1039"/>
                      <a:gd name="T60" fmla="+- 0 6211 4306"/>
                      <a:gd name="T61" fmla="*/ T60 w 1906"/>
                      <a:gd name="T62" fmla="+- 0 693 651"/>
                      <a:gd name="T63" fmla="*/ 693 h 1039"/>
                      <a:gd name="T64" fmla="+- 0 6158 4306"/>
                      <a:gd name="T65" fmla="*/ T64 w 1906"/>
                      <a:gd name="T66" fmla="+- 0 652 651"/>
                      <a:gd name="T67" fmla="*/ 652 h 1039"/>
                      <a:gd name="T68" fmla="+- 0 5233 4306"/>
                      <a:gd name="T69" fmla="*/ T68 w 1906"/>
                      <a:gd name="T70" fmla="+- 0 651 651"/>
                      <a:gd name="T71" fmla="*/ 651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906" h="1039">
                        <a:moveTo>
                          <a:pt x="927" y="0"/>
                        </a:moveTo>
                        <a:lnTo>
                          <a:pt x="848" y="16"/>
                        </a:lnTo>
                        <a:lnTo>
                          <a:pt x="790" y="45"/>
                        </a:lnTo>
                        <a:lnTo>
                          <a:pt x="21" y="951"/>
                        </a:lnTo>
                        <a:lnTo>
                          <a:pt x="0" y="1003"/>
                        </a:lnTo>
                        <a:lnTo>
                          <a:pt x="5" y="1016"/>
                        </a:lnTo>
                        <a:lnTo>
                          <a:pt x="15" y="1027"/>
                        </a:lnTo>
                        <a:lnTo>
                          <a:pt x="30" y="1034"/>
                        </a:lnTo>
                        <a:lnTo>
                          <a:pt x="51" y="1038"/>
                        </a:lnTo>
                        <a:lnTo>
                          <a:pt x="1240" y="1038"/>
                        </a:lnTo>
                        <a:lnTo>
                          <a:pt x="1259" y="1037"/>
                        </a:lnTo>
                        <a:lnTo>
                          <a:pt x="1319" y="1018"/>
                        </a:lnTo>
                        <a:lnTo>
                          <a:pt x="1373" y="983"/>
                        </a:lnTo>
                        <a:lnTo>
                          <a:pt x="1893" y="98"/>
                        </a:lnTo>
                        <a:lnTo>
                          <a:pt x="1906" y="59"/>
                        </a:lnTo>
                        <a:lnTo>
                          <a:pt x="1905" y="42"/>
                        </a:lnTo>
                        <a:lnTo>
                          <a:pt x="1852" y="1"/>
                        </a:lnTo>
                        <a:lnTo>
                          <a:pt x="927" y="0"/>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52" name="Group 85"/>
                <p:cNvGrpSpPr>
                  <a:grpSpLocks/>
                </p:cNvGrpSpPr>
                <p:nvPr/>
              </p:nvGrpSpPr>
              <p:grpSpPr bwMode="auto">
                <a:xfrm>
                  <a:off x="4306" y="651"/>
                  <a:ext cx="1906" cy="1039"/>
                  <a:chOff x="4306" y="651"/>
                  <a:chExt cx="1906" cy="1039"/>
                </a:xfrm>
              </p:grpSpPr>
              <p:sp>
                <p:nvSpPr>
                  <p:cNvPr id="385" name="Freeform 86"/>
                  <p:cNvSpPr>
                    <a:spLocks/>
                  </p:cNvSpPr>
                  <p:nvPr/>
                </p:nvSpPr>
                <p:spPr bwMode="auto">
                  <a:xfrm>
                    <a:off x="4306" y="651"/>
                    <a:ext cx="1906" cy="1039"/>
                  </a:xfrm>
                  <a:custGeom>
                    <a:avLst/>
                    <a:gdLst>
                      <a:gd name="T0" fmla="+- 0 5233 4306"/>
                      <a:gd name="T1" fmla="*/ T0 w 1906"/>
                      <a:gd name="T2" fmla="+- 0 651 651"/>
                      <a:gd name="T3" fmla="*/ 651 h 1039"/>
                      <a:gd name="T4" fmla="+- 0 5154 4306"/>
                      <a:gd name="T5" fmla="*/ T4 w 1906"/>
                      <a:gd name="T6" fmla="+- 0 667 651"/>
                      <a:gd name="T7" fmla="*/ 667 h 1039"/>
                      <a:gd name="T8" fmla="+- 0 5096 4306"/>
                      <a:gd name="T9" fmla="*/ T8 w 1906"/>
                      <a:gd name="T10" fmla="+- 0 696 651"/>
                      <a:gd name="T11" fmla="*/ 696 h 1039"/>
                      <a:gd name="T12" fmla="+- 0 4327 4306"/>
                      <a:gd name="T13" fmla="*/ T12 w 1906"/>
                      <a:gd name="T14" fmla="+- 0 1602 651"/>
                      <a:gd name="T15" fmla="*/ 1602 h 1039"/>
                      <a:gd name="T16" fmla="+- 0 4306 4306"/>
                      <a:gd name="T17" fmla="*/ T16 w 1906"/>
                      <a:gd name="T18" fmla="+- 0 1654 651"/>
                      <a:gd name="T19" fmla="*/ 1654 h 1039"/>
                      <a:gd name="T20" fmla="+- 0 4311 4306"/>
                      <a:gd name="T21" fmla="*/ T20 w 1906"/>
                      <a:gd name="T22" fmla="+- 0 1667 651"/>
                      <a:gd name="T23" fmla="*/ 1667 h 1039"/>
                      <a:gd name="T24" fmla="+- 0 4321 4306"/>
                      <a:gd name="T25" fmla="*/ T24 w 1906"/>
                      <a:gd name="T26" fmla="+- 0 1678 651"/>
                      <a:gd name="T27" fmla="*/ 1678 h 1039"/>
                      <a:gd name="T28" fmla="+- 0 4336 4306"/>
                      <a:gd name="T29" fmla="*/ T28 w 1906"/>
                      <a:gd name="T30" fmla="+- 0 1685 651"/>
                      <a:gd name="T31" fmla="*/ 1685 h 1039"/>
                      <a:gd name="T32" fmla="+- 0 4357 4306"/>
                      <a:gd name="T33" fmla="*/ T32 w 1906"/>
                      <a:gd name="T34" fmla="+- 0 1689 651"/>
                      <a:gd name="T35" fmla="*/ 1689 h 1039"/>
                      <a:gd name="T36" fmla="+- 0 5546 4306"/>
                      <a:gd name="T37" fmla="*/ T36 w 1906"/>
                      <a:gd name="T38" fmla="+- 0 1689 651"/>
                      <a:gd name="T39" fmla="*/ 1689 h 1039"/>
                      <a:gd name="T40" fmla="+- 0 5565 4306"/>
                      <a:gd name="T41" fmla="*/ T40 w 1906"/>
                      <a:gd name="T42" fmla="+- 0 1688 651"/>
                      <a:gd name="T43" fmla="*/ 1688 h 1039"/>
                      <a:gd name="T44" fmla="+- 0 5625 4306"/>
                      <a:gd name="T45" fmla="*/ T44 w 1906"/>
                      <a:gd name="T46" fmla="+- 0 1669 651"/>
                      <a:gd name="T47" fmla="*/ 1669 h 1039"/>
                      <a:gd name="T48" fmla="+- 0 5679 4306"/>
                      <a:gd name="T49" fmla="*/ T48 w 1906"/>
                      <a:gd name="T50" fmla="+- 0 1634 651"/>
                      <a:gd name="T51" fmla="*/ 1634 h 1039"/>
                      <a:gd name="T52" fmla="+- 0 6199 4306"/>
                      <a:gd name="T53" fmla="*/ T52 w 1906"/>
                      <a:gd name="T54" fmla="+- 0 749 651"/>
                      <a:gd name="T55" fmla="*/ 749 h 1039"/>
                      <a:gd name="T56" fmla="+- 0 6212 4306"/>
                      <a:gd name="T57" fmla="*/ T56 w 1906"/>
                      <a:gd name="T58" fmla="+- 0 710 651"/>
                      <a:gd name="T59" fmla="*/ 710 h 1039"/>
                      <a:gd name="T60" fmla="+- 0 6211 4306"/>
                      <a:gd name="T61" fmla="*/ T60 w 1906"/>
                      <a:gd name="T62" fmla="+- 0 693 651"/>
                      <a:gd name="T63" fmla="*/ 693 h 1039"/>
                      <a:gd name="T64" fmla="+- 0 6158 4306"/>
                      <a:gd name="T65" fmla="*/ T64 w 1906"/>
                      <a:gd name="T66" fmla="+- 0 652 651"/>
                      <a:gd name="T67" fmla="*/ 652 h 1039"/>
                      <a:gd name="T68" fmla="+- 0 5233 4306"/>
                      <a:gd name="T69" fmla="*/ T68 w 1906"/>
                      <a:gd name="T70" fmla="+- 0 651 651"/>
                      <a:gd name="T71" fmla="*/ 651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906" h="1039">
                        <a:moveTo>
                          <a:pt x="927" y="0"/>
                        </a:moveTo>
                        <a:lnTo>
                          <a:pt x="848" y="16"/>
                        </a:lnTo>
                        <a:lnTo>
                          <a:pt x="790" y="45"/>
                        </a:lnTo>
                        <a:lnTo>
                          <a:pt x="21" y="951"/>
                        </a:lnTo>
                        <a:lnTo>
                          <a:pt x="0" y="1003"/>
                        </a:lnTo>
                        <a:lnTo>
                          <a:pt x="5" y="1016"/>
                        </a:lnTo>
                        <a:lnTo>
                          <a:pt x="15" y="1027"/>
                        </a:lnTo>
                        <a:lnTo>
                          <a:pt x="30" y="1034"/>
                        </a:lnTo>
                        <a:lnTo>
                          <a:pt x="51" y="1038"/>
                        </a:lnTo>
                        <a:lnTo>
                          <a:pt x="1240" y="1038"/>
                        </a:lnTo>
                        <a:lnTo>
                          <a:pt x="1259" y="1037"/>
                        </a:lnTo>
                        <a:lnTo>
                          <a:pt x="1319" y="1018"/>
                        </a:lnTo>
                        <a:lnTo>
                          <a:pt x="1373" y="983"/>
                        </a:lnTo>
                        <a:lnTo>
                          <a:pt x="1893" y="98"/>
                        </a:lnTo>
                        <a:lnTo>
                          <a:pt x="1906" y="59"/>
                        </a:lnTo>
                        <a:lnTo>
                          <a:pt x="1905" y="42"/>
                        </a:lnTo>
                        <a:lnTo>
                          <a:pt x="1852" y="1"/>
                        </a:lnTo>
                        <a:lnTo>
                          <a:pt x="927" y="0"/>
                        </a:lnTo>
                        <a:close/>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53" name="Group 87"/>
                <p:cNvGrpSpPr>
                  <a:grpSpLocks/>
                </p:cNvGrpSpPr>
                <p:nvPr/>
              </p:nvGrpSpPr>
              <p:grpSpPr bwMode="auto">
                <a:xfrm>
                  <a:off x="4306" y="594"/>
                  <a:ext cx="1906" cy="1039"/>
                  <a:chOff x="4306" y="594"/>
                  <a:chExt cx="1906" cy="1039"/>
                </a:xfrm>
              </p:grpSpPr>
              <p:sp>
                <p:nvSpPr>
                  <p:cNvPr id="384" name="Freeform 88"/>
                  <p:cNvSpPr>
                    <a:spLocks/>
                  </p:cNvSpPr>
                  <p:nvPr/>
                </p:nvSpPr>
                <p:spPr bwMode="auto">
                  <a:xfrm>
                    <a:off x="4306" y="594"/>
                    <a:ext cx="1906" cy="1039"/>
                  </a:xfrm>
                  <a:custGeom>
                    <a:avLst/>
                    <a:gdLst>
                      <a:gd name="T0" fmla="+- 0 5233 4306"/>
                      <a:gd name="T1" fmla="*/ T0 w 1906"/>
                      <a:gd name="T2" fmla="+- 0 594 594"/>
                      <a:gd name="T3" fmla="*/ 594 h 1039"/>
                      <a:gd name="T4" fmla="+- 0 5154 4306"/>
                      <a:gd name="T5" fmla="*/ T4 w 1906"/>
                      <a:gd name="T6" fmla="+- 0 610 594"/>
                      <a:gd name="T7" fmla="*/ 610 h 1039"/>
                      <a:gd name="T8" fmla="+- 0 5096 4306"/>
                      <a:gd name="T9" fmla="*/ T8 w 1906"/>
                      <a:gd name="T10" fmla="+- 0 639 594"/>
                      <a:gd name="T11" fmla="*/ 639 h 1039"/>
                      <a:gd name="T12" fmla="+- 0 4327 4306"/>
                      <a:gd name="T13" fmla="*/ T12 w 1906"/>
                      <a:gd name="T14" fmla="+- 0 1545 594"/>
                      <a:gd name="T15" fmla="*/ 1545 h 1039"/>
                      <a:gd name="T16" fmla="+- 0 4306 4306"/>
                      <a:gd name="T17" fmla="*/ T16 w 1906"/>
                      <a:gd name="T18" fmla="+- 0 1597 594"/>
                      <a:gd name="T19" fmla="*/ 1597 h 1039"/>
                      <a:gd name="T20" fmla="+- 0 4311 4306"/>
                      <a:gd name="T21" fmla="*/ T20 w 1906"/>
                      <a:gd name="T22" fmla="+- 0 1610 594"/>
                      <a:gd name="T23" fmla="*/ 1610 h 1039"/>
                      <a:gd name="T24" fmla="+- 0 4321 4306"/>
                      <a:gd name="T25" fmla="*/ T24 w 1906"/>
                      <a:gd name="T26" fmla="+- 0 1621 594"/>
                      <a:gd name="T27" fmla="*/ 1621 h 1039"/>
                      <a:gd name="T28" fmla="+- 0 4336 4306"/>
                      <a:gd name="T29" fmla="*/ T28 w 1906"/>
                      <a:gd name="T30" fmla="+- 0 1628 594"/>
                      <a:gd name="T31" fmla="*/ 1628 h 1039"/>
                      <a:gd name="T32" fmla="+- 0 4357 4306"/>
                      <a:gd name="T33" fmla="*/ T32 w 1906"/>
                      <a:gd name="T34" fmla="+- 0 1632 594"/>
                      <a:gd name="T35" fmla="*/ 1632 h 1039"/>
                      <a:gd name="T36" fmla="+- 0 5546 4306"/>
                      <a:gd name="T37" fmla="*/ T36 w 1906"/>
                      <a:gd name="T38" fmla="+- 0 1632 594"/>
                      <a:gd name="T39" fmla="*/ 1632 h 1039"/>
                      <a:gd name="T40" fmla="+- 0 5565 4306"/>
                      <a:gd name="T41" fmla="*/ T40 w 1906"/>
                      <a:gd name="T42" fmla="+- 0 1631 594"/>
                      <a:gd name="T43" fmla="*/ 1631 h 1039"/>
                      <a:gd name="T44" fmla="+- 0 5625 4306"/>
                      <a:gd name="T45" fmla="*/ T44 w 1906"/>
                      <a:gd name="T46" fmla="+- 0 1613 594"/>
                      <a:gd name="T47" fmla="*/ 1613 h 1039"/>
                      <a:gd name="T48" fmla="+- 0 5679 4306"/>
                      <a:gd name="T49" fmla="*/ T48 w 1906"/>
                      <a:gd name="T50" fmla="+- 0 1577 594"/>
                      <a:gd name="T51" fmla="*/ 1577 h 1039"/>
                      <a:gd name="T52" fmla="+- 0 6199 4306"/>
                      <a:gd name="T53" fmla="*/ T52 w 1906"/>
                      <a:gd name="T54" fmla="+- 0 693 594"/>
                      <a:gd name="T55" fmla="*/ 693 h 1039"/>
                      <a:gd name="T56" fmla="+- 0 6212 4306"/>
                      <a:gd name="T57" fmla="*/ T56 w 1906"/>
                      <a:gd name="T58" fmla="+- 0 653 594"/>
                      <a:gd name="T59" fmla="*/ 653 h 1039"/>
                      <a:gd name="T60" fmla="+- 0 6211 4306"/>
                      <a:gd name="T61" fmla="*/ T60 w 1906"/>
                      <a:gd name="T62" fmla="+- 0 636 594"/>
                      <a:gd name="T63" fmla="*/ 636 h 1039"/>
                      <a:gd name="T64" fmla="+- 0 6158 4306"/>
                      <a:gd name="T65" fmla="*/ T64 w 1906"/>
                      <a:gd name="T66" fmla="+- 0 596 594"/>
                      <a:gd name="T67" fmla="*/ 596 h 1039"/>
                      <a:gd name="T68" fmla="+- 0 5233 4306"/>
                      <a:gd name="T69" fmla="*/ T68 w 1906"/>
                      <a:gd name="T70" fmla="+- 0 594 594"/>
                      <a:gd name="T71" fmla="*/ 594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906" h="1039">
                        <a:moveTo>
                          <a:pt x="927" y="0"/>
                        </a:moveTo>
                        <a:lnTo>
                          <a:pt x="848" y="16"/>
                        </a:lnTo>
                        <a:lnTo>
                          <a:pt x="790" y="45"/>
                        </a:lnTo>
                        <a:lnTo>
                          <a:pt x="21" y="951"/>
                        </a:lnTo>
                        <a:lnTo>
                          <a:pt x="0" y="1003"/>
                        </a:lnTo>
                        <a:lnTo>
                          <a:pt x="5" y="1016"/>
                        </a:lnTo>
                        <a:lnTo>
                          <a:pt x="15" y="1027"/>
                        </a:lnTo>
                        <a:lnTo>
                          <a:pt x="30" y="1034"/>
                        </a:lnTo>
                        <a:lnTo>
                          <a:pt x="51" y="1038"/>
                        </a:lnTo>
                        <a:lnTo>
                          <a:pt x="1240" y="1038"/>
                        </a:lnTo>
                        <a:lnTo>
                          <a:pt x="1259" y="1037"/>
                        </a:lnTo>
                        <a:lnTo>
                          <a:pt x="1319" y="1019"/>
                        </a:lnTo>
                        <a:lnTo>
                          <a:pt x="1373" y="983"/>
                        </a:lnTo>
                        <a:lnTo>
                          <a:pt x="1893" y="99"/>
                        </a:lnTo>
                        <a:lnTo>
                          <a:pt x="1906" y="59"/>
                        </a:lnTo>
                        <a:lnTo>
                          <a:pt x="1905" y="42"/>
                        </a:lnTo>
                        <a:lnTo>
                          <a:pt x="1852" y="2"/>
                        </a:lnTo>
                        <a:lnTo>
                          <a:pt x="927" y="0"/>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54" name="Group 89"/>
                <p:cNvGrpSpPr>
                  <a:grpSpLocks/>
                </p:cNvGrpSpPr>
                <p:nvPr/>
              </p:nvGrpSpPr>
              <p:grpSpPr bwMode="auto">
                <a:xfrm>
                  <a:off x="4306" y="594"/>
                  <a:ext cx="1906" cy="1039"/>
                  <a:chOff x="4306" y="594"/>
                  <a:chExt cx="1906" cy="1039"/>
                </a:xfrm>
              </p:grpSpPr>
              <p:sp>
                <p:nvSpPr>
                  <p:cNvPr id="383" name="Freeform 90"/>
                  <p:cNvSpPr>
                    <a:spLocks/>
                  </p:cNvSpPr>
                  <p:nvPr/>
                </p:nvSpPr>
                <p:spPr bwMode="auto">
                  <a:xfrm>
                    <a:off x="4306" y="594"/>
                    <a:ext cx="1906" cy="1039"/>
                  </a:xfrm>
                  <a:custGeom>
                    <a:avLst/>
                    <a:gdLst>
                      <a:gd name="T0" fmla="+- 0 5233 4306"/>
                      <a:gd name="T1" fmla="*/ T0 w 1906"/>
                      <a:gd name="T2" fmla="+- 0 594 594"/>
                      <a:gd name="T3" fmla="*/ 594 h 1039"/>
                      <a:gd name="T4" fmla="+- 0 5154 4306"/>
                      <a:gd name="T5" fmla="*/ T4 w 1906"/>
                      <a:gd name="T6" fmla="+- 0 610 594"/>
                      <a:gd name="T7" fmla="*/ 610 h 1039"/>
                      <a:gd name="T8" fmla="+- 0 5096 4306"/>
                      <a:gd name="T9" fmla="*/ T8 w 1906"/>
                      <a:gd name="T10" fmla="+- 0 639 594"/>
                      <a:gd name="T11" fmla="*/ 639 h 1039"/>
                      <a:gd name="T12" fmla="+- 0 4327 4306"/>
                      <a:gd name="T13" fmla="*/ T12 w 1906"/>
                      <a:gd name="T14" fmla="+- 0 1545 594"/>
                      <a:gd name="T15" fmla="*/ 1545 h 1039"/>
                      <a:gd name="T16" fmla="+- 0 4306 4306"/>
                      <a:gd name="T17" fmla="*/ T16 w 1906"/>
                      <a:gd name="T18" fmla="+- 0 1597 594"/>
                      <a:gd name="T19" fmla="*/ 1597 h 1039"/>
                      <a:gd name="T20" fmla="+- 0 4311 4306"/>
                      <a:gd name="T21" fmla="*/ T20 w 1906"/>
                      <a:gd name="T22" fmla="+- 0 1610 594"/>
                      <a:gd name="T23" fmla="*/ 1610 h 1039"/>
                      <a:gd name="T24" fmla="+- 0 4321 4306"/>
                      <a:gd name="T25" fmla="*/ T24 w 1906"/>
                      <a:gd name="T26" fmla="+- 0 1621 594"/>
                      <a:gd name="T27" fmla="*/ 1621 h 1039"/>
                      <a:gd name="T28" fmla="+- 0 4336 4306"/>
                      <a:gd name="T29" fmla="*/ T28 w 1906"/>
                      <a:gd name="T30" fmla="+- 0 1628 594"/>
                      <a:gd name="T31" fmla="*/ 1628 h 1039"/>
                      <a:gd name="T32" fmla="+- 0 4357 4306"/>
                      <a:gd name="T33" fmla="*/ T32 w 1906"/>
                      <a:gd name="T34" fmla="+- 0 1632 594"/>
                      <a:gd name="T35" fmla="*/ 1632 h 1039"/>
                      <a:gd name="T36" fmla="+- 0 5546 4306"/>
                      <a:gd name="T37" fmla="*/ T36 w 1906"/>
                      <a:gd name="T38" fmla="+- 0 1632 594"/>
                      <a:gd name="T39" fmla="*/ 1632 h 1039"/>
                      <a:gd name="T40" fmla="+- 0 5565 4306"/>
                      <a:gd name="T41" fmla="*/ T40 w 1906"/>
                      <a:gd name="T42" fmla="+- 0 1631 594"/>
                      <a:gd name="T43" fmla="*/ 1631 h 1039"/>
                      <a:gd name="T44" fmla="+- 0 5625 4306"/>
                      <a:gd name="T45" fmla="*/ T44 w 1906"/>
                      <a:gd name="T46" fmla="+- 0 1613 594"/>
                      <a:gd name="T47" fmla="*/ 1613 h 1039"/>
                      <a:gd name="T48" fmla="+- 0 5679 4306"/>
                      <a:gd name="T49" fmla="*/ T48 w 1906"/>
                      <a:gd name="T50" fmla="+- 0 1577 594"/>
                      <a:gd name="T51" fmla="*/ 1577 h 1039"/>
                      <a:gd name="T52" fmla="+- 0 6199 4306"/>
                      <a:gd name="T53" fmla="*/ T52 w 1906"/>
                      <a:gd name="T54" fmla="+- 0 693 594"/>
                      <a:gd name="T55" fmla="*/ 693 h 1039"/>
                      <a:gd name="T56" fmla="+- 0 6212 4306"/>
                      <a:gd name="T57" fmla="*/ T56 w 1906"/>
                      <a:gd name="T58" fmla="+- 0 653 594"/>
                      <a:gd name="T59" fmla="*/ 653 h 1039"/>
                      <a:gd name="T60" fmla="+- 0 6211 4306"/>
                      <a:gd name="T61" fmla="*/ T60 w 1906"/>
                      <a:gd name="T62" fmla="+- 0 636 594"/>
                      <a:gd name="T63" fmla="*/ 636 h 1039"/>
                      <a:gd name="T64" fmla="+- 0 6158 4306"/>
                      <a:gd name="T65" fmla="*/ T64 w 1906"/>
                      <a:gd name="T66" fmla="+- 0 596 594"/>
                      <a:gd name="T67" fmla="*/ 596 h 1039"/>
                      <a:gd name="T68" fmla="+- 0 5233 4306"/>
                      <a:gd name="T69" fmla="*/ T68 w 1906"/>
                      <a:gd name="T70" fmla="+- 0 594 594"/>
                      <a:gd name="T71" fmla="*/ 594 h 103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Lst>
                    <a:rect l="0" t="0" r="r" b="b"/>
                    <a:pathLst>
                      <a:path w="1906" h="1039">
                        <a:moveTo>
                          <a:pt x="927" y="0"/>
                        </a:moveTo>
                        <a:lnTo>
                          <a:pt x="848" y="16"/>
                        </a:lnTo>
                        <a:lnTo>
                          <a:pt x="790" y="45"/>
                        </a:lnTo>
                        <a:lnTo>
                          <a:pt x="21" y="951"/>
                        </a:lnTo>
                        <a:lnTo>
                          <a:pt x="0" y="1003"/>
                        </a:lnTo>
                        <a:lnTo>
                          <a:pt x="5" y="1016"/>
                        </a:lnTo>
                        <a:lnTo>
                          <a:pt x="15" y="1027"/>
                        </a:lnTo>
                        <a:lnTo>
                          <a:pt x="30" y="1034"/>
                        </a:lnTo>
                        <a:lnTo>
                          <a:pt x="51" y="1038"/>
                        </a:lnTo>
                        <a:lnTo>
                          <a:pt x="1240" y="1038"/>
                        </a:lnTo>
                        <a:lnTo>
                          <a:pt x="1259" y="1037"/>
                        </a:lnTo>
                        <a:lnTo>
                          <a:pt x="1319" y="1019"/>
                        </a:lnTo>
                        <a:lnTo>
                          <a:pt x="1373" y="983"/>
                        </a:lnTo>
                        <a:lnTo>
                          <a:pt x="1893" y="99"/>
                        </a:lnTo>
                        <a:lnTo>
                          <a:pt x="1906" y="59"/>
                        </a:lnTo>
                        <a:lnTo>
                          <a:pt x="1905" y="42"/>
                        </a:lnTo>
                        <a:lnTo>
                          <a:pt x="1852" y="2"/>
                        </a:lnTo>
                        <a:lnTo>
                          <a:pt x="927" y="0"/>
                        </a:lnTo>
                        <a:close/>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55" name="Group 91"/>
                <p:cNvGrpSpPr>
                  <a:grpSpLocks/>
                </p:cNvGrpSpPr>
                <p:nvPr/>
              </p:nvGrpSpPr>
              <p:grpSpPr bwMode="auto">
                <a:xfrm>
                  <a:off x="5186" y="-1469"/>
                  <a:ext cx="557" cy="2410"/>
                  <a:chOff x="5186" y="-1469"/>
                  <a:chExt cx="557" cy="2410"/>
                </a:xfrm>
              </p:grpSpPr>
              <p:sp>
                <p:nvSpPr>
                  <p:cNvPr id="382" name="Freeform 92"/>
                  <p:cNvSpPr>
                    <a:spLocks/>
                  </p:cNvSpPr>
                  <p:nvPr/>
                </p:nvSpPr>
                <p:spPr bwMode="auto">
                  <a:xfrm>
                    <a:off x="5186" y="-1469"/>
                    <a:ext cx="557" cy="2410"/>
                  </a:xfrm>
                  <a:custGeom>
                    <a:avLst/>
                    <a:gdLst>
                      <a:gd name="T0" fmla="+- 0 5743 5186"/>
                      <a:gd name="T1" fmla="*/ T0 w 557"/>
                      <a:gd name="T2" fmla="+- 0 941 -1469"/>
                      <a:gd name="T3" fmla="*/ 941 h 2410"/>
                      <a:gd name="T4" fmla="+- 0 5186 5186"/>
                      <a:gd name="T5" fmla="*/ T4 w 557"/>
                      <a:gd name="T6" fmla="+- 0 941 -1469"/>
                      <a:gd name="T7" fmla="*/ 941 h 2410"/>
                      <a:gd name="T8" fmla="+- 0 5186 5186"/>
                      <a:gd name="T9" fmla="*/ T8 w 557"/>
                      <a:gd name="T10" fmla="+- 0 -1469 -1469"/>
                      <a:gd name="T11" fmla="*/ -1469 h 2410"/>
                      <a:gd name="T12" fmla="+- 0 5743 5186"/>
                      <a:gd name="T13" fmla="*/ T12 w 557"/>
                      <a:gd name="T14" fmla="+- 0 -1469 -1469"/>
                      <a:gd name="T15" fmla="*/ -1469 h 2410"/>
                      <a:gd name="T16" fmla="+- 0 5743 5186"/>
                      <a:gd name="T17" fmla="*/ T16 w 557"/>
                      <a:gd name="T18" fmla="+- 0 941 -1469"/>
                      <a:gd name="T19" fmla="*/ 941 h 2410"/>
                    </a:gdLst>
                    <a:ahLst/>
                    <a:cxnLst>
                      <a:cxn ang="0">
                        <a:pos x="T1" y="T3"/>
                      </a:cxn>
                      <a:cxn ang="0">
                        <a:pos x="T5" y="T7"/>
                      </a:cxn>
                      <a:cxn ang="0">
                        <a:pos x="T9" y="T11"/>
                      </a:cxn>
                      <a:cxn ang="0">
                        <a:pos x="T13" y="T15"/>
                      </a:cxn>
                      <a:cxn ang="0">
                        <a:pos x="T17" y="T19"/>
                      </a:cxn>
                    </a:cxnLst>
                    <a:rect l="0" t="0" r="r" b="b"/>
                    <a:pathLst>
                      <a:path w="557" h="2410">
                        <a:moveTo>
                          <a:pt x="557" y="2410"/>
                        </a:moveTo>
                        <a:lnTo>
                          <a:pt x="0" y="2410"/>
                        </a:lnTo>
                        <a:lnTo>
                          <a:pt x="0" y="0"/>
                        </a:lnTo>
                        <a:lnTo>
                          <a:pt x="557" y="0"/>
                        </a:lnTo>
                        <a:lnTo>
                          <a:pt x="557" y="2410"/>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56" name="Group 93"/>
                <p:cNvGrpSpPr>
                  <a:grpSpLocks/>
                </p:cNvGrpSpPr>
                <p:nvPr/>
              </p:nvGrpSpPr>
              <p:grpSpPr bwMode="auto">
                <a:xfrm>
                  <a:off x="5186" y="-1469"/>
                  <a:ext cx="557" cy="2410"/>
                  <a:chOff x="5186" y="-1469"/>
                  <a:chExt cx="557" cy="2410"/>
                </a:xfrm>
              </p:grpSpPr>
              <p:sp>
                <p:nvSpPr>
                  <p:cNvPr id="381" name="Freeform 94"/>
                  <p:cNvSpPr>
                    <a:spLocks/>
                  </p:cNvSpPr>
                  <p:nvPr/>
                </p:nvSpPr>
                <p:spPr bwMode="auto">
                  <a:xfrm>
                    <a:off x="5186" y="-1469"/>
                    <a:ext cx="557" cy="2410"/>
                  </a:xfrm>
                  <a:custGeom>
                    <a:avLst/>
                    <a:gdLst>
                      <a:gd name="T0" fmla="+- 0 5743 5186"/>
                      <a:gd name="T1" fmla="*/ T0 w 557"/>
                      <a:gd name="T2" fmla="+- 0 941 -1469"/>
                      <a:gd name="T3" fmla="*/ 941 h 2410"/>
                      <a:gd name="T4" fmla="+- 0 5186 5186"/>
                      <a:gd name="T5" fmla="*/ T4 w 557"/>
                      <a:gd name="T6" fmla="+- 0 941 -1469"/>
                      <a:gd name="T7" fmla="*/ 941 h 2410"/>
                      <a:gd name="T8" fmla="+- 0 5186 5186"/>
                      <a:gd name="T9" fmla="*/ T8 w 557"/>
                      <a:gd name="T10" fmla="+- 0 -1469 -1469"/>
                      <a:gd name="T11" fmla="*/ -1469 h 2410"/>
                      <a:gd name="T12" fmla="+- 0 5743 5186"/>
                      <a:gd name="T13" fmla="*/ T12 w 557"/>
                      <a:gd name="T14" fmla="+- 0 -1469 -1469"/>
                      <a:gd name="T15" fmla="*/ -1469 h 2410"/>
                      <a:gd name="T16" fmla="+- 0 5743 5186"/>
                      <a:gd name="T17" fmla="*/ T16 w 557"/>
                      <a:gd name="T18" fmla="+- 0 941 -1469"/>
                      <a:gd name="T19" fmla="*/ 941 h 2410"/>
                    </a:gdLst>
                    <a:ahLst/>
                    <a:cxnLst>
                      <a:cxn ang="0">
                        <a:pos x="T1" y="T3"/>
                      </a:cxn>
                      <a:cxn ang="0">
                        <a:pos x="T5" y="T7"/>
                      </a:cxn>
                      <a:cxn ang="0">
                        <a:pos x="T9" y="T11"/>
                      </a:cxn>
                      <a:cxn ang="0">
                        <a:pos x="T13" y="T15"/>
                      </a:cxn>
                      <a:cxn ang="0">
                        <a:pos x="T17" y="T19"/>
                      </a:cxn>
                    </a:cxnLst>
                    <a:rect l="0" t="0" r="r" b="b"/>
                    <a:pathLst>
                      <a:path w="557" h="2410">
                        <a:moveTo>
                          <a:pt x="557" y="2410"/>
                        </a:moveTo>
                        <a:lnTo>
                          <a:pt x="0" y="2410"/>
                        </a:lnTo>
                        <a:lnTo>
                          <a:pt x="0" y="0"/>
                        </a:lnTo>
                        <a:lnTo>
                          <a:pt x="557" y="0"/>
                        </a:lnTo>
                        <a:lnTo>
                          <a:pt x="557" y="2410"/>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57" name="Group 95"/>
                <p:cNvGrpSpPr>
                  <a:grpSpLocks/>
                </p:cNvGrpSpPr>
                <p:nvPr/>
              </p:nvGrpSpPr>
              <p:grpSpPr bwMode="auto">
                <a:xfrm>
                  <a:off x="5162" y="-1440"/>
                  <a:ext cx="566" cy="2410"/>
                  <a:chOff x="5162" y="-1440"/>
                  <a:chExt cx="566" cy="2410"/>
                </a:xfrm>
              </p:grpSpPr>
              <p:sp>
                <p:nvSpPr>
                  <p:cNvPr id="380" name="Freeform 96"/>
                  <p:cNvSpPr>
                    <a:spLocks/>
                  </p:cNvSpPr>
                  <p:nvPr/>
                </p:nvSpPr>
                <p:spPr bwMode="auto">
                  <a:xfrm>
                    <a:off x="5162" y="-1440"/>
                    <a:ext cx="566" cy="2410"/>
                  </a:xfrm>
                  <a:custGeom>
                    <a:avLst/>
                    <a:gdLst>
                      <a:gd name="T0" fmla="+- 0 5727 5162"/>
                      <a:gd name="T1" fmla="*/ T0 w 566"/>
                      <a:gd name="T2" fmla="+- 0 969 -1440"/>
                      <a:gd name="T3" fmla="*/ 969 h 2410"/>
                      <a:gd name="T4" fmla="+- 0 5162 5162"/>
                      <a:gd name="T5" fmla="*/ T4 w 566"/>
                      <a:gd name="T6" fmla="+- 0 969 -1440"/>
                      <a:gd name="T7" fmla="*/ 969 h 2410"/>
                      <a:gd name="T8" fmla="+- 0 5162 5162"/>
                      <a:gd name="T9" fmla="*/ T8 w 566"/>
                      <a:gd name="T10" fmla="+- 0 -1440 -1440"/>
                      <a:gd name="T11" fmla="*/ -1440 h 2410"/>
                      <a:gd name="T12" fmla="+- 0 5727 5162"/>
                      <a:gd name="T13" fmla="*/ T12 w 566"/>
                      <a:gd name="T14" fmla="+- 0 -1440 -1440"/>
                      <a:gd name="T15" fmla="*/ -1440 h 2410"/>
                      <a:gd name="T16" fmla="+- 0 5727 5162"/>
                      <a:gd name="T17" fmla="*/ T16 w 566"/>
                      <a:gd name="T18" fmla="+- 0 969 -1440"/>
                      <a:gd name="T19" fmla="*/ 969 h 2410"/>
                    </a:gdLst>
                    <a:ahLst/>
                    <a:cxnLst>
                      <a:cxn ang="0">
                        <a:pos x="T1" y="T3"/>
                      </a:cxn>
                      <a:cxn ang="0">
                        <a:pos x="T5" y="T7"/>
                      </a:cxn>
                      <a:cxn ang="0">
                        <a:pos x="T9" y="T11"/>
                      </a:cxn>
                      <a:cxn ang="0">
                        <a:pos x="T13" y="T15"/>
                      </a:cxn>
                      <a:cxn ang="0">
                        <a:pos x="T17" y="T19"/>
                      </a:cxn>
                    </a:cxnLst>
                    <a:rect l="0" t="0" r="r" b="b"/>
                    <a:pathLst>
                      <a:path w="566" h="2410">
                        <a:moveTo>
                          <a:pt x="565" y="2409"/>
                        </a:moveTo>
                        <a:lnTo>
                          <a:pt x="0" y="2409"/>
                        </a:lnTo>
                        <a:lnTo>
                          <a:pt x="0" y="0"/>
                        </a:lnTo>
                        <a:lnTo>
                          <a:pt x="565" y="0"/>
                        </a:lnTo>
                        <a:lnTo>
                          <a:pt x="565" y="2409"/>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58" name="Group 97"/>
                <p:cNvGrpSpPr>
                  <a:grpSpLocks/>
                </p:cNvGrpSpPr>
                <p:nvPr/>
              </p:nvGrpSpPr>
              <p:grpSpPr bwMode="auto">
                <a:xfrm>
                  <a:off x="5162" y="-1440"/>
                  <a:ext cx="566" cy="2410"/>
                  <a:chOff x="5162" y="-1440"/>
                  <a:chExt cx="566" cy="2410"/>
                </a:xfrm>
              </p:grpSpPr>
              <p:sp>
                <p:nvSpPr>
                  <p:cNvPr id="379" name="Freeform 98"/>
                  <p:cNvSpPr>
                    <a:spLocks/>
                  </p:cNvSpPr>
                  <p:nvPr/>
                </p:nvSpPr>
                <p:spPr bwMode="auto">
                  <a:xfrm>
                    <a:off x="5162" y="-1440"/>
                    <a:ext cx="566" cy="2410"/>
                  </a:xfrm>
                  <a:custGeom>
                    <a:avLst/>
                    <a:gdLst>
                      <a:gd name="T0" fmla="+- 0 5727 5162"/>
                      <a:gd name="T1" fmla="*/ T0 w 566"/>
                      <a:gd name="T2" fmla="+- 0 969 -1440"/>
                      <a:gd name="T3" fmla="*/ 969 h 2410"/>
                      <a:gd name="T4" fmla="+- 0 5162 5162"/>
                      <a:gd name="T5" fmla="*/ T4 w 566"/>
                      <a:gd name="T6" fmla="+- 0 969 -1440"/>
                      <a:gd name="T7" fmla="*/ 969 h 2410"/>
                      <a:gd name="T8" fmla="+- 0 5162 5162"/>
                      <a:gd name="T9" fmla="*/ T8 w 566"/>
                      <a:gd name="T10" fmla="+- 0 -1440 -1440"/>
                      <a:gd name="T11" fmla="*/ -1440 h 2410"/>
                      <a:gd name="T12" fmla="+- 0 5727 5162"/>
                      <a:gd name="T13" fmla="*/ T12 w 566"/>
                      <a:gd name="T14" fmla="+- 0 -1440 -1440"/>
                      <a:gd name="T15" fmla="*/ -1440 h 2410"/>
                      <a:gd name="T16" fmla="+- 0 5727 5162"/>
                      <a:gd name="T17" fmla="*/ T16 w 566"/>
                      <a:gd name="T18" fmla="+- 0 969 -1440"/>
                      <a:gd name="T19" fmla="*/ 969 h 2410"/>
                    </a:gdLst>
                    <a:ahLst/>
                    <a:cxnLst>
                      <a:cxn ang="0">
                        <a:pos x="T1" y="T3"/>
                      </a:cxn>
                      <a:cxn ang="0">
                        <a:pos x="T5" y="T7"/>
                      </a:cxn>
                      <a:cxn ang="0">
                        <a:pos x="T9" y="T11"/>
                      </a:cxn>
                      <a:cxn ang="0">
                        <a:pos x="T13" y="T15"/>
                      </a:cxn>
                      <a:cxn ang="0">
                        <a:pos x="T17" y="T19"/>
                      </a:cxn>
                    </a:cxnLst>
                    <a:rect l="0" t="0" r="r" b="b"/>
                    <a:pathLst>
                      <a:path w="566" h="2410">
                        <a:moveTo>
                          <a:pt x="565" y="2409"/>
                        </a:moveTo>
                        <a:lnTo>
                          <a:pt x="0" y="2409"/>
                        </a:lnTo>
                        <a:lnTo>
                          <a:pt x="0" y="0"/>
                        </a:lnTo>
                        <a:lnTo>
                          <a:pt x="565" y="0"/>
                        </a:lnTo>
                        <a:lnTo>
                          <a:pt x="565" y="2409"/>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59" name="Group 99"/>
                <p:cNvGrpSpPr>
                  <a:grpSpLocks/>
                </p:cNvGrpSpPr>
                <p:nvPr/>
              </p:nvGrpSpPr>
              <p:grpSpPr bwMode="auto">
                <a:xfrm>
                  <a:off x="5137" y="-1412"/>
                  <a:ext cx="575" cy="2410"/>
                  <a:chOff x="5137" y="-1412"/>
                  <a:chExt cx="575" cy="2410"/>
                </a:xfrm>
              </p:grpSpPr>
              <p:sp>
                <p:nvSpPr>
                  <p:cNvPr id="378" name="Freeform 100"/>
                  <p:cNvSpPr>
                    <a:spLocks/>
                  </p:cNvSpPr>
                  <p:nvPr/>
                </p:nvSpPr>
                <p:spPr bwMode="auto">
                  <a:xfrm>
                    <a:off x="5137" y="-1412"/>
                    <a:ext cx="575" cy="2410"/>
                  </a:xfrm>
                  <a:custGeom>
                    <a:avLst/>
                    <a:gdLst>
                      <a:gd name="T0" fmla="+- 0 5711 5137"/>
                      <a:gd name="T1" fmla="*/ T0 w 575"/>
                      <a:gd name="T2" fmla="+- 0 997 -1412"/>
                      <a:gd name="T3" fmla="*/ 997 h 2410"/>
                      <a:gd name="T4" fmla="+- 0 5137 5137"/>
                      <a:gd name="T5" fmla="*/ T4 w 575"/>
                      <a:gd name="T6" fmla="+- 0 997 -1412"/>
                      <a:gd name="T7" fmla="*/ 997 h 2410"/>
                      <a:gd name="T8" fmla="+- 0 5137 5137"/>
                      <a:gd name="T9" fmla="*/ T8 w 575"/>
                      <a:gd name="T10" fmla="+- 0 -1412 -1412"/>
                      <a:gd name="T11" fmla="*/ -1412 h 2410"/>
                      <a:gd name="T12" fmla="+- 0 5711 5137"/>
                      <a:gd name="T13" fmla="*/ T12 w 575"/>
                      <a:gd name="T14" fmla="+- 0 -1412 -1412"/>
                      <a:gd name="T15" fmla="*/ -1412 h 2410"/>
                      <a:gd name="T16" fmla="+- 0 5711 5137"/>
                      <a:gd name="T17" fmla="*/ T16 w 575"/>
                      <a:gd name="T18" fmla="+- 0 997 -1412"/>
                      <a:gd name="T19" fmla="*/ 997 h 2410"/>
                    </a:gdLst>
                    <a:ahLst/>
                    <a:cxnLst>
                      <a:cxn ang="0">
                        <a:pos x="T1" y="T3"/>
                      </a:cxn>
                      <a:cxn ang="0">
                        <a:pos x="T5" y="T7"/>
                      </a:cxn>
                      <a:cxn ang="0">
                        <a:pos x="T9" y="T11"/>
                      </a:cxn>
                      <a:cxn ang="0">
                        <a:pos x="T13" y="T15"/>
                      </a:cxn>
                      <a:cxn ang="0">
                        <a:pos x="T17" y="T19"/>
                      </a:cxn>
                    </a:cxnLst>
                    <a:rect l="0" t="0" r="r" b="b"/>
                    <a:pathLst>
                      <a:path w="575" h="2410">
                        <a:moveTo>
                          <a:pt x="574" y="2409"/>
                        </a:moveTo>
                        <a:lnTo>
                          <a:pt x="0" y="2409"/>
                        </a:lnTo>
                        <a:lnTo>
                          <a:pt x="0" y="0"/>
                        </a:lnTo>
                        <a:lnTo>
                          <a:pt x="574" y="0"/>
                        </a:lnTo>
                        <a:lnTo>
                          <a:pt x="574" y="2409"/>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60" name="Group 101"/>
                <p:cNvGrpSpPr>
                  <a:grpSpLocks/>
                </p:cNvGrpSpPr>
                <p:nvPr/>
              </p:nvGrpSpPr>
              <p:grpSpPr bwMode="auto">
                <a:xfrm>
                  <a:off x="5137" y="-1412"/>
                  <a:ext cx="575" cy="2410"/>
                  <a:chOff x="5137" y="-1412"/>
                  <a:chExt cx="575" cy="2410"/>
                </a:xfrm>
              </p:grpSpPr>
              <p:sp>
                <p:nvSpPr>
                  <p:cNvPr id="377" name="Freeform 102"/>
                  <p:cNvSpPr>
                    <a:spLocks/>
                  </p:cNvSpPr>
                  <p:nvPr/>
                </p:nvSpPr>
                <p:spPr bwMode="auto">
                  <a:xfrm>
                    <a:off x="5137" y="-1412"/>
                    <a:ext cx="575" cy="2410"/>
                  </a:xfrm>
                  <a:custGeom>
                    <a:avLst/>
                    <a:gdLst>
                      <a:gd name="T0" fmla="+- 0 5711 5137"/>
                      <a:gd name="T1" fmla="*/ T0 w 575"/>
                      <a:gd name="T2" fmla="+- 0 997 -1412"/>
                      <a:gd name="T3" fmla="*/ 997 h 2410"/>
                      <a:gd name="T4" fmla="+- 0 5137 5137"/>
                      <a:gd name="T5" fmla="*/ T4 w 575"/>
                      <a:gd name="T6" fmla="+- 0 997 -1412"/>
                      <a:gd name="T7" fmla="*/ 997 h 2410"/>
                      <a:gd name="T8" fmla="+- 0 5137 5137"/>
                      <a:gd name="T9" fmla="*/ T8 w 575"/>
                      <a:gd name="T10" fmla="+- 0 -1412 -1412"/>
                      <a:gd name="T11" fmla="*/ -1412 h 2410"/>
                      <a:gd name="T12" fmla="+- 0 5711 5137"/>
                      <a:gd name="T13" fmla="*/ T12 w 575"/>
                      <a:gd name="T14" fmla="+- 0 -1412 -1412"/>
                      <a:gd name="T15" fmla="*/ -1412 h 2410"/>
                      <a:gd name="T16" fmla="+- 0 5711 5137"/>
                      <a:gd name="T17" fmla="*/ T16 w 575"/>
                      <a:gd name="T18" fmla="+- 0 997 -1412"/>
                      <a:gd name="T19" fmla="*/ 997 h 2410"/>
                    </a:gdLst>
                    <a:ahLst/>
                    <a:cxnLst>
                      <a:cxn ang="0">
                        <a:pos x="T1" y="T3"/>
                      </a:cxn>
                      <a:cxn ang="0">
                        <a:pos x="T5" y="T7"/>
                      </a:cxn>
                      <a:cxn ang="0">
                        <a:pos x="T9" y="T11"/>
                      </a:cxn>
                      <a:cxn ang="0">
                        <a:pos x="T13" y="T15"/>
                      </a:cxn>
                      <a:cxn ang="0">
                        <a:pos x="T17" y="T19"/>
                      </a:cxn>
                    </a:cxnLst>
                    <a:rect l="0" t="0" r="r" b="b"/>
                    <a:pathLst>
                      <a:path w="575" h="2410">
                        <a:moveTo>
                          <a:pt x="574" y="2409"/>
                        </a:moveTo>
                        <a:lnTo>
                          <a:pt x="0" y="2409"/>
                        </a:lnTo>
                        <a:lnTo>
                          <a:pt x="0" y="0"/>
                        </a:lnTo>
                        <a:lnTo>
                          <a:pt x="574" y="0"/>
                        </a:lnTo>
                        <a:lnTo>
                          <a:pt x="574" y="2409"/>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61" name="Group 103"/>
                <p:cNvGrpSpPr>
                  <a:grpSpLocks/>
                </p:cNvGrpSpPr>
                <p:nvPr/>
              </p:nvGrpSpPr>
              <p:grpSpPr bwMode="auto">
                <a:xfrm>
                  <a:off x="5112" y="-1384"/>
                  <a:ext cx="584" cy="2410"/>
                  <a:chOff x="5112" y="-1384"/>
                  <a:chExt cx="584" cy="2410"/>
                </a:xfrm>
              </p:grpSpPr>
              <p:sp>
                <p:nvSpPr>
                  <p:cNvPr id="376" name="Freeform 104"/>
                  <p:cNvSpPr>
                    <a:spLocks/>
                  </p:cNvSpPr>
                  <p:nvPr/>
                </p:nvSpPr>
                <p:spPr bwMode="auto">
                  <a:xfrm>
                    <a:off x="5112" y="-1384"/>
                    <a:ext cx="584" cy="2410"/>
                  </a:xfrm>
                  <a:custGeom>
                    <a:avLst/>
                    <a:gdLst>
                      <a:gd name="T0" fmla="+- 0 5696 5112"/>
                      <a:gd name="T1" fmla="*/ T0 w 584"/>
                      <a:gd name="T2" fmla="+- 0 1026 -1384"/>
                      <a:gd name="T3" fmla="*/ 1026 h 2410"/>
                      <a:gd name="T4" fmla="+- 0 5112 5112"/>
                      <a:gd name="T5" fmla="*/ T4 w 584"/>
                      <a:gd name="T6" fmla="+- 0 1026 -1384"/>
                      <a:gd name="T7" fmla="*/ 1026 h 2410"/>
                      <a:gd name="T8" fmla="+- 0 5112 5112"/>
                      <a:gd name="T9" fmla="*/ T8 w 584"/>
                      <a:gd name="T10" fmla="+- 0 -1384 -1384"/>
                      <a:gd name="T11" fmla="*/ -1384 h 2410"/>
                      <a:gd name="T12" fmla="+- 0 5696 5112"/>
                      <a:gd name="T13" fmla="*/ T12 w 584"/>
                      <a:gd name="T14" fmla="+- 0 -1384 -1384"/>
                      <a:gd name="T15" fmla="*/ -1384 h 2410"/>
                      <a:gd name="T16" fmla="+- 0 5696 5112"/>
                      <a:gd name="T17" fmla="*/ T16 w 584"/>
                      <a:gd name="T18" fmla="+- 0 1026 -1384"/>
                      <a:gd name="T19" fmla="*/ 1026 h 2410"/>
                    </a:gdLst>
                    <a:ahLst/>
                    <a:cxnLst>
                      <a:cxn ang="0">
                        <a:pos x="T1" y="T3"/>
                      </a:cxn>
                      <a:cxn ang="0">
                        <a:pos x="T5" y="T7"/>
                      </a:cxn>
                      <a:cxn ang="0">
                        <a:pos x="T9" y="T11"/>
                      </a:cxn>
                      <a:cxn ang="0">
                        <a:pos x="T13" y="T15"/>
                      </a:cxn>
                      <a:cxn ang="0">
                        <a:pos x="T17" y="T19"/>
                      </a:cxn>
                    </a:cxnLst>
                    <a:rect l="0" t="0" r="r" b="b"/>
                    <a:pathLst>
                      <a:path w="584" h="2410">
                        <a:moveTo>
                          <a:pt x="584" y="2410"/>
                        </a:moveTo>
                        <a:lnTo>
                          <a:pt x="0" y="2410"/>
                        </a:lnTo>
                        <a:lnTo>
                          <a:pt x="0" y="0"/>
                        </a:lnTo>
                        <a:lnTo>
                          <a:pt x="584" y="0"/>
                        </a:lnTo>
                        <a:lnTo>
                          <a:pt x="584" y="2410"/>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62" name="Group 105"/>
                <p:cNvGrpSpPr>
                  <a:grpSpLocks/>
                </p:cNvGrpSpPr>
                <p:nvPr/>
              </p:nvGrpSpPr>
              <p:grpSpPr bwMode="auto">
                <a:xfrm>
                  <a:off x="5112" y="-1384"/>
                  <a:ext cx="584" cy="2410"/>
                  <a:chOff x="5112" y="-1384"/>
                  <a:chExt cx="584" cy="2410"/>
                </a:xfrm>
              </p:grpSpPr>
              <p:sp>
                <p:nvSpPr>
                  <p:cNvPr id="375" name="Freeform 106"/>
                  <p:cNvSpPr>
                    <a:spLocks/>
                  </p:cNvSpPr>
                  <p:nvPr/>
                </p:nvSpPr>
                <p:spPr bwMode="auto">
                  <a:xfrm>
                    <a:off x="5112" y="-1384"/>
                    <a:ext cx="584" cy="2410"/>
                  </a:xfrm>
                  <a:custGeom>
                    <a:avLst/>
                    <a:gdLst>
                      <a:gd name="T0" fmla="+- 0 5696 5112"/>
                      <a:gd name="T1" fmla="*/ T0 w 584"/>
                      <a:gd name="T2" fmla="+- 0 1026 -1384"/>
                      <a:gd name="T3" fmla="*/ 1026 h 2410"/>
                      <a:gd name="T4" fmla="+- 0 5112 5112"/>
                      <a:gd name="T5" fmla="*/ T4 w 584"/>
                      <a:gd name="T6" fmla="+- 0 1026 -1384"/>
                      <a:gd name="T7" fmla="*/ 1026 h 2410"/>
                      <a:gd name="T8" fmla="+- 0 5112 5112"/>
                      <a:gd name="T9" fmla="*/ T8 w 584"/>
                      <a:gd name="T10" fmla="+- 0 -1384 -1384"/>
                      <a:gd name="T11" fmla="*/ -1384 h 2410"/>
                      <a:gd name="T12" fmla="+- 0 5696 5112"/>
                      <a:gd name="T13" fmla="*/ T12 w 584"/>
                      <a:gd name="T14" fmla="+- 0 -1384 -1384"/>
                      <a:gd name="T15" fmla="*/ -1384 h 2410"/>
                      <a:gd name="T16" fmla="+- 0 5696 5112"/>
                      <a:gd name="T17" fmla="*/ T16 w 584"/>
                      <a:gd name="T18" fmla="+- 0 1026 -1384"/>
                      <a:gd name="T19" fmla="*/ 1026 h 2410"/>
                    </a:gdLst>
                    <a:ahLst/>
                    <a:cxnLst>
                      <a:cxn ang="0">
                        <a:pos x="T1" y="T3"/>
                      </a:cxn>
                      <a:cxn ang="0">
                        <a:pos x="T5" y="T7"/>
                      </a:cxn>
                      <a:cxn ang="0">
                        <a:pos x="T9" y="T11"/>
                      </a:cxn>
                      <a:cxn ang="0">
                        <a:pos x="T13" y="T15"/>
                      </a:cxn>
                      <a:cxn ang="0">
                        <a:pos x="T17" y="T19"/>
                      </a:cxn>
                    </a:cxnLst>
                    <a:rect l="0" t="0" r="r" b="b"/>
                    <a:pathLst>
                      <a:path w="584" h="2410">
                        <a:moveTo>
                          <a:pt x="584" y="2410"/>
                        </a:moveTo>
                        <a:lnTo>
                          <a:pt x="0" y="2410"/>
                        </a:lnTo>
                        <a:lnTo>
                          <a:pt x="0" y="0"/>
                        </a:lnTo>
                        <a:lnTo>
                          <a:pt x="584" y="0"/>
                        </a:lnTo>
                        <a:lnTo>
                          <a:pt x="584" y="2410"/>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63" name="Group 107"/>
                <p:cNvGrpSpPr>
                  <a:grpSpLocks/>
                </p:cNvGrpSpPr>
                <p:nvPr/>
              </p:nvGrpSpPr>
              <p:grpSpPr bwMode="auto">
                <a:xfrm>
                  <a:off x="5087" y="-1355"/>
                  <a:ext cx="594" cy="2410"/>
                  <a:chOff x="5087" y="-1355"/>
                  <a:chExt cx="594" cy="2410"/>
                </a:xfrm>
              </p:grpSpPr>
              <p:sp>
                <p:nvSpPr>
                  <p:cNvPr id="374" name="Freeform 108"/>
                  <p:cNvSpPr>
                    <a:spLocks/>
                  </p:cNvSpPr>
                  <p:nvPr/>
                </p:nvSpPr>
                <p:spPr bwMode="auto">
                  <a:xfrm>
                    <a:off x="5087" y="-1355"/>
                    <a:ext cx="594" cy="2410"/>
                  </a:xfrm>
                  <a:custGeom>
                    <a:avLst/>
                    <a:gdLst>
                      <a:gd name="T0" fmla="+- 0 5680 5087"/>
                      <a:gd name="T1" fmla="*/ T0 w 594"/>
                      <a:gd name="T2" fmla="+- 0 1054 -1355"/>
                      <a:gd name="T3" fmla="*/ 1054 h 2410"/>
                      <a:gd name="T4" fmla="+- 0 5087 5087"/>
                      <a:gd name="T5" fmla="*/ T4 w 594"/>
                      <a:gd name="T6" fmla="+- 0 1054 -1355"/>
                      <a:gd name="T7" fmla="*/ 1054 h 2410"/>
                      <a:gd name="T8" fmla="+- 0 5087 5087"/>
                      <a:gd name="T9" fmla="*/ T8 w 594"/>
                      <a:gd name="T10" fmla="+- 0 -1355 -1355"/>
                      <a:gd name="T11" fmla="*/ -1355 h 2410"/>
                      <a:gd name="T12" fmla="+- 0 5680 5087"/>
                      <a:gd name="T13" fmla="*/ T12 w 594"/>
                      <a:gd name="T14" fmla="+- 0 -1355 -1355"/>
                      <a:gd name="T15" fmla="*/ -1355 h 2410"/>
                      <a:gd name="T16" fmla="+- 0 5680 5087"/>
                      <a:gd name="T17" fmla="*/ T16 w 594"/>
                      <a:gd name="T18" fmla="+- 0 1054 -1355"/>
                      <a:gd name="T19" fmla="*/ 1054 h 2410"/>
                    </a:gdLst>
                    <a:ahLst/>
                    <a:cxnLst>
                      <a:cxn ang="0">
                        <a:pos x="T1" y="T3"/>
                      </a:cxn>
                      <a:cxn ang="0">
                        <a:pos x="T5" y="T7"/>
                      </a:cxn>
                      <a:cxn ang="0">
                        <a:pos x="T9" y="T11"/>
                      </a:cxn>
                      <a:cxn ang="0">
                        <a:pos x="T13" y="T15"/>
                      </a:cxn>
                      <a:cxn ang="0">
                        <a:pos x="T17" y="T19"/>
                      </a:cxn>
                    </a:cxnLst>
                    <a:rect l="0" t="0" r="r" b="b"/>
                    <a:pathLst>
                      <a:path w="594" h="2410">
                        <a:moveTo>
                          <a:pt x="593" y="2409"/>
                        </a:moveTo>
                        <a:lnTo>
                          <a:pt x="0" y="2409"/>
                        </a:lnTo>
                        <a:lnTo>
                          <a:pt x="0" y="0"/>
                        </a:lnTo>
                        <a:lnTo>
                          <a:pt x="593" y="0"/>
                        </a:lnTo>
                        <a:lnTo>
                          <a:pt x="593" y="2409"/>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64" name="Group 109"/>
                <p:cNvGrpSpPr>
                  <a:grpSpLocks/>
                </p:cNvGrpSpPr>
                <p:nvPr/>
              </p:nvGrpSpPr>
              <p:grpSpPr bwMode="auto">
                <a:xfrm>
                  <a:off x="5087" y="-1355"/>
                  <a:ext cx="594" cy="2410"/>
                  <a:chOff x="5087" y="-1355"/>
                  <a:chExt cx="594" cy="2410"/>
                </a:xfrm>
              </p:grpSpPr>
              <p:sp>
                <p:nvSpPr>
                  <p:cNvPr id="373" name="Freeform 110"/>
                  <p:cNvSpPr>
                    <a:spLocks/>
                  </p:cNvSpPr>
                  <p:nvPr/>
                </p:nvSpPr>
                <p:spPr bwMode="auto">
                  <a:xfrm>
                    <a:off x="5087" y="-1355"/>
                    <a:ext cx="594" cy="2410"/>
                  </a:xfrm>
                  <a:custGeom>
                    <a:avLst/>
                    <a:gdLst>
                      <a:gd name="T0" fmla="+- 0 5680 5087"/>
                      <a:gd name="T1" fmla="*/ T0 w 594"/>
                      <a:gd name="T2" fmla="+- 0 1054 -1355"/>
                      <a:gd name="T3" fmla="*/ 1054 h 2410"/>
                      <a:gd name="T4" fmla="+- 0 5087 5087"/>
                      <a:gd name="T5" fmla="*/ T4 w 594"/>
                      <a:gd name="T6" fmla="+- 0 1054 -1355"/>
                      <a:gd name="T7" fmla="*/ 1054 h 2410"/>
                      <a:gd name="T8" fmla="+- 0 5087 5087"/>
                      <a:gd name="T9" fmla="*/ T8 w 594"/>
                      <a:gd name="T10" fmla="+- 0 -1355 -1355"/>
                      <a:gd name="T11" fmla="*/ -1355 h 2410"/>
                      <a:gd name="T12" fmla="+- 0 5680 5087"/>
                      <a:gd name="T13" fmla="*/ T12 w 594"/>
                      <a:gd name="T14" fmla="+- 0 -1355 -1355"/>
                      <a:gd name="T15" fmla="*/ -1355 h 2410"/>
                      <a:gd name="T16" fmla="+- 0 5680 5087"/>
                      <a:gd name="T17" fmla="*/ T16 w 594"/>
                      <a:gd name="T18" fmla="+- 0 1054 -1355"/>
                      <a:gd name="T19" fmla="*/ 1054 h 2410"/>
                    </a:gdLst>
                    <a:ahLst/>
                    <a:cxnLst>
                      <a:cxn ang="0">
                        <a:pos x="T1" y="T3"/>
                      </a:cxn>
                      <a:cxn ang="0">
                        <a:pos x="T5" y="T7"/>
                      </a:cxn>
                      <a:cxn ang="0">
                        <a:pos x="T9" y="T11"/>
                      </a:cxn>
                      <a:cxn ang="0">
                        <a:pos x="T13" y="T15"/>
                      </a:cxn>
                      <a:cxn ang="0">
                        <a:pos x="T17" y="T19"/>
                      </a:cxn>
                    </a:cxnLst>
                    <a:rect l="0" t="0" r="r" b="b"/>
                    <a:pathLst>
                      <a:path w="594" h="2410">
                        <a:moveTo>
                          <a:pt x="593" y="2409"/>
                        </a:moveTo>
                        <a:lnTo>
                          <a:pt x="0" y="2409"/>
                        </a:lnTo>
                        <a:lnTo>
                          <a:pt x="0" y="0"/>
                        </a:lnTo>
                        <a:lnTo>
                          <a:pt x="593" y="0"/>
                        </a:lnTo>
                        <a:lnTo>
                          <a:pt x="593" y="2409"/>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65" name="Group 111"/>
                <p:cNvGrpSpPr>
                  <a:grpSpLocks/>
                </p:cNvGrpSpPr>
                <p:nvPr/>
              </p:nvGrpSpPr>
              <p:grpSpPr bwMode="auto">
                <a:xfrm>
                  <a:off x="5065" y="-1327"/>
                  <a:ext cx="600" cy="2410"/>
                  <a:chOff x="5065" y="-1327"/>
                  <a:chExt cx="600" cy="2410"/>
                </a:xfrm>
              </p:grpSpPr>
              <p:sp>
                <p:nvSpPr>
                  <p:cNvPr id="372" name="Freeform 112"/>
                  <p:cNvSpPr>
                    <a:spLocks/>
                  </p:cNvSpPr>
                  <p:nvPr/>
                </p:nvSpPr>
                <p:spPr bwMode="auto">
                  <a:xfrm>
                    <a:off x="5065" y="-1327"/>
                    <a:ext cx="600" cy="2410"/>
                  </a:xfrm>
                  <a:custGeom>
                    <a:avLst/>
                    <a:gdLst>
                      <a:gd name="T0" fmla="+- 0 5664 5065"/>
                      <a:gd name="T1" fmla="*/ T0 w 600"/>
                      <a:gd name="T2" fmla="+- 0 1082 -1327"/>
                      <a:gd name="T3" fmla="*/ 1082 h 2410"/>
                      <a:gd name="T4" fmla="+- 0 5065 5065"/>
                      <a:gd name="T5" fmla="*/ T4 w 600"/>
                      <a:gd name="T6" fmla="+- 0 1082 -1327"/>
                      <a:gd name="T7" fmla="*/ 1082 h 2410"/>
                      <a:gd name="T8" fmla="+- 0 5065 5065"/>
                      <a:gd name="T9" fmla="*/ T8 w 600"/>
                      <a:gd name="T10" fmla="+- 0 -1327 -1327"/>
                      <a:gd name="T11" fmla="*/ -1327 h 2410"/>
                      <a:gd name="T12" fmla="+- 0 5664 5065"/>
                      <a:gd name="T13" fmla="*/ T12 w 600"/>
                      <a:gd name="T14" fmla="+- 0 -1327 -1327"/>
                      <a:gd name="T15" fmla="*/ -1327 h 2410"/>
                      <a:gd name="T16" fmla="+- 0 5664 5065"/>
                      <a:gd name="T17" fmla="*/ T16 w 600"/>
                      <a:gd name="T18" fmla="+- 0 1082 -1327"/>
                      <a:gd name="T19" fmla="*/ 1082 h 2410"/>
                    </a:gdLst>
                    <a:ahLst/>
                    <a:cxnLst>
                      <a:cxn ang="0">
                        <a:pos x="T1" y="T3"/>
                      </a:cxn>
                      <a:cxn ang="0">
                        <a:pos x="T5" y="T7"/>
                      </a:cxn>
                      <a:cxn ang="0">
                        <a:pos x="T9" y="T11"/>
                      </a:cxn>
                      <a:cxn ang="0">
                        <a:pos x="T13" y="T15"/>
                      </a:cxn>
                      <a:cxn ang="0">
                        <a:pos x="T17" y="T19"/>
                      </a:cxn>
                    </a:cxnLst>
                    <a:rect l="0" t="0" r="r" b="b"/>
                    <a:pathLst>
                      <a:path w="600" h="2410">
                        <a:moveTo>
                          <a:pt x="599" y="2409"/>
                        </a:moveTo>
                        <a:lnTo>
                          <a:pt x="0" y="2409"/>
                        </a:lnTo>
                        <a:lnTo>
                          <a:pt x="0" y="0"/>
                        </a:lnTo>
                        <a:lnTo>
                          <a:pt x="599" y="0"/>
                        </a:lnTo>
                        <a:lnTo>
                          <a:pt x="599" y="2409"/>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66" name="Group 113"/>
                <p:cNvGrpSpPr>
                  <a:grpSpLocks/>
                </p:cNvGrpSpPr>
                <p:nvPr/>
              </p:nvGrpSpPr>
              <p:grpSpPr bwMode="auto">
                <a:xfrm>
                  <a:off x="5065" y="-1327"/>
                  <a:ext cx="600" cy="2410"/>
                  <a:chOff x="5065" y="-1327"/>
                  <a:chExt cx="600" cy="2410"/>
                </a:xfrm>
              </p:grpSpPr>
              <p:sp>
                <p:nvSpPr>
                  <p:cNvPr id="371" name="Freeform 114"/>
                  <p:cNvSpPr>
                    <a:spLocks/>
                  </p:cNvSpPr>
                  <p:nvPr/>
                </p:nvSpPr>
                <p:spPr bwMode="auto">
                  <a:xfrm>
                    <a:off x="5065" y="-1327"/>
                    <a:ext cx="600" cy="2410"/>
                  </a:xfrm>
                  <a:custGeom>
                    <a:avLst/>
                    <a:gdLst>
                      <a:gd name="T0" fmla="+- 0 5664 5065"/>
                      <a:gd name="T1" fmla="*/ T0 w 600"/>
                      <a:gd name="T2" fmla="+- 0 1082 -1327"/>
                      <a:gd name="T3" fmla="*/ 1082 h 2410"/>
                      <a:gd name="T4" fmla="+- 0 5065 5065"/>
                      <a:gd name="T5" fmla="*/ T4 w 600"/>
                      <a:gd name="T6" fmla="+- 0 1082 -1327"/>
                      <a:gd name="T7" fmla="*/ 1082 h 2410"/>
                      <a:gd name="T8" fmla="+- 0 5065 5065"/>
                      <a:gd name="T9" fmla="*/ T8 w 600"/>
                      <a:gd name="T10" fmla="+- 0 -1327 -1327"/>
                      <a:gd name="T11" fmla="*/ -1327 h 2410"/>
                      <a:gd name="T12" fmla="+- 0 5664 5065"/>
                      <a:gd name="T13" fmla="*/ T12 w 600"/>
                      <a:gd name="T14" fmla="+- 0 -1327 -1327"/>
                      <a:gd name="T15" fmla="*/ -1327 h 2410"/>
                      <a:gd name="T16" fmla="+- 0 5664 5065"/>
                      <a:gd name="T17" fmla="*/ T16 w 600"/>
                      <a:gd name="T18" fmla="+- 0 1082 -1327"/>
                      <a:gd name="T19" fmla="*/ 1082 h 2410"/>
                    </a:gdLst>
                    <a:ahLst/>
                    <a:cxnLst>
                      <a:cxn ang="0">
                        <a:pos x="T1" y="T3"/>
                      </a:cxn>
                      <a:cxn ang="0">
                        <a:pos x="T5" y="T7"/>
                      </a:cxn>
                      <a:cxn ang="0">
                        <a:pos x="T9" y="T11"/>
                      </a:cxn>
                      <a:cxn ang="0">
                        <a:pos x="T13" y="T15"/>
                      </a:cxn>
                      <a:cxn ang="0">
                        <a:pos x="T17" y="T19"/>
                      </a:cxn>
                    </a:cxnLst>
                    <a:rect l="0" t="0" r="r" b="b"/>
                    <a:pathLst>
                      <a:path w="600" h="2410">
                        <a:moveTo>
                          <a:pt x="599" y="2409"/>
                        </a:moveTo>
                        <a:lnTo>
                          <a:pt x="0" y="2409"/>
                        </a:lnTo>
                        <a:lnTo>
                          <a:pt x="0" y="0"/>
                        </a:lnTo>
                        <a:lnTo>
                          <a:pt x="599" y="0"/>
                        </a:lnTo>
                        <a:lnTo>
                          <a:pt x="599" y="2409"/>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67" name="Group 115"/>
                <p:cNvGrpSpPr>
                  <a:grpSpLocks/>
                </p:cNvGrpSpPr>
                <p:nvPr/>
              </p:nvGrpSpPr>
              <p:grpSpPr bwMode="auto">
                <a:xfrm>
                  <a:off x="5040" y="-1299"/>
                  <a:ext cx="609" cy="2410"/>
                  <a:chOff x="5040" y="-1299"/>
                  <a:chExt cx="609" cy="2410"/>
                </a:xfrm>
              </p:grpSpPr>
              <p:sp>
                <p:nvSpPr>
                  <p:cNvPr id="370" name="Freeform 116"/>
                  <p:cNvSpPr>
                    <a:spLocks/>
                  </p:cNvSpPr>
                  <p:nvPr/>
                </p:nvSpPr>
                <p:spPr bwMode="auto">
                  <a:xfrm>
                    <a:off x="5040" y="-1299"/>
                    <a:ext cx="609" cy="2410"/>
                  </a:xfrm>
                  <a:custGeom>
                    <a:avLst/>
                    <a:gdLst>
                      <a:gd name="T0" fmla="+- 0 5649 5040"/>
                      <a:gd name="T1" fmla="*/ T0 w 609"/>
                      <a:gd name="T2" fmla="+- 0 1111 -1299"/>
                      <a:gd name="T3" fmla="*/ 1111 h 2410"/>
                      <a:gd name="T4" fmla="+- 0 5040 5040"/>
                      <a:gd name="T5" fmla="*/ T4 w 609"/>
                      <a:gd name="T6" fmla="+- 0 1111 -1299"/>
                      <a:gd name="T7" fmla="*/ 1111 h 2410"/>
                      <a:gd name="T8" fmla="+- 0 5040 5040"/>
                      <a:gd name="T9" fmla="*/ T8 w 609"/>
                      <a:gd name="T10" fmla="+- 0 -1299 -1299"/>
                      <a:gd name="T11" fmla="*/ -1299 h 2410"/>
                      <a:gd name="T12" fmla="+- 0 5649 5040"/>
                      <a:gd name="T13" fmla="*/ T12 w 609"/>
                      <a:gd name="T14" fmla="+- 0 -1299 -1299"/>
                      <a:gd name="T15" fmla="*/ -1299 h 2410"/>
                      <a:gd name="T16" fmla="+- 0 5649 5040"/>
                      <a:gd name="T17" fmla="*/ T16 w 609"/>
                      <a:gd name="T18" fmla="+- 0 1111 -1299"/>
                      <a:gd name="T19" fmla="*/ 1111 h 2410"/>
                    </a:gdLst>
                    <a:ahLst/>
                    <a:cxnLst>
                      <a:cxn ang="0">
                        <a:pos x="T1" y="T3"/>
                      </a:cxn>
                      <a:cxn ang="0">
                        <a:pos x="T5" y="T7"/>
                      </a:cxn>
                      <a:cxn ang="0">
                        <a:pos x="T9" y="T11"/>
                      </a:cxn>
                      <a:cxn ang="0">
                        <a:pos x="T13" y="T15"/>
                      </a:cxn>
                      <a:cxn ang="0">
                        <a:pos x="T17" y="T19"/>
                      </a:cxn>
                    </a:cxnLst>
                    <a:rect l="0" t="0" r="r" b="b"/>
                    <a:pathLst>
                      <a:path w="609" h="2410">
                        <a:moveTo>
                          <a:pt x="609" y="2410"/>
                        </a:moveTo>
                        <a:lnTo>
                          <a:pt x="0" y="2410"/>
                        </a:lnTo>
                        <a:lnTo>
                          <a:pt x="0" y="0"/>
                        </a:lnTo>
                        <a:lnTo>
                          <a:pt x="609" y="0"/>
                        </a:lnTo>
                        <a:lnTo>
                          <a:pt x="609" y="2410"/>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68" name="Group 117"/>
                <p:cNvGrpSpPr>
                  <a:grpSpLocks/>
                </p:cNvGrpSpPr>
                <p:nvPr/>
              </p:nvGrpSpPr>
              <p:grpSpPr bwMode="auto">
                <a:xfrm>
                  <a:off x="5040" y="-1299"/>
                  <a:ext cx="609" cy="2410"/>
                  <a:chOff x="5040" y="-1299"/>
                  <a:chExt cx="609" cy="2410"/>
                </a:xfrm>
              </p:grpSpPr>
              <p:sp>
                <p:nvSpPr>
                  <p:cNvPr id="369" name="Freeform 118"/>
                  <p:cNvSpPr>
                    <a:spLocks/>
                  </p:cNvSpPr>
                  <p:nvPr/>
                </p:nvSpPr>
                <p:spPr bwMode="auto">
                  <a:xfrm>
                    <a:off x="5040" y="-1299"/>
                    <a:ext cx="609" cy="2410"/>
                  </a:xfrm>
                  <a:custGeom>
                    <a:avLst/>
                    <a:gdLst>
                      <a:gd name="T0" fmla="+- 0 5649 5040"/>
                      <a:gd name="T1" fmla="*/ T0 w 609"/>
                      <a:gd name="T2" fmla="+- 0 1111 -1299"/>
                      <a:gd name="T3" fmla="*/ 1111 h 2410"/>
                      <a:gd name="T4" fmla="+- 0 5040 5040"/>
                      <a:gd name="T5" fmla="*/ T4 w 609"/>
                      <a:gd name="T6" fmla="+- 0 1111 -1299"/>
                      <a:gd name="T7" fmla="*/ 1111 h 2410"/>
                      <a:gd name="T8" fmla="+- 0 5040 5040"/>
                      <a:gd name="T9" fmla="*/ T8 w 609"/>
                      <a:gd name="T10" fmla="+- 0 -1299 -1299"/>
                      <a:gd name="T11" fmla="*/ -1299 h 2410"/>
                      <a:gd name="T12" fmla="+- 0 5649 5040"/>
                      <a:gd name="T13" fmla="*/ T12 w 609"/>
                      <a:gd name="T14" fmla="+- 0 -1299 -1299"/>
                      <a:gd name="T15" fmla="*/ -1299 h 2410"/>
                      <a:gd name="T16" fmla="+- 0 5649 5040"/>
                      <a:gd name="T17" fmla="*/ T16 w 609"/>
                      <a:gd name="T18" fmla="+- 0 1111 -1299"/>
                      <a:gd name="T19" fmla="*/ 1111 h 2410"/>
                    </a:gdLst>
                    <a:ahLst/>
                    <a:cxnLst>
                      <a:cxn ang="0">
                        <a:pos x="T1" y="T3"/>
                      </a:cxn>
                      <a:cxn ang="0">
                        <a:pos x="T5" y="T7"/>
                      </a:cxn>
                      <a:cxn ang="0">
                        <a:pos x="T9" y="T11"/>
                      </a:cxn>
                      <a:cxn ang="0">
                        <a:pos x="T13" y="T15"/>
                      </a:cxn>
                      <a:cxn ang="0">
                        <a:pos x="T17" y="T19"/>
                      </a:cxn>
                    </a:cxnLst>
                    <a:rect l="0" t="0" r="r" b="b"/>
                    <a:pathLst>
                      <a:path w="609" h="2410">
                        <a:moveTo>
                          <a:pt x="609" y="2410"/>
                        </a:moveTo>
                        <a:lnTo>
                          <a:pt x="0" y="2410"/>
                        </a:lnTo>
                        <a:lnTo>
                          <a:pt x="0" y="0"/>
                        </a:lnTo>
                        <a:lnTo>
                          <a:pt x="609" y="0"/>
                        </a:lnTo>
                        <a:lnTo>
                          <a:pt x="609" y="2410"/>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69" name="Group 119"/>
                <p:cNvGrpSpPr>
                  <a:grpSpLocks/>
                </p:cNvGrpSpPr>
                <p:nvPr/>
              </p:nvGrpSpPr>
              <p:grpSpPr bwMode="auto">
                <a:xfrm>
                  <a:off x="5017" y="-1270"/>
                  <a:ext cx="617" cy="2410"/>
                  <a:chOff x="5017" y="-1270"/>
                  <a:chExt cx="617" cy="2410"/>
                </a:xfrm>
              </p:grpSpPr>
              <p:sp>
                <p:nvSpPr>
                  <p:cNvPr id="368" name="Freeform 120"/>
                  <p:cNvSpPr>
                    <a:spLocks/>
                  </p:cNvSpPr>
                  <p:nvPr/>
                </p:nvSpPr>
                <p:spPr bwMode="auto">
                  <a:xfrm>
                    <a:off x="5017" y="-1270"/>
                    <a:ext cx="617" cy="2410"/>
                  </a:xfrm>
                  <a:custGeom>
                    <a:avLst/>
                    <a:gdLst>
                      <a:gd name="T0" fmla="+- 0 5633 5017"/>
                      <a:gd name="T1" fmla="*/ T0 w 617"/>
                      <a:gd name="T2" fmla="+- 0 1139 -1270"/>
                      <a:gd name="T3" fmla="*/ 1139 h 2410"/>
                      <a:gd name="T4" fmla="+- 0 5017 5017"/>
                      <a:gd name="T5" fmla="*/ T4 w 617"/>
                      <a:gd name="T6" fmla="+- 0 1139 -1270"/>
                      <a:gd name="T7" fmla="*/ 1139 h 2410"/>
                      <a:gd name="T8" fmla="+- 0 5017 5017"/>
                      <a:gd name="T9" fmla="*/ T8 w 617"/>
                      <a:gd name="T10" fmla="+- 0 -1270 -1270"/>
                      <a:gd name="T11" fmla="*/ -1270 h 2410"/>
                      <a:gd name="T12" fmla="+- 0 5633 5017"/>
                      <a:gd name="T13" fmla="*/ T12 w 617"/>
                      <a:gd name="T14" fmla="+- 0 -1270 -1270"/>
                      <a:gd name="T15" fmla="*/ -1270 h 2410"/>
                      <a:gd name="T16" fmla="+- 0 5633 5017"/>
                      <a:gd name="T17" fmla="*/ T16 w 617"/>
                      <a:gd name="T18" fmla="+- 0 1139 -1270"/>
                      <a:gd name="T19" fmla="*/ 1139 h 2410"/>
                    </a:gdLst>
                    <a:ahLst/>
                    <a:cxnLst>
                      <a:cxn ang="0">
                        <a:pos x="T1" y="T3"/>
                      </a:cxn>
                      <a:cxn ang="0">
                        <a:pos x="T5" y="T7"/>
                      </a:cxn>
                      <a:cxn ang="0">
                        <a:pos x="T9" y="T11"/>
                      </a:cxn>
                      <a:cxn ang="0">
                        <a:pos x="T13" y="T15"/>
                      </a:cxn>
                      <a:cxn ang="0">
                        <a:pos x="T17" y="T19"/>
                      </a:cxn>
                    </a:cxnLst>
                    <a:rect l="0" t="0" r="r" b="b"/>
                    <a:pathLst>
                      <a:path w="617" h="2410">
                        <a:moveTo>
                          <a:pt x="616" y="2409"/>
                        </a:moveTo>
                        <a:lnTo>
                          <a:pt x="0" y="2409"/>
                        </a:lnTo>
                        <a:lnTo>
                          <a:pt x="0" y="0"/>
                        </a:lnTo>
                        <a:lnTo>
                          <a:pt x="616" y="0"/>
                        </a:lnTo>
                        <a:lnTo>
                          <a:pt x="616" y="2409"/>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70" name="Group 121"/>
                <p:cNvGrpSpPr>
                  <a:grpSpLocks/>
                </p:cNvGrpSpPr>
                <p:nvPr/>
              </p:nvGrpSpPr>
              <p:grpSpPr bwMode="auto">
                <a:xfrm>
                  <a:off x="5017" y="-1270"/>
                  <a:ext cx="617" cy="2410"/>
                  <a:chOff x="5017" y="-1270"/>
                  <a:chExt cx="617" cy="2410"/>
                </a:xfrm>
              </p:grpSpPr>
              <p:sp>
                <p:nvSpPr>
                  <p:cNvPr id="367" name="Freeform 122"/>
                  <p:cNvSpPr>
                    <a:spLocks/>
                  </p:cNvSpPr>
                  <p:nvPr/>
                </p:nvSpPr>
                <p:spPr bwMode="auto">
                  <a:xfrm>
                    <a:off x="5017" y="-1270"/>
                    <a:ext cx="617" cy="2410"/>
                  </a:xfrm>
                  <a:custGeom>
                    <a:avLst/>
                    <a:gdLst>
                      <a:gd name="T0" fmla="+- 0 5633 5017"/>
                      <a:gd name="T1" fmla="*/ T0 w 617"/>
                      <a:gd name="T2" fmla="+- 0 1139 -1270"/>
                      <a:gd name="T3" fmla="*/ 1139 h 2410"/>
                      <a:gd name="T4" fmla="+- 0 5017 5017"/>
                      <a:gd name="T5" fmla="*/ T4 w 617"/>
                      <a:gd name="T6" fmla="+- 0 1139 -1270"/>
                      <a:gd name="T7" fmla="*/ 1139 h 2410"/>
                      <a:gd name="T8" fmla="+- 0 5017 5017"/>
                      <a:gd name="T9" fmla="*/ T8 w 617"/>
                      <a:gd name="T10" fmla="+- 0 -1270 -1270"/>
                      <a:gd name="T11" fmla="*/ -1270 h 2410"/>
                      <a:gd name="T12" fmla="+- 0 5633 5017"/>
                      <a:gd name="T13" fmla="*/ T12 w 617"/>
                      <a:gd name="T14" fmla="+- 0 -1270 -1270"/>
                      <a:gd name="T15" fmla="*/ -1270 h 2410"/>
                      <a:gd name="T16" fmla="+- 0 5633 5017"/>
                      <a:gd name="T17" fmla="*/ T16 w 617"/>
                      <a:gd name="T18" fmla="+- 0 1139 -1270"/>
                      <a:gd name="T19" fmla="*/ 1139 h 2410"/>
                    </a:gdLst>
                    <a:ahLst/>
                    <a:cxnLst>
                      <a:cxn ang="0">
                        <a:pos x="T1" y="T3"/>
                      </a:cxn>
                      <a:cxn ang="0">
                        <a:pos x="T5" y="T7"/>
                      </a:cxn>
                      <a:cxn ang="0">
                        <a:pos x="T9" y="T11"/>
                      </a:cxn>
                      <a:cxn ang="0">
                        <a:pos x="T13" y="T15"/>
                      </a:cxn>
                      <a:cxn ang="0">
                        <a:pos x="T17" y="T19"/>
                      </a:cxn>
                    </a:cxnLst>
                    <a:rect l="0" t="0" r="r" b="b"/>
                    <a:pathLst>
                      <a:path w="617" h="2410">
                        <a:moveTo>
                          <a:pt x="616" y="2409"/>
                        </a:moveTo>
                        <a:lnTo>
                          <a:pt x="0" y="2409"/>
                        </a:lnTo>
                        <a:lnTo>
                          <a:pt x="0" y="0"/>
                        </a:lnTo>
                        <a:lnTo>
                          <a:pt x="616" y="0"/>
                        </a:lnTo>
                        <a:lnTo>
                          <a:pt x="616" y="2409"/>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71" name="Group 123"/>
                <p:cNvGrpSpPr>
                  <a:grpSpLocks/>
                </p:cNvGrpSpPr>
                <p:nvPr/>
              </p:nvGrpSpPr>
              <p:grpSpPr bwMode="auto">
                <a:xfrm>
                  <a:off x="4992" y="-1242"/>
                  <a:ext cx="626" cy="2410"/>
                  <a:chOff x="4992" y="-1242"/>
                  <a:chExt cx="626" cy="2410"/>
                </a:xfrm>
              </p:grpSpPr>
              <p:sp>
                <p:nvSpPr>
                  <p:cNvPr id="366" name="Freeform 124"/>
                  <p:cNvSpPr>
                    <a:spLocks/>
                  </p:cNvSpPr>
                  <p:nvPr/>
                </p:nvSpPr>
                <p:spPr bwMode="auto">
                  <a:xfrm>
                    <a:off x="4992" y="-1242"/>
                    <a:ext cx="626" cy="2410"/>
                  </a:xfrm>
                  <a:custGeom>
                    <a:avLst/>
                    <a:gdLst>
                      <a:gd name="T0" fmla="+- 0 5617 4992"/>
                      <a:gd name="T1" fmla="*/ T0 w 626"/>
                      <a:gd name="T2" fmla="+- 0 1167 -1242"/>
                      <a:gd name="T3" fmla="*/ 1167 h 2410"/>
                      <a:gd name="T4" fmla="+- 0 4992 4992"/>
                      <a:gd name="T5" fmla="*/ T4 w 626"/>
                      <a:gd name="T6" fmla="+- 0 1167 -1242"/>
                      <a:gd name="T7" fmla="*/ 1167 h 2410"/>
                      <a:gd name="T8" fmla="+- 0 4992 4992"/>
                      <a:gd name="T9" fmla="*/ T8 w 626"/>
                      <a:gd name="T10" fmla="+- 0 -1242 -1242"/>
                      <a:gd name="T11" fmla="*/ -1242 h 2410"/>
                      <a:gd name="T12" fmla="+- 0 5617 4992"/>
                      <a:gd name="T13" fmla="*/ T12 w 626"/>
                      <a:gd name="T14" fmla="+- 0 -1242 -1242"/>
                      <a:gd name="T15" fmla="*/ -1242 h 2410"/>
                      <a:gd name="T16" fmla="+- 0 5617 4992"/>
                      <a:gd name="T17" fmla="*/ T16 w 626"/>
                      <a:gd name="T18" fmla="+- 0 1167 -1242"/>
                      <a:gd name="T19" fmla="*/ 1167 h 2410"/>
                    </a:gdLst>
                    <a:ahLst/>
                    <a:cxnLst>
                      <a:cxn ang="0">
                        <a:pos x="T1" y="T3"/>
                      </a:cxn>
                      <a:cxn ang="0">
                        <a:pos x="T5" y="T7"/>
                      </a:cxn>
                      <a:cxn ang="0">
                        <a:pos x="T9" y="T11"/>
                      </a:cxn>
                      <a:cxn ang="0">
                        <a:pos x="T13" y="T15"/>
                      </a:cxn>
                      <a:cxn ang="0">
                        <a:pos x="T17" y="T19"/>
                      </a:cxn>
                    </a:cxnLst>
                    <a:rect l="0" t="0" r="r" b="b"/>
                    <a:pathLst>
                      <a:path w="626" h="2410">
                        <a:moveTo>
                          <a:pt x="625" y="2409"/>
                        </a:moveTo>
                        <a:lnTo>
                          <a:pt x="0" y="2409"/>
                        </a:lnTo>
                        <a:lnTo>
                          <a:pt x="0" y="0"/>
                        </a:lnTo>
                        <a:lnTo>
                          <a:pt x="625" y="0"/>
                        </a:lnTo>
                        <a:lnTo>
                          <a:pt x="625" y="2409"/>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72" name="Group 125"/>
                <p:cNvGrpSpPr>
                  <a:grpSpLocks/>
                </p:cNvGrpSpPr>
                <p:nvPr/>
              </p:nvGrpSpPr>
              <p:grpSpPr bwMode="auto">
                <a:xfrm>
                  <a:off x="4992" y="-1242"/>
                  <a:ext cx="626" cy="2410"/>
                  <a:chOff x="4992" y="-1242"/>
                  <a:chExt cx="626" cy="2410"/>
                </a:xfrm>
              </p:grpSpPr>
              <p:sp>
                <p:nvSpPr>
                  <p:cNvPr id="365" name="Freeform 126"/>
                  <p:cNvSpPr>
                    <a:spLocks/>
                  </p:cNvSpPr>
                  <p:nvPr/>
                </p:nvSpPr>
                <p:spPr bwMode="auto">
                  <a:xfrm>
                    <a:off x="4992" y="-1242"/>
                    <a:ext cx="626" cy="2410"/>
                  </a:xfrm>
                  <a:custGeom>
                    <a:avLst/>
                    <a:gdLst>
                      <a:gd name="T0" fmla="+- 0 5617 4992"/>
                      <a:gd name="T1" fmla="*/ T0 w 626"/>
                      <a:gd name="T2" fmla="+- 0 1167 -1242"/>
                      <a:gd name="T3" fmla="*/ 1167 h 2410"/>
                      <a:gd name="T4" fmla="+- 0 4992 4992"/>
                      <a:gd name="T5" fmla="*/ T4 w 626"/>
                      <a:gd name="T6" fmla="+- 0 1167 -1242"/>
                      <a:gd name="T7" fmla="*/ 1167 h 2410"/>
                      <a:gd name="T8" fmla="+- 0 4992 4992"/>
                      <a:gd name="T9" fmla="*/ T8 w 626"/>
                      <a:gd name="T10" fmla="+- 0 -1242 -1242"/>
                      <a:gd name="T11" fmla="*/ -1242 h 2410"/>
                      <a:gd name="T12" fmla="+- 0 5617 4992"/>
                      <a:gd name="T13" fmla="*/ T12 w 626"/>
                      <a:gd name="T14" fmla="+- 0 -1242 -1242"/>
                      <a:gd name="T15" fmla="*/ -1242 h 2410"/>
                      <a:gd name="T16" fmla="+- 0 5617 4992"/>
                      <a:gd name="T17" fmla="*/ T16 w 626"/>
                      <a:gd name="T18" fmla="+- 0 1167 -1242"/>
                      <a:gd name="T19" fmla="*/ 1167 h 2410"/>
                    </a:gdLst>
                    <a:ahLst/>
                    <a:cxnLst>
                      <a:cxn ang="0">
                        <a:pos x="T1" y="T3"/>
                      </a:cxn>
                      <a:cxn ang="0">
                        <a:pos x="T5" y="T7"/>
                      </a:cxn>
                      <a:cxn ang="0">
                        <a:pos x="T9" y="T11"/>
                      </a:cxn>
                      <a:cxn ang="0">
                        <a:pos x="T13" y="T15"/>
                      </a:cxn>
                      <a:cxn ang="0">
                        <a:pos x="T17" y="T19"/>
                      </a:cxn>
                    </a:cxnLst>
                    <a:rect l="0" t="0" r="r" b="b"/>
                    <a:pathLst>
                      <a:path w="626" h="2410">
                        <a:moveTo>
                          <a:pt x="625" y="2409"/>
                        </a:moveTo>
                        <a:lnTo>
                          <a:pt x="0" y="2409"/>
                        </a:lnTo>
                        <a:lnTo>
                          <a:pt x="0" y="0"/>
                        </a:lnTo>
                        <a:lnTo>
                          <a:pt x="625" y="0"/>
                        </a:lnTo>
                        <a:lnTo>
                          <a:pt x="625" y="2409"/>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73" name="Group 127"/>
                <p:cNvGrpSpPr>
                  <a:grpSpLocks/>
                </p:cNvGrpSpPr>
                <p:nvPr/>
              </p:nvGrpSpPr>
              <p:grpSpPr bwMode="auto">
                <a:xfrm>
                  <a:off x="4968" y="-1214"/>
                  <a:ext cx="633" cy="2410"/>
                  <a:chOff x="4968" y="-1214"/>
                  <a:chExt cx="633" cy="2410"/>
                </a:xfrm>
              </p:grpSpPr>
              <p:sp>
                <p:nvSpPr>
                  <p:cNvPr id="364" name="Freeform 128"/>
                  <p:cNvSpPr>
                    <a:spLocks/>
                  </p:cNvSpPr>
                  <p:nvPr/>
                </p:nvSpPr>
                <p:spPr bwMode="auto">
                  <a:xfrm>
                    <a:off x="4968" y="-1214"/>
                    <a:ext cx="633" cy="2410"/>
                  </a:xfrm>
                  <a:custGeom>
                    <a:avLst/>
                    <a:gdLst>
                      <a:gd name="T0" fmla="+- 0 5601 4968"/>
                      <a:gd name="T1" fmla="*/ T0 w 633"/>
                      <a:gd name="T2" fmla="+- 0 1196 -1214"/>
                      <a:gd name="T3" fmla="*/ 1196 h 2410"/>
                      <a:gd name="T4" fmla="+- 0 4968 4968"/>
                      <a:gd name="T5" fmla="*/ T4 w 633"/>
                      <a:gd name="T6" fmla="+- 0 1196 -1214"/>
                      <a:gd name="T7" fmla="*/ 1196 h 2410"/>
                      <a:gd name="T8" fmla="+- 0 4968 4968"/>
                      <a:gd name="T9" fmla="*/ T8 w 633"/>
                      <a:gd name="T10" fmla="+- 0 -1214 -1214"/>
                      <a:gd name="T11" fmla="*/ -1214 h 2410"/>
                      <a:gd name="T12" fmla="+- 0 5601 4968"/>
                      <a:gd name="T13" fmla="*/ T12 w 633"/>
                      <a:gd name="T14" fmla="+- 0 -1214 -1214"/>
                      <a:gd name="T15" fmla="*/ -1214 h 2410"/>
                      <a:gd name="T16" fmla="+- 0 5601 4968"/>
                      <a:gd name="T17" fmla="*/ T16 w 633"/>
                      <a:gd name="T18" fmla="+- 0 1196 -1214"/>
                      <a:gd name="T19" fmla="*/ 1196 h 2410"/>
                    </a:gdLst>
                    <a:ahLst/>
                    <a:cxnLst>
                      <a:cxn ang="0">
                        <a:pos x="T1" y="T3"/>
                      </a:cxn>
                      <a:cxn ang="0">
                        <a:pos x="T5" y="T7"/>
                      </a:cxn>
                      <a:cxn ang="0">
                        <a:pos x="T9" y="T11"/>
                      </a:cxn>
                      <a:cxn ang="0">
                        <a:pos x="T13" y="T15"/>
                      </a:cxn>
                      <a:cxn ang="0">
                        <a:pos x="T17" y="T19"/>
                      </a:cxn>
                    </a:cxnLst>
                    <a:rect l="0" t="0" r="r" b="b"/>
                    <a:pathLst>
                      <a:path w="633" h="2410">
                        <a:moveTo>
                          <a:pt x="633" y="2410"/>
                        </a:moveTo>
                        <a:lnTo>
                          <a:pt x="0" y="2410"/>
                        </a:lnTo>
                        <a:lnTo>
                          <a:pt x="0" y="0"/>
                        </a:lnTo>
                        <a:lnTo>
                          <a:pt x="633" y="0"/>
                        </a:lnTo>
                        <a:lnTo>
                          <a:pt x="633" y="2410"/>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74" name="Group 129"/>
                <p:cNvGrpSpPr>
                  <a:grpSpLocks/>
                </p:cNvGrpSpPr>
                <p:nvPr/>
              </p:nvGrpSpPr>
              <p:grpSpPr bwMode="auto">
                <a:xfrm>
                  <a:off x="4968" y="-1214"/>
                  <a:ext cx="633" cy="2410"/>
                  <a:chOff x="4968" y="-1214"/>
                  <a:chExt cx="633" cy="2410"/>
                </a:xfrm>
              </p:grpSpPr>
              <p:sp>
                <p:nvSpPr>
                  <p:cNvPr id="363" name="Freeform 130"/>
                  <p:cNvSpPr>
                    <a:spLocks/>
                  </p:cNvSpPr>
                  <p:nvPr/>
                </p:nvSpPr>
                <p:spPr bwMode="auto">
                  <a:xfrm>
                    <a:off x="4968" y="-1214"/>
                    <a:ext cx="633" cy="2410"/>
                  </a:xfrm>
                  <a:custGeom>
                    <a:avLst/>
                    <a:gdLst>
                      <a:gd name="T0" fmla="+- 0 5601 4968"/>
                      <a:gd name="T1" fmla="*/ T0 w 633"/>
                      <a:gd name="T2" fmla="+- 0 1196 -1214"/>
                      <a:gd name="T3" fmla="*/ 1196 h 2410"/>
                      <a:gd name="T4" fmla="+- 0 4968 4968"/>
                      <a:gd name="T5" fmla="*/ T4 w 633"/>
                      <a:gd name="T6" fmla="+- 0 1196 -1214"/>
                      <a:gd name="T7" fmla="*/ 1196 h 2410"/>
                      <a:gd name="T8" fmla="+- 0 4968 4968"/>
                      <a:gd name="T9" fmla="*/ T8 w 633"/>
                      <a:gd name="T10" fmla="+- 0 -1214 -1214"/>
                      <a:gd name="T11" fmla="*/ -1214 h 2410"/>
                      <a:gd name="T12" fmla="+- 0 5601 4968"/>
                      <a:gd name="T13" fmla="*/ T12 w 633"/>
                      <a:gd name="T14" fmla="+- 0 -1214 -1214"/>
                      <a:gd name="T15" fmla="*/ -1214 h 2410"/>
                      <a:gd name="T16" fmla="+- 0 5601 4968"/>
                      <a:gd name="T17" fmla="*/ T16 w 633"/>
                      <a:gd name="T18" fmla="+- 0 1196 -1214"/>
                      <a:gd name="T19" fmla="*/ 1196 h 2410"/>
                    </a:gdLst>
                    <a:ahLst/>
                    <a:cxnLst>
                      <a:cxn ang="0">
                        <a:pos x="T1" y="T3"/>
                      </a:cxn>
                      <a:cxn ang="0">
                        <a:pos x="T5" y="T7"/>
                      </a:cxn>
                      <a:cxn ang="0">
                        <a:pos x="T9" y="T11"/>
                      </a:cxn>
                      <a:cxn ang="0">
                        <a:pos x="T13" y="T15"/>
                      </a:cxn>
                      <a:cxn ang="0">
                        <a:pos x="T17" y="T19"/>
                      </a:cxn>
                    </a:cxnLst>
                    <a:rect l="0" t="0" r="r" b="b"/>
                    <a:pathLst>
                      <a:path w="633" h="2410">
                        <a:moveTo>
                          <a:pt x="633" y="2410"/>
                        </a:moveTo>
                        <a:lnTo>
                          <a:pt x="0" y="2410"/>
                        </a:lnTo>
                        <a:lnTo>
                          <a:pt x="0" y="0"/>
                        </a:lnTo>
                        <a:lnTo>
                          <a:pt x="633" y="0"/>
                        </a:lnTo>
                        <a:lnTo>
                          <a:pt x="633" y="2410"/>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75" name="Group 131"/>
                <p:cNvGrpSpPr>
                  <a:grpSpLocks/>
                </p:cNvGrpSpPr>
                <p:nvPr/>
              </p:nvGrpSpPr>
              <p:grpSpPr bwMode="auto">
                <a:xfrm>
                  <a:off x="4945" y="-1185"/>
                  <a:ext cx="641" cy="2410"/>
                  <a:chOff x="4945" y="-1185"/>
                  <a:chExt cx="641" cy="2410"/>
                </a:xfrm>
              </p:grpSpPr>
              <p:sp>
                <p:nvSpPr>
                  <p:cNvPr id="362" name="Freeform 132"/>
                  <p:cNvSpPr>
                    <a:spLocks/>
                  </p:cNvSpPr>
                  <p:nvPr/>
                </p:nvSpPr>
                <p:spPr bwMode="auto">
                  <a:xfrm>
                    <a:off x="4945" y="-1185"/>
                    <a:ext cx="641" cy="2410"/>
                  </a:xfrm>
                  <a:custGeom>
                    <a:avLst/>
                    <a:gdLst>
                      <a:gd name="T0" fmla="+- 0 5586 4945"/>
                      <a:gd name="T1" fmla="*/ T0 w 641"/>
                      <a:gd name="T2" fmla="+- 0 1224 -1185"/>
                      <a:gd name="T3" fmla="*/ 1224 h 2410"/>
                      <a:gd name="T4" fmla="+- 0 4945 4945"/>
                      <a:gd name="T5" fmla="*/ T4 w 641"/>
                      <a:gd name="T6" fmla="+- 0 1224 -1185"/>
                      <a:gd name="T7" fmla="*/ 1224 h 2410"/>
                      <a:gd name="T8" fmla="+- 0 4945 4945"/>
                      <a:gd name="T9" fmla="*/ T8 w 641"/>
                      <a:gd name="T10" fmla="+- 0 -1185 -1185"/>
                      <a:gd name="T11" fmla="*/ -1185 h 2410"/>
                      <a:gd name="T12" fmla="+- 0 5586 4945"/>
                      <a:gd name="T13" fmla="*/ T12 w 641"/>
                      <a:gd name="T14" fmla="+- 0 -1185 -1185"/>
                      <a:gd name="T15" fmla="*/ -1185 h 2410"/>
                      <a:gd name="T16" fmla="+- 0 5586 4945"/>
                      <a:gd name="T17" fmla="*/ T16 w 641"/>
                      <a:gd name="T18" fmla="+- 0 1224 -1185"/>
                      <a:gd name="T19" fmla="*/ 1224 h 2410"/>
                    </a:gdLst>
                    <a:ahLst/>
                    <a:cxnLst>
                      <a:cxn ang="0">
                        <a:pos x="T1" y="T3"/>
                      </a:cxn>
                      <a:cxn ang="0">
                        <a:pos x="T5" y="T7"/>
                      </a:cxn>
                      <a:cxn ang="0">
                        <a:pos x="T9" y="T11"/>
                      </a:cxn>
                      <a:cxn ang="0">
                        <a:pos x="T13" y="T15"/>
                      </a:cxn>
                      <a:cxn ang="0">
                        <a:pos x="T17" y="T19"/>
                      </a:cxn>
                    </a:cxnLst>
                    <a:rect l="0" t="0" r="r" b="b"/>
                    <a:pathLst>
                      <a:path w="641" h="2410">
                        <a:moveTo>
                          <a:pt x="641" y="2409"/>
                        </a:moveTo>
                        <a:lnTo>
                          <a:pt x="0" y="2409"/>
                        </a:lnTo>
                        <a:lnTo>
                          <a:pt x="0" y="0"/>
                        </a:lnTo>
                        <a:lnTo>
                          <a:pt x="641" y="0"/>
                        </a:lnTo>
                        <a:lnTo>
                          <a:pt x="641" y="2409"/>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76" name="Group 133"/>
                <p:cNvGrpSpPr>
                  <a:grpSpLocks/>
                </p:cNvGrpSpPr>
                <p:nvPr/>
              </p:nvGrpSpPr>
              <p:grpSpPr bwMode="auto">
                <a:xfrm>
                  <a:off x="4945" y="-1185"/>
                  <a:ext cx="641" cy="2410"/>
                  <a:chOff x="4945" y="-1185"/>
                  <a:chExt cx="641" cy="2410"/>
                </a:xfrm>
              </p:grpSpPr>
              <p:sp>
                <p:nvSpPr>
                  <p:cNvPr id="361" name="Freeform 134"/>
                  <p:cNvSpPr>
                    <a:spLocks/>
                  </p:cNvSpPr>
                  <p:nvPr/>
                </p:nvSpPr>
                <p:spPr bwMode="auto">
                  <a:xfrm>
                    <a:off x="4945" y="-1185"/>
                    <a:ext cx="641" cy="2410"/>
                  </a:xfrm>
                  <a:custGeom>
                    <a:avLst/>
                    <a:gdLst>
                      <a:gd name="T0" fmla="+- 0 5586 4945"/>
                      <a:gd name="T1" fmla="*/ T0 w 641"/>
                      <a:gd name="T2" fmla="+- 0 1224 -1185"/>
                      <a:gd name="T3" fmla="*/ 1224 h 2410"/>
                      <a:gd name="T4" fmla="+- 0 4945 4945"/>
                      <a:gd name="T5" fmla="*/ T4 w 641"/>
                      <a:gd name="T6" fmla="+- 0 1224 -1185"/>
                      <a:gd name="T7" fmla="*/ 1224 h 2410"/>
                      <a:gd name="T8" fmla="+- 0 4945 4945"/>
                      <a:gd name="T9" fmla="*/ T8 w 641"/>
                      <a:gd name="T10" fmla="+- 0 -1185 -1185"/>
                      <a:gd name="T11" fmla="*/ -1185 h 2410"/>
                      <a:gd name="T12" fmla="+- 0 5298 4945"/>
                      <a:gd name="T13" fmla="*/ T12 w 641"/>
                      <a:gd name="T14" fmla="+- 0 -1185 -1185"/>
                      <a:gd name="T15" fmla="*/ -1185 h 2410"/>
                      <a:gd name="T16" fmla="+- 0 5586 4945"/>
                      <a:gd name="T17" fmla="*/ T16 w 641"/>
                      <a:gd name="T18" fmla="+- 0 -1185 -1185"/>
                      <a:gd name="T19" fmla="*/ -1185 h 2410"/>
                      <a:gd name="T20" fmla="+- 0 5586 4945"/>
                      <a:gd name="T21" fmla="*/ T20 w 641"/>
                      <a:gd name="T22" fmla="+- 0 1224 -1185"/>
                      <a:gd name="T23" fmla="*/ 1224 h 2410"/>
                    </a:gdLst>
                    <a:ahLst/>
                    <a:cxnLst>
                      <a:cxn ang="0">
                        <a:pos x="T1" y="T3"/>
                      </a:cxn>
                      <a:cxn ang="0">
                        <a:pos x="T5" y="T7"/>
                      </a:cxn>
                      <a:cxn ang="0">
                        <a:pos x="T9" y="T11"/>
                      </a:cxn>
                      <a:cxn ang="0">
                        <a:pos x="T13" y="T15"/>
                      </a:cxn>
                      <a:cxn ang="0">
                        <a:pos x="T17" y="T19"/>
                      </a:cxn>
                      <a:cxn ang="0">
                        <a:pos x="T21" y="T23"/>
                      </a:cxn>
                    </a:cxnLst>
                    <a:rect l="0" t="0" r="r" b="b"/>
                    <a:pathLst>
                      <a:path w="641" h="2410">
                        <a:moveTo>
                          <a:pt x="641" y="2409"/>
                        </a:moveTo>
                        <a:lnTo>
                          <a:pt x="0" y="2409"/>
                        </a:lnTo>
                        <a:lnTo>
                          <a:pt x="0" y="0"/>
                        </a:lnTo>
                        <a:lnTo>
                          <a:pt x="353" y="0"/>
                        </a:lnTo>
                        <a:lnTo>
                          <a:pt x="641" y="0"/>
                        </a:lnTo>
                        <a:lnTo>
                          <a:pt x="641" y="2409"/>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77" name="Group 135"/>
                <p:cNvGrpSpPr>
                  <a:grpSpLocks/>
                </p:cNvGrpSpPr>
                <p:nvPr/>
              </p:nvGrpSpPr>
              <p:grpSpPr bwMode="auto">
                <a:xfrm>
                  <a:off x="4923" y="-1157"/>
                  <a:ext cx="647" cy="2410"/>
                  <a:chOff x="4923" y="-1157"/>
                  <a:chExt cx="647" cy="2410"/>
                </a:xfrm>
              </p:grpSpPr>
              <p:sp>
                <p:nvSpPr>
                  <p:cNvPr id="360" name="Freeform 136"/>
                  <p:cNvSpPr>
                    <a:spLocks/>
                  </p:cNvSpPr>
                  <p:nvPr/>
                </p:nvSpPr>
                <p:spPr bwMode="auto">
                  <a:xfrm>
                    <a:off x="4923" y="-1157"/>
                    <a:ext cx="647" cy="2410"/>
                  </a:xfrm>
                  <a:custGeom>
                    <a:avLst/>
                    <a:gdLst>
                      <a:gd name="T0" fmla="+- 0 5570 4923"/>
                      <a:gd name="T1" fmla="*/ T0 w 647"/>
                      <a:gd name="T2" fmla="+- 0 1252 -1157"/>
                      <a:gd name="T3" fmla="*/ 1252 h 2410"/>
                      <a:gd name="T4" fmla="+- 0 4923 4923"/>
                      <a:gd name="T5" fmla="*/ T4 w 647"/>
                      <a:gd name="T6" fmla="+- 0 1252 -1157"/>
                      <a:gd name="T7" fmla="*/ 1252 h 2410"/>
                      <a:gd name="T8" fmla="+- 0 4923 4923"/>
                      <a:gd name="T9" fmla="*/ T8 w 647"/>
                      <a:gd name="T10" fmla="+- 0 -1157 -1157"/>
                      <a:gd name="T11" fmla="*/ -1157 h 2410"/>
                      <a:gd name="T12" fmla="+- 0 5570 4923"/>
                      <a:gd name="T13" fmla="*/ T12 w 647"/>
                      <a:gd name="T14" fmla="+- 0 -1157 -1157"/>
                      <a:gd name="T15" fmla="*/ -1157 h 2410"/>
                      <a:gd name="T16" fmla="+- 0 5570 4923"/>
                      <a:gd name="T17" fmla="*/ T16 w 647"/>
                      <a:gd name="T18" fmla="+- 0 1252 -1157"/>
                      <a:gd name="T19" fmla="*/ 1252 h 2410"/>
                    </a:gdLst>
                    <a:ahLst/>
                    <a:cxnLst>
                      <a:cxn ang="0">
                        <a:pos x="T1" y="T3"/>
                      </a:cxn>
                      <a:cxn ang="0">
                        <a:pos x="T5" y="T7"/>
                      </a:cxn>
                      <a:cxn ang="0">
                        <a:pos x="T9" y="T11"/>
                      </a:cxn>
                      <a:cxn ang="0">
                        <a:pos x="T13" y="T15"/>
                      </a:cxn>
                      <a:cxn ang="0">
                        <a:pos x="T17" y="T19"/>
                      </a:cxn>
                    </a:cxnLst>
                    <a:rect l="0" t="0" r="r" b="b"/>
                    <a:pathLst>
                      <a:path w="647" h="2410">
                        <a:moveTo>
                          <a:pt x="647" y="2409"/>
                        </a:moveTo>
                        <a:lnTo>
                          <a:pt x="0" y="2409"/>
                        </a:lnTo>
                        <a:lnTo>
                          <a:pt x="0" y="0"/>
                        </a:lnTo>
                        <a:lnTo>
                          <a:pt x="647" y="0"/>
                        </a:lnTo>
                        <a:lnTo>
                          <a:pt x="647" y="2409"/>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78" name="Group 137"/>
                <p:cNvGrpSpPr>
                  <a:grpSpLocks/>
                </p:cNvGrpSpPr>
                <p:nvPr/>
              </p:nvGrpSpPr>
              <p:grpSpPr bwMode="auto">
                <a:xfrm>
                  <a:off x="4923" y="-1157"/>
                  <a:ext cx="647" cy="2410"/>
                  <a:chOff x="4923" y="-1157"/>
                  <a:chExt cx="647" cy="2410"/>
                </a:xfrm>
              </p:grpSpPr>
              <p:sp>
                <p:nvSpPr>
                  <p:cNvPr id="359" name="Freeform 138"/>
                  <p:cNvSpPr>
                    <a:spLocks/>
                  </p:cNvSpPr>
                  <p:nvPr/>
                </p:nvSpPr>
                <p:spPr bwMode="auto">
                  <a:xfrm>
                    <a:off x="4923" y="-1157"/>
                    <a:ext cx="647" cy="2410"/>
                  </a:xfrm>
                  <a:custGeom>
                    <a:avLst/>
                    <a:gdLst>
                      <a:gd name="T0" fmla="+- 0 5570 4923"/>
                      <a:gd name="T1" fmla="*/ T0 w 647"/>
                      <a:gd name="T2" fmla="+- 0 1252 -1157"/>
                      <a:gd name="T3" fmla="*/ 1252 h 2410"/>
                      <a:gd name="T4" fmla="+- 0 4923 4923"/>
                      <a:gd name="T5" fmla="*/ T4 w 647"/>
                      <a:gd name="T6" fmla="+- 0 1252 -1157"/>
                      <a:gd name="T7" fmla="*/ 1252 h 2410"/>
                      <a:gd name="T8" fmla="+- 0 4923 4923"/>
                      <a:gd name="T9" fmla="*/ T8 w 647"/>
                      <a:gd name="T10" fmla="+- 0 -1157 -1157"/>
                      <a:gd name="T11" fmla="*/ -1157 h 2410"/>
                      <a:gd name="T12" fmla="+- 0 5570 4923"/>
                      <a:gd name="T13" fmla="*/ T12 w 647"/>
                      <a:gd name="T14" fmla="+- 0 -1157 -1157"/>
                      <a:gd name="T15" fmla="*/ -1157 h 2410"/>
                      <a:gd name="T16" fmla="+- 0 5570 4923"/>
                      <a:gd name="T17" fmla="*/ T16 w 647"/>
                      <a:gd name="T18" fmla="+- 0 1252 -1157"/>
                      <a:gd name="T19" fmla="*/ 1252 h 2410"/>
                    </a:gdLst>
                    <a:ahLst/>
                    <a:cxnLst>
                      <a:cxn ang="0">
                        <a:pos x="T1" y="T3"/>
                      </a:cxn>
                      <a:cxn ang="0">
                        <a:pos x="T5" y="T7"/>
                      </a:cxn>
                      <a:cxn ang="0">
                        <a:pos x="T9" y="T11"/>
                      </a:cxn>
                      <a:cxn ang="0">
                        <a:pos x="T13" y="T15"/>
                      </a:cxn>
                      <a:cxn ang="0">
                        <a:pos x="T17" y="T19"/>
                      </a:cxn>
                    </a:cxnLst>
                    <a:rect l="0" t="0" r="r" b="b"/>
                    <a:pathLst>
                      <a:path w="647" h="2410">
                        <a:moveTo>
                          <a:pt x="647" y="2409"/>
                        </a:moveTo>
                        <a:lnTo>
                          <a:pt x="0" y="2409"/>
                        </a:lnTo>
                        <a:lnTo>
                          <a:pt x="0" y="0"/>
                        </a:lnTo>
                        <a:lnTo>
                          <a:pt x="647" y="0"/>
                        </a:lnTo>
                        <a:lnTo>
                          <a:pt x="647" y="2409"/>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79" name="Group 139"/>
                <p:cNvGrpSpPr>
                  <a:grpSpLocks/>
                </p:cNvGrpSpPr>
                <p:nvPr/>
              </p:nvGrpSpPr>
              <p:grpSpPr bwMode="auto">
                <a:xfrm>
                  <a:off x="4900" y="-1129"/>
                  <a:ext cx="655" cy="2410"/>
                  <a:chOff x="4900" y="-1129"/>
                  <a:chExt cx="655" cy="2410"/>
                </a:xfrm>
              </p:grpSpPr>
              <p:sp>
                <p:nvSpPr>
                  <p:cNvPr id="358" name="Freeform 140"/>
                  <p:cNvSpPr>
                    <a:spLocks/>
                  </p:cNvSpPr>
                  <p:nvPr/>
                </p:nvSpPr>
                <p:spPr bwMode="auto">
                  <a:xfrm>
                    <a:off x="4900" y="-1129"/>
                    <a:ext cx="655" cy="2410"/>
                  </a:xfrm>
                  <a:custGeom>
                    <a:avLst/>
                    <a:gdLst>
                      <a:gd name="T0" fmla="+- 0 5554 4900"/>
                      <a:gd name="T1" fmla="*/ T0 w 655"/>
                      <a:gd name="T2" fmla="+- 0 1281 -1129"/>
                      <a:gd name="T3" fmla="*/ 1281 h 2410"/>
                      <a:gd name="T4" fmla="+- 0 4900 4900"/>
                      <a:gd name="T5" fmla="*/ T4 w 655"/>
                      <a:gd name="T6" fmla="+- 0 1281 -1129"/>
                      <a:gd name="T7" fmla="*/ 1281 h 2410"/>
                      <a:gd name="T8" fmla="+- 0 4900 4900"/>
                      <a:gd name="T9" fmla="*/ T8 w 655"/>
                      <a:gd name="T10" fmla="+- 0 -1129 -1129"/>
                      <a:gd name="T11" fmla="*/ -1129 h 2410"/>
                      <a:gd name="T12" fmla="+- 0 5554 4900"/>
                      <a:gd name="T13" fmla="*/ T12 w 655"/>
                      <a:gd name="T14" fmla="+- 0 -1129 -1129"/>
                      <a:gd name="T15" fmla="*/ -1129 h 2410"/>
                      <a:gd name="T16" fmla="+- 0 5554 4900"/>
                      <a:gd name="T17" fmla="*/ T16 w 655"/>
                      <a:gd name="T18" fmla="+- 0 1281 -1129"/>
                      <a:gd name="T19" fmla="*/ 1281 h 2410"/>
                    </a:gdLst>
                    <a:ahLst/>
                    <a:cxnLst>
                      <a:cxn ang="0">
                        <a:pos x="T1" y="T3"/>
                      </a:cxn>
                      <a:cxn ang="0">
                        <a:pos x="T5" y="T7"/>
                      </a:cxn>
                      <a:cxn ang="0">
                        <a:pos x="T9" y="T11"/>
                      </a:cxn>
                      <a:cxn ang="0">
                        <a:pos x="T13" y="T15"/>
                      </a:cxn>
                      <a:cxn ang="0">
                        <a:pos x="T17" y="T19"/>
                      </a:cxn>
                    </a:cxnLst>
                    <a:rect l="0" t="0" r="r" b="b"/>
                    <a:pathLst>
                      <a:path w="655" h="2410">
                        <a:moveTo>
                          <a:pt x="654" y="2410"/>
                        </a:moveTo>
                        <a:lnTo>
                          <a:pt x="0" y="2410"/>
                        </a:lnTo>
                        <a:lnTo>
                          <a:pt x="0" y="0"/>
                        </a:lnTo>
                        <a:lnTo>
                          <a:pt x="654" y="0"/>
                        </a:lnTo>
                        <a:lnTo>
                          <a:pt x="654" y="2410"/>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80" name="Group 141"/>
                <p:cNvGrpSpPr>
                  <a:grpSpLocks/>
                </p:cNvGrpSpPr>
                <p:nvPr/>
              </p:nvGrpSpPr>
              <p:grpSpPr bwMode="auto">
                <a:xfrm>
                  <a:off x="4900" y="-1129"/>
                  <a:ext cx="655" cy="2410"/>
                  <a:chOff x="4900" y="-1129"/>
                  <a:chExt cx="655" cy="2410"/>
                </a:xfrm>
              </p:grpSpPr>
              <p:sp>
                <p:nvSpPr>
                  <p:cNvPr id="357" name="Freeform 142"/>
                  <p:cNvSpPr>
                    <a:spLocks/>
                  </p:cNvSpPr>
                  <p:nvPr/>
                </p:nvSpPr>
                <p:spPr bwMode="auto">
                  <a:xfrm>
                    <a:off x="4900" y="-1129"/>
                    <a:ext cx="655" cy="2410"/>
                  </a:xfrm>
                  <a:custGeom>
                    <a:avLst/>
                    <a:gdLst>
                      <a:gd name="T0" fmla="+- 0 5554 4900"/>
                      <a:gd name="T1" fmla="*/ T0 w 655"/>
                      <a:gd name="T2" fmla="+- 0 1281 -1129"/>
                      <a:gd name="T3" fmla="*/ 1281 h 2410"/>
                      <a:gd name="T4" fmla="+- 0 4900 4900"/>
                      <a:gd name="T5" fmla="*/ T4 w 655"/>
                      <a:gd name="T6" fmla="+- 0 1281 -1129"/>
                      <a:gd name="T7" fmla="*/ 1281 h 2410"/>
                      <a:gd name="T8" fmla="+- 0 4900 4900"/>
                      <a:gd name="T9" fmla="*/ T8 w 655"/>
                      <a:gd name="T10" fmla="+- 0 -1129 -1129"/>
                      <a:gd name="T11" fmla="*/ -1129 h 2410"/>
                      <a:gd name="T12" fmla="+- 0 5554 4900"/>
                      <a:gd name="T13" fmla="*/ T12 w 655"/>
                      <a:gd name="T14" fmla="+- 0 -1129 -1129"/>
                      <a:gd name="T15" fmla="*/ -1129 h 2410"/>
                      <a:gd name="T16" fmla="+- 0 5554 4900"/>
                      <a:gd name="T17" fmla="*/ T16 w 655"/>
                      <a:gd name="T18" fmla="+- 0 1281 -1129"/>
                      <a:gd name="T19" fmla="*/ 1281 h 2410"/>
                    </a:gdLst>
                    <a:ahLst/>
                    <a:cxnLst>
                      <a:cxn ang="0">
                        <a:pos x="T1" y="T3"/>
                      </a:cxn>
                      <a:cxn ang="0">
                        <a:pos x="T5" y="T7"/>
                      </a:cxn>
                      <a:cxn ang="0">
                        <a:pos x="T9" y="T11"/>
                      </a:cxn>
                      <a:cxn ang="0">
                        <a:pos x="T13" y="T15"/>
                      </a:cxn>
                      <a:cxn ang="0">
                        <a:pos x="T17" y="T19"/>
                      </a:cxn>
                    </a:cxnLst>
                    <a:rect l="0" t="0" r="r" b="b"/>
                    <a:pathLst>
                      <a:path w="655" h="2410">
                        <a:moveTo>
                          <a:pt x="654" y="2410"/>
                        </a:moveTo>
                        <a:lnTo>
                          <a:pt x="0" y="2410"/>
                        </a:lnTo>
                        <a:lnTo>
                          <a:pt x="0" y="0"/>
                        </a:lnTo>
                        <a:lnTo>
                          <a:pt x="654" y="0"/>
                        </a:lnTo>
                        <a:lnTo>
                          <a:pt x="654" y="2410"/>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81" name="Group 143"/>
                <p:cNvGrpSpPr>
                  <a:grpSpLocks/>
                </p:cNvGrpSpPr>
                <p:nvPr/>
              </p:nvGrpSpPr>
              <p:grpSpPr bwMode="auto">
                <a:xfrm>
                  <a:off x="4877" y="-1100"/>
                  <a:ext cx="662" cy="2410"/>
                  <a:chOff x="4877" y="-1100"/>
                  <a:chExt cx="662" cy="2410"/>
                </a:xfrm>
              </p:grpSpPr>
              <p:sp>
                <p:nvSpPr>
                  <p:cNvPr id="356" name="Freeform 144"/>
                  <p:cNvSpPr>
                    <a:spLocks/>
                  </p:cNvSpPr>
                  <p:nvPr/>
                </p:nvSpPr>
                <p:spPr bwMode="auto">
                  <a:xfrm>
                    <a:off x="4877" y="-1100"/>
                    <a:ext cx="662" cy="2410"/>
                  </a:xfrm>
                  <a:custGeom>
                    <a:avLst/>
                    <a:gdLst>
                      <a:gd name="T0" fmla="+- 0 5538 4877"/>
                      <a:gd name="T1" fmla="*/ T0 w 662"/>
                      <a:gd name="T2" fmla="+- 0 -1100 -1100"/>
                      <a:gd name="T3" fmla="*/ -1100 h 2410"/>
                      <a:gd name="T4" fmla="+- 0 4877 4877"/>
                      <a:gd name="T5" fmla="*/ T4 w 662"/>
                      <a:gd name="T6" fmla="+- 0 -1100 -1100"/>
                      <a:gd name="T7" fmla="*/ -1100 h 2410"/>
                      <a:gd name="T8" fmla="+- 0 4877 4877"/>
                      <a:gd name="T9" fmla="*/ T8 w 662"/>
                      <a:gd name="T10" fmla="+- 0 1309 -1100"/>
                      <a:gd name="T11" fmla="*/ 1309 h 2410"/>
                      <a:gd name="T12" fmla="+- 0 5538 4877"/>
                      <a:gd name="T13" fmla="*/ T12 w 662"/>
                      <a:gd name="T14" fmla="+- 0 1309 -1100"/>
                      <a:gd name="T15" fmla="*/ 1309 h 2410"/>
                      <a:gd name="T16" fmla="+- 0 5538 4877"/>
                      <a:gd name="T17" fmla="*/ T16 w 662"/>
                      <a:gd name="T18" fmla="+- 0 -1100 -1100"/>
                      <a:gd name="T19" fmla="*/ -1100 h 2410"/>
                    </a:gdLst>
                    <a:ahLst/>
                    <a:cxnLst>
                      <a:cxn ang="0">
                        <a:pos x="T1" y="T3"/>
                      </a:cxn>
                      <a:cxn ang="0">
                        <a:pos x="T5" y="T7"/>
                      </a:cxn>
                      <a:cxn ang="0">
                        <a:pos x="T9" y="T11"/>
                      </a:cxn>
                      <a:cxn ang="0">
                        <a:pos x="T13" y="T15"/>
                      </a:cxn>
                      <a:cxn ang="0">
                        <a:pos x="T17" y="T19"/>
                      </a:cxn>
                    </a:cxnLst>
                    <a:rect l="0" t="0" r="r" b="b"/>
                    <a:pathLst>
                      <a:path w="662" h="2410">
                        <a:moveTo>
                          <a:pt x="661" y="0"/>
                        </a:moveTo>
                        <a:lnTo>
                          <a:pt x="0" y="0"/>
                        </a:lnTo>
                        <a:lnTo>
                          <a:pt x="0" y="2409"/>
                        </a:lnTo>
                        <a:lnTo>
                          <a:pt x="661" y="2409"/>
                        </a:lnTo>
                        <a:lnTo>
                          <a:pt x="661" y="0"/>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82" name="Group 145"/>
                <p:cNvGrpSpPr>
                  <a:grpSpLocks/>
                </p:cNvGrpSpPr>
                <p:nvPr/>
              </p:nvGrpSpPr>
              <p:grpSpPr bwMode="auto">
                <a:xfrm>
                  <a:off x="4877" y="-1100"/>
                  <a:ext cx="662" cy="2410"/>
                  <a:chOff x="4877" y="-1100"/>
                  <a:chExt cx="662" cy="2410"/>
                </a:xfrm>
              </p:grpSpPr>
              <p:sp>
                <p:nvSpPr>
                  <p:cNvPr id="355" name="Freeform 146"/>
                  <p:cNvSpPr>
                    <a:spLocks/>
                  </p:cNvSpPr>
                  <p:nvPr/>
                </p:nvSpPr>
                <p:spPr bwMode="auto">
                  <a:xfrm>
                    <a:off x="4877" y="-1100"/>
                    <a:ext cx="662" cy="2410"/>
                  </a:xfrm>
                  <a:custGeom>
                    <a:avLst/>
                    <a:gdLst>
                      <a:gd name="T0" fmla="+- 0 5538 4877"/>
                      <a:gd name="T1" fmla="*/ T0 w 662"/>
                      <a:gd name="T2" fmla="+- 0 -442 -1100"/>
                      <a:gd name="T3" fmla="*/ -442 h 2410"/>
                      <a:gd name="T4" fmla="+- 0 5538 4877"/>
                      <a:gd name="T5" fmla="*/ T4 w 662"/>
                      <a:gd name="T6" fmla="+- 0 1309 -1100"/>
                      <a:gd name="T7" fmla="*/ 1309 h 2410"/>
                      <a:gd name="T8" fmla="+- 0 4877 4877"/>
                      <a:gd name="T9" fmla="*/ T8 w 662"/>
                      <a:gd name="T10" fmla="+- 0 1309 -1100"/>
                      <a:gd name="T11" fmla="*/ 1309 h 2410"/>
                      <a:gd name="T12" fmla="+- 0 4877 4877"/>
                      <a:gd name="T13" fmla="*/ T12 w 662"/>
                      <a:gd name="T14" fmla="+- 0 -1100 -1100"/>
                      <a:gd name="T15" fmla="*/ -1100 h 2410"/>
                      <a:gd name="T16" fmla="+- 0 5538 4877"/>
                      <a:gd name="T17" fmla="*/ T16 w 662"/>
                      <a:gd name="T18" fmla="+- 0 -1100 -1100"/>
                      <a:gd name="T19" fmla="*/ -1100 h 2410"/>
                      <a:gd name="T20" fmla="+- 0 5538 4877"/>
                      <a:gd name="T21" fmla="*/ T20 w 662"/>
                      <a:gd name="T22" fmla="+- 0 -442 -1100"/>
                      <a:gd name="T23" fmla="*/ -442 h 2410"/>
                    </a:gdLst>
                    <a:ahLst/>
                    <a:cxnLst>
                      <a:cxn ang="0">
                        <a:pos x="T1" y="T3"/>
                      </a:cxn>
                      <a:cxn ang="0">
                        <a:pos x="T5" y="T7"/>
                      </a:cxn>
                      <a:cxn ang="0">
                        <a:pos x="T9" y="T11"/>
                      </a:cxn>
                      <a:cxn ang="0">
                        <a:pos x="T13" y="T15"/>
                      </a:cxn>
                      <a:cxn ang="0">
                        <a:pos x="T17" y="T19"/>
                      </a:cxn>
                      <a:cxn ang="0">
                        <a:pos x="T21" y="T23"/>
                      </a:cxn>
                    </a:cxnLst>
                    <a:rect l="0" t="0" r="r" b="b"/>
                    <a:pathLst>
                      <a:path w="662" h="2410">
                        <a:moveTo>
                          <a:pt x="661" y="658"/>
                        </a:moveTo>
                        <a:lnTo>
                          <a:pt x="661" y="2409"/>
                        </a:lnTo>
                        <a:lnTo>
                          <a:pt x="0" y="2409"/>
                        </a:lnTo>
                        <a:lnTo>
                          <a:pt x="0" y="0"/>
                        </a:lnTo>
                        <a:lnTo>
                          <a:pt x="661" y="0"/>
                        </a:lnTo>
                        <a:lnTo>
                          <a:pt x="661" y="658"/>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83" name="Group 147"/>
                <p:cNvGrpSpPr>
                  <a:grpSpLocks/>
                </p:cNvGrpSpPr>
                <p:nvPr/>
              </p:nvGrpSpPr>
              <p:grpSpPr bwMode="auto">
                <a:xfrm>
                  <a:off x="4855" y="-1072"/>
                  <a:ext cx="668" cy="2410"/>
                  <a:chOff x="4855" y="-1072"/>
                  <a:chExt cx="668" cy="2410"/>
                </a:xfrm>
              </p:grpSpPr>
              <p:sp>
                <p:nvSpPr>
                  <p:cNvPr id="354" name="Freeform 148"/>
                  <p:cNvSpPr>
                    <a:spLocks/>
                  </p:cNvSpPr>
                  <p:nvPr/>
                </p:nvSpPr>
                <p:spPr bwMode="auto">
                  <a:xfrm>
                    <a:off x="4855" y="-1072"/>
                    <a:ext cx="668" cy="2410"/>
                  </a:xfrm>
                  <a:custGeom>
                    <a:avLst/>
                    <a:gdLst>
                      <a:gd name="T0" fmla="+- 0 5523 4855"/>
                      <a:gd name="T1" fmla="*/ T0 w 668"/>
                      <a:gd name="T2" fmla="+- 0 1337 -1072"/>
                      <a:gd name="T3" fmla="*/ 1337 h 2410"/>
                      <a:gd name="T4" fmla="+- 0 4855 4855"/>
                      <a:gd name="T5" fmla="*/ T4 w 668"/>
                      <a:gd name="T6" fmla="+- 0 1337 -1072"/>
                      <a:gd name="T7" fmla="*/ 1337 h 2410"/>
                      <a:gd name="T8" fmla="+- 0 4855 4855"/>
                      <a:gd name="T9" fmla="*/ T8 w 668"/>
                      <a:gd name="T10" fmla="+- 0 -1072 -1072"/>
                      <a:gd name="T11" fmla="*/ -1072 h 2410"/>
                      <a:gd name="T12" fmla="+- 0 5523 4855"/>
                      <a:gd name="T13" fmla="*/ T12 w 668"/>
                      <a:gd name="T14" fmla="+- 0 -1072 -1072"/>
                      <a:gd name="T15" fmla="*/ -1072 h 2410"/>
                      <a:gd name="T16" fmla="+- 0 5523 4855"/>
                      <a:gd name="T17" fmla="*/ T16 w 668"/>
                      <a:gd name="T18" fmla="+- 0 1337 -1072"/>
                      <a:gd name="T19" fmla="*/ 1337 h 2410"/>
                    </a:gdLst>
                    <a:ahLst/>
                    <a:cxnLst>
                      <a:cxn ang="0">
                        <a:pos x="T1" y="T3"/>
                      </a:cxn>
                      <a:cxn ang="0">
                        <a:pos x="T5" y="T7"/>
                      </a:cxn>
                      <a:cxn ang="0">
                        <a:pos x="T9" y="T11"/>
                      </a:cxn>
                      <a:cxn ang="0">
                        <a:pos x="T13" y="T15"/>
                      </a:cxn>
                      <a:cxn ang="0">
                        <a:pos x="T17" y="T19"/>
                      </a:cxn>
                    </a:cxnLst>
                    <a:rect l="0" t="0" r="r" b="b"/>
                    <a:pathLst>
                      <a:path w="668" h="2410">
                        <a:moveTo>
                          <a:pt x="668" y="2409"/>
                        </a:moveTo>
                        <a:lnTo>
                          <a:pt x="0" y="2409"/>
                        </a:lnTo>
                        <a:lnTo>
                          <a:pt x="0" y="0"/>
                        </a:lnTo>
                        <a:lnTo>
                          <a:pt x="668" y="0"/>
                        </a:lnTo>
                        <a:lnTo>
                          <a:pt x="668" y="2409"/>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84" name="Group 149"/>
                <p:cNvGrpSpPr>
                  <a:grpSpLocks/>
                </p:cNvGrpSpPr>
                <p:nvPr/>
              </p:nvGrpSpPr>
              <p:grpSpPr bwMode="auto">
                <a:xfrm>
                  <a:off x="4855" y="-1072"/>
                  <a:ext cx="668" cy="2410"/>
                  <a:chOff x="4855" y="-1072"/>
                  <a:chExt cx="668" cy="2410"/>
                </a:xfrm>
              </p:grpSpPr>
              <p:sp>
                <p:nvSpPr>
                  <p:cNvPr id="353" name="Freeform 150"/>
                  <p:cNvSpPr>
                    <a:spLocks/>
                  </p:cNvSpPr>
                  <p:nvPr/>
                </p:nvSpPr>
                <p:spPr bwMode="auto">
                  <a:xfrm>
                    <a:off x="4855" y="-1072"/>
                    <a:ext cx="668" cy="2410"/>
                  </a:xfrm>
                  <a:custGeom>
                    <a:avLst/>
                    <a:gdLst>
                      <a:gd name="T0" fmla="+- 0 5523 4855"/>
                      <a:gd name="T1" fmla="*/ T0 w 668"/>
                      <a:gd name="T2" fmla="+- 0 1337 -1072"/>
                      <a:gd name="T3" fmla="*/ 1337 h 2410"/>
                      <a:gd name="T4" fmla="+- 0 4855 4855"/>
                      <a:gd name="T5" fmla="*/ T4 w 668"/>
                      <a:gd name="T6" fmla="+- 0 1337 -1072"/>
                      <a:gd name="T7" fmla="*/ 1337 h 2410"/>
                      <a:gd name="T8" fmla="+- 0 4855 4855"/>
                      <a:gd name="T9" fmla="*/ T8 w 668"/>
                      <a:gd name="T10" fmla="+- 0 -1072 -1072"/>
                      <a:gd name="T11" fmla="*/ -1072 h 2410"/>
                      <a:gd name="T12" fmla="+- 0 5523 4855"/>
                      <a:gd name="T13" fmla="*/ T12 w 668"/>
                      <a:gd name="T14" fmla="+- 0 -1072 -1072"/>
                      <a:gd name="T15" fmla="*/ -1072 h 2410"/>
                      <a:gd name="T16" fmla="+- 0 5523 4855"/>
                      <a:gd name="T17" fmla="*/ T16 w 668"/>
                      <a:gd name="T18" fmla="+- 0 1337 -1072"/>
                      <a:gd name="T19" fmla="*/ 1337 h 2410"/>
                    </a:gdLst>
                    <a:ahLst/>
                    <a:cxnLst>
                      <a:cxn ang="0">
                        <a:pos x="T1" y="T3"/>
                      </a:cxn>
                      <a:cxn ang="0">
                        <a:pos x="T5" y="T7"/>
                      </a:cxn>
                      <a:cxn ang="0">
                        <a:pos x="T9" y="T11"/>
                      </a:cxn>
                      <a:cxn ang="0">
                        <a:pos x="T13" y="T15"/>
                      </a:cxn>
                      <a:cxn ang="0">
                        <a:pos x="T17" y="T19"/>
                      </a:cxn>
                    </a:cxnLst>
                    <a:rect l="0" t="0" r="r" b="b"/>
                    <a:pathLst>
                      <a:path w="668" h="2410">
                        <a:moveTo>
                          <a:pt x="668" y="2409"/>
                        </a:moveTo>
                        <a:lnTo>
                          <a:pt x="0" y="2409"/>
                        </a:lnTo>
                        <a:lnTo>
                          <a:pt x="0" y="0"/>
                        </a:lnTo>
                        <a:lnTo>
                          <a:pt x="668" y="0"/>
                        </a:lnTo>
                        <a:lnTo>
                          <a:pt x="668" y="2409"/>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85" name="Group 151"/>
                <p:cNvGrpSpPr>
                  <a:grpSpLocks/>
                </p:cNvGrpSpPr>
                <p:nvPr/>
              </p:nvGrpSpPr>
              <p:grpSpPr bwMode="auto">
                <a:xfrm>
                  <a:off x="4833" y="-1044"/>
                  <a:ext cx="674" cy="2410"/>
                  <a:chOff x="4833" y="-1044"/>
                  <a:chExt cx="674" cy="2410"/>
                </a:xfrm>
              </p:grpSpPr>
              <p:sp>
                <p:nvSpPr>
                  <p:cNvPr id="352" name="Freeform 152"/>
                  <p:cNvSpPr>
                    <a:spLocks/>
                  </p:cNvSpPr>
                  <p:nvPr/>
                </p:nvSpPr>
                <p:spPr bwMode="auto">
                  <a:xfrm>
                    <a:off x="4833" y="-1044"/>
                    <a:ext cx="674" cy="2410"/>
                  </a:xfrm>
                  <a:custGeom>
                    <a:avLst/>
                    <a:gdLst>
                      <a:gd name="T0" fmla="+- 0 5507 4833"/>
                      <a:gd name="T1" fmla="*/ T0 w 674"/>
                      <a:gd name="T2" fmla="+- 0 1366 -1044"/>
                      <a:gd name="T3" fmla="*/ 1366 h 2410"/>
                      <a:gd name="T4" fmla="+- 0 4833 4833"/>
                      <a:gd name="T5" fmla="*/ T4 w 674"/>
                      <a:gd name="T6" fmla="+- 0 1366 -1044"/>
                      <a:gd name="T7" fmla="*/ 1366 h 2410"/>
                      <a:gd name="T8" fmla="+- 0 4833 4833"/>
                      <a:gd name="T9" fmla="*/ T8 w 674"/>
                      <a:gd name="T10" fmla="+- 0 -1044 -1044"/>
                      <a:gd name="T11" fmla="*/ -1044 h 2410"/>
                      <a:gd name="T12" fmla="+- 0 5507 4833"/>
                      <a:gd name="T13" fmla="*/ T12 w 674"/>
                      <a:gd name="T14" fmla="+- 0 -1044 -1044"/>
                      <a:gd name="T15" fmla="*/ -1044 h 2410"/>
                      <a:gd name="T16" fmla="+- 0 5507 4833"/>
                      <a:gd name="T17" fmla="*/ T16 w 674"/>
                      <a:gd name="T18" fmla="+- 0 1366 -1044"/>
                      <a:gd name="T19" fmla="*/ 1366 h 2410"/>
                    </a:gdLst>
                    <a:ahLst/>
                    <a:cxnLst>
                      <a:cxn ang="0">
                        <a:pos x="T1" y="T3"/>
                      </a:cxn>
                      <a:cxn ang="0">
                        <a:pos x="T5" y="T7"/>
                      </a:cxn>
                      <a:cxn ang="0">
                        <a:pos x="T9" y="T11"/>
                      </a:cxn>
                      <a:cxn ang="0">
                        <a:pos x="T13" y="T15"/>
                      </a:cxn>
                      <a:cxn ang="0">
                        <a:pos x="T17" y="T19"/>
                      </a:cxn>
                    </a:cxnLst>
                    <a:rect l="0" t="0" r="r" b="b"/>
                    <a:pathLst>
                      <a:path w="674" h="2410">
                        <a:moveTo>
                          <a:pt x="674" y="2410"/>
                        </a:moveTo>
                        <a:lnTo>
                          <a:pt x="0" y="2410"/>
                        </a:lnTo>
                        <a:lnTo>
                          <a:pt x="0" y="0"/>
                        </a:lnTo>
                        <a:lnTo>
                          <a:pt x="674" y="0"/>
                        </a:lnTo>
                        <a:lnTo>
                          <a:pt x="674" y="2410"/>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86" name="Group 153"/>
                <p:cNvGrpSpPr>
                  <a:grpSpLocks/>
                </p:cNvGrpSpPr>
                <p:nvPr/>
              </p:nvGrpSpPr>
              <p:grpSpPr bwMode="auto">
                <a:xfrm>
                  <a:off x="4833" y="-1044"/>
                  <a:ext cx="674" cy="2410"/>
                  <a:chOff x="4833" y="-1044"/>
                  <a:chExt cx="674" cy="2410"/>
                </a:xfrm>
              </p:grpSpPr>
              <p:sp>
                <p:nvSpPr>
                  <p:cNvPr id="351" name="Freeform 154"/>
                  <p:cNvSpPr>
                    <a:spLocks/>
                  </p:cNvSpPr>
                  <p:nvPr/>
                </p:nvSpPr>
                <p:spPr bwMode="auto">
                  <a:xfrm>
                    <a:off x="4833" y="-1044"/>
                    <a:ext cx="674" cy="2410"/>
                  </a:xfrm>
                  <a:custGeom>
                    <a:avLst/>
                    <a:gdLst>
                      <a:gd name="T0" fmla="+- 0 5507 4833"/>
                      <a:gd name="T1" fmla="*/ T0 w 674"/>
                      <a:gd name="T2" fmla="+- 0 1366 -1044"/>
                      <a:gd name="T3" fmla="*/ 1366 h 2410"/>
                      <a:gd name="T4" fmla="+- 0 4833 4833"/>
                      <a:gd name="T5" fmla="*/ T4 w 674"/>
                      <a:gd name="T6" fmla="+- 0 1366 -1044"/>
                      <a:gd name="T7" fmla="*/ 1366 h 2410"/>
                      <a:gd name="T8" fmla="+- 0 4833 4833"/>
                      <a:gd name="T9" fmla="*/ T8 w 674"/>
                      <a:gd name="T10" fmla="+- 0 -1044 -1044"/>
                      <a:gd name="T11" fmla="*/ -1044 h 2410"/>
                      <a:gd name="T12" fmla="+- 0 5507 4833"/>
                      <a:gd name="T13" fmla="*/ T12 w 674"/>
                      <a:gd name="T14" fmla="+- 0 -1044 -1044"/>
                      <a:gd name="T15" fmla="*/ -1044 h 2410"/>
                      <a:gd name="T16" fmla="+- 0 5507 4833"/>
                      <a:gd name="T17" fmla="*/ T16 w 674"/>
                      <a:gd name="T18" fmla="+- 0 1366 -1044"/>
                      <a:gd name="T19" fmla="*/ 1366 h 2410"/>
                    </a:gdLst>
                    <a:ahLst/>
                    <a:cxnLst>
                      <a:cxn ang="0">
                        <a:pos x="T1" y="T3"/>
                      </a:cxn>
                      <a:cxn ang="0">
                        <a:pos x="T5" y="T7"/>
                      </a:cxn>
                      <a:cxn ang="0">
                        <a:pos x="T9" y="T11"/>
                      </a:cxn>
                      <a:cxn ang="0">
                        <a:pos x="T13" y="T15"/>
                      </a:cxn>
                      <a:cxn ang="0">
                        <a:pos x="T17" y="T19"/>
                      </a:cxn>
                    </a:cxnLst>
                    <a:rect l="0" t="0" r="r" b="b"/>
                    <a:pathLst>
                      <a:path w="674" h="2410">
                        <a:moveTo>
                          <a:pt x="674" y="2410"/>
                        </a:moveTo>
                        <a:lnTo>
                          <a:pt x="0" y="2410"/>
                        </a:lnTo>
                        <a:lnTo>
                          <a:pt x="0" y="0"/>
                        </a:lnTo>
                        <a:lnTo>
                          <a:pt x="674" y="0"/>
                        </a:lnTo>
                        <a:lnTo>
                          <a:pt x="674" y="2410"/>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87" name="Group 155"/>
                <p:cNvGrpSpPr>
                  <a:grpSpLocks/>
                </p:cNvGrpSpPr>
                <p:nvPr/>
              </p:nvGrpSpPr>
              <p:grpSpPr bwMode="auto">
                <a:xfrm>
                  <a:off x="4446" y="-145"/>
                  <a:ext cx="8" cy="12"/>
                  <a:chOff x="4446" y="-145"/>
                  <a:chExt cx="8" cy="12"/>
                </a:xfrm>
              </p:grpSpPr>
              <p:sp>
                <p:nvSpPr>
                  <p:cNvPr id="350" name="Freeform 156"/>
                  <p:cNvSpPr>
                    <a:spLocks/>
                  </p:cNvSpPr>
                  <p:nvPr/>
                </p:nvSpPr>
                <p:spPr bwMode="auto">
                  <a:xfrm>
                    <a:off x="4446" y="-145"/>
                    <a:ext cx="8" cy="12"/>
                  </a:xfrm>
                  <a:custGeom>
                    <a:avLst/>
                    <a:gdLst>
                      <a:gd name="T0" fmla="+- 0 4446 4446"/>
                      <a:gd name="T1" fmla="*/ T0 w 8"/>
                      <a:gd name="T2" fmla="+- 0 -133 -145"/>
                      <a:gd name="T3" fmla="*/ -133 h 12"/>
                      <a:gd name="T4" fmla="+- 0 4448 4446"/>
                      <a:gd name="T5" fmla="*/ T4 w 8"/>
                      <a:gd name="T6" fmla="+- 0 -137 -145"/>
                      <a:gd name="T7" fmla="*/ -137 h 12"/>
                      <a:gd name="T8" fmla="+- 0 4451 4446"/>
                      <a:gd name="T9" fmla="*/ T8 w 8"/>
                      <a:gd name="T10" fmla="+- 0 -141 -145"/>
                      <a:gd name="T11" fmla="*/ -141 h 12"/>
                      <a:gd name="T12" fmla="+- 0 4453 4446"/>
                      <a:gd name="T13" fmla="*/ T12 w 8"/>
                      <a:gd name="T14" fmla="+- 0 -145 -145"/>
                      <a:gd name="T15" fmla="*/ -145 h 12"/>
                    </a:gdLst>
                    <a:ahLst/>
                    <a:cxnLst>
                      <a:cxn ang="0">
                        <a:pos x="T1" y="T3"/>
                      </a:cxn>
                      <a:cxn ang="0">
                        <a:pos x="T5" y="T7"/>
                      </a:cxn>
                      <a:cxn ang="0">
                        <a:pos x="T9" y="T11"/>
                      </a:cxn>
                      <a:cxn ang="0">
                        <a:pos x="T13" y="T15"/>
                      </a:cxn>
                    </a:cxnLst>
                    <a:rect l="0" t="0" r="r" b="b"/>
                    <a:pathLst>
                      <a:path w="8" h="12">
                        <a:moveTo>
                          <a:pt x="0" y="12"/>
                        </a:moveTo>
                        <a:lnTo>
                          <a:pt x="2" y="8"/>
                        </a:lnTo>
                        <a:lnTo>
                          <a:pt x="5" y="4"/>
                        </a:lnTo>
                        <a:lnTo>
                          <a:pt x="7"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88" name="Group 157"/>
                <p:cNvGrpSpPr>
                  <a:grpSpLocks/>
                </p:cNvGrpSpPr>
                <p:nvPr/>
              </p:nvGrpSpPr>
              <p:grpSpPr bwMode="auto">
                <a:xfrm>
                  <a:off x="5766" y="220"/>
                  <a:ext cx="923" cy="151"/>
                  <a:chOff x="5766" y="220"/>
                  <a:chExt cx="923" cy="151"/>
                </a:xfrm>
              </p:grpSpPr>
              <p:sp>
                <p:nvSpPr>
                  <p:cNvPr id="349" name="Freeform 158"/>
                  <p:cNvSpPr>
                    <a:spLocks/>
                  </p:cNvSpPr>
                  <p:nvPr/>
                </p:nvSpPr>
                <p:spPr bwMode="auto">
                  <a:xfrm rot="21132422" flipV="1">
                    <a:off x="5766" y="220"/>
                    <a:ext cx="923" cy="151"/>
                  </a:xfrm>
                  <a:custGeom>
                    <a:avLst/>
                    <a:gdLst>
                      <a:gd name="T0" fmla="+- 0 7226 5797"/>
                      <a:gd name="T1" fmla="*/ T0 w 1429"/>
                      <a:gd name="T2" fmla="+- 0 5797 5797"/>
                      <a:gd name="T3" fmla="*/ T2 w 1429"/>
                    </a:gdLst>
                    <a:ahLst/>
                    <a:cxnLst>
                      <a:cxn ang="0">
                        <a:pos x="T1" y="0"/>
                      </a:cxn>
                      <a:cxn ang="0">
                        <a:pos x="T3" y="0"/>
                      </a:cxn>
                    </a:cxnLst>
                    <a:rect l="0" t="0" r="r" b="b"/>
                    <a:pathLst>
                      <a:path w="1429">
                        <a:moveTo>
                          <a:pt x="1429" y="0"/>
                        </a:moveTo>
                        <a:lnTo>
                          <a:pt x="0" y="0"/>
                        </a:lnTo>
                      </a:path>
                    </a:pathLst>
                  </a:custGeom>
                  <a:noFill/>
                  <a:ln w="28575">
                    <a:solidFill>
                      <a:srgbClr val="231F2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89" name="Group 161"/>
                <p:cNvGrpSpPr>
                  <a:grpSpLocks/>
                </p:cNvGrpSpPr>
                <p:nvPr/>
              </p:nvGrpSpPr>
              <p:grpSpPr bwMode="auto">
                <a:xfrm>
                  <a:off x="6017" y="1800"/>
                  <a:ext cx="104" cy="120"/>
                  <a:chOff x="6017" y="1800"/>
                  <a:chExt cx="104" cy="120"/>
                </a:xfrm>
              </p:grpSpPr>
              <p:sp>
                <p:nvSpPr>
                  <p:cNvPr id="348" name="Freeform 162"/>
                  <p:cNvSpPr>
                    <a:spLocks/>
                  </p:cNvSpPr>
                  <p:nvPr/>
                </p:nvSpPr>
                <p:spPr bwMode="auto">
                  <a:xfrm>
                    <a:off x="6017" y="1800"/>
                    <a:ext cx="104" cy="120"/>
                  </a:xfrm>
                  <a:custGeom>
                    <a:avLst/>
                    <a:gdLst>
                      <a:gd name="T0" fmla="+- 0 6121 6017"/>
                      <a:gd name="T1" fmla="*/ T0 w 104"/>
                      <a:gd name="T2" fmla="+- 0 1800 1800"/>
                      <a:gd name="T3" fmla="*/ 1800 h 120"/>
                      <a:gd name="T4" fmla="+- 0 6017 6017"/>
                      <a:gd name="T5" fmla="*/ T4 w 104"/>
                      <a:gd name="T6" fmla="+- 0 1860 1800"/>
                      <a:gd name="T7" fmla="*/ 1860 h 120"/>
                      <a:gd name="T8" fmla="+- 0 6121 6017"/>
                      <a:gd name="T9" fmla="*/ T8 w 104"/>
                      <a:gd name="T10" fmla="+- 0 1919 1800"/>
                      <a:gd name="T11" fmla="*/ 1919 h 120"/>
                      <a:gd name="T12" fmla="+- 0 6121 6017"/>
                      <a:gd name="T13" fmla="*/ T12 w 104"/>
                      <a:gd name="T14" fmla="+- 0 1800 1800"/>
                      <a:gd name="T15" fmla="*/ 1800 h 120"/>
                    </a:gdLst>
                    <a:ahLst/>
                    <a:cxnLst>
                      <a:cxn ang="0">
                        <a:pos x="T1" y="T3"/>
                      </a:cxn>
                      <a:cxn ang="0">
                        <a:pos x="T5" y="T7"/>
                      </a:cxn>
                      <a:cxn ang="0">
                        <a:pos x="T9" y="T11"/>
                      </a:cxn>
                      <a:cxn ang="0">
                        <a:pos x="T13" y="T15"/>
                      </a:cxn>
                    </a:cxnLst>
                    <a:rect l="0" t="0" r="r" b="b"/>
                    <a:pathLst>
                      <a:path w="104" h="120">
                        <a:moveTo>
                          <a:pt x="104" y="0"/>
                        </a:moveTo>
                        <a:lnTo>
                          <a:pt x="0" y="60"/>
                        </a:lnTo>
                        <a:lnTo>
                          <a:pt x="104" y="119"/>
                        </a:lnTo>
                        <a:lnTo>
                          <a:pt x="104"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90" name="Group 163"/>
                <p:cNvGrpSpPr>
                  <a:grpSpLocks/>
                </p:cNvGrpSpPr>
                <p:nvPr/>
              </p:nvGrpSpPr>
              <p:grpSpPr bwMode="auto">
                <a:xfrm>
                  <a:off x="4284" y="2811"/>
                  <a:ext cx="48" cy="299"/>
                  <a:chOff x="4284" y="2811"/>
                  <a:chExt cx="48" cy="299"/>
                </a:xfrm>
              </p:grpSpPr>
              <p:sp>
                <p:nvSpPr>
                  <p:cNvPr id="347" name="Freeform 164"/>
                  <p:cNvSpPr>
                    <a:spLocks/>
                  </p:cNvSpPr>
                  <p:nvPr/>
                </p:nvSpPr>
                <p:spPr bwMode="auto">
                  <a:xfrm>
                    <a:off x="4284" y="2811"/>
                    <a:ext cx="48" cy="299"/>
                  </a:xfrm>
                  <a:custGeom>
                    <a:avLst/>
                    <a:gdLst>
                      <a:gd name="T0" fmla="+- 0 4331 4284"/>
                      <a:gd name="T1" fmla="*/ T0 w 48"/>
                      <a:gd name="T2" fmla="+- 0 2811 2811"/>
                      <a:gd name="T3" fmla="*/ 2811 h 299"/>
                      <a:gd name="T4" fmla="+- 0 4329 4284"/>
                      <a:gd name="T5" fmla="*/ T4 w 48"/>
                      <a:gd name="T6" fmla="+- 0 2871 2811"/>
                      <a:gd name="T7" fmla="*/ 2871 h 299"/>
                      <a:gd name="T8" fmla="+- 0 4325 4284"/>
                      <a:gd name="T9" fmla="*/ T8 w 48"/>
                      <a:gd name="T10" fmla="+- 0 2931 2811"/>
                      <a:gd name="T11" fmla="*/ 2931 h 299"/>
                      <a:gd name="T12" fmla="+- 0 4315 4284"/>
                      <a:gd name="T13" fmla="*/ T12 w 48"/>
                      <a:gd name="T14" fmla="+- 0 3011 2811"/>
                      <a:gd name="T15" fmla="*/ 3011 h 299"/>
                      <a:gd name="T16" fmla="+- 0 4300 4284"/>
                      <a:gd name="T17" fmla="*/ T16 w 48"/>
                      <a:gd name="T18" fmla="+- 0 3069 2811"/>
                      <a:gd name="T19" fmla="*/ 3069 h 299"/>
                      <a:gd name="T20" fmla="+- 0 4293 4284"/>
                      <a:gd name="T21" fmla="*/ T20 w 48"/>
                      <a:gd name="T22" fmla="+- 0 3091 2811"/>
                      <a:gd name="T23" fmla="*/ 3091 h 299"/>
                      <a:gd name="T24" fmla="+- 0 4284 4284"/>
                      <a:gd name="T25" fmla="*/ T24 w 48"/>
                      <a:gd name="T26" fmla="+- 0 3109 2811"/>
                      <a:gd name="T27" fmla="*/ 3109 h 299"/>
                    </a:gdLst>
                    <a:ahLst/>
                    <a:cxnLst>
                      <a:cxn ang="0">
                        <a:pos x="T1" y="T3"/>
                      </a:cxn>
                      <a:cxn ang="0">
                        <a:pos x="T5" y="T7"/>
                      </a:cxn>
                      <a:cxn ang="0">
                        <a:pos x="T9" y="T11"/>
                      </a:cxn>
                      <a:cxn ang="0">
                        <a:pos x="T13" y="T15"/>
                      </a:cxn>
                      <a:cxn ang="0">
                        <a:pos x="T17" y="T19"/>
                      </a:cxn>
                      <a:cxn ang="0">
                        <a:pos x="T21" y="T23"/>
                      </a:cxn>
                      <a:cxn ang="0">
                        <a:pos x="T25" y="T27"/>
                      </a:cxn>
                    </a:cxnLst>
                    <a:rect l="0" t="0" r="r" b="b"/>
                    <a:pathLst>
                      <a:path w="48" h="299">
                        <a:moveTo>
                          <a:pt x="47" y="0"/>
                        </a:moveTo>
                        <a:lnTo>
                          <a:pt x="45" y="60"/>
                        </a:lnTo>
                        <a:lnTo>
                          <a:pt x="41" y="120"/>
                        </a:lnTo>
                        <a:lnTo>
                          <a:pt x="31" y="200"/>
                        </a:lnTo>
                        <a:lnTo>
                          <a:pt x="16" y="258"/>
                        </a:lnTo>
                        <a:lnTo>
                          <a:pt x="9" y="280"/>
                        </a:lnTo>
                        <a:lnTo>
                          <a:pt x="0" y="298"/>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91" name="Group 165"/>
                <p:cNvGrpSpPr>
                  <a:grpSpLocks/>
                </p:cNvGrpSpPr>
                <p:nvPr/>
              </p:nvGrpSpPr>
              <p:grpSpPr bwMode="auto">
                <a:xfrm>
                  <a:off x="5571" y="2809"/>
                  <a:ext cx="191" cy="338"/>
                  <a:chOff x="5571" y="2809"/>
                  <a:chExt cx="191" cy="338"/>
                </a:xfrm>
              </p:grpSpPr>
              <p:sp>
                <p:nvSpPr>
                  <p:cNvPr id="346" name="Freeform 166"/>
                  <p:cNvSpPr>
                    <a:spLocks/>
                  </p:cNvSpPr>
                  <p:nvPr/>
                </p:nvSpPr>
                <p:spPr bwMode="auto">
                  <a:xfrm>
                    <a:off x="5571" y="2809"/>
                    <a:ext cx="191" cy="338"/>
                  </a:xfrm>
                  <a:custGeom>
                    <a:avLst/>
                    <a:gdLst>
                      <a:gd name="T0" fmla="+- 0 5620 5571"/>
                      <a:gd name="T1" fmla="*/ T0 w 191"/>
                      <a:gd name="T2" fmla="+- 0 2809 2809"/>
                      <a:gd name="T3" fmla="*/ 2809 h 338"/>
                      <a:gd name="T4" fmla="+- 0 5610 5571"/>
                      <a:gd name="T5" fmla="*/ T4 w 191"/>
                      <a:gd name="T6" fmla="+- 0 2816 2809"/>
                      <a:gd name="T7" fmla="*/ 2816 h 338"/>
                      <a:gd name="T8" fmla="+- 0 5608 5571"/>
                      <a:gd name="T9" fmla="*/ T8 w 191"/>
                      <a:gd name="T10" fmla="+- 0 2828 2809"/>
                      <a:gd name="T11" fmla="*/ 2828 h 338"/>
                      <a:gd name="T12" fmla="+- 0 5604 5571"/>
                      <a:gd name="T13" fmla="*/ T12 w 191"/>
                      <a:gd name="T14" fmla="+- 0 2839 2809"/>
                      <a:gd name="T15" fmla="*/ 2839 h 338"/>
                      <a:gd name="T16" fmla="+- 0 5583 5571"/>
                      <a:gd name="T17" fmla="*/ T16 w 191"/>
                      <a:gd name="T18" fmla="+- 0 2896 2809"/>
                      <a:gd name="T19" fmla="*/ 2896 h 338"/>
                      <a:gd name="T20" fmla="+- 0 5571 5571"/>
                      <a:gd name="T21" fmla="*/ T20 w 191"/>
                      <a:gd name="T22" fmla="+- 0 2955 2809"/>
                      <a:gd name="T23" fmla="*/ 2955 h 338"/>
                      <a:gd name="T24" fmla="+- 0 5572 5571"/>
                      <a:gd name="T25" fmla="*/ T24 w 191"/>
                      <a:gd name="T26" fmla="+- 0 2975 2809"/>
                      <a:gd name="T27" fmla="*/ 2975 h 338"/>
                      <a:gd name="T28" fmla="+- 0 5614 5571"/>
                      <a:gd name="T29" fmla="*/ T28 w 191"/>
                      <a:gd name="T30" fmla="+- 0 3043 2809"/>
                      <a:gd name="T31" fmla="*/ 3043 h 338"/>
                      <a:gd name="T32" fmla="+- 0 5660 5571"/>
                      <a:gd name="T33" fmla="*/ T32 w 191"/>
                      <a:gd name="T34" fmla="+- 0 3083 2809"/>
                      <a:gd name="T35" fmla="*/ 3083 h 338"/>
                      <a:gd name="T36" fmla="+- 0 5713 5571"/>
                      <a:gd name="T37" fmla="*/ T36 w 191"/>
                      <a:gd name="T38" fmla="+- 0 3119 2809"/>
                      <a:gd name="T39" fmla="*/ 3119 h 338"/>
                      <a:gd name="T40" fmla="+- 0 5731 5571"/>
                      <a:gd name="T41" fmla="*/ T40 w 191"/>
                      <a:gd name="T42" fmla="+- 0 3131 2809"/>
                      <a:gd name="T43" fmla="*/ 3131 h 338"/>
                      <a:gd name="T44" fmla="+- 0 5748 5571"/>
                      <a:gd name="T45" fmla="*/ T44 w 191"/>
                      <a:gd name="T46" fmla="+- 0 3141 2809"/>
                      <a:gd name="T47" fmla="*/ 3141 h 338"/>
                      <a:gd name="T48" fmla="+- 0 5762 5571"/>
                      <a:gd name="T49" fmla="*/ T48 w 191"/>
                      <a:gd name="T50" fmla="+- 0 3147 2809"/>
                      <a:gd name="T51" fmla="*/ 3147 h 33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Lst>
                    <a:rect l="0" t="0" r="r" b="b"/>
                    <a:pathLst>
                      <a:path w="191" h="338">
                        <a:moveTo>
                          <a:pt x="49" y="0"/>
                        </a:moveTo>
                        <a:lnTo>
                          <a:pt x="39" y="7"/>
                        </a:lnTo>
                        <a:lnTo>
                          <a:pt x="37" y="19"/>
                        </a:lnTo>
                        <a:lnTo>
                          <a:pt x="33" y="30"/>
                        </a:lnTo>
                        <a:lnTo>
                          <a:pt x="12" y="87"/>
                        </a:lnTo>
                        <a:lnTo>
                          <a:pt x="0" y="146"/>
                        </a:lnTo>
                        <a:lnTo>
                          <a:pt x="1" y="166"/>
                        </a:lnTo>
                        <a:lnTo>
                          <a:pt x="43" y="234"/>
                        </a:lnTo>
                        <a:lnTo>
                          <a:pt x="89" y="274"/>
                        </a:lnTo>
                        <a:lnTo>
                          <a:pt x="142" y="310"/>
                        </a:lnTo>
                        <a:lnTo>
                          <a:pt x="160" y="322"/>
                        </a:lnTo>
                        <a:lnTo>
                          <a:pt x="177" y="332"/>
                        </a:lnTo>
                        <a:lnTo>
                          <a:pt x="191" y="338"/>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92" name="Group 167"/>
                <p:cNvGrpSpPr>
                  <a:grpSpLocks/>
                </p:cNvGrpSpPr>
                <p:nvPr/>
              </p:nvGrpSpPr>
              <p:grpSpPr bwMode="auto">
                <a:xfrm>
                  <a:off x="4297" y="3148"/>
                  <a:ext cx="2" cy="2"/>
                  <a:chOff x="4297" y="3148"/>
                  <a:chExt cx="2" cy="2"/>
                </a:xfrm>
              </p:grpSpPr>
              <p:sp>
                <p:nvSpPr>
                  <p:cNvPr id="345" name="Freeform 168"/>
                  <p:cNvSpPr>
                    <a:spLocks/>
                  </p:cNvSpPr>
                  <p:nvPr/>
                </p:nvSpPr>
                <p:spPr bwMode="auto">
                  <a:xfrm>
                    <a:off x="4297" y="3148"/>
                    <a:ext cx="2" cy="2"/>
                  </a:xfrm>
                  <a:custGeom>
                    <a:avLst/>
                    <a:gdLst>
                      <a:gd name="T0" fmla="+- 0 4297 4297"/>
                      <a:gd name="T1" fmla="*/ T0 w 1"/>
                      <a:gd name="T2" fmla="+- 0 4297 4297"/>
                      <a:gd name="T3" fmla="*/ T2 w 1"/>
                    </a:gdLst>
                    <a:ahLst/>
                    <a:cxnLst>
                      <a:cxn ang="0">
                        <a:pos x="T1" y="0"/>
                      </a:cxn>
                      <a:cxn ang="0">
                        <a:pos x="T3" y="0"/>
                      </a:cxn>
                    </a:cxnLst>
                    <a:rect l="0" t="0" r="r" b="b"/>
                    <a:pathLst>
                      <a:path w="1">
                        <a:moveTo>
                          <a:pt x="0" y="0"/>
                        </a:moveTo>
                        <a:lnTo>
                          <a:pt x="0" y="0"/>
                        </a:lnTo>
                      </a:path>
                    </a:pathLst>
                  </a:custGeom>
                  <a:noFill/>
                  <a:ln w="38633">
                    <a:solidFill>
                      <a:srgbClr val="96989A"/>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93" name="Group 169"/>
                <p:cNvGrpSpPr>
                  <a:grpSpLocks/>
                </p:cNvGrpSpPr>
                <p:nvPr/>
              </p:nvGrpSpPr>
              <p:grpSpPr bwMode="auto">
                <a:xfrm>
                  <a:off x="4184" y="3090"/>
                  <a:ext cx="113" cy="59"/>
                  <a:chOff x="4184" y="3090"/>
                  <a:chExt cx="113" cy="59"/>
                </a:xfrm>
              </p:grpSpPr>
              <p:sp>
                <p:nvSpPr>
                  <p:cNvPr id="344" name="Freeform 170"/>
                  <p:cNvSpPr>
                    <a:spLocks/>
                  </p:cNvSpPr>
                  <p:nvPr/>
                </p:nvSpPr>
                <p:spPr bwMode="auto">
                  <a:xfrm>
                    <a:off x="4184" y="3090"/>
                    <a:ext cx="113" cy="59"/>
                  </a:xfrm>
                  <a:custGeom>
                    <a:avLst/>
                    <a:gdLst>
                      <a:gd name="T0" fmla="+- 0 4229 4184"/>
                      <a:gd name="T1" fmla="*/ T0 w 113"/>
                      <a:gd name="T2" fmla="+- 0 3090 3090"/>
                      <a:gd name="T3" fmla="*/ 3090 h 59"/>
                      <a:gd name="T4" fmla="+- 0 4206 4184"/>
                      <a:gd name="T5" fmla="*/ T4 w 113"/>
                      <a:gd name="T6" fmla="+- 0 3097 3090"/>
                      <a:gd name="T7" fmla="*/ 3097 h 59"/>
                      <a:gd name="T8" fmla="+- 0 4190 4184"/>
                      <a:gd name="T9" fmla="*/ T8 w 113"/>
                      <a:gd name="T10" fmla="+- 0 3109 3090"/>
                      <a:gd name="T11" fmla="*/ 3109 h 59"/>
                      <a:gd name="T12" fmla="+- 0 4184 4184"/>
                      <a:gd name="T13" fmla="*/ T12 w 113"/>
                      <a:gd name="T14" fmla="+- 0 3128 3090"/>
                      <a:gd name="T15" fmla="*/ 3128 h 59"/>
                      <a:gd name="T16" fmla="+- 0 4196 4184"/>
                      <a:gd name="T17" fmla="*/ T16 w 113"/>
                      <a:gd name="T18" fmla="+- 0 3139 3090"/>
                      <a:gd name="T19" fmla="*/ 3139 h 59"/>
                      <a:gd name="T20" fmla="+- 0 4217 4184"/>
                      <a:gd name="T21" fmla="*/ T20 w 113"/>
                      <a:gd name="T22" fmla="+- 0 3146 3090"/>
                      <a:gd name="T23" fmla="*/ 3146 h 59"/>
                      <a:gd name="T24" fmla="+- 0 4247 4184"/>
                      <a:gd name="T25" fmla="*/ T24 w 113"/>
                      <a:gd name="T26" fmla="+- 0 3149 3090"/>
                      <a:gd name="T27" fmla="*/ 3149 h 59"/>
                      <a:gd name="T28" fmla="+- 0 4271 4184"/>
                      <a:gd name="T29" fmla="*/ T28 w 113"/>
                      <a:gd name="T30" fmla="+- 0 3143 3090"/>
                      <a:gd name="T31" fmla="*/ 3143 h 59"/>
                      <a:gd name="T32" fmla="+- 0 4289 4184"/>
                      <a:gd name="T33" fmla="*/ T32 w 113"/>
                      <a:gd name="T34" fmla="+- 0 3133 3090"/>
                      <a:gd name="T35" fmla="*/ 3133 h 59"/>
                      <a:gd name="T36" fmla="+- 0 4297 4184"/>
                      <a:gd name="T37" fmla="*/ T36 w 113"/>
                      <a:gd name="T38" fmla="+- 0 3120 3090"/>
                      <a:gd name="T39" fmla="*/ 3120 h 59"/>
                      <a:gd name="T40" fmla="+- 0 4294 4184"/>
                      <a:gd name="T41" fmla="*/ T40 w 113"/>
                      <a:gd name="T42" fmla="+- 0 3109 3090"/>
                      <a:gd name="T43" fmla="*/ 3109 h 59"/>
                      <a:gd name="T44" fmla="+- 0 4282 4184"/>
                      <a:gd name="T45" fmla="*/ T44 w 113"/>
                      <a:gd name="T46" fmla="+- 0 3099 3090"/>
                      <a:gd name="T47" fmla="*/ 3099 h 59"/>
                      <a:gd name="T48" fmla="+- 0 4260 4184"/>
                      <a:gd name="T49" fmla="*/ T48 w 113"/>
                      <a:gd name="T50" fmla="+- 0 3092 3090"/>
                      <a:gd name="T51" fmla="*/ 3092 h 59"/>
                      <a:gd name="T52" fmla="+- 0 4229 4184"/>
                      <a:gd name="T53" fmla="*/ T52 w 113"/>
                      <a:gd name="T54" fmla="+- 0 3090 3090"/>
                      <a:gd name="T55" fmla="*/ 3090 h 5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Lst>
                    <a:rect l="0" t="0" r="r" b="b"/>
                    <a:pathLst>
                      <a:path w="113" h="59">
                        <a:moveTo>
                          <a:pt x="45" y="0"/>
                        </a:moveTo>
                        <a:lnTo>
                          <a:pt x="22" y="7"/>
                        </a:lnTo>
                        <a:lnTo>
                          <a:pt x="6" y="19"/>
                        </a:lnTo>
                        <a:lnTo>
                          <a:pt x="0" y="38"/>
                        </a:lnTo>
                        <a:lnTo>
                          <a:pt x="12" y="49"/>
                        </a:lnTo>
                        <a:lnTo>
                          <a:pt x="33" y="56"/>
                        </a:lnTo>
                        <a:lnTo>
                          <a:pt x="63" y="59"/>
                        </a:lnTo>
                        <a:lnTo>
                          <a:pt x="87" y="53"/>
                        </a:lnTo>
                        <a:lnTo>
                          <a:pt x="105" y="43"/>
                        </a:lnTo>
                        <a:lnTo>
                          <a:pt x="113" y="30"/>
                        </a:lnTo>
                        <a:lnTo>
                          <a:pt x="110" y="19"/>
                        </a:lnTo>
                        <a:lnTo>
                          <a:pt x="98" y="9"/>
                        </a:lnTo>
                        <a:lnTo>
                          <a:pt x="76" y="2"/>
                        </a:lnTo>
                        <a:lnTo>
                          <a:pt x="45" y="0"/>
                        </a:lnTo>
                        <a:close/>
                      </a:path>
                    </a:pathLst>
                  </a:custGeom>
                  <a:solidFill>
                    <a:srgbClr val="A0A2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94" name="Group 171"/>
                <p:cNvGrpSpPr>
                  <a:grpSpLocks/>
                </p:cNvGrpSpPr>
                <p:nvPr/>
              </p:nvGrpSpPr>
              <p:grpSpPr bwMode="auto">
                <a:xfrm>
                  <a:off x="4280" y="3120"/>
                  <a:ext cx="17" cy="78"/>
                  <a:chOff x="4280" y="3120"/>
                  <a:chExt cx="17" cy="78"/>
                </a:xfrm>
              </p:grpSpPr>
              <p:sp>
                <p:nvSpPr>
                  <p:cNvPr id="343" name="Freeform 172"/>
                  <p:cNvSpPr>
                    <a:spLocks/>
                  </p:cNvSpPr>
                  <p:nvPr/>
                </p:nvSpPr>
                <p:spPr bwMode="auto">
                  <a:xfrm>
                    <a:off x="4280" y="3120"/>
                    <a:ext cx="17" cy="78"/>
                  </a:xfrm>
                  <a:custGeom>
                    <a:avLst/>
                    <a:gdLst>
                      <a:gd name="T0" fmla="+- 0 4297 4280"/>
                      <a:gd name="T1" fmla="*/ T0 w 17"/>
                      <a:gd name="T2" fmla="+- 0 3120 3120"/>
                      <a:gd name="T3" fmla="*/ 3120 h 78"/>
                      <a:gd name="T4" fmla="+- 0 4296 4280"/>
                      <a:gd name="T5" fmla="*/ T4 w 17"/>
                      <a:gd name="T6" fmla="+- 0 3127 3120"/>
                      <a:gd name="T7" fmla="*/ 3127 h 78"/>
                      <a:gd name="T8" fmla="+- 0 4290 4280"/>
                      <a:gd name="T9" fmla="*/ T8 w 17"/>
                      <a:gd name="T10" fmla="+- 0 3134 3120"/>
                      <a:gd name="T11" fmla="*/ 3134 h 78"/>
                      <a:gd name="T12" fmla="+- 0 4280 4280"/>
                      <a:gd name="T13" fmla="*/ T12 w 17"/>
                      <a:gd name="T14" fmla="+- 0 3139 3120"/>
                      <a:gd name="T15" fmla="*/ 3139 h 78"/>
                      <a:gd name="T16" fmla="+- 0 4280 4280"/>
                      <a:gd name="T17" fmla="*/ T16 w 17"/>
                      <a:gd name="T18" fmla="+- 0 3198 3120"/>
                      <a:gd name="T19" fmla="*/ 3198 h 78"/>
                      <a:gd name="T20" fmla="+- 0 4284 4280"/>
                      <a:gd name="T21" fmla="*/ T20 w 17"/>
                      <a:gd name="T22" fmla="+- 0 3196 3120"/>
                      <a:gd name="T23" fmla="*/ 3196 h 78"/>
                      <a:gd name="T24" fmla="+- 0 4295 4280"/>
                      <a:gd name="T25" fmla="*/ T24 w 17"/>
                      <a:gd name="T26" fmla="+- 0 3183 3120"/>
                      <a:gd name="T27" fmla="*/ 3183 h 78"/>
                      <a:gd name="T28" fmla="+- 0 4297 4280"/>
                      <a:gd name="T29" fmla="*/ T28 w 17"/>
                      <a:gd name="T30" fmla="+- 0 3179 3120"/>
                      <a:gd name="T31" fmla="*/ 3179 h 78"/>
                      <a:gd name="T32" fmla="+- 0 4297 4280"/>
                      <a:gd name="T33" fmla="*/ T32 w 17"/>
                      <a:gd name="T34" fmla="+- 0 3120 3120"/>
                      <a:gd name="T35" fmla="*/ 3120 h 7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17" h="78">
                        <a:moveTo>
                          <a:pt x="17" y="0"/>
                        </a:moveTo>
                        <a:lnTo>
                          <a:pt x="16" y="7"/>
                        </a:lnTo>
                        <a:lnTo>
                          <a:pt x="10" y="14"/>
                        </a:lnTo>
                        <a:lnTo>
                          <a:pt x="0" y="19"/>
                        </a:lnTo>
                        <a:lnTo>
                          <a:pt x="0" y="78"/>
                        </a:lnTo>
                        <a:lnTo>
                          <a:pt x="4" y="76"/>
                        </a:lnTo>
                        <a:lnTo>
                          <a:pt x="15" y="63"/>
                        </a:lnTo>
                        <a:lnTo>
                          <a:pt x="17" y="59"/>
                        </a:lnTo>
                        <a:lnTo>
                          <a:pt x="17" y="0"/>
                        </a:lnTo>
                        <a:close/>
                      </a:path>
                    </a:pathLst>
                  </a:custGeom>
                  <a:solidFill>
                    <a:srgbClr val="96989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95" name="Group 173"/>
                <p:cNvGrpSpPr>
                  <a:grpSpLocks/>
                </p:cNvGrpSpPr>
                <p:nvPr/>
              </p:nvGrpSpPr>
              <p:grpSpPr bwMode="auto">
                <a:xfrm>
                  <a:off x="4273" y="3139"/>
                  <a:ext cx="8" cy="62"/>
                  <a:chOff x="4273" y="3139"/>
                  <a:chExt cx="8" cy="62"/>
                </a:xfrm>
              </p:grpSpPr>
              <p:sp>
                <p:nvSpPr>
                  <p:cNvPr id="342" name="Freeform 174"/>
                  <p:cNvSpPr>
                    <a:spLocks/>
                  </p:cNvSpPr>
                  <p:nvPr/>
                </p:nvSpPr>
                <p:spPr bwMode="auto">
                  <a:xfrm>
                    <a:off x="4273" y="3139"/>
                    <a:ext cx="8" cy="62"/>
                  </a:xfrm>
                  <a:custGeom>
                    <a:avLst/>
                    <a:gdLst>
                      <a:gd name="T0" fmla="+- 0 4280 4273"/>
                      <a:gd name="T1" fmla="*/ T0 w 8"/>
                      <a:gd name="T2" fmla="+- 0 3139 3139"/>
                      <a:gd name="T3" fmla="*/ 3139 h 62"/>
                      <a:gd name="T4" fmla="+- 0 4278 4273"/>
                      <a:gd name="T5" fmla="*/ T4 w 8"/>
                      <a:gd name="T6" fmla="+- 0 3140 3139"/>
                      <a:gd name="T7" fmla="*/ 3140 h 62"/>
                      <a:gd name="T8" fmla="+- 0 4276 4273"/>
                      <a:gd name="T9" fmla="*/ T8 w 8"/>
                      <a:gd name="T10" fmla="+- 0 3141 3139"/>
                      <a:gd name="T11" fmla="*/ 3141 h 62"/>
                      <a:gd name="T12" fmla="+- 0 4274 4273"/>
                      <a:gd name="T13" fmla="*/ T12 w 8"/>
                      <a:gd name="T14" fmla="+- 0 3142 3139"/>
                      <a:gd name="T15" fmla="*/ 3142 h 62"/>
                      <a:gd name="T16" fmla="+- 0 4273 4273"/>
                      <a:gd name="T17" fmla="*/ T16 w 8"/>
                      <a:gd name="T18" fmla="+- 0 3201 3139"/>
                      <a:gd name="T19" fmla="*/ 3201 h 62"/>
                      <a:gd name="T20" fmla="+- 0 4280 4273"/>
                      <a:gd name="T21" fmla="*/ T20 w 8"/>
                      <a:gd name="T22" fmla="+- 0 3198 3139"/>
                      <a:gd name="T23" fmla="*/ 3198 h 62"/>
                      <a:gd name="T24" fmla="+- 0 4280 4273"/>
                      <a:gd name="T25" fmla="*/ T24 w 8"/>
                      <a:gd name="T26" fmla="+- 0 3139 3139"/>
                      <a:gd name="T27" fmla="*/ 3139 h 62"/>
                    </a:gdLst>
                    <a:ahLst/>
                    <a:cxnLst>
                      <a:cxn ang="0">
                        <a:pos x="T1" y="T3"/>
                      </a:cxn>
                      <a:cxn ang="0">
                        <a:pos x="T5" y="T7"/>
                      </a:cxn>
                      <a:cxn ang="0">
                        <a:pos x="T9" y="T11"/>
                      </a:cxn>
                      <a:cxn ang="0">
                        <a:pos x="T13" y="T15"/>
                      </a:cxn>
                      <a:cxn ang="0">
                        <a:pos x="T17" y="T19"/>
                      </a:cxn>
                      <a:cxn ang="0">
                        <a:pos x="T21" y="T23"/>
                      </a:cxn>
                      <a:cxn ang="0">
                        <a:pos x="T25" y="T27"/>
                      </a:cxn>
                    </a:cxnLst>
                    <a:rect l="0" t="0" r="r" b="b"/>
                    <a:pathLst>
                      <a:path w="8" h="62">
                        <a:moveTo>
                          <a:pt x="7" y="0"/>
                        </a:moveTo>
                        <a:lnTo>
                          <a:pt x="5" y="1"/>
                        </a:lnTo>
                        <a:lnTo>
                          <a:pt x="3" y="2"/>
                        </a:lnTo>
                        <a:lnTo>
                          <a:pt x="1" y="3"/>
                        </a:lnTo>
                        <a:lnTo>
                          <a:pt x="0" y="62"/>
                        </a:lnTo>
                        <a:lnTo>
                          <a:pt x="7" y="59"/>
                        </a:lnTo>
                        <a:lnTo>
                          <a:pt x="7" y="0"/>
                        </a:lnTo>
                        <a:close/>
                      </a:path>
                    </a:pathLst>
                  </a:custGeom>
                  <a:solidFill>
                    <a:srgbClr val="989A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96" name="Group 175"/>
                <p:cNvGrpSpPr>
                  <a:grpSpLocks/>
                </p:cNvGrpSpPr>
                <p:nvPr/>
              </p:nvGrpSpPr>
              <p:grpSpPr bwMode="auto">
                <a:xfrm>
                  <a:off x="4269" y="3142"/>
                  <a:ext cx="5" cy="61"/>
                  <a:chOff x="4269" y="3142"/>
                  <a:chExt cx="5" cy="61"/>
                </a:xfrm>
              </p:grpSpPr>
              <p:sp>
                <p:nvSpPr>
                  <p:cNvPr id="341" name="Freeform 176"/>
                  <p:cNvSpPr>
                    <a:spLocks/>
                  </p:cNvSpPr>
                  <p:nvPr/>
                </p:nvSpPr>
                <p:spPr bwMode="auto">
                  <a:xfrm>
                    <a:off x="4269" y="3142"/>
                    <a:ext cx="5" cy="61"/>
                  </a:xfrm>
                  <a:custGeom>
                    <a:avLst/>
                    <a:gdLst>
                      <a:gd name="T0" fmla="+- 0 4269 4269"/>
                      <a:gd name="T1" fmla="*/ T0 w 5"/>
                      <a:gd name="T2" fmla="+- 0 3203 3142"/>
                      <a:gd name="T3" fmla="*/ 3203 h 61"/>
                      <a:gd name="T4" fmla="+- 0 4274 4269"/>
                      <a:gd name="T5" fmla="*/ T4 w 5"/>
                      <a:gd name="T6" fmla="+- 0 3203 3142"/>
                      <a:gd name="T7" fmla="*/ 3203 h 61"/>
                      <a:gd name="T8" fmla="+- 0 4274 4269"/>
                      <a:gd name="T9" fmla="*/ T8 w 5"/>
                      <a:gd name="T10" fmla="+- 0 3142 3142"/>
                      <a:gd name="T11" fmla="*/ 3142 h 61"/>
                      <a:gd name="T12" fmla="+- 0 4269 4269"/>
                      <a:gd name="T13" fmla="*/ T12 w 5"/>
                      <a:gd name="T14" fmla="+- 0 3142 3142"/>
                      <a:gd name="T15" fmla="*/ 3142 h 61"/>
                      <a:gd name="T16" fmla="+- 0 4269 4269"/>
                      <a:gd name="T17" fmla="*/ T16 w 5"/>
                      <a:gd name="T18" fmla="+- 0 3203 3142"/>
                      <a:gd name="T19" fmla="*/ 3203 h 61"/>
                    </a:gdLst>
                    <a:ahLst/>
                    <a:cxnLst>
                      <a:cxn ang="0">
                        <a:pos x="T1" y="T3"/>
                      </a:cxn>
                      <a:cxn ang="0">
                        <a:pos x="T5" y="T7"/>
                      </a:cxn>
                      <a:cxn ang="0">
                        <a:pos x="T9" y="T11"/>
                      </a:cxn>
                      <a:cxn ang="0">
                        <a:pos x="T13" y="T15"/>
                      </a:cxn>
                      <a:cxn ang="0">
                        <a:pos x="T17" y="T19"/>
                      </a:cxn>
                    </a:cxnLst>
                    <a:rect l="0" t="0" r="r" b="b"/>
                    <a:pathLst>
                      <a:path w="5" h="61">
                        <a:moveTo>
                          <a:pt x="0" y="61"/>
                        </a:moveTo>
                        <a:lnTo>
                          <a:pt x="5" y="61"/>
                        </a:lnTo>
                        <a:lnTo>
                          <a:pt x="5" y="0"/>
                        </a:lnTo>
                        <a:lnTo>
                          <a:pt x="0" y="0"/>
                        </a:lnTo>
                        <a:lnTo>
                          <a:pt x="0" y="61"/>
                        </a:lnTo>
                        <a:close/>
                      </a:path>
                    </a:pathLst>
                  </a:custGeom>
                  <a:solidFill>
                    <a:srgbClr val="9A9C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97" name="Group 177"/>
                <p:cNvGrpSpPr>
                  <a:grpSpLocks/>
                </p:cNvGrpSpPr>
                <p:nvPr/>
              </p:nvGrpSpPr>
              <p:grpSpPr bwMode="auto">
                <a:xfrm>
                  <a:off x="4265" y="3144"/>
                  <a:ext cx="4" cy="61"/>
                  <a:chOff x="4265" y="3144"/>
                  <a:chExt cx="4" cy="61"/>
                </a:xfrm>
              </p:grpSpPr>
              <p:sp>
                <p:nvSpPr>
                  <p:cNvPr id="340" name="Freeform 178"/>
                  <p:cNvSpPr>
                    <a:spLocks/>
                  </p:cNvSpPr>
                  <p:nvPr/>
                </p:nvSpPr>
                <p:spPr bwMode="auto">
                  <a:xfrm>
                    <a:off x="4265" y="3144"/>
                    <a:ext cx="4" cy="61"/>
                  </a:xfrm>
                  <a:custGeom>
                    <a:avLst/>
                    <a:gdLst>
                      <a:gd name="T0" fmla="+- 0 4265 4265"/>
                      <a:gd name="T1" fmla="*/ T0 w 4"/>
                      <a:gd name="T2" fmla="+- 0 3204 3144"/>
                      <a:gd name="T3" fmla="*/ 3204 h 61"/>
                      <a:gd name="T4" fmla="+- 0 4269 4265"/>
                      <a:gd name="T5" fmla="*/ T4 w 4"/>
                      <a:gd name="T6" fmla="+- 0 3204 3144"/>
                      <a:gd name="T7" fmla="*/ 3204 h 61"/>
                      <a:gd name="T8" fmla="+- 0 4269 4265"/>
                      <a:gd name="T9" fmla="*/ T8 w 4"/>
                      <a:gd name="T10" fmla="+- 0 3144 3144"/>
                      <a:gd name="T11" fmla="*/ 3144 h 61"/>
                      <a:gd name="T12" fmla="+- 0 4265 4265"/>
                      <a:gd name="T13" fmla="*/ T12 w 4"/>
                      <a:gd name="T14" fmla="+- 0 3144 3144"/>
                      <a:gd name="T15" fmla="*/ 3144 h 61"/>
                      <a:gd name="T16" fmla="+- 0 4265 4265"/>
                      <a:gd name="T17" fmla="*/ T16 w 4"/>
                      <a:gd name="T18" fmla="+- 0 3204 3144"/>
                      <a:gd name="T19" fmla="*/ 3204 h 61"/>
                    </a:gdLst>
                    <a:ahLst/>
                    <a:cxnLst>
                      <a:cxn ang="0">
                        <a:pos x="T1" y="T3"/>
                      </a:cxn>
                      <a:cxn ang="0">
                        <a:pos x="T5" y="T7"/>
                      </a:cxn>
                      <a:cxn ang="0">
                        <a:pos x="T9" y="T11"/>
                      </a:cxn>
                      <a:cxn ang="0">
                        <a:pos x="T13" y="T15"/>
                      </a:cxn>
                      <a:cxn ang="0">
                        <a:pos x="T17" y="T19"/>
                      </a:cxn>
                    </a:cxnLst>
                    <a:rect l="0" t="0" r="r" b="b"/>
                    <a:pathLst>
                      <a:path w="4" h="61">
                        <a:moveTo>
                          <a:pt x="0" y="60"/>
                        </a:moveTo>
                        <a:lnTo>
                          <a:pt x="4" y="60"/>
                        </a:lnTo>
                        <a:lnTo>
                          <a:pt x="4" y="0"/>
                        </a:lnTo>
                        <a:lnTo>
                          <a:pt x="0" y="0"/>
                        </a:lnTo>
                        <a:lnTo>
                          <a:pt x="0" y="60"/>
                        </a:lnTo>
                        <a:close/>
                      </a:path>
                    </a:pathLst>
                  </a:custGeom>
                  <a:solidFill>
                    <a:srgbClr val="9D9F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98" name="Group 179"/>
                <p:cNvGrpSpPr>
                  <a:grpSpLocks/>
                </p:cNvGrpSpPr>
                <p:nvPr/>
              </p:nvGrpSpPr>
              <p:grpSpPr bwMode="auto">
                <a:xfrm>
                  <a:off x="4262" y="3145"/>
                  <a:ext cx="4" cy="60"/>
                  <a:chOff x="4262" y="3145"/>
                  <a:chExt cx="4" cy="60"/>
                </a:xfrm>
              </p:grpSpPr>
              <p:sp>
                <p:nvSpPr>
                  <p:cNvPr id="339" name="Freeform 180"/>
                  <p:cNvSpPr>
                    <a:spLocks/>
                  </p:cNvSpPr>
                  <p:nvPr/>
                </p:nvSpPr>
                <p:spPr bwMode="auto">
                  <a:xfrm>
                    <a:off x="4262" y="3145"/>
                    <a:ext cx="4" cy="60"/>
                  </a:xfrm>
                  <a:custGeom>
                    <a:avLst/>
                    <a:gdLst>
                      <a:gd name="T0" fmla="+- 0 4262 4262"/>
                      <a:gd name="T1" fmla="*/ T0 w 4"/>
                      <a:gd name="T2" fmla="+- 0 3205 3145"/>
                      <a:gd name="T3" fmla="*/ 3205 h 60"/>
                      <a:gd name="T4" fmla="+- 0 4265 4262"/>
                      <a:gd name="T5" fmla="*/ T4 w 4"/>
                      <a:gd name="T6" fmla="+- 0 3205 3145"/>
                      <a:gd name="T7" fmla="*/ 3205 h 60"/>
                      <a:gd name="T8" fmla="+- 0 4265 4262"/>
                      <a:gd name="T9" fmla="*/ T8 w 4"/>
                      <a:gd name="T10" fmla="+- 0 3145 3145"/>
                      <a:gd name="T11" fmla="*/ 3145 h 60"/>
                      <a:gd name="T12" fmla="+- 0 4262 4262"/>
                      <a:gd name="T13" fmla="*/ T12 w 4"/>
                      <a:gd name="T14" fmla="+- 0 3145 3145"/>
                      <a:gd name="T15" fmla="*/ 3145 h 60"/>
                      <a:gd name="T16" fmla="+- 0 4262 4262"/>
                      <a:gd name="T17" fmla="*/ T16 w 4"/>
                      <a:gd name="T18" fmla="+- 0 3205 3145"/>
                      <a:gd name="T19" fmla="*/ 3205 h 60"/>
                    </a:gdLst>
                    <a:ahLst/>
                    <a:cxnLst>
                      <a:cxn ang="0">
                        <a:pos x="T1" y="T3"/>
                      </a:cxn>
                      <a:cxn ang="0">
                        <a:pos x="T5" y="T7"/>
                      </a:cxn>
                      <a:cxn ang="0">
                        <a:pos x="T9" y="T11"/>
                      </a:cxn>
                      <a:cxn ang="0">
                        <a:pos x="T13" y="T15"/>
                      </a:cxn>
                      <a:cxn ang="0">
                        <a:pos x="T17" y="T19"/>
                      </a:cxn>
                    </a:cxnLst>
                    <a:rect l="0" t="0" r="r" b="b"/>
                    <a:pathLst>
                      <a:path w="4" h="60">
                        <a:moveTo>
                          <a:pt x="0" y="60"/>
                        </a:moveTo>
                        <a:lnTo>
                          <a:pt x="3" y="60"/>
                        </a:lnTo>
                        <a:lnTo>
                          <a:pt x="3" y="0"/>
                        </a:lnTo>
                        <a:lnTo>
                          <a:pt x="0" y="0"/>
                        </a:lnTo>
                        <a:lnTo>
                          <a:pt x="0" y="60"/>
                        </a:lnTo>
                        <a:close/>
                      </a:path>
                    </a:pathLst>
                  </a:custGeom>
                  <a:solidFill>
                    <a:srgbClr val="9FA1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99" name="Group 181"/>
                <p:cNvGrpSpPr>
                  <a:grpSpLocks/>
                </p:cNvGrpSpPr>
                <p:nvPr/>
              </p:nvGrpSpPr>
              <p:grpSpPr bwMode="auto">
                <a:xfrm>
                  <a:off x="4260" y="3146"/>
                  <a:ext cx="3" cy="60"/>
                  <a:chOff x="4260" y="3146"/>
                  <a:chExt cx="3" cy="60"/>
                </a:xfrm>
              </p:grpSpPr>
              <p:sp>
                <p:nvSpPr>
                  <p:cNvPr id="338" name="Freeform 182"/>
                  <p:cNvSpPr>
                    <a:spLocks/>
                  </p:cNvSpPr>
                  <p:nvPr/>
                </p:nvSpPr>
                <p:spPr bwMode="auto">
                  <a:xfrm>
                    <a:off x="4260" y="3146"/>
                    <a:ext cx="3" cy="60"/>
                  </a:xfrm>
                  <a:custGeom>
                    <a:avLst/>
                    <a:gdLst>
                      <a:gd name="T0" fmla="+- 0 4260 4260"/>
                      <a:gd name="T1" fmla="*/ T0 w 3"/>
                      <a:gd name="T2" fmla="+- 0 3205 3146"/>
                      <a:gd name="T3" fmla="*/ 3205 h 60"/>
                      <a:gd name="T4" fmla="+- 0 4262 4260"/>
                      <a:gd name="T5" fmla="*/ T4 w 3"/>
                      <a:gd name="T6" fmla="+- 0 3205 3146"/>
                      <a:gd name="T7" fmla="*/ 3205 h 60"/>
                      <a:gd name="T8" fmla="+- 0 4262 4260"/>
                      <a:gd name="T9" fmla="*/ T8 w 3"/>
                      <a:gd name="T10" fmla="+- 0 3146 3146"/>
                      <a:gd name="T11" fmla="*/ 3146 h 60"/>
                      <a:gd name="T12" fmla="+- 0 4260 4260"/>
                      <a:gd name="T13" fmla="*/ T12 w 3"/>
                      <a:gd name="T14" fmla="+- 0 3146 3146"/>
                      <a:gd name="T15" fmla="*/ 3146 h 60"/>
                      <a:gd name="T16" fmla="+- 0 4260 4260"/>
                      <a:gd name="T17" fmla="*/ T16 w 3"/>
                      <a:gd name="T18" fmla="+- 0 3205 3146"/>
                      <a:gd name="T19" fmla="*/ 3205 h 60"/>
                    </a:gdLst>
                    <a:ahLst/>
                    <a:cxnLst>
                      <a:cxn ang="0">
                        <a:pos x="T1" y="T3"/>
                      </a:cxn>
                      <a:cxn ang="0">
                        <a:pos x="T5" y="T7"/>
                      </a:cxn>
                      <a:cxn ang="0">
                        <a:pos x="T9" y="T11"/>
                      </a:cxn>
                      <a:cxn ang="0">
                        <a:pos x="T13" y="T15"/>
                      </a:cxn>
                      <a:cxn ang="0">
                        <a:pos x="T17" y="T19"/>
                      </a:cxn>
                    </a:cxnLst>
                    <a:rect l="0" t="0" r="r" b="b"/>
                    <a:pathLst>
                      <a:path w="3" h="60">
                        <a:moveTo>
                          <a:pt x="0" y="59"/>
                        </a:moveTo>
                        <a:lnTo>
                          <a:pt x="2" y="59"/>
                        </a:lnTo>
                        <a:lnTo>
                          <a:pt x="2" y="0"/>
                        </a:lnTo>
                        <a:lnTo>
                          <a:pt x="0" y="0"/>
                        </a:lnTo>
                        <a:lnTo>
                          <a:pt x="0" y="59"/>
                        </a:lnTo>
                        <a:close/>
                      </a:path>
                    </a:pathLst>
                  </a:custGeom>
                  <a:solidFill>
                    <a:srgbClr val="A1A4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00" name="Group 183"/>
                <p:cNvGrpSpPr>
                  <a:grpSpLocks/>
                </p:cNvGrpSpPr>
                <p:nvPr/>
              </p:nvGrpSpPr>
              <p:grpSpPr bwMode="auto">
                <a:xfrm>
                  <a:off x="4258" y="3146"/>
                  <a:ext cx="3" cy="60"/>
                  <a:chOff x="4258" y="3146"/>
                  <a:chExt cx="3" cy="60"/>
                </a:xfrm>
              </p:grpSpPr>
              <p:sp>
                <p:nvSpPr>
                  <p:cNvPr id="337" name="Freeform 184"/>
                  <p:cNvSpPr>
                    <a:spLocks/>
                  </p:cNvSpPr>
                  <p:nvPr/>
                </p:nvSpPr>
                <p:spPr bwMode="auto">
                  <a:xfrm>
                    <a:off x="4258" y="3146"/>
                    <a:ext cx="3" cy="60"/>
                  </a:xfrm>
                  <a:custGeom>
                    <a:avLst/>
                    <a:gdLst>
                      <a:gd name="T0" fmla="+- 0 4258 4258"/>
                      <a:gd name="T1" fmla="*/ T0 w 3"/>
                      <a:gd name="T2" fmla="+- 0 3206 3146"/>
                      <a:gd name="T3" fmla="*/ 3206 h 60"/>
                      <a:gd name="T4" fmla="+- 0 4260 4258"/>
                      <a:gd name="T5" fmla="*/ T4 w 3"/>
                      <a:gd name="T6" fmla="+- 0 3206 3146"/>
                      <a:gd name="T7" fmla="*/ 3206 h 60"/>
                      <a:gd name="T8" fmla="+- 0 4260 4258"/>
                      <a:gd name="T9" fmla="*/ T8 w 3"/>
                      <a:gd name="T10" fmla="+- 0 3146 3146"/>
                      <a:gd name="T11" fmla="*/ 3146 h 60"/>
                      <a:gd name="T12" fmla="+- 0 4258 4258"/>
                      <a:gd name="T13" fmla="*/ T12 w 3"/>
                      <a:gd name="T14" fmla="+- 0 3146 3146"/>
                      <a:gd name="T15" fmla="*/ 3146 h 60"/>
                      <a:gd name="T16" fmla="+- 0 4258 4258"/>
                      <a:gd name="T17" fmla="*/ T16 w 3"/>
                      <a:gd name="T18" fmla="+- 0 3206 3146"/>
                      <a:gd name="T19" fmla="*/ 3206 h 60"/>
                    </a:gdLst>
                    <a:ahLst/>
                    <a:cxnLst>
                      <a:cxn ang="0">
                        <a:pos x="T1" y="T3"/>
                      </a:cxn>
                      <a:cxn ang="0">
                        <a:pos x="T5" y="T7"/>
                      </a:cxn>
                      <a:cxn ang="0">
                        <a:pos x="T9" y="T11"/>
                      </a:cxn>
                      <a:cxn ang="0">
                        <a:pos x="T13" y="T15"/>
                      </a:cxn>
                      <a:cxn ang="0">
                        <a:pos x="T17" y="T19"/>
                      </a:cxn>
                    </a:cxnLst>
                    <a:rect l="0" t="0" r="r" b="b"/>
                    <a:pathLst>
                      <a:path w="3" h="60">
                        <a:moveTo>
                          <a:pt x="0" y="60"/>
                        </a:moveTo>
                        <a:lnTo>
                          <a:pt x="2" y="60"/>
                        </a:lnTo>
                        <a:lnTo>
                          <a:pt x="2" y="0"/>
                        </a:lnTo>
                        <a:lnTo>
                          <a:pt x="0" y="0"/>
                        </a:lnTo>
                        <a:lnTo>
                          <a:pt x="0" y="60"/>
                        </a:lnTo>
                        <a:close/>
                      </a:path>
                    </a:pathLst>
                  </a:custGeom>
                  <a:solidFill>
                    <a:srgbClr val="A4A6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01" name="Group 185"/>
                <p:cNvGrpSpPr>
                  <a:grpSpLocks/>
                </p:cNvGrpSpPr>
                <p:nvPr/>
              </p:nvGrpSpPr>
              <p:grpSpPr bwMode="auto">
                <a:xfrm>
                  <a:off x="4256" y="3147"/>
                  <a:ext cx="3" cy="59"/>
                  <a:chOff x="4256" y="3147"/>
                  <a:chExt cx="3" cy="59"/>
                </a:xfrm>
              </p:grpSpPr>
              <p:sp>
                <p:nvSpPr>
                  <p:cNvPr id="336" name="Freeform 186"/>
                  <p:cNvSpPr>
                    <a:spLocks/>
                  </p:cNvSpPr>
                  <p:nvPr/>
                </p:nvSpPr>
                <p:spPr bwMode="auto">
                  <a:xfrm>
                    <a:off x="4256" y="3147"/>
                    <a:ext cx="3" cy="59"/>
                  </a:xfrm>
                  <a:custGeom>
                    <a:avLst/>
                    <a:gdLst>
                      <a:gd name="T0" fmla="+- 0 4256 4256"/>
                      <a:gd name="T1" fmla="*/ T0 w 3"/>
                      <a:gd name="T2" fmla="+- 0 3206 3147"/>
                      <a:gd name="T3" fmla="*/ 3206 h 59"/>
                      <a:gd name="T4" fmla="+- 0 4258 4256"/>
                      <a:gd name="T5" fmla="*/ T4 w 3"/>
                      <a:gd name="T6" fmla="+- 0 3206 3147"/>
                      <a:gd name="T7" fmla="*/ 3206 h 59"/>
                      <a:gd name="T8" fmla="+- 0 4258 4256"/>
                      <a:gd name="T9" fmla="*/ T8 w 3"/>
                      <a:gd name="T10" fmla="+- 0 3147 3147"/>
                      <a:gd name="T11" fmla="*/ 3147 h 59"/>
                      <a:gd name="T12" fmla="+- 0 4256 4256"/>
                      <a:gd name="T13" fmla="*/ T12 w 3"/>
                      <a:gd name="T14" fmla="+- 0 3147 3147"/>
                      <a:gd name="T15" fmla="*/ 3147 h 59"/>
                      <a:gd name="T16" fmla="+- 0 4256 4256"/>
                      <a:gd name="T17" fmla="*/ T16 w 3"/>
                      <a:gd name="T18" fmla="+- 0 3206 3147"/>
                      <a:gd name="T19" fmla="*/ 3206 h 59"/>
                    </a:gdLst>
                    <a:ahLst/>
                    <a:cxnLst>
                      <a:cxn ang="0">
                        <a:pos x="T1" y="T3"/>
                      </a:cxn>
                      <a:cxn ang="0">
                        <a:pos x="T5" y="T7"/>
                      </a:cxn>
                      <a:cxn ang="0">
                        <a:pos x="T9" y="T11"/>
                      </a:cxn>
                      <a:cxn ang="0">
                        <a:pos x="T13" y="T15"/>
                      </a:cxn>
                      <a:cxn ang="0">
                        <a:pos x="T17" y="T19"/>
                      </a:cxn>
                    </a:cxnLst>
                    <a:rect l="0" t="0" r="r" b="b"/>
                    <a:pathLst>
                      <a:path w="3" h="59">
                        <a:moveTo>
                          <a:pt x="0" y="59"/>
                        </a:moveTo>
                        <a:lnTo>
                          <a:pt x="2" y="59"/>
                        </a:lnTo>
                        <a:lnTo>
                          <a:pt x="2" y="0"/>
                        </a:lnTo>
                        <a:lnTo>
                          <a:pt x="0" y="0"/>
                        </a:lnTo>
                        <a:lnTo>
                          <a:pt x="0" y="59"/>
                        </a:lnTo>
                        <a:close/>
                      </a:path>
                    </a:pathLst>
                  </a:custGeom>
                  <a:solidFill>
                    <a:srgbClr val="A6A8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02" name="Group 187"/>
                <p:cNvGrpSpPr>
                  <a:grpSpLocks/>
                </p:cNvGrpSpPr>
                <p:nvPr/>
              </p:nvGrpSpPr>
              <p:grpSpPr bwMode="auto">
                <a:xfrm>
                  <a:off x="4254" y="3147"/>
                  <a:ext cx="3" cy="59"/>
                  <a:chOff x="4254" y="3147"/>
                  <a:chExt cx="3" cy="59"/>
                </a:xfrm>
              </p:grpSpPr>
              <p:sp>
                <p:nvSpPr>
                  <p:cNvPr id="335" name="Freeform 188"/>
                  <p:cNvSpPr>
                    <a:spLocks/>
                  </p:cNvSpPr>
                  <p:nvPr/>
                </p:nvSpPr>
                <p:spPr bwMode="auto">
                  <a:xfrm>
                    <a:off x="4254" y="3147"/>
                    <a:ext cx="3" cy="59"/>
                  </a:xfrm>
                  <a:custGeom>
                    <a:avLst/>
                    <a:gdLst>
                      <a:gd name="T0" fmla="+- 0 4254 4254"/>
                      <a:gd name="T1" fmla="*/ T0 w 3"/>
                      <a:gd name="T2" fmla="+- 0 3206 3147"/>
                      <a:gd name="T3" fmla="*/ 3206 h 59"/>
                      <a:gd name="T4" fmla="+- 0 4256 4254"/>
                      <a:gd name="T5" fmla="*/ T4 w 3"/>
                      <a:gd name="T6" fmla="+- 0 3206 3147"/>
                      <a:gd name="T7" fmla="*/ 3206 h 59"/>
                      <a:gd name="T8" fmla="+- 0 4256 4254"/>
                      <a:gd name="T9" fmla="*/ T8 w 3"/>
                      <a:gd name="T10" fmla="+- 0 3147 3147"/>
                      <a:gd name="T11" fmla="*/ 3147 h 59"/>
                      <a:gd name="T12" fmla="+- 0 4254 4254"/>
                      <a:gd name="T13" fmla="*/ T12 w 3"/>
                      <a:gd name="T14" fmla="+- 0 3147 3147"/>
                      <a:gd name="T15" fmla="*/ 3147 h 59"/>
                      <a:gd name="T16" fmla="+- 0 4254 4254"/>
                      <a:gd name="T17" fmla="*/ T16 w 3"/>
                      <a:gd name="T18" fmla="+- 0 3206 3147"/>
                      <a:gd name="T19" fmla="*/ 3206 h 59"/>
                    </a:gdLst>
                    <a:ahLst/>
                    <a:cxnLst>
                      <a:cxn ang="0">
                        <a:pos x="T1" y="T3"/>
                      </a:cxn>
                      <a:cxn ang="0">
                        <a:pos x="T5" y="T7"/>
                      </a:cxn>
                      <a:cxn ang="0">
                        <a:pos x="T9" y="T11"/>
                      </a:cxn>
                      <a:cxn ang="0">
                        <a:pos x="T13" y="T15"/>
                      </a:cxn>
                      <a:cxn ang="0">
                        <a:pos x="T17" y="T19"/>
                      </a:cxn>
                    </a:cxnLst>
                    <a:rect l="0" t="0" r="r" b="b"/>
                    <a:pathLst>
                      <a:path w="3" h="59">
                        <a:moveTo>
                          <a:pt x="0" y="59"/>
                        </a:moveTo>
                        <a:lnTo>
                          <a:pt x="2" y="59"/>
                        </a:lnTo>
                        <a:lnTo>
                          <a:pt x="2" y="0"/>
                        </a:lnTo>
                        <a:lnTo>
                          <a:pt x="0" y="0"/>
                        </a:lnTo>
                        <a:lnTo>
                          <a:pt x="0" y="59"/>
                        </a:lnTo>
                        <a:close/>
                      </a:path>
                    </a:pathLst>
                  </a:custGeom>
                  <a:solidFill>
                    <a:srgbClr val="A9AB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03" name="Group 189"/>
                <p:cNvGrpSpPr>
                  <a:grpSpLocks/>
                </p:cNvGrpSpPr>
                <p:nvPr/>
              </p:nvGrpSpPr>
              <p:grpSpPr bwMode="auto">
                <a:xfrm>
                  <a:off x="4253" y="3148"/>
                  <a:ext cx="2" cy="59"/>
                  <a:chOff x="4253" y="3148"/>
                  <a:chExt cx="2" cy="59"/>
                </a:xfrm>
              </p:grpSpPr>
              <p:sp>
                <p:nvSpPr>
                  <p:cNvPr id="334" name="Freeform 190"/>
                  <p:cNvSpPr>
                    <a:spLocks/>
                  </p:cNvSpPr>
                  <p:nvPr/>
                </p:nvSpPr>
                <p:spPr bwMode="auto">
                  <a:xfrm>
                    <a:off x="4253" y="3148"/>
                    <a:ext cx="2" cy="59"/>
                  </a:xfrm>
                  <a:custGeom>
                    <a:avLst/>
                    <a:gdLst>
                      <a:gd name="T0" fmla="+- 0 4253 4253"/>
                      <a:gd name="T1" fmla="*/ T0 w 2"/>
                      <a:gd name="T2" fmla="+- 0 3206 3148"/>
                      <a:gd name="T3" fmla="*/ 3206 h 59"/>
                      <a:gd name="T4" fmla="+- 0 4254 4253"/>
                      <a:gd name="T5" fmla="*/ T4 w 2"/>
                      <a:gd name="T6" fmla="+- 0 3206 3148"/>
                      <a:gd name="T7" fmla="*/ 3206 h 59"/>
                      <a:gd name="T8" fmla="+- 0 4254 4253"/>
                      <a:gd name="T9" fmla="*/ T8 w 2"/>
                      <a:gd name="T10" fmla="+- 0 3148 3148"/>
                      <a:gd name="T11" fmla="*/ 3148 h 59"/>
                      <a:gd name="T12" fmla="+- 0 4253 4253"/>
                      <a:gd name="T13" fmla="*/ T12 w 2"/>
                      <a:gd name="T14" fmla="+- 0 3148 3148"/>
                      <a:gd name="T15" fmla="*/ 3148 h 59"/>
                      <a:gd name="T16" fmla="+- 0 4253 4253"/>
                      <a:gd name="T17" fmla="*/ T16 w 2"/>
                      <a:gd name="T18" fmla="+- 0 3206 3148"/>
                      <a:gd name="T19" fmla="*/ 3206 h 59"/>
                    </a:gdLst>
                    <a:ahLst/>
                    <a:cxnLst>
                      <a:cxn ang="0">
                        <a:pos x="T1" y="T3"/>
                      </a:cxn>
                      <a:cxn ang="0">
                        <a:pos x="T5" y="T7"/>
                      </a:cxn>
                      <a:cxn ang="0">
                        <a:pos x="T9" y="T11"/>
                      </a:cxn>
                      <a:cxn ang="0">
                        <a:pos x="T13" y="T15"/>
                      </a:cxn>
                      <a:cxn ang="0">
                        <a:pos x="T17" y="T19"/>
                      </a:cxn>
                    </a:cxnLst>
                    <a:rect l="0" t="0" r="r" b="b"/>
                    <a:pathLst>
                      <a:path w="2" h="59">
                        <a:moveTo>
                          <a:pt x="0" y="58"/>
                        </a:moveTo>
                        <a:lnTo>
                          <a:pt x="1" y="58"/>
                        </a:lnTo>
                        <a:lnTo>
                          <a:pt x="1" y="0"/>
                        </a:lnTo>
                        <a:lnTo>
                          <a:pt x="0" y="0"/>
                        </a:lnTo>
                        <a:lnTo>
                          <a:pt x="0" y="58"/>
                        </a:lnTo>
                        <a:close/>
                      </a:path>
                    </a:pathLst>
                  </a:custGeom>
                  <a:solidFill>
                    <a:srgbClr val="ABADB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04" name="Group 191"/>
                <p:cNvGrpSpPr>
                  <a:grpSpLocks/>
                </p:cNvGrpSpPr>
                <p:nvPr/>
              </p:nvGrpSpPr>
              <p:grpSpPr bwMode="auto">
                <a:xfrm>
                  <a:off x="4251" y="3148"/>
                  <a:ext cx="2" cy="59"/>
                  <a:chOff x="4251" y="3148"/>
                  <a:chExt cx="2" cy="59"/>
                </a:xfrm>
              </p:grpSpPr>
              <p:sp>
                <p:nvSpPr>
                  <p:cNvPr id="333" name="Freeform 192"/>
                  <p:cNvSpPr>
                    <a:spLocks/>
                  </p:cNvSpPr>
                  <p:nvPr/>
                </p:nvSpPr>
                <p:spPr bwMode="auto">
                  <a:xfrm>
                    <a:off x="4251" y="3148"/>
                    <a:ext cx="2" cy="59"/>
                  </a:xfrm>
                  <a:custGeom>
                    <a:avLst/>
                    <a:gdLst>
                      <a:gd name="T0" fmla="+- 0 4251 4251"/>
                      <a:gd name="T1" fmla="*/ T0 w 2"/>
                      <a:gd name="T2" fmla="+- 0 3206 3148"/>
                      <a:gd name="T3" fmla="*/ 3206 h 59"/>
                      <a:gd name="T4" fmla="+- 0 4253 4251"/>
                      <a:gd name="T5" fmla="*/ T4 w 2"/>
                      <a:gd name="T6" fmla="+- 0 3206 3148"/>
                      <a:gd name="T7" fmla="*/ 3206 h 59"/>
                      <a:gd name="T8" fmla="+- 0 4253 4251"/>
                      <a:gd name="T9" fmla="*/ T8 w 2"/>
                      <a:gd name="T10" fmla="+- 0 3148 3148"/>
                      <a:gd name="T11" fmla="*/ 3148 h 59"/>
                      <a:gd name="T12" fmla="+- 0 4251 4251"/>
                      <a:gd name="T13" fmla="*/ T12 w 2"/>
                      <a:gd name="T14" fmla="+- 0 3148 3148"/>
                      <a:gd name="T15" fmla="*/ 3148 h 59"/>
                      <a:gd name="T16" fmla="+- 0 4251 4251"/>
                      <a:gd name="T17" fmla="*/ T16 w 2"/>
                      <a:gd name="T18" fmla="+- 0 3206 3148"/>
                      <a:gd name="T19" fmla="*/ 3206 h 59"/>
                    </a:gdLst>
                    <a:ahLst/>
                    <a:cxnLst>
                      <a:cxn ang="0">
                        <a:pos x="T1" y="T3"/>
                      </a:cxn>
                      <a:cxn ang="0">
                        <a:pos x="T5" y="T7"/>
                      </a:cxn>
                      <a:cxn ang="0">
                        <a:pos x="T9" y="T11"/>
                      </a:cxn>
                      <a:cxn ang="0">
                        <a:pos x="T13" y="T15"/>
                      </a:cxn>
                      <a:cxn ang="0">
                        <a:pos x="T17" y="T19"/>
                      </a:cxn>
                    </a:cxnLst>
                    <a:rect l="0" t="0" r="r" b="b"/>
                    <a:pathLst>
                      <a:path w="2" h="59">
                        <a:moveTo>
                          <a:pt x="0" y="58"/>
                        </a:moveTo>
                        <a:lnTo>
                          <a:pt x="2" y="58"/>
                        </a:lnTo>
                        <a:lnTo>
                          <a:pt x="2" y="0"/>
                        </a:lnTo>
                        <a:lnTo>
                          <a:pt x="0" y="0"/>
                        </a:lnTo>
                        <a:lnTo>
                          <a:pt x="0" y="58"/>
                        </a:lnTo>
                        <a:close/>
                      </a:path>
                    </a:pathLst>
                  </a:custGeom>
                  <a:solidFill>
                    <a:srgbClr val="AEB0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05" name="Group 193"/>
                <p:cNvGrpSpPr>
                  <a:grpSpLocks/>
                </p:cNvGrpSpPr>
                <p:nvPr/>
              </p:nvGrpSpPr>
              <p:grpSpPr bwMode="auto">
                <a:xfrm>
                  <a:off x="4250" y="3148"/>
                  <a:ext cx="2" cy="59"/>
                  <a:chOff x="4250" y="3148"/>
                  <a:chExt cx="2" cy="59"/>
                </a:xfrm>
              </p:grpSpPr>
              <p:sp>
                <p:nvSpPr>
                  <p:cNvPr id="332" name="Freeform 194"/>
                  <p:cNvSpPr>
                    <a:spLocks/>
                  </p:cNvSpPr>
                  <p:nvPr/>
                </p:nvSpPr>
                <p:spPr bwMode="auto">
                  <a:xfrm>
                    <a:off x="4250" y="3148"/>
                    <a:ext cx="2" cy="59"/>
                  </a:xfrm>
                  <a:custGeom>
                    <a:avLst/>
                    <a:gdLst>
                      <a:gd name="T0" fmla="+- 0 4250 4250"/>
                      <a:gd name="T1" fmla="*/ T0 w 2"/>
                      <a:gd name="T2" fmla="+- 0 3207 3148"/>
                      <a:gd name="T3" fmla="*/ 3207 h 59"/>
                      <a:gd name="T4" fmla="+- 0 4251 4250"/>
                      <a:gd name="T5" fmla="*/ T4 w 2"/>
                      <a:gd name="T6" fmla="+- 0 3207 3148"/>
                      <a:gd name="T7" fmla="*/ 3207 h 59"/>
                      <a:gd name="T8" fmla="+- 0 4251 4250"/>
                      <a:gd name="T9" fmla="*/ T8 w 2"/>
                      <a:gd name="T10" fmla="+- 0 3148 3148"/>
                      <a:gd name="T11" fmla="*/ 3148 h 59"/>
                      <a:gd name="T12" fmla="+- 0 4250 4250"/>
                      <a:gd name="T13" fmla="*/ T12 w 2"/>
                      <a:gd name="T14" fmla="+- 0 3148 3148"/>
                      <a:gd name="T15" fmla="*/ 3148 h 59"/>
                      <a:gd name="T16" fmla="+- 0 4250 4250"/>
                      <a:gd name="T17" fmla="*/ T16 w 2"/>
                      <a:gd name="T18" fmla="+- 0 3207 3148"/>
                      <a:gd name="T19" fmla="*/ 3207 h 59"/>
                    </a:gdLst>
                    <a:ahLst/>
                    <a:cxnLst>
                      <a:cxn ang="0">
                        <a:pos x="T1" y="T3"/>
                      </a:cxn>
                      <a:cxn ang="0">
                        <a:pos x="T5" y="T7"/>
                      </a:cxn>
                      <a:cxn ang="0">
                        <a:pos x="T9" y="T11"/>
                      </a:cxn>
                      <a:cxn ang="0">
                        <a:pos x="T13" y="T15"/>
                      </a:cxn>
                      <a:cxn ang="0">
                        <a:pos x="T17" y="T19"/>
                      </a:cxn>
                    </a:cxnLst>
                    <a:rect l="0" t="0" r="r" b="b"/>
                    <a:pathLst>
                      <a:path w="2" h="59">
                        <a:moveTo>
                          <a:pt x="0" y="59"/>
                        </a:moveTo>
                        <a:lnTo>
                          <a:pt x="1" y="59"/>
                        </a:lnTo>
                        <a:lnTo>
                          <a:pt x="1" y="0"/>
                        </a:lnTo>
                        <a:lnTo>
                          <a:pt x="0" y="0"/>
                        </a:lnTo>
                        <a:lnTo>
                          <a:pt x="0" y="59"/>
                        </a:lnTo>
                        <a:close/>
                      </a:path>
                    </a:pathLst>
                  </a:custGeom>
                  <a:solidFill>
                    <a:srgbClr val="B0B2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06" name="Group 195"/>
                <p:cNvGrpSpPr>
                  <a:grpSpLocks/>
                </p:cNvGrpSpPr>
                <p:nvPr/>
              </p:nvGrpSpPr>
              <p:grpSpPr bwMode="auto">
                <a:xfrm>
                  <a:off x="4248" y="3148"/>
                  <a:ext cx="2" cy="59"/>
                  <a:chOff x="4248" y="3148"/>
                  <a:chExt cx="2" cy="59"/>
                </a:xfrm>
              </p:grpSpPr>
              <p:sp>
                <p:nvSpPr>
                  <p:cNvPr id="331" name="Freeform 196"/>
                  <p:cNvSpPr>
                    <a:spLocks/>
                  </p:cNvSpPr>
                  <p:nvPr/>
                </p:nvSpPr>
                <p:spPr bwMode="auto">
                  <a:xfrm>
                    <a:off x="4248" y="3148"/>
                    <a:ext cx="2" cy="59"/>
                  </a:xfrm>
                  <a:custGeom>
                    <a:avLst/>
                    <a:gdLst>
                      <a:gd name="T0" fmla="+- 0 4248 4248"/>
                      <a:gd name="T1" fmla="*/ T0 w 2"/>
                      <a:gd name="T2" fmla="+- 0 3207 3148"/>
                      <a:gd name="T3" fmla="*/ 3207 h 59"/>
                      <a:gd name="T4" fmla="+- 0 4250 4248"/>
                      <a:gd name="T5" fmla="*/ T4 w 2"/>
                      <a:gd name="T6" fmla="+- 0 3207 3148"/>
                      <a:gd name="T7" fmla="*/ 3207 h 59"/>
                      <a:gd name="T8" fmla="+- 0 4250 4248"/>
                      <a:gd name="T9" fmla="*/ T8 w 2"/>
                      <a:gd name="T10" fmla="+- 0 3148 3148"/>
                      <a:gd name="T11" fmla="*/ 3148 h 59"/>
                      <a:gd name="T12" fmla="+- 0 4248 4248"/>
                      <a:gd name="T13" fmla="*/ T12 w 2"/>
                      <a:gd name="T14" fmla="+- 0 3148 3148"/>
                      <a:gd name="T15" fmla="*/ 3148 h 59"/>
                      <a:gd name="T16" fmla="+- 0 4248 4248"/>
                      <a:gd name="T17" fmla="*/ T16 w 2"/>
                      <a:gd name="T18" fmla="+- 0 3207 3148"/>
                      <a:gd name="T19" fmla="*/ 3207 h 59"/>
                    </a:gdLst>
                    <a:ahLst/>
                    <a:cxnLst>
                      <a:cxn ang="0">
                        <a:pos x="T1" y="T3"/>
                      </a:cxn>
                      <a:cxn ang="0">
                        <a:pos x="T5" y="T7"/>
                      </a:cxn>
                      <a:cxn ang="0">
                        <a:pos x="T9" y="T11"/>
                      </a:cxn>
                      <a:cxn ang="0">
                        <a:pos x="T13" y="T15"/>
                      </a:cxn>
                      <a:cxn ang="0">
                        <a:pos x="T17" y="T19"/>
                      </a:cxn>
                    </a:cxnLst>
                    <a:rect l="0" t="0" r="r" b="b"/>
                    <a:pathLst>
                      <a:path w="2" h="59">
                        <a:moveTo>
                          <a:pt x="0" y="59"/>
                        </a:moveTo>
                        <a:lnTo>
                          <a:pt x="2" y="59"/>
                        </a:lnTo>
                        <a:lnTo>
                          <a:pt x="2" y="0"/>
                        </a:lnTo>
                        <a:lnTo>
                          <a:pt x="0" y="0"/>
                        </a:lnTo>
                        <a:lnTo>
                          <a:pt x="0" y="59"/>
                        </a:lnTo>
                        <a:close/>
                      </a:path>
                    </a:pathLst>
                  </a:custGeom>
                  <a:solidFill>
                    <a:srgbClr val="B3B5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07" name="Group 197"/>
                <p:cNvGrpSpPr>
                  <a:grpSpLocks/>
                </p:cNvGrpSpPr>
                <p:nvPr/>
              </p:nvGrpSpPr>
              <p:grpSpPr bwMode="auto">
                <a:xfrm>
                  <a:off x="4247" y="3148"/>
                  <a:ext cx="2" cy="59"/>
                  <a:chOff x="4247" y="3148"/>
                  <a:chExt cx="2" cy="59"/>
                </a:xfrm>
              </p:grpSpPr>
              <p:sp>
                <p:nvSpPr>
                  <p:cNvPr id="330" name="Freeform 198"/>
                  <p:cNvSpPr>
                    <a:spLocks/>
                  </p:cNvSpPr>
                  <p:nvPr/>
                </p:nvSpPr>
                <p:spPr bwMode="auto">
                  <a:xfrm>
                    <a:off x="4247" y="3148"/>
                    <a:ext cx="2" cy="59"/>
                  </a:xfrm>
                  <a:custGeom>
                    <a:avLst/>
                    <a:gdLst>
                      <a:gd name="T0" fmla="+- 0 4247 4247"/>
                      <a:gd name="T1" fmla="*/ T0 w 2"/>
                      <a:gd name="T2" fmla="+- 0 3207 3148"/>
                      <a:gd name="T3" fmla="*/ 3207 h 59"/>
                      <a:gd name="T4" fmla="+- 0 4249 4247"/>
                      <a:gd name="T5" fmla="*/ T4 w 2"/>
                      <a:gd name="T6" fmla="+- 0 3207 3148"/>
                      <a:gd name="T7" fmla="*/ 3207 h 59"/>
                      <a:gd name="T8" fmla="+- 0 4249 4247"/>
                      <a:gd name="T9" fmla="*/ T8 w 2"/>
                      <a:gd name="T10" fmla="+- 0 3148 3148"/>
                      <a:gd name="T11" fmla="*/ 3148 h 59"/>
                      <a:gd name="T12" fmla="+- 0 4247 4247"/>
                      <a:gd name="T13" fmla="*/ T12 w 2"/>
                      <a:gd name="T14" fmla="+- 0 3148 3148"/>
                      <a:gd name="T15" fmla="*/ 3148 h 59"/>
                      <a:gd name="T16" fmla="+- 0 4247 4247"/>
                      <a:gd name="T17" fmla="*/ T16 w 2"/>
                      <a:gd name="T18" fmla="+- 0 3207 3148"/>
                      <a:gd name="T19" fmla="*/ 3207 h 59"/>
                    </a:gdLst>
                    <a:ahLst/>
                    <a:cxnLst>
                      <a:cxn ang="0">
                        <a:pos x="T1" y="T3"/>
                      </a:cxn>
                      <a:cxn ang="0">
                        <a:pos x="T5" y="T7"/>
                      </a:cxn>
                      <a:cxn ang="0">
                        <a:pos x="T9" y="T11"/>
                      </a:cxn>
                      <a:cxn ang="0">
                        <a:pos x="T13" y="T15"/>
                      </a:cxn>
                      <a:cxn ang="0">
                        <a:pos x="T17" y="T19"/>
                      </a:cxn>
                    </a:cxnLst>
                    <a:rect l="0" t="0" r="r" b="b"/>
                    <a:pathLst>
                      <a:path w="2" h="59">
                        <a:moveTo>
                          <a:pt x="0" y="59"/>
                        </a:moveTo>
                        <a:lnTo>
                          <a:pt x="2" y="59"/>
                        </a:lnTo>
                        <a:lnTo>
                          <a:pt x="2" y="0"/>
                        </a:lnTo>
                        <a:lnTo>
                          <a:pt x="0" y="0"/>
                        </a:lnTo>
                        <a:lnTo>
                          <a:pt x="0" y="59"/>
                        </a:lnTo>
                        <a:close/>
                      </a:path>
                    </a:pathLst>
                  </a:custGeom>
                  <a:solidFill>
                    <a:srgbClr val="B5B7B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08" name="Group 199"/>
                <p:cNvGrpSpPr>
                  <a:grpSpLocks/>
                </p:cNvGrpSpPr>
                <p:nvPr/>
              </p:nvGrpSpPr>
              <p:grpSpPr bwMode="auto">
                <a:xfrm>
                  <a:off x="4246" y="3148"/>
                  <a:ext cx="2" cy="59"/>
                  <a:chOff x="4246" y="3148"/>
                  <a:chExt cx="2" cy="59"/>
                </a:xfrm>
              </p:grpSpPr>
              <p:sp>
                <p:nvSpPr>
                  <p:cNvPr id="329" name="Freeform 200"/>
                  <p:cNvSpPr>
                    <a:spLocks/>
                  </p:cNvSpPr>
                  <p:nvPr/>
                </p:nvSpPr>
                <p:spPr bwMode="auto">
                  <a:xfrm>
                    <a:off x="4246" y="3148"/>
                    <a:ext cx="2" cy="59"/>
                  </a:xfrm>
                  <a:custGeom>
                    <a:avLst/>
                    <a:gdLst>
                      <a:gd name="T0" fmla="+- 0 4246 4246"/>
                      <a:gd name="T1" fmla="*/ T0 w 2"/>
                      <a:gd name="T2" fmla="+- 0 3207 3148"/>
                      <a:gd name="T3" fmla="*/ 3207 h 59"/>
                      <a:gd name="T4" fmla="+- 0 4248 4246"/>
                      <a:gd name="T5" fmla="*/ T4 w 2"/>
                      <a:gd name="T6" fmla="+- 0 3207 3148"/>
                      <a:gd name="T7" fmla="*/ 3207 h 59"/>
                      <a:gd name="T8" fmla="+- 0 4248 4246"/>
                      <a:gd name="T9" fmla="*/ T8 w 2"/>
                      <a:gd name="T10" fmla="+- 0 3148 3148"/>
                      <a:gd name="T11" fmla="*/ 3148 h 59"/>
                      <a:gd name="T12" fmla="+- 0 4246 4246"/>
                      <a:gd name="T13" fmla="*/ T12 w 2"/>
                      <a:gd name="T14" fmla="+- 0 3148 3148"/>
                      <a:gd name="T15" fmla="*/ 3148 h 59"/>
                      <a:gd name="T16" fmla="+- 0 4246 4246"/>
                      <a:gd name="T17" fmla="*/ T16 w 2"/>
                      <a:gd name="T18" fmla="+- 0 3207 3148"/>
                      <a:gd name="T19" fmla="*/ 3207 h 59"/>
                    </a:gdLst>
                    <a:ahLst/>
                    <a:cxnLst>
                      <a:cxn ang="0">
                        <a:pos x="T1" y="T3"/>
                      </a:cxn>
                      <a:cxn ang="0">
                        <a:pos x="T5" y="T7"/>
                      </a:cxn>
                      <a:cxn ang="0">
                        <a:pos x="T9" y="T11"/>
                      </a:cxn>
                      <a:cxn ang="0">
                        <a:pos x="T13" y="T15"/>
                      </a:cxn>
                      <a:cxn ang="0">
                        <a:pos x="T17" y="T19"/>
                      </a:cxn>
                    </a:cxnLst>
                    <a:rect l="0" t="0" r="r" b="b"/>
                    <a:pathLst>
                      <a:path w="2" h="59">
                        <a:moveTo>
                          <a:pt x="0" y="59"/>
                        </a:moveTo>
                        <a:lnTo>
                          <a:pt x="2" y="59"/>
                        </a:lnTo>
                        <a:lnTo>
                          <a:pt x="2" y="0"/>
                        </a:lnTo>
                        <a:lnTo>
                          <a:pt x="0" y="0"/>
                        </a:lnTo>
                        <a:lnTo>
                          <a:pt x="0" y="59"/>
                        </a:lnTo>
                        <a:close/>
                      </a:path>
                    </a:pathLst>
                  </a:custGeom>
                  <a:solidFill>
                    <a:srgbClr val="B8BA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09" name="Group 201"/>
                <p:cNvGrpSpPr>
                  <a:grpSpLocks/>
                </p:cNvGrpSpPr>
                <p:nvPr/>
              </p:nvGrpSpPr>
              <p:grpSpPr bwMode="auto">
                <a:xfrm>
                  <a:off x="4245" y="3149"/>
                  <a:ext cx="2" cy="59"/>
                  <a:chOff x="4245" y="3149"/>
                  <a:chExt cx="2" cy="59"/>
                </a:xfrm>
              </p:grpSpPr>
              <p:sp>
                <p:nvSpPr>
                  <p:cNvPr id="328" name="Freeform 202"/>
                  <p:cNvSpPr>
                    <a:spLocks/>
                  </p:cNvSpPr>
                  <p:nvPr/>
                </p:nvSpPr>
                <p:spPr bwMode="auto">
                  <a:xfrm>
                    <a:off x="4245" y="3149"/>
                    <a:ext cx="2" cy="59"/>
                  </a:xfrm>
                  <a:custGeom>
                    <a:avLst/>
                    <a:gdLst>
                      <a:gd name="T0" fmla="+- 0 4245 4245"/>
                      <a:gd name="T1" fmla="*/ T0 w 2"/>
                      <a:gd name="T2" fmla="+- 0 3207 3149"/>
                      <a:gd name="T3" fmla="*/ 3207 h 59"/>
                      <a:gd name="T4" fmla="+- 0 4246 4245"/>
                      <a:gd name="T5" fmla="*/ T4 w 2"/>
                      <a:gd name="T6" fmla="+- 0 3207 3149"/>
                      <a:gd name="T7" fmla="*/ 3207 h 59"/>
                      <a:gd name="T8" fmla="+- 0 4246 4245"/>
                      <a:gd name="T9" fmla="*/ T8 w 2"/>
                      <a:gd name="T10" fmla="+- 0 3149 3149"/>
                      <a:gd name="T11" fmla="*/ 3149 h 59"/>
                      <a:gd name="T12" fmla="+- 0 4245 4245"/>
                      <a:gd name="T13" fmla="*/ T12 w 2"/>
                      <a:gd name="T14" fmla="+- 0 3149 3149"/>
                      <a:gd name="T15" fmla="*/ 3149 h 59"/>
                      <a:gd name="T16" fmla="+- 0 4245 4245"/>
                      <a:gd name="T17" fmla="*/ T16 w 2"/>
                      <a:gd name="T18" fmla="+- 0 3207 3149"/>
                      <a:gd name="T19" fmla="*/ 3207 h 59"/>
                    </a:gdLst>
                    <a:ahLst/>
                    <a:cxnLst>
                      <a:cxn ang="0">
                        <a:pos x="T1" y="T3"/>
                      </a:cxn>
                      <a:cxn ang="0">
                        <a:pos x="T5" y="T7"/>
                      </a:cxn>
                      <a:cxn ang="0">
                        <a:pos x="T9" y="T11"/>
                      </a:cxn>
                      <a:cxn ang="0">
                        <a:pos x="T13" y="T15"/>
                      </a:cxn>
                      <a:cxn ang="0">
                        <a:pos x="T17" y="T19"/>
                      </a:cxn>
                    </a:cxnLst>
                    <a:rect l="0" t="0" r="r" b="b"/>
                    <a:pathLst>
                      <a:path w="2" h="59">
                        <a:moveTo>
                          <a:pt x="0" y="58"/>
                        </a:moveTo>
                        <a:lnTo>
                          <a:pt x="1" y="58"/>
                        </a:lnTo>
                        <a:lnTo>
                          <a:pt x="1" y="0"/>
                        </a:lnTo>
                        <a:lnTo>
                          <a:pt x="0" y="0"/>
                        </a:lnTo>
                        <a:lnTo>
                          <a:pt x="0" y="58"/>
                        </a:lnTo>
                        <a:close/>
                      </a:path>
                    </a:pathLst>
                  </a:custGeom>
                  <a:solidFill>
                    <a:srgbClr val="BABC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10" name="Group 203"/>
                <p:cNvGrpSpPr>
                  <a:grpSpLocks/>
                </p:cNvGrpSpPr>
                <p:nvPr/>
              </p:nvGrpSpPr>
              <p:grpSpPr bwMode="auto">
                <a:xfrm>
                  <a:off x="4244" y="3149"/>
                  <a:ext cx="2" cy="59"/>
                  <a:chOff x="4244" y="3149"/>
                  <a:chExt cx="2" cy="59"/>
                </a:xfrm>
              </p:grpSpPr>
              <p:sp>
                <p:nvSpPr>
                  <p:cNvPr id="327" name="Freeform 204"/>
                  <p:cNvSpPr>
                    <a:spLocks/>
                  </p:cNvSpPr>
                  <p:nvPr/>
                </p:nvSpPr>
                <p:spPr bwMode="auto">
                  <a:xfrm>
                    <a:off x="4244" y="3149"/>
                    <a:ext cx="2" cy="59"/>
                  </a:xfrm>
                  <a:custGeom>
                    <a:avLst/>
                    <a:gdLst>
                      <a:gd name="T0" fmla="+- 0 4244 4244"/>
                      <a:gd name="T1" fmla="*/ T0 w 2"/>
                      <a:gd name="T2" fmla="+- 0 3207 3149"/>
                      <a:gd name="T3" fmla="*/ 3207 h 59"/>
                      <a:gd name="T4" fmla="+- 0 4245 4244"/>
                      <a:gd name="T5" fmla="*/ T4 w 2"/>
                      <a:gd name="T6" fmla="+- 0 3207 3149"/>
                      <a:gd name="T7" fmla="*/ 3207 h 59"/>
                      <a:gd name="T8" fmla="+- 0 4245 4244"/>
                      <a:gd name="T9" fmla="*/ T8 w 2"/>
                      <a:gd name="T10" fmla="+- 0 3149 3149"/>
                      <a:gd name="T11" fmla="*/ 3149 h 59"/>
                      <a:gd name="T12" fmla="+- 0 4244 4244"/>
                      <a:gd name="T13" fmla="*/ T12 w 2"/>
                      <a:gd name="T14" fmla="+- 0 3149 3149"/>
                      <a:gd name="T15" fmla="*/ 3149 h 59"/>
                      <a:gd name="T16" fmla="+- 0 4244 4244"/>
                      <a:gd name="T17" fmla="*/ T16 w 2"/>
                      <a:gd name="T18" fmla="+- 0 3207 3149"/>
                      <a:gd name="T19" fmla="*/ 3207 h 59"/>
                    </a:gdLst>
                    <a:ahLst/>
                    <a:cxnLst>
                      <a:cxn ang="0">
                        <a:pos x="T1" y="T3"/>
                      </a:cxn>
                      <a:cxn ang="0">
                        <a:pos x="T5" y="T7"/>
                      </a:cxn>
                      <a:cxn ang="0">
                        <a:pos x="T9" y="T11"/>
                      </a:cxn>
                      <a:cxn ang="0">
                        <a:pos x="T13" y="T15"/>
                      </a:cxn>
                      <a:cxn ang="0">
                        <a:pos x="T17" y="T19"/>
                      </a:cxn>
                    </a:cxnLst>
                    <a:rect l="0" t="0" r="r" b="b"/>
                    <a:pathLst>
                      <a:path w="2" h="59">
                        <a:moveTo>
                          <a:pt x="0" y="58"/>
                        </a:moveTo>
                        <a:lnTo>
                          <a:pt x="1" y="58"/>
                        </a:lnTo>
                        <a:lnTo>
                          <a:pt x="1" y="0"/>
                        </a:lnTo>
                        <a:lnTo>
                          <a:pt x="0" y="0"/>
                        </a:lnTo>
                        <a:lnTo>
                          <a:pt x="0" y="58"/>
                        </a:lnTo>
                        <a:close/>
                      </a:path>
                    </a:pathLst>
                  </a:custGeom>
                  <a:solidFill>
                    <a:srgbClr val="BDBF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11" name="Group 205"/>
                <p:cNvGrpSpPr>
                  <a:grpSpLocks/>
                </p:cNvGrpSpPr>
                <p:nvPr/>
              </p:nvGrpSpPr>
              <p:grpSpPr bwMode="auto">
                <a:xfrm>
                  <a:off x="4243" y="3149"/>
                  <a:ext cx="2" cy="59"/>
                  <a:chOff x="4243" y="3149"/>
                  <a:chExt cx="2" cy="59"/>
                </a:xfrm>
              </p:grpSpPr>
              <p:sp>
                <p:nvSpPr>
                  <p:cNvPr id="326" name="Freeform 206"/>
                  <p:cNvSpPr>
                    <a:spLocks/>
                  </p:cNvSpPr>
                  <p:nvPr/>
                </p:nvSpPr>
                <p:spPr bwMode="auto">
                  <a:xfrm>
                    <a:off x="4243" y="3149"/>
                    <a:ext cx="2" cy="59"/>
                  </a:xfrm>
                  <a:custGeom>
                    <a:avLst/>
                    <a:gdLst>
                      <a:gd name="T0" fmla="+- 0 4243 4243"/>
                      <a:gd name="T1" fmla="*/ T0 w 2"/>
                      <a:gd name="T2" fmla="+- 0 3207 3149"/>
                      <a:gd name="T3" fmla="*/ 3207 h 59"/>
                      <a:gd name="T4" fmla="+- 0 4244 4243"/>
                      <a:gd name="T5" fmla="*/ T4 w 2"/>
                      <a:gd name="T6" fmla="+- 0 3207 3149"/>
                      <a:gd name="T7" fmla="*/ 3207 h 59"/>
                      <a:gd name="T8" fmla="+- 0 4244 4243"/>
                      <a:gd name="T9" fmla="*/ T8 w 2"/>
                      <a:gd name="T10" fmla="+- 0 3149 3149"/>
                      <a:gd name="T11" fmla="*/ 3149 h 59"/>
                      <a:gd name="T12" fmla="+- 0 4243 4243"/>
                      <a:gd name="T13" fmla="*/ T12 w 2"/>
                      <a:gd name="T14" fmla="+- 0 3149 3149"/>
                      <a:gd name="T15" fmla="*/ 3149 h 59"/>
                      <a:gd name="T16" fmla="+- 0 4243 4243"/>
                      <a:gd name="T17" fmla="*/ T16 w 2"/>
                      <a:gd name="T18" fmla="+- 0 3207 3149"/>
                      <a:gd name="T19" fmla="*/ 3207 h 59"/>
                    </a:gdLst>
                    <a:ahLst/>
                    <a:cxnLst>
                      <a:cxn ang="0">
                        <a:pos x="T1" y="T3"/>
                      </a:cxn>
                      <a:cxn ang="0">
                        <a:pos x="T5" y="T7"/>
                      </a:cxn>
                      <a:cxn ang="0">
                        <a:pos x="T9" y="T11"/>
                      </a:cxn>
                      <a:cxn ang="0">
                        <a:pos x="T13" y="T15"/>
                      </a:cxn>
                      <a:cxn ang="0">
                        <a:pos x="T17" y="T19"/>
                      </a:cxn>
                    </a:cxnLst>
                    <a:rect l="0" t="0" r="r" b="b"/>
                    <a:pathLst>
                      <a:path w="2" h="59">
                        <a:moveTo>
                          <a:pt x="0" y="58"/>
                        </a:moveTo>
                        <a:lnTo>
                          <a:pt x="1" y="58"/>
                        </a:lnTo>
                        <a:lnTo>
                          <a:pt x="1" y="0"/>
                        </a:lnTo>
                        <a:lnTo>
                          <a:pt x="0" y="0"/>
                        </a:lnTo>
                        <a:lnTo>
                          <a:pt x="0" y="58"/>
                        </a:lnTo>
                        <a:close/>
                      </a:path>
                    </a:pathLst>
                  </a:custGeom>
                  <a:solidFill>
                    <a:srgbClr val="BFC1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12" name="Group 207"/>
                <p:cNvGrpSpPr>
                  <a:grpSpLocks/>
                </p:cNvGrpSpPr>
                <p:nvPr/>
              </p:nvGrpSpPr>
              <p:grpSpPr bwMode="auto">
                <a:xfrm>
                  <a:off x="4242" y="3149"/>
                  <a:ext cx="2" cy="59"/>
                  <a:chOff x="4242" y="3149"/>
                  <a:chExt cx="2" cy="59"/>
                </a:xfrm>
              </p:grpSpPr>
              <p:sp>
                <p:nvSpPr>
                  <p:cNvPr id="325" name="Freeform 208"/>
                  <p:cNvSpPr>
                    <a:spLocks/>
                  </p:cNvSpPr>
                  <p:nvPr/>
                </p:nvSpPr>
                <p:spPr bwMode="auto">
                  <a:xfrm>
                    <a:off x="4242" y="3149"/>
                    <a:ext cx="2" cy="59"/>
                  </a:xfrm>
                  <a:custGeom>
                    <a:avLst/>
                    <a:gdLst>
                      <a:gd name="T0" fmla="+- 0 4242 4242"/>
                      <a:gd name="T1" fmla="*/ T0 w 2"/>
                      <a:gd name="T2" fmla="+- 0 3207 3149"/>
                      <a:gd name="T3" fmla="*/ 3207 h 59"/>
                      <a:gd name="T4" fmla="+- 0 4244 4242"/>
                      <a:gd name="T5" fmla="*/ T4 w 2"/>
                      <a:gd name="T6" fmla="+- 0 3207 3149"/>
                      <a:gd name="T7" fmla="*/ 3207 h 59"/>
                      <a:gd name="T8" fmla="+- 0 4244 4242"/>
                      <a:gd name="T9" fmla="*/ T8 w 2"/>
                      <a:gd name="T10" fmla="+- 0 3149 3149"/>
                      <a:gd name="T11" fmla="*/ 3149 h 59"/>
                      <a:gd name="T12" fmla="+- 0 4242 4242"/>
                      <a:gd name="T13" fmla="*/ T12 w 2"/>
                      <a:gd name="T14" fmla="+- 0 3149 3149"/>
                      <a:gd name="T15" fmla="*/ 3149 h 59"/>
                      <a:gd name="T16" fmla="+- 0 4242 4242"/>
                      <a:gd name="T17" fmla="*/ T16 w 2"/>
                      <a:gd name="T18" fmla="+- 0 3207 3149"/>
                      <a:gd name="T19" fmla="*/ 3207 h 59"/>
                    </a:gdLst>
                    <a:ahLst/>
                    <a:cxnLst>
                      <a:cxn ang="0">
                        <a:pos x="T1" y="T3"/>
                      </a:cxn>
                      <a:cxn ang="0">
                        <a:pos x="T5" y="T7"/>
                      </a:cxn>
                      <a:cxn ang="0">
                        <a:pos x="T9" y="T11"/>
                      </a:cxn>
                      <a:cxn ang="0">
                        <a:pos x="T13" y="T15"/>
                      </a:cxn>
                      <a:cxn ang="0">
                        <a:pos x="T17" y="T19"/>
                      </a:cxn>
                    </a:cxnLst>
                    <a:rect l="0" t="0" r="r" b="b"/>
                    <a:pathLst>
                      <a:path w="2" h="59">
                        <a:moveTo>
                          <a:pt x="0" y="58"/>
                        </a:moveTo>
                        <a:lnTo>
                          <a:pt x="2" y="58"/>
                        </a:lnTo>
                        <a:lnTo>
                          <a:pt x="2" y="0"/>
                        </a:lnTo>
                        <a:lnTo>
                          <a:pt x="0" y="0"/>
                        </a:lnTo>
                        <a:lnTo>
                          <a:pt x="0" y="58"/>
                        </a:lnTo>
                        <a:close/>
                      </a:path>
                    </a:pathLst>
                  </a:custGeom>
                  <a:solidFill>
                    <a:srgbClr val="C2C4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13" name="Group 209"/>
                <p:cNvGrpSpPr>
                  <a:grpSpLocks/>
                </p:cNvGrpSpPr>
                <p:nvPr/>
              </p:nvGrpSpPr>
              <p:grpSpPr bwMode="auto">
                <a:xfrm>
                  <a:off x="4242" y="3149"/>
                  <a:ext cx="2" cy="59"/>
                  <a:chOff x="4242" y="3149"/>
                  <a:chExt cx="2" cy="59"/>
                </a:xfrm>
              </p:grpSpPr>
              <p:sp>
                <p:nvSpPr>
                  <p:cNvPr id="324" name="Freeform 210"/>
                  <p:cNvSpPr>
                    <a:spLocks/>
                  </p:cNvSpPr>
                  <p:nvPr/>
                </p:nvSpPr>
                <p:spPr bwMode="auto">
                  <a:xfrm>
                    <a:off x="4242" y="3149"/>
                    <a:ext cx="2" cy="59"/>
                  </a:xfrm>
                  <a:custGeom>
                    <a:avLst/>
                    <a:gdLst>
                      <a:gd name="T0" fmla="+- 0 4242 4242"/>
                      <a:gd name="T1" fmla="*/ T0 w 2"/>
                      <a:gd name="T2" fmla="+- 0 3208 3149"/>
                      <a:gd name="T3" fmla="*/ 3208 h 59"/>
                      <a:gd name="T4" fmla="+- 0 4243 4242"/>
                      <a:gd name="T5" fmla="*/ T4 w 2"/>
                      <a:gd name="T6" fmla="+- 0 3208 3149"/>
                      <a:gd name="T7" fmla="*/ 3208 h 59"/>
                      <a:gd name="T8" fmla="+- 0 4243 4242"/>
                      <a:gd name="T9" fmla="*/ T8 w 2"/>
                      <a:gd name="T10" fmla="+- 0 3149 3149"/>
                      <a:gd name="T11" fmla="*/ 3149 h 59"/>
                      <a:gd name="T12" fmla="+- 0 4242 4242"/>
                      <a:gd name="T13" fmla="*/ T12 w 2"/>
                      <a:gd name="T14" fmla="+- 0 3149 3149"/>
                      <a:gd name="T15" fmla="*/ 3149 h 59"/>
                      <a:gd name="T16" fmla="+- 0 4242 4242"/>
                      <a:gd name="T17" fmla="*/ T16 w 2"/>
                      <a:gd name="T18" fmla="+- 0 3208 3149"/>
                      <a:gd name="T19" fmla="*/ 3208 h 59"/>
                    </a:gdLst>
                    <a:ahLst/>
                    <a:cxnLst>
                      <a:cxn ang="0">
                        <a:pos x="T1" y="T3"/>
                      </a:cxn>
                      <a:cxn ang="0">
                        <a:pos x="T5" y="T7"/>
                      </a:cxn>
                      <a:cxn ang="0">
                        <a:pos x="T9" y="T11"/>
                      </a:cxn>
                      <a:cxn ang="0">
                        <a:pos x="T13" y="T15"/>
                      </a:cxn>
                      <a:cxn ang="0">
                        <a:pos x="T17" y="T19"/>
                      </a:cxn>
                    </a:cxnLst>
                    <a:rect l="0" t="0" r="r" b="b"/>
                    <a:pathLst>
                      <a:path w="2" h="59">
                        <a:moveTo>
                          <a:pt x="0" y="59"/>
                        </a:moveTo>
                        <a:lnTo>
                          <a:pt x="1" y="59"/>
                        </a:lnTo>
                        <a:lnTo>
                          <a:pt x="1" y="0"/>
                        </a:lnTo>
                        <a:lnTo>
                          <a:pt x="0" y="0"/>
                        </a:lnTo>
                        <a:lnTo>
                          <a:pt x="0" y="59"/>
                        </a:lnTo>
                        <a:close/>
                      </a:path>
                    </a:pathLst>
                  </a:custGeom>
                  <a:solidFill>
                    <a:srgbClr val="C4C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14" name="Group 211"/>
                <p:cNvGrpSpPr>
                  <a:grpSpLocks/>
                </p:cNvGrpSpPr>
                <p:nvPr/>
              </p:nvGrpSpPr>
              <p:grpSpPr bwMode="auto">
                <a:xfrm>
                  <a:off x="4241" y="3149"/>
                  <a:ext cx="2" cy="59"/>
                  <a:chOff x="4241" y="3149"/>
                  <a:chExt cx="2" cy="59"/>
                </a:xfrm>
              </p:grpSpPr>
              <p:sp>
                <p:nvSpPr>
                  <p:cNvPr id="323" name="Freeform 212"/>
                  <p:cNvSpPr>
                    <a:spLocks/>
                  </p:cNvSpPr>
                  <p:nvPr/>
                </p:nvSpPr>
                <p:spPr bwMode="auto">
                  <a:xfrm>
                    <a:off x="4241" y="3149"/>
                    <a:ext cx="2" cy="59"/>
                  </a:xfrm>
                  <a:custGeom>
                    <a:avLst/>
                    <a:gdLst>
                      <a:gd name="T0" fmla="+- 0 4241 4241"/>
                      <a:gd name="T1" fmla="*/ T0 w 2"/>
                      <a:gd name="T2" fmla="+- 0 3208 3149"/>
                      <a:gd name="T3" fmla="*/ 3208 h 59"/>
                      <a:gd name="T4" fmla="+- 0 4242 4241"/>
                      <a:gd name="T5" fmla="*/ T4 w 2"/>
                      <a:gd name="T6" fmla="+- 0 3208 3149"/>
                      <a:gd name="T7" fmla="*/ 3208 h 59"/>
                      <a:gd name="T8" fmla="+- 0 4242 4241"/>
                      <a:gd name="T9" fmla="*/ T8 w 2"/>
                      <a:gd name="T10" fmla="+- 0 3149 3149"/>
                      <a:gd name="T11" fmla="*/ 3149 h 59"/>
                      <a:gd name="T12" fmla="+- 0 4241 4241"/>
                      <a:gd name="T13" fmla="*/ T12 w 2"/>
                      <a:gd name="T14" fmla="+- 0 3149 3149"/>
                      <a:gd name="T15" fmla="*/ 3149 h 59"/>
                      <a:gd name="T16" fmla="+- 0 4241 4241"/>
                      <a:gd name="T17" fmla="*/ T16 w 2"/>
                      <a:gd name="T18" fmla="+- 0 3208 3149"/>
                      <a:gd name="T19" fmla="*/ 3208 h 59"/>
                    </a:gdLst>
                    <a:ahLst/>
                    <a:cxnLst>
                      <a:cxn ang="0">
                        <a:pos x="T1" y="T3"/>
                      </a:cxn>
                      <a:cxn ang="0">
                        <a:pos x="T5" y="T7"/>
                      </a:cxn>
                      <a:cxn ang="0">
                        <a:pos x="T9" y="T11"/>
                      </a:cxn>
                      <a:cxn ang="0">
                        <a:pos x="T13" y="T15"/>
                      </a:cxn>
                      <a:cxn ang="0">
                        <a:pos x="T17" y="T19"/>
                      </a:cxn>
                    </a:cxnLst>
                    <a:rect l="0" t="0" r="r" b="b"/>
                    <a:pathLst>
                      <a:path w="2" h="59">
                        <a:moveTo>
                          <a:pt x="0" y="59"/>
                        </a:moveTo>
                        <a:lnTo>
                          <a:pt x="1" y="59"/>
                        </a:lnTo>
                        <a:lnTo>
                          <a:pt x="1" y="0"/>
                        </a:lnTo>
                        <a:lnTo>
                          <a:pt x="0" y="0"/>
                        </a:lnTo>
                        <a:lnTo>
                          <a:pt x="0" y="59"/>
                        </a:lnTo>
                        <a:close/>
                      </a:path>
                    </a:pathLst>
                  </a:custGeom>
                  <a:solidFill>
                    <a:srgbClr val="C7C9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15" name="Group 213"/>
                <p:cNvGrpSpPr>
                  <a:grpSpLocks/>
                </p:cNvGrpSpPr>
                <p:nvPr/>
              </p:nvGrpSpPr>
              <p:grpSpPr bwMode="auto">
                <a:xfrm>
                  <a:off x="4240" y="3149"/>
                  <a:ext cx="2" cy="59"/>
                  <a:chOff x="4240" y="3149"/>
                  <a:chExt cx="2" cy="59"/>
                </a:xfrm>
              </p:grpSpPr>
              <p:sp>
                <p:nvSpPr>
                  <p:cNvPr id="322" name="Freeform 214"/>
                  <p:cNvSpPr>
                    <a:spLocks/>
                  </p:cNvSpPr>
                  <p:nvPr/>
                </p:nvSpPr>
                <p:spPr bwMode="auto">
                  <a:xfrm>
                    <a:off x="4240" y="3149"/>
                    <a:ext cx="2" cy="59"/>
                  </a:xfrm>
                  <a:custGeom>
                    <a:avLst/>
                    <a:gdLst>
                      <a:gd name="T0" fmla="+- 0 4240 4240"/>
                      <a:gd name="T1" fmla="*/ T0 w 2"/>
                      <a:gd name="T2" fmla="+- 0 3208 3149"/>
                      <a:gd name="T3" fmla="*/ 3208 h 59"/>
                      <a:gd name="T4" fmla="+- 0 4241 4240"/>
                      <a:gd name="T5" fmla="*/ T4 w 2"/>
                      <a:gd name="T6" fmla="+- 0 3208 3149"/>
                      <a:gd name="T7" fmla="*/ 3208 h 59"/>
                      <a:gd name="T8" fmla="+- 0 4241 4240"/>
                      <a:gd name="T9" fmla="*/ T8 w 2"/>
                      <a:gd name="T10" fmla="+- 0 3149 3149"/>
                      <a:gd name="T11" fmla="*/ 3149 h 59"/>
                      <a:gd name="T12" fmla="+- 0 4240 4240"/>
                      <a:gd name="T13" fmla="*/ T12 w 2"/>
                      <a:gd name="T14" fmla="+- 0 3149 3149"/>
                      <a:gd name="T15" fmla="*/ 3149 h 59"/>
                      <a:gd name="T16" fmla="+- 0 4240 4240"/>
                      <a:gd name="T17" fmla="*/ T16 w 2"/>
                      <a:gd name="T18" fmla="+- 0 3208 3149"/>
                      <a:gd name="T19" fmla="*/ 3208 h 59"/>
                    </a:gdLst>
                    <a:ahLst/>
                    <a:cxnLst>
                      <a:cxn ang="0">
                        <a:pos x="T1" y="T3"/>
                      </a:cxn>
                      <a:cxn ang="0">
                        <a:pos x="T5" y="T7"/>
                      </a:cxn>
                      <a:cxn ang="0">
                        <a:pos x="T9" y="T11"/>
                      </a:cxn>
                      <a:cxn ang="0">
                        <a:pos x="T13" y="T15"/>
                      </a:cxn>
                      <a:cxn ang="0">
                        <a:pos x="T17" y="T19"/>
                      </a:cxn>
                    </a:cxnLst>
                    <a:rect l="0" t="0" r="r" b="b"/>
                    <a:pathLst>
                      <a:path w="2" h="59">
                        <a:moveTo>
                          <a:pt x="0" y="59"/>
                        </a:moveTo>
                        <a:lnTo>
                          <a:pt x="1" y="59"/>
                        </a:lnTo>
                        <a:lnTo>
                          <a:pt x="1" y="0"/>
                        </a:lnTo>
                        <a:lnTo>
                          <a:pt x="0" y="0"/>
                        </a:lnTo>
                        <a:lnTo>
                          <a:pt x="0" y="59"/>
                        </a:lnTo>
                        <a:close/>
                      </a:path>
                    </a:pathLst>
                  </a:custGeom>
                  <a:solidFill>
                    <a:srgbClr val="C9CB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16" name="Group 215"/>
                <p:cNvGrpSpPr>
                  <a:grpSpLocks/>
                </p:cNvGrpSpPr>
                <p:nvPr/>
              </p:nvGrpSpPr>
              <p:grpSpPr bwMode="auto">
                <a:xfrm>
                  <a:off x="4239" y="3149"/>
                  <a:ext cx="2" cy="59"/>
                  <a:chOff x="4239" y="3149"/>
                  <a:chExt cx="2" cy="59"/>
                </a:xfrm>
              </p:grpSpPr>
              <p:sp>
                <p:nvSpPr>
                  <p:cNvPr id="321" name="Freeform 216"/>
                  <p:cNvSpPr>
                    <a:spLocks/>
                  </p:cNvSpPr>
                  <p:nvPr/>
                </p:nvSpPr>
                <p:spPr bwMode="auto">
                  <a:xfrm>
                    <a:off x="4239" y="3149"/>
                    <a:ext cx="2" cy="59"/>
                  </a:xfrm>
                  <a:custGeom>
                    <a:avLst/>
                    <a:gdLst>
                      <a:gd name="T0" fmla="+- 0 4239 4239"/>
                      <a:gd name="T1" fmla="*/ T0 w 2"/>
                      <a:gd name="T2" fmla="+- 0 3208 3149"/>
                      <a:gd name="T3" fmla="*/ 3208 h 59"/>
                      <a:gd name="T4" fmla="+- 0 4240 4239"/>
                      <a:gd name="T5" fmla="*/ T4 w 2"/>
                      <a:gd name="T6" fmla="+- 0 3208 3149"/>
                      <a:gd name="T7" fmla="*/ 3208 h 59"/>
                      <a:gd name="T8" fmla="+- 0 4240 4239"/>
                      <a:gd name="T9" fmla="*/ T8 w 2"/>
                      <a:gd name="T10" fmla="+- 0 3149 3149"/>
                      <a:gd name="T11" fmla="*/ 3149 h 59"/>
                      <a:gd name="T12" fmla="+- 0 4239 4239"/>
                      <a:gd name="T13" fmla="*/ T12 w 2"/>
                      <a:gd name="T14" fmla="+- 0 3149 3149"/>
                      <a:gd name="T15" fmla="*/ 3149 h 59"/>
                      <a:gd name="T16" fmla="+- 0 4239 4239"/>
                      <a:gd name="T17" fmla="*/ T16 w 2"/>
                      <a:gd name="T18" fmla="+- 0 3208 3149"/>
                      <a:gd name="T19" fmla="*/ 3208 h 59"/>
                    </a:gdLst>
                    <a:ahLst/>
                    <a:cxnLst>
                      <a:cxn ang="0">
                        <a:pos x="T1" y="T3"/>
                      </a:cxn>
                      <a:cxn ang="0">
                        <a:pos x="T5" y="T7"/>
                      </a:cxn>
                      <a:cxn ang="0">
                        <a:pos x="T9" y="T11"/>
                      </a:cxn>
                      <a:cxn ang="0">
                        <a:pos x="T13" y="T15"/>
                      </a:cxn>
                      <a:cxn ang="0">
                        <a:pos x="T17" y="T19"/>
                      </a:cxn>
                    </a:cxnLst>
                    <a:rect l="0" t="0" r="r" b="b"/>
                    <a:pathLst>
                      <a:path w="2" h="59">
                        <a:moveTo>
                          <a:pt x="0" y="59"/>
                        </a:moveTo>
                        <a:lnTo>
                          <a:pt x="1" y="59"/>
                        </a:lnTo>
                        <a:lnTo>
                          <a:pt x="1" y="0"/>
                        </a:lnTo>
                        <a:lnTo>
                          <a:pt x="0" y="0"/>
                        </a:lnTo>
                        <a:lnTo>
                          <a:pt x="0" y="59"/>
                        </a:lnTo>
                        <a:close/>
                      </a:path>
                    </a:pathLst>
                  </a:custGeom>
                  <a:solidFill>
                    <a:srgbClr val="CCCE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17" name="Group 217"/>
                <p:cNvGrpSpPr>
                  <a:grpSpLocks/>
                </p:cNvGrpSpPr>
                <p:nvPr/>
              </p:nvGrpSpPr>
              <p:grpSpPr bwMode="auto">
                <a:xfrm>
                  <a:off x="4238" y="3149"/>
                  <a:ext cx="2" cy="59"/>
                  <a:chOff x="4238" y="3149"/>
                  <a:chExt cx="2" cy="59"/>
                </a:xfrm>
              </p:grpSpPr>
              <p:sp>
                <p:nvSpPr>
                  <p:cNvPr id="320" name="Freeform 218"/>
                  <p:cNvSpPr>
                    <a:spLocks/>
                  </p:cNvSpPr>
                  <p:nvPr/>
                </p:nvSpPr>
                <p:spPr bwMode="auto">
                  <a:xfrm>
                    <a:off x="4238" y="3149"/>
                    <a:ext cx="2" cy="59"/>
                  </a:xfrm>
                  <a:custGeom>
                    <a:avLst/>
                    <a:gdLst>
                      <a:gd name="T0" fmla="+- 0 4238 4238"/>
                      <a:gd name="T1" fmla="*/ T0 w 2"/>
                      <a:gd name="T2" fmla="+- 0 3208 3149"/>
                      <a:gd name="T3" fmla="*/ 3208 h 59"/>
                      <a:gd name="T4" fmla="+- 0 4240 4238"/>
                      <a:gd name="T5" fmla="*/ T4 w 2"/>
                      <a:gd name="T6" fmla="+- 0 3208 3149"/>
                      <a:gd name="T7" fmla="*/ 3208 h 59"/>
                      <a:gd name="T8" fmla="+- 0 4240 4238"/>
                      <a:gd name="T9" fmla="*/ T8 w 2"/>
                      <a:gd name="T10" fmla="+- 0 3149 3149"/>
                      <a:gd name="T11" fmla="*/ 3149 h 59"/>
                      <a:gd name="T12" fmla="+- 0 4238 4238"/>
                      <a:gd name="T13" fmla="*/ T12 w 2"/>
                      <a:gd name="T14" fmla="+- 0 3149 3149"/>
                      <a:gd name="T15" fmla="*/ 3149 h 59"/>
                      <a:gd name="T16" fmla="+- 0 4238 4238"/>
                      <a:gd name="T17" fmla="*/ T16 w 2"/>
                      <a:gd name="T18" fmla="+- 0 3208 3149"/>
                      <a:gd name="T19" fmla="*/ 3208 h 59"/>
                    </a:gdLst>
                    <a:ahLst/>
                    <a:cxnLst>
                      <a:cxn ang="0">
                        <a:pos x="T1" y="T3"/>
                      </a:cxn>
                      <a:cxn ang="0">
                        <a:pos x="T5" y="T7"/>
                      </a:cxn>
                      <a:cxn ang="0">
                        <a:pos x="T9" y="T11"/>
                      </a:cxn>
                      <a:cxn ang="0">
                        <a:pos x="T13" y="T15"/>
                      </a:cxn>
                      <a:cxn ang="0">
                        <a:pos x="T17" y="T19"/>
                      </a:cxn>
                    </a:cxnLst>
                    <a:rect l="0" t="0" r="r" b="b"/>
                    <a:pathLst>
                      <a:path w="2" h="59">
                        <a:moveTo>
                          <a:pt x="0" y="59"/>
                        </a:moveTo>
                        <a:lnTo>
                          <a:pt x="2" y="59"/>
                        </a:lnTo>
                        <a:lnTo>
                          <a:pt x="2" y="0"/>
                        </a:lnTo>
                        <a:lnTo>
                          <a:pt x="0" y="0"/>
                        </a:lnTo>
                        <a:lnTo>
                          <a:pt x="0" y="59"/>
                        </a:lnTo>
                        <a:close/>
                      </a:path>
                    </a:pathLst>
                  </a:custGeom>
                  <a:solidFill>
                    <a:srgbClr val="CFD0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18" name="Group 219"/>
                <p:cNvGrpSpPr>
                  <a:grpSpLocks/>
                </p:cNvGrpSpPr>
                <p:nvPr/>
              </p:nvGrpSpPr>
              <p:grpSpPr bwMode="auto">
                <a:xfrm>
                  <a:off x="4238" y="3149"/>
                  <a:ext cx="2" cy="60"/>
                  <a:chOff x="4238" y="3149"/>
                  <a:chExt cx="2" cy="60"/>
                </a:xfrm>
              </p:grpSpPr>
              <p:sp>
                <p:nvSpPr>
                  <p:cNvPr id="319" name="Freeform 220"/>
                  <p:cNvSpPr>
                    <a:spLocks/>
                  </p:cNvSpPr>
                  <p:nvPr/>
                </p:nvSpPr>
                <p:spPr bwMode="auto">
                  <a:xfrm>
                    <a:off x="4238" y="3149"/>
                    <a:ext cx="2" cy="60"/>
                  </a:xfrm>
                  <a:custGeom>
                    <a:avLst/>
                    <a:gdLst>
                      <a:gd name="T0" fmla="+- 0 4238 4238"/>
                      <a:gd name="T1" fmla="*/ T0 w 2"/>
                      <a:gd name="T2" fmla="+- 0 3208 3149"/>
                      <a:gd name="T3" fmla="*/ 3208 h 60"/>
                      <a:gd name="T4" fmla="+- 0 4239 4238"/>
                      <a:gd name="T5" fmla="*/ T4 w 2"/>
                      <a:gd name="T6" fmla="+- 0 3208 3149"/>
                      <a:gd name="T7" fmla="*/ 3208 h 60"/>
                      <a:gd name="T8" fmla="+- 0 4239 4238"/>
                      <a:gd name="T9" fmla="*/ T8 w 2"/>
                      <a:gd name="T10" fmla="+- 0 3149 3149"/>
                      <a:gd name="T11" fmla="*/ 3149 h 60"/>
                      <a:gd name="T12" fmla="+- 0 4238 4238"/>
                      <a:gd name="T13" fmla="*/ T12 w 2"/>
                      <a:gd name="T14" fmla="+- 0 3149 3149"/>
                      <a:gd name="T15" fmla="*/ 3149 h 60"/>
                      <a:gd name="T16" fmla="+- 0 4238 4238"/>
                      <a:gd name="T17" fmla="*/ T16 w 2"/>
                      <a:gd name="T18" fmla="+- 0 3208 3149"/>
                      <a:gd name="T19" fmla="*/ 3208 h 60"/>
                    </a:gdLst>
                    <a:ahLst/>
                    <a:cxnLst>
                      <a:cxn ang="0">
                        <a:pos x="T1" y="T3"/>
                      </a:cxn>
                      <a:cxn ang="0">
                        <a:pos x="T5" y="T7"/>
                      </a:cxn>
                      <a:cxn ang="0">
                        <a:pos x="T9" y="T11"/>
                      </a:cxn>
                      <a:cxn ang="0">
                        <a:pos x="T13" y="T15"/>
                      </a:cxn>
                      <a:cxn ang="0">
                        <a:pos x="T17" y="T19"/>
                      </a:cxn>
                    </a:cxnLst>
                    <a:rect l="0" t="0" r="r" b="b"/>
                    <a:pathLst>
                      <a:path w="2" h="60">
                        <a:moveTo>
                          <a:pt x="0" y="59"/>
                        </a:moveTo>
                        <a:lnTo>
                          <a:pt x="1" y="59"/>
                        </a:lnTo>
                        <a:lnTo>
                          <a:pt x="1" y="0"/>
                        </a:lnTo>
                        <a:lnTo>
                          <a:pt x="0" y="0"/>
                        </a:lnTo>
                        <a:lnTo>
                          <a:pt x="0" y="59"/>
                        </a:lnTo>
                        <a:close/>
                      </a:path>
                    </a:pathLst>
                  </a:custGeom>
                  <a:solidFill>
                    <a:srgbClr val="D1D3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19" name="Group 221"/>
                <p:cNvGrpSpPr>
                  <a:grpSpLocks/>
                </p:cNvGrpSpPr>
                <p:nvPr/>
              </p:nvGrpSpPr>
              <p:grpSpPr bwMode="auto">
                <a:xfrm>
                  <a:off x="4237" y="3149"/>
                  <a:ext cx="2" cy="60"/>
                  <a:chOff x="4237" y="3149"/>
                  <a:chExt cx="2" cy="60"/>
                </a:xfrm>
              </p:grpSpPr>
              <p:sp>
                <p:nvSpPr>
                  <p:cNvPr id="318" name="Freeform 222"/>
                  <p:cNvSpPr>
                    <a:spLocks/>
                  </p:cNvSpPr>
                  <p:nvPr/>
                </p:nvSpPr>
                <p:spPr bwMode="auto">
                  <a:xfrm>
                    <a:off x="4237" y="3149"/>
                    <a:ext cx="2" cy="60"/>
                  </a:xfrm>
                  <a:custGeom>
                    <a:avLst/>
                    <a:gdLst>
                      <a:gd name="T0" fmla="+- 0 4237 4237"/>
                      <a:gd name="T1" fmla="*/ T0 w 2"/>
                      <a:gd name="T2" fmla="+- 0 3208 3149"/>
                      <a:gd name="T3" fmla="*/ 3208 h 60"/>
                      <a:gd name="T4" fmla="+- 0 4238 4237"/>
                      <a:gd name="T5" fmla="*/ T4 w 2"/>
                      <a:gd name="T6" fmla="+- 0 3208 3149"/>
                      <a:gd name="T7" fmla="*/ 3208 h 60"/>
                      <a:gd name="T8" fmla="+- 0 4238 4237"/>
                      <a:gd name="T9" fmla="*/ T8 w 2"/>
                      <a:gd name="T10" fmla="+- 0 3149 3149"/>
                      <a:gd name="T11" fmla="*/ 3149 h 60"/>
                      <a:gd name="T12" fmla="+- 0 4237 4237"/>
                      <a:gd name="T13" fmla="*/ T12 w 2"/>
                      <a:gd name="T14" fmla="+- 0 3149 3149"/>
                      <a:gd name="T15" fmla="*/ 3149 h 60"/>
                      <a:gd name="T16" fmla="+- 0 4237 4237"/>
                      <a:gd name="T17" fmla="*/ T16 w 2"/>
                      <a:gd name="T18" fmla="+- 0 3208 3149"/>
                      <a:gd name="T19" fmla="*/ 3208 h 60"/>
                    </a:gdLst>
                    <a:ahLst/>
                    <a:cxnLst>
                      <a:cxn ang="0">
                        <a:pos x="T1" y="T3"/>
                      </a:cxn>
                      <a:cxn ang="0">
                        <a:pos x="T5" y="T7"/>
                      </a:cxn>
                      <a:cxn ang="0">
                        <a:pos x="T9" y="T11"/>
                      </a:cxn>
                      <a:cxn ang="0">
                        <a:pos x="T13" y="T15"/>
                      </a:cxn>
                      <a:cxn ang="0">
                        <a:pos x="T17" y="T19"/>
                      </a:cxn>
                    </a:cxnLst>
                    <a:rect l="0" t="0" r="r" b="b"/>
                    <a:pathLst>
                      <a:path w="2" h="60">
                        <a:moveTo>
                          <a:pt x="0" y="59"/>
                        </a:moveTo>
                        <a:lnTo>
                          <a:pt x="1" y="59"/>
                        </a:lnTo>
                        <a:lnTo>
                          <a:pt x="1" y="0"/>
                        </a:lnTo>
                        <a:lnTo>
                          <a:pt x="0" y="0"/>
                        </a:lnTo>
                        <a:lnTo>
                          <a:pt x="0" y="59"/>
                        </a:lnTo>
                        <a:close/>
                      </a:path>
                    </a:pathLst>
                  </a:custGeom>
                  <a:solidFill>
                    <a:srgbClr val="D4D6D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20" name="Group 223"/>
                <p:cNvGrpSpPr>
                  <a:grpSpLocks/>
                </p:cNvGrpSpPr>
                <p:nvPr/>
              </p:nvGrpSpPr>
              <p:grpSpPr bwMode="auto">
                <a:xfrm>
                  <a:off x="4236" y="3149"/>
                  <a:ext cx="2" cy="60"/>
                  <a:chOff x="4236" y="3149"/>
                  <a:chExt cx="2" cy="60"/>
                </a:xfrm>
              </p:grpSpPr>
              <p:sp>
                <p:nvSpPr>
                  <p:cNvPr id="317" name="Freeform 224"/>
                  <p:cNvSpPr>
                    <a:spLocks/>
                  </p:cNvSpPr>
                  <p:nvPr/>
                </p:nvSpPr>
                <p:spPr bwMode="auto">
                  <a:xfrm>
                    <a:off x="4236" y="3149"/>
                    <a:ext cx="2" cy="60"/>
                  </a:xfrm>
                  <a:custGeom>
                    <a:avLst/>
                    <a:gdLst>
                      <a:gd name="T0" fmla="+- 0 4236 4236"/>
                      <a:gd name="T1" fmla="*/ T0 w 2"/>
                      <a:gd name="T2" fmla="+- 0 3208 3149"/>
                      <a:gd name="T3" fmla="*/ 3208 h 60"/>
                      <a:gd name="T4" fmla="+- 0 4237 4236"/>
                      <a:gd name="T5" fmla="*/ T4 w 2"/>
                      <a:gd name="T6" fmla="+- 0 3208 3149"/>
                      <a:gd name="T7" fmla="*/ 3208 h 60"/>
                      <a:gd name="T8" fmla="+- 0 4237 4236"/>
                      <a:gd name="T9" fmla="*/ T8 w 2"/>
                      <a:gd name="T10" fmla="+- 0 3149 3149"/>
                      <a:gd name="T11" fmla="*/ 3149 h 60"/>
                      <a:gd name="T12" fmla="+- 0 4236 4236"/>
                      <a:gd name="T13" fmla="*/ T12 w 2"/>
                      <a:gd name="T14" fmla="+- 0 3149 3149"/>
                      <a:gd name="T15" fmla="*/ 3149 h 60"/>
                      <a:gd name="T16" fmla="+- 0 4236 4236"/>
                      <a:gd name="T17" fmla="*/ T16 w 2"/>
                      <a:gd name="T18" fmla="+- 0 3208 3149"/>
                      <a:gd name="T19" fmla="*/ 3208 h 60"/>
                    </a:gdLst>
                    <a:ahLst/>
                    <a:cxnLst>
                      <a:cxn ang="0">
                        <a:pos x="T1" y="T3"/>
                      </a:cxn>
                      <a:cxn ang="0">
                        <a:pos x="T5" y="T7"/>
                      </a:cxn>
                      <a:cxn ang="0">
                        <a:pos x="T9" y="T11"/>
                      </a:cxn>
                      <a:cxn ang="0">
                        <a:pos x="T13" y="T15"/>
                      </a:cxn>
                      <a:cxn ang="0">
                        <a:pos x="T17" y="T19"/>
                      </a:cxn>
                    </a:cxnLst>
                    <a:rect l="0" t="0" r="r" b="b"/>
                    <a:pathLst>
                      <a:path w="2" h="60">
                        <a:moveTo>
                          <a:pt x="0" y="59"/>
                        </a:moveTo>
                        <a:lnTo>
                          <a:pt x="1" y="59"/>
                        </a:lnTo>
                        <a:lnTo>
                          <a:pt x="1" y="0"/>
                        </a:lnTo>
                        <a:lnTo>
                          <a:pt x="0" y="0"/>
                        </a:lnTo>
                        <a:lnTo>
                          <a:pt x="0" y="59"/>
                        </a:lnTo>
                        <a:close/>
                      </a:path>
                    </a:pathLst>
                  </a:custGeom>
                  <a:solidFill>
                    <a:srgbClr val="D5D7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21" name="Group 225"/>
                <p:cNvGrpSpPr>
                  <a:grpSpLocks/>
                </p:cNvGrpSpPr>
                <p:nvPr/>
              </p:nvGrpSpPr>
              <p:grpSpPr bwMode="auto">
                <a:xfrm>
                  <a:off x="4234" y="3149"/>
                  <a:ext cx="3" cy="60"/>
                  <a:chOff x="4234" y="3149"/>
                  <a:chExt cx="3" cy="60"/>
                </a:xfrm>
              </p:grpSpPr>
              <p:sp>
                <p:nvSpPr>
                  <p:cNvPr id="316" name="Freeform 226"/>
                  <p:cNvSpPr>
                    <a:spLocks/>
                  </p:cNvSpPr>
                  <p:nvPr/>
                </p:nvSpPr>
                <p:spPr bwMode="auto">
                  <a:xfrm>
                    <a:off x="4234" y="3149"/>
                    <a:ext cx="3" cy="60"/>
                  </a:xfrm>
                  <a:custGeom>
                    <a:avLst/>
                    <a:gdLst>
                      <a:gd name="T0" fmla="+- 0 4234 4234"/>
                      <a:gd name="T1" fmla="*/ T0 w 3"/>
                      <a:gd name="T2" fmla="+- 0 3208 3149"/>
                      <a:gd name="T3" fmla="*/ 3208 h 60"/>
                      <a:gd name="T4" fmla="+- 0 4237 4234"/>
                      <a:gd name="T5" fmla="*/ T4 w 3"/>
                      <a:gd name="T6" fmla="+- 0 3208 3149"/>
                      <a:gd name="T7" fmla="*/ 3208 h 60"/>
                      <a:gd name="T8" fmla="+- 0 4237 4234"/>
                      <a:gd name="T9" fmla="*/ T8 w 3"/>
                      <a:gd name="T10" fmla="+- 0 3149 3149"/>
                      <a:gd name="T11" fmla="*/ 3149 h 60"/>
                      <a:gd name="T12" fmla="+- 0 4234 4234"/>
                      <a:gd name="T13" fmla="*/ T12 w 3"/>
                      <a:gd name="T14" fmla="+- 0 3149 3149"/>
                      <a:gd name="T15" fmla="*/ 3149 h 60"/>
                      <a:gd name="T16" fmla="+- 0 4234 4234"/>
                      <a:gd name="T17" fmla="*/ T16 w 3"/>
                      <a:gd name="T18" fmla="+- 0 3208 3149"/>
                      <a:gd name="T19" fmla="*/ 3208 h 60"/>
                    </a:gdLst>
                    <a:ahLst/>
                    <a:cxnLst>
                      <a:cxn ang="0">
                        <a:pos x="T1" y="T3"/>
                      </a:cxn>
                      <a:cxn ang="0">
                        <a:pos x="T5" y="T7"/>
                      </a:cxn>
                      <a:cxn ang="0">
                        <a:pos x="T9" y="T11"/>
                      </a:cxn>
                      <a:cxn ang="0">
                        <a:pos x="T13" y="T15"/>
                      </a:cxn>
                      <a:cxn ang="0">
                        <a:pos x="T17" y="T19"/>
                      </a:cxn>
                    </a:cxnLst>
                    <a:rect l="0" t="0" r="r" b="b"/>
                    <a:pathLst>
                      <a:path w="3" h="60">
                        <a:moveTo>
                          <a:pt x="0" y="59"/>
                        </a:moveTo>
                        <a:lnTo>
                          <a:pt x="3" y="59"/>
                        </a:lnTo>
                        <a:lnTo>
                          <a:pt x="3" y="0"/>
                        </a:lnTo>
                        <a:lnTo>
                          <a:pt x="0" y="0"/>
                        </a:lnTo>
                        <a:lnTo>
                          <a:pt x="0" y="59"/>
                        </a:lnTo>
                        <a:close/>
                      </a:path>
                    </a:pathLst>
                  </a:custGeom>
                  <a:solidFill>
                    <a:srgbClr val="D6D8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22" name="Group 227"/>
                <p:cNvGrpSpPr>
                  <a:grpSpLocks/>
                </p:cNvGrpSpPr>
                <p:nvPr/>
              </p:nvGrpSpPr>
              <p:grpSpPr bwMode="auto">
                <a:xfrm>
                  <a:off x="4233" y="3149"/>
                  <a:ext cx="2" cy="60"/>
                  <a:chOff x="4233" y="3149"/>
                  <a:chExt cx="2" cy="60"/>
                </a:xfrm>
              </p:grpSpPr>
              <p:sp>
                <p:nvSpPr>
                  <p:cNvPr id="315" name="Freeform 228"/>
                  <p:cNvSpPr>
                    <a:spLocks/>
                  </p:cNvSpPr>
                  <p:nvPr/>
                </p:nvSpPr>
                <p:spPr bwMode="auto">
                  <a:xfrm>
                    <a:off x="4233" y="3149"/>
                    <a:ext cx="2" cy="60"/>
                  </a:xfrm>
                  <a:custGeom>
                    <a:avLst/>
                    <a:gdLst>
                      <a:gd name="T0" fmla="+- 0 4233 4233"/>
                      <a:gd name="T1" fmla="*/ T0 w 2"/>
                      <a:gd name="T2" fmla="+- 0 3208 3149"/>
                      <a:gd name="T3" fmla="*/ 3208 h 60"/>
                      <a:gd name="T4" fmla="+- 0 4235 4233"/>
                      <a:gd name="T5" fmla="*/ T4 w 2"/>
                      <a:gd name="T6" fmla="+- 0 3208 3149"/>
                      <a:gd name="T7" fmla="*/ 3208 h 60"/>
                      <a:gd name="T8" fmla="+- 0 4235 4233"/>
                      <a:gd name="T9" fmla="*/ T8 w 2"/>
                      <a:gd name="T10" fmla="+- 0 3149 3149"/>
                      <a:gd name="T11" fmla="*/ 3149 h 60"/>
                      <a:gd name="T12" fmla="+- 0 4233 4233"/>
                      <a:gd name="T13" fmla="*/ T12 w 2"/>
                      <a:gd name="T14" fmla="+- 0 3149 3149"/>
                      <a:gd name="T15" fmla="*/ 3149 h 60"/>
                      <a:gd name="T16" fmla="+- 0 4233 4233"/>
                      <a:gd name="T17" fmla="*/ T16 w 2"/>
                      <a:gd name="T18" fmla="+- 0 3208 3149"/>
                      <a:gd name="T19" fmla="*/ 3208 h 60"/>
                    </a:gdLst>
                    <a:ahLst/>
                    <a:cxnLst>
                      <a:cxn ang="0">
                        <a:pos x="T1" y="T3"/>
                      </a:cxn>
                      <a:cxn ang="0">
                        <a:pos x="T5" y="T7"/>
                      </a:cxn>
                      <a:cxn ang="0">
                        <a:pos x="T9" y="T11"/>
                      </a:cxn>
                      <a:cxn ang="0">
                        <a:pos x="T13" y="T15"/>
                      </a:cxn>
                      <a:cxn ang="0">
                        <a:pos x="T17" y="T19"/>
                      </a:cxn>
                    </a:cxnLst>
                    <a:rect l="0" t="0" r="r" b="b"/>
                    <a:pathLst>
                      <a:path w="2" h="60">
                        <a:moveTo>
                          <a:pt x="0" y="59"/>
                        </a:moveTo>
                        <a:lnTo>
                          <a:pt x="2" y="59"/>
                        </a:lnTo>
                        <a:lnTo>
                          <a:pt x="2" y="0"/>
                        </a:lnTo>
                        <a:lnTo>
                          <a:pt x="0" y="0"/>
                        </a:lnTo>
                        <a:lnTo>
                          <a:pt x="0" y="59"/>
                        </a:lnTo>
                        <a:close/>
                      </a:path>
                    </a:pathLst>
                  </a:custGeom>
                  <a:solidFill>
                    <a:srgbClr val="D5D7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23" name="Group 229"/>
                <p:cNvGrpSpPr>
                  <a:grpSpLocks/>
                </p:cNvGrpSpPr>
                <p:nvPr/>
              </p:nvGrpSpPr>
              <p:grpSpPr bwMode="auto">
                <a:xfrm>
                  <a:off x="4232" y="3149"/>
                  <a:ext cx="2" cy="60"/>
                  <a:chOff x="4232" y="3149"/>
                  <a:chExt cx="2" cy="60"/>
                </a:xfrm>
              </p:grpSpPr>
              <p:sp>
                <p:nvSpPr>
                  <p:cNvPr id="314" name="Freeform 230"/>
                  <p:cNvSpPr>
                    <a:spLocks/>
                  </p:cNvSpPr>
                  <p:nvPr/>
                </p:nvSpPr>
                <p:spPr bwMode="auto">
                  <a:xfrm>
                    <a:off x="4232" y="3149"/>
                    <a:ext cx="2" cy="60"/>
                  </a:xfrm>
                  <a:custGeom>
                    <a:avLst/>
                    <a:gdLst>
                      <a:gd name="T0" fmla="+- 0 4232 4232"/>
                      <a:gd name="T1" fmla="*/ T0 w 2"/>
                      <a:gd name="T2" fmla="+- 0 3208 3149"/>
                      <a:gd name="T3" fmla="*/ 3208 h 60"/>
                      <a:gd name="T4" fmla="+- 0 4234 4232"/>
                      <a:gd name="T5" fmla="*/ T4 w 2"/>
                      <a:gd name="T6" fmla="+- 0 3208 3149"/>
                      <a:gd name="T7" fmla="*/ 3208 h 60"/>
                      <a:gd name="T8" fmla="+- 0 4234 4232"/>
                      <a:gd name="T9" fmla="*/ T8 w 2"/>
                      <a:gd name="T10" fmla="+- 0 3149 3149"/>
                      <a:gd name="T11" fmla="*/ 3149 h 60"/>
                      <a:gd name="T12" fmla="+- 0 4232 4232"/>
                      <a:gd name="T13" fmla="*/ T12 w 2"/>
                      <a:gd name="T14" fmla="+- 0 3149 3149"/>
                      <a:gd name="T15" fmla="*/ 3149 h 60"/>
                      <a:gd name="T16" fmla="+- 0 4232 4232"/>
                      <a:gd name="T17" fmla="*/ T16 w 2"/>
                      <a:gd name="T18" fmla="+- 0 3208 3149"/>
                      <a:gd name="T19" fmla="*/ 3208 h 60"/>
                    </a:gdLst>
                    <a:ahLst/>
                    <a:cxnLst>
                      <a:cxn ang="0">
                        <a:pos x="T1" y="T3"/>
                      </a:cxn>
                      <a:cxn ang="0">
                        <a:pos x="T5" y="T7"/>
                      </a:cxn>
                      <a:cxn ang="0">
                        <a:pos x="T9" y="T11"/>
                      </a:cxn>
                      <a:cxn ang="0">
                        <a:pos x="T13" y="T15"/>
                      </a:cxn>
                      <a:cxn ang="0">
                        <a:pos x="T17" y="T19"/>
                      </a:cxn>
                    </a:cxnLst>
                    <a:rect l="0" t="0" r="r" b="b"/>
                    <a:pathLst>
                      <a:path w="2" h="60">
                        <a:moveTo>
                          <a:pt x="0" y="59"/>
                        </a:moveTo>
                        <a:lnTo>
                          <a:pt x="2" y="59"/>
                        </a:lnTo>
                        <a:lnTo>
                          <a:pt x="2" y="0"/>
                        </a:lnTo>
                        <a:lnTo>
                          <a:pt x="0" y="0"/>
                        </a:lnTo>
                        <a:lnTo>
                          <a:pt x="0" y="59"/>
                        </a:lnTo>
                        <a:close/>
                      </a:path>
                    </a:pathLst>
                  </a:custGeom>
                  <a:solidFill>
                    <a:srgbClr val="D4D6D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24" name="Group 231"/>
                <p:cNvGrpSpPr>
                  <a:grpSpLocks/>
                </p:cNvGrpSpPr>
                <p:nvPr/>
              </p:nvGrpSpPr>
              <p:grpSpPr bwMode="auto">
                <a:xfrm>
                  <a:off x="4231" y="3149"/>
                  <a:ext cx="2" cy="59"/>
                  <a:chOff x="4231" y="3149"/>
                  <a:chExt cx="2" cy="59"/>
                </a:xfrm>
              </p:grpSpPr>
              <p:sp>
                <p:nvSpPr>
                  <p:cNvPr id="313" name="Freeform 232"/>
                  <p:cNvSpPr>
                    <a:spLocks/>
                  </p:cNvSpPr>
                  <p:nvPr/>
                </p:nvSpPr>
                <p:spPr bwMode="auto">
                  <a:xfrm>
                    <a:off x="4231" y="3149"/>
                    <a:ext cx="2" cy="59"/>
                  </a:xfrm>
                  <a:custGeom>
                    <a:avLst/>
                    <a:gdLst>
                      <a:gd name="T0" fmla="+- 0 4231 4231"/>
                      <a:gd name="T1" fmla="*/ T0 w 2"/>
                      <a:gd name="T2" fmla="+- 0 3208 3149"/>
                      <a:gd name="T3" fmla="*/ 3208 h 59"/>
                      <a:gd name="T4" fmla="+- 0 4233 4231"/>
                      <a:gd name="T5" fmla="*/ T4 w 2"/>
                      <a:gd name="T6" fmla="+- 0 3208 3149"/>
                      <a:gd name="T7" fmla="*/ 3208 h 59"/>
                      <a:gd name="T8" fmla="+- 0 4233 4231"/>
                      <a:gd name="T9" fmla="*/ T8 w 2"/>
                      <a:gd name="T10" fmla="+- 0 3149 3149"/>
                      <a:gd name="T11" fmla="*/ 3149 h 59"/>
                      <a:gd name="T12" fmla="+- 0 4231 4231"/>
                      <a:gd name="T13" fmla="*/ T12 w 2"/>
                      <a:gd name="T14" fmla="+- 0 3149 3149"/>
                      <a:gd name="T15" fmla="*/ 3149 h 59"/>
                      <a:gd name="T16" fmla="+- 0 4231 4231"/>
                      <a:gd name="T17" fmla="*/ T16 w 2"/>
                      <a:gd name="T18" fmla="+- 0 3208 3149"/>
                      <a:gd name="T19" fmla="*/ 3208 h 59"/>
                    </a:gdLst>
                    <a:ahLst/>
                    <a:cxnLst>
                      <a:cxn ang="0">
                        <a:pos x="T1" y="T3"/>
                      </a:cxn>
                      <a:cxn ang="0">
                        <a:pos x="T5" y="T7"/>
                      </a:cxn>
                      <a:cxn ang="0">
                        <a:pos x="T9" y="T11"/>
                      </a:cxn>
                      <a:cxn ang="0">
                        <a:pos x="T13" y="T15"/>
                      </a:cxn>
                      <a:cxn ang="0">
                        <a:pos x="T17" y="T19"/>
                      </a:cxn>
                    </a:cxnLst>
                    <a:rect l="0" t="0" r="r" b="b"/>
                    <a:pathLst>
                      <a:path w="2" h="59">
                        <a:moveTo>
                          <a:pt x="0" y="59"/>
                        </a:moveTo>
                        <a:lnTo>
                          <a:pt x="2" y="59"/>
                        </a:lnTo>
                        <a:lnTo>
                          <a:pt x="2" y="0"/>
                        </a:lnTo>
                        <a:lnTo>
                          <a:pt x="0" y="0"/>
                        </a:lnTo>
                        <a:lnTo>
                          <a:pt x="0" y="59"/>
                        </a:lnTo>
                        <a:close/>
                      </a:path>
                    </a:pathLst>
                  </a:custGeom>
                  <a:solidFill>
                    <a:srgbClr val="D1D3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25" name="Group 233"/>
                <p:cNvGrpSpPr>
                  <a:grpSpLocks/>
                </p:cNvGrpSpPr>
                <p:nvPr/>
              </p:nvGrpSpPr>
              <p:grpSpPr bwMode="auto">
                <a:xfrm>
                  <a:off x="4230" y="3149"/>
                  <a:ext cx="2" cy="59"/>
                  <a:chOff x="4230" y="3149"/>
                  <a:chExt cx="2" cy="59"/>
                </a:xfrm>
              </p:grpSpPr>
              <p:sp>
                <p:nvSpPr>
                  <p:cNvPr id="312" name="Freeform 234"/>
                  <p:cNvSpPr>
                    <a:spLocks/>
                  </p:cNvSpPr>
                  <p:nvPr/>
                </p:nvSpPr>
                <p:spPr bwMode="auto">
                  <a:xfrm>
                    <a:off x="4230" y="3149"/>
                    <a:ext cx="2" cy="59"/>
                  </a:xfrm>
                  <a:custGeom>
                    <a:avLst/>
                    <a:gdLst>
                      <a:gd name="T0" fmla="+- 0 4230 4230"/>
                      <a:gd name="T1" fmla="*/ T0 w 2"/>
                      <a:gd name="T2" fmla="+- 0 3208 3149"/>
                      <a:gd name="T3" fmla="*/ 3208 h 59"/>
                      <a:gd name="T4" fmla="+- 0 4231 4230"/>
                      <a:gd name="T5" fmla="*/ T4 w 2"/>
                      <a:gd name="T6" fmla="+- 0 3208 3149"/>
                      <a:gd name="T7" fmla="*/ 3208 h 59"/>
                      <a:gd name="T8" fmla="+- 0 4231 4230"/>
                      <a:gd name="T9" fmla="*/ T8 w 2"/>
                      <a:gd name="T10" fmla="+- 0 3149 3149"/>
                      <a:gd name="T11" fmla="*/ 3149 h 59"/>
                      <a:gd name="T12" fmla="+- 0 4230 4230"/>
                      <a:gd name="T13" fmla="*/ T12 w 2"/>
                      <a:gd name="T14" fmla="+- 0 3149 3149"/>
                      <a:gd name="T15" fmla="*/ 3149 h 59"/>
                      <a:gd name="T16" fmla="+- 0 4230 4230"/>
                      <a:gd name="T17" fmla="*/ T16 w 2"/>
                      <a:gd name="T18" fmla="+- 0 3208 3149"/>
                      <a:gd name="T19" fmla="*/ 3208 h 59"/>
                    </a:gdLst>
                    <a:ahLst/>
                    <a:cxnLst>
                      <a:cxn ang="0">
                        <a:pos x="T1" y="T3"/>
                      </a:cxn>
                      <a:cxn ang="0">
                        <a:pos x="T5" y="T7"/>
                      </a:cxn>
                      <a:cxn ang="0">
                        <a:pos x="T9" y="T11"/>
                      </a:cxn>
                      <a:cxn ang="0">
                        <a:pos x="T13" y="T15"/>
                      </a:cxn>
                      <a:cxn ang="0">
                        <a:pos x="T17" y="T19"/>
                      </a:cxn>
                    </a:cxnLst>
                    <a:rect l="0" t="0" r="r" b="b"/>
                    <a:pathLst>
                      <a:path w="2" h="59">
                        <a:moveTo>
                          <a:pt x="0" y="59"/>
                        </a:moveTo>
                        <a:lnTo>
                          <a:pt x="1" y="59"/>
                        </a:lnTo>
                        <a:lnTo>
                          <a:pt x="1" y="0"/>
                        </a:lnTo>
                        <a:lnTo>
                          <a:pt x="0" y="0"/>
                        </a:lnTo>
                        <a:lnTo>
                          <a:pt x="0" y="59"/>
                        </a:lnTo>
                        <a:close/>
                      </a:path>
                    </a:pathLst>
                  </a:custGeom>
                  <a:solidFill>
                    <a:srgbClr val="CFD0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26" name="Group 235"/>
                <p:cNvGrpSpPr>
                  <a:grpSpLocks/>
                </p:cNvGrpSpPr>
                <p:nvPr/>
              </p:nvGrpSpPr>
              <p:grpSpPr bwMode="auto">
                <a:xfrm>
                  <a:off x="4229" y="3149"/>
                  <a:ext cx="2" cy="59"/>
                  <a:chOff x="4229" y="3149"/>
                  <a:chExt cx="2" cy="59"/>
                </a:xfrm>
              </p:grpSpPr>
              <p:sp>
                <p:nvSpPr>
                  <p:cNvPr id="311" name="Freeform 236"/>
                  <p:cNvSpPr>
                    <a:spLocks/>
                  </p:cNvSpPr>
                  <p:nvPr/>
                </p:nvSpPr>
                <p:spPr bwMode="auto">
                  <a:xfrm>
                    <a:off x="4229" y="3149"/>
                    <a:ext cx="2" cy="59"/>
                  </a:xfrm>
                  <a:custGeom>
                    <a:avLst/>
                    <a:gdLst>
                      <a:gd name="T0" fmla="+- 0 4229 4229"/>
                      <a:gd name="T1" fmla="*/ T0 w 2"/>
                      <a:gd name="T2" fmla="+- 0 3208 3149"/>
                      <a:gd name="T3" fmla="*/ 3208 h 59"/>
                      <a:gd name="T4" fmla="+- 0 4231 4229"/>
                      <a:gd name="T5" fmla="*/ T4 w 2"/>
                      <a:gd name="T6" fmla="+- 0 3208 3149"/>
                      <a:gd name="T7" fmla="*/ 3208 h 59"/>
                      <a:gd name="T8" fmla="+- 0 4231 4229"/>
                      <a:gd name="T9" fmla="*/ T8 w 2"/>
                      <a:gd name="T10" fmla="+- 0 3149 3149"/>
                      <a:gd name="T11" fmla="*/ 3149 h 59"/>
                      <a:gd name="T12" fmla="+- 0 4229 4229"/>
                      <a:gd name="T13" fmla="*/ T12 w 2"/>
                      <a:gd name="T14" fmla="+- 0 3149 3149"/>
                      <a:gd name="T15" fmla="*/ 3149 h 59"/>
                      <a:gd name="T16" fmla="+- 0 4229 4229"/>
                      <a:gd name="T17" fmla="*/ T16 w 2"/>
                      <a:gd name="T18" fmla="+- 0 3208 3149"/>
                      <a:gd name="T19" fmla="*/ 3208 h 59"/>
                    </a:gdLst>
                    <a:ahLst/>
                    <a:cxnLst>
                      <a:cxn ang="0">
                        <a:pos x="T1" y="T3"/>
                      </a:cxn>
                      <a:cxn ang="0">
                        <a:pos x="T5" y="T7"/>
                      </a:cxn>
                      <a:cxn ang="0">
                        <a:pos x="T9" y="T11"/>
                      </a:cxn>
                      <a:cxn ang="0">
                        <a:pos x="T13" y="T15"/>
                      </a:cxn>
                      <a:cxn ang="0">
                        <a:pos x="T17" y="T19"/>
                      </a:cxn>
                    </a:cxnLst>
                    <a:rect l="0" t="0" r="r" b="b"/>
                    <a:pathLst>
                      <a:path w="2" h="59">
                        <a:moveTo>
                          <a:pt x="0" y="59"/>
                        </a:moveTo>
                        <a:lnTo>
                          <a:pt x="2" y="59"/>
                        </a:lnTo>
                        <a:lnTo>
                          <a:pt x="2" y="0"/>
                        </a:lnTo>
                        <a:lnTo>
                          <a:pt x="0" y="0"/>
                        </a:lnTo>
                        <a:lnTo>
                          <a:pt x="0" y="59"/>
                        </a:lnTo>
                        <a:close/>
                      </a:path>
                    </a:pathLst>
                  </a:custGeom>
                  <a:solidFill>
                    <a:srgbClr val="CCCE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27" name="Group 237"/>
                <p:cNvGrpSpPr>
                  <a:grpSpLocks/>
                </p:cNvGrpSpPr>
                <p:nvPr/>
              </p:nvGrpSpPr>
              <p:grpSpPr bwMode="auto">
                <a:xfrm>
                  <a:off x="4229" y="3149"/>
                  <a:ext cx="2" cy="59"/>
                  <a:chOff x="4229" y="3149"/>
                  <a:chExt cx="2" cy="59"/>
                </a:xfrm>
              </p:grpSpPr>
              <p:sp>
                <p:nvSpPr>
                  <p:cNvPr id="310" name="Freeform 238"/>
                  <p:cNvSpPr>
                    <a:spLocks/>
                  </p:cNvSpPr>
                  <p:nvPr/>
                </p:nvSpPr>
                <p:spPr bwMode="auto">
                  <a:xfrm>
                    <a:off x="4229" y="3149"/>
                    <a:ext cx="2" cy="59"/>
                  </a:xfrm>
                  <a:custGeom>
                    <a:avLst/>
                    <a:gdLst>
                      <a:gd name="T0" fmla="+- 0 4229 4229"/>
                      <a:gd name="T1" fmla="*/ T0 w 2"/>
                      <a:gd name="T2" fmla="+- 0 3207 3149"/>
                      <a:gd name="T3" fmla="*/ 3207 h 59"/>
                      <a:gd name="T4" fmla="+- 0 4230 4229"/>
                      <a:gd name="T5" fmla="*/ T4 w 2"/>
                      <a:gd name="T6" fmla="+- 0 3207 3149"/>
                      <a:gd name="T7" fmla="*/ 3207 h 59"/>
                      <a:gd name="T8" fmla="+- 0 4230 4229"/>
                      <a:gd name="T9" fmla="*/ T8 w 2"/>
                      <a:gd name="T10" fmla="+- 0 3149 3149"/>
                      <a:gd name="T11" fmla="*/ 3149 h 59"/>
                      <a:gd name="T12" fmla="+- 0 4229 4229"/>
                      <a:gd name="T13" fmla="*/ T12 w 2"/>
                      <a:gd name="T14" fmla="+- 0 3149 3149"/>
                      <a:gd name="T15" fmla="*/ 3149 h 59"/>
                      <a:gd name="T16" fmla="+- 0 4229 4229"/>
                      <a:gd name="T17" fmla="*/ T16 w 2"/>
                      <a:gd name="T18" fmla="+- 0 3207 3149"/>
                      <a:gd name="T19" fmla="*/ 3207 h 59"/>
                    </a:gdLst>
                    <a:ahLst/>
                    <a:cxnLst>
                      <a:cxn ang="0">
                        <a:pos x="T1" y="T3"/>
                      </a:cxn>
                      <a:cxn ang="0">
                        <a:pos x="T5" y="T7"/>
                      </a:cxn>
                      <a:cxn ang="0">
                        <a:pos x="T9" y="T11"/>
                      </a:cxn>
                      <a:cxn ang="0">
                        <a:pos x="T13" y="T15"/>
                      </a:cxn>
                      <a:cxn ang="0">
                        <a:pos x="T17" y="T19"/>
                      </a:cxn>
                    </a:cxnLst>
                    <a:rect l="0" t="0" r="r" b="b"/>
                    <a:pathLst>
                      <a:path w="2" h="59">
                        <a:moveTo>
                          <a:pt x="0" y="58"/>
                        </a:moveTo>
                        <a:lnTo>
                          <a:pt x="1" y="58"/>
                        </a:lnTo>
                        <a:lnTo>
                          <a:pt x="1" y="0"/>
                        </a:lnTo>
                        <a:lnTo>
                          <a:pt x="0" y="0"/>
                        </a:lnTo>
                        <a:lnTo>
                          <a:pt x="0" y="58"/>
                        </a:lnTo>
                        <a:close/>
                      </a:path>
                    </a:pathLst>
                  </a:custGeom>
                  <a:solidFill>
                    <a:srgbClr val="C9CB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28" name="Group 239"/>
                <p:cNvGrpSpPr>
                  <a:grpSpLocks/>
                </p:cNvGrpSpPr>
                <p:nvPr/>
              </p:nvGrpSpPr>
              <p:grpSpPr bwMode="auto">
                <a:xfrm>
                  <a:off x="4228" y="3149"/>
                  <a:ext cx="2" cy="59"/>
                  <a:chOff x="4228" y="3149"/>
                  <a:chExt cx="2" cy="59"/>
                </a:xfrm>
              </p:grpSpPr>
              <p:sp>
                <p:nvSpPr>
                  <p:cNvPr id="309" name="Freeform 240"/>
                  <p:cNvSpPr>
                    <a:spLocks/>
                  </p:cNvSpPr>
                  <p:nvPr/>
                </p:nvSpPr>
                <p:spPr bwMode="auto">
                  <a:xfrm>
                    <a:off x="4228" y="3149"/>
                    <a:ext cx="2" cy="59"/>
                  </a:xfrm>
                  <a:custGeom>
                    <a:avLst/>
                    <a:gdLst>
                      <a:gd name="T0" fmla="+- 0 4228 4228"/>
                      <a:gd name="T1" fmla="*/ T0 w 2"/>
                      <a:gd name="T2" fmla="+- 0 3207 3149"/>
                      <a:gd name="T3" fmla="*/ 3207 h 59"/>
                      <a:gd name="T4" fmla="+- 0 4229 4228"/>
                      <a:gd name="T5" fmla="*/ T4 w 2"/>
                      <a:gd name="T6" fmla="+- 0 3207 3149"/>
                      <a:gd name="T7" fmla="*/ 3207 h 59"/>
                      <a:gd name="T8" fmla="+- 0 4229 4228"/>
                      <a:gd name="T9" fmla="*/ T8 w 2"/>
                      <a:gd name="T10" fmla="+- 0 3149 3149"/>
                      <a:gd name="T11" fmla="*/ 3149 h 59"/>
                      <a:gd name="T12" fmla="+- 0 4228 4228"/>
                      <a:gd name="T13" fmla="*/ T12 w 2"/>
                      <a:gd name="T14" fmla="+- 0 3149 3149"/>
                      <a:gd name="T15" fmla="*/ 3149 h 59"/>
                      <a:gd name="T16" fmla="+- 0 4228 4228"/>
                      <a:gd name="T17" fmla="*/ T16 w 2"/>
                      <a:gd name="T18" fmla="+- 0 3207 3149"/>
                      <a:gd name="T19" fmla="*/ 3207 h 59"/>
                    </a:gdLst>
                    <a:ahLst/>
                    <a:cxnLst>
                      <a:cxn ang="0">
                        <a:pos x="T1" y="T3"/>
                      </a:cxn>
                      <a:cxn ang="0">
                        <a:pos x="T5" y="T7"/>
                      </a:cxn>
                      <a:cxn ang="0">
                        <a:pos x="T9" y="T11"/>
                      </a:cxn>
                      <a:cxn ang="0">
                        <a:pos x="T13" y="T15"/>
                      </a:cxn>
                      <a:cxn ang="0">
                        <a:pos x="T17" y="T19"/>
                      </a:cxn>
                    </a:cxnLst>
                    <a:rect l="0" t="0" r="r" b="b"/>
                    <a:pathLst>
                      <a:path w="2" h="59">
                        <a:moveTo>
                          <a:pt x="0" y="58"/>
                        </a:moveTo>
                        <a:lnTo>
                          <a:pt x="1" y="58"/>
                        </a:lnTo>
                        <a:lnTo>
                          <a:pt x="1" y="0"/>
                        </a:lnTo>
                        <a:lnTo>
                          <a:pt x="0" y="0"/>
                        </a:lnTo>
                        <a:lnTo>
                          <a:pt x="0" y="58"/>
                        </a:lnTo>
                        <a:close/>
                      </a:path>
                    </a:pathLst>
                  </a:custGeom>
                  <a:solidFill>
                    <a:srgbClr val="C7C9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29" name="Group 241"/>
                <p:cNvGrpSpPr>
                  <a:grpSpLocks/>
                </p:cNvGrpSpPr>
                <p:nvPr/>
              </p:nvGrpSpPr>
              <p:grpSpPr bwMode="auto">
                <a:xfrm>
                  <a:off x="4227" y="3149"/>
                  <a:ext cx="2" cy="59"/>
                  <a:chOff x="4227" y="3149"/>
                  <a:chExt cx="2" cy="59"/>
                </a:xfrm>
              </p:grpSpPr>
              <p:sp>
                <p:nvSpPr>
                  <p:cNvPr id="308" name="Freeform 242"/>
                  <p:cNvSpPr>
                    <a:spLocks/>
                  </p:cNvSpPr>
                  <p:nvPr/>
                </p:nvSpPr>
                <p:spPr bwMode="auto">
                  <a:xfrm>
                    <a:off x="4227" y="3149"/>
                    <a:ext cx="2" cy="59"/>
                  </a:xfrm>
                  <a:custGeom>
                    <a:avLst/>
                    <a:gdLst>
                      <a:gd name="T0" fmla="+- 0 4227 4227"/>
                      <a:gd name="T1" fmla="*/ T0 w 2"/>
                      <a:gd name="T2" fmla="+- 0 3207 3149"/>
                      <a:gd name="T3" fmla="*/ 3207 h 59"/>
                      <a:gd name="T4" fmla="+- 0 4228 4227"/>
                      <a:gd name="T5" fmla="*/ T4 w 2"/>
                      <a:gd name="T6" fmla="+- 0 3207 3149"/>
                      <a:gd name="T7" fmla="*/ 3207 h 59"/>
                      <a:gd name="T8" fmla="+- 0 4228 4227"/>
                      <a:gd name="T9" fmla="*/ T8 w 2"/>
                      <a:gd name="T10" fmla="+- 0 3149 3149"/>
                      <a:gd name="T11" fmla="*/ 3149 h 59"/>
                      <a:gd name="T12" fmla="+- 0 4227 4227"/>
                      <a:gd name="T13" fmla="*/ T12 w 2"/>
                      <a:gd name="T14" fmla="+- 0 3149 3149"/>
                      <a:gd name="T15" fmla="*/ 3149 h 59"/>
                      <a:gd name="T16" fmla="+- 0 4227 4227"/>
                      <a:gd name="T17" fmla="*/ T16 w 2"/>
                      <a:gd name="T18" fmla="+- 0 3207 3149"/>
                      <a:gd name="T19" fmla="*/ 3207 h 59"/>
                    </a:gdLst>
                    <a:ahLst/>
                    <a:cxnLst>
                      <a:cxn ang="0">
                        <a:pos x="T1" y="T3"/>
                      </a:cxn>
                      <a:cxn ang="0">
                        <a:pos x="T5" y="T7"/>
                      </a:cxn>
                      <a:cxn ang="0">
                        <a:pos x="T9" y="T11"/>
                      </a:cxn>
                      <a:cxn ang="0">
                        <a:pos x="T13" y="T15"/>
                      </a:cxn>
                      <a:cxn ang="0">
                        <a:pos x="T17" y="T19"/>
                      </a:cxn>
                    </a:cxnLst>
                    <a:rect l="0" t="0" r="r" b="b"/>
                    <a:pathLst>
                      <a:path w="2" h="59">
                        <a:moveTo>
                          <a:pt x="0" y="58"/>
                        </a:moveTo>
                        <a:lnTo>
                          <a:pt x="1" y="58"/>
                        </a:lnTo>
                        <a:lnTo>
                          <a:pt x="1" y="0"/>
                        </a:lnTo>
                        <a:lnTo>
                          <a:pt x="0" y="0"/>
                        </a:lnTo>
                        <a:lnTo>
                          <a:pt x="0" y="58"/>
                        </a:lnTo>
                        <a:close/>
                      </a:path>
                    </a:pathLst>
                  </a:custGeom>
                  <a:solidFill>
                    <a:srgbClr val="C4C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30" name="Group 243"/>
                <p:cNvGrpSpPr>
                  <a:grpSpLocks/>
                </p:cNvGrpSpPr>
                <p:nvPr/>
              </p:nvGrpSpPr>
              <p:grpSpPr bwMode="auto">
                <a:xfrm>
                  <a:off x="4226" y="3149"/>
                  <a:ext cx="2" cy="59"/>
                  <a:chOff x="4226" y="3149"/>
                  <a:chExt cx="2" cy="59"/>
                </a:xfrm>
              </p:grpSpPr>
              <p:sp>
                <p:nvSpPr>
                  <p:cNvPr id="307" name="Freeform 244"/>
                  <p:cNvSpPr>
                    <a:spLocks/>
                  </p:cNvSpPr>
                  <p:nvPr/>
                </p:nvSpPr>
                <p:spPr bwMode="auto">
                  <a:xfrm>
                    <a:off x="4226" y="3149"/>
                    <a:ext cx="2" cy="59"/>
                  </a:xfrm>
                  <a:custGeom>
                    <a:avLst/>
                    <a:gdLst>
                      <a:gd name="T0" fmla="+- 0 4226 4226"/>
                      <a:gd name="T1" fmla="*/ T0 w 2"/>
                      <a:gd name="T2" fmla="+- 0 3207 3149"/>
                      <a:gd name="T3" fmla="*/ 3207 h 59"/>
                      <a:gd name="T4" fmla="+- 0 4227 4226"/>
                      <a:gd name="T5" fmla="*/ T4 w 2"/>
                      <a:gd name="T6" fmla="+- 0 3207 3149"/>
                      <a:gd name="T7" fmla="*/ 3207 h 59"/>
                      <a:gd name="T8" fmla="+- 0 4227 4226"/>
                      <a:gd name="T9" fmla="*/ T8 w 2"/>
                      <a:gd name="T10" fmla="+- 0 3149 3149"/>
                      <a:gd name="T11" fmla="*/ 3149 h 59"/>
                      <a:gd name="T12" fmla="+- 0 4226 4226"/>
                      <a:gd name="T13" fmla="*/ T12 w 2"/>
                      <a:gd name="T14" fmla="+- 0 3149 3149"/>
                      <a:gd name="T15" fmla="*/ 3149 h 59"/>
                      <a:gd name="T16" fmla="+- 0 4226 4226"/>
                      <a:gd name="T17" fmla="*/ T16 w 2"/>
                      <a:gd name="T18" fmla="+- 0 3207 3149"/>
                      <a:gd name="T19" fmla="*/ 3207 h 59"/>
                    </a:gdLst>
                    <a:ahLst/>
                    <a:cxnLst>
                      <a:cxn ang="0">
                        <a:pos x="T1" y="T3"/>
                      </a:cxn>
                      <a:cxn ang="0">
                        <a:pos x="T5" y="T7"/>
                      </a:cxn>
                      <a:cxn ang="0">
                        <a:pos x="T9" y="T11"/>
                      </a:cxn>
                      <a:cxn ang="0">
                        <a:pos x="T13" y="T15"/>
                      </a:cxn>
                      <a:cxn ang="0">
                        <a:pos x="T17" y="T19"/>
                      </a:cxn>
                    </a:cxnLst>
                    <a:rect l="0" t="0" r="r" b="b"/>
                    <a:pathLst>
                      <a:path w="2" h="59">
                        <a:moveTo>
                          <a:pt x="0" y="58"/>
                        </a:moveTo>
                        <a:lnTo>
                          <a:pt x="1" y="58"/>
                        </a:lnTo>
                        <a:lnTo>
                          <a:pt x="1" y="0"/>
                        </a:lnTo>
                        <a:lnTo>
                          <a:pt x="0" y="0"/>
                        </a:lnTo>
                        <a:lnTo>
                          <a:pt x="0" y="58"/>
                        </a:lnTo>
                        <a:close/>
                      </a:path>
                    </a:pathLst>
                  </a:custGeom>
                  <a:solidFill>
                    <a:srgbClr val="C2C4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31" name="Group 245"/>
                <p:cNvGrpSpPr>
                  <a:grpSpLocks/>
                </p:cNvGrpSpPr>
                <p:nvPr/>
              </p:nvGrpSpPr>
              <p:grpSpPr bwMode="auto">
                <a:xfrm>
                  <a:off x="4225" y="3148"/>
                  <a:ext cx="2" cy="59"/>
                  <a:chOff x="4225" y="3148"/>
                  <a:chExt cx="2" cy="59"/>
                </a:xfrm>
              </p:grpSpPr>
              <p:sp>
                <p:nvSpPr>
                  <p:cNvPr id="306" name="Freeform 246"/>
                  <p:cNvSpPr>
                    <a:spLocks/>
                  </p:cNvSpPr>
                  <p:nvPr/>
                </p:nvSpPr>
                <p:spPr bwMode="auto">
                  <a:xfrm>
                    <a:off x="4225" y="3148"/>
                    <a:ext cx="2" cy="59"/>
                  </a:xfrm>
                  <a:custGeom>
                    <a:avLst/>
                    <a:gdLst>
                      <a:gd name="T0" fmla="+- 0 4225 4225"/>
                      <a:gd name="T1" fmla="*/ T0 w 2"/>
                      <a:gd name="T2" fmla="+- 0 3207 3148"/>
                      <a:gd name="T3" fmla="*/ 3207 h 59"/>
                      <a:gd name="T4" fmla="+- 0 4226 4225"/>
                      <a:gd name="T5" fmla="*/ T4 w 2"/>
                      <a:gd name="T6" fmla="+- 0 3207 3148"/>
                      <a:gd name="T7" fmla="*/ 3207 h 59"/>
                      <a:gd name="T8" fmla="+- 0 4226 4225"/>
                      <a:gd name="T9" fmla="*/ T8 w 2"/>
                      <a:gd name="T10" fmla="+- 0 3148 3148"/>
                      <a:gd name="T11" fmla="*/ 3148 h 59"/>
                      <a:gd name="T12" fmla="+- 0 4225 4225"/>
                      <a:gd name="T13" fmla="*/ T12 w 2"/>
                      <a:gd name="T14" fmla="+- 0 3148 3148"/>
                      <a:gd name="T15" fmla="*/ 3148 h 59"/>
                      <a:gd name="T16" fmla="+- 0 4225 4225"/>
                      <a:gd name="T17" fmla="*/ T16 w 2"/>
                      <a:gd name="T18" fmla="+- 0 3207 3148"/>
                      <a:gd name="T19" fmla="*/ 3207 h 59"/>
                    </a:gdLst>
                    <a:ahLst/>
                    <a:cxnLst>
                      <a:cxn ang="0">
                        <a:pos x="T1" y="T3"/>
                      </a:cxn>
                      <a:cxn ang="0">
                        <a:pos x="T5" y="T7"/>
                      </a:cxn>
                      <a:cxn ang="0">
                        <a:pos x="T9" y="T11"/>
                      </a:cxn>
                      <a:cxn ang="0">
                        <a:pos x="T13" y="T15"/>
                      </a:cxn>
                      <a:cxn ang="0">
                        <a:pos x="T17" y="T19"/>
                      </a:cxn>
                    </a:cxnLst>
                    <a:rect l="0" t="0" r="r" b="b"/>
                    <a:pathLst>
                      <a:path w="2" h="59">
                        <a:moveTo>
                          <a:pt x="0" y="59"/>
                        </a:moveTo>
                        <a:lnTo>
                          <a:pt x="1" y="59"/>
                        </a:lnTo>
                        <a:lnTo>
                          <a:pt x="1" y="0"/>
                        </a:lnTo>
                        <a:lnTo>
                          <a:pt x="0" y="0"/>
                        </a:lnTo>
                        <a:lnTo>
                          <a:pt x="0" y="59"/>
                        </a:lnTo>
                        <a:close/>
                      </a:path>
                    </a:pathLst>
                  </a:custGeom>
                  <a:solidFill>
                    <a:srgbClr val="BFC1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32" name="Group 247"/>
                <p:cNvGrpSpPr>
                  <a:grpSpLocks/>
                </p:cNvGrpSpPr>
                <p:nvPr/>
              </p:nvGrpSpPr>
              <p:grpSpPr bwMode="auto">
                <a:xfrm>
                  <a:off x="4224" y="3148"/>
                  <a:ext cx="2" cy="59"/>
                  <a:chOff x="4224" y="3148"/>
                  <a:chExt cx="2" cy="59"/>
                </a:xfrm>
              </p:grpSpPr>
              <p:sp>
                <p:nvSpPr>
                  <p:cNvPr id="305" name="Freeform 248"/>
                  <p:cNvSpPr>
                    <a:spLocks/>
                  </p:cNvSpPr>
                  <p:nvPr/>
                </p:nvSpPr>
                <p:spPr bwMode="auto">
                  <a:xfrm>
                    <a:off x="4224" y="3148"/>
                    <a:ext cx="2" cy="59"/>
                  </a:xfrm>
                  <a:custGeom>
                    <a:avLst/>
                    <a:gdLst>
                      <a:gd name="T0" fmla="+- 0 4224 4224"/>
                      <a:gd name="T1" fmla="*/ T0 w 2"/>
                      <a:gd name="T2" fmla="+- 0 3207 3148"/>
                      <a:gd name="T3" fmla="*/ 3207 h 59"/>
                      <a:gd name="T4" fmla="+- 0 4225 4224"/>
                      <a:gd name="T5" fmla="*/ T4 w 2"/>
                      <a:gd name="T6" fmla="+- 0 3207 3148"/>
                      <a:gd name="T7" fmla="*/ 3207 h 59"/>
                      <a:gd name="T8" fmla="+- 0 4225 4224"/>
                      <a:gd name="T9" fmla="*/ T8 w 2"/>
                      <a:gd name="T10" fmla="+- 0 3148 3148"/>
                      <a:gd name="T11" fmla="*/ 3148 h 59"/>
                      <a:gd name="T12" fmla="+- 0 4224 4224"/>
                      <a:gd name="T13" fmla="*/ T12 w 2"/>
                      <a:gd name="T14" fmla="+- 0 3148 3148"/>
                      <a:gd name="T15" fmla="*/ 3148 h 59"/>
                      <a:gd name="T16" fmla="+- 0 4224 4224"/>
                      <a:gd name="T17" fmla="*/ T16 w 2"/>
                      <a:gd name="T18" fmla="+- 0 3207 3148"/>
                      <a:gd name="T19" fmla="*/ 3207 h 59"/>
                    </a:gdLst>
                    <a:ahLst/>
                    <a:cxnLst>
                      <a:cxn ang="0">
                        <a:pos x="T1" y="T3"/>
                      </a:cxn>
                      <a:cxn ang="0">
                        <a:pos x="T5" y="T7"/>
                      </a:cxn>
                      <a:cxn ang="0">
                        <a:pos x="T9" y="T11"/>
                      </a:cxn>
                      <a:cxn ang="0">
                        <a:pos x="T13" y="T15"/>
                      </a:cxn>
                      <a:cxn ang="0">
                        <a:pos x="T17" y="T19"/>
                      </a:cxn>
                    </a:cxnLst>
                    <a:rect l="0" t="0" r="r" b="b"/>
                    <a:pathLst>
                      <a:path w="2" h="59">
                        <a:moveTo>
                          <a:pt x="0" y="59"/>
                        </a:moveTo>
                        <a:lnTo>
                          <a:pt x="1" y="59"/>
                        </a:lnTo>
                        <a:lnTo>
                          <a:pt x="1" y="0"/>
                        </a:lnTo>
                        <a:lnTo>
                          <a:pt x="0" y="0"/>
                        </a:lnTo>
                        <a:lnTo>
                          <a:pt x="0" y="59"/>
                        </a:lnTo>
                        <a:close/>
                      </a:path>
                    </a:pathLst>
                  </a:custGeom>
                  <a:solidFill>
                    <a:srgbClr val="BDBF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33" name="Group 249"/>
                <p:cNvGrpSpPr>
                  <a:grpSpLocks/>
                </p:cNvGrpSpPr>
                <p:nvPr/>
              </p:nvGrpSpPr>
              <p:grpSpPr bwMode="auto">
                <a:xfrm>
                  <a:off x="4222" y="3148"/>
                  <a:ext cx="2" cy="59"/>
                  <a:chOff x="4222" y="3148"/>
                  <a:chExt cx="2" cy="59"/>
                </a:xfrm>
              </p:grpSpPr>
              <p:sp>
                <p:nvSpPr>
                  <p:cNvPr id="304" name="Freeform 250"/>
                  <p:cNvSpPr>
                    <a:spLocks/>
                  </p:cNvSpPr>
                  <p:nvPr/>
                </p:nvSpPr>
                <p:spPr bwMode="auto">
                  <a:xfrm>
                    <a:off x="4222" y="3148"/>
                    <a:ext cx="2" cy="59"/>
                  </a:xfrm>
                  <a:custGeom>
                    <a:avLst/>
                    <a:gdLst>
                      <a:gd name="T0" fmla="+- 0 4222 4222"/>
                      <a:gd name="T1" fmla="*/ T0 w 2"/>
                      <a:gd name="T2" fmla="+- 0 3206 3148"/>
                      <a:gd name="T3" fmla="*/ 3206 h 59"/>
                      <a:gd name="T4" fmla="+- 0 4224 4222"/>
                      <a:gd name="T5" fmla="*/ T4 w 2"/>
                      <a:gd name="T6" fmla="+- 0 3206 3148"/>
                      <a:gd name="T7" fmla="*/ 3206 h 59"/>
                      <a:gd name="T8" fmla="+- 0 4224 4222"/>
                      <a:gd name="T9" fmla="*/ T8 w 2"/>
                      <a:gd name="T10" fmla="+- 0 3148 3148"/>
                      <a:gd name="T11" fmla="*/ 3148 h 59"/>
                      <a:gd name="T12" fmla="+- 0 4222 4222"/>
                      <a:gd name="T13" fmla="*/ T12 w 2"/>
                      <a:gd name="T14" fmla="+- 0 3148 3148"/>
                      <a:gd name="T15" fmla="*/ 3148 h 59"/>
                      <a:gd name="T16" fmla="+- 0 4222 4222"/>
                      <a:gd name="T17" fmla="*/ T16 w 2"/>
                      <a:gd name="T18" fmla="+- 0 3206 3148"/>
                      <a:gd name="T19" fmla="*/ 3206 h 59"/>
                    </a:gdLst>
                    <a:ahLst/>
                    <a:cxnLst>
                      <a:cxn ang="0">
                        <a:pos x="T1" y="T3"/>
                      </a:cxn>
                      <a:cxn ang="0">
                        <a:pos x="T5" y="T7"/>
                      </a:cxn>
                      <a:cxn ang="0">
                        <a:pos x="T9" y="T11"/>
                      </a:cxn>
                      <a:cxn ang="0">
                        <a:pos x="T13" y="T15"/>
                      </a:cxn>
                      <a:cxn ang="0">
                        <a:pos x="T17" y="T19"/>
                      </a:cxn>
                    </a:cxnLst>
                    <a:rect l="0" t="0" r="r" b="b"/>
                    <a:pathLst>
                      <a:path w="2" h="59">
                        <a:moveTo>
                          <a:pt x="0" y="58"/>
                        </a:moveTo>
                        <a:lnTo>
                          <a:pt x="2" y="58"/>
                        </a:lnTo>
                        <a:lnTo>
                          <a:pt x="2" y="0"/>
                        </a:lnTo>
                        <a:lnTo>
                          <a:pt x="0" y="0"/>
                        </a:lnTo>
                        <a:lnTo>
                          <a:pt x="0" y="58"/>
                        </a:lnTo>
                        <a:close/>
                      </a:path>
                    </a:pathLst>
                  </a:custGeom>
                  <a:solidFill>
                    <a:srgbClr val="BABC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34" name="Group 251"/>
                <p:cNvGrpSpPr>
                  <a:grpSpLocks/>
                </p:cNvGrpSpPr>
                <p:nvPr/>
              </p:nvGrpSpPr>
              <p:grpSpPr bwMode="auto">
                <a:xfrm>
                  <a:off x="4221" y="3148"/>
                  <a:ext cx="2" cy="59"/>
                  <a:chOff x="4221" y="3148"/>
                  <a:chExt cx="2" cy="59"/>
                </a:xfrm>
              </p:grpSpPr>
              <p:sp>
                <p:nvSpPr>
                  <p:cNvPr id="303" name="Freeform 252"/>
                  <p:cNvSpPr>
                    <a:spLocks/>
                  </p:cNvSpPr>
                  <p:nvPr/>
                </p:nvSpPr>
                <p:spPr bwMode="auto">
                  <a:xfrm>
                    <a:off x="4221" y="3148"/>
                    <a:ext cx="2" cy="59"/>
                  </a:xfrm>
                  <a:custGeom>
                    <a:avLst/>
                    <a:gdLst>
                      <a:gd name="T0" fmla="+- 0 4221 4221"/>
                      <a:gd name="T1" fmla="*/ T0 w 2"/>
                      <a:gd name="T2" fmla="+- 0 3206 3148"/>
                      <a:gd name="T3" fmla="*/ 3206 h 59"/>
                      <a:gd name="T4" fmla="+- 0 4223 4221"/>
                      <a:gd name="T5" fmla="*/ T4 w 2"/>
                      <a:gd name="T6" fmla="+- 0 3206 3148"/>
                      <a:gd name="T7" fmla="*/ 3206 h 59"/>
                      <a:gd name="T8" fmla="+- 0 4223 4221"/>
                      <a:gd name="T9" fmla="*/ T8 w 2"/>
                      <a:gd name="T10" fmla="+- 0 3148 3148"/>
                      <a:gd name="T11" fmla="*/ 3148 h 59"/>
                      <a:gd name="T12" fmla="+- 0 4221 4221"/>
                      <a:gd name="T13" fmla="*/ T12 w 2"/>
                      <a:gd name="T14" fmla="+- 0 3148 3148"/>
                      <a:gd name="T15" fmla="*/ 3148 h 59"/>
                      <a:gd name="T16" fmla="+- 0 4221 4221"/>
                      <a:gd name="T17" fmla="*/ T16 w 2"/>
                      <a:gd name="T18" fmla="+- 0 3206 3148"/>
                      <a:gd name="T19" fmla="*/ 3206 h 59"/>
                    </a:gdLst>
                    <a:ahLst/>
                    <a:cxnLst>
                      <a:cxn ang="0">
                        <a:pos x="T1" y="T3"/>
                      </a:cxn>
                      <a:cxn ang="0">
                        <a:pos x="T5" y="T7"/>
                      </a:cxn>
                      <a:cxn ang="0">
                        <a:pos x="T9" y="T11"/>
                      </a:cxn>
                      <a:cxn ang="0">
                        <a:pos x="T13" y="T15"/>
                      </a:cxn>
                      <a:cxn ang="0">
                        <a:pos x="T17" y="T19"/>
                      </a:cxn>
                    </a:cxnLst>
                    <a:rect l="0" t="0" r="r" b="b"/>
                    <a:pathLst>
                      <a:path w="2" h="59">
                        <a:moveTo>
                          <a:pt x="0" y="58"/>
                        </a:moveTo>
                        <a:lnTo>
                          <a:pt x="2" y="58"/>
                        </a:lnTo>
                        <a:lnTo>
                          <a:pt x="2" y="0"/>
                        </a:lnTo>
                        <a:lnTo>
                          <a:pt x="0" y="0"/>
                        </a:lnTo>
                        <a:lnTo>
                          <a:pt x="0" y="58"/>
                        </a:lnTo>
                        <a:close/>
                      </a:path>
                    </a:pathLst>
                  </a:custGeom>
                  <a:solidFill>
                    <a:srgbClr val="B8BA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35" name="Group 253"/>
                <p:cNvGrpSpPr>
                  <a:grpSpLocks/>
                </p:cNvGrpSpPr>
                <p:nvPr/>
              </p:nvGrpSpPr>
              <p:grpSpPr bwMode="auto">
                <a:xfrm>
                  <a:off x="4220" y="3148"/>
                  <a:ext cx="2" cy="59"/>
                  <a:chOff x="4220" y="3148"/>
                  <a:chExt cx="2" cy="59"/>
                </a:xfrm>
              </p:grpSpPr>
              <p:sp>
                <p:nvSpPr>
                  <p:cNvPr id="302" name="Freeform 254"/>
                  <p:cNvSpPr>
                    <a:spLocks/>
                  </p:cNvSpPr>
                  <p:nvPr/>
                </p:nvSpPr>
                <p:spPr bwMode="auto">
                  <a:xfrm>
                    <a:off x="4220" y="3148"/>
                    <a:ext cx="2" cy="59"/>
                  </a:xfrm>
                  <a:custGeom>
                    <a:avLst/>
                    <a:gdLst>
                      <a:gd name="T0" fmla="+- 0 4220 4220"/>
                      <a:gd name="T1" fmla="*/ T0 w 2"/>
                      <a:gd name="T2" fmla="+- 0 3206 3148"/>
                      <a:gd name="T3" fmla="*/ 3206 h 59"/>
                      <a:gd name="T4" fmla="+- 0 4221 4220"/>
                      <a:gd name="T5" fmla="*/ T4 w 2"/>
                      <a:gd name="T6" fmla="+- 0 3206 3148"/>
                      <a:gd name="T7" fmla="*/ 3206 h 59"/>
                      <a:gd name="T8" fmla="+- 0 4221 4220"/>
                      <a:gd name="T9" fmla="*/ T8 w 2"/>
                      <a:gd name="T10" fmla="+- 0 3148 3148"/>
                      <a:gd name="T11" fmla="*/ 3148 h 59"/>
                      <a:gd name="T12" fmla="+- 0 4220 4220"/>
                      <a:gd name="T13" fmla="*/ T12 w 2"/>
                      <a:gd name="T14" fmla="+- 0 3148 3148"/>
                      <a:gd name="T15" fmla="*/ 3148 h 59"/>
                      <a:gd name="T16" fmla="+- 0 4220 4220"/>
                      <a:gd name="T17" fmla="*/ T16 w 2"/>
                      <a:gd name="T18" fmla="+- 0 3206 3148"/>
                      <a:gd name="T19" fmla="*/ 3206 h 59"/>
                    </a:gdLst>
                    <a:ahLst/>
                    <a:cxnLst>
                      <a:cxn ang="0">
                        <a:pos x="T1" y="T3"/>
                      </a:cxn>
                      <a:cxn ang="0">
                        <a:pos x="T5" y="T7"/>
                      </a:cxn>
                      <a:cxn ang="0">
                        <a:pos x="T9" y="T11"/>
                      </a:cxn>
                      <a:cxn ang="0">
                        <a:pos x="T13" y="T15"/>
                      </a:cxn>
                      <a:cxn ang="0">
                        <a:pos x="T17" y="T19"/>
                      </a:cxn>
                    </a:cxnLst>
                    <a:rect l="0" t="0" r="r" b="b"/>
                    <a:pathLst>
                      <a:path w="2" h="59">
                        <a:moveTo>
                          <a:pt x="0" y="58"/>
                        </a:moveTo>
                        <a:lnTo>
                          <a:pt x="1" y="58"/>
                        </a:lnTo>
                        <a:lnTo>
                          <a:pt x="1" y="0"/>
                        </a:lnTo>
                        <a:lnTo>
                          <a:pt x="0" y="0"/>
                        </a:lnTo>
                        <a:lnTo>
                          <a:pt x="0" y="58"/>
                        </a:lnTo>
                        <a:close/>
                      </a:path>
                    </a:pathLst>
                  </a:custGeom>
                  <a:solidFill>
                    <a:srgbClr val="B5B7B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36" name="Group 255"/>
                <p:cNvGrpSpPr>
                  <a:grpSpLocks/>
                </p:cNvGrpSpPr>
                <p:nvPr/>
              </p:nvGrpSpPr>
              <p:grpSpPr bwMode="auto">
                <a:xfrm>
                  <a:off x="4218" y="3147"/>
                  <a:ext cx="2" cy="59"/>
                  <a:chOff x="4218" y="3147"/>
                  <a:chExt cx="2" cy="59"/>
                </a:xfrm>
              </p:grpSpPr>
              <p:sp>
                <p:nvSpPr>
                  <p:cNvPr id="301" name="Freeform 256"/>
                  <p:cNvSpPr>
                    <a:spLocks/>
                  </p:cNvSpPr>
                  <p:nvPr/>
                </p:nvSpPr>
                <p:spPr bwMode="auto">
                  <a:xfrm>
                    <a:off x="4218" y="3147"/>
                    <a:ext cx="2" cy="59"/>
                  </a:xfrm>
                  <a:custGeom>
                    <a:avLst/>
                    <a:gdLst>
                      <a:gd name="T0" fmla="+- 0 4218 4218"/>
                      <a:gd name="T1" fmla="*/ T0 w 2"/>
                      <a:gd name="T2" fmla="+- 0 3206 3147"/>
                      <a:gd name="T3" fmla="*/ 3206 h 59"/>
                      <a:gd name="T4" fmla="+- 0 4220 4218"/>
                      <a:gd name="T5" fmla="*/ T4 w 2"/>
                      <a:gd name="T6" fmla="+- 0 3206 3147"/>
                      <a:gd name="T7" fmla="*/ 3206 h 59"/>
                      <a:gd name="T8" fmla="+- 0 4220 4218"/>
                      <a:gd name="T9" fmla="*/ T8 w 2"/>
                      <a:gd name="T10" fmla="+- 0 3147 3147"/>
                      <a:gd name="T11" fmla="*/ 3147 h 59"/>
                      <a:gd name="T12" fmla="+- 0 4218 4218"/>
                      <a:gd name="T13" fmla="*/ T12 w 2"/>
                      <a:gd name="T14" fmla="+- 0 3147 3147"/>
                      <a:gd name="T15" fmla="*/ 3147 h 59"/>
                      <a:gd name="T16" fmla="+- 0 4218 4218"/>
                      <a:gd name="T17" fmla="*/ T16 w 2"/>
                      <a:gd name="T18" fmla="+- 0 3206 3147"/>
                      <a:gd name="T19" fmla="*/ 3206 h 59"/>
                    </a:gdLst>
                    <a:ahLst/>
                    <a:cxnLst>
                      <a:cxn ang="0">
                        <a:pos x="T1" y="T3"/>
                      </a:cxn>
                      <a:cxn ang="0">
                        <a:pos x="T5" y="T7"/>
                      </a:cxn>
                      <a:cxn ang="0">
                        <a:pos x="T9" y="T11"/>
                      </a:cxn>
                      <a:cxn ang="0">
                        <a:pos x="T13" y="T15"/>
                      </a:cxn>
                      <a:cxn ang="0">
                        <a:pos x="T17" y="T19"/>
                      </a:cxn>
                    </a:cxnLst>
                    <a:rect l="0" t="0" r="r" b="b"/>
                    <a:pathLst>
                      <a:path w="2" h="59">
                        <a:moveTo>
                          <a:pt x="0" y="59"/>
                        </a:moveTo>
                        <a:lnTo>
                          <a:pt x="2" y="59"/>
                        </a:lnTo>
                        <a:lnTo>
                          <a:pt x="2" y="0"/>
                        </a:lnTo>
                        <a:lnTo>
                          <a:pt x="0" y="0"/>
                        </a:lnTo>
                        <a:lnTo>
                          <a:pt x="0" y="59"/>
                        </a:lnTo>
                        <a:close/>
                      </a:path>
                    </a:pathLst>
                  </a:custGeom>
                  <a:solidFill>
                    <a:srgbClr val="B3B5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37" name="Group 257"/>
                <p:cNvGrpSpPr>
                  <a:grpSpLocks/>
                </p:cNvGrpSpPr>
                <p:nvPr/>
              </p:nvGrpSpPr>
              <p:grpSpPr bwMode="auto">
                <a:xfrm>
                  <a:off x="4217" y="3147"/>
                  <a:ext cx="2" cy="59"/>
                  <a:chOff x="4217" y="3147"/>
                  <a:chExt cx="2" cy="59"/>
                </a:xfrm>
              </p:grpSpPr>
              <p:sp>
                <p:nvSpPr>
                  <p:cNvPr id="300" name="Freeform 258"/>
                  <p:cNvSpPr>
                    <a:spLocks/>
                  </p:cNvSpPr>
                  <p:nvPr/>
                </p:nvSpPr>
                <p:spPr bwMode="auto">
                  <a:xfrm>
                    <a:off x="4217" y="3147"/>
                    <a:ext cx="2" cy="59"/>
                  </a:xfrm>
                  <a:custGeom>
                    <a:avLst/>
                    <a:gdLst>
                      <a:gd name="T0" fmla="+- 0 4217 4217"/>
                      <a:gd name="T1" fmla="*/ T0 w 2"/>
                      <a:gd name="T2" fmla="+- 0 3206 3147"/>
                      <a:gd name="T3" fmla="*/ 3206 h 59"/>
                      <a:gd name="T4" fmla="+- 0 4219 4217"/>
                      <a:gd name="T5" fmla="*/ T4 w 2"/>
                      <a:gd name="T6" fmla="+- 0 3206 3147"/>
                      <a:gd name="T7" fmla="*/ 3206 h 59"/>
                      <a:gd name="T8" fmla="+- 0 4219 4217"/>
                      <a:gd name="T9" fmla="*/ T8 w 2"/>
                      <a:gd name="T10" fmla="+- 0 3147 3147"/>
                      <a:gd name="T11" fmla="*/ 3147 h 59"/>
                      <a:gd name="T12" fmla="+- 0 4217 4217"/>
                      <a:gd name="T13" fmla="*/ T12 w 2"/>
                      <a:gd name="T14" fmla="+- 0 3147 3147"/>
                      <a:gd name="T15" fmla="*/ 3147 h 59"/>
                      <a:gd name="T16" fmla="+- 0 4217 4217"/>
                      <a:gd name="T17" fmla="*/ T16 w 2"/>
                      <a:gd name="T18" fmla="+- 0 3206 3147"/>
                      <a:gd name="T19" fmla="*/ 3206 h 59"/>
                    </a:gdLst>
                    <a:ahLst/>
                    <a:cxnLst>
                      <a:cxn ang="0">
                        <a:pos x="T1" y="T3"/>
                      </a:cxn>
                      <a:cxn ang="0">
                        <a:pos x="T5" y="T7"/>
                      </a:cxn>
                      <a:cxn ang="0">
                        <a:pos x="T9" y="T11"/>
                      </a:cxn>
                      <a:cxn ang="0">
                        <a:pos x="T13" y="T15"/>
                      </a:cxn>
                      <a:cxn ang="0">
                        <a:pos x="T17" y="T19"/>
                      </a:cxn>
                    </a:cxnLst>
                    <a:rect l="0" t="0" r="r" b="b"/>
                    <a:pathLst>
                      <a:path w="2" h="59">
                        <a:moveTo>
                          <a:pt x="0" y="59"/>
                        </a:moveTo>
                        <a:lnTo>
                          <a:pt x="2" y="59"/>
                        </a:lnTo>
                        <a:lnTo>
                          <a:pt x="2" y="0"/>
                        </a:lnTo>
                        <a:lnTo>
                          <a:pt x="0" y="0"/>
                        </a:lnTo>
                        <a:lnTo>
                          <a:pt x="0" y="59"/>
                        </a:lnTo>
                        <a:close/>
                      </a:path>
                    </a:pathLst>
                  </a:custGeom>
                  <a:solidFill>
                    <a:srgbClr val="B0B2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38" name="Group 259"/>
                <p:cNvGrpSpPr>
                  <a:grpSpLocks/>
                </p:cNvGrpSpPr>
                <p:nvPr/>
              </p:nvGrpSpPr>
              <p:grpSpPr bwMode="auto">
                <a:xfrm>
                  <a:off x="4215" y="3147"/>
                  <a:ext cx="2" cy="59"/>
                  <a:chOff x="4215" y="3147"/>
                  <a:chExt cx="2" cy="59"/>
                </a:xfrm>
              </p:grpSpPr>
              <p:sp>
                <p:nvSpPr>
                  <p:cNvPr id="299" name="Freeform 260"/>
                  <p:cNvSpPr>
                    <a:spLocks/>
                  </p:cNvSpPr>
                  <p:nvPr/>
                </p:nvSpPr>
                <p:spPr bwMode="auto">
                  <a:xfrm>
                    <a:off x="4215" y="3147"/>
                    <a:ext cx="2" cy="59"/>
                  </a:xfrm>
                  <a:custGeom>
                    <a:avLst/>
                    <a:gdLst>
                      <a:gd name="T0" fmla="+- 0 4215 4215"/>
                      <a:gd name="T1" fmla="*/ T0 w 2"/>
                      <a:gd name="T2" fmla="+- 0 3205 3147"/>
                      <a:gd name="T3" fmla="*/ 3205 h 59"/>
                      <a:gd name="T4" fmla="+- 0 4217 4215"/>
                      <a:gd name="T5" fmla="*/ T4 w 2"/>
                      <a:gd name="T6" fmla="+- 0 3205 3147"/>
                      <a:gd name="T7" fmla="*/ 3205 h 59"/>
                      <a:gd name="T8" fmla="+- 0 4217 4215"/>
                      <a:gd name="T9" fmla="*/ T8 w 2"/>
                      <a:gd name="T10" fmla="+- 0 3147 3147"/>
                      <a:gd name="T11" fmla="*/ 3147 h 59"/>
                      <a:gd name="T12" fmla="+- 0 4215 4215"/>
                      <a:gd name="T13" fmla="*/ T12 w 2"/>
                      <a:gd name="T14" fmla="+- 0 3147 3147"/>
                      <a:gd name="T15" fmla="*/ 3147 h 59"/>
                      <a:gd name="T16" fmla="+- 0 4215 4215"/>
                      <a:gd name="T17" fmla="*/ T16 w 2"/>
                      <a:gd name="T18" fmla="+- 0 3205 3147"/>
                      <a:gd name="T19" fmla="*/ 3205 h 59"/>
                    </a:gdLst>
                    <a:ahLst/>
                    <a:cxnLst>
                      <a:cxn ang="0">
                        <a:pos x="T1" y="T3"/>
                      </a:cxn>
                      <a:cxn ang="0">
                        <a:pos x="T5" y="T7"/>
                      </a:cxn>
                      <a:cxn ang="0">
                        <a:pos x="T9" y="T11"/>
                      </a:cxn>
                      <a:cxn ang="0">
                        <a:pos x="T13" y="T15"/>
                      </a:cxn>
                      <a:cxn ang="0">
                        <a:pos x="T17" y="T19"/>
                      </a:cxn>
                    </a:cxnLst>
                    <a:rect l="0" t="0" r="r" b="b"/>
                    <a:pathLst>
                      <a:path w="2" h="59">
                        <a:moveTo>
                          <a:pt x="0" y="58"/>
                        </a:moveTo>
                        <a:lnTo>
                          <a:pt x="2" y="58"/>
                        </a:lnTo>
                        <a:lnTo>
                          <a:pt x="2" y="0"/>
                        </a:lnTo>
                        <a:lnTo>
                          <a:pt x="0" y="0"/>
                        </a:lnTo>
                        <a:lnTo>
                          <a:pt x="0" y="58"/>
                        </a:lnTo>
                        <a:close/>
                      </a:path>
                    </a:pathLst>
                  </a:custGeom>
                  <a:solidFill>
                    <a:srgbClr val="AEB0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39" name="Group 261"/>
                <p:cNvGrpSpPr>
                  <a:grpSpLocks/>
                </p:cNvGrpSpPr>
                <p:nvPr/>
              </p:nvGrpSpPr>
              <p:grpSpPr bwMode="auto">
                <a:xfrm>
                  <a:off x="4214" y="3146"/>
                  <a:ext cx="2" cy="59"/>
                  <a:chOff x="4214" y="3146"/>
                  <a:chExt cx="2" cy="59"/>
                </a:xfrm>
              </p:grpSpPr>
              <p:sp>
                <p:nvSpPr>
                  <p:cNvPr id="298" name="Freeform 262"/>
                  <p:cNvSpPr>
                    <a:spLocks/>
                  </p:cNvSpPr>
                  <p:nvPr/>
                </p:nvSpPr>
                <p:spPr bwMode="auto">
                  <a:xfrm>
                    <a:off x="4214" y="3146"/>
                    <a:ext cx="2" cy="59"/>
                  </a:xfrm>
                  <a:custGeom>
                    <a:avLst/>
                    <a:gdLst>
                      <a:gd name="T0" fmla="+- 0 4214 4214"/>
                      <a:gd name="T1" fmla="*/ T0 w 2"/>
                      <a:gd name="T2" fmla="+- 0 3205 3146"/>
                      <a:gd name="T3" fmla="*/ 3205 h 59"/>
                      <a:gd name="T4" fmla="+- 0 4216 4214"/>
                      <a:gd name="T5" fmla="*/ T4 w 2"/>
                      <a:gd name="T6" fmla="+- 0 3205 3146"/>
                      <a:gd name="T7" fmla="*/ 3205 h 59"/>
                      <a:gd name="T8" fmla="+- 0 4216 4214"/>
                      <a:gd name="T9" fmla="*/ T8 w 2"/>
                      <a:gd name="T10" fmla="+- 0 3146 3146"/>
                      <a:gd name="T11" fmla="*/ 3146 h 59"/>
                      <a:gd name="T12" fmla="+- 0 4214 4214"/>
                      <a:gd name="T13" fmla="*/ T12 w 2"/>
                      <a:gd name="T14" fmla="+- 0 3146 3146"/>
                      <a:gd name="T15" fmla="*/ 3146 h 59"/>
                      <a:gd name="T16" fmla="+- 0 4214 4214"/>
                      <a:gd name="T17" fmla="*/ T16 w 2"/>
                      <a:gd name="T18" fmla="+- 0 3205 3146"/>
                      <a:gd name="T19" fmla="*/ 3205 h 59"/>
                    </a:gdLst>
                    <a:ahLst/>
                    <a:cxnLst>
                      <a:cxn ang="0">
                        <a:pos x="T1" y="T3"/>
                      </a:cxn>
                      <a:cxn ang="0">
                        <a:pos x="T5" y="T7"/>
                      </a:cxn>
                      <a:cxn ang="0">
                        <a:pos x="T9" y="T11"/>
                      </a:cxn>
                      <a:cxn ang="0">
                        <a:pos x="T13" y="T15"/>
                      </a:cxn>
                      <a:cxn ang="0">
                        <a:pos x="T17" y="T19"/>
                      </a:cxn>
                    </a:cxnLst>
                    <a:rect l="0" t="0" r="r" b="b"/>
                    <a:pathLst>
                      <a:path w="2" h="59">
                        <a:moveTo>
                          <a:pt x="0" y="59"/>
                        </a:moveTo>
                        <a:lnTo>
                          <a:pt x="2" y="59"/>
                        </a:lnTo>
                        <a:lnTo>
                          <a:pt x="2" y="0"/>
                        </a:lnTo>
                        <a:lnTo>
                          <a:pt x="0" y="0"/>
                        </a:lnTo>
                        <a:lnTo>
                          <a:pt x="0" y="59"/>
                        </a:lnTo>
                        <a:close/>
                      </a:path>
                    </a:pathLst>
                  </a:custGeom>
                  <a:solidFill>
                    <a:srgbClr val="ABADB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40" name="Group 263"/>
                <p:cNvGrpSpPr>
                  <a:grpSpLocks/>
                </p:cNvGrpSpPr>
                <p:nvPr/>
              </p:nvGrpSpPr>
              <p:grpSpPr bwMode="auto">
                <a:xfrm>
                  <a:off x="4212" y="3146"/>
                  <a:ext cx="3" cy="59"/>
                  <a:chOff x="4212" y="3146"/>
                  <a:chExt cx="3" cy="59"/>
                </a:xfrm>
              </p:grpSpPr>
              <p:sp>
                <p:nvSpPr>
                  <p:cNvPr id="297" name="Freeform 264"/>
                  <p:cNvSpPr>
                    <a:spLocks/>
                  </p:cNvSpPr>
                  <p:nvPr/>
                </p:nvSpPr>
                <p:spPr bwMode="auto">
                  <a:xfrm>
                    <a:off x="4212" y="3146"/>
                    <a:ext cx="3" cy="59"/>
                  </a:xfrm>
                  <a:custGeom>
                    <a:avLst/>
                    <a:gdLst>
                      <a:gd name="T0" fmla="+- 0 4212 4212"/>
                      <a:gd name="T1" fmla="*/ T0 w 3"/>
                      <a:gd name="T2" fmla="+- 0 3205 3146"/>
                      <a:gd name="T3" fmla="*/ 3205 h 59"/>
                      <a:gd name="T4" fmla="+- 0 4214 4212"/>
                      <a:gd name="T5" fmla="*/ T4 w 3"/>
                      <a:gd name="T6" fmla="+- 0 3205 3146"/>
                      <a:gd name="T7" fmla="*/ 3205 h 59"/>
                      <a:gd name="T8" fmla="+- 0 4214 4212"/>
                      <a:gd name="T9" fmla="*/ T8 w 3"/>
                      <a:gd name="T10" fmla="+- 0 3146 3146"/>
                      <a:gd name="T11" fmla="*/ 3146 h 59"/>
                      <a:gd name="T12" fmla="+- 0 4212 4212"/>
                      <a:gd name="T13" fmla="*/ T12 w 3"/>
                      <a:gd name="T14" fmla="+- 0 3146 3146"/>
                      <a:gd name="T15" fmla="*/ 3146 h 59"/>
                      <a:gd name="T16" fmla="+- 0 4212 4212"/>
                      <a:gd name="T17" fmla="*/ T16 w 3"/>
                      <a:gd name="T18" fmla="+- 0 3205 3146"/>
                      <a:gd name="T19" fmla="*/ 3205 h 59"/>
                    </a:gdLst>
                    <a:ahLst/>
                    <a:cxnLst>
                      <a:cxn ang="0">
                        <a:pos x="T1" y="T3"/>
                      </a:cxn>
                      <a:cxn ang="0">
                        <a:pos x="T5" y="T7"/>
                      </a:cxn>
                      <a:cxn ang="0">
                        <a:pos x="T9" y="T11"/>
                      </a:cxn>
                      <a:cxn ang="0">
                        <a:pos x="T13" y="T15"/>
                      </a:cxn>
                      <a:cxn ang="0">
                        <a:pos x="T17" y="T19"/>
                      </a:cxn>
                    </a:cxnLst>
                    <a:rect l="0" t="0" r="r" b="b"/>
                    <a:pathLst>
                      <a:path w="3" h="59">
                        <a:moveTo>
                          <a:pt x="0" y="59"/>
                        </a:moveTo>
                        <a:lnTo>
                          <a:pt x="2" y="59"/>
                        </a:lnTo>
                        <a:lnTo>
                          <a:pt x="2" y="0"/>
                        </a:lnTo>
                        <a:lnTo>
                          <a:pt x="0" y="0"/>
                        </a:lnTo>
                        <a:lnTo>
                          <a:pt x="0" y="59"/>
                        </a:lnTo>
                        <a:close/>
                      </a:path>
                    </a:pathLst>
                  </a:custGeom>
                  <a:solidFill>
                    <a:srgbClr val="A9AB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41" name="Group 265"/>
                <p:cNvGrpSpPr>
                  <a:grpSpLocks/>
                </p:cNvGrpSpPr>
                <p:nvPr/>
              </p:nvGrpSpPr>
              <p:grpSpPr bwMode="auto">
                <a:xfrm>
                  <a:off x="4210" y="3145"/>
                  <a:ext cx="3" cy="60"/>
                  <a:chOff x="4210" y="3145"/>
                  <a:chExt cx="3" cy="60"/>
                </a:xfrm>
              </p:grpSpPr>
              <p:sp>
                <p:nvSpPr>
                  <p:cNvPr id="296" name="Freeform 266"/>
                  <p:cNvSpPr>
                    <a:spLocks/>
                  </p:cNvSpPr>
                  <p:nvPr/>
                </p:nvSpPr>
                <p:spPr bwMode="auto">
                  <a:xfrm>
                    <a:off x="4210" y="3145"/>
                    <a:ext cx="3" cy="60"/>
                  </a:xfrm>
                  <a:custGeom>
                    <a:avLst/>
                    <a:gdLst>
                      <a:gd name="T0" fmla="+- 0 4210 4210"/>
                      <a:gd name="T1" fmla="*/ T0 w 3"/>
                      <a:gd name="T2" fmla="+- 0 3205 3145"/>
                      <a:gd name="T3" fmla="*/ 3205 h 60"/>
                      <a:gd name="T4" fmla="+- 0 4212 4210"/>
                      <a:gd name="T5" fmla="*/ T4 w 3"/>
                      <a:gd name="T6" fmla="+- 0 3205 3145"/>
                      <a:gd name="T7" fmla="*/ 3205 h 60"/>
                      <a:gd name="T8" fmla="+- 0 4212 4210"/>
                      <a:gd name="T9" fmla="*/ T8 w 3"/>
                      <a:gd name="T10" fmla="+- 0 3145 3145"/>
                      <a:gd name="T11" fmla="*/ 3145 h 60"/>
                      <a:gd name="T12" fmla="+- 0 4210 4210"/>
                      <a:gd name="T13" fmla="*/ T12 w 3"/>
                      <a:gd name="T14" fmla="+- 0 3145 3145"/>
                      <a:gd name="T15" fmla="*/ 3145 h 60"/>
                      <a:gd name="T16" fmla="+- 0 4210 4210"/>
                      <a:gd name="T17" fmla="*/ T16 w 3"/>
                      <a:gd name="T18" fmla="+- 0 3205 3145"/>
                      <a:gd name="T19" fmla="*/ 3205 h 60"/>
                    </a:gdLst>
                    <a:ahLst/>
                    <a:cxnLst>
                      <a:cxn ang="0">
                        <a:pos x="T1" y="T3"/>
                      </a:cxn>
                      <a:cxn ang="0">
                        <a:pos x="T5" y="T7"/>
                      </a:cxn>
                      <a:cxn ang="0">
                        <a:pos x="T9" y="T11"/>
                      </a:cxn>
                      <a:cxn ang="0">
                        <a:pos x="T13" y="T15"/>
                      </a:cxn>
                      <a:cxn ang="0">
                        <a:pos x="T17" y="T19"/>
                      </a:cxn>
                    </a:cxnLst>
                    <a:rect l="0" t="0" r="r" b="b"/>
                    <a:pathLst>
                      <a:path w="3" h="60">
                        <a:moveTo>
                          <a:pt x="0" y="60"/>
                        </a:moveTo>
                        <a:lnTo>
                          <a:pt x="2" y="60"/>
                        </a:lnTo>
                        <a:lnTo>
                          <a:pt x="2" y="0"/>
                        </a:lnTo>
                        <a:lnTo>
                          <a:pt x="0" y="0"/>
                        </a:lnTo>
                        <a:lnTo>
                          <a:pt x="0" y="60"/>
                        </a:lnTo>
                        <a:close/>
                      </a:path>
                    </a:pathLst>
                  </a:custGeom>
                  <a:solidFill>
                    <a:srgbClr val="A6A8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42" name="Group 267"/>
                <p:cNvGrpSpPr>
                  <a:grpSpLocks/>
                </p:cNvGrpSpPr>
                <p:nvPr/>
              </p:nvGrpSpPr>
              <p:grpSpPr bwMode="auto">
                <a:xfrm>
                  <a:off x="4207" y="3145"/>
                  <a:ext cx="3" cy="60"/>
                  <a:chOff x="4207" y="3145"/>
                  <a:chExt cx="3" cy="60"/>
                </a:xfrm>
              </p:grpSpPr>
              <p:sp>
                <p:nvSpPr>
                  <p:cNvPr id="295" name="Freeform 268"/>
                  <p:cNvSpPr>
                    <a:spLocks/>
                  </p:cNvSpPr>
                  <p:nvPr/>
                </p:nvSpPr>
                <p:spPr bwMode="auto">
                  <a:xfrm>
                    <a:off x="4207" y="3145"/>
                    <a:ext cx="3" cy="60"/>
                  </a:xfrm>
                  <a:custGeom>
                    <a:avLst/>
                    <a:gdLst>
                      <a:gd name="T0" fmla="+- 0 4207 4207"/>
                      <a:gd name="T1" fmla="*/ T0 w 3"/>
                      <a:gd name="T2" fmla="+- 0 3204 3145"/>
                      <a:gd name="T3" fmla="*/ 3204 h 60"/>
                      <a:gd name="T4" fmla="+- 0 4210 4207"/>
                      <a:gd name="T5" fmla="*/ T4 w 3"/>
                      <a:gd name="T6" fmla="+- 0 3204 3145"/>
                      <a:gd name="T7" fmla="*/ 3204 h 60"/>
                      <a:gd name="T8" fmla="+- 0 4210 4207"/>
                      <a:gd name="T9" fmla="*/ T8 w 3"/>
                      <a:gd name="T10" fmla="+- 0 3145 3145"/>
                      <a:gd name="T11" fmla="*/ 3145 h 60"/>
                      <a:gd name="T12" fmla="+- 0 4207 4207"/>
                      <a:gd name="T13" fmla="*/ T12 w 3"/>
                      <a:gd name="T14" fmla="+- 0 3145 3145"/>
                      <a:gd name="T15" fmla="*/ 3145 h 60"/>
                      <a:gd name="T16" fmla="+- 0 4207 4207"/>
                      <a:gd name="T17" fmla="*/ T16 w 3"/>
                      <a:gd name="T18" fmla="+- 0 3204 3145"/>
                      <a:gd name="T19" fmla="*/ 3204 h 60"/>
                    </a:gdLst>
                    <a:ahLst/>
                    <a:cxnLst>
                      <a:cxn ang="0">
                        <a:pos x="T1" y="T3"/>
                      </a:cxn>
                      <a:cxn ang="0">
                        <a:pos x="T5" y="T7"/>
                      </a:cxn>
                      <a:cxn ang="0">
                        <a:pos x="T9" y="T11"/>
                      </a:cxn>
                      <a:cxn ang="0">
                        <a:pos x="T13" y="T15"/>
                      </a:cxn>
                      <a:cxn ang="0">
                        <a:pos x="T17" y="T19"/>
                      </a:cxn>
                    </a:cxnLst>
                    <a:rect l="0" t="0" r="r" b="b"/>
                    <a:pathLst>
                      <a:path w="3" h="60">
                        <a:moveTo>
                          <a:pt x="0" y="59"/>
                        </a:moveTo>
                        <a:lnTo>
                          <a:pt x="3" y="59"/>
                        </a:lnTo>
                        <a:lnTo>
                          <a:pt x="3" y="0"/>
                        </a:lnTo>
                        <a:lnTo>
                          <a:pt x="0" y="0"/>
                        </a:lnTo>
                        <a:lnTo>
                          <a:pt x="0" y="59"/>
                        </a:lnTo>
                        <a:close/>
                      </a:path>
                    </a:pathLst>
                  </a:custGeom>
                  <a:solidFill>
                    <a:srgbClr val="A4A6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43" name="Group 269"/>
                <p:cNvGrpSpPr>
                  <a:grpSpLocks/>
                </p:cNvGrpSpPr>
                <p:nvPr/>
              </p:nvGrpSpPr>
              <p:grpSpPr bwMode="auto">
                <a:xfrm>
                  <a:off x="4204" y="3144"/>
                  <a:ext cx="4" cy="61"/>
                  <a:chOff x="4204" y="3144"/>
                  <a:chExt cx="4" cy="61"/>
                </a:xfrm>
              </p:grpSpPr>
              <p:sp>
                <p:nvSpPr>
                  <p:cNvPr id="294" name="Freeform 270"/>
                  <p:cNvSpPr>
                    <a:spLocks/>
                  </p:cNvSpPr>
                  <p:nvPr/>
                </p:nvSpPr>
                <p:spPr bwMode="auto">
                  <a:xfrm>
                    <a:off x="4204" y="3144"/>
                    <a:ext cx="4" cy="61"/>
                  </a:xfrm>
                  <a:custGeom>
                    <a:avLst/>
                    <a:gdLst>
                      <a:gd name="T0" fmla="+- 0 4204 4204"/>
                      <a:gd name="T1" fmla="*/ T0 w 4"/>
                      <a:gd name="T2" fmla="+- 0 3204 3144"/>
                      <a:gd name="T3" fmla="*/ 3204 h 61"/>
                      <a:gd name="T4" fmla="+- 0 4207 4204"/>
                      <a:gd name="T5" fmla="*/ T4 w 4"/>
                      <a:gd name="T6" fmla="+- 0 3204 3144"/>
                      <a:gd name="T7" fmla="*/ 3204 h 61"/>
                      <a:gd name="T8" fmla="+- 0 4207 4204"/>
                      <a:gd name="T9" fmla="*/ T8 w 4"/>
                      <a:gd name="T10" fmla="+- 0 3144 3144"/>
                      <a:gd name="T11" fmla="*/ 3144 h 61"/>
                      <a:gd name="T12" fmla="+- 0 4204 4204"/>
                      <a:gd name="T13" fmla="*/ T12 w 4"/>
                      <a:gd name="T14" fmla="+- 0 3144 3144"/>
                      <a:gd name="T15" fmla="*/ 3144 h 61"/>
                      <a:gd name="T16" fmla="+- 0 4204 4204"/>
                      <a:gd name="T17" fmla="*/ T16 w 4"/>
                      <a:gd name="T18" fmla="+- 0 3204 3144"/>
                      <a:gd name="T19" fmla="*/ 3204 h 61"/>
                    </a:gdLst>
                    <a:ahLst/>
                    <a:cxnLst>
                      <a:cxn ang="0">
                        <a:pos x="T1" y="T3"/>
                      </a:cxn>
                      <a:cxn ang="0">
                        <a:pos x="T5" y="T7"/>
                      </a:cxn>
                      <a:cxn ang="0">
                        <a:pos x="T9" y="T11"/>
                      </a:cxn>
                      <a:cxn ang="0">
                        <a:pos x="T13" y="T15"/>
                      </a:cxn>
                      <a:cxn ang="0">
                        <a:pos x="T17" y="T19"/>
                      </a:cxn>
                    </a:cxnLst>
                    <a:rect l="0" t="0" r="r" b="b"/>
                    <a:pathLst>
                      <a:path w="4" h="61">
                        <a:moveTo>
                          <a:pt x="0" y="60"/>
                        </a:moveTo>
                        <a:lnTo>
                          <a:pt x="3" y="60"/>
                        </a:lnTo>
                        <a:lnTo>
                          <a:pt x="3" y="0"/>
                        </a:lnTo>
                        <a:lnTo>
                          <a:pt x="0" y="0"/>
                        </a:lnTo>
                        <a:lnTo>
                          <a:pt x="0" y="60"/>
                        </a:lnTo>
                        <a:close/>
                      </a:path>
                    </a:pathLst>
                  </a:custGeom>
                  <a:solidFill>
                    <a:srgbClr val="A1A4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44" name="Group 271"/>
                <p:cNvGrpSpPr>
                  <a:grpSpLocks/>
                </p:cNvGrpSpPr>
                <p:nvPr/>
              </p:nvGrpSpPr>
              <p:grpSpPr bwMode="auto">
                <a:xfrm>
                  <a:off x="4201" y="3142"/>
                  <a:ext cx="4" cy="60"/>
                  <a:chOff x="4201" y="3142"/>
                  <a:chExt cx="4" cy="60"/>
                </a:xfrm>
              </p:grpSpPr>
              <p:sp>
                <p:nvSpPr>
                  <p:cNvPr id="293" name="Freeform 272"/>
                  <p:cNvSpPr>
                    <a:spLocks/>
                  </p:cNvSpPr>
                  <p:nvPr/>
                </p:nvSpPr>
                <p:spPr bwMode="auto">
                  <a:xfrm>
                    <a:off x="4201" y="3142"/>
                    <a:ext cx="4" cy="60"/>
                  </a:xfrm>
                  <a:custGeom>
                    <a:avLst/>
                    <a:gdLst>
                      <a:gd name="T0" fmla="+- 0 4201 4201"/>
                      <a:gd name="T1" fmla="*/ T0 w 4"/>
                      <a:gd name="T2" fmla="+- 0 3202 3142"/>
                      <a:gd name="T3" fmla="*/ 3202 h 60"/>
                      <a:gd name="T4" fmla="+- 0 4205 4201"/>
                      <a:gd name="T5" fmla="*/ T4 w 4"/>
                      <a:gd name="T6" fmla="+- 0 3202 3142"/>
                      <a:gd name="T7" fmla="*/ 3202 h 60"/>
                      <a:gd name="T8" fmla="+- 0 4205 4201"/>
                      <a:gd name="T9" fmla="*/ T8 w 4"/>
                      <a:gd name="T10" fmla="+- 0 3142 3142"/>
                      <a:gd name="T11" fmla="*/ 3142 h 60"/>
                      <a:gd name="T12" fmla="+- 0 4201 4201"/>
                      <a:gd name="T13" fmla="*/ T12 w 4"/>
                      <a:gd name="T14" fmla="+- 0 3142 3142"/>
                      <a:gd name="T15" fmla="*/ 3142 h 60"/>
                      <a:gd name="T16" fmla="+- 0 4201 4201"/>
                      <a:gd name="T17" fmla="*/ T16 w 4"/>
                      <a:gd name="T18" fmla="+- 0 3202 3142"/>
                      <a:gd name="T19" fmla="*/ 3202 h 60"/>
                    </a:gdLst>
                    <a:ahLst/>
                    <a:cxnLst>
                      <a:cxn ang="0">
                        <a:pos x="T1" y="T3"/>
                      </a:cxn>
                      <a:cxn ang="0">
                        <a:pos x="T5" y="T7"/>
                      </a:cxn>
                      <a:cxn ang="0">
                        <a:pos x="T9" y="T11"/>
                      </a:cxn>
                      <a:cxn ang="0">
                        <a:pos x="T13" y="T15"/>
                      </a:cxn>
                      <a:cxn ang="0">
                        <a:pos x="T17" y="T19"/>
                      </a:cxn>
                    </a:cxnLst>
                    <a:rect l="0" t="0" r="r" b="b"/>
                    <a:pathLst>
                      <a:path w="4" h="60">
                        <a:moveTo>
                          <a:pt x="0" y="60"/>
                        </a:moveTo>
                        <a:lnTo>
                          <a:pt x="4" y="60"/>
                        </a:lnTo>
                        <a:lnTo>
                          <a:pt x="4" y="0"/>
                        </a:lnTo>
                        <a:lnTo>
                          <a:pt x="0" y="0"/>
                        </a:lnTo>
                        <a:lnTo>
                          <a:pt x="0" y="60"/>
                        </a:lnTo>
                        <a:close/>
                      </a:path>
                    </a:pathLst>
                  </a:custGeom>
                  <a:solidFill>
                    <a:srgbClr val="9FA1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45" name="Group 273"/>
                <p:cNvGrpSpPr>
                  <a:grpSpLocks/>
                </p:cNvGrpSpPr>
                <p:nvPr/>
              </p:nvGrpSpPr>
              <p:grpSpPr bwMode="auto">
                <a:xfrm>
                  <a:off x="4197" y="3141"/>
                  <a:ext cx="5" cy="60"/>
                  <a:chOff x="4197" y="3141"/>
                  <a:chExt cx="5" cy="60"/>
                </a:xfrm>
              </p:grpSpPr>
              <p:sp>
                <p:nvSpPr>
                  <p:cNvPr id="292" name="Freeform 274"/>
                  <p:cNvSpPr>
                    <a:spLocks/>
                  </p:cNvSpPr>
                  <p:nvPr/>
                </p:nvSpPr>
                <p:spPr bwMode="auto">
                  <a:xfrm>
                    <a:off x="4197" y="3141"/>
                    <a:ext cx="5" cy="60"/>
                  </a:xfrm>
                  <a:custGeom>
                    <a:avLst/>
                    <a:gdLst>
                      <a:gd name="T0" fmla="+- 0 4197 4197"/>
                      <a:gd name="T1" fmla="*/ T0 w 5"/>
                      <a:gd name="T2" fmla="+- 0 3201 3141"/>
                      <a:gd name="T3" fmla="*/ 3201 h 60"/>
                      <a:gd name="T4" fmla="+- 0 4201 4197"/>
                      <a:gd name="T5" fmla="*/ T4 w 5"/>
                      <a:gd name="T6" fmla="+- 0 3201 3141"/>
                      <a:gd name="T7" fmla="*/ 3201 h 60"/>
                      <a:gd name="T8" fmla="+- 0 4201 4197"/>
                      <a:gd name="T9" fmla="*/ T8 w 5"/>
                      <a:gd name="T10" fmla="+- 0 3141 3141"/>
                      <a:gd name="T11" fmla="*/ 3141 h 60"/>
                      <a:gd name="T12" fmla="+- 0 4197 4197"/>
                      <a:gd name="T13" fmla="*/ T12 w 5"/>
                      <a:gd name="T14" fmla="+- 0 3141 3141"/>
                      <a:gd name="T15" fmla="*/ 3141 h 60"/>
                      <a:gd name="T16" fmla="+- 0 4197 4197"/>
                      <a:gd name="T17" fmla="*/ T16 w 5"/>
                      <a:gd name="T18" fmla="+- 0 3201 3141"/>
                      <a:gd name="T19" fmla="*/ 3201 h 60"/>
                    </a:gdLst>
                    <a:ahLst/>
                    <a:cxnLst>
                      <a:cxn ang="0">
                        <a:pos x="T1" y="T3"/>
                      </a:cxn>
                      <a:cxn ang="0">
                        <a:pos x="T5" y="T7"/>
                      </a:cxn>
                      <a:cxn ang="0">
                        <a:pos x="T9" y="T11"/>
                      </a:cxn>
                      <a:cxn ang="0">
                        <a:pos x="T13" y="T15"/>
                      </a:cxn>
                      <a:cxn ang="0">
                        <a:pos x="T17" y="T19"/>
                      </a:cxn>
                    </a:cxnLst>
                    <a:rect l="0" t="0" r="r" b="b"/>
                    <a:pathLst>
                      <a:path w="5" h="60">
                        <a:moveTo>
                          <a:pt x="0" y="60"/>
                        </a:moveTo>
                        <a:lnTo>
                          <a:pt x="4" y="60"/>
                        </a:lnTo>
                        <a:lnTo>
                          <a:pt x="4" y="0"/>
                        </a:lnTo>
                        <a:lnTo>
                          <a:pt x="0" y="0"/>
                        </a:lnTo>
                        <a:lnTo>
                          <a:pt x="0" y="60"/>
                        </a:lnTo>
                        <a:close/>
                      </a:path>
                    </a:pathLst>
                  </a:custGeom>
                  <a:solidFill>
                    <a:srgbClr val="9D9F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46" name="Group 275"/>
                <p:cNvGrpSpPr>
                  <a:grpSpLocks/>
                </p:cNvGrpSpPr>
                <p:nvPr/>
              </p:nvGrpSpPr>
              <p:grpSpPr bwMode="auto">
                <a:xfrm>
                  <a:off x="4192" y="3138"/>
                  <a:ext cx="6" cy="61"/>
                  <a:chOff x="4192" y="3138"/>
                  <a:chExt cx="6" cy="61"/>
                </a:xfrm>
              </p:grpSpPr>
              <p:sp>
                <p:nvSpPr>
                  <p:cNvPr id="291" name="Freeform 276"/>
                  <p:cNvSpPr>
                    <a:spLocks/>
                  </p:cNvSpPr>
                  <p:nvPr/>
                </p:nvSpPr>
                <p:spPr bwMode="auto">
                  <a:xfrm>
                    <a:off x="4192" y="3138"/>
                    <a:ext cx="6" cy="61"/>
                  </a:xfrm>
                  <a:custGeom>
                    <a:avLst/>
                    <a:gdLst>
                      <a:gd name="T0" fmla="+- 0 4192 4192"/>
                      <a:gd name="T1" fmla="*/ T0 w 6"/>
                      <a:gd name="T2" fmla="+- 0 3198 3138"/>
                      <a:gd name="T3" fmla="*/ 3198 h 61"/>
                      <a:gd name="T4" fmla="+- 0 4198 4192"/>
                      <a:gd name="T5" fmla="*/ T4 w 6"/>
                      <a:gd name="T6" fmla="+- 0 3198 3138"/>
                      <a:gd name="T7" fmla="*/ 3198 h 61"/>
                      <a:gd name="T8" fmla="+- 0 4198 4192"/>
                      <a:gd name="T9" fmla="*/ T8 w 6"/>
                      <a:gd name="T10" fmla="+- 0 3138 3138"/>
                      <a:gd name="T11" fmla="*/ 3138 h 61"/>
                      <a:gd name="T12" fmla="+- 0 4192 4192"/>
                      <a:gd name="T13" fmla="*/ T12 w 6"/>
                      <a:gd name="T14" fmla="+- 0 3138 3138"/>
                      <a:gd name="T15" fmla="*/ 3138 h 61"/>
                      <a:gd name="T16" fmla="+- 0 4192 4192"/>
                      <a:gd name="T17" fmla="*/ T16 w 6"/>
                      <a:gd name="T18" fmla="+- 0 3198 3138"/>
                      <a:gd name="T19" fmla="*/ 3198 h 61"/>
                    </a:gdLst>
                    <a:ahLst/>
                    <a:cxnLst>
                      <a:cxn ang="0">
                        <a:pos x="T1" y="T3"/>
                      </a:cxn>
                      <a:cxn ang="0">
                        <a:pos x="T5" y="T7"/>
                      </a:cxn>
                      <a:cxn ang="0">
                        <a:pos x="T9" y="T11"/>
                      </a:cxn>
                      <a:cxn ang="0">
                        <a:pos x="T13" y="T15"/>
                      </a:cxn>
                      <a:cxn ang="0">
                        <a:pos x="T17" y="T19"/>
                      </a:cxn>
                    </a:cxnLst>
                    <a:rect l="0" t="0" r="r" b="b"/>
                    <a:pathLst>
                      <a:path w="6" h="61">
                        <a:moveTo>
                          <a:pt x="0" y="60"/>
                        </a:moveTo>
                        <a:lnTo>
                          <a:pt x="6" y="60"/>
                        </a:lnTo>
                        <a:lnTo>
                          <a:pt x="6" y="0"/>
                        </a:lnTo>
                        <a:lnTo>
                          <a:pt x="0" y="0"/>
                        </a:lnTo>
                        <a:lnTo>
                          <a:pt x="0" y="60"/>
                        </a:lnTo>
                        <a:close/>
                      </a:path>
                    </a:pathLst>
                  </a:custGeom>
                  <a:solidFill>
                    <a:srgbClr val="9A9C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47" name="Group 277"/>
                <p:cNvGrpSpPr>
                  <a:grpSpLocks/>
                </p:cNvGrpSpPr>
                <p:nvPr/>
              </p:nvGrpSpPr>
              <p:grpSpPr bwMode="auto">
                <a:xfrm>
                  <a:off x="4186" y="3132"/>
                  <a:ext cx="7" cy="64"/>
                  <a:chOff x="4186" y="3132"/>
                  <a:chExt cx="7" cy="64"/>
                </a:xfrm>
              </p:grpSpPr>
              <p:sp>
                <p:nvSpPr>
                  <p:cNvPr id="290" name="Freeform 278"/>
                  <p:cNvSpPr>
                    <a:spLocks/>
                  </p:cNvSpPr>
                  <p:nvPr/>
                </p:nvSpPr>
                <p:spPr bwMode="auto">
                  <a:xfrm>
                    <a:off x="4186" y="3132"/>
                    <a:ext cx="7" cy="64"/>
                  </a:xfrm>
                  <a:custGeom>
                    <a:avLst/>
                    <a:gdLst>
                      <a:gd name="T0" fmla="+- 0 4186 4186"/>
                      <a:gd name="T1" fmla="*/ T0 w 7"/>
                      <a:gd name="T2" fmla="+- 0 3196 3132"/>
                      <a:gd name="T3" fmla="*/ 3196 h 64"/>
                      <a:gd name="T4" fmla="+- 0 4193 4186"/>
                      <a:gd name="T5" fmla="*/ T4 w 7"/>
                      <a:gd name="T6" fmla="+- 0 3196 3132"/>
                      <a:gd name="T7" fmla="*/ 3196 h 64"/>
                      <a:gd name="T8" fmla="+- 0 4193 4186"/>
                      <a:gd name="T9" fmla="*/ T8 w 7"/>
                      <a:gd name="T10" fmla="+- 0 3132 3132"/>
                      <a:gd name="T11" fmla="*/ 3132 h 64"/>
                      <a:gd name="T12" fmla="+- 0 4186 4186"/>
                      <a:gd name="T13" fmla="*/ T12 w 7"/>
                      <a:gd name="T14" fmla="+- 0 3132 3132"/>
                      <a:gd name="T15" fmla="*/ 3132 h 64"/>
                      <a:gd name="T16" fmla="+- 0 4186 4186"/>
                      <a:gd name="T17" fmla="*/ T16 w 7"/>
                      <a:gd name="T18" fmla="+- 0 3196 3132"/>
                      <a:gd name="T19" fmla="*/ 3196 h 64"/>
                    </a:gdLst>
                    <a:ahLst/>
                    <a:cxnLst>
                      <a:cxn ang="0">
                        <a:pos x="T1" y="T3"/>
                      </a:cxn>
                      <a:cxn ang="0">
                        <a:pos x="T5" y="T7"/>
                      </a:cxn>
                      <a:cxn ang="0">
                        <a:pos x="T9" y="T11"/>
                      </a:cxn>
                      <a:cxn ang="0">
                        <a:pos x="T13" y="T15"/>
                      </a:cxn>
                      <a:cxn ang="0">
                        <a:pos x="T17" y="T19"/>
                      </a:cxn>
                    </a:cxnLst>
                    <a:rect l="0" t="0" r="r" b="b"/>
                    <a:pathLst>
                      <a:path w="7" h="64">
                        <a:moveTo>
                          <a:pt x="0" y="64"/>
                        </a:moveTo>
                        <a:lnTo>
                          <a:pt x="7" y="64"/>
                        </a:lnTo>
                        <a:lnTo>
                          <a:pt x="7" y="0"/>
                        </a:lnTo>
                        <a:lnTo>
                          <a:pt x="0" y="0"/>
                        </a:lnTo>
                        <a:lnTo>
                          <a:pt x="0" y="64"/>
                        </a:lnTo>
                        <a:close/>
                      </a:path>
                    </a:pathLst>
                  </a:custGeom>
                  <a:solidFill>
                    <a:srgbClr val="989A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48" name="Group 279"/>
                <p:cNvGrpSpPr>
                  <a:grpSpLocks/>
                </p:cNvGrpSpPr>
                <p:nvPr/>
              </p:nvGrpSpPr>
              <p:grpSpPr bwMode="auto">
                <a:xfrm>
                  <a:off x="4182" y="3124"/>
                  <a:ext cx="6" cy="66"/>
                  <a:chOff x="4182" y="3124"/>
                  <a:chExt cx="6" cy="66"/>
                </a:xfrm>
              </p:grpSpPr>
              <p:sp>
                <p:nvSpPr>
                  <p:cNvPr id="289" name="Freeform 280"/>
                  <p:cNvSpPr>
                    <a:spLocks/>
                  </p:cNvSpPr>
                  <p:nvPr/>
                </p:nvSpPr>
                <p:spPr bwMode="auto">
                  <a:xfrm>
                    <a:off x="4182" y="3124"/>
                    <a:ext cx="6" cy="66"/>
                  </a:xfrm>
                  <a:custGeom>
                    <a:avLst/>
                    <a:gdLst>
                      <a:gd name="T0" fmla="+- 0 4182 4182"/>
                      <a:gd name="T1" fmla="*/ T0 w 6"/>
                      <a:gd name="T2" fmla="+- 0 3190 3124"/>
                      <a:gd name="T3" fmla="*/ 3190 h 66"/>
                      <a:gd name="T4" fmla="+- 0 4187 4182"/>
                      <a:gd name="T5" fmla="*/ T4 w 6"/>
                      <a:gd name="T6" fmla="+- 0 3190 3124"/>
                      <a:gd name="T7" fmla="*/ 3190 h 66"/>
                      <a:gd name="T8" fmla="+- 0 4187 4182"/>
                      <a:gd name="T9" fmla="*/ T8 w 6"/>
                      <a:gd name="T10" fmla="+- 0 3124 3124"/>
                      <a:gd name="T11" fmla="*/ 3124 h 66"/>
                      <a:gd name="T12" fmla="+- 0 4182 4182"/>
                      <a:gd name="T13" fmla="*/ T12 w 6"/>
                      <a:gd name="T14" fmla="+- 0 3124 3124"/>
                      <a:gd name="T15" fmla="*/ 3124 h 66"/>
                      <a:gd name="T16" fmla="+- 0 4182 4182"/>
                      <a:gd name="T17" fmla="*/ T16 w 6"/>
                      <a:gd name="T18" fmla="+- 0 3190 3124"/>
                      <a:gd name="T19" fmla="*/ 3190 h 66"/>
                    </a:gdLst>
                    <a:ahLst/>
                    <a:cxnLst>
                      <a:cxn ang="0">
                        <a:pos x="T1" y="T3"/>
                      </a:cxn>
                      <a:cxn ang="0">
                        <a:pos x="T5" y="T7"/>
                      </a:cxn>
                      <a:cxn ang="0">
                        <a:pos x="T9" y="T11"/>
                      </a:cxn>
                      <a:cxn ang="0">
                        <a:pos x="T13" y="T15"/>
                      </a:cxn>
                      <a:cxn ang="0">
                        <a:pos x="T17" y="T19"/>
                      </a:cxn>
                    </a:cxnLst>
                    <a:rect l="0" t="0" r="r" b="b"/>
                    <a:pathLst>
                      <a:path w="6" h="66">
                        <a:moveTo>
                          <a:pt x="0" y="66"/>
                        </a:moveTo>
                        <a:lnTo>
                          <a:pt x="5" y="66"/>
                        </a:lnTo>
                        <a:lnTo>
                          <a:pt x="5" y="0"/>
                        </a:lnTo>
                        <a:lnTo>
                          <a:pt x="0" y="0"/>
                        </a:lnTo>
                        <a:lnTo>
                          <a:pt x="0" y="66"/>
                        </a:lnTo>
                        <a:close/>
                      </a:path>
                    </a:pathLst>
                  </a:custGeom>
                  <a:solidFill>
                    <a:srgbClr val="96989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49" name="Group 281"/>
                <p:cNvGrpSpPr>
                  <a:grpSpLocks/>
                </p:cNvGrpSpPr>
                <p:nvPr/>
              </p:nvGrpSpPr>
              <p:grpSpPr bwMode="auto">
                <a:xfrm>
                  <a:off x="5865" y="3148"/>
                  <a:ext cx="2" cy="2"/>
                  <a:chOff x="5865" y="3148"/>
                  <a:chExt cx="2" cy="2"/>
                </a:xfrm>
              </p:grpSpPr>
              <p:sp>
                <p:nvSpPr>
                  <p:cNvPr id="288" name="Freeform 282"/>
                  <p:cNvSpPr>
                    <a:spLocks/>
                  </p:cNvSpPr>
                  <p:nvPr/>
                </p:nvSpPr>
                <p:spPr bwMode="auto">
                  <a:xfrm>
                    <a:off x="5865" y="3148"/>
                    <a:ext cx="2" cy="2"/>
                  </a:xfrm>
                  <a:custGeom>
                    <a:avLst/>
                    <a:gdLst>
                      <a:gd name="T0" fmla="+- 0 5865 5865"/>
                      <a:gd name="T1" fmla="*/ T0 w 1"/>
                      <a:gd name="T2" fmla="+- 0 5865 5865"/>
                      <a:gd name="T3" fmla="*/ T2 w 1"/>
                    </a:gdLst>
                    <a:ahLst/>
                    <a:cxnLst>
                      <a:cxn ang="0">
                        <a:pos x="T1" y="0"/>
                      </a:cxn>
                      <a:cxn ang="0">
                        <a:pos x="T3" y="0"/>
                      </a:cxn>
                    </a:cxnLst>
                    <a:rect l="0" t="0" r="r" b="b"/>
                    <a:pathLst>
                      <a:path w="1">
                        <a:moveTo>
                          <a:pt x="0" y="0"/>
                        </a:moveTo>
                        <a:lnTo>
                          <a:pt x="0" y="0"/>
                        </a:lnTo>
                      </a:path>
                    </a:pathLst>
                  </a:custGeom>
                  <a:noFill/>
                  <a:ln w="38750">
                    <a:solidFill>
                      <a:srgbClr val="96989A"/>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50" name="Group 283"/>
                <p:cNvGrpSpPr>
                  <a:grpSpLocks/>
                </p:cNvGrpSpPr>
                <p:nvPr/>
              </p:nvGrpSpPr>
              <p:grpSpPr bwMode="auto">
                <a:xfrm>
                  <a:off x="5752" y="3090"/>
                  <a:ext cx="113" cy="59"/>
                  <a:chOff x="5752" y="3090"/>
                  <a:chExt cx="113" cy="59"/>
                </a:xfrm>
              </p:grpSpPr>
              <p:sp>
                <p:nvSpPr>
                  <p:cNvPr id="287" name="Freeform 286"/>
                  <p:cNvSpPr>
                    <a:spLocks/>
                  </p:cNvSpPr>
                  <p:nvPr/>
                </p:nvSpPr>
                <p:spPr bwMode="auto">
                  <a:xfrm>
                    <a:off x="5752" y="3090"/>
                    <a:ext cx="113" cy="59"/>
                  </a:xfrm>
                  <a:custGeom>
                    <a:avLst/>
                    <a:gdLst>
                      <a:gd name="T0" fmla="+- 0 5797 5752"/>
                      <a:gd name="T1" fmla="*/ T0 w 113"/>
                      <a:gd name="T2" fmla="+- 0 3090 3090"/>
                      <a:gd name="T3" fmla="*/ 3090 h 59"/>
                      <a:gd name="T4" fmla="+- 0 5774 5752"/>
                      <a:gd name="T5" fmla="*/ T4 w 113"/>
                      <a:gd name="T6" fmla="+- 0 3097 3090"/>
                      <a:gd name="T7" fmla="*/ 3097 h 59"/>
                      <a:gd name="T8" fmla="+- 0 5758 5752"/>
                      <a:gd name="T9" fmla="*/ T8 w 113"/>
                      <a:gd name="T10" fmla="+- 0 3109 3090"/>
                      <a:gd name="T11" fmla="*/ 3109 h 59"/>
                      <a:gd name="T12" fmla="+- 0 5752 5752"/>
                      <a:gd name="T13" fmla="*/ T12 w 113"/>
                      <a:gd name="T14" fmla="+- 0 3128 3090"/>
                      <a:gd name="T15" fmla="*/ 3128 h 59"/>
                      <a:gd name="T16" fmla="+- 0 5764 5752"/>
                      <a:gd name="T17" fmla="*/ T16 w 113"/>
                      <a:gd name="T18" fmla="+- 0 3139 3090"/>
                      <a:gd name="T19" fmla="*/ 3139 h 59"/>
                      <a:gd name="T20" fmla="+- 0 5785 5752"/>
                      <a:gd name="T21" fmla="*/ T20 w 113"/>
                      <a:gd name="T22" fmla="+- 0 3146 3090"/>
                      <a:gd name="T23" fmla="*/ 3146 h 59"/>
                      <a:gd name="T24" fmla="+- 0 5815 5752"/>
                      <a:gd name="T25" fmla="*/ T24 w 113"/>
                      <a:gd name="T26" fmla="+- 0 3149 3090"/>
                      <a:gd name="T27" fmla="*/ 3149 h 59"/>
                      <a:gd name="T28" fmla="+- 0 5840 5752"/>
                      <a:gd name="T29" fmla="*/ T28 w 113"/>
                      <a:gd name="T30" fmla="+- 0 3143 3090"/>
                      <a:gd name="T31" fmla="*/ 3143 h 59"/>
                      <a:gd name="T32" fmla="+- 0 5857 5752"/>
                      <a:gd name="T33" fmla="*/ T32 w 113"/>
                      <a:gd name="T34" fmla="+- 0 3133 3090"/>
                      <a:gd name="T35" fmla="*/ 3133 h 59"/>
                      <a:gd name="T36" fmla="+- 0 5865 5752"/>
                      <a:gd name="T37" fmla="*/ T36 w 113"/>
                      <a:gd name="T38" fmla="+- 0 3120 3090"/>
                      <a:gd name="T39" fmla="*/ 3120 h 59"/>
                      <a:gd name="T40" fmla="+- 0 5862 5752"/>
                      <a:gd name="T41" fmla="*/ T40 w 113"/>
                      <a:gd name="T42" fmla="+- 0 3109 3090"/>
                      <a:gd name="T43" fmla="*/ 3109 h 59"/>
                      <a:gd name="T44" fmla="+- 0 5850 5752"/>
                      <a:gd name="T45" fmla="*/ T44 w 113"/>
                      <a:gd name="T46" fmla="+- 0 3099 3090"/>
                      <a:gd name="T47" fmla="*/ 3099 h 59"/>
                      <a:gd name="T48" fmla="+- 0 5828 5752"/>
                      <a:gd name="T49" fmla="*/ T48 w 113"/>
                      <a:gd name="T50" fmla="+- 0 3092 3090"/>
                      <a:gd name="T51" fmla="*/ 3092 h 59"/>
                      <a:gd name="T52" fmla="+- 0 5797 5752"/>
                      <a:gd name="T53" fmla="*/ T52 w 113"/>
                      <a:gd name="T54" fmla="+- 0 3090 3090"/>
                      <a:gd name="T55" fmla="*/ 3090 h 5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Lst>
                    <a:rect l="0" t="0" r="r" b="b"/>
                    <a:pathLst>
                      <a:path w="113" h="59">
                        <a:moveTo>
                          <a:pt x="45" y="0"/>
                        </a:moveTo>
                        <a:lnTo>
                          <a:pt x="22" y="7"/>
                        </a:lnTo>
                        <a:lnTo>
                          <a:pt x="6" y="19"/>
                        </a:lnTo>
                        <a:lnTo>
                          <a:pt x="0" y="38"/>
                        </a:lnTo>
                        <a:lnTo>
                          <a:pt x="12" y="49"/>
                        </a:lnTo>
                        <a:lnTo>
                          <a:pt x="33" y="56"/>
                        </a:lnTo>
                        <a:lnTo>
                          <a:pt x="63" y="59"/>
                        </a:lnTo>
                        <a:lnTo>
                          <a:pt x="88" y="53"/>
                        </a:lnTo>
                        <a:lnTo>
                          <a:pt x="105" y="43"/>
                        </a:lnTo>
                        <a:lnTo>
                          <a:pt x="113" y="30"/>
                        </a:lnTo>
                        <a:lnTo>
                          <a:pt x="110" y="19"/>
                        </a:lnTo>
                        <a:lnTo>
                          <a:pt x="98" y="9"/>
                        </a:lnTo>
                        <a:lnTo>
                          <a:pt x="76" y="2"/>
                        </a:lnTo>
                        <a:lnTo>
                          <a:pt x="45" y="0"/>
                        </a:lnTo>
                        <a:close/>
                      </a:path>
                    </a:pathLst>
                  </a:custGeom>
                  <a:solidFill>
                    <a:srgbClr val="A0A2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51" name="Group 285"/>
                <p:cNvGrpSpPr>
                  <a:grpSpLocks/>
                </p:cNvGrpSpPr>
                <p:nvPr/>
              </p:nvGrpSpPr>
              <p:grpSpPr bwMode="auto">
                <a:xfrm>
                  <a:off x="5848" y="3120"/>
                  <a:ext cx="17" cy="78"/>
                  <a:chOff x="5848" y="3120"/>
                  <a:chExt cx="17" cy="78"/>
                </a:xfrm>
              </p:grpSpPr>
              <p:sp>
                <p:nvSpPr>
                  <p:cNvPr id="286" name="Freeform 286"/>
                  <p:cNvSpPr>
                    <a:spLocks/>
                  </p:cNvSpPr>
                  <p:nvPr/>
                </p:nvSpPr>
                <p:spPr bwMode="auto">
                  <a:xfrm>
                    <a:off x="5848" y="3120"/>
                    <a:ext cx="17" cy="78"/>
                  </a:xfrm>
                  <a:custGeom>
                    <a:avLst/>
                    <a:gdLst>
                      <a:gd name="T0" fmla="+- 0 5865 5848"/>
                      <a:gd name="T1" fmla="*/ T0 w 17"/>
                      <a:gd name="T2" fmla="+- 0 3120 3120"/>
                      <a:gd name="T3" fmla="*/ 3120 h 78"/>
                      <a:gd name="T4" fmla="+- 0 5864 5848"/>
                      <a:gd name="T5" fmla="*/ T4 w 17"/>
                      <a:gd name="T6" fmla="+- 0 3127 3120"/>
                      <a:gd name="T7" fmla="*/ 3127 h 78"/>
                      <a:gd name="T8" fmla="+- 0 5858 5848"/>
                      <a:gd name="T9" fmla="*/ T8 w 17"/>
                      <a:gd name="T10" fmla="+- 0 3134 3120"/>
                      <a:gd name="T11" fmla="*/ 3134 h 78"/>
                      <a:gd name="T12" fmla="+- 0 5849 5848"/>
                      <a:gd name="T13" fmla="*/ T12 w 17"/>
                      <a:gd name="T14" fmla="+- 0 3139 3120"/>
                      <a:gd name="T15" fmla="*/ 3139 h 78"/>
                      <a:gd name="T16" fmla="+- 0 5848 5848"/>
                      <a:gd name="T17" fmla="*/ T16 w 17"/>
                      <a:gd name="T18" fmla="+- 0 3198 3120"/>
                      <a:gd name="T19" fmla="*/ 3198 h 78"/>
                      <a:gd name="T20" fmla="+- 0 5852 5848"/>
                      <a:gd name="T21" fmla="*/ T20 w 17"/>
                      <a:gd name="T22" fmla="+- 0 3196 3120"/>
                      <a:gd name="T23" fmla="*/ 3196 h 78"/>
                      <a:gd name="T24" fmla="+- 0 5864 5848"/>
                      <a:gd name="T25" fmla="*/ T24 w 17"/>
                      <a:gd name="T26" fmla="+- 0 3183 3120"/>
                      <a:gd name="T27" fmla="*/ 3183 h 78"/>
                      <a:gd name="T28" fmla="+- 0 5865 5848"/>
                      <a:gd name="T29" fmla="*/ T28 w 17"/>
                      <a:gd name="T30" fmla="+- 0 3179 3120"/>
                      <a:gd name="T31" fmla="*/ 3179 h 78"/>
                      <a:gd name="T32" fmla="+- 0 5865 5848"/>
                      <a:gd name="T33" fmla="*/ T32 w 17"/>
                      <a:gd name="T34" fmla="+- 0 3120 3120"/>
                      <a:gd name="T35" fmla="*/ 3120 h 7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Lst>
                    <a:rect l="0" t="0" r="r" b="b"/>
                    <a:pathLst>
                      <a:path w="17" h="78">
                        <a:moveTo>
                          <a:pt x="17" y="0"/>
                        </a:moveTo>
                        <a:lnTo>
                          <a:pt x="16" y="7"/>
                        </a:lnTo>
                        <a:lnTo>
                          <a:pt x="10" y="14"/>
                        </a:lnTo>
                        <a:lnTo>
                          <a:pt x="1" y="19"/>
                        </a:lnTo>
                        <a:lnTo>
                          <a:pt x="0" y="78"/>
                        </a:lnTo>
                        <a:lnTo>
                          <a:pt x="4" y="76"/>
                        </a:lnTo>
                        <a:lnTo>
                          <a:pt x="16" y="63"/>
                        </a:lnTo>
                        <a:lnTo>
                          <a:pt x="17" y="59"/>
                        </a:lnTo>
                        <a:lnTo>
                          <a:pt x="17" y="0"/>
                        </a:lnTo>
                        <a:close/>
                      </a:path>
                    </a:pathLst>
                  </a:custGeom>
                  <a:solidFill>
                    <a:srgbClr val="96989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52" name="Group 287"/>
                <p:cNvGrpSpPr>
                  <a:grpSpLocks/>
                </p:cNvGrpSpPr>
                <p:nvPr/>
              </p:nvGrpSpPr>
              <p:grpSpPr bwMode="auto">
                <a:xfrm>
                  <a:off x="5842" y="3139"/>
                  <a:ext cx="8" cy="62"/>
                  <a:chOff x="5842" y="3139"/>
                  <a:chExt cx="8" cy="62"/>
                </a:xfrm>
              </p:grpSpPr>
              <p:sp>
                <p:nvSpPr>
                  <p:cNvPr id="285" name="Freeform 288"/>
                  <p:cNvSpPr>
                    <a:spLocks/>
                  </p:cNvSpPr>
                  <p:nvPr/>
                </p:nvSpPr>
                <p:spPr bwMode="auto">
                  <a:xfrm>
                    <a:off x="5842" y="3139"/>
                    <a:ext cx="8" cy="62"/>
                  </a:xfrm>
                  <a:custGeom>
                    <a:avLst/>
                    <a:gdLst>
                      <a:gd name="T0" fmla="+- 0 5849 5842"/>
                      <a:gd name="T1" fmla="*/ T0 w 8"/>
                      <a:gd name="T2" fmla="+- 0 3139 3139"/>
                      <a:gd name="T3" fmla="*/ 3139 h 62"/>
                      <a:gd name="T4" fmla="+- 0 5847 5842"/>
                      <a:gd name="T5" fmla="*/ T4 w 8"/>
                      <a:gd name="T6" fmla="+- 0 3140 3139"/>
                      <a:gd name="T7" fmla="*/ 3140 h 62"/>
                      <a:gd name="T8" fmla="+- 0 5844 5842"/>
                      <a:gd name="T9" fmla="*/ T8 w 8"/>
                      <a:gd name="T10" fmla="+- 0 3141 3139"/>
                      <a:gd name="T11" fmla="*/ 3141 h 62"/>
                      <a:gd name="T12" fmla="+- 0 5842 5842"/>
                      <a:gd name="T13" fmla="*/ T12 w 8"/>
                      <a:gd name="T14" fmla="+- 0 3142 3139"/>
                      <a:gd name="T15" fmla="*/ 3142 h 62"/>
                      <a:gd name="T16" fmla="+- 0 5842 5842"/>
                      <a:gd name="T17" fmla="*/ T16 w 8"/>
                      <a:gd name="T18" fmla="+- 0 3201 3139"/>
                      <a:gd name="T19" fmla="*/ 3201 h 62"/>
                      <a:gd name="T20" fmla="+- 0 5848 5842"/>
                      <a:gd name="T21" fmla="*/ T20 w 8"/>
                      <a:gd name="T22" fmla="+- 0 3198 3139"/>
                      <a:gd name="T23" fmla="*/ 3198 h 62"/>
                      <a:gd name="T24" fmla="+- 0 5849 5842"/>
                      <a:gd name="T25" fmla="*/ T24 w 8"/>
                      <a:gd name="T26" fmla="+- 0 3139 3139"/>
                      <a:gd name="T27" fmla="*/ 3139 h 62"/>
                    </a:gdLst>
                    <a:ahLst/>
                    <a:cxnLst>
                      <a:cxn ang="0">
                        <a:pos x="T1" y="T3"/>
                      </a:cxn>
                      <a:cxn ang="0">
                        <a:pos x="T5" y="T7"/>
                      </a:cxn>
                      <a:cxn ang="0">
                        <a:pos x="T9" y="T11"/>
                      </a:cxn>
                      <a:cxn ang="0">
                        <a:pos x="T13" y="T15"/>
                      </a:cxn>
                      <a:cxn ang="0">
                        <a:pos x="T17" y="T19"/>
                      </a:cxn>
                      <a:cxn ang="0">
                        <a:pos x="T21" y="T23"/>
                      </a:cxn>
                      <a:cxn ang="0">
                        <a:pos x="T25" y="T27"/>
                      </a:cxn>
                    </a:cxnLst>
                    <a:rect l="0" t="0" r="r" b="b"/>
                    <a:pathLst>
                      <a:path w="8" h="62">
                        <a:moveTo>
                          <a:pt x="7" y="0"/>
                        </a:moveTo>
                        <a:lnTo>
                          <a:pt x="5" y="1"/>
                        </a:lnTo>
                        <a:lnTo>
                          <a:pt x="2" y="2"/>
                        </a:lnTo>
                        <a:lnTo>
                          <a:pt x="0" y="3"/>
                        </a:lnTo>
                        <a:lnTo>
                          <a:pt x="0" y="62"/>
                        </a:lnTo>
                        <a:lnTo>
                          <a:pt x="6" y="59"/>
                        </a:lnTo>
                        <a:lnTo>
                          <a:pt x="7" y="0"/>
                        </a:lnTo>
                        <a:close/>
                      </a:path>
                    </a:pathLst>
                  </a:custGeom>
                  <a:solidFill>
                    <a:srgbClr val="989A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53" name="Group 289"/>
                <p:cNvGrpSpPr>
                  <a:grpSpLocks/>
                </p:cNvGrpSpPr>
                <p:nvPr/>
              </p:nvGrpSpPr>
              <p:grpSpPr bwMode="auto">
                <a:xfrm>
                  <a:off x="5837" y="3142"/>
                  <a:ext cx="5" cy="61"/>
                  <a:chOff x="5837" y="3142"/>
                  <a:chExt cx="5" cy="61"/>
                </a:xfrm>
              </p:grpSpPr>
              <p:sp>
                <p:nvSpPr>
                  <p:cNvPr id="284" name="Freeform 290"/>
                  <p:cNvSpPr>
                    <a:spLocks/>
                  </p:cNvSpPr>
                  <p:nvPr/>
                </p:nvSpPr>
                <p:spPr bwMode="auto">
                  <a:xfrm>
                    <a:off x="5837" y="3142"/>
                    <a:ext cx="5" cy="61"/>
                  </a:xfrm>
                  <a:custGeom>
                    <a:avLst/>
                    <a:gdLst>
                      <a:gd name="T0" fmla="+- 0 5837 5837"/>
                      <a:gd name="T1" fmla="*/ T0 w 5"/>
                      <a:gd name="T2" fmla="+- 0 3203 3142"/>
                      <a:gd name="T3" fmla="*/ 3203 h 61"/>
                      <a:gd name="T4" fmla="+- 0 5842 5837"/>
                      <a:gd name="T5" fmla="*/ T4 w 5"/>
                      <a:gd name="T6" fmla="+- 0 3203 3142"/>
                      <a:gd name="T7" fmla="*/ 3203 h 61"/>
                      <a:gd name="T8" fmla="+- 0 5842 5837"/>
                      <a:gd name="T9" fmla="*/ T8 w 5"/>
                      <a:gd name="T10" fmla="+- 0 3142 3142"/>
                      <a:gd name="T11" fmla="*/ 3142 h 61"/>
                      <a:gd name="T12" fmla="+- 0 5837 5837"/>
                      <a:gd name="T13" fmla="*/ T12 w 5"/>
                      <a:gd name="T14" fmla="+- 0 3142 3142"/>
                      <a:gd name="T15" fmla="*/ 3142 h 61"/>
                      <a:gd name="T16" fmla="+- 0 5837 5837"/>
                      <a:gd name="T17" fmla="*/ T16 w 5"/>
                      <a:gd name="T18" fmla="+- 0 3203 3142"/>
                      <a:gd name="T19" fmla="*/ 3203 h 61"/>
                    </a:gdLst>
                    <a:ahLst/>
                    <a:cxnLst>
                      <a:cxn ang="0">
                        <a:pos x="T1" y="T3"/>
                      </a:cxn>
                      <a:cxn ang="0">
                        <a:pos x="T5" y="T7"/>
                      </a:cxn>
                      <a:cxn ang="0">
                        <a:pos x="T9" y="T11"/>
                      </a:cxn>
                      <a:cxn ang="0">
                        <a:pos x="T13" y="T15"/>
                      </a:cxn>
                      <a:cxn ang="0">
                        <a:pos x="T17" y="T19"/>
                      </a:cxn>
                    </a:cxnLst>
                    <a:rect l="0" t="0" r="r" b="b"/>
                    <a:pathLst>
                      <a:path w="5" h="61">
                        <a:moveTo>
                          <a:pt x="0" y="61"/>
                        </a:moveTo>
                        <a:lnTo>
                          <a:pt x="5" y="61"/>
                        </a:lnTo>
                        <a:lnTo>
                          <a:pt x="5" y="0"/>
                        </a:lnTo>
                        <a:lnTo>
                          <a:pt x="0" y="0"/>
                        </a:lnTo>
                        <a:lnTo>
                          <a:pt x="0" y="61"/>
                        </a:lnTo>
                        <a:close/>
                      </a:path>
                    </a:pathLst>
                  </a:custGeom>
                  <a:solidFill>
                    <a:srgbClr val="9A9C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54" name="Group 291"/>
                <p:cNvGrpSpPr>
                  <a:grpSpLocks/>
                </p:cNvGrpSpPr>
                <p:nvPr/>
              </p:nvGrpSpPr>
              <p:grpSpPr bwMode="auto">
                <a:xfrm>
                  <a:off x="5833" y="3144"/>
                  <a:ext cx="4" cy="61"/>
                  <a:chOff x="5833" y="3144"/>
                  <a:chExt cx="4" cy="61"/>
                </a:xfrm>
              </p:grpSpPr>
              <p:sp>
                <p:nvSpPr>
                  <p:cNvPr id="283" name="Freeform 292"/>
                  <p:cNvSpPr>
                    <a:spLocks/>
                  </p:cNvSpPr>
                  <p:nvPr/>
                </p:nvSpPr>
                <p:spPr bwMode="auto">
                  <a:xfrm>
                    <a:off x="5833" y="3144"/>
                    <a:ext cx="4" cy="61"/>
                  </a:xfrm>
                  <a:custGeom>
                    <a:avLst/>
                    <a:gdLst>
                      <a:gd name="T0" fmla="+- 0 5833 5833"/>
                      <a:gd name="T1" fmla="*/ T0 w 4"/>
                      <a:gd name="T2" fmla="+- 0 3204 3144"/>
                      <a:gd name="T3" fmla="*/ 3204 h 61"/>
                      <a:gd name="T4" fmla="+- 0 5837 5833"/>
                      <a:gd name="T5" fmla="*/ T4 w 4"/>
                      <a:gd name="T6" fmla="+- 0 3204 3144"/>
                      <a:gd name="T7" fmla="*/ 3204 h 61"/>
                      <a:gd name="T8" fmla="+- 0 5837 5833"/>
                      <a:gd name="T9" fmla="*/ T8 w 4"/>
                      <a:gd name="T10" fmla="+- 0 3144 3144"/>
                      <a:gd name="T11" fmla="*/ 3144 h 61"/>
                      <a:gd name="T12" fmla="+- 0 5833 5833"/>
                      <a:gd name="T13" fmla="*/ T12 w 4"/>
                      <a:gd name="T14" fmla="+- 0 3144 3144"/>
                      <a:gd name="T15" fmla="*/ 3144 h 61"/>
                      <a:gd name="T16" fmla="+- 0 5833 5833"/>
                      <a:gd name="T17" fmla="*/ T16 w 4"/>
                      <a:gd name="T18" fmla="+- 0 3204 3144"/>
                      <a:gd name="T19" fmla="*/ 3204 h 61"/>
                    </a:gdLst>
                    <a:ahLst/>
                    <a:cxnLst>
                      <a:cxn ang="0">
                        <a:pos x="T1" y="T3"/>
                      </a:cxn>
                      <a:cxn ang="0">
                        <a:pos x="T5" y="T7"/>
                      </a:cxn>
                      <a:cxn ang="0">
                        <a:pos x="T9" y="T11"/>
                      </a:cxn>
                      <a:cxn ang="0">
                        <a:pos x="T13" y="T15"/>
                      </a:cxn>
                      <a:cxn ang="0">
                        <a:pos x="T17" y="T19"/>
                      </a:cxn>
                    </a:cxnLst>
                    <a:rect l="0" t="0" r="r" b="b"/>
                    <a:pathLst>
                      <a:path w="4" h="61">
                        <a:moveTo>
                          <a:pt x="0" y="60"/>
                        </a:moveTo>
                        <a:lnTo>
                          <a:pt x="4" y="60"/>
                        </a:lnTo>
                        <a:lnTo>
                          <a:pt x="4" y="0"/>
                        </a:lnTo>
                        <a:lnTo>
                          <a:pt x="0" y="0"/>
                        </a:lnTo>
                        <a:lnTo>
                          <a:pt x="0" y="60"/>
                        </a:lnTo>
                        <a:close/>
                      </a:path>
                    </a:pathLst>
                  </a:custGeom>
                  <a:solidFill>
                    <a:srgbClr val="9D9F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55" name="Group 293"/>
                <p:cNvGrpSpPr>
                  <a:grpSpLocks/>
                </p:cNvGrpSpPr>
                <p:nvPr/>
              </p:nvGrpSpPr>
              <p:grpSpPr bwMode="auto">
                <a:xfrm>
                  <a:off x="5830" y="3145"/>
                  <a:ext cx="4" cy="60"/>
                  <a:chOff x="5830" y="3145"/>
                  <a:chExt cx="4" cy="60"/>
                </a:xfrm>
              </p:grpSpPr>
              <p:sp>
                <p:nvSpPr>
                  <p:cNvPr id="282" name="Freeform 294"/>
                  <p:cNvSpPr>
                    <a:spLocks/>
                  </p:cNvSpPr>
                  <p:nvPr/>
                </p:nvSpPr>
                <p:spPr bwMode="auto">
                  <a:xfrm>
                    <a:off x="5830" y="3145"/>
                    <a:ext cx="4" cy="60"/>
                  </a:xfrm>
                  <a:custGeom>
                    <a:avLst/>
                    <a:gdLst>
                      <a:gd name="T0" fmla="+- 0 5830 5830"/>
                      <a:gd name="T1" fmla="*/ T0 w 4"/>
                      <a:gd name="T2" fmla="+- 0 3205 3145"/>
                      <a:gd name="T3" fmla="*/ 3205 h 60"/>
                      <a:gd name="T4" fmla="+- 0 5834 5830"/>
                      <a:gd name="T5" fmla="*/ T4 w 4"/>
                      <a:gd name="T6" fmla="+- 0 3205 3145"/>
                      <a:gd name="T7" fmla="*/ 3205 h 60"/>
                      <a:gd name="T8" fmla="+- 0 5834 5830"/>
                      <a:gd name="T9" fmla="*/ T8 w 4"/>
                      <a:gd name="T10" fmla="+- 0 3145 3145"/>
                      <a:gd name="T11" fmla="*/ 3145 h 60"/>
                      <a:gd name="T12" fmla="+- 0 5830 5830"/>
                      <a:gd name="T13" fmla="*/ T12 w 4"/>
                      <a:gd name="T14" fmla="+- 0 3145 3145"/>
                      <a:gd name="T15" fmla="*/ 3145 h 60"/>
                      <a:gd name="T16" fmla="+- 0 5830 5830"/>
                      <a:gd name="T17" fmla="*/ T16 w 4"/>
                      <a:gd name="T18" fmla="+- 0 3205 3145"/>
                      <a:gd name="T19" fmla="*/ 3205 h 60"/>
                    </a:gdLst>
                    <a:ahLst/>
                    <a:cxnLst>
                      <a:cxn ang="0">
                        <a:pos x="T1" y="T3"/>
                      </a:cxn>
                      <a:cxn ang="0">
                        <a:pos x="T5" y="T7"/>
                      </a:cxn>
                      <a:cxn ang="0">
                        <a:pos x="T9" y="T11"/>
                      </a:cxn>
                      <a:cxn ang="0">
                        <a:pos x="T13" y="T15"/>
                      </a:cxn>
                      <a:cxn ang="0">
                        <a:pos x="T17" y="T19"/>
                      </a:cxn>
                    </a:cxnLst>
                    <a:rect l="0" t="0" r="r" b="b"/>
                    <a:pathLst>
                      <a:path w="4" h="60">
                        <a:moveTo>
                          <a:pt x="0" y="60"/>
                        </a:moveTo>
                        <a:lnTo>
                          <a:pt x="4" y="60"/>
                        </a:lnTo>
                        <a:lnTo>
                          <a:pt x="4" y="0"/>
                        </a:lnTo>
                        <a:lnTo>
                          <a:pt x="0" y="0"/>
                        </a:lnTo>
                        <a:lnTo>
                          <a:pt x="0" y="60"/>
                        </a:lnTo>
                        <a:close/>
                      </a:path>
                    </a:pathLst>
                  </a:custGeom>
                  <a:solidFill>
                    <a:srgbClr val="9FA1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56" name="Group 295"/>
                <p:cNvGrpSpPr>
                  <a:grpSpLocks/>
                </p:cNvGrpSpPr>
                <p:nvPr/>
              </p:nvGrpSpPr>
              <p:grpSpPr bwMode="auto">
                <a:xfrm>
                  <a:off x="5828" y="3146"/>
                  <a:ext cx="3" cy="60"/>
                  <a:chOff x="5828" y="3146"/>
                  <a:chExt cx="3" cy="60"/>
                </a:xfrm>
              </p:grpSpPr>
              <p:sp>
                <p:nvSpPr>
                  <p:cNvPr id="281" name="Freeform 296"/>
                  <p:cNvSpPr>
                    <a:spLocks/>
                  </p:cNvSpPr>
                  <p:nvPr/>
                </p:nvSpPr>
                <p:spPr bwMode="auto">
                  <a:xfrm>
                    <a:off x="5828" y="3146"/>
                    <a:ext cx="3" cy="60"/>
                  </a:xfrm>
                  <a:custGeom>
                    <a:avLst/>
                    <a:gdLst>
                      <a:gd name="T0" fmla="+- 0 5828 5828"/>
                      <a:gd name="T1" fmla="*/ T0 w 3"/>
                      <a:gd name="T2" fmla="+- 0 3205 3146"/>
                      <a:gd name="T3" fmla="*/ 3205 h 60"/>
                      <a:gd name="T4" fmla="+- 0 5831 5828"/>
                      <a:gd name="T5" fmla="*/ T4 w 3"/>
                      <a:gd name="T6" fmla="+- 0 3205 3146"/>
                      <a:gd name="T7" fmla="*/ 3205 h 60"/>
                      <a:gd name="T8" fmla="+- 0 5831 5828"/>
                      <a:gd name="T9" fmla="*/ T8 w 3"/>
                      <a:gd name="T10" fmla="+- 0 3146 3146"/>
                      <a:gd name="T11" fmla="*/ 3146 h 60"/>
                      <a:gd name="T12" fmla="+- 0 5828 5828"/>
                      <a:gd name="T13" fmla="*/ T12 w 3"/>
                      <a:gd name="T14" fmla="+- 0 3146 3146"/>
                      <a:gd name="T15" fmla="*/ 3146 h 60"/>
                      <a:gd name="T16" fmla="+- 0 5828 5828"/>
                      <a:gd name="T17" fmla="*/ T16 w 3"/>
                      <a:gd name="T18" fmla="+- 0 3205 3146"/>
                      <a:gd name="T19" fmla="*/ 3205 h 60"/>
                    </a:gdLst>
                    <a:ahLst/>
                    <a:cxnLst>
                      <a:cxn ang="0">
                        <a:pos x="T1" y="T3"/>
                      </a:cxn>
                      <a:cxn ang="0">
                        <a:pos x="T5" y="T7"/>
                      </a:cxn>
                      <a:cxn ang="0">
                        <a:pos x="T9" y="T11"/>
                      </a:cxn>
                      <a:cxn ang="0">
                        <a:pos x="T13" y="T15"/>
                      </a:cxn>
                      <a:cxn ang="0">
                        <a:pos x="T17" y="T19"/>
                      </a:cxn>
                    </a:cxnLst>
                    <a:rect l="0" t="0" r="r" b="b"/>
                    <a:pathLst>
                      <a:path w="3" h="60">
                        <a:moveTo>
                          <a:pt x="0" y="59"/>
                        </a:moveTo>
                        <a:lnTo>
                          <a:pt x="3" y="59"/>
                        </a:lnTo>
                        <a:lnTo>
                          <a:pt x="3" y="0"/>
                        </a:lnTo>
                        <a:lnTo>
                          <a:pt x="0" y="0"/>
                        </a:lnTo>
                        <a:lnTo>
                          <a:pt x="0" y="59"/>
                        </a:lnTo>
                        <a:close/>
                      </a:path>
                    </a:pathLst>
                  </a:custGeom>
                  <a:solidFill>
                    <a:srgbClr val="A1A4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57" name="Group 297"/>
                <p:cNvGrpSpPr>
                  <a:grpSpLocks/>
                </p:cNvGrpSpPr>
                <p:nvPr/>
              </p:nvGrpSpPr>
              <p:grpSpPr bwMode="auto">
                <a:xfrm>
                  <a:off x="5826" y="3146"/>
                  <a:ext cx="3" cy="60"/>
                  <a:chOff x="5826" y="3146"/>
                  <a:chExt cx="3" cy="60"/>
                </a:xfrm>
              </p:grpSpPr>
              <p:sp>
                <p:nvSpPr>
                  <p:cNvPr id="280" name="Freeform 298"/>
                  <p:cNvSpPr>
                    <a:spLocks/>
                  </p:cNvSpPr>
                  <p:nvPr/>
                </p:nvSpPr>
                <p:spPr bwMode="auto">
                  <a:xfrm>
                    <a:off x="5826" y="3146"/>
                    <a:ext cx="3" cy="60"/>
                  </a:xfrm>
                  <a:custGeom>
                    <a:avLst/>
                    <a:gdLst>
                      <a:gd name="T0" fmla="+- 0 5826 5826"/>
                      <a:gd name="T1" fmla="*/ T0 w 3"/>
                      <a:gd name="T2" fmla="+- 0 3206 3146"/>
                      <a:gd name="T3" fmla="*/ 3206 h 60"/>
                      <a:gd name="T4" fmla="+- 0 5828 5826"/>
                      <a:gd name="T5" fmla="*/ T4 w 3"/>
                      <a:gd name="T6" fmla="+- 0 3206 3146"/>
                      <a:gd name="T7" fmla="*/ 3206 h 60"/>
                      <a:gd name="T8" fmla="+- 0 5828 5826"/>
                      <a:gd name="T9" fmla="*/ T8 w 3"/>
                      <a:gd name="T10" fmla="+- 0 3146 3146"/>
                      <a:gd name="T11" fmla="*/ 3146 h 60"/>
                      <a:gd name="T12" fmla="+- 0 5826 5826"/>
                      <a:gd name="T13" fmla="*/ T12 w 3"/>
                      <a:gd name="T14" fmla="+- 0 3146 3146"/>
                      <a:gd name="T15" fmla="*/ 3146 h 60"/>
                      <a:gd name="T16" fmla="+- 0 5826 5826"/>
                      <a:gd name="T17" fmla="*/ T16 w 3"/>
                      <a:gd name="T18" fmla="+- 0 3206 3146"/>
                      <a:gd name="T19" fmla="*/ 3206 h 60"/>
                    </a:gdLst>
                    <a:ahLst/>
                    <a:cxnLst>
                      <a:cxn ang="0">
                        <a:pos x="T1" y="T3"/>
                      </a:cxn>
                      <a:cxn ang="0">
                        <a:pos x="T5" y="T7"/>
                      </a:cxn>
                      <a:cxn ang="0">
                        <a:pos x="T9" y="T11"/>
                      </a:cxn>
                      <a:cxn ang="0">
                        <a:pos x="T13" y="T15"/>
                      </a:cxn>
                      <a:cxn ang="0">
                        <a:pos x="T17" y="T19"/>
                      </a:cxn>
                    </a:cxnLst>
                    <a:rect l="0" t="0" r="r" b="b"/>
                    <a:pathLst>
                      <a:path w="3" h="60">
                        <a:moveTo>
                          <a:pt x="0" y="60"/>
                        </a:moveTo>
                        <a:lnTo>
                          <a:pt x="2" y="60"/>
                        </a:lnTo>
                        <a:lnTo>
                          <a:pt x="2" y="0"/>
                        </a:lnTo>
                        <a:lnTo>
                          <a:pt x="0" y="0"/>
                        </a:lnTo>
                        <a:lnTo>
                          <a:pt x="0" y="60"/>
                        </a:lnTo>
                        <a:close/>
                      </a:path>
                    </a:pathLst>
                  </a:custGeom>
                  <a:solidFill>
                    <a:srgbClr val="A4A6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58" name="Group 299"/>
                <p:cNvGrpSpPr>
                  <a:grpSpLocks/>
                </p:cNvGrpSpPr>
                <p:nvPr/>
              </p:nvGrpSpPr>
              <p:grpSpPr bwMode="auto">
                <a:xfrm>
                  <a:off x="5824" y="3147"/>
                  <a:ext cx="3" cy="59"/>
                  <a:chOff x="5824" y="3147"/>
                  <a:chExt cx="3" cy="59"/>
                </a:xfrm>
              </p:grpSpPr>
              <p:sp>
                <p:nvSpPr>
                  <p:cNvPr id="279" name="Freeform 300"/>
                  <p:cNvSpPr>
                    <a:spLocks/>
                  </p:cNvSpPr>
                  <p:nvPr/>
                </p:nvSpPr>
                <p:spPr bwMode="auto">
                  <a:xfrm>
                    <a:off x="5824" y="3147"/>
                    <a:ext cx="3" cy="59"/>
                  </a:xfrm>
                  <a:custGeom>
                    <a:avLst/>
                    <a:gdLst>
                      <a:gd name="T0" fmla="+- 0 5824 5824"/>
                      <a:gd name="T1" fmla="*/ T0 w 3"/>
                      <a:gd name="T2" fmla="+- 0 3206 3147"/>
                      <a:gd name="T3" fmla="*/ 3206 h 59"/>
                      <a:gd name="T4" fmla="+- 0 5826 5824"/>
                      <a:gd name="T5" fmla="*/ T4 w 3"/>
                      <a:gd name="T6" fmla="+- 0 3206 3147"/>
                      <a:gd name="T7" fmla="*/ 3206 h 59"/>
                      <a:gd name="T8" fmla="+- 0 5826 5824"/>
                      <a:gd name="T9" fmla="*/ T8 w 3"/>
                      <a:gd name="T10" fmla="+- 0 3147 3147"/>
                      <a:gd name="T11" fmla="*/ 3147 h 59"/>
                      <a:gd name="T12" fmla="+- 0 5824 5824"/>
                      <a:gd name="T13" fmla="*/ T12 w 3"/>
                      <a:gd name="T14" fmla="+- 0 3147 3147"/>
                      <a:gd name="T15" fmla="*/ 3147 h 59"/>
                      <a:gd name="T16" fmla="+- 0 5824 5824"/>
                      <a:gd name="T17" fmla="*/ T16 w 3"/>
                      <a:gd name="T18" fmla="+- 0 3206 3147"/>
                      <a:gd name="T19" fmla="*/ 3206 h 59"/>
                    </a:gdLst>
                    <a:ahLst/>
                    <a:cxnLst>
                      <a:cxn ang="0">
                        <a:pos x="T1" y="T3"/>
                      </a:cxn>
                      <a:cxn ang="0">
                        <a:pos x="T5" y="T7"/>
                      </a:cxn>
                      <a:cxn ang="0">
                        <a:pos x="T9" y="T11"/>
                      </a:cxn>
                      <a:cxn ang="0">
                        <a:pos x="T13" y="T15"/>
                      </a:cxn>
                      <a:cxn ang="0">
                        <a:pos x="T17" y="T19"/>
                      </a:cxn>
                    </a:cxnLst>
                    <a:rect l="0" t="0" r="r" b="b"/>
                    <a:pathLst>
                      <a:path w="3" h="59">
                        <a:moveTo>
                          <a:pt x="0" y="59"/>
                        </a:moveTo>
                        <a:lnTo>
                          <a:pt x="2" y="59"/>
                        </a:lnTo>
                        <a:lnTo>
                          <a:pt x="2" y="0"/>
                        </a:lnTo>
                        <a:lnTo>
                          <a:pt x="0" y="0"/>
                        </a:lnTo>
                        <a:lnTo>
                          <a:pt x="0" y="59"/>
                        </a:lnTo>
                        <a:close/>
                      </a:path>
                    </a:pathLst>
                  </a:custGeom>
                  <a:solidFill>
                    <a:srgbClr val="A6A8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59" name="Group 301"/>
                <p:cNvGrpSpPr>
                  <a:grpSpLocks/>
                </p:cNvGrpSpPr>
                <p:nvPr/>
              </p:nvGrpSpPr>
              <p:grpSpPr bwMode="auto">
                <a:xfrm>
                  <a:off x="5822" y="3147"/>
                  <a:ext cx="3" cy="59"/>
                  <a:chOff x="5822" y="3147"/>
                  <a:chExt cx="3" cy="59"/>
                </a:xfrm>
              </p:grpSpPr>
              <p:sp>
                <p:nvSpPr>
                  <p:cNvPr id="278" name="Freeform 302"/>
                  <p:cNvSpPr>
                    <a:spLocks/>
                  </p:cNvSpPr>
                  <p:nvPr/>
                </p:nvSpPr>
                <p:spPr bwMode="auto">
                  <a:xfrm>
                    <a:off x="5822" y="3147"/>
                    <a:ext cx="3" cy="59"/>
                  </a:xfrm>
                  <a:custGeom>
                    <a:avLst/>
                    <a:gdLst>
                      <a:gd name="T0" fmla="+- 0 5822 5822"/>
                      <a:gd name="T1" fmla="*/ T0 w 3"/>
                      <a:gd name="T2" fmla="+- 0 3206 3147"/>
                      <a:gd name="T3" fmla="*/ 3206 h 59"/>
                      <a:gd name="T4" fmla="+- 0 5824 5822"/>
                      <a:gd name="T5" fmla="*/ T4 w 3"/>
                      <a:gd name="T6" fmla="+- 0 3206 3147"/>
                      <a:gd name="T7" fmla="*/ 3206 h 59"/>
                      <a:gd name="T8" fmla="+- 0 5824 5822"/>
                      <a:gd name="T9" fmla="*/ T8 w 3"/>
                      <a:gd name="T10" fmla="+- 0 3147 3147"/>
                      <a:gd name="T11" fmla="*/ 3147 h 59"/>
                      <a:gd name="T12" fmla="+- 0 5822 5822"/>
                      <a:gd name="T13" fmla="*/ T12 w 3"/>
                      <a:gd name="T14" fmla="+- 0 3147 3147"/>
                      <a:gd name="T15" fmla="*/ 3147 h 59"/>
                      <a:gd name="T16" fmla="+- 0 5822 5822"/>
                      <a:gd name="T17" fmla="*/ T16 w 3"/>
                      <a:gd name="T18" fmla="+- 0 3206 3147"/>
                      <a:gd name="T19" fmla="*/ 3206 h 59"/>
                    </a:gdLst>
                    <a:ahLst/>
                    <a:cxnLst>
                      <a:cxn ang="0">
                        <a:pos x="T1" y="T3"/>
                      </a:cxn>
                      <a:cxn ang="0">
                        <a:pos x="T5" y="T7"/>
                      </a:cxn>
                      <a:cxn ang="0">
                        <a:pos x="T9" y="T11"/>
                      </a:cxn>
                      <a:cxn ang="0">
                        <a:pos x="T13" y="T15"/>
                      </a:cxn>
                      <a:cxn ang="0">
                        <a:pos x="T17" y="T19"/>
                      </a:cxn>
                    </a:cxnLst>
                    <a:rect l="0" t="0" r="r" b="b"/>
                    <a:pathLst>
                      <a:path w="3" h="59">
                        <a:moveTo>
                          <a:pt x="0" y="59"/>
                        </a:moveTo>
                        <a:lnTo>
                          <a:pt x="2" y="59"/>
                        </a:lnTo>
                        <a:lnTo>
                          <a:pt x="2" y="0"/>
                        </a:lnTo>
                        <a:lnTo>
                          <a:pt x="0" y="0"/>
                        </a:lnTo>
                        <a:lnTo>
                          <a:pt x="0" y="59"/>
                        </a:lnTo>
                        <a:close/>
                      </a:path>
                    </a:pathLst>
                  </a:custGeom>
                  <a:solidFill>
                    <a:srgbClr val="A9AB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60" name="Group 303"/>
                <p:cNvGrpSpPr>
                  <a:grpSpLocks/>
                </p:cNvGrpSpPr>
                <p:nvPr/>
              </p:nvGrpSpPr>
              <p:grpSpPr bwMode="auto">
                <a:xfrm>
                  <a:off x="5821" y="3148"/>
                  <a:ext cx="2" cy="59"/>
                  <a:chOff x="5821" y="3148"/>
                  <a:chExt cx="2" cy="59"/>
                </a:xfrm>
              </p:grpSpPr>
              <p:sp>
                <p:nvSpPr>
                  <p:cNvPr id="277" name="Freeform 304"/>
                  <p:cNvSpPr>
                    <a:spLocks/>
                  </p:cNvSpPr>
                  <p:nvPr/>
                </p:nvSpPr>
                <p:spPr bwMode="auto">
                  <a:xfrm>
                    <a:off x="5821" y="3148"/>
                    <a:ext cx="2" cy="59"/>
                  </a:xfrm>
                  <a:custGeom>
                    <a:avLst/>
                    <a:gdLst>
                      <a:gd name="T0" fmla="+- 0 5821 5821"/>
                      <a:gd name="T1" fmla="*/ T0 w 2"/>
                      <a:gd name="T2" fmla="+- 0 3206 3148"/>
                      <a:gd name="T3" fmla="*/ 3206 h 59"/>
                      <a:gd name="T4" fmla="+- 0 5823 5821"/>
                      <a:gd name="T5" fmla="*/ T4 w 2"/>
                      <a:gd name="T6" fmla="+- 0 3206 3148"/>
                      <a:gd name="T7" fmla="*/ 3206 h 59"/>
                      <a:gd name="T8" fmla="+- 0 5823 5821"/>
                      <a:gd name="T9" fmla="*/ T8 w 2"/>
                      <a:gd name="T10" fmla="+- 0 3148 3148"/>
                      <a:gd name="T11" fmla="*/ 3148 h 59"/>
                      <a:gd name="T12" fmla="+- 0 5821 5821"/>
                      <a:gd name="T13" fmla="*/ T12 w 2"/>
                      <a:gd name="T14" fmla="+- 0 3148 3148"/>
                      <a:gd name="T15" fmla="*/ 3148 h 59"/>
                      <a:gd name="T16" fmla="+- 0 5821 5821"/>
                      <a:gd name="T17" fmla="*/ T16 w 2"/>
                      <a:gd name="T18" fmla="+- 0 3206 3148"/>
                      <a:gd name="T19" fmla="*/ 3206 h 59"/>
                    </a:gdLst>
                    <a:ahLst/>
                    <a:cxnLst>
                      <a:cxn ang="0">
                        <a:pos x="T1" y="T3"/>
                      </a:cxn>
                      <a:cxn ang="0">
                        <a:pos x="T5" y="T7"/>
                      </a:cxn>
                      <a:cxn ang="0">
                        <a:pos x="T9" y="T11"/>
                      </a:cxn>
                      <a:cxn ang="0">
                        <a:pos x="T13" y="T15"/>
                      </a:cxn>
                      <a:cxn ang="0">
                        <a:pos x="T17" y="T19"/>
                      </a:cxn>
                    </a:cxnLst>
                    <a:rect l="0" t="0" r="r" b="b"/>
                    <a:pathLst>
                      <a:path w="2" h="59">
                        <a:moveTo>
                          <a:pt x="0" y="58"/>
                        </a:moveTo>
                        <a:lnTo>
                          <a:pt x="2" y="58"/>
                        </a:lnTo>
                        <a:lnTo>
                          <a:pt x="2" y="0"/>
                        </a:lnTo>
                        <a:lnTo>
                          <a:pt x="0" y="0"/>
                        </a:lnTo>
                        <a:lnTo>
                          <a:pt x="0" y="58"/>
                        </a:lnTo>
                        <a:close/>
                      </a:path>
                    </a:pathLst>
                  </a:custGeom>
                  <a:solidFill>
                    <a:srgbClr val="ABADB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61" name="Group 305"/>
                <p:cNvGrpSpPr>
                  <a:grpSpLocks/>
                </p:cNvGrpSpPr>
                <p:nvPr/>
              </p:nvGrpSpPr>
              <p:grpSpPr bwMode="auto">
                <a:xfrm>
                  <a:off x="5819" y="3148"/>
                  <a:ext cx="2" cy="59"/>
                  <a:chOff x="5819" y="3148"/>
                  <a:chExt cx="2" cy="59"/>
                </a:xfrm>
              </p:grpSpPr>
              <p:sp>
                <p:nvSpPr>
                  <p:cNvPr id="276" name="Freeform 306"/>
                  <p:cNvSpPr>
                    <a:spLocks/>
                  </p:cNvSpPr>
                  <p:nvPr/>
                </p:nvSpPr>
                <p:spPr bwMode="auto">
                  <a:xfrm>
                    <a:off x="5819" y="3148"/>
                    <a:ext cx="2" cy="59"/>
                  </a:xfrm>
                  <a:custGeom>
                    <a:avLst/>
                    <a:gdLst>
                      <a:gd name="T0" fmla="+- 0 5819 5819"/>
                      <a:gd name="T1" fmla="*/ T0 w 2"/>
                      <a:gd name="T2" fmla="+- 0 3206 3148"/>
                      <a:gd name="T3" fmla="*/ 3206 h 59"/>
                      <a:gd name="T4" fmla="+- 0 5821 5819"/>
                      <a:gd name="T5" fmla="*/ T4 w 2"/>
                      <a:gd name="T6" fmla="+- 0 3206 3148"/>
                      <a:gd name="T7" fmla="*/ 3206 h 59"/>
                      <a:gd name="T8" fmla="+- 0 5821 5819"/>
                      <a:gd name="T9" fmla="*/ T8 w 2"/>
                      <a:gd name="T10" fmla="+- 0 3148 3148"/>
                      <a:gd name="T11" fmla="*/ 3148 h 59"/>
                      <a:gd name="T12" fmla="+- 0 5819 5819"/>
                      <a:gd name="T13" fmla="*/ T12 w 2"/>
                      <a:gd name="T14" fmla="+- 0 3148 3148"/>
                      <a:gd name="T15" fmla="*/ 3148 h 59"/>
                      <a:gd name="T16" fmla="+- 0 5819 5819"/>
                      <a:gd name="T17" fmla="*/ T16 w 2"/>
                      <a:gd name="T18" fmla="+- 0 3206 3148"/>
                      <a:gd name="T19" fmla="*/ 3206 h 59"/>
                    </a:gdLst>
                    <a:ahLst/>
                    <a:cxnLst>
                      <a:cxn ang="0">
                        <a:pos x="T1" y="T3"/>
                      </a:cxn>
                      <a:cxn ang="0">
                        <a:pos x="T5" y="T7"/>
                      </a:cxn>
                      <a:cxn ang="0">
                        <a:pos x="T9" y="T11"/>
                      </a:cxn>
                      <a:cxn ang="0">
                        <a:pos x="T13" y="T15"/>
                      </a:cxn>
                      <a:cxn ang="0">
                        <a:pos x="T17" y="T19"/>
                      </a:cxn>
                    </a:cxnLst>
                    <a:rect l="0" t="0" r="r" b="b"/>
                    <a:pathLst>
                      <a:path w="2" h="59">
                        <a:moveTo>
                          <a:pt x="0" y="58"/>
                        </a:moveTo>
                        <a:lnTo>
                          <a:pt x="2" y="58"/>
                        </a:lnTo>
                        <a:lnTo>
                          <a:pt x="2" y="0"/>
                        </a:lnTo>
                        <a:lnTo>
                          <a:pt x="0" y="0"/>
                        </a:lnTo>
                        <a:lnTo>
                          <a:pt x="0" y="58"/>
                        </a:lnTo>
                        <a:close/>
                      </a:path>
                    </a:pathLst>
                  </a:custGeom>
                  <a:solidFill>
                    <a:srgbClr val="AEB0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62" name="Group 307"/>
                <p:cNvGrpSpPr>
                  <a:grpSpLocks/>
                </p:cNvGrpSpPr>
                <p:nvPr/>
              </p:nvGrpSpPr>
              <p:grpSpPr bwMode="auto">
                <a:xfrm>
                  <a:off x="5818" y="3148"/>
                  <a:ext cx="2" cy="59"/>
                  <a:chOff x="5818" y="3148"/>
                  <a:chExt cx="2" cy="59"/>
                </a:xfrm>
              </p:grpSpPr>
              <p:sp>
                <p:nvSpPr>
                  <p:cNvPr id="275" name="Freeform 308"/>
                  <p:cNvSpPr>
                    <a:spLocks/>
                  </p:cNvSpPr>
                  <p:nvPr/>
                </p:nvSpPr>
                <p:spPr bwMode="auto">
                  <a:xfrm>
                    <a:off x="5818" y="3148"/>
                    <a:ext cx="2" cy="59"/>
                  </a:xfrm>
                  <a:custGeom>
                    <a:avLst/>
                    <a:gdLst>
                      <a:gd name="T0" fmla="+- 0 5818 5818"/>
                      <a:gd name="T1" fmla="*/ T0 w 2"/>
                      <a:gd name="T2" fmla="+- 0 3207 3148"/>
                      <a:gd name="T3" fmla="*/ 3207 h 59"/>
                      <a:gd name="T4" fmla="+- 0 5820 5818"/>
                      <a:gd name="T5" fmla="*/ T4 w 2"/>
                      <a:gd name="T6" fmla="+- 0 3207 3148"/>
                      <a:gd name="T7" fmla="*/ 3207 h 59"/>
                      <a:gd name="T8" fmla="+- 0 5820 5818"/>
                      <a:gd name="T9" fmla="*/ T8 w 2"/>
                      <a:gd name="T10" fmla="+- 0 3148 3148"/>
                      <a:gd name="T11" fmla="*/ 3148 h 59"/>
                      <a:gd name="T12" fmla="+- 0 5818 5818"/>
                      <a:gd name="T13" fmla="*/ T12 w 2"/>
                      <a:gd name="T14" fmla="+- 0 3148 3148"/>
                      <a:gd name="T15" fmla="*/ 3148 h 59"/>
                      <a:gd name="T16" fmla="+- 0 5818 5818"/>
                      <a:gd name="T17" fmla="*/ T16 w 2"/>
                      <a:gd name="T18" fmla="+- 0 3207 3148"/>
                      <a:gd name="T19" fmla="*/ 3207 h 59"/>
                    </a:gdLst>
                    <a:ahLst/>
                    <a:cxnLst>
                      <a:cxn ang="0">
                        <a:pos x="T1" y="T3"/>
                      </a:cxn>
                      <a:cxn ang="0">
                        <a:pos x="T5" y="T7"/>
                      </a:cxn>
                      <a:cxn ang="0">
                        <a:pos x="T9" y="T11"/>
                      </a:cxn>
                      <a:cxn ang="0">
                        <a:pos x="T13" y="T15"/>
                      </a:cxn>
                      <a:cxn ang="0">
                        <a:pos x="T17" y="T19"/>
                      </a:cxn>
                    </a:cxnLst>
                    <a:rect l="0" t="0" r="r" b="b"/>
                    <a:pathLst>
                      <a:path w="2" h="59">
                        <a:moveTo>
                          <a:pt x="0" y="59"/>
                        </a:moveTo>
                        <a:lnTo>
                          <a:pt x="2" y="59"/>
                        </a:lnTo>
                        <a:lnTo>
                          <a:pt x="2" y="0"/>
                        </a:lnTo>
                        <a:lnTo>
                          <a:pt x="0" y="0"/>
                        </a:lnTo>
                        <a:lnTo>
                          <a:pt x="0" y="59"/>
                        </a:lnTo>
                        <a:close/>
                      </a:path>
                    </a:pathLst>
                  </a:custGeom>
                  <a:solidFill>
                    <a:srgbClr val="B0B2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63" name="Group 309"/>
                <p:cNvGrpSpPr>
                  <a:grpSpLocks/>
                </p:cNvGrpSpPr>
                <p:nvPr/>
              </p:nvGrpSpPr>
              <p:grpSpPr bwMode="auto">
                <a:xfrm>
                  <a:off x="5817" y="3148"/>
                  <a:ext cx="2" cy="59"/>
                  <a:chOff x="5817" y="3148"/>
                  <a:chExt cx="2" cy="59"/>
                </a:xfrm>
              </p:grpSpPr>
              <p:sp>
                <p:nvSpPr>
                  <p:cNvPr id="274" name="Freeform 310"/>
                  <p:cNvSpPr>
                    <a:spLocks/>
                  </p:cNvSpPr>
                  <p:nvPr/>
                </p:nvSpPr>
                <p:spPr bwMode="auto">
                  <a:xfrm>
                    <a:off x="5817" y="3148"/>
                    <a:ext cx="2" cy="59"/>
                  </a:xfrm>
                  <a:custGeom>
                    <a:avLst/>
                    <a:gdLst>
                      <a:gd name="T0" fmla="+- 0 5817 5817"/>
                      <a:gd name="T1" fmla="*/ T0 w 2"/>
                      <a:gd name="T2" fmla="+- 0 3207 3148"/>
                      <a:gd name="T3" fmla="*/ 3207 h 59"/>
                      <a:gd name="T4" fmla="+- 0 5818 5817"/>
                      <a:gd name="T5" fmla="*/ T4 w 2"/>
                      <a:gd name="T6" fmla="+- 0 3207 3148"/>
                      <a:gd name="T7" fmla="*/ 3207 h 59"/>
                      <a:gd name="T8" fmla="+- 0 5818 5817"/>
                      <a:gd name="T9" fmla="*/ T8 w 2"/>
                      <a:gd name="T10" fmla="+- 0 3148 3148"/>
                      <a:gd name="T11" fmla="*/ 3148 h 59"/>
                      <a:gd name="T12" fmla="+- 0 5817 5817"/>
                      <a:gd name="T13" fmla="*/ T12 w 2"/>
                      <a:gd name="T14" fmla="+- 0 3148 3148"/>
                      <a:gd name="T15" fmla="*/ 3148 h 59"/>
                      <a:gd name="T16" fmla="+- 0 5817 5817"/>
                      <a:gd name="T17" fmla="*/ T16 w 2"/>
                      <a:gd name="T18" fmla="+- 0 3207 3148"/>
                      <a:gd name="T19" fmla="*/ 3207 h 59"/>
                    </a:gdLst>
                    <a:ahLst/>
                    <a:cxnLst>
                      <a:cxn ang="0">
                        <a:pos x="T1" y="T3"/>
                      </a:cxn>
                      <a:cxn ang="0">
                        <a:pos x="T5" y="T7"/>
                      </a:cxn>
                      <a:cxn ang="0">
                        <a:pos x="T9" y="T11"/>
                      </a:cxn>
                      <a:cxn ang="0">
                        <a:pos x="T13" y="T15"/>
                      </a:cxn>
                      <a:cxn ang="0">
                        <a:pos x="T17" y="T19"/>
                      </a:cxn>
                    </a:cxnLst>
                    <a:rect l="0" t="0" r="r" b="b"/>
                    <a:pathLst>
                      <a:path w="2" h="59">
                        <a:moveTo>
                          <a:pt x="0" y="59"/>
                        </a:moveTo>
                        <a:lnTo>
                          <a:pt x="1" y="59"/>
                        </a:lnTo>
                        <a:lnTo>
                          <a:pt x="1" y="0"/>
                        </a:lnTo>
                        <a:lnTo>
                          <a:pt x="0" y="0"/>
                        </a:lnTo>
                        <a:lnTo>
                          <a:pt x="0" y="59"/>
                        </a:lnTo>
                        <a:close/>
                      </a:path>
                    </a:pathLst>
                  </a:custGeom>
                  <a:solidFill>
                    <a:srgbClr val="B3B5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64" name="Group 311"/>
                <p:cNvGrpSpPr>
                  <a:grpSpLocks/>
                </p:cNvGrpSpPr>
                <p:nvPr/>
              </p:nvGrpSpPr>
              <p:grpSpPr bwMode="auto">
                <a:xfrm>
                  <a:off x="5816" y="3148"/>
                  <a:ext cx="2" cy="59"/>
                  <a:chOff x="5816" y="3148"/>
                  <a:chExt cx="2" cy="59"/>
                </a:xfrm>
              </p:grpSpPr>
              <p:sp>
                <p:nvSpPr>
                  <p:cNvPr id="273" name="Freeform 312"/>
                  <p:cNvSpPr>
                    <a:spLocks/>
                  </p:cNvSpPr>
                  <p:nvPr/>
                </p:nvSpPr>
                <p:spPr bwMode="auto">
                  <a:xfrm>
                    <a:off x="5816" y="3148"/>
                    <a:ext cx="2" cy="59"/>
                  </a:xfrm>
                  <a:custGeom>
                    <a:avLst/>
                    <a:gdLst>
                      <a:gd name="T0" fmla="+- 0 5816 5816"/>
                      <a:gd name="T1" fmla="*/ T0 w 2"/>
                      <a:gd name="T2" fmla="+- 0 3207 3148"/>
                      <a:gd name="T3" fmla="*/ 3207 h 59"/>
                      <a:gd name="T4" fmla="+- 0 5817 5816"/>
                      <a:gd name="T5" fmla="*/ T4 w 2"/>
                      <a:gd name="T6" fmla="+- 0 3207 3148"/>
                      <a:gd name="T7" fmla="*/ 3207 h 59"/>
                      <a:gd name="T8" fmla="+- 0 5817 5816"/>
                      <a:gd name="T9" fmla="*/ T8 w 2"/>
                      <a:gd name="T10" fmla="+- 0 3148 3148"/>
                      <a:gd name="T11" fmla="*/ 3148 h 59"/>
                      <a:gd name="T12" fmla="+- 0 5816 5816"/>
                      <a:gd name="T13" fmla="*/ T12 w 2"/>
                      <a:gd name="T14" fmla="+- 0 3148 3148"/>
                      <a:gd name="T15" fmla="*/ 3148 h 59"/>
                      <a:gd name="T16" fmla="+- 0 5816 5816"/>
                      <a:gd name="T17" fmla="*/ T16 w 2"/>
                      <a:gd name="T18" fmla="+- 0 3207 3148"/>
                      <a:gd name="T19" fmla="*/ 3207 h 59"/>
                    </a:gdLst>
                    <a:ahLst/>
                    <a:cxnLst>
                      <a:cxn ang="0">
                        <a:pos x="T1" y="T3"/>
                      </a:cxn>
                      <a:cxn ang="0">
                        <a:pos x="T5" y="T7"/>
                      </a:cxn>
                      <a:cxn ang="0">
                        <a:pos x="T9" y="T11"/>
                      </a:cxn>
                      <a:cxn ang="0">
                        <a:pos x="T13" y="T15"/>
                      </a:cxn>
                      <a:cxn ang="0">
                        <a:pos x="T17" y="T19"/>
                      </a:cxn>
                    </a:cxnLst>
                    <a:rect l="0" t="0" r="r" b="b"/>
                    <a:pathLst>
                      <a:path w="2" h="59">
                        <a:moveTo>
                          <a:pt x="0" y="59"/>
                        </a:moveTo>
                        <a:lnTo>
                          <a:pt x="1" y="59"/>
                        </a:lnTo>
                        <a:lnTo>
                          <a:pt x="1" y="0"/>
                        </a:lnTo>
                        <a:lnTo>
                          <a:pt x="0" y="0"/>
                        </a:lnTo>
                        <a:lnTo>
                          <a:pt x="0" y="59"/>
                        </a:lnTo>
                        <a:close/>
                      </a:path>
                    </a:pathLst>
                  </a:custGeom>
                  <a:solidFill>
                    <a:srgbClr val="B5B7B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65" name="Group 313"/>
                <p:cNvGrpSpPr>
                  <a:grpSpLocks/>
                </p:cNvGrpSpPr>
                <p:nvPr/>
              </p:nvGrpSpPr>
              <p:grpSpPr bwMode="auto">
                <a:xfrm>
                  <a:off x="5814" y="3148"/>
                  <a:ext cx="2" cy="59"/>
                  <a:chOff x="5814" y="3148"/>
                  <a:chExt cx="2" cy="59"/>
                </a:xfrm>
              </p:grpSpPr>
              <p:sp>
                <p:nvSpPr>
                  <p:cNvPr id="272" name="Freeform 314"/>
                  <p:cNvSpPr>
                    <a:spLocks/>
                  </p:cNvSpPr>
                  <p:nvPr/>
                </p:nvSpPr>
                <p:spPr bwMode="auto">
                  <a:xfrm>
                    <a:off x="5814" y="3148"/>
                    <a:ext cx="2" cy="59"/>
                  </a:xfrm>
                  <a:custGeom>
                    <a:avLst/>
                    <a:gdLst>
                      <a:gd name="T0" fmla="+- 0 5814 5814"/>
                      <a:gd name="T1" fmla="*/ T0 w 2"/>
                      <a:gd name="T2" fmla="+- 0 3207 3148"/>
                      <a:gd name="T3" fmla="*/ 3207 h 59"/>
                      <a:gd name="T4" fmla="+- 0 5816 5814"/>
                      <a:gd name="T5" fmla="*/ T4 w 2"/>
                      <a:gd name="T6" fmla="+- 0 3207 3148"/>
                      <a:gd name="T7" fmla="*/ 3207 h 59"/>
                      <a:gd name="T8" fmla="+- 0 5816 5814"/>
                      <a:gd name="T9" fmla="*/ T8 w 2"/>
                      <a:gd name="T10" fmla="+- 0 3148 3148"/>
                      <a:gd name="T11" fmla="*/ 3148 h 59"/>
                      <a:gd name="T12" fmla="+- 0 5814 5814"/>
                      <a:gd name="T13" fmla="*/ T12 w 2"/>
                      <a:gd name="T14" fmla="+- 0 3148 3148"/>
                      <a:gd name="T15" fmla="*/ 3148 h 59"/>
                      <a:gd name="T16" fmla="+- 0 5814 5814"/>
                      <a:gd name="T17" fmla="*/ T16 w 2"/>
                      <a:gd name="T18" fmla="+- 0 3207 3148"/>
                      <a:gd name="T19" fmla="*/ 3207 h 59"/>
                    </a:gdLst>
                    <a:ahLst/>
                    <a:cxnLst>
                      <a:cxn ang="0">
                        <a:pos x="T1" y="T3"/>
                      </a:cxn>
                      <a:cxn ang="0">
                        <a:pos x="T5" y="T7"/>
                      </a:cxn>
                      <a:cxn ang="0">
                        <a:pos x="T9" y="T11"/>
                      </a:cxn>
                      <a:cxn ang="0">
                        <a:pos x="T13" y="T15"/>
                      </a:cxn>
                      <a:cxn ang="0">
                        <a:pos x="T17" y="T19"/>
                      </a:cxn>
                    </a:cxnLst>
                    <a:rect l="0" t="0" r="r" b="b"/>
                    <a:pathLst>
                      <a:path w="2" h="59">
                        <a:moveTo>
                          <a:pt x="0" y="59"/>
                        </a:moveTo>
                        <a:lnTo>
                          <a:pt x="2" y="59"/>
                        </a:lnTo>
                        <a:lnTo>
                          <a:pt x="2" y="0"/>
                        </a:lnTo>
                        <a:lnTo>
                          <a:pt x="0" y="0"/>
                        </a:lnTo>
                        <a:lnTo>
                          <a:pt x="0" y="59"/>
                        </a:lnTo>
                        <a:close/>
                      </a:path>
                    </a:pathLst>
                  </a:custGeom>
                  <a:solidFill>
                    <a:srgbClr val="B8BA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66" name="Group 315"/>
                <p:cNvGrpSpPr>
                  <a:grpSpLocks/>
                </p:cNvGrpSpPr>
                <p:nvPr/>
              </p:nvGrpSpPr>
              <p:grpSpPr bwMode="auto">
                <a:xfrm>
                  <a:off x="5813" y="3149"/>
                  <a:ext cx="2" cy="59"/>
                  <a:chOff x="5813" y="3149"/>
                  <a:chExt cx="2" cy="59"/>
                </a:xfrm>
              </p:grpSpPr>
              <p:sp>
                <p:nvSpPr>
                  <p:cNvPr id="271" name="Freeform 316"/>
                  <p:cNvSpPr>
                    <a:spLocks/>
                  </p:cNvSpPr>
                  <p:nvPr/>
                </p:nvSpPr>
                <p:spPr bwMode="auto">
                  <a:xfrm>
                    <a:off x="5813" y="3149"/>
                    <a:ext cx="2" cy="59"/>
                  </a:xfrm>
                  <a:custGeom>
                    <a:avLst/>
                    <a:gdLst>
                      <a:gd name="T0" fmla="+- 0 5813 5813"/>
                      <a:gd name="T1" fmla="*/ T0 w 2"/>
                      <a:gd name="T2" fmla="+- 0 3207 3149"/>
                      <a:gd name="T3" fmla="*/ 3207 h 59"/>
                      <a:gd name="T4" fmla="+- 0 5815 5813"/>
                      <a:gd name="T5" fmla="*/ T4 w 2"/>
                      <a:gd name="T6" fmla="+- 0 3207 3149"/>
                      <a:gd name="T7" fmla="*/ 3207 h 59"/>
                      <a:gd name="T8" fmla="+- 0 5815 5813"/>
                      <a:gd name="T9" fmla="*/ T8 w 2"/>
                      <a:gd name="T10" fmla="+- 0 3149 3149"/>
                      <a:gd name="T11" fmla="*/ 3149 h 59"/>
                      <a:gd name="T12" fmla="+- 0 5813 5813"/>
                      <a:gd name="T13" fmla="*/ T12 w 2"/>
                      <a:gd name="T14" fmla="+- 0 3149 3149"/>
                      <a:gd name="T15" fmla="*/ 3149 h 59"/>
                      <a:gd name="T16" fmla="+- 0 5813 5813"/>
                      <a:gd name="T17" fmla="*/ T16 w 2"/>
                      <a:gd name="T18" fmla="+- 0 3207 3149"/>
                      <a:gd name="T19" fmla="*/ 3207 h 59"/>
                    </a:gdLst>
                    <a:ahLst/>
                    <a:cxnLst>
                      <a:cxn ang="0">
                        <a:pos x="T1" y="T3"/>
                      </a:cxn>
                      <a:cxn ang="0">
                        <a:pos x="T5" y="T7"/>
                      </a:cxn>
                      <a:cxn ang="0">
                        <a:pos x="T9" y="T11"/>
                      </a:cxn>
                      <a:cxn ang="0">
                        <a:pos x="T13" y="T15"/>
                      </a:cxn>
                      <a:cxn ang="0">
                        <a:pos x="T17" y="T19"/>
                      </a:cxn>
                    </a:cxnLst>
                    <a:rect l="0" t="0" r="r" b="b"/>
                    <a:pathLst>
                      <a:path w="2" h="59">
                        <a:moveTo>
                          <a:pt x="0" y="58"/>
                        </a:moveTo>
                        <a:lnTo>
                          <a:pt x="2" y="58"/>
                        </a:lnTo>
                        <a:lnTo>
                          <a:pt x="2" y="0"/>
                        </a:lnTo>
                        <a:lnTo>
                          <a:pt x="0" y="0"/>
                        </a:lnTo>
                        <a:lnTo>
                          <a:pt x="0" y="58"/>
                        </a:lnTo>
                        <a:close/>
                      </a:path>
                    </a:pathLst>
                  </a:custGeom>
                  <a:solidFill>
                    <a:srgbClr val="BABC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67" name="Group 317"/>
                <p:cNvGrpSpPr>
                  <a:grpSpLocks/>
                </p:cNvGrpSpPr>
                <p:nvPr/>
              </p:nvGrpSpPr>
              <p:grpSpPr bwMode="auto">
                <a:xfrm>
                  <a:off x="5812" y="3149"/>
                  <a:ext cx="2" cy="59"/>
                  <a:chOff x="5812" y="3149"/>
                  <a:chExt cx="2" cy="59"/>
                </a:xfrm>
              </p:grpSpPr>
              <p:sp>
                <p:nvSpPr>
                  <p:cNvPr id="270" name="Freeform 318"/>
                  <p:cNvSpPr>
                    <a:spLocks/>
                  </p:cNvSpPr>
                  <p:nvPr/>
                </p:nvSpPr>
                <p:spPr bwMode="auto">
                  <a:xfrm>
                    <a:off x="5812" y="3149"/>
                    <a:ext cx="2" cy="59"/>
                  </a:xfrm>
                  <a:custGeom>
                    <a:avLst/>
                    <a:gdLst>
                      <a:gd name="T0" fmla="+- 0 5812 5812"/>
                      <a:gd name="T1" fmla="*/ T0 w 2"/>
                      <a:gd name="T2" fmla="+- 0 3207 3149"/>
                      <a:gd name="T3" fmla="*/ 3207 h 59"/>
                      <a:gd name="T4" fmla="+- 0 5814 5812"/>
                      <a:gd name="T5" fmla="*/ T4 w 2"/>
                      <a:gd name="T6" fmla="+- 0 3207 3149"/>
                      <a:gd name="T7" fmla="*/ 3207 h 59"/>
                      <a:gd name="T8" fmla="+- 0 5814 5812"/>
                      <a:gd name="T9" fmla="*/ T8 w 2"/>
                      <a:gd name="T10" fmla="+- 0 3149 3149"/>
                      <a:gd name="T11" fmla="*/ 3149 h 59"/>
                      <a:gd name="T12" fmla="+- 0 5812 5812"/>
                      <a:gd name="T13" fmla="*/ T12 w 2"/>
                      <a:gd name="T14" fmla="+- 0 3149 3149"/>
                      <a:gd name="T15" fmla="*/ 3149 h 59"/>
                      <a:gd name="T16" fmla="+- 0 5812 5812"/>
                      <a:gd name="T17" fmla="*/ T16 w 2"/>
                      <a:gd name="T18" fmla="+- 0 3207 3149"/>
                      <a:gd name="T19" fmla="*/ 3207 h 59"/>
                    </a:gdLst>
                    <a:ahLst/>
                    <a:cxnLst>
                      <a:cxn ang="0">
                        <a:pos x="T1" y="T3"/>
                      </a:cxn>
                      <a:cxn ang="0">
                        <a:pos x="T5" y="T7"/>
                      </a:cxn>
                      <a:cxn ang="0">
                        <a:pos x="T9" y="T11"/>
                      </a:cxn>
                      <a:cxn ang="0">
                        <a:pos x="T13" y="T15"/>
                      </a:cxn>
                      <a:cxn ang="0">
                        <a:pos x="T17" y="T19"/>
                      </a:cxn>
                    </a:cxnLst>
                    <a:rect l="0" t="0" r="r" b="b"/>
                    <a:pathLst>
                      <a:path w="2" h="59">
                        <a:moveTo>
                          <a:pt x="0" y="58"/>
                        </a:moveTo>
                        <a:lnTo>
                          <a:pt x="2" y="58"/>
                        </a:lnTo>
                        <a:lnTo>
                          <a:pt x="2" y="0"/>
                        </a:lnTo>
                        <a:lnTo>
                          <a:pt x="0" y="0"/>
                        </a:lnTo>
                        <a:lnTo>
                          <a:pt x="0" y="58"/>
                        </a:lnTo>
                        <a:close/>
                      </a:path>
                    </a:pathLst>
                  </a:custGeom>
                  <a:solidFill>
                    <a:srgbClr val="BDBF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68" name="Group 319"/>
                <p:cNvGrpSpPr>
                  <a:grpSpLocks/>
                </p:cNvGrpSpPr>
                <p:nvPr/>
              </p:nvGrpSpPr>
              <p:grpSpPr bwMode="auto">
                <a:xfrm>
                  <a:off x="5812" y="3149"/>
                  <a:ext cx="2" cy="59"/>
                  <a:chOff x="5812" y="3149"/>
                  <a:chExt cx="2" cy="59"/>
                </a:xfrm>
              </p:grpSpPr>
              <p:sp>
                <p:nvSpPr>
                  <p:cNvPr id="269" name="Freeform 320"/>
                  <p:cNvSpPr>
                    <a:spLocks/>
                  </p:cNvSpPr>
                  <p:nvPr/>
                </p:nvSpPr>
                <p:spPr bwMode="auto">
                  <a:xfrm>
                    <a:off x="5812" y="3149"/>
                    <a:ext cx="2" cy="59"/>
                  </a:xfrm>
                  <a:custGeom>
                    <a:avLst/>
                    <a:gdLst>
                      <a:gd name="T0" fmla="+- 0 5812 5812"/>
                      <a:gd name="T1" fmla="*/ T0 w 2"/>
                      <a:gd name="T2" fmla="+- 0 3207 3149"/>
                      <a:gd name="T3" fmla="*/ 3207 h 59"/>
                      <a:gd name="T4" fmla="+- 0 5813 5812"/>
                      <a:gd name="T5" fmla="*/ T4 w 2"/>
                      <a:gd name="T6" fmla="+- 0 3207 3149"/>
                      <a:gd name="T7" fmla="*/ 3207 h 59"/>
                      <a:gd name="T8" fmla="+- 0 5813 5812"/>
                      <a:gd name="T9" fmla="*/ T8 w 2"/>
                      <a:gd name="T10" fmla="+- 0 3149 3149"/>
                      <a:gd name="T11" fmla="*/ 3149 h 59"/>
                      <a:gd name="T12" fmla="+- 0 5812 5812"/>
                      <a:gd name="T13" fmla="*/ T12 w 2"/>
                      <a:gd name="T14" fmla="+- 0 3149 3149"/>
                      <a:gd name="T15" fmla="*/ 3149 h 59"/>
                      <a:gd name="T16" fmla="+- 0 5812 5812"/>
                      <a:gd name="T17" fmla="*/ T16 w 2"/>
                      <a:gd name="T18" fmla="+- 0 3207 3149"/>
                      <a:gd name="T19" fmla="*/ 3207 h 59"/>
                    </a:gdLst>
                    <a:ahLst/>
                    <a:cxnLst>
                      <a:cxn ang="0">
                        <a:pos x="T1" y="T3"/>
                      </a:cxn>
                      <a:cxn ang="0">
                        <a:pos x="T5" y="T7"/>
                      </a:cxn>
                      <a:cxn ang="0">
                        <a:pos x="T9" y="T11"/>
                      </a:cxn>
                      <a:cxn ang="0">
                        <a:pos x="T13" y="T15"/>
                      </a:cxn>
                      <a:cxn ang="0">
                        <a:pos x="T17" y="T19"/>
                      </a:cxn>
                    </a:cxnLst>
                    <a:rect l="0" t="0" r="r" b="b"/>
                    <a:pathLst>
                      <a:path w="2" h="59">
                        <a:moveTo>
                          <a:pt x="0" y="58"/>
                        </a:moveTo>
                        <a:lnTo>
                          <a:pt x="1" y="58"/>
                        </a:lnTo>
                        <a:lnTo>
                          <a:pt x="1" y="0"/>
                        </a:lnTo>
                        <a:lnTo>
                          <a:pt x="0" y="0"/>
                        </a:lnTo>
                        <a:lnTo>
                          <a:pt x="0" y="58"/>
                        </a:lnTo>
                        <a:close/>
                      </a:path>
                    </a:pathLst>
                  </a:custGeom>
                  <a:solidFill>
                    <a:srgbClr val="BFC1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69" name="Group 321"/>
                <p:cNvGrpSpPr>
                  <a:grpSpLocks/>
                </p:cNvGrpSpPr>
                <p:nvPr/>
              </p:nvGrpSpPr>
              <p:grpSpPr bwMode="auto">
                <a:xfrm>
                  <a:off x="5811" y="3149"/>
                  <a:ext cx="2" cy="59"/>
                  <a:chOff x="5811" y="3149"/>
                  <a:chExt cx="2" cy="59"/>
                </a:xfrm>
              </p:grpSpPr>
              <p:sp>
                <p:nvSpPr>
                  <p:cNvPr id="268" name="Freeform 322"/>
                  <p:cNvSpPr>
                    <a:spLocks/>
                  </p:cNvSpPr>
                  <p:nvPr/>
                </p:nvSpPr>
                <p:spPr bwMode="auto">
                  <a:xfrm>
                    <a:off x="5811" y="3149"/>
                    <a:ext cx="2" cy="59"/>
                  </a:xfrm>
                  <a:custGeom>
                    <a:avLst/>
                    <a:gdLst>
                      <a:gd name="T0" fmla="+- 0 5811 5811"/>
                      <a:gd name="T1" fmla="*/ T0 w 2"/>
                      <a:gd name="T2" fmla="+- 0 3207 3149"/>
                      <a:gd name="T3" fmla="*/ 3207 h 59"/>
                      <a:gd name="T4" fmla="+- 0 5812 5811"/>
                      <a:gd name="T5" fmla="*/ T4 w 2"/>
                      <a:gd name="T6" fmla="+- 0 3207 3149"/>
                      <a:gd name="T7" fmla="*/ 3207 h 59"/>
                      <a:gd name="T8" fmla="+- 0 5812 5811"/>
                      <a:gd name="T9" fmla="*/ T8 w 2"/>
                      <a:gd name="T10" fmla="+- 0 3149 3149"/>
                      <a:gd name="T11" fmla="*/ 3149 h 59"/>
                      <a:gd name="T12" fmla="+- 0 5811 5811"/>
                      <a:gd name="T13" fmla="*/ T12 w 2"/>
                      <a:gd name="T14" fmla="+- 0 3149 3149"/>
                      <a:gd name="T15" fmla="*/ 3149 h 59"/>
                      <a:gd name="T16" fmla="+- 0 5811 5811"/>
                      <a:gd name="T17" fmla="*/ T16 w 2"/>
                      <a:gd name="T18" fmla="+- 0 3207 3149"/>
                      <a:gd name="T19" fmla="*/ 3207 h 59"/>
                    </a:gdLst>
                    <a:ahLst/>
                    <a:cxnLst>
                      <a:cxn ang="0">
                        <a:pos x="T1" y="T3"/>
                      </a:cxn>
                      <a:cxn ang="0">
                        <a:pos x="T5" y="T7"/>
                      </a:cxn>
                      <a:cxn ang="0">
                        <a:pos x="T9" y="T11"/>
                      </a:cxn>
                      <a:cxn ang="0">
                        <a:pos x="T13" y="T15"/>
                      </a:cxn>
                      <a:cxn ang="0">
                        <a:pos x="T17" y="T19"/>
                      </a:cxn>
                    </a:cxnLst>
                    <a:rect l="0" t="0" r="r" b="b"/>
                    <a:pathLst>
                      <a:path w="2" h="59">
                        <a:moveTo>
                          <a:pt x="0" y="58"/>
                        </a:moveTo>
                        <a:lnTo>
                          <a:pt x="1" y="58"/>
                        </a:lnTo>
                        <a:lnTo>
                          <a:pt x="1" y="0"/>
                        </a:lnTo>
                        <a:lnTo>
                          <a:pt x="0" y="0"/>
                        </a:lnTo>
                        <a:lnTo>
                          <a:pt x="0" y="58"/>
                        </a:lnTo>
                        <a:close/>
                      </a:path>
                    </a:pathLst>
                  </a:custGeom>
                  <a:solidFill>
                    <a:srgbClr val="C2C4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70" name="Group 323"/>
                <p:cNvGrpSpPr>
                  <a:grpSpLocks/>
                </p:cNvGrpSpPr>
                <p:nvPr/>
              </p:nvGrpSpPr>
              <p:grpSpPr bwMode="auto">
                <a:xfrm>
                  <a:off x="5810" y="3149"/>
                  <a:ext cx="2" cy="59"/>
                  <a:chOff x="5810" y="3149"/>
                  <a:chExt cx="2" cy="59"/>
                </a:xfrm>
              </p:grpSpPr>
              <p:sp>
                <p:nvSpPr>
                  <p:cNvPr id="267" name="Freeform 324"/>
                  <p:cNvSpPr>
                    <a:spLocks/>
                  </p:cNvSpPr>
                  <p:nvPr/>
                </p:nvSpPr>
                <p:spPr bwMode="auto">
                  <a:xfrm>
                    <a:off x="5810" y="3149"/>
                    <a:ext cx="2" cy="59"/>
                  </a:xfrm>
                  <a:custGeom>
                    <a:avLst/>
                    <a:gdLst>
                      <a:gd name="T0" fmla="+- 0 5810 5810"/>
                      <a:gd name="T1" fmla="*/ T0 w 2"/>
                      <a:gd name="T2" fmla="+- 0 3208 3149"/>
                      <a:gd name="T3" fmla="*/ 3208 h 59"/>
                      <a:gd name="T4" fmla="+- 0 5811 5810"/>
                      <a:gd name="T5" fmla="*/ T4 w 2"/>
                      <a:gd name="T6" fmla="+- 0 3208 3149"/>
                      <a:gd name="T7" fmla="*/ 3208 h 59"/>
                      <a:gd name="T8" fmla="+- 0 5811 5810"/>
                      <a:gd name="T9" fmla="*/ T8 w 2"/>
                      <a:gd name="T10" fmla="+- 0 3149 3149"/>
                      <a:gd name="T11" fmla="*/ 3149 h 59"/>
                      <a:gd name="T12" fmla="+- 0 5810 5810"/>
                      <a:gd name="T13" fmla="*/ T12 w 2"/>
                      <a:gd name="T14" fmla="+- 0 3149 3149"/>
                      <a:gd name="T15" fmla="*/ 3149 h 59"/>
                      <a:gd name="T16" fmla="+- 0 5810 5810"/>
                      <a:gd name="T17" fmla="*/ T16 w 2"/>
                      <a:gd name="T18" fmla="+- 0 3208 3149"/>
                      <a:gd name="T19" fmla="*/ 3208 h 59"/>
                    </a:gdLst>
                    <a:ahLst/>
                    <a:cxnLst>
                      <a:cxn ang="0">
                        <a:pos x="T1" y="T3"/>
                      </a:cxn>
                      <a:cxn ang="0">
                        <a:pos x="T5" y="T7"/>
                      </a:cxn>
                      <a:cxn ang="0">
                        <a:pos x="T9" y="T11"/>
                      </a:cxn>
                      <a:cxn ang="0">
                        <a:pos x="T13" y="T15"/>
                      </a:cxn>
                      <a:cxn ang="0">
                        <a:pos x="T17" y="T19"/>
                      </a:cxn>
                    </a:cxnLst>
                    <a:rect l="0" t="0" r="r" b="b"/>
                    <a:pathLst>
                      <a:path w="2" h="59">
                        <a:moveTo>
                          <a:pt x="0" y="59"/>
                        </a:moveTo>
                        <a:lnTo>
                          <a:pt x="1" y="59"/>
                        </a:lnTo>
                        <a:lnTo>
                          <a:pt x="1" y="0"/>
                        </a:lnTo>
                        <a:lnTo>
                          <a:pt x="0" y="0"/>
                        </a:lnTo>
                        <a:lnTo>
                          <a:pt x="0" y="59"/>
                        </a:lnTo>
                        <a:close/>
                      </a:path>
                    </a:pathLst>
                  </a:custGeom>
                  <a:solidFill>
                    <a:srgbClr val="C4C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71" name="Group 325"/>
                <p:cNvGrpSpPr>
                  <a:grpSpLocks/>
                </p:cNvGrpSpPr>
                <p:nvPr/>
              </p:nvGrpSpPr>
              <p:grpSpPr bwMode="auto">
                <a:xfrm>
                  <a:off x="5809" y="3149"/>
                  <a:ext cx="2" cy="59"/>
                  <a:chOff x="5809" y="3149"/>
                  <a:chExt cx="2" cy="59"/>
                </a:xfrm>
              </p:grpSpPr>
              <p:sp>
                <p:nvSpPr>
                  <p:cNvPr id="266" name="Freeform 326"/>
                  <p:cNvSpPr>
                    <a:spLocks/>
                  </p:cNvSpPr>
                  <p:nvPr/>
                </p:nvSpPr>
                <p:spPr bwMode="auto">
                  <a:xfrm>
                    <a:off x="5809" y="3149"/>
                    <a:ext cx="2" cy="59"/>
                  </a:xfrm>
                  <a:custGeom>
                    <a:avLst/>
                    <a:gdLst>
                      <a:gd name="T0" fmla="+- 0 5809 5809"/>
                      <a:gd name="T1" fmla="*/ T0 w 2"/>
                      <a:gd name="T2" fmla="+- 0 3208 3149"/>
                      <a:gd name="T3" fmla="*/ 3208 h 59"/>
                      <a:gd name="T4" fmla="+- 0 5810 5809"/>
                      <a:gd name="T5" fmla="*/ T4 w 2"/>
                      <a:gd name="T6" fmla="+- 0 3208 3149"/>
                      <a:gd name="T7" fmla="*/ 3208 h 59"/>
                      <a:gd name="T8" fmla="+- 0 5810 5809"/>
                      <a:gd name="T9" fmla="*/ T8 w 2"/>
                      <a:gd name="T10" fmla="+- 0 3149 3149"/>
                      <a:gd name="T11" fmla="*/ 3149 h 59"/>
                      <a:gd name="T12" fmla="+- 0 5809 5809"/>
                      <a:gd name="T13" fmla="*/ T12 w 2"/>
                      <a:gd name="T14" fmla="+- 0 3149 3149"/>
                      <a:gd name="T15" fmla="*/ 3149 h 59"/>
                      <a:gd name="T16" fmla="+- 0 5809 5809"/>
                      <a:gd name="T17" fmla="*/ T16 w 2"/>
                      <a:gd name="T18" fmla="+- 0 3208 3149"/>
                      <a:gd name="T19" fmla="*/ 3208 h 59"/>
                    </a:gdLst>
                    <a:ahLst/>
                    <a:cxnLst>
                      <a:cxn ang="0">
                        <a:pos x="T1" y="T3"/>
                      </a:cxn>
                      <a:cxn ang="0">
                        <a:pos x="T5" y="T7"/>
                      </a:cxn>
                      <a:cxn ang="0">
                        <a:pos x="T9" y="T11"/>
                      </a:cxn>
                      <a:cxn ang="0">
                        <a:pos x="T13" y="T15"/>
                      </a:cxn>
                      <a:cxn ang="0">
                        <a:pos x="T17" y="T19"/>
                      </a:cxn>
                    </a:cxnLst>
                    <a:rect l="0" t="0" r="r" b="b"/>
                    <a:pathLst>
                      <a:path w="2" h="59">
                        <a:moveTo>
                          <a:pt x="0" y="59"/>
                        </a:moveTo>
                        <a:lnTo>
                          <a:pt x="1" y="59"/>
                        </a:lnTo>
                        <a:lnTo>
                          <a:pt x="1" y="0"/>
                        </a:lnTo>
                        <a:lnTo>
                          <a:pt x="0" y="0"/>
                        </a:lnTo>
                        <a:lnTo>
                          <a:pt x="0" y="59"/>
                        </a:lnTo>
                        <a:close/>
                      </a:path>
                    </a:pathLst>
                  </a:custGeom>
                  <a:solidFill>
                    <a:srgbClr val="C7C9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72" name="Group 327"/>
                <p:cNvGrpSpPr>
                  <a:grpSpLocks/>
                </p:cNvGrpSpPr>
                <p:nvPr/>
              </p:nvGrpSpPr>
              <p:grpSpPr bwMode="auto">
                <a:xfrm>
                  <a:off x="5808" y="3149"/>
                  <a:ext cx="2" cy="59"/>
                  <a:chOff x="5808" y="3149"/>
                  <a:chExt cx="2" cy="59"/>
                </a:xfrm>
              </p:grpSpPr>
              <p:sp>
                <p:nvSpPr>
                  <p:cNvPr id="265" name="Freeform 328"/>
                  <p:cNvSpPr>
                    <a:spLocks/>
                  </p:cNvSpPr>
                  <p:nvPr/>
                </p:nvSpPr>
                <p:spPr bwMode="auto">
                  <a:xfrm>
                    <a:off x="5808" y="3149"/>
                    <a:ext cx="2" cy="59"/>
                  </a:xfrm>
                  <a:custGeom>
                    <a:avLst/>
                    <a:gdLst>
                      <a:gd name="T0" fmla="+- 0 5808 5808"/>
                      <a:gd name="T1" fmla="*/ T0 w 2"/>
                      <a:gd name="T2" fmla="+- 0 3208 3149"/>
                      <a:gd name="T3" fmla="*/ 3208 h 59"/>
                      <a:gd name="T4" fmla="+- 0 5809 5808"/>
                      <a:gd name="T5" fmla="*/ T4 w 2"/>
                      <a:gd name="T6" fmla="+- 0 3208 3149"/>
                      <a:gd name="T7" fmla="*/ 3208 h 59"/>
                      <a:gd name="T8" fmla="+- 0 5809 5808"/>
                      <a:gd name="T9" fmla="*/ T8 w 2"/>
                      <a:gd name="T10" fmla="+- 0 3149 3149"/>
                      <a:gd name="T11" fmla="*/ 3149 h 59"/>
                      <a:gd name="T12" fmla="+- 0 5808 5808"/>
                      <a:gd name="T13" fmla="*/ T12 w 2"/>
                      <a:gd name="T14" fmla="+- 0 3149 3149"/>
                      <a:gd name="T15" fmla="*/ 3149 h 59"/>
                      <a:gd name="T16" fmla="+- 0 5808 5808"/>
                      <a:gd name="T17" fmla="*/ T16 w 2"/>
                      <a:gd name="T18" fmla="+- 0 3208 3149"/>
                      <a:gd name="T19" fmla="*/ 3208 h 59"/>
                    </a:gdLst>
                    <a:ahLst/>
                    <a:cxnLst>
                      <a:cxn ang="0">
                        <a:pos x="T1" y="T3"/>
                      </a:cxn>
                      <a:cxn ang="0">
                        <a:pos x="T5" y="T7"/>
                      </a:cxn>
                      <a:cxn ang="0">
                        <a:pos x="T9" y="T11"/>
                      </a:cxn>
                      <a:cxn ang="0">
                        <a:pos x="T13" y="T15"/>
                      </a:cxn>
                      <a:cxn ang="0">
                        <a:pos x="T17" y="T19"/>
                      </a:cxn>
                    </a:cxnLst>
                    <a:rect l="0" t="0" r="r" b="b"/>
                    <a:pathLst>
                      <a:path w="2" h="59">
                        <a:moveTo>
                          <a:pt x="0" y="59"/>
                        </a:moveTo>
                        <a:lnTo>
                          <a:pt x="1" y="59"/>
                        </a:lnTo>
                        <a:lnTo>
                          <a:pt x="1" y="0"/>
                        </a:lnTo>
                        <a:lnTo>
                          <a:pt x="0" y="0"/>
                        </a:lnTo>
                        <a:lnTo>
                          <a:pt x="0" y="59"/>
                        </a:lnTo>
                        <a:close/>
                      </a:path>
                    </a:pathLst>
                  </a:custGeom>
                  <a:solidFill>
                    <a:srgbClr val="C9CB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73" name="Group 329"/>
                <p:cNvGrpSpPr>
                  <a:grpSpLocks/>
                </p:cNvGrpSpPr>
                <p:nvPr/>
              </p:nvGrpSpPr>
              <p:grpSpPr bwMode="auto">
                <a:xfrm>
                  <a:off x="5808" y="3149"/>
                  <a:ext cx="2" cy="59"/>
                  <a:chOff x="5808" y="3149"/>
                  <a:chExt cx="2" cy="59"/>
                </a:xfrm>
              </p:grpSpPr>
              <p:sp>
                <p:nvSpPr>
                  <p:cNvPr id="264" name="Freeform 330"/>
                  <p:cNvSpPr>
                    <a:spLocks/>
                  </p:cNvSpPr>
                  <p:nvPr/>
                </p:nvSpPr>
                <p:spPr bwMode="auto">
                  <a:xfrm>
                    <a:off x="5808" y="3149"/>
                    <a:ext cx="2" cy="59"/>
                  </a:xfrm>
                  <a:custGeom>
                    <a:avLst/>
                    <a:gdLst>
                      <a:gd name="T0" fmla="+- 0 5808 5808"/>
                      <a:gd name="T1" fmla="*/ T0 w 2"/>
                      <a:gd name="T2" fmla="+- 0 3208 3149"/>
                      <a:gd name="T3" fmla="*/ 3208 h 59"/>
                      <a:gd name="T4" fmla="+- 0 5809 5808"/>
                      <a:gd name="T5" fmla="*/ T4 w 2"/>
                      <a:gd name="T6" fmla="+- 0 3208 3149"/>
                      <a:gd name="T7" fmla="*/ 3208 h 59"/>
                      <a:gd name="T8" fmla="+- 0 5809 5808"/>
                      <a:gd name="T9" fmla="*/ T8 w 2"/>
                      <a:gd name="T10" fmla="+- 0 3149 3149"/>
                      <a:gd name="T11" fmla="*/ 3149 h 59"/>
                      <a:gd name="T12" fmla="+- 0 5808 5808"/>
                      <a:gd name="T13" fmla="*/ T12 w 2"/>
                      <a:gd name="T14" fmla="+- 0 3149 3149"/>
                      <a:gd name="T15" fmla="*/ 3149 h 59"/>
                      <a:gd name="T16" fmla="+- 0 5808 5808"/>
                      <a:gd name="T17" fmla="*/ T16 w 2"/>
                      <a:gd name="T18" fmla="+- 0 3208 3149"/>
                      <a:gd name="T19" fmla="*/ 3208 h 59"/>
                    </a:gdLst>
                    <a:ahLst/>
                    <a:cxnLst>
                      <a:cxn ang="0">
                        <a:pos x="T1" y="T3"/>
                      </a:cxn>
                      <a:cxn ang="0">
                        <a:pos x="T5" y="T7"/>
                      </a:cxn>
                      <a:cxn ang="0">
                        <a:pos x="T9" y="T11"/>
                      </a:cxn>
                      <a:cxn ang="0">
                        <a:pos x="T13" y="T15"/>
                      </a:cxn>
                      <a:cxn ang="0">
                        <a:pos x="T17" y="T19"/>
                      </a:cxn>
                    </a:cxnLst>
                    <a:rect l="0" t="0" r="r" b="b"/>
                    <a:pathLst>
                      <a:path w="2" h="59">
                        <a:moveTo>
                          <a:pt x="0" y="59"/>
                        </a:moveTo>
                        <a:lnTo>
                          <a:pt x="1" y="59"/>
                        </a:lnTo>
                        <a:lnTo>
                          <a:pt x="1" y="0"/>
                        </a:lnTo>
                        <a:lnTo>
                          <a:pt x="0" y="0"/>
                        </a:lnTo>
                        <a:lnTo>
                          <a:pt x="0" y="59"/>
                        </a:lnTo>
                        <a:close/>
                      </a:path>
                    </a:pathLst>
                  </a:custGeom>
                  <a:solidFill>
                    <a:srgbClr val="CCCE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74" name="Group 331"/>
                <p:cNvGrpSpPr>
                  <a:grpSpLocks/>
                </p:cNvGrpSpPr>
                <p:nvPr/>
              </p:nvGrpSpPr>
              <p:grpSpPr bwMode="auto">
                <a:xfrm>
                  <a:off x="5807" y="3149"/>
                  <a:ext cx="2" cy="59"/>
                  <a:chOff x="5807" y="3149"/>
                  <a:chExt cx="2" cy="59"/>
                </a:xfrm>
              </p:grpSpPr>
              <p:sp>
                <p:nvSpPr>
                  <p:cNvPr id="263" name="Freeform 332"/>
                  <p:cNvSpPr>
                    <a:spLocks/>
                  </p:cNvSpPr>
                  <p:nvPr/>
                </p:nvSpPr>
                <p:spPr bwMode="auto">
                  <a:xfrm>
                    <a:off x="5807" y="3149"/>
                    <a:ext cx="2" cy="59"/>
                  </a:xfrm>
                  <a:custGeom>
                    <a:avLst/>
                    <a:gdLst>
                      <a:gd name="T0" fmla="+- 0 5807 5807"/>
                      <a:gd name="T1" fmla="*/ T0 w 2"/>
                      <a:gd name="T2" fmla="+- 0 3208 3149"/>
                      <a:gd name="T3" fmla="*/ 3208 h 59"/>
                      <a:gd name="T4" fmla="+- 0 5808 5807"/>
                      <a:gd name="T5" fmla="*/ T4 w 2"/>
                      <a:gd name="T6" fmla="+- 0 3208 3149"/>
                      <a:gd name="T7" fmla="*/ 3208 h 59"/>
                      <a:gd name="T8" fmla="+- 0 5808 5807"/>
                      <a:gd name="T9" fmla="*/ T8 w 2"/>
                      <a:gd name="T10" fmla="+- 0 3149 3149"/>
                      <a:gd name="T11" fmla="*/ 3149 h 59"/>
                      <a:gd name="T12" fmla="+- 0 5807 5807"/>
                      <a:gd name="T13" fmla="*/ T12 w 2"/>
                      <a:gd name="T14" fmla="+- 0 3149 3149"/>
                      <a:gd name="T15" fmla="*/ 3149 h 59"/>
                      <a:gd name="T16" fmla="+- 0 5807 5807"/>
                      <a:gd name="T17" fmla="*/ T16 w 2"/>
                      <a:gd name="T18" fmla="+- 0 3208 3149"/>
                      <a:gd name="T19" fmla="*/ 3208 h 59"/>
                    </a:gdLst>
                    <a:ahLst/>
                    <a:cxnLst>
                      <a:cxn ang="0">
                        <a:pos x="T1" y="T3"/>
                      </a:cxn>
                      <a:cxn ang="0">
                        <a:pos x="T5" y="T7"/>
                      </a:cxn>
                      <a:cxn ang="0">
                        <a:pos x="T9" y="T11"/>
                      </a:cxn>
                      <a:cxn ang="0">
                        <a:pos x="T13" y="T15"/>
                      </a:cxn>
                      <a:cxn ang="0">
                        <a:pos x="T17" y="T19"/>
                      </a:cxn>
                    </a:cxnLst>
                    <a:rect l="0" t="0" r="r" b="b"/>
                    <a:pathLst>
                      <a:path w="2" h="59">
                        <a:moveTo>
                          <a:pt x="0" y="59"/>
                        </a:moveTo>
                        <a:lnTo>
                          <a:pt x="1" y="59"/>
                        </a:lnTo>
                        <a:lnTo>
                          <a:pt x="1" y="0"/>
                        </a:lnTo>
                        <a:lnTo>
                          <a:pt x="0" y="0"/>
                        </a:lnTo>
                        <a:lnTo>
                          <a:pt x="0" y="59"/>
                        </a:lnTo>
                        <a:close/>
                      </a:path>
                    </a:pathLst>
                  </a:custGeom>
                  <a:solidFill>
                    <a:srgbClr val="CFD0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75" name="Group 333"/>
                <p:cNvGrpSpPr>
                  <a:grpSpLocks/>
                </p:cNvGrpSpPr>
                <p:nvPr/>
              </p:nvGrpSpPr>
              <p:grpSpPr bwMode="auto">
                <a:xfrm>
                  <a:off x="5806" y="3149"/>
                  <a:ext cx="2" cy="60"/>
                  <a:chOff x="5806" y="3149"/>
                  <a:chExt cx="2" cy="60"/>
                </a:xfrm>
              </p:grpSpPr>
              <p:sp>
                <p:nvSpPr>
                  <p:cNvPr id="262" name="Freeform 334"/>
                  <p:cNvSpPr>
                    <a:spLocks/>
                  </p:cNvSpPr>
                  <p:nvPr/>
                </p:nvSpPr>
                <p:spPr bwMode="auto">
                  <a:xfrm>
                    <a:off x="5806" y="3149"/>
                    <a:ext cx="2" cy="60"/>
                  </a:xfrm>
                  <a:custGeom>
                    <a:avLst/>
                    <a:gdLst>
                      <a:gd name="T0" fmla="+- 0 5806 5806"/>
                      <a:gd name="T1" fmla="*/ T0 w 2"/>
                      <a:gd name="T2" fmla="+- 0 3208 3149"/>
                      <a:gd name="T3" fmla="*/ 3208 h 60"/>
                      <a:gd name="T4" fmla="+- 0 5807 5806"/>
                      <a:gd name="T5" fmla="*/ T4 w 2"/>
                      <a:gd name="T6" fmla="+- 0 3208 3149"/>
                      <a:gd name="T7" fmla="*/ 3208 h 60"/>
                      <a:gd name="T8" fmla="+- 0 5807 5806"/>
                      <a:gd name="T9" fmla="*/ T8 w 2"/>
                      <a:gd name="T10" fmla="+- 0 3149 3149"/>
                      <a:gd name="T11" fmla="*/ 3149 h 60"/>
                      <a:gd name="T12" fmla="+- 0 5806 5806"/>
                      <a:gd name="T13" fmla="*/ T12 w 2"/>
                      <a:gd name="T14" fmla="+- 0 3149 3149"/>
                      <a:gd name="T15" fmla="*/ 3149 h 60"/>
                      <a:gd name="T16" fmla="+- 0 5806 5806"/>
                      <a:gd name="T17" fmla="*/ T16 w 2"/>
                      <a:gd name="T18" fmla="+- 0 3208 3149"/>
                      <a:gd name="T19" fmla="*/ 3208 h 60"/>
                    </a:gdLst>
                    <a:ahLst/>
                    <a:cxnLst>
                      <a:cxn ang="0">
                        <a:pos x="T1" y="T3"/>
                      </a:cxn>
                      <a:cxn ang="0">
                        <a:pos x="T5" y="T7"/>
                      </a:cxn>
                      <a:cxn ang="0">
                        <a:pos x="T9" y="T11"/>
                      </a:cxn>
                      <a:cxn ang="0">
                        <a:pos x="T13" y="T15"/>
                      </a:cxn>
                      <a:cxn ang="0">
                        <a:pos x="T17" y="T19"/>
                      </a:cxn>
                    </a:cxnLst>
                    <a:rect l="0" t="0" r="r" b="b"/>
                    <a:pathLst>
                      <a:path w="2" h="60">
                        <a:moveTo>
                          <a:pt x="0" y="59"/>
                        </a:moveTo>
                        <a:lnTo>
                          <a:pt x="1" y="59"/>
                        </a:lnTo>
                        <a:lnTo>
                          <a:pt x="1" y="0"/>
                        </a:lnTo>
                        <a:lnTo>
                          <a:pt x="0" y="0"/>
                        </a:lnTo>
                        <a:lnTo>
                          <a:pt x="0" y="59"/>
                        </a:lnTo>
                        <a:close/>
                      </a:path>
                    </a:pathLst>
                  </a:custGeom>
                  <a:solidFill>
                    <a:srgbClr val="D1D3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76" name="Group 335"/>
                <p:cNvGrpSpPr>
                  <a:grpSpLocks/>
                </p:cNvGrpSpPr>
                <p:nvPr/>
              </p:nvGrpSpPr>
              <p:grpSpPr bwMode="auto">
                <a:xfrm>
                  <a:off x="5805" y="3149"/>
                  <a:ext cx="2" cy="60"/>
                  <a:chOff x="5805" y="3149"/>
                  <a:chExt cx="2" cy="60"/>
                </a:xfrm>
              </p:grpSpPr>
              <p:sp>
                <p:nvSpPr>
                  <p:cNvPr id="261" name="Freeform 336"/>
                  <p:cNvSpPr>
                    <a:spLocks/>
                  </p:cNvSpPr>
                  <p:nvPr/>
                </p:nvSpPr>
                <p:spPr bwMode="auto">
                  <a:xfrm>
                    <a:off x="5805" y="3149"/>
                    <a:ext cx="2" cy="60"/>
                  </a:xfrm>
                  <a:custGeom>
                    <a:avLst/>
                    <a:gdLst>
                      <a:gd name="T0" fmla="+- 0 5805 5805"/>
                      <a:gd name="T1" fmla="*/ T0 w 2"/>
                      <a:gd name="T2" fmla="+- 0 3208 3149"/>
                      <a:gd name="T3" fmla="*/ 3208 h 60"/>
                      <a:gd name="T4" fmla="+- 0 5806 5805"/>
                      <a:gd name="T5" fmla="*/ T4 w 2"/>
                      <a:gd name="T6" fmla="+- 0 3208 3149"/>
                      <a:gd name="T7" fmla="*/ 3208 h 60"/>
                      <a:gd name="T8" fmla="+- 0 5806 5805"/>
                      <a:gd name="T9" fmla="*/ T8 w 2"/>
                      <a:gd name="T10" fmla="+- 0 3149 3149"/>
                      <a:gd name="T11" fmla="*/ 3149 h 60"/>
                      <a:gd name="T12" fmla="+- 0 5805 5805"/>
                      <a:gd name="T13" fmla="*/ T12 w 2"/>
                      <a:gd name="T14" fmla="+- 0 3149 3149"/>
                      <a:gd name="T15" fmla="*/ 3149 h 60"/>
                      <a:gd name="T16" fmla="+- 0 5805 5805"/>
                      <a:gd name="T17" fmla="*/ T16 w 2"/>
                      <a:gd name="T18" fmla="+- 0 3208 3149"/>
                      <a:gd name="T19" fmla="*/ 3208 h 60"/>
                    </a:gdLst>
                    <a:ahLst/>
                    <a:cxnLst>
                      <a:cxn ang="0">
                        <a:pos x="T1" y="T3"/>
                      </a:cxn>
                      <a:cxn ang="0">
                        <a:pos x="T5" y="T7"/>
                      </a:cxn>
                      <a:cxn ang="0">
                        <a:pos x="T9" y="T11"/>
                      </a:cxn>
                      <a:cxn ang="0">
                        <a:pos x="T13" y="T15"/>
                      </a:cxn>
                      <a:cxn ang="0">
                        <a:pos x="T17" y="T19"/>
                      </a:cxn>
                    </a:cxnLst>
                    <a:rect l="0" t="0" r="r" b="b"/>
                    <a:pathLst>
                      <a:path w="2" h="60">
                        <a:moveTo>
                          <a:pt x="0" y="59"/>
                        </a:moveTo>
                        <a:lnTo>
                          <a:pt x="1" y="59"/>
                        </a:lnTo>
                        <a:lnTo>
                          <a:pt x="1" y="0"/>
                        </a:lnTo>
                        <a:lnTo>
                          <a:pt x="0" y="0"/>
                        </a:lnTo>
                        <a:lnTo>
                          <a:pt x="0" y="59"/>
                        </a:lnTo>
                        <a:close/>
                      </a:path>
                    </a:pathLst>
                  </a:custGeom>
                  <a:solidFill>
                    <a:srgbClr val="D4D6D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77" name="Group 337"/>
                <p:cNvGrpSpPr>
                  <a:grpSpLocks/>
                </p:cNvGrpSpPr>
                <p:nvPr/>
              </p:nvGrpSpPr>
              <p:grpSpPr bwMode="auto">
                <a:xfrm>
                  <a:off x="5804" y="3149"/>
                  <a:ext cx="2" cy="60"/>
                  <a:chOff x="5804" y="3149"/>
                  <a:chExt cx="2" cy="60"/>
                </a:xfrm>
              </p:grpSpPr>
              <p:sp>
                <p:nvSpPr>
                  <p:cNvPr id="260" name="Freeform 338"/>
                  <p:cNvSpPr>
                    <a:spLocks/>
                  </p:cNvSpPr>
                  <p:nvPr/>
                </p:nvSpPr>
                <p:spPr bwMode="auto">
                  <a:xfrm>
                    <a:off x="5804" y="3149"/>
                    <a:ext cx="2" cy="60"/>
                  </a:xfrm>
                  <a:custGeom>
                    <a:avLst/>
                    <a:gdLst>
                      <a:gd name="T0" fmla="+- 0 5804 5804"/>
                      <a:gd name="T1" fmla="*/ T0 w 2"/>
                      <a:gd name="T2" fmla="+- 0 3208 3149"/>
                      <a:gd name="T3" fmla="*/ 3208 h 60"/>
                      <a:gd name="T4" fmla="+- 0 5806 5804"/>
                      <a:gd name="T5" fmla="*/ T4 w 2"/>
                      <a:gd name="T6" fmla="+- 0 3208 3149"/>
                      <a:gd name="T7" fmla="*/ 3208 h 60"/>
                      <a:gd name="T8" fmla="+- 0 5806 5804"/>
                      <a:gd name="T9" fmla="*/ T8 w 2"/>
                      <a:gd name="T10" fmla="+- 0 3149 3149"/>
                      <a:gd name="T11" fmla="*/ 3149 h 60"/>
                      <a:gd name="T12" fmla="+- 0 5804 5804"/>
                      <a:gd name="T13" fmla="*/ T12 w 2"/>
                      <a:gd name="T14" fmla="+- 0 3149 3149"/>
                      <a:gd name="T15" fmla="*/ 3149 h 60"/>
                      <a:gd name="T16" fmla="+- 0 5804 5804"/>
                      <a:gd name="T17" fmla="*/ T16 w 2"/>
                      <a:gd name="T18" fmla="+- 0 3208 3149"/>
                      <a:gd name="T19" fmla="*/ 3208 h 60"/>
                    </a:gdLst>
                    <a:ahLst/>
                    <a:cxnLst>
                      <a:cxn ang="0">
                        <a:pos x="T1" y="T3"/>
                      </a:cxn>
                      <a:cxn ang="0">
                        <a:pos x="T5" y="T7"/>
                      </a:cxn>
                      <a:cxn ang="0">
                        <a:pos x="T9" y="T11"/>
                      </a:cxn>
                      <a:cxn ang="0">
                        <a:pos x="T13" y="T15"/>
                      </a:cxn>
                      <a:cxn ang="0">
                        <a:pos x="T17" y="T19"/>
                      </a:cxn>
                    </a:cxnLst>
                    <a:rect l="0" t="0" r="r" b="b"/>
                    <a:pathLst>
                      <a:path w="2" h="60">
                        <a:moveTo>
                          <a:pt x="0" y="59"/>
                        </a:moveTo>
                        <a:lnTo>
                          <a:pt x="2" y="59"/>
                        </a:lnTo>
                        <a:lnTo>
                          <a:pt x="2" y="0"/>
                        </a:lnTo>
                        <a:lnTo>
                          <a:pt x="0" y="0"/>
                        </a:lnTo>
                        <a:lnTo>
                          <a:pt x="0" y="59"/>
                        </a:lnTo>
                        <a:close/>
                      </a:path>
                    </a:pathLst>
                  </a:custGeom>
                  <a:solidFill>
                    <a:srgbClr val="D5D7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78" name="Group 339"/>
                <p:cNvGrpSpPr>
                  <a:grpSpLocks/>
                </p:cNvGrpSpPr>
                <p:nvPr/>
              </p:nvGrpSpPr>
              <p:grpSpPr bwMode="auto">
                <a:xfrm>
                  <a:off x="5803" y="3149"/>
                  <a:ext cx="3" cy="60"/>
                  <a:chOff x="5803" y="3149"/>
                  <a:chExt cx="3" cy="60"/>
                </a:xfrm>
              </p:grpSpPr>
              <p:sp>
                <p:nvSpPr>
                  <p:cNvPr id="259" name="Freeform 340"/>
                  <p:cNvSpPr>
                    <a:spLocks/>
                  </p:cNvSpPr>
                  <p:nvPr/>
                </p:nvSpPr>
                <p:spPr bwMode="auto">
                  <a:xfrm>
                    <a:off x="5803" y="3149"/>
                    <a:ext cx="3" cy="60"/>
                  </a:xfrm>
                  <a:custGeom>
                    <a:avLst/>
                    <a:gdLst>
                      <a:gd name="T0" fmla="+- 0 5803 5803"/>
                      <a:gd name="T1" fmla="*/ T0 w 3"/>
                      <a:gd name="T2" fmla="+- 0 3208 3149"/>
                      <a:gd name="T3" fmla="*/ 3208 h 60"/>
                      <a:gd name="T4" fmla="+- 0 5805 5803"/>
                      <a:gd name="T5" fmla="*/ T4 w 3"/>
                      <a:gd name="T6" fmla="+- 0 3208 3149"/>
                      <a:gd name="T7" fmla="*/ 3208 h 60"/>
                      <a:gd name="T8" fmla="+- 0 5805 5803"/>
                      <a:gd name="T9" fmla="*/ T8 w 3"/>
                      <a:gd name="T10" fmla="+- 0 3149 3149"/>
                      <a:gd name="T11" fmla="*/ 3149 h 60"/>
                      <a:gd name="T12" fmla="+- 0 5803 5803"/>
                      <a:gd name="T13" fmla="*/ T12 w 3"/>
                      <a:gd name="T14" fmla="+- 0 3149 3149"/>
                      <a:gd name="T15" fmla="*/ 3149 h 60"/>
                      <a:gd name="T16" fmla="+- 0 5803 5803"/>
                      <a:gd name="T17" fmla="*/ T16 w 3"/>
                      <a:gd name="T18" fmla="+- 0 3208 3149"/>
                      <a:gd name="T19" fmla="*/ 3208 h 60"/>
                    </a:gdLst>
                    <a:ahLst/>
                    <a:cxnLst>
                      <a:cxn ang="0">
                        <a:pos x="T1" y="T3"/>
                      </a:cxn>
                      <a:cxn ang="0">
                        <a:pos x="T5" y="T7"/>
                      </a:cxn>
                      <a:cxn ang="0">
                        <a:pos x="T9" y="T11"/>
                      </a:cxn>
                      <a:cxn ang="0">
                        <a:pos x="T13" y="T15"/>
                      </a:cxn>
                      <a:cxn ang="0">
                        <a:pos x="T17" y="T19"/>
                      </a:cxn>
                    </a:cxnLst>
                    <a:rect l="0" t="0" r="r" b="b"/>
                    <a:pathLst>
                      <a:path w="3" h="60">
                        <a:moveTo>
                          <a:pt x="0" y="59"/>
                        </a:moveTo>
                        <a:lnTo>
                          <a:pt x="2" y="59"/>
                        </a:lnTo>
                        <a:lnTo>
                          <a:pt x="2" y="0"/>
                        </a:lnTo>
                        <a:lnTo>
                          <a:pt x="0" y="0"/>
                        </a:lnTo>
                        <a:lnTo>
                          <a:pt x="0" y="59"/>
                        </a:lnTo>
                        <a:close/>
                      </a:path>
                    </a:pathLst>
                  </a:custGeom>
                  <a:solidFill>
                    <a:srgbClr val="D6D8D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79" name="Group 341"/>
                <p:cNvGrpSpPr>
                  <a:grpSpLocks/>
                </p:cNvGrpSpPr>
                <p:nvPr/>
              </p:nvGrpSpPr>
              <p:grpSpPr bwMode="auto">
                <a:xfrm>
                  <a:off x="5802" y="3149"/>
                  <a:ext cx="2" cy="60"/>
                  <a:chOff x="5802" y="3149"/>
                  <a:chExt cx="2" cy="60"/>
                </a:xfrm>
              </p:grpSpPr>
              <p:sp>
                <p:nvSpPr>
                  <p:cNvPr id="258" name="Freeform 342"/>
                  <p:cNvSpPr>
                    <a:spLocks/>
                  </p:cNvSpPr>
                  <p:nvPr/>
                </p:nvSpPr>
                <p:spPr bwMode="auto">
                  <a:xfrm>
                    <a:off x="5802" y="3149"/>
                    <a:ext cx="2" cy="60"/>
                  </a:xfrm>
                  <a:custGeom>
                    <a:avLst/>
                    <a:gdLst>
                      <a:gd name="T0" fmla="+- 0 5802 5802"/>
                      <a:gd name="T1" fmla="*/ T0 w 2"/>
                      <a:gd name="T2" fmla="+- 0 3208 3149"/>
                      <a:gd name="T3" fmla="*/ 3208 h 60"/>
                      <a:gd name="T4" fmla="+- 0 5803 5802"/>
                      <a:gd name="T5" fmla="*/ T4 w 2"/>
                      <a:gd name="T6" fmla="+- 0 3208 3149"/>
                      <a:gd name="T7" fmla="*/ 3208 h 60"/>
                      <a:gd name="T8" fmla="+- 0 5803 5802"/>
                      <a:gd name="T9" fmla="*/ T8 w 2"/>
                      <a:gd name="T10" fmla="+- 0 3149 3149"/>
                      <a:gd name="T11" fmla="*/ 3149 h 60"/>
                      <a:gd name="T12" fmla="+- 0 5802 5802"/>
                      <a:gd name="T13" fmla="*/ T12 w 2"/>
                      <a:gd name="T14" fmla="+- 0 3149 3149"/>
                      <a:gd name="T15" fmla="*/ 3149 h 60"/>
                      <a:gd name="T16" fmla="+- 0 5802 5802"/>
                      <a:gd name="T17" fmla="*/ T16 w 2"/>
                      <a:gd name="T18" fmla="+- 0 3208 3149"/>
                      <a:gd name="T19" fmla="*/ 3208 h 60"/>
                    </a:gdLst>
                    <a:ahLst/>
                    <a:cxnLst>
                      <a:cxn ang="0">
                        <a:pos x="T1" y="T3"/>
                      </a:cxn>
                      <a:cxn ang="0">
                        <a:pos x="T5" y="T7"/>
                      </a:cxn>
                      <a:cxn ang="0">
                        <a:pos x="T9" y="T11"/>
                      </a:cxn>
                      <a:cxn ang="0">
                        <a:pos x="T13" y="T15"/>
                      </a:cxn>
                      <a:cxn ang="0">
                        <a:pos x="T17" y="T19"/>
                      </a:cxn>
                    </a:cxnLst>
                    <a:rect l="0" t="0" r="r" b="b"/>
                    <a:pathLst>
                      <a:path w="2" h="60">
                        <a:moveTo>
                          <a:pt x="0" y="59"/>
                        </a:moveTo>
                        <a:lnTo>
                          <a:pt x="1" y="59"/>
                        </a:lnTo>
                        <a:lnTo>
                          <a:pt x="1" y="0"/>
                        </a:lnTo>
                        <a:lnTo>
                          <a:pt x="0" y="0"/>
                        </a:lnTo>
                        <a:lnTo>
                          <a:pt x="0" y="59"/>
                        </a:lnTo>
                        <a:close/>
                      </a:path>
                    </a:pathLst>
                  </a:custGeom>
                  <a:solidFill>
                    <a:srgbClr val="D5D7D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80" name="Group 343"/>
                <p:cNvGrpSpPr>
                  <a:grpSpLocks/>
                </p:cNvGrpSpPr>
                <p:nvPr/>
              </p:nvGrpSpPr>
              <p:grpSpPr bwMode="auto">
                <a:xfrm>
                  <a:off x="5801" y="3149"/>
                  <a:ext cx="2" cy="60"/>
                  <a:chOff x="5801" y="3149"/>
                  <a:chExt cx="2" cy="60"/>
                </a:xfrm>
              </p:grpSpPr>
              <p:sp>
                <p:nvSpPr>
                  <p:cNvPr id="257" name="Freeform 344"/>
                  <p:cNvSpPr>
                    <a:spLocks/>
                  </p:cNvSpPr>
                  <p:nvPr/>
                </p:nvSpPr>
                <p:spPr bwMode="auto">
                  <a:xfrm>
                    <a:off x="5801" y="3149"/>
                    <a:ext cx="2" cy="60"/>
                  </a:xfrm>
                  <a:custGeom>
                    <a:avLst/>
                    <a:gdLst>
                      <a:gd name="T0" fmla="+- 0 5801 5801"/>
                      <a:gd name="T1" fmla="*/ T0 w 2"/>
                      <a:gd name="T2" fmla="+- 0 3208 3149"/>
                      <a:gd name="T3" fmla="*/ 3208 h 60"/>
                      <a:gd name="T4" fmla="+- 0 5802 5801"/>
                      <a:gd name="T5" fmla="*/ T4 w 2"/>
                      <a:gd name="T6" fmla="+- 0 3208 3149"/>
                      <a:gd name="T7" fmla="*/ 3208 h 60"/>
                      <a:gd name="T8" fmla="+- 0 5802 5801"/>
                      <a:gd name="T9" fmla="*/ T8 w 2"/>
                      <a:gd name="T10" fmla="+- 0 3149 3149"/>
                      <a:gd name="T11" fmla="*/ 3149 h 60"/>
                      <a:gd name="T12" fmla="+- 0 5801 5801"/>
                      <a:gd name="T13" fmla="*/ T12 w 2"/>
                      <a:gd name="T14" fmla="+- 0 3149 3149"/>
                      <a:gd name="T15" fmla="*/ 3149 h 60"/>
                      <a:gd name="T16" fmla="+- 0 5801 5801"/>
                      <a:gd name="T17" fmla="*/ T16 w 2"/>
                      <a:gd name="T18" fmla="+- 0 3208 3149"/>
                      <a:gd name="T19" fmla="*/ 3208 h 60"/>
                    </a:gdLst>
                    <a:ahLst/>
                    <a:cxnLst>
                      <a:cxn ang="0">
                        <a:pos x="T1" y="T3"/>
                      </a:cxn>
                      <a:cxn ang="0">
                        <a:pos x="T5" y="T7"/>
                      </a:cxn>
                      <a:cxn ang="0">
                        <a:pos x="T9" y="T11"/>
                      </a:cxn>
                      <a:cxn ang="0">
                        <a:pos x="T13" y="T15"/>
                      </a:cxn>
                      <a:cxn ang="0">
                        <a:pos x="T17" y="T19"/>
                      </a:cxn>
                    </a:cxnLst>
                    <a:rect l="0" t="0" r="r" b="b"/>
                    <a:pathLst>
                      <a:path w="2" h="60">
                        <a:moveTo>
                          <a:pt x="0" y="59"/>
                        </a:moveTo>
                        <a:lnTo>
                          <a:pt x="1" y="59"/>
                        </a:lnTo>
                        <a:lnTo>
                          <a:pt x="1" y="0"/>
                        </a:lnTo>
                        <a:lnTo>
                          <a:pt x="0" y="0"/>
                        </a:lnTo>
                        <a:lnTo>
                          <a:pt x="0" y="59"/>
                        </a:lnTo>
                        <a:close/>
                      </a:path>
                    </a:pathLst>
                  </a:custGeom>
                  <a:solidFill>
                    <a:srgbClr val="D4D6D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81" name="Group 345"/>
                <p:cNvGrpSpPr>
                  <a:grpSpLocks/>
                </p:cNvGrpSpPr>
                <p:nvPr/>
              </p:nvGrpSpPr>
              <p:grpSpPr bwMode="auto">
                <a:xfrm>
                  <a:off x="5799" y="3149"/>
                  <a:ext cx="2" cy="59"/>
                  <a:chOff x="5799" y="3149"/>
                  <a:chExt cx="2" cy="59"/>
                </a:xfrm>
              </p:grpSpPr>
              <p:sp>
                <p:nvSpPr>
                  <p:cNvPr id="256" name="Freeform 346"/>
                  <p:cNvSpPr>
                    <a:spLocks/>
                  </p:cNvSpPr>
                  <p:nvPr/>
                </p:nvSpPr>
                <p:spPr bwMode="auto">
                  <a:xfrm>
                    <a:off x="5799" y="3149"/>
                    <a:ext cx="2" cy="59"/>
                  </a:xfrm>
                  <a:custGeom>
                    <a:avLst/>
                    <a:gdLst>
                      <a:gd name="T0" fmla="+- 0 5799 5799"/>
                      <a:gd name="T1" fmla="*/ T0 w 2"/>
                      <a:gd name="T2" fmla="+- 0 3208 3149"/>
                      <a:gd name="T3" fmla="*/ 3208 h 59"/>
                      <a:gd name="T4" fmla="+- 0 5801 5799"/>
                      <a:gd name="T5" fmla="*/ T4 w 2"/>
                      <a:gd name="T6" fmla="+- 0 3208 3149"/>
                      <a:gd name="T7" fmla="*/ 3208 h 59"/>
                      <a:gd name="T8" fmla="+- 0 5801 5799"/>
                      <a:gd name="T9" fmla="*/ T8 w 2"/>
                      <a:gd name="T10" fmla="+- 0 3149 3149"/>
                      <a:gd name="T11" fmla="*/ 3149 h 59"/>
                      <a:gd name="T12" fmla="+- 0 5799 5799"/>
                      <a:gd name="T13" fmla="*/ T12 w 2"/>
                      <a:gd name="T14" fmla="+- 0 3149 3149"/>
                      <a:gd name="T15" fmla="*/ 3149 h 59"/>
                      <a:gd name="T16" fmla="+- 0 5799 5799"/>
                      <a:gd name="T17" fmla="*/ T16 w 2"/>
                      <a:gd name="T18" fmla="+- 0 3208 3149"/>
                      <a:gd name="T19" fmla="*/ 3208 h 59"/>
                    </a:gdLst>
                    <a:ahLst/>
                    <a:cxnLst>
                      <a:cxn ang="0">
                        <a:pos x="T1" y="T3"/>
                      </a:cxn>
                      <a:cxn ang="0">
                        <a:pos x="T5" y="T7"/>
                      </a:cxn>
                      <a:cxn ang="0">
                        <a:pos x="T9" y="T11"/>
                      </a:cxn>
                      <a:cxn ang="0">
                        <a:pos x="T13" y="T15"/>
                      </a:cxn>
                      <a:cxn ang="0">
                        <a:pos x="T17" y="T19"/>
                      </a:cxn>
                    </a:cxnLst>
                    <a:rect l="0" t="0" r="r" b="b"/>
                    <a:pathLst>
                      <a:path w="2" h="59">
                        <a:moveTo>
                          <a:pt x="0" y="59"/>
                        </a:moveTo>
                        <a:lnTo>
                          <a:pt x="2" y="59"/>
                        </a:lnTo>
                        <a:lnTo>
                          <a:pt x="2" y="0"/>
                        </a:lnTo>
                        <a:lnTo>
                          <a:pt x="0" y="0"/>
                        </a:lnTo>
                        <a:lnTo>
                          <a:pt x="0" y="59"/>
                        </a:lnTo>
                        <a:close/>
                      </a:path>
                    </a:pathLst>
                  </a:custGeom>
                  <a:solidFill>
                    <a:srgbClr val="D1D3D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82" name="Group 347"/>
                <p:cNvGrpSpPr>
                  <a:grpSpLocks/>
                </p:cNvGrpSpPr>
                <p:nvPr/>
              </p:nvGrpSpPr>
              <p:grpSpPr bwMode="auto">
                <a:xfrm>
                  <a:off x="5799" y="3149"/>
                  <a:ext cx="2" cy="59"/>
                  <a:chOff x="5799" y="3149"/>
                  <a:chExt cx="2" cy="59"/>
                </a:xfrm>
              </p:grpSpPr>
              <p:sp>
                <p:nvSpPr>
                  <p:cNvPr id="255" name="Freeform 348"/>
                  <p:cNvSpPr>
                    <a:spLocks/>
                  </p:cNvSpPr>
                  <p:nvPr/>
                </p:nvSpPr>
                <p:spPr bwMode="auto">
                  <a:xfrm>
                    <a:off x="5799" y="3149"/>
                    <a:ext cx="2" cy="59"/>
                  </a:xfrm>
                  <a:custGeom>
                    <a:avLst/>
                    <a:gdLst>
                      <a:gd name="T0" fmla="+- 0 5799 5799"/>
                      <a:gd name="T1" fmla="*/ T0 w 2"/>
                      <a:gd name="T2" fmla="+- 0 3208 3149"/>
                      <a:gd name="T3" fmla="*/ 3208 h 59"/>
                      <a:gd name="T4" fmla="+- 0 5800 5799"/>
                      <a:gd name="T5" fmla="*/ T4 w 2"/>
                      <a:gd name="T6" fmla="+- 0 3208 3149"/>
                      <a:gd name="T7" fmla="*/ 3208 h 59"/>
                      <a:gd name="T8" fmla="+- 0 5800 5799"/>
                      <a:gd name="T9" fmla="*/ T8 w 2"/>
                      <a:gd name="T10" fmla="+- 0 3149 3149"/>
                      <a:gd name="T11" fmla="*/ 3149 h 59"/>
                      <a:gd name="T12" fmla="+- 0 5799 5799"/>
                      <a:gd name="T13" fmla="*/ T12 w 2"/>
                      <a:gd name="T14" fmla="+- 0 3149 3149"/>
                      <a:gd name="T15" fmla="*/ 3149 h 59"/>
                      <a:gd name="T16" fmla="+- 0 5799 5799"/>
                      <a:gd name="T17" fmla="*/ T16 w 2"/>
                      <a:gd name="T18" fmla="+- 0 3208 3149"/>
                      <a:gd name="T19" fmla="*/ 3208 h 59"/>
                    </a:gdLst>
                    <a:ahLst/>
                    <a:cxnLst>
                      <a:cxn ang="0">
                        <a:pos x="T1" y="T3"/>
                      </a:cxn>
                      <a:cxn ang="0">
                        <a:pos x="T5" y="T7"/>
                      </a:cxn>
                      <a:cxn ang="0">
                        <a:pos x="T9" y="T11"/>
                      </a:cxn>
                      <a:cxn ang="0">
                        <a:pos x="T13" y="T15"/>
                      </a:cxn>
                      <a:cxn ang="0">
                        <a:pos x="T17" y="T19"/>
                      </a:cxn>
                    </a:cxnLst>
                    <a:rect l="0" t="0" r="r" b="b"/>
                    <a:pathLst>
                      <a:path w="2" h="59">
                        <a:moveTo>
                          <a:pt x="0" y="59"/>
                        </a:moveTo>
                        <a:lnTo>
                          <a:pt x="1" y="59"/>
                        </a:lnTo>
                        <a:lnTo>
                          <a:pt x="1" y="0"/>
                        </a:lnTo>
                        <a:lnTo>
                          <a:pt x="0" y="0"/>
                        </a:lnTo>
                        <a:lnTo>
                          <a:pt x="0" y="59"/>
                        </a:lnTo>
                        <a:close/>
                      </a:path>
                    </a:pathLst>
                  </a:custGeom>
                  <a:solidFill>
                    <a:srgbClr val="CFD0D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83" name="Group 349"/>
                <p:cNvGrpSpPr>
                  <a:grpSpLocks/>
                </p:cNvGrpSpPr>
                <p:nvPr/>
              </p:nvGrpSpPr>
              <p:grpSpPr bwMode="auto">
                <a:xfrm>
                  <a:off x="5798" y="3149"/>
                  <a:ext cx="2" cy="59"/>
                  <a:chOff x="5798" y="3149"/>
                  <a:chExt cx="2" cy="59"/>
                </a:xfrm>
              </p:grpSpPr>
              <p:sp>
                <p:nvSpPr>
                  <p:cNvPr id="254" name="Freeform 350"/>
                  <p:cNvSpPr>
                    <a:spLocks/>
                  </p:cNvSpPr>
                  <p:nvPr/>
                </p:nvSpPr>
                <p:spPr bwMode="auto">
                  <a:xfrm>
                    <a:off x="5798" y="3149"/>
                    <a:ext cx="2" cy="59"/>
                  </a:xfrm>
                  <a:custGeom>
                    <a:avLst/>
                    <a:gdLst>
                      <a:gd name="T0" fmla="+- 0 5798 5798"/>
                      <a:gd name="T1" fmla="*/ T0 w 2"/>
                      <a:gd name="T2" fmla="+- 0 3208 3149"/>
                      <a:gd name="T3" fmla="*/ 3208 h 59"/>
                      <a:gd name="T4" fmla="+- 0 5799 5798"/>
                      <a:gd name="T5" fmla="*/ T4 w 2"/>
                      <a:gd name="T6" fmla="+- 0 3208 3149"/>
                      <a:gd name="T7" fmla="*/ 3208 h 59"/>
                      <a:gd name="T8" fmla="+- 0 5799 5798"/>
                      <a:gd name="T9" fmla="*/ T8 w 2"/>
                      <a:gd name="T10" fmla="+- 0 3149 3149"/>
                      <a:gd name="T11" fmla="*/ 3149 h 59"/>
                      <a:gd name="T12" fmla="+- 0 5798 5798"/>
                      <a:gd name="T13" fmla="*/ T12 w 2"/>
                      <a:gd name="T14" fmla="+- 0 3149 3149"/>
                      <a:gd name="T15" fmla="*/ 3149 h 59"/>
                      <a:gd name="T16" fmla="+- 0 5798 5798"/>
                      <a:gd name="T17" fmla="*/ T16 w 2"/>
                      <a:gd name="T18" fmla="+- 0 3208 3149"/>
                      <a:gd name="T19" fmla="*/ 3208 h 59"/>
                    </a:gdLst>
                    <a:ahLst/>
                    <a:cxnLst>
                      <a:cxn ang="0">
                        <a:pos x="T1" y="T3"/>
                      </a:cxn>
                      <a:cxn ang="0">
                        <a:pos x="T5" y="T7"/>
                      </a:cxn>
                      <a:cxn ang="0">
                        <a:pos x="T9" y="T11"/>
                      </a:cxn>
                      <a:cxn ang="0">
                        <a:pos x="T13" y="T15"/>
                      </a:cxn>
                      <a:cxn ang="0">
                        <a:pos x="T17" y="T19"/>
                      </a:cxn>
                    </a:cxnLst>
                    <a:rect l="0" t="0" r="r" b="b"/>
                    <a:pathLst>
                      <a:path w="2" h="59">
                        <a:moveTo>
                          <a:pt x="0" y="59"/>
                        </a:moveTo>
                        <a:lnTo>
                          <a:pt x="1" y="59"/>
                        </a:lnTo>
                        <a:lnTo>
                          <a:pt x="1" y="0"/>
                        </a:lnTo>
                        <a:lnTo>
                          <a:pt x="0" y="0"/>
                        </a:lnTo>
                        <a:lnTo>
                          <a:pt x="0" y="59"/>
                        </a:lnTo>
                        <a:close/>
                      </a:path>
                    </a:pathLst>
                  </a:custGeom>
                  <a:solidFill>
                    <a:srgbClr val="CCCEC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84" name="Group 351"/>
                <p:cNvGrpSpPr>
                  <a:grpSpLocks/>
                </p:cNvGrpSpPr>
                <p:nvPr/>
              </p:nvGrpSpPr>
              <p:grpSpPr bwMode="auto">
                <a:xfrm>
                  <a:off x="5797" y="3149"/>
                  <a:ext cx="2" cy="59"/>
                  <a:chOff x="5797" y="3149"/>
                  <a:chExt cx="2" cy="59"/>
                </a:xfrm>
              </p:grpSpPr>
              <p:sp>
                <p:nvSpPr>
                  <p:cNvPr id="253" name="Freeform 352"/>
                  <p:cNvSpPr>
                    <a:spLocks/>
                  </p:cNvSpPr>
                  <p:nvPr/>
                </p:nvSpPr>
                <p:spPr bwMode="auto">
                  <a:xfrm>
                    <a:off x="5797" y="3149"/>
                    <a:ext cx="2" cy="59"/>
                  </a:xfrm>
                  <a:custGeom>
                    <a:avLst/>
                    <a:gdLst>
                      <a:gd name="T0" fmla="+- 0 5797 5797"/>
                      <a:gd name="T1" fmla="*/ T0 w 2"/>
                      <a:gd name="T2" fmla="+- 0 3207 3149"/>
                      <a:gd name="T3" fmla="*/ 3207 h 59"/>
                      <a:gd name="T4" fmla="+- 0 5798 5797"/>
                      <a:gd name="T5" fmla="*/ T4 w 2"/>
                      <a:gd name="T6" fmla="+- 0 3207 3149"/>
                      <a:gd name="T7" fmla="*/ 3207 h 59"/>
                      <a:gd name="T8" fmla="+- 0 5798 5797"/>
                      <a:gd name="T9" fmla="*/ T8 w 2"/>
                      <a:gd name="T10" fmla="+- 0 3149 3149"/>
                      <a:gd name="T11" fmla="*/ 3149 h 59"/>
                      <a:gd name="T12" fmla="+- 0 5797 5797"/>
                      <a:gd name="T13" fmla="*/ T12 w 2"/>
                      <a:gd name="T14" fmla="+- 0 3149 3149"/>
                      <a:gd name="T15" fmla="*/ 3149 h 59"/>
                      <a:gd name="T16" fmla="+- 0 5797 5797"/>
                      <a:gd name="T17" fmla="*/ T16 w 2"/>
                      <a:gd name="T18" fmla="+- 0 3207 3149"/>
                      <a:gd name="T19" fmla="*/ 3207 h 59"/>
                    </a:gdLst>
                    <a:ahLst/>
                    <a:cxnLst>
                      <a:cxn ang="0">
                        <a:pos x="T1" y="T3"/>
                      </a:cxn>
                      <a:cxn ang="0">
                        <a:pos x="T5" y="T7"/>
                      </a:cxn>
                      <a:cxn ang="0">
                        <a:pos x="T9" y="T11"/>
                      </a:cxn>
                      <a:cxn ang="0">
                        <a:pos x="T13" y="T15"/>
                      </a:cxn>
                      <a:cxn ang="0">
                        <a:pos x="T17" y="T19"/>
                      </a:cxn>
                    </a:cxnLst>
                    <a:rect l="0" t="0" r="r" b="b"/>
                    <a:pathLst>
                      <a:path w="2" h="59">
                        <a:moveTo>
                          <a:pt x="0" y="58"/>
                        </a:moveTo>
                        <a:lnTo>
                          <a:pt x="1" y="58"/>
                        </a:lnTo>
                        <a:lnTo>
                          <a:pt x="1" y="0"/>
                        </a:lnTo>
                        <a:lnTo>
                          <a:pt x="0" y="0"/>
                        </a:lnTo>
                        <a:lnTo>
                          <a:pt x="0" y="58"/>
                        </a:lnTo>
                        <a:close/>
                      </a:path>
                    </a:pathLst>
                  </a:custGeom>
                  <a:solidFill>
                    <a:srgbClr val="C9CBC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85" name="Group 353"/>
                <p:cNvGrpSpPr>
                  <a:grpSpLocks/>
                </p:cNvGrpSpPr>
                <p:nvPr/>
              </p:nvGrpSpPr>
              <p:grpSpPr bwMode="auto">
                <a:xfrm>
                  <a:off x="5796" y="3149"/>
                  <a:ext cx="2" cy="59"/>
                  <a:chOff x="5796" y="3149"/>
                  <a:chExt cx="2" cy="59"/>
                </a:xfrm>
              </p:grpSpPr>
              <p:sp>
                <p:nvSpPr>
                  <p:cNvPr id="252" name="Freeform 354"/>
                  <p:cNvSpPr>
                    <a:spLocks/>
                  </p:cNvSpPr>
                  <p:nvPr/>
                </p:nvSpPr>
                <p:spPr bwMode="auto">
                  <a:xfrm>
                    <a:off x="5796" y="3149"/>
                    <a:ext cx="2" cy="59"/>
                  </a:xfrm>
                  <a:custGeom>
                    <a:avLst/>
                    <a:gdLst>
                      <a:gd name="T0" fmla="+- 0 5796 5796"/>
                      <a:gd name="T1" fmla="*/ T0 w 2"/>
                      <a:gd name="T2" fmla="+- 0 3207 3149"/>
                      <a:gd name="T3" fmla="*/ 3207 h 59"/>
                      <a:gd name="T4" fmla="+- 0 5797 5796"/>
                      <a:gd name="T5" fmla="*/ T4 w 2"/>
                      <a:gd name="T6" fmla="+- 0 3207 3149"/>
                      <a:gd name="T7" fmla="*/ 3207 h 59"/>
                      <a:gd name="T8" fmla="+- 0 5797 5796"/>
                      <a:gd name="T9" fmla="*/ T8 w 2"/>
                      <a:gd name="T10" fmla="+- 0 3149 3149"/>
                      <a:gd name="T11" fmla="*/ 3149 h 59"/>
                      <a:gd name="T12" fmla="+- 0 5796 5796"/>
                      <a:gd name="T13" fmla="*/ T12 w 2"/>
                      <a:gd name="T14" fmla="+- 0 3149 3149"/>
                      <a:gd name="T15" fmla="*/ 3149 h 59"/>
                      <a:gd name="T16" fmla="+- 0 5796 5796"/>
                      <a:gd name="T17" fmla="*/ T16 w 2"/>
                      <a:gd name="T18" fmla="+- 0 3207 3149"/>
                      <a:gd name="T19" fmla="*/ 3207 h 59"/>
                    </a:gdLst>
                    <a:ahLst/>
                    <a:cxnLst>
                      <a:cxn ang="0">
                        <a:pos x="T1" y="T3"/>
                      </a:cxn>
                      <a:cxn ang="0">
                        <a:pos x="T5" y="T7"/>
                      </a:cxn>
                      <a:cxn ang="0">
                        <a:pos x="T9" y="T11"/>
                      </a:cxn>
                      <a:cxn ang="0">
                        <a:pos x="T13" y="T15"/>
                      </a:cxn>
                      <a:cxn ang="0">
                        <a:pos x="T17" y="T19"/>
                      </a:cxn>
                    </a:cxnLst>
                    <a:rect l="0" t="0" r="r" b="b"/>
                    <a:pathLst>
                      <a:path w="2" h="59">
                        <a:moveTo>
                          <a:pt x="0" y="58"/>
                        </a:moveTo>
                        <a:lnTo>
                          <a:pt x="1" y="58"/>
                        </a:lnTo>
                        <a:lnTo>
                          <a:pt x="1" y="0"/>
                        </a:lnTo>
                        <a:lnTo>
                          <a:pt x="0" y="0"/>
                        </a:lnTo>
                        <a:lnTo>
                          <a:pt x="0" y="58"/>
                        </a:lnTo>
                        <a:close/>
                      </a:path>
                    </a:pathLst>
                  </a:custGeom>
                  <a:solidFill>
                    <a:srgbClr val="C7C9C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86" name="Group 355"/>
                <p:cNvGrpSpPr>
                  <a:grpSpLocks/>
                </p:cNvGrpSpPr>
                <p:nvPr/>
              </p:nvGrpSpPr>
              <p:grpSpPr bwMode="auto">
                <a:xfrm>
                  <a:off x="5795" y="3149"/>
                  <a:ext cx="2" cy="59"/>
                  <a:chOff x="5795" y="3149"/>
                  <a:chExt cx="2" cy="59"/>
                </a:xfrm>
              </p:grpSpPr>
              <p:sp>
                <p:nvSpPr>
                  <p:cNvPr id="251" name="Freeform 356"/>
                  <p:cNvSpPr>
                    <a:spLocks/>
                  </p:cNvSpPr>
                  <p:nvPr/>
                </p:nvSpPr>
                <p:spPr bwMode="auto">
                  <a:xfrm>
                    <a:off x="5795" y="3149"/>
                    <a:ext cx="2" cy="59"/>
                  </a:xfrm>
                  <a:custGeom>
                    <a:avLst/>
                    <a:gdLst>
                      <a:gd name="T0" fmla="+- 0 5795 5795"/>
                      <a:gd name="T1" fmla="*/ T0 w 2"/>
                      <a:gd name="T2" fmla="+- 0 3207 3149"/>
                      <a:gd name="T3" fmla="*/ 3207 h 59"/>
                      <a:gd name="T4" fmla="+- 0 5796 5795"/>
                      <a:gd name="T5" fmla="*/ T4 w 2"/>
                      <a:gd name="T6" fmla="+- 0 3207 3149"/>
                      <a:gd name="T7" fmla="*/ 3207 h 59"/>
                      <a:gd name="T8" fmla="+- 0 5796 5795"/>
                      <a:gd name="T9" fmla="*/ T8 w 2"/>
                      <a:gd name="T10" fmla="+- 0 3149 3149"/>
                      <a:gd name="T11" fmla="*/ 3149 h 59"/>
                      <a:gd name="T12" fmla="+- 0 5795 5795"/>
                      <a:gd name="T13" fmla="*/ T12 w 2"/>
                      <a:gd name="T14" fmla="+- 0 3149 3149"/>
                      <a:gd name="T15" fmla="*/ 3149 h 59"/>
                      <a:gd name="T16" fmla="+- 0 5795 5795"/>
                      <a:gd name="T17" fmla="*/ T16 w 2"/>
                      <a:gd name="T18" fmla="+- 0 3207 3149"/>
                      <a:gd name="T19" fmla="*/ 3207 h 59"/>
                    </a:gdLst>
                    <a:ahLst/>
                    <a:cxnLst>
                      <a:cxn ang="0">
                        <a:pos x="T1" y="T3"/>
                      </a:cxn>
                      <a:cxn ang="0">
                        <a:pos x="T5" y="T7"/>
                      </a:cxn>
                      <a:cxn ang="0">
                        <a:pos x="T9" y="T11"/>
                      </a:cxn>
                      <a:cxn ang="0">
                        <a:pos x="T13" y="T15"/>
                      </a:cxn>
                      <a:cxn ang="0">
                        <a:pos x="T17" y="T19"/>
                      </a:cxn>
                    </a:cxnLst>
                    <a:rect l="0" t="0" r="r" b="b"/>
                    <a:pathLst>
                      <a:path w="2" h="59">
                        <a:moveTo>
                          <a:pt x="0" y="58"/>
                        </a:moveTo>
                        <a:lnTo>
                          <a:pt x="1" y="58"/>
                        </a:lnTo>
                        <a:lnTo>
                          <a:pt x="1" y="0"/>
                        </a:lnTo>
                        <a:lnTo>
                          <a:pt x="0" y="0"/>
                        </a:lnTo>
                        <a:lnTo>
                          <a:pt x="0" y="58"/>
                        </a:lnTo>
                        <a:close/>
                      </a:path>
                    </a:pathLst>
                  </a:custGeom>
                  <a:solidFill>
                    <a:srgbClr val="C4C6C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87" name="Group 357"/>
                <p:cNvGrpSpPr>
                  <a:grpSpLocks/>
                </p:cNvGrpSpPr>
                <p:nvPr/>
              </p:nvGrpSpPr>
              <p:grpSpPr bwMode="auto">
                <a:xfrm>
                  <a:off x="5794" y="3149"/>
                  <a:ext cx="2" cy="59"/>
                  <a:chOff x="5794" y="3149"/>
                  <a:chExt cx="2" cy="59"/>
                </a:xfrm>
              </p:grpSpPr>
              <p:sp>
                <p:nvSpPr>
                  <p:cNvPr id="250" name="Freeform 358"/>
                  <p:cNvSpPr>
                    <a:spLocks/>
                  </p:cNvSpPr>
                  <p:nvPr/>
                </p:nvSpPr>
                <p:spPr bwMode="auto">
                  <a:xfrm>
                    <a:off x="5794" y="3149"/>
                    <a:ext cx="2" cy="59"/>
                  </a:xfrm>
                  <a:custGeom>
                    <a:avLst/>
                    <a:gdLst>
                      <a:gd name="T0" fmla="+- 0 5794 5794"/>
                      <a:gd name="T1" fmla="*/ T0 w 2"/>
                      <a:gd name="T2" fmla="+- 0 3207 3149"/>
                      <a:gd name="T3" fmla="*/ 3207 h 59"/>
                      <a:gd name="T4" fmla="+- 0 5796 5794"/>
                      <a:gd name="T5" fmla="*/ T4 w 2"/>
                      <a:gd name="T6" fmla="+- 0 3207 3149"/>
                      <a:gd name="T7" fmla="*/ 3207 h 59"/>
                      <a:gd name="T8" fmla="+- 0 5796 5794"/>
                      <a:gd name="T9" fmla="*/ T8 w 2"/>
                      <a:gd name="T10" fmla="+- 0 3149 3149"/>
                      <a:gd name="T11" fmla="*/ 3149 h 59"/>
                      <a:gd name="T12" fmla="+- 0 5794 5794"/>
                      <a:gd name="T13" fmla="*/ T12 w 2"/>
                      <a:gd name="T14" fmla="+- 0 3149 3149"/>
                      <a:gd name="T15" fmla="*/ 3149 h 59"/>
                      <a:gd name="T16" fmla="+- 0 5794 5794"/>
                      <a:gd name="T17" fmla="*/ T16 w 2"/>
                      <a:gd name="T18" fmla="+- 0 3207 3149"/>
                      <a:gd name="T19" fmla="*/ 3207 h 59"/>
                    </a:gdLst>
                    <a:ahLst/>
                    <a:cxnLst>
                      <a:cxn ang="0">
                        <a:pos x="T1" y="T3"/>
                      </a:cxn>
                      <a:cxn ang="0">
                        <a:pos x="T5" y="T7"/>
                      </a:cxn>
                      <a:cxn ang="0">
                        <a:pos x="T9" y="T11"/>
                      </a:cxn>
                      <a:cxn ang="0">
                        <a:pos x="T13" y="T15"/>
                      </a:cxn>
                      <a:cxn ang="0">
                        <a:pos x="T17" y="T19"/>
                      </a:cxn>
                    </a:cxnLst>
                    <a:rect l="0" t="0" r="r" b="b"/>
                    <a:pathLst>
                      <a:path w="2" h="59">
                        <a:moveTo>
                          <a:pt x="0" y="58"/>
                        </a:moveTo>
                        <a:lnTo>
                          <a:pt x="2" y="58"/>
                        </a:lnTo>
                        <a:lnTo>
                          <a:pt x="2" y="0"/>
                        </a:lnTo>
                        <a:lnTo>
                          <a:pt x="0" y="0"/>
                        </a:lnTo>
                        <a:lnTo>
                          <a:pt x="0" y="58"/>
                        </a:lnTo>
                        <a:close/>
                      </a:path>
                    </a:pathLst>
                  </a:custGeom>
                  <a:solidFill>
                    <a:srgbClr val="C2C4C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88" name="Group 359"/>
                <p:cNvGrpSpPr>
                  <a:grpSpLocks/>
                </p:cNvGrpSpPr>
                <p:nvPr/>
              </p:nvGrpSpPr>
              <p:grpSpPr bwMode="auto">
                <a:xfrm>
                  <a:off x="5793" y="3148"/>
                  <a:ext cx="2" cy="59"/>
                  <a:chOff x="5793" y="3148"/>
                  <a:chExt cx="2" cy="59"/>
                </a:xfrm>
              </p:grpSpPr>
              <p:sp>
                <p:nvSpPr>
                  <p:cNvPr id="249" name="Freeform 360"/>
                  <p:cNvSpPr>
                    <a:spLocks/>
                  </p:cNvSpPr>
                  <p:nvPr/>
                </p:nvSpPr>
                <p:spPr bwMode="auto">
                  <a:xfrm>
                    <a:off x="5793" y="3148"/>
                    <a:ext cx="2" cy="59"/>
                  </a:xfrm>
                  <a:custGeom>
                    <a:avLst/>
                    <a:gdLst>
                      <a:gd name="T0" fmla="+- 0 5793 5793"/>
                      <a:gd name="T1" fmla="*/ T0 w 2"/>
                      <a:gd name="T2" fmla="+- 0 3207 3148"/>
                      <a:gd name="T3" fmla="*/ 3207 h 59"/>
                      <a:gd name="T4" fmla="+- 0 5795 5793"/>
                      <a:gd name="T5" fmla="*/ T4 w 2"/>
                      <a:gd name="T6" fmla="+- 0 3207 3148"/>
                      <a:gd name="T7" fmla="*/ 3207 h 59"/>
                      <a:gd name="T8" fmla="+- 0 5795 5793"/>
                      <a:gd name="T9" fmla="*/ T8 w 2"/>
                      <a:gd name="T10" fmla="+- 0 3148 3148"/>
                      <a:gd name="T11" fmla="*/ 3148 h 59"/>
                      <a:gd name="T12" fmla="+- 0 5793 5793"/>
                      <a:gd name="T13" fmla="*/ T12 w 2"/>
                      <a:gd name="T14" fmla="+- 0 3148 3148"/>
                      <a:gd name="T15" fmla="*/ 3148 h 59"/>
                      <a:gd name="T16" fmla="+- 0 5793 5793"/>
                      <a:gd name="T17" fmla="*/ T16 w 2"/>
                      <a:gd name="T18" fmla="+- 0 3207 3148"/>
                      <a:gd name="T19" fmla="*/ 3207 h 59"/>
                    </a:gdLst>
                    <a:ahLst/>
                    <a:cxnLst>
                      <a:cxn ang="0">
                        <a:pos x="T1" y="T3"/>
                      </a:cxn>
                      <a:cxn ang="0">
                        <a:pos x="T5" y="T7"/>
                      </a:cxn>
                      <a:cxn ang="0">
                        <a:pos x="T9" y="T11"/>
                      </a:cxn>
                      <a:cxn ang="0">
                        <a:pos x="T13" y="T15"/>
                      </a:cxn>
                      <a:cxn ang="0">
                        <a:pos x="T17" y="T19"/>
                      </a:cxn>
                    </a:cxnLst>
                    <a:rect l="0" t="0" r="r" b="b"/>
                    <a:pathLst>
                      <a:path w="2" h="59">
                        <a:moveTo>
                          <a:pt x="0" y="59"/>
                        </a:moveTo>
                        <a:lnTo>
                          <a:pt x="2" y="59"/>
                        </a:lnTo>
                        <a:lnTo>
                          <a:pt x="2" y="0"/>
                        </a:lnTo>
                        <a:lnTo>
                          <a:pt x="0" y="0"/>
                        </a:lnTo>
                        <a:lnTo>
                          <a:pt x="0" y="59"/>
                        </a:lnTo>
                        <a:close/>
                      </a:path>
                    </a:pathLst>
                  </a:custGeom>
                  <a:solidFill>
                    <a:srgbClr val="BFC1C3"/>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89" name="Group 361"/>
                <p:cNvGrpSpPr>
                  <a:grpSpLocks/>
                </p:cNvGrpSpPr>
                <p:nvPr/>
              </p:nvGrpSpPr>
              <p:grpSpPr bwMode="auto">
                <a:xfrm>
                  <a:off x="5792" y="3148"/>
                  <a:ext cx="2" cy="59"/>
                  <a:chOff x="5792" y="3148"/>
                  <a:chExt cx="2" cy="59"/>
                </a:xfrm>
              </p:grpSpPr>
              <p:sp>
                <p:nvSpPr>
                  <p:cNvPr id="248" name="Freeform 362"/>
                  <p:cNvSpPr>
                    <a:spLocks/>
                  </p:cNvSpPr>
                  <p:nvPr/>
                </p:nvSpPr>
                <p:spPr bwMode="auto">
                  <a:xfrm>
                    <a:off x="5792" y="3148"/>
                    <a:ext cx="2" cy="59"/>
                  </a:xfrm>
                  <a:custGeom>
                    <a:avLst/>
                    <a:gdLst>
                      <a:gd name="T0" fmla="+- 0 5792 5792"/>
                      <a:gd name="T1" fmla="*/ T0 w 2"/>
                      <a:gd name="T2" fmla="+- 0 3207 3148"/>
                      <a:gd name="T3" fmla="*/ 3207 h 59"/>
                      <a:gd name="T4" fmla="+- 0 5794 5792"/>
                      <a:gd name="T5" fmla="*/ T4 w 2"/>
                      <a:gd name="T6" fmla="+- 0 3207 3148"/>
                      <a:gd name="T7" fmla="*/ 3207 h 59"/>
                      <a:gd name="T8" fmla="+- 0 5794 5792"/>
                      <a:gd name="T9" fmla="*/ T8 w 2"/>
                      <a:gd name="T10" fmla="+- 0 3148 3148"/>
                      <a:gd name="T11" fmla="*/ 3148 h 59"/>
                      <a:gd name="T12" fmla="+- 0 5792 5792"/>
                      <a:gd name="T13" fmla="*/ T12 w 2"/>
                      <a:gd name="T14" fmla="+- 0 3148 3148"/>
                      <a:gd name="T15" fmla="*/ 3148 h 59"/>
                      <a:gd name="T16" fmla="+- 0 5792 5792"/>
                      <a:gd name="T17" fmla="*/ T16 w 2"/>
                      <a:gd name="T18" fmla="+- 0 3207 3148"/>
                      <a:gd name="T19" fmla="*/ 3207 h 59"/>
                    </a:gdLst>
                    <a:ahLst/>
                    <a:cxnLst>
                      <a:cxn ang="0">
                        <a:pos x="T1" y="T3"/>
                      </a:cxn>
                      <a:cxn ang="0">
                        <a:pos x="T5" y="T7"/>
                      </a:cxn>
                      <a:cxn ang="0">
                        <a:pos x="T9" y="T11"/>
                      </a:cxn>
                      <a:cxn ang="0">
                        <a:pos x="T13" y="T15"/>
                      </a:cxn>
                      <a:cxn ang="0">
                        <a:pos x="T17" y="T19"/>
                      </a:cxn>
                    </a:cxnLst>
                    <a:rect l="0" t="0" r="r" b="b"/>
                    <a:pathLst>
                      <a:path w="2" h="59">
                        <a:moveTo>
                          <a:pt x="0" y="59"/>
                        </a:moveTo>
                        <a:lnTo>
                          <a:pt x="2" y="59"/>
                        </a:lnTo>
                        <a:lnTo>
                          <a:pt x="2" y="0"/>
                        </a:lnTo>
                        <a:lnTo>
                          <a:pt x="0" y="0"/>
                        </a:lnTo>
                        <a:lnTo>
                          <a:pt x="0" y="59"/>
                        </a:lnTo>
                        <a:close/>
                      </a:path>
                    </a:pathLst>
                  </a:custGeom>
                  <a:solidFill>
                    <a:srgbClr val="BDBFC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90" name="Group 363"/>
                <p:cNvGrpSpPr>
                  <a:grpSpLocks/>
                </p:cNvGrpSpPr>
                <p:nvPr/>
              </p:nvGrpSpPr>
              <p:grpSpPr bwMode="auto">
                <a:xfrm>
                  <a:off x="5791" y="3148"/>
                  <a:ext cx="2" cy="59"/>
                  <a:chOff x="5791" y="3148"/>
                  <a:chExt cx="2" cy="59"/>
                </a:xfrm>
              </p:grpSpPr>
              <p:sp>
                <p:nvSpPr>
                  <p:cNvPr id="247" name="Freeform 364"/>
                  <p:cNvSpPr>
                    <a:spLocks/>
                  </p:cNvSpPr>
                  <p:nvPr/>
                </p:nvSpPr>
                <p:spPr bwMode="auto">
                  <a:xfrm>
                    <a:off x="5791" y="3148"/>
                    <a:ext cx="2" cy="59"/>
                  </a:xfrm>
                  <a:custGeom>
                    <a:avLst/>
                    <a:gdLst>
                      <a:gd name="T0" fmla="+- 0 5791 5791"/>
                      <a:gd name="T1" fmla="*/ T0 w 2"/>
                      <a:gd name="T2" fmla="+- 0 3206 3148"/>
                      <a:gd name="T3" fmla="*/ 3206 h 59"/>
                      <a:gd name="T4" fmla="+- 0 5792 5791"/>
                      <a:gd name="T5" fmla="*/ T4 w 2"/>
                      <a:gd name="T6" fmla="+- 0 3206 3148"/>
                      <a:gd name="T7" fmla="*/ 3206 h 59"/>
                      <a:gd name="T8" fmla="+- 0 5792 5791"/>
                      <a:gd name="T9" fmla="*/ T8 w 2"/>
                      <a:gd name="T10" fmla="+- 0 3148 3148"/>
                      <a:gd name="T11" fmla="*/ 3148 h 59"/>
                      <a:gd name="T12" fmla="+- 0 5791 5791"/>
                      <a:gd name="T13" fmla="*/ T12 w 2"/>
                      <a:gd name="T14" fmla="+- 0 3148 3148"/>
                      <a:gd name="T15" fmla="*/ 3148 h 59"/>
                      <a:gd name="T16" fmla="+- 0 5791 5791"/>
                      <a:gd name="T17" fmla="*/ T16 w 2"/>
                      <a:gd name="T18" fmla="+- 0 3206 3148"/>
                      <a:gd name="T19" fmla="*/ 3206 h 59"/>
                    </a:gdLst>
                    <a:ahLst/>
                    <a:cxnLst>
                      <a:cxn ang="0">
                        <a:pos x="T1" y="T3"/>
                      </a:cxn>
                      <a:cxn ang="0">
                        <a:pos x="T5" y="T7"/>
                      </a:cxn>
                      <a:cxn ang="0">
                        <a:pos x="T9" y="T11"/>
                      </a:cxn>
                      <a:cxn ang="0">
                        <a:pos x="T13" y="T15"/>
                      </a:cxn>
                      <a:cxn ang="0">
                        <a:pos x="T17" y="T19"/>
                      </a:cxn>
                    </a:cxnLst>
                    <a:rect l="0" t="0" r="r" b="b"/>
                    <a:pathLst>
                      <a:path w="2" h="59">
                        <a:moveTo>
                          <a:pt x="0" y="58"/>
                        </a:moveTo>
                        <a:lnTo>
                          <a:pt x="1" y="58"/>
                        </a:lnTo>
                        <a:lnTo>
                          <a:pt x="1" y="0"/>
                        </a:lnTo>
                        <a:lnTo>
                          <a:pt x="0" y="0"/>
                        </a:lnTo>
                        <a:lnTo>
                          <a:pt x="0" y="58"/>
                        </a:lnTo>
                        <a:close/>
                      </a:path>
                    </a:pathLst>
                  </a:custGeom>
                  <a:solidFill>
                    <a:srgbClr val="BABCBE"/>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91" name="Group 365"/>
                <p:cNvGrpSpPr>
                  <a:grpSpLocks/>
                </p:cNvGrpSpPr>
                <p:nvPr/>
              </p:nvGrpSpPr>
              <p:grpSpPr bwMode="auto">
                <a:xfrm>
                  <a:off x="5789" y="3148"/>
                  <a:ext cx="2" cy="59"/>
                  <a:chOff x="5789" y="3148"/>
                  <a:chExt cx="2" cy="59"/>
                </a:xfrm>
              </p:grpSpPr>
              <p:sp>
                <p:nvSpPr>
                  <p:cNvPr id="246" name="Freeform 366"/>
                  <p:cNvSpPr>
                    <a:spLocks/>
                  </p:cNvSpPr>
                  <p:nvPr/>
                </p:nvSpPr>
                <p:spPr bwMode="auto">
                  <a:xfrm>
                    <a:off x="5789" y="3148"/>
                    <a:ext cx="2" cy="59"/>
                  </a:xfrm>
                  <a:custGeom>
                    <a:avLst/>
                    <a:gdLst>
                      <a:gd name="T0" fmla="+- 0 5789 5789"/>
                      <a:gd name="T1" fmla="*/ T0 w 2"/>
                      <a:gd name="T2" fmla="+- 0 3206 3148"/>
                      <a:gd name="T3" fmla="*/ 3206 h 59"/>
                      <a:gd name="T4" fmla="+- 0 5791 5789"/>
                      <a:gd name="T5" fmla="*/ T4 w 2"/>
                      <a:gd name="T6" fmla="+- 0 3206 3148"/>
                      <a:gd name="T7" fmla="*/ 3206 h 59"/>
                      <a:gd name="T8" fmla="+- 0 5791 5789"/>
                      <a:gd name="T9" fmla="*/ T8 w 2"/>
                      <a:gd name="T10" fmla="+- 0 3148 3148"/>
                      <a:gd name="T11" fmla="*/ 3148 h 59"/>
                      <a:gd name="T12" fmla="+- 0 5789 5789"/>
                      <a:gd name="T13" fmla="*/ T12 w 2"/>
                      <a:gd name="T14" fmla="+- 0 3148 3148"/>
                      <a:gd name="T15" fmla="*/ 3148 h 59"/>
                      <a:gd name="T16" fmla="+- 0 5789 5789"/>
                      <a:gd name="T17" fmla="*/ T16 w 2"/>
                      <a:gd name="T18" fmla="+- 0 3206 3148"/>
                      <a:gd name="T19" fmla="*/ 3206 h 59"/>
                    </a:gdLst>
                    <a:ahLst/>
                    <a:cxnLst>
                      <a:cxn ang="0">
                        <a:pos x="T1" y="T3"/>
                      </a:cxn>
                      <a:cxn ang="0">
                        <a:pos x="T5" y="T7"/>
                      </a:cxn>
                      <a:cxn ang="0">
                        <a:pos x="T9" y="T11"/>
                      </a:cxn>
                      <a:cxn ang="0">
                        <a:pos x="T13" y="T15"/>
                      </a:cxn>
                      <a:cxn ang="0">
                        <a:pos x="T17" y="T19"/>
                      </a:cxn>
                    </a:cxnLst>
                    <a:rect l="0" t="0" r="r" b="b"/>
                    <a:pathLst>
                      <a:path w="2" h="59">
                        <a:moveTo>
                          <a:pt x="0" y="58"/>
                        </a:moveTo>
                        <a:lnTo>
                          <a:pt x="2" y="58"/>
                        </a:lnTo>
                        <a:lnTo>
                          <a:pt x="2" y="0"/>
                        </a:lnTo>
                        <a:lnTo>
                          <a:pt x="0" y="0"/>
                        </a:lnTo>
                        <a:lnTo>
                          <a:pt x="0" y="58"/>
                        </a:lnTo>
                        <a:close/>
                      </a:path>
                    </a:pathLst>
                  </a:custGeom>
                  <a:solidFill>
                    <a:srgbClr val="B8BABC"/>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92" name="Group 367"/>
                <p:cNvGrpSpPr>
                  <a:grpSpLocks/>
                </p:cNvGrpSpPr>
                <p:nvPr/>
              </p:nvGrpSpPr>
              <p:grpSpPr bwMode="auto">
                <a:xfrm>
                  <a:off x="5788" y="3148"/>
                  <a:ext cx="2" cy="59"/>
                  <a:chOff x="5788" y="3148"/>
                  <a:chExt cx="2" cy="59"/>
                </a:xfrm>
              </p:grpSpPr>
              <p:sp>
                <p:nvSpPr>
                  <p:cNvPr id="245" name="Freeform 368"/>
                  <p:cNvSpPr>
                    <a:spLocks/>
                  </p:cNvSpPr>
                  <p:nvPr/>
                </p:nvSpPr>
                <p:spPr bwMode="auto">
                  <a:xfrm>
                    <a:off x="5788" y="3148"/>
                    <a:ext cx="2" cy="59"/>
                  </a:xfrm>
                  <a:custGeom>
                    <a:avLst/>
                    <a:gdLst>
                      <a:gd name="T0" fmla="+- 0 5788 5788"/>
                      <a:gd name="T1" fmla="*/ T0 w 2"/>
                      <a:gd name="T2" fmla="+- 0 3206 3148"/>
                      <a:gd name="T3" fmla="*/ 3206 h 59"/>
                      <a:gd name="T4" fmla="+- 0 5790 5788"/>
                      <a:gd name="T5" fmla="*/ T4 w 2"/>
                      <a:gd name="T6" fmla="+- 0 3206 3148"/>
                      <a:gd name="T7" fmla="*/ 3206 h 59"/>
                      <a:gd name="T8" fmla="+- 0 5790 5788"/>
                      <a:gd name="T9" fmla="*/ T8 w 2"/>
                      <a:gd name="T10" fmla="+- 0 3148 3148"/>
                      <a:gd name="T11" fmla="*/ 3148 h 59"/>
                      <a:gd name="T12" fmla="+- 0 5788 5788"/>
                      <a:gd name="T13" fmla="*/ T12 w 2"/>
                      <a:gd name="T14" fmla="+- 0 3148 3148"/>
                      <a:gd name="T15" fmla="*/ 3148 h 59"/>
                      <a:gd name="T16" fmla="+- 0 5788 5788"/>
                      <a:gd name="T17" fmla="*/ T16 w 2"/>
                      <a:gd name="T18" fmla="+- 0 3206 3148"/>
                      <a:gd name="T19" fmla="*/ 3206 h 59"/>
                    </a:gdLst>
                    <a:ahLst/>
                    <a:cxnLst>
                      <a:cxn ang="0">
                        <a:pos x="T1" y="T3"/>
                      </a:cxn>
                      <a:cxn ang="0">
                        <a:pos x="T5" y="T7"/>
                      </a:cxn>
                      <a:cxn ang="0">
                        <a:pos x="T9" y="T11"/>
                      </a:cxn>
                      <a:cxn ang="0">
                        <a:pos x="T13" y="T15"/>
                      </a:cxn>
                      <a:cxn ang="0">
                        <a:pos x="T17" y="T19"/>
                      </a:cxn>
                    </a:cxnLst>
                    <a:rect l="0" t="0" r="r" b="b"/>
                    <a:pathLst>
                      <a:path w="2" h="59">
                        <a:moveTo>
                          <a:pt x="0" y="58"/>
                        </a:moveTo>
                        <a:lnTo>
                          <a:pt x="2" y="58"/>
                        </a:lnTo>
                        <a:lnTo>
                          <a:pt x="2" y="0"/>
                        </a:lnTo>
                        <a:lnTo>
                          <a:pt x="0" y="0"/>
                        </a:lnTo>
                        <a:lnTo>
                          <a:pt x="0" y="58"/>
                        </a:lnTo>
                        <a:close/>
                      </a:path>
                    </a:pathLst>
                  </a:custGeom>
                  <a:solidFill>
                    <a:srgbClr val="B5B7B9"/>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93" name="Group 369"/>
                <p:cNvGrpSpPr>
                  <a:grpSpLocks/>
                </p:cNvGrpSpPr>
                <p:nvPr/>
              </p:nvGrpSpPr>
              <p:grpSpPr bwMode="auto">
                <a:xfrm>
                  <a:off x="5787" y="3147"/>
                  <a:ext cx="2" cy="59"/>
                  <a:chOff x="5787" y="3147"/>
                  <a:chExt cx="2" cy="59"/>
                </a:xfrm>
              </p:grpSpPr>
              <p:sp>
                <p:nvSpPr>
                  <p:cNvPr id="244" name="Freeform 370"/>
                  <p:cNvSpPr>
                    <a:spLocks/>
                  </p:cNvSpPr>
                  <p:nvPr/>
                </p:nvSpPr>
                <p:spPr bwMode="auto">
                  <a:xfrm>
                    <a:off x="5787" y="3147"/>
                    <a:ext cx="2" cy="59"/>
                  </a:xfrm>
                  <a:custGeom>
                    <a:avLst/>
                    <a:gdLst>
                      <a:gd name="T0" fmla="+- 0 5787 5787"/>
                      <a:gd name="T1" fmla="*/ T0 w 2"/>
                      <a:gd name="T2" fmla="+- 0 3206 3147"/>
                      <a:gd name="T3" fmla="*/ 3206 h 59"/>
                      <a:gd name="T4" fmla="+- 0 5788 5787"/>
                      <a:gd name="T5" fmla="*/ T4 w 2"/>
                      <a:gd name="T6" fmla="+- 0 3206 3147"/>
                      <a:gd name="T7" fmla="*/ 3206 h 59"/>
                      <a:gd name="T8" fmla="+- 0 5788 5787"/>
                      <a:gd name="T9" fmla="*/ T8 w 2"/>
                      <a:gd name="T10" fmla="+- 0 3147 3147"/>
                      <a:gd name="T11" fmla="*/ 3147 h 59"/>
                      <a:gd name="T12" fmla="+- 0 5787 5787"/>
                      <a:gd name="T13" fmla="*/ T12 w 2"/>
                      <a:gd name="T14" fmla="+- 0 3147 3147"/>
                      <a:gd name="T15" fmla="*/ 3147 h 59"/>
                      <a:gd name="T16" fmla="+- 0 5787 5787"/>
                      <a:gd name="T17" fmla="*/ T16 w 2"/>
                      <a:gd name="T18" fmla="+- 0 3206 3147"/>
                      <a:gd name="T19" fmla="*/ 3206 h 59"/>
                    </a:gdLst>
                    <a:ahLst/>
                    <a:cxnLst>
                      <a:cxn ang="0">
                        <a:pos x="T1" y="T3"/>
                      </a:cxn>
                      <a:cxn ang="0">
                        <a:pos x="T5" y="T7"/>
                      </a:cxn>
                      <a:cxn ang="0">
                        <a:pos x="T9" y="T11"/>
                      </a:cxn>
                      <a:cxn ang="0">
                        <a:pos x="T13" y="T15"/>
                      </a:cxn>
                      <a:cxn ang="0">
                        <a:pos x="T17" y="T19"/>
                      </a:cxn>
                    </a:cxnLst>
                    <a:rect l="0" t="0" r="r" b="b"/>
                    <a:pathLst>
                      <a:path w="2" h="59">
                        <a:moveTo>
                          <a:pt x="0" y="59"/>
                        </a:moveTo>
                        <a:lnTo>
                          <a:pt x="1" y="59"/>
                        </a:lnTo>
                        <a:lnTo>
                          <a:pt x="1" y="0"/>
                        </a:lnTo>
                        <a:lnTo>
                          <a:pt x="0" y="0"/>
                        </a:lnTo>
                        <a:lnTo>
                          <a:pt x="0" y="59"/>
                        </a:lnTo>
                        <a:close/>
                      </a:path>
                    </a:pathLst>
                  </a:custGeom>
                  <a:solidFill>
                    <a:srgbClr val="B3B5B7"/>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94" name="Group 371"/>
                <p:cNvGrpSpPr>
                  <a:grpSpLocks/>
                </p:cNvGrpSpPr>
                <p:nvPr/>
              </p:nvGrpSpPr>
              <p:grpSpPr bwMode="auto">
                <a:xfrm>
                  <a:off x="5785" y="3147"/>
                  <a:ext cx="2" cy="59"/>
                  <a:chOff x="5785" y="3147"/>
                  <a:chExt cx="2" cy="59"/>
                </a:xfrm>
              </p:grpSpPr>
              <p:sp>
                <p:nvSpPr>
                  <p:cNvPr id="243" name="Freeform 372"/>
                  <p:cNvSpPr>
                    <a:spLocks/>
                  </p:cNvSpPr>
                  <p:nvPr/>
                </p:nvSpPr>
                <p:spPr bwMode="auto">
                  <a:xfrm>
                    <a:off x="5785" y="3147"/>
                    <a:ext cx="2" cy="59"/>
                  </a:xfrm>
                  <a:custGeom>
                    <a:avLst/>
                    <a:gdLst>
                      <a:gd name="T0" fmla="+- 0 5785 5785"/>
                      <a:gd name="T1" fmla="*/ T0 w 2"/>
                      <a:gd name="T2" fmla="+- 0 3206 3147"/>
                      <a:gd name="T3" fmla="*/ 3206 h 59"/>
                      <a:gd name="T4" fmla="+- 0 5787 5785"/>
                      <a:gd name="T5" fmla="*/ T4 w 2"/>
                      <a:gd name="T6" fmla="+- 0 3206 3147"/>
                      <a:gd name="T7" fmla="*/ 3206 h 59"/>
                      <a:gd name="T8" fmla="+- 0 5787 5785"/>
                      <a:gd name="T9" fmla="*/ T8 w 2"/>
                      <a:gd name="T10" fmla="+- 0 3147 3147"/>
                      <a:gd name="T11" fmla="*/ 3147 h 59"/>
                      <a:gd name="T12" fmla="+- 0 5785 5785"/>
                      <a:gd name="T13" fmla="*/ T12 w 2"/>
                      <a:gd name="T14" fmla="+- 0 3147 3147"/>
                      <a:gd name="T15" fmla="*/ 3147 h 59"/>
                      <a:gd name="T16" fmla="+- 0 5785 5785"/>
                      <a:gd name="T17" fmla="*/ T16 w 2"/>
                      <a:gd name="T18" fmla="+- 0 3206 3147"/>
                      <a:gd name="T19" fmla="*/ 3206 h 59"/>
                    </a:gdLst>
                    <a:ahLst/>
                    <a:cxnLst>
                      <a:cxn ang="0">
                        <a:pos x="T1" y="T3"/>
                      </a:cxn>
                      <a:cxn ang="0">
                        <a:pos x="T5" y="T7"/>
                      </a:cxn>
                      <a:cxn ang="0">
                        <a:pos x="T9" y="T11"/>
                      </a:cxn>
                      <a:cxn ang="0">
                        <a:pos x="T13" y="T15"/>
                      </a:cxn>
                      <a:cxn ang="0">
                        <a:pos x="T17" y="T19"/>
                      </a:cxn>
                    </a:cxnLst>
                    <a:rect l="0" t="0" r="r" b="b"/>
                    <a:pathLst>
                      <a:path w="2" h="59">
                        <a:moveTo>
                          <a:pt x="0" y="59"/>
                        </a:moveTo>
                        <a:lnTo>
                          <a:pt x="2" y="59"/>
                        </a:lnTo>
                        <a:lnTo>
                          <a:pt x="2" y="0"/>
                        </a:lnTo>
                        <a:lnTo>
                          <a:pt x="0" y="0"/>
                        </a:lnTo>
                        <a:lnTo>
                          <a:pt x="0" y="59"/>
                        </a:lnTo>
                        <a:close/>
                      </a:path>
                    </a:pathLst>
                  </a:custGeom>
                  <a:solidFill>
                    <a:srgbClr val="B0B2B5"/>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95" name="Group 373"/>
                <p:cNvGrpSpPr>
                  <a:grpSpLocks/>
                </p:cNvGrpSpPr>
                <p:nvPr/>
              </p:nvGrpSpPr>
              <p:grpSpPr bwMode="auto">
                <a:xfrm>
                  <a:off x="5784" y="3147"/>
                  <a:ext cx="2" cy="59"/>
                  <a:chOff x="5784" y="3147"/>
                  <a:chExt cx="2" cy="59"/>
                </a:xfrm>
              </p:grpSpPr>
              <p:sp>
                <p:nvSpPr>
                  <p:cNvPr id="242" name="Freeform 374"/>
                  <p:cNvSpPr>
                    <a:spLocks/>
                  </p:cNvSpPr>
                  <p:nvPr/>
                </p:nvSpPr>
                <p:spPr bwMode="auto">
                  <a:xfrm>
                    <a:off x="5784" y="3147"/>
                    <a:ext cx="2" cy="59"/>
                  </a:xfrm>
                  <a:custGeom>
                    <a:avLst/>
                    <a:gdLst>
                      <a:gd name="T0" fmla="+- 0 5784 5784"/>
                      <a:gd name="T1" fmla="*/ T0 w 2"/>
                      <a:gd name="T2" fmla="+- 0 3205 3147"/>
                      <a:gd name="T3" fmla="*/ 3205 h 59"/>
                      <a:gd name="T4" fmla="+- 0 5786 5784"/>
                      <a:gd name="T5" fmla="*/ T4 w 2"/>
                      <a:gd name="T6" fmla="+- 0 3205 3147"/>
                      <a:gd name="T7" fmla="*/ 3205 h 59"/>
                      <a:gd name="T8" fmla="+- 0 5786 5784"/>
                      <a:gd name="T9" fmla="*/ T8 w 2"/>
                      <a:gd name="T10" fmla="+- 0 3147 3147"/>
                      <a:gd name="T11" fmla="*/ 3147 h 59"/>
                      <a:gd name="T12" fmla="+- 0 5784 5784"/>
                      <a:gd name="T13" fmla="*/ T12 w 2"/>
                      <a:gd name="T14" fmla="+- 0 3147 3147"/>
                      <a:gd name="T15" fmla="*/ 3147 h 59"/>
                      <a:gd name="T16" fmla="+- 0 5784 5784"/>
                      <a:gd name="T17" fmla="*/ T16 w 2"/>
                      <a:gd name="T18" fmla="+- 0 3205 3147"/>
                      <a:gd name="T19" fmla="*/ 3205 h 59"/>
                    </a:gdLst>
                    <a:ahLst/>
                    <a:cxnLst>
                      <a:cxn ang="0">
                        <a:pos x="T1" y="T3"/>
                      </a:cxn>
                      <a:cxn ang="0">
                        <a:pos x="T5" y="T7"/>
                      </a:cxn>
                      <a:cxn ang="0">
                        <a:pos x="T9" y="T11"/>
                      </a:cxn>
                      <a:cxn ang="0">
                        <a:pos x="T13" y="T15"/>
                      </a:cxn>
                      <a:cxn ang="0">
                        <a:pos x="T17" y="T19"/>
                      </a:cxn>
                    </a:cxnLst>
                    <a:rect l="0" t="0" r="r" b="b"/>
                    <a:pathLst>
                      <a:path w="2" h="59">
                        <a:moveTo>
                          <a:pt x="0" y="58"/>
                        </a:moveTo>
                        <a:lnTo>
                          <a:pt x="2" y="58"/>
                        </a:lnTo>
                        <a:lnTo>
                          <a:pt x="2" y="0"/>
                        </a:lnTo>
                        <a:lnTo>
                          <a:pt x="0" y="0"/>
                        </a:lnTo>
                        <a:lnTo>
                          <a:pt x="0" y="58"/>
                        </a:lnTo>
                        <a:close/>
                      </a:path>
                    </a:pathLst>
                  </a:custGeom>
                  <a:solidFill>
                    <a:srgbClr val="AEB0B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96" name="Group 375"/>
                <p:cNvGrpSpPr>
                  <a:grpSpLocks/>
                </p:cNvGrpSpPr>
                <p:nvPr/>
              </p:nvGrpSpPr>
              <p:grpSpPr bwMode="auto">
                <a:xfrm>
                  <a:off x="5782" y="3146"/>
                  <a:ext cx="2" cy="59"/>
                  <a:chOff x="5782" y="3146"/>
                  <a:chExt cx="2" cy="59"/>
                </a:xfrm>
              </p:grpSpPr>
              <p:sp>
                <p:nvSpPr>
                  <p:cNvPr id="241" name="Freeform 376"/>
                  <p:cNvSpPr>
                    <a:spLocks/>
                  </p:cNvSpPr>
                  <p:nvPr/>
                </p:nvSpPr>
                <p:spPr bwMode="auto">
                  <a:xfrm>
                    <a:off x="5782" y="3146"/>
                    <a:ext cx="2" cy="59"/>
                  </a:xfrm>
                  <a:custGeom>
                    <a:avLst/>
                    <a:gdLst>
                      <a:gd name="T0" fmla="+- 0 5782 5782"/>
                      <a:gd name="T1" fmla="*/ T0 w 2"/>
                      <a:gd name="T2" fmla="+- 0 3205 3146"/>
                      <a:gd name="T3" fmla="*/ 3205 h 59"/>
                      <a:gd name="T4" fmla="+- 0 5784 5782"/>
                      <a:gd name="T5" fmla="*/ T4 w 2"/>
                      <a:gd name="T6" fmla="+- 0 3205 3146"/>
                      <a:gd name="T7" fmla="*/ 3205 h 59"/>
                      <a:gd name="T8" fmla="+- 0 5784 5782"/>
                      <a:gd name="T9" fmla="*/ T8 w 2"/>
                      <a:gd name="T10" fmla="+- 0 3146 3146"/>
                      <a:gd name="T11" fmla="*/ 3146 h 59"/>
                      <a:gd name="T12" fmla="+- 0 5782 5782"/>
                      <a:gd name="T13" fmla="*/ T12 w 2"/>
                      <a:gd name="T14" fmla="+- 0 3146 3146"/>
                      <a:gd name="T15" fmla="*/ 3146 h 59"/>
                      <a:gd name="T16" fmla="+- 0 5782 5782"/>
                      <a:gd name="T17" fmla="*/ T16 w 2"/>
                      <a:gd name="T18" fmla="+- 0 3205 3146"/>
                      <a:gd name="T19" fmla="*/ 3205 h 59"/>
                    </a:gdLst>
                    <a:ahLst/>
                    <a:cxnLst>
                      <a:cxn ang="0">
                        <a:pos x="T1" y="T3"/>
                      </a:cxn>
                      <a:cxn ang="0">
                        <a:pos x="T5" y="T7"/>
                      </a:cxn>
                      <a:cxn ang="0">
                        <a:pos x="T9" y="T11"/>
                      </a:cxn>
                      <a:cxn ang="0">
                        <a:pos x="T13" y="T15"/>
                      </a:cxn>
                      <a:cxn ang="0">
                        <a:pos x="T17" y="T19"/>
                      </a:cxn>
                    </a:cxnLst>
                    <a:rect l="0" t="0" r="r" b="b"/>
                    <a:pathLst>
                      <a:path w="2" h="59">
                        <a:moveTo>
                          <a:pt x="0" y="59"/>
                        </a:moveTo>
                        <a:lnTo>
                          <a:pt x="2" y="59"/>
                        </a:lnTo>
                        <a:lnTo>
                          <a:pt x="2" y="0"/>
                        </a:lnTo>
                        <a:lnTo>
                          <a:pt x="0" y="0"/>
                        </a:lnTo>
                        <a:lnTo>
                          <a:pt x="0" y="59"/>
                        </a:lnTo>
                        <a:close/>
                      </a:path>
                    </a:pathLst>
                  </a:custGeom>
                  <a:solidFill>
                    <a:srgbClr val="ABADB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97" name="Group 377"/>
                <p:cNvGrpSpPr>
                  <a:grpSpLocks/>
                </p:cNvGrpSpPr>
                <p:nvPr/>
              </p:nvGrpSpPr>
              <p:grpSpPr bwMode="auto">
                <a:xfrm>
                  <a:off x="5780" y="3146"/>
                  <a:ext cx="3" cy="59"/>
                  <a:chOff x="5780" y="3146"/>
                  <a:chExt cx="3" cy="59"/>
                </a:xfrm>
              </p:grpSpPr>
              <p:sp>
                <p:nvSpPr>
                  <p:cNvPr id="240" name="Freeform 378"/>
                  <p:cNvSpPr>
                    <a:spLocks/>
                  </p:cNvSpPr>
                  <p:nvPr/>
                </p:nvSpPr>
                <p:spPr bwMode="auto">
                  <a:xfrm>
                    <a:off x="5780" y="3146"/>
                    <a:ext cx="3" cy="59"/>
                  </a:xfrm>
                  <a:custGeom>
                    <a:avLst/>
                    <a:gdLst>
                      <a:gd name="T0" fmla="+- 0 5780 5780"/>
                      <a:gd name="T1" fmla="*/ T0 w 3"/>
                      <a:gd name="T2" fmla="+- 0 3205 3146"/>
                      <a:gd name="T3" fmla="*/ 3205 h 59"/>
                      <a:gd name="T4" fmla="+- 0 5782 5780"/>
                      <a:gd name="T5" fmla="*/ T4 w 3"/>
                      <a:gd name="T6" fmla="+- 0 3205 3146"/>
                      <a:gd name="T7" fmla="*/ 3205 h 59"/>
                      <a:gd name="T8" fmla="+- 0 5782 5780"/>
                      <a:gd name="T9" fmla="*/ T8 w 3"/>
                      <a:gd name="T10" fmla="+- 0 3146 3146"/>
                      <a:gd name="T11" fmla="*/ 3146 h 59"/>
                      <a:gd name="T12" fmla="+- 0 5780 5780"/>
                      <a:gd name="T13" fmla="*/ T12 w 3"/>
                      <a:gd name="T14" fmla="+- 0 3146 3146"/>
                      <a:gd name="T15" fmla="*/ 3146 h 59"/>
                      <a:gd name="T16" fmla="+- 0 5780 5780"/>
                      <a:gd name="T17" fmla="*/ T16 w 3"/>
                      <a:gd name="T18" fmla="+- 0 3205 3146"/>
                      <a:gd name="T19" fmla="*/ 3205 h 59"/>
                    </a:gdLst>
                    <a:ahLst/>
                    <a:cxnLst>
                      <a:cxn ang="0">
                        <a:pos x="T1" y="T3"/>
                      </a:cxn>
                      <a:cxn ang="0">
                        <a:pos x="T5" y="T7"/>
                      </a:cxn>
                      <a:cxn ang="0">
                        <a:pos x="T9" y="T11"/>
                      </a:cxn>
                      <a:cxn ang="0">
                        <a:pos x="T13" y="T15"/>
                      </a:cxn>
                      <a:cxn ang="0">
                        <a:pos x="T17" y="T19"/>
                      </a:cxn>
                    </a:cxnLst>
                    <a:rect l="0" t="0" r="r" b="b"/>
                    <a:pathLst>
                      <a:path w="3" h="59">
                        <a:moveTo>
                          <a:pt x="0" y="59"/>
                        </a:moveTo>
                        <a:lnTo>
                          <a:pt x="2" y="59"/>
                        </a:lnTo>
                        <a:lnTo>
                          <a:pt x="2" y="0"/>
                        </a:lnTo>
                        <a:lnTo>
                          <a:pt x="0" y="0"/>
                        </a:lnTo>
                        <a:lnTo>
                          <a:pt x="0" y="59"/>
                        </a:lnTo>
                        <a:close/>
                      </a:path>
                    </a:pathLst>
                  </a:custGeom>
                  <a:solidFill>
                    <a:srgbClr val="A9ABA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98" name="Group 379"/>
                <p:cNvGrpSpPr>
                  <a:grpSpLocks/>
                </p:cNvGrpSpPr>
                <p:nvPr/>
              </p:nvGrpSpPr>
              <p:grpSpPr bwMode="auto">
                <a:xfrm>
                  <a:off x="5778" y="3145"/>
                  <a:ext cx="3" cy="60"/>
                  <a:chOff x="5778" y="3145"/>
                  <a:chExt cx="3" cy="60"/>
                </a:xfrm>
              </p:grpSpPr>
              <p:sp>
                <p:nvSpPr>
                  <p:cNvPr id="239" name="Freeform 380"/>
                  <p:cNvSpPr>
                    <a:spLocks/>
                  </p:cNvSpPr>
                  <p:nvPr/>
                </p:nvSpPr>
                <p:spPr bwMode="auto">
                  <a:xfrm>
                    <a:off x="5778" y="3145"/>
                    <a:ext cx="3" cy="60"/>
                  </a:xfrm>
                  <a:custGeom>
                    <a:avLst/>
                    <a:gdLst>
                      <a:gd name="T0" fmla="+- 0 5778 5778"/>
                      <a:gd name="T1" fmla="*/ T0 w 3"/>
                      <a:gd name="T2" fmla="+- 0 3205 3145"/>
                      <a:gd name="T3" fmla="*/ 3205 h 60"/>
                      <a:gd name="T4" fmla="+- 0 5780 5778"/>
                      <a:gd name="T5" fmla="*/ T4 w 3"/>
                      <a:gd name="T6" fmla="+- 0 3205 3145"/>
                      <a:gd name="T7" fmla="*/ 3205 h 60"/>
                      <a:gd name="T8" fmla="+- 0 5780 5778"/>
                      <a:gd name="T9" fmla="*/ T8 w 3"/>
                      <a:gd name="T10" fmla="+- 0 3145 3145"/>
                      <a:gd name="T11" fmla="*/ 3145 h 60"/>
                      <a:gd name="T12" fmla="+- 0 5778 5778"/>
                      <a:gd name="T13" fmla="*/ T12 w 3"/>
                      <a:gd name="T14" fmla="+- 0 3145 3145"/>
                      <a:gd name="T15" fmla="*/ 3145 h 60"/>
                      <a:gd name="T16" fmla="+- 0 5778 5778"/>
                      <a:gd name="T17" fmla="*/ T16 w 3"/>
                      <a:gd name="T18" fmla="+- 0 3205 3145"/>
                      <a:gd name="T19" fmla="*/ 3205 h 60"/>
                    </a:gdLst>
                    <a:ahLst/>
                    <a:cxnLst>
                      <a:cxn ang="0">
                        <a:pos x="T1" y="T3"/>
                      </a:cxn>
                      <a:cxn ang="0">
                        <a:pos x="T5" y="T7"/>
                      </a:cxn>
                      <a:cxn ang="0">
                        <a:pos x="T9" y="T11"/>
                      </a:cxn>
                      <a:cxn ang="0">
                        <a:pos x="T13" y="T15"/>
                      </a:cxn>
                      <a:cxn ang="0">
                        <a:pos x="T17" y="T19"/>
                      </a:cxn>
                    </a:cxnLst>
                    <a:rect l="0" t="0" r="r" b="b"/>
                    <a:pathLst>
                      <a:path w="3" h="60">
                        <a:moveTo>
                          <a:pt x="0" y="60"/>
                        </a:moveTo>
                        <a:lnTo>
                          <a:pt x="2" y="60"/>
                        </a:lnTo>
                        <a:lnTo>
                          <a:pt x="2" y="0"/>
                        </a:lnTo>
                        <a:lnTo>
                          <a:pt x="0" y="0"/>
                        </a:lnTo>
                        <a:lnTo>
                          <a:pt x="0" y="60"/>
                        </a:lnTo>
                        <a:close/>
                      </a:path>
                    </a:pathLst>
                  </a:custGeom>
                  <a:solidFill>
                    <a:srgbClr val="A6A8AB"/>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99" name="Group 381"/>
                <p:cNvGrpSpPr>
                  <a:grpSpLocks/>
                </p:cNvGrpSpPr>
                <p:nvPr/>
              </p:nvGrpSpPr>
              <p:grpSpPr bwMode="auto">
                <a:xfrm>
                  <a:off x="5776" y="3145"/>
                  <a:ext cx="3" cy="60"/>
                  <a:chOff x="5776" y="3145"/>
                  <a:chExt cx="3" cy="60"/>
                </a:xfrm>
              </p:grpSpPr>
              <p:sp>
                <p:nvSpPr>
                  <p:cNvPr id="238" name="Freeform 382"/>
                  <p:cNvSpPr>
                    <a:spLocks/>
                  </p:cNvSpPr>
                  <p:nvPr/>
                </p:nvSpPr>
                <p:spPr bwMode="auto">
                  <a:xfrm>
                    <a:off x="5776" y="3145"/>
                    <a:ext cx="3" cy="60"/>
                  </a:xfrm>
                  <a:custGeom>
                    <a:avLst/>
                    <a:gdLst>
                      <a:gd name="T0" fmla="+- 0 5776 5776"/>
                      <a:gd name="T1" fmla="*/ T0 w 3"/>
                      <a:gd name="T2" fmla="+- 0 3204 3145"/>
                      <a:gd name="T3" fmla="*/ 3204 h 60"/>
                      <a:gd name="T4" fmla="+- 0 5778 5776"/>
                      <a:gd name="T5" fmla="*/ T4 w 3"/>
                      <a:gd name="T6" fmla="+- 0 3204 3145"/>
                      <a:gd name="T7" fmla="*/ 3204 h 60"/>
                      <a:gd name="T8" fmla="+- 0 5778 5776"/>
                      <a:gd name="T9" fmla="*/ T8 w 3"/>
                      <a:gd name="T10" fmla="+- 0 3145 3145"/>
                      <a:gd name="T11" fmla="*/ 3145 h 60"/>
                      <a:gd name="T12" fmla="+- 0 5776 5776"/>
                      <a:gd name="T13" fmla="*/ T12 w 3"/>
                      <a:gd name="T14" fmla="+- 0 3145 3145"/>
                      <a:gd name="T15" fmla="*/ 3145 h 60"/>
                      <a:gd name="T16" fmla="+- 0 5776 5776"/>
                      <a:gd name="T17" fmla="*/ T16 w 3"/>
                      <a:gd name="T18" fmla="+- 0 3204 3145"/>
                      <a:gd name="T19" fmla="*/ 3204 h 60"/>
                    </a:gdLst>
                    <a:ahLst/>
                    <a:cxnLst>
                      <a:cxn ang="0">
                        <a:pos x="T1" y="T3"/>
                      </a:cxn>
                      <a:cxn ang="0">
                        <a:pos x="T5" y="T7"/>
                      </a:cxn>
                      <a:cxn ang="0">
                        <a:pos x="T9" y="T11"/>
                      </a:cxn>
                      <a:cxn ang="0">
                        <a:pos x="T13" y="T15"/>
                      </a:cxn>
                      <a:cxn ang="0">
                        <a:pos x="T17" y="T19"/>
                      </a:cxn>
                    </a:cxnLst>
                    <a:rect l="0" t="0" r="r" b="b"/>
                    <a:pathLst>
                      <a:path w="3" h="60">
                        <a:moveTo>
                          <a:pt x="0" y="59"/>
                        </a:moveTo>
                        <a:lnTo>
                          <a:pt x="2" y="59"/>
                        </a:lnTo>
                        <a:lnTo>
                          <a:pt x="2" y="0"/>
                        </a:lnTo>
                        <a:lnTo>
                          <a:pt x="0" y="0"/>
                        </a:lnTo>
                        <a:lnTo>
                          <a:pt x="0" y="59"/>
                        </a:lnTo>
                        <a:close/>
                      </a:path>
                    </a:pathLst>
                  </a:custGeom>
                  <a:solidFill>
                    <a:srgbClr val="A4A6A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00" name="Group 383"/>
                <p:cNvGrpSpPr>
                  <a:grpSpLocks/>
                </p:cNvGrpSpPr>
                <p:nvPr/>
              </p:nvGrpSpPr>
              <p:grpSpPr bwMode="auto">
                <a:xfrm>
                  <a:off x="5773" y="3144"/>
                  <a:ext cx="4" cy="61"/>
                  <a:chOff x="5773" y="3144"/>
                  <a:chExt cx="4" cy="61"/>
                </a:xfrm>
              </p:grpSpPr>
              <p:sp>
                <p:nvSpPr>
                  <p:cNvPr id="237" name="Freeform 384"/>
                  <p:cNvSpPr>
                    <a:spLocks/>
                  </p:cNvSpPr>
                  <p:nvPr/>
                </p:nvSpPr>
                <p:spPr bwMode="auto">
                  <a:xfrm>
                    <a:off x="5773" y="3144"/>
                    <a:ext cx="4" cy="61"/>
                  </a:xfrm>
                  <a:custGeom>
                    <a:avLst/>
                    <a:gdLst>
                      <a:gd name="T0" fmla="+- 0 5773 5773"/>
                      <a:gd name="T1" fmla="*/ T0 w 4"/>
                      <a:gd name="T2" fmla="+- 0 3204 3144"/>
                      <a:gd name="T3" fmla="*/ 3204 h 61"/>
                      <a:gd name="T4" fmla="+- 0 5776 5773"/>
                      <a:gd name="T5" fmla="*/ T4 w 4"/>
                      <a:gd name="T6" fmla="+- 0 3204 3144"/>
                      <a:gd name="T7" fmla="*/ 3204 h 61"/>
                      <a:gd name="T8" fmla="+- 0 5776 5773"/>
                      <a:gd name="T9" fmla="*/ T8 w 4"/>
                      <a:gd name="T10" fmla="+- 0 3144 3144"/>
                      <a:gd name="T11" fmla="*/ 3144 h 61"/>
                      <a:gd name="T12" fmla="+- 0 5773 5773"/>
                      <a:gd name="T13" fmla="*/ T12 w 4"/>
                      <a:gd name="T14" fmla="+- 0 3144 3144"/>
                      <a:gd name="T15" fmla="*/ 3144 h 61"/>
                      <a:gd name="T16" fmla="+- 0 5773 5773"/>
                      <a:gd name="T17" fmla="*/ T16 w 4"/>
                      <a:gd name="T18" fmla="+- 0 3204 3144"/>
                      <a:gd name="T19" fmla="*/ 3204 h 61"/>
                    </a:gdLst>
                    <a:ahLst/>
                    <a:cxnLst>
                      <a:cxn ang="0">
                        <a:pos x="T1" y="T3"/>
                      </a:cxn>
                      <a:cxn ang="0">
                        <a:pos x="T5" y="T7"/>
                      </a:cxn>
                      <a:cxn ang="0">
                        <a:pos x="T9" y="T11"/>
                      </a:cxn>
                      <a:cxn ang="0">
                        <a:pos x="T13" y="T15"/>
                      </a:cxn>
                      <a:cxn ang="0">
                        <a:pos x="T17" y="T19"/>
                      </a:cxn>
                    </a:cxnLst>
                    <a:rect l="0" t="0" r="r" b="b"/>
                    <a:pathLst>
                      <a:path w="4" h="61">
                        <a:moveTo>
                          <a:pt x="0" y="60"/>
                        </a:moveTo>
                        <a:lnTo>
                          <a:pt x="3" y="60"/>
                        </a:lnTo>
                        <a:lnTo>
                          <a:pt x="3" y="0"/>
                        </a:lnTo>
                        <a:lnTo>
                          <a:pt x="0" y="0"/>
                        </a:lnTo>
                        <a:lnTo>
                          <a:pt x="0" y="60"/>
                        </a:lnTo>
                        <a:close/>
                      </a:path>
                    </a:pathLst>
                  </a:custGeom>
                  <a:solidFill>
                    <a:srgbClr val="A1A4A6"/>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01" name="Group 385"/>
                <p:cNvGrpSpPr>
                  <a:grpSpLocks/>
                </p:cNvGrpSpPr>
                <p:nvPr/>
              </p:nvGrpSpPr>
              <p:grpSpPr bwMode="auto">
                <a:xfrm>
                  <a:off x="5769" y="3142"/>
                  <a:ext cx="4" cy="60"/>
                  <a:chOff x="5769" y="3142"/>
                  <a:chExt cx="4" cy="60"/>
                </a:xfrm>
              </p:grpSpPr>
              <p:sp>
                <p:nvSpPr>
                  <p:cNvPr id="236" name="Freeform 386"/>
                  <p:cNvSpPr>
                    <a:spLocks/>
                  </p:cNvSpPr>
                  <p:nvPr/>
                </p:nvSpPr>
                <p:spPr bwMode="auto">
                  <a:xfrm>
                    <a:off x="5769" y="3142"/>
                    <a:ext cx="4" cy="60"/>
                  </a:xfrm>
                  <a:custGeom>
                    <a:avLst/>
                    <a:gdLst>
                      <a:gd name="T0" fmla="+- 0 5769 5769"/>
                      <a:gd name="T1" fmla="*/ T0 w 4"/>
                      <a:gd name="T2" fmla="+- 0 3202 3142"/>
                      <a:gd name="T3" fmla="*/ 3202 h 60"/>
                      <a:gd name="T4" fmla="+- 0 5773 5769"/>
                      <a:gd name="T5" fmla="*/ T4 w 4"/>
                      <a:gd name="T6" fmla="+- 0 3202 3142"/>
                      <a:gd name="T7" fmla="*/ 3202 h 60"/>
                      <a:gd name="T8" fmla="+- 0 5773 5769"/>
                      <a:gd name="T9" fmla="*/ T8 w 4"/>
                      <a:gd name="T10" fmla="+- 0 3142 3142"/>
                      <a:gd name="T11" fmla="*/ 3142 h 60"/>
                      <a:gd name="T12" fmla="+- 0 5769 5769"/>
                      <a:gd name="T13" fmla="*/ T12 w 4"/>
                      <a:gd name="T14" fmla="+- 0 3142 3142"/>
                      <a:gd name="T15" fmla="*/ 3142 h 60"/>
                      <a:gd name="T16" fmla="+- 0 5769 5769"/>
                      <a:gd name="T17" fmla="*/ T16 w 4"/>
                      <a:gd name="T18" fmla="+- 0 3202 3142"/>
                      <a:gd name="T19" fmla="*/ 3202 h 60"/>
                    </a:gdLst>
                    <a:ahLst/>
                    <a:cxnLst>
                      <a:cxn ang="0">
                        <a:pos x="T1" y="T3"/>
                      </a:cxn>
                      <a:cxn ang="0">
                        <a:pos x="T5" y="T7"/>
                      </a:cxn>
                      <a:cxn ang="0">
                        <a:pos x="T9" y="T11"/>
                      </a:cxn>
                      <a:cxn ang="0">
                        <a:pos x="T13" y="T15"/>
                      </a:cxn>
                      <a:cxn ang="0">
                        <a:pos x="T17" y="T19"/>
                      </a:cxn>
                    </a:cxnLst>
                    <a:rect l="0" t="0" r="r" b="b"/>
                    <a:pathLst>
                      <a:path w="4" h="60">
                        <a:moveTo>
                          <a:pt x="0" y="60"/>
                        </a:moveTo>
                        <a:lnTo>
                          <a:pt x="4" y="60"/>
                        </a:lnTo>
                        <a:lnTo>
                          <a:pt x="4" y="0"/>
                        </a:lnTo>
                        <a:lnTo>
                          <a:pt x="0" y="0"/>
                        </a:lnTo>
                        <a:lnTo>
                          <a:pt x="0" y="60"/>
                        </a:lnTo>
                        <a:close/>
                      </a:path>
                    </a:pathLst>
                  </a:custGeom>
                  <a:solidFill>
                    <a:srgbClr val="9FA1A4"/>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02" name="Group 387"/>
                <p:cNvGrpSpPr>
                  <a:grpSpLocks/>
                </p:cNvGrpSpPr>
                <p:nvPr/>
              </p:nvGrpSpPr>
              <p:grpSpPr bwMode="auto">
                <a:xfrm>
                  <a:off x="5766" y="3141"/>
                  <a:ext cx="5" cy="60"/>
                  <a:chOff x="5766" y="3141"/>
                  <a:chExt cx="5" cy="60"/>
                </a:xfrm>
              </p:grpSpPr>
              <p:sp>
                <p:nvSpPr>
                  <p:cNvPr id="235" name="Freeform 388"/>
                  <p:cNvSpPr>
                    <a:spLocks/>
                  </p:cNvSpPr>
                  <p:nvPr/>
                </p:nvSpPr>
                <p:spPr bwMode="auto">
                  <a:xfrm>
                    <a:off x="5766" y="3141"/>
                    <a:ext cx="5" cy="60"/>
                  </a:xfrm>
                  <a:custGeom>
                    <a:avLst/>
                    <a:gdLst>
                      <a:gd name="T0" fmla="+- 0 5766 5766"/>
                      <a:gd name="T1" fmla="*/ T0 w 5"/>
                      <a:gd name="T2" fmla="+- 0 3201 3141"/>
                      <a:gd name="T3" fmla="*/ 3201 h 60"/>
                      <a:gd name="T4" fmla="+- 0 5770 5766"/>
                      <a:gd name="T5" fmla="*/ T4 w 5"/>
                      <a:gd name="T6" fmla="+- 0 3201 3141"/>
                      <a:gd name="T7" fmla="*/ 3201 h 60"/>
                      <a:gd name="T8" fmla="+- 0 5770 5766"/>
                      <a:gd name="T9" fmla="*/ T8 w 5"/>
                      <a:gd name="T10" fmla="+- 0 3141 3141"/>
                      <a:gd name="T11" fmla="*/ 3141 h 60"/>
                      <a:gd name="T12" fmla="+- 0 5766 5766"/>
                      <a:gd name="T13" fmla="*/ T12 w 5"/>
                      <a:gd name="T14" fmla="+- 0 3141 3141"/>
                      <a:gd name="T15" fmla="*/ 3141 h 60"/>
                      <a:gd name="T16" fmla="+- 0 5766 5766"/>
                      <a:gd name="T17" fmla="*/ T16 w 5"/>
                      <a:gd name="T18" fmla="+- 0 3201 3141"/>
                      <a:gd name="T19" fmla="*/ 3201 h 60"/>
                    </a:gdLst>
                    <a:ahLst/>
                    <a:cxnLst>
                      <a:cxn ang="0">
                        <a:pos x="T1" y="T3"/>
                      </a:cxn>
                      <a:cxn ang="0">
                        <a:pos x="T5" y="T7"/>
                      </a:cxn>
                      <a:cxn ang="0">
                        <a:pos x="T9" y="T11"/>
                      </a:cxn>
                      <a:cxn ang="0">
                        <a:pos x="T13" y="T15"/>
                      </a:cxn>
                      <a:cxn ang="0">
                        <a:pos x="T17" y="T19"/>
                      </a:cxn>
                    </a:cxnLst>
                    <a:rect l="0" t="0" r="r" b="b"/>
                    <a:pathLst>
                      <a:path w="5" h="60">
                        <a:moveTo>
                          <a:pt x="0" y="60"/>
                        </a:moveTo>
                        <a:lnTo>
                          <a:pt x="4" y="60"/>
                        </a:lnTo>
                        <a:lnTo>
                          <a:pt x="4" y="0"/>
                        </a:lnTo>
                        <a:lnTo>
                          <a:pt x="0" y="0"/>
                        </a:lnTo>
                        <a:lnTo>
                          <a:pt x="0" y="60"/>
                        </a:lnTo>
                        <a:close/>
                      </a:path>
                    </a:pathLst>
                  </a:custGeom>
                  <a:solidFill>
                    <a:srgbClr val="9D9FA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03" name="Group 389"/>
                <p:cNvGrpSpPr>
                  <a:grpSpLocks/>
                </p:cNvGrpSpPr>
                <p:nvPr/>
              </p:nvGrpSpPr>
              <p:grpSpPr bwMode="auto">
                <a:xfrm>
                  <a:off x="5761" y="3138"/>
                  <a:ext cx="6" cy="61"/>
                  <a:chOff x="5761" y="3138"/>
                  <a:chExt cx="6" cy="61"/>
                </a:xfrm>
              </p:grpSpPr>
              <p:sp>
                <p:nvSpPr>
                  <p:cNvPr id="234" name="Freeform 390"/>
                  <p:cNvSpPr>
                    <a:spLocks/>
                  </p:cNvSpPr>
                  <p:nvPr/>
                </p:nvSpPr>
                <p:spPr bwMode="auto">
                  <a:xfrm>
                    <a:off x="5761" y="3138"/>
                    <a:ext cx="6" cy="61"/>
                  </a:xfrm>
                  <a:custGeom>
                    <a:avLst/>
                    <a:gdLst>
                      <a:gd name="T0" fmla="+- 0 5761 5761"/>
                      <a:gd name="T1" fmla="*/ T0 w 6"/>
                      <a:gd name="T2" fmla="+- 0 3198 3138"/>
                      <a:gd name="T3" fmla="*/ 3198 h 61"/>
                      <a:gd name="T4" fmla="+- 0 5766 5761"/>
                      <a:gd name="T5" fmla="*/ T4 w 6"/>
                      <a:gd name="T6" fmla="+- 0 3198 3138"/>
                      <a:gd name="T7" fmla="*/ 3198 h 61"/>
                      <a:gd name="T8" fmla="+- 0 5766 5761"/>
                      <a:gd name="T9" fmla="*/ T8 w 6"/>
                      <a:gd name="T10" fmla="+- 0 3138 3138"/>
                      <a:gd name="T11" fmla="*/ 3138 h 61"/>
                      <a:gd name="T12" fmla="+- 0 5761 5761"/>
                      <a:gd name="T13" fmla="*/ T12 w 6"/>
                      <a:gd name="T14" fmla="+- 0 3138 3138"/>
                      <a:gd name="T15" fmla="*/ 3138 h 61"/>
                      <a:gd name="T16" fmla="+- 0 5761 5761"/>
                      <a:gd name="T17" fmla="*/ T16 w 6"/>
                      <a:gd name="T18" fmla="+- 0 3198 3138"/>
                      <a:gd name="T19" fmla="*/ 3198 h 61"/>
                    </a:gdLst>
                    <a:ahLst/>
                    <a:cxnLst>
                      <a:cxn ang="0">
                        <a:pos x="T1" y="T3"/>
                      </a:cxn>
                      <a:cxn ang="0">
                        <a:pos x="T5" y="T7"/>
                      </a:cxn>
                      <a:cxn ang="0">
                        <a:pos x="T9" y="T11"/>
                      </a:cxn>
                      <a:cxn ang="0">
                        <a:pos x="T13" y="T15"/>
                      </a:cxn>
                      <a:cxn ang="0">
                        <a:pos x="T17" y="T19"/>
                      </a:cxn>
                    </a:cxnLst>
                    <a:rect l="0" t="0" r="r" b="b"/>
                    <a:pathLst>
                      <a:path w="6" h="61">
                        <a:moveTo>
                          <a:pt x="0" y="60"/>
                        </a:moveTo>
                        <a:lnTo>
                          <a:pt x="5" y="60"/>
                        </a:lnTo>
                        <a:lnTo>
                          <a:pt x="5" y="0"/>
                        </a:lnTo>
                        <a:lnTo>
                          <a:pt x="0" y="0"/>
                        </a:lnTo>
                        <a:lnTo>
                          <a:pt x="0" y="60"/>
                        </a:lnTo>
                        <a:close/>
                      </a:path>
                    </a:pathLst>
                  </a:custGeom>
                  <a:solidFill>
                    <a:srgbClr val="9A9C9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04" name="Group 391"/>
                <p:cNvGrpSpPr>
                  <a:grpSpLocks/>
                </p:cNvGrpSpPr>
                <p:nvPr/>
              </p:nvGrpSpPr>
              <p:grpSpPr bwMode="auto">
                <a:xfrm>
                  <a:off x="5755" y="3132"/>
                  <a:ext cx="7" cy="64"/>
                  <a:chOff x="5755" y="3132"/>
                  <a:chExt cx="7" cy="64"/>
                </a:xfrm>
              </p:grpSpPr>
              <p:sp>
                <p:nvSpPr>
                  <p:cNvPr id="233" name="Freeform 392"/>
                  <p:cNvSpPr>
                    <a:spLocks/>
                  </p:cNvSpPr>
                  <p:nvPr/>
                </p:nvSpPr>
                <p:spPr bwMode="auto">
                  <a:xfrm>
                    <a:off x="5755" y="3132"/>
                    <a:ext cx="7" cy="64"/>
                  </a:xfrm>
                  <a:custGeom>
                    <a:avLst/>
                    <a:gdLst>
                      <a:gd name="T0" fmla="+- 0 5755 5755"/>
                      <a:gd name="T1" fmla="*/ T0 w 7"/>
                      <a:gd name="T2" fmla="+- 0 3196 3132"/>
                      <a:gd name="T3" fmla="*/ 3196 h 64"/>
                      <a:gd name="T4" fmla="+- 0 5761 5755"/>
                      <a:gd name="T5" fmla="*/ T4 w 7"/>
                      <a:gd name="T6" fmla="+- 0 3196 3132"/>
                      <a:gd name="T7" fmla="*/ 3196 h 64"/>
                      <a:gd name="T8" fmla="+- 0 5761 5755"/>
                      <a:gd name="T9" fmla="*/ T8 w 7"/>
                      <a:gd name="T10" fmla="+- 0 3132 3132"/>
                      <a:gd name="T11" fmla="*/ 3132 h 64"/>
                      <a:gd name="T12" fmla="+- 0 5755 5755"/>
                      <a:gd name="T13" fmla="*/ T12 w 7"/>
                      <a:gd name="T14" fmla="+- 0 3132 3132"/>
                      <a:gd name="T15" fmla="*/ 3132 h 64"/>
                      <a:gd name="T16" fmla="+- 0 5755 5755"/>
                      <a:gd name="T17" fmla="*/ T16 w 7"/>
                      <a:gd name="T18" fmla="+- 0 3196 3132"/>
                      <a:gd name="T19" fmla="*/ 3196 h 64"/>
                    </a:gdLst>
                    <a:ahLst/>
                    <a:cxnLst>
                      <a:cxn ang="0">
                        <a:pos x="T1" y="T3"/>
                      </a:cxn>
                      <a:cxn ang="0">
                        <a:pos x="T5" y="T7"/>
                      </a:cxn>
                      <a:cxn ang="0">
                        <a:pos x="T9" y="T11"/>
                      </a:cxn>
                      <a:cxn ang="0">
                        <a:pos x="T13" y="T15"/>
                      </a:cxn>
                      <a:cxn ang="0">
                        <a:pos x="T17" y="T19"/>
                      </a:cxn>
                    </a:cxnLst>
                    <a:rect l="0" t="0" r="r" b="b"/>
                    <a:pathLst>
                      <a:path w="7" h="64">
                        <a:moveTo>
                          <a:pt x="0" y="64"/>
                        </a:moveTo>
                        <a:lnTo>
                          <a:pt x="6" y="64"/>
                        </a:lnTo>
                        <a:lnTo>
                          <a:pt x="6" y="0"/>
                        </a:lnTo>
                        <a:lnTo>
                          <a:pt x="0" y="0"/>
                        </a:lnTo>
                        <a:lnTo>
                          <a:pt x="0" y="64"/>
                        </a:lnTo>
                        <a:close/>
                      </a:path>
                    </a:pathLst>
                  </a:custGeom>
                  <a:solidFill>
                    <a:srgbClr val="989A9D"/>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05" name="Group 393"/>
                <p:cNvGrpSpPr>
                  <a:grpSpLocks/>
                </p:cNvGrpSpPr>
                <p:nvPr/>
              </p:nvGrpSpPr>
              <p:grpSpPr bwMode="auto">
                <a:xfrm>
                  <a:off x="5750" y="3125"/>
                  <a:ext cx="6" cy="65"/>
                  <a:chOff x="5750" y="3125"/>
                  <a:chExt cx="6" cy="65"/>
                </a:xfrm>
              </p:grpSpPr>
              <p:sp>
                <p:nvSpPr>
                  <p:cNvPr id="232" name="Freeform 394"/>
                  <p:cNvSpPr>
                    <a:spLocks/>
                  </p:cNvSpPr>
                  <p:nvPr/>
                </p:nvSpPr>
                <p:spPr bwMode="auto">
                  <a:xfrm>
                    <a:off x="5750" y="3125"/>
                    <a:ext cx="6" cy="65"/>
                  </a:xfrm>
                  <a:custGeom>
                    <a:avLst/>
                    <a:gdLst>
                      <a:gd name="T0" fmla="+- 0 5750 5750"/>
                      <a:gd name="T1" fmla="*/ T0 w 6"/>
                      <a:gd name="T2" fmla="+- 0 3189 3125"/>
                      <a:gd name="T3" fmla="*/ 3189 h 65"/>
                      <a:gd name="T4" fmla="+- 0 5755 5750"/>
                      <a:gd name="T5" fmla="*/ T4 w 6"/>
                      <a:gd name="T6" fmla="+- 0 3189 3125"/>
                      <a:gd name="T7" fmla="*/ 3189 h 65"/>
                      <a:gd name="T8" fmla="+- 0 5755 5750"/>
                      <a:gd name="T9" fmla="*/ T8 w 6"/>
                      <a:gd name="T10" fmla="+- 0 3125 3125"/>
                      <a:gd name="T11" fmla="*/ 3125 h 65"/>
                      <a:gd name="T12" fmla="+- 0 5750 5750"/>
                      <a:gd name="T13" fmla="*/ T12 w 6"/>
                      <a:gd name="T14" fmla="+- 0 3125 3125"/>
                      <a:gd name="T15" fmla="*/ 3125 h 65"/>
                      <a:gd name="T16" fmla="+- 0 5750 5750"/>
                      <a:gd name="T17" fmla="*/ T16 w 6"/>
                      <a:gd name="T18" fmla="+- 0 3189 3125"/>
                      <a:gd name="T19" fmla="*/ 3189 h 65"/>
                    </a:gdLst>
                    <a:ahLst/>
                    <a:cxnLst>
                      <a:cxn ang="0">
                        <a:pos x="T1" y="T3"/>
                      </a:cxn>
                      <a:cxn ang="0">
                        <a:pos x="T5" y="T7"/>
                      </a:cxn>
                      <a:cxn ang="0">
                        <a:pos x="T9" y="T11"/>
                      </a:cxn>
                      <a:cxn ang="0">
                        <a:pos x="T13" y="T15"/>
                      </a:cxn>
                      <a:cxn ang="0">
                        <a:pos x="T17" y="T19"/>
                      </a:cxn>
                    </a:cxnLst>
                    <a:rect l="0" t="0" r="r" b="b"/>
                    <a:pathLst>
                      <a:path w="6" h="65">
                        <a:moveTo>
                          <a:pt x="0" y="64"/>
                        </a:moveTo>
                        <a:lnTo>
                          <a:pt x="5" y="64"/>
                        </a:lnTo>
                        <a:lnTo>
                          <a:pt x="5" y="0"/>
                        </a:lnTo>
                        <a:lnTo>
                          <a:pt x="0" y="0"/>
                        </a:lnTo>
                        <a:lnTo>
                          <a:pt x="0" y="64"/>
                        </a:lnTo>
                        <a:close/>
                      </a:path>
                    </a:pathLst>
                  </a:custGeom>
                  <a:solidFill>
                    <a:srgbClr val="96989A"/>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06" name="Group 395"/>
                <p:cNvGrpSpPr>
                  <a:grpSpLocks/>
                </p:cNvGrpSpPr>
                <p:nvPr/>
              </p:nvGrpSpPr>
              <p:grpSpPr bwMode="auto">
                <a:xfrm>
                  <a:off x="3991" y="3186"/>
                  <a:ext cx="2177" cy="770"/>
                  <a:chOff x="3991" y="3186"/>
                  <a:chExt cx="2177" cy="770"/>
                </a:xfrm>
              </p:grpSpPr>
              <p:sp>
                <p:nvSpPr>
                  <p:cNvPr id="231" name="Freeform 396"/>
                  <p:cNvSpPr>
                    <a:spLocks/>
                  </p:cNvSpPr>
                  <p:nvPr/>
                </p:nvSpPr>
                <p:spPr bwMode="auto">
                  <a:xfrm>
                    <a:off x="3991" y="3186"/>
                    <a:ext cx="2177" cy="770"/>
                  </a:xfrm>
                  <a:custGeom>
                    <a:avLst/>
                    <a:gdLst>
                      <a:gd name="T0" fmla="+- 0 4224 3991"/>
                      <a:gd name="T1" fmla="*/ T0 w 2177"/>
                      <a:gd name="T2" fmla="+- 0 3195 3186"/>
                      <a:gd name="T3" fmla="*/ 3195 h 770"/>
                      <a:gd name="T4" fmla="+- 0 4164 3991"/>
                      <a:gd name="T5" fmla="*/ T4 w 2177"/>
                      <a:gd name="T6" fmla="+- 0 3206 3186"/>
                      <a:gd name="T7" fmla="*/ 3206 h 770"/>
                      <a:gd name="T8" fmla="+- 0 4112 3991"/>
                      <a:gd name="T9" fmla="*/ T8 w 2177"/>
                      <a:gd name="T10" fmla="+- 0 3239 3186"/>
                      <a:gd name="T11" fmla="*/ 3239 h 770"/>
                      <a:gd name="T12" fmla="+- 0 4066 3991"/>
                      <a:gd name="T13" fmla="*/ T12 w 2177"/>
                      <a:gd name="T14" fmla="+- 0 3285 3186"/>
                      <a:gd name="T15" fmla="*/ 3285 h 770"/>
                      <a:gd name="T16" fmla="+- 0 4030 3991"/>
                      <a:gd name="T17" fmla="*/ T16 w 2177"/>
                      <a:gd name="T18" fmla="+- 0 3339 3186"/>
                      <a:gd name="T19" fmla="*/ 3339 h 770"/>
                      <a:gd name="T20" fmla="+- 0 4003 3991"/>
                      <a:gd name="T21" fmla="*/ T20 w 2177"/>
                      <a:gd name="T22" fmla="+- 0 3398 3186"/>
                      <a:gd name="T23" fmla="*/ 3398 h 770"/>
                      <a:gd name="T24" fmla="+- 0 3991 3991"/>
                      <a:gd name="T25" fmla="*/ T24 w 2177"/>
                      <a:gd name="T26" fmla="+- 0 3457 3186"/>
                      <a:gd name="T27" fmla="*/ 3457 h 770"/>
                      <a:gd name="T28" fmla="+- 0 3992 3991"/>
                      <a:gd name="T29" fmla="*/ T28 w 2177"/>
                      <a:gd name="T30" fmla="+- 0 3475 3186"/>
                      <a:gd name="T31" fmla="*/ 3475 h 770"/>
                      <a:gd name="T32" fmla="+- 0 4024 3991"/>
                      <a:gd name="T33" fmla="*/ T32 w 2177"/>
                      <a:gd name="T34" fmla="+- 0 3544 3186"/>
                      <a:gd name="T35" fmla="*/ 3544 h 770"/>
                      <a:gd name="T36" fmla="+- 0 4067 3991"/>
                      <a:gd name="T37" fmla="*/ T36 w 2177"/>
                      <a:gd name="T38" fmla="+- 0 3589 3186"/>
                      <a:gd name="T39" fmla="*/ 3589 h 770"/>
                      <a:gd name="T40" fmla="+- 0 4125 3991"/>
                      <a:gd name="T41" fmla="*/ T40 w 2177"/>
                      <a:gd name="T42" fmla="+- 0 3643 3186"/>
                      <a:gd name="T43" fmla="*/ 3643 h 770"/>
                      <a:gd name="T44" fmla="+- 0 4172 3991"/>
                      <a:gd name="T45" fmla="*/ T44 w 2177"/>
                      <a:gd name="T46" fmla="+- 0 3681 3186"/>
                      <a:gd name="T47" fmla="*/ 3681 h 770"/>
                      <a:gd name="T48" fmla="+- 0 4220 3991"/>
                      <a:gd name="T49" fmla="*/ T48 w 2177"/>
                      <a:gd name="T50" fmla="+- 0 3716 3186"/>
                      <a:gd name="T51" fmla="*/ 3716 h 770"/>
                      <a:gd name="T52" fmla="+- 0 4271 3991"/>
                      <a:gd name="T53" fmla="*/ T52 w 2177"/>
                      <a:gd name="T54" fmla="+- 0 3750 3186"/>
                      <a:gd name="T55" fmla="*/ 3750 h 770"/>
                      <a:gd name="T56" fmla="+- 0 4321 3991"/>
                      <a:gd name="T57" fmla="*/ T56 w 2177"/>
                      <a:gd name="T58" fmla="+- 0 3782 3186"/>
                      <a:gd name="T59" fmla="*/ 3782 h 770"/>
                      <a:gd name="T60" fmla="+- 0 4390 3991"/>
                      <a:gd name="T61" fmla="*/ T60 w 2177"/>
                      <a:gd name="T62" fmla="+- 0 3823 3186"/>
                      <a:gd name="T63" fmla="*/ 3823 h 770"/>
                      <a:gd name="T64" fmla="+- 0 4445 3991"/>
                      <a:gd name="T65" fmla="*/ T64 w 2177"/>
                      <a:gd name="T66" fmla="+- 0 3855 3186"/>
                      <a:gd name="T67" fmla="*/ 3855 h 770"/>
                      <a:gd name="T68" fmla="+- 0 4500 3991"/>
                      <a:gd name="T69" fmla="*/ T68 w 2177"/>
                      <a:gd name="T70" fmla="+- 0 3881 3186"/>
                      <a:gd name="T71" fmla="*/ 3881 h 770"/>
                      <a:gd name="T72" fmla="+- 0 4573 3991"/>
                      <a:gd name="T73" fmla="*/ T72 w 2177"/>
                      <a:gd name="T74" fmla="+- 0 3908 3186"/>
                      <a:gd name="T75" fmla="*/ 3908 h 770"/>
                      <a:gd name="T76" fmla="+- 0 4637 3991"/>
                      <a:gd name="T77" fmla="*/ T76 w 2177"/>
                      <a:gd name="T78" fmla="+- 0 3922 3186"/>
                      <a:gd name="T79" fmla="*/ 3922 h 770"/>
                      <a:gd name="T80" fmla="+- 0 4714 3991"/>
                      <a:gd name="T81" fmla="*/ T80 w 2177"/>
                      <a:gd name="T82" fmla="+- 0 3934 3186"/>
                      <a:gd name="T83" fmla="*/ 3934 h 770"/>
                      <a:gd name="T84" fmla="+- 0 4790 3991"/>
                      <a:gd name="T85" fmla="*/ T84 w 2177"/>
                      <a:gd name="T86" fmla="+- 0 3943 3186"/>
                      <a:gd name="T87" fmla="*/ 3943 h 770"/>
                      <a:gd name="T88" fmla="+- 0 4866 3991"/>
                      <a:gd name="T89" fmla="*/ T88 w 2177"/>
                      <a:gd name="T90" fmla="+- 0 3949 3186"/>
                      <a:gd name="T91" fmla="*/ 3949 h 770"/>
                      <a:gd name="T92" fmla="+- 0 4942 3991"/>
                      <a:gd name="T93" fmla="*/ T92 w 2177"/>
                      <a:gd name="T94" fmla="+- 0 3953 3186"/>
                      <a:gd name="T95" fmla="*/ 3953 h 770"/>
                      <a:gd name="T96" fmla="+- 0 5017 3991"/>
                      <a:gd name="T97" fmla="*/ T96 w 2177"/>
                      <a:gd name="T98" fmla="+- 0 3954 3186"/>
                      <a:gd name="T99" fmla="*/ 3954 h 770"/>
                      <a:gd name="T100" fmla="+- 0 5091 3991"/>
                      <a:gd name="T101" fmla="*/ T100 w 2177"/>
                      <a:gd name="T102" fmla="+- 0 3955 3186"/>
                      <a:gd name="T103" fmla="*/ 3955 h 770"/>
                      <a:gd name="T104" fmla="+- 0 5116 3991"/>
                      <a:gd name="T105" fmla="*/ T104 w 2177"/>
                      <a:gd name="T106" fmla="+- 0 3955 3186"/>
                      <a:gd name="T107" fmla="*/ 3955 h 770"/>
                      <a:gd name="T108" fmla="+- 0 5140 3991"/>
                      <a:gd name="T109" fmla="*/ T108 w 2177"/>
                      <a:gd name="T110" fmla="+- 0 3955 3186"/>
                      <a:gd name="T111" fmla="*/ 3955 h 770"/>
                      <a:gd name="T112" fmla="+- 0 5211 3991"/>
                      <a:gd name="T113" fmla="*/ T112 w 2177"/>
                      <a:gd name="T114" fmla="+- 0 3954 3186"/>
                      <a:gd name="T115" fmla="*/ 3954 h 770"/>
                      <a:gd name="T116" fmla="+- 0 5281 3991"/>
                      <a:gd name="T117" fmla="*/ T116 w 2177"/>
                      <a:gd name="T118" fmla="+- 0 3953 3186"/>
                      <a:gd name="T119" fmla="*/ 3953 h 770"/>
                      <a:gd name="T120" fmla="+- 0 5351 3991"/>
                      <a:gd name="T121" fmla="*/ T120 w 2177"/>
                      <a:gd name="T122" fmla="+- 0 3951 3186"/>
                      <a:gd name="T123" fmla="*/ 3951 h 770"/>
                      <a:gd name="T124" fmla="+- 0 5422 3991"/>
                      <a:gd name="T125" fmla="*/ T124 w 2177"/>
                      <a:gd name="T126" fmla="+- 0 3947 3186"/>
                      <a:gd name="T127" fmla="*/ 3947 h 770"/>
                      <a:gd name="T128" fmla="+- 0 5492 3991"/>
                      <a:gd name="T129" fmla="*/ T128 w 2177"/>
                      <a:gd name="T130" fmla="+- 0 3942 3186"/>
                      <a:gd name="T131" fmla="*/ 3942 h 770"/>
                      <a:gd name="T132" fmla="+- 0 5563 3991"/>
                      <a:gd name="T133" fmla="*/ T132 w 2177"/>
                      <a:gd name="T134" fmla="+- 0 3935 3186"/>
                      <a:gd name="T135" fmla="*/ 3935 h 770"/>
                      <a:gd name="T136" fmla="+- 0 5628 3991"/>
                      <a:gd name="T137" fmla="*/ T136 w 2177"/>
                      <a:gd name="T138" fmla="+- 0 3926 3186"/>
                      <a:gd name="T139" fmla="*/ 3926 h 770"/>
                      <a:gd name="T140" fmla="+- 0 5689 3991"/>
                      <a:gd name="T141" fmla="*/ T140 w 2177"/>
                      <a:gd name="T142" fmla="+- 0 3914 3186"/>
                      <a:gd name="T143" fmla="*/ 3914 h 770"/>
                      <a:gd name="T144" fmla="+- 0 5750 3991"/>
                      <a:gd name="T145" fmla="*/ T144 w 2177"/>
                      <a:gd name="T146" fmla="+- 0 3898 3186"/>
                      <a:gd name="T147" fmla="*/ 3898 h 770"/>
                      <a:gd name="T148" fmla="+- 0 5809 3991"/>
                      <a:gd name="T149" fmla="*/ T148 w 2177"/>
                      <a:gd name="T150" fmla="+- 0 3880 3186"/>
                      <a:gd name="T151" fmla="*/ 3880 h 770"/>
                      <a:gd name="T152" fmla="+- 0 5867 3991"/>
                      <a:gd name="T153" fmla="*/ T152 w 2177"/>
                      <a:gd name="T154" fmla="+- 0 3858 3186"/>
                      <a:gd name="T155" fmla="*/ 3858 h 770"/>
                      <a:gd name="T156" fmla="+- 0 5925 3991"/>
                      <a:gd name="T157" fmla="*/ T156 w 2177"/>
                      <a:gd name="T158" fmla="+- 0 3833 3186"/>
                      <a:gd name="T159" fmla="*/ 3833 h 770"/>
                      <a:gd name="T160" fmla="+- 0 5981 3991"/>
                      <a:gd name="T161" fmla="*/ T160 w 2177"/>
                      <a:gd name="T162" fmla="+- 0 3806 3186"/>
                      <a:gd name="T163" fmla="*/ 3806 h 770"/>
                      <a:gd name="T164" fmla="+- 0 6034 3991"/>
                      <a:gd name="T165" fmla="*/ T164 w 2177"/>
                      <a:gd name="T166" fmla="+- 0 3777 3186"/>
                      <a:gd name="T167" fmla="*/ 3777 h 770"/>
                      <a:gd name="T168" fmla="+- 0 6084 3991"/>
                      <a:gd name="T169" fmla="*/ T168 w 2177"/>
                      <a:gd name="T170" fmla="+- 0 3741 3186"/>
                      <a:gd name="T171" fmla="*/ 3741 h 770"/>
                      <a:gd name="T172" fmla="+- 0 6123 3991"/>
                      <a:gd name="T173" fmla="*/ T172 w 2177"/>
                      <a:gd name="T174" fmla="+- 0 3694 3186"/>
                      <a:gd name="T175" fmla="*/ 3694 h 770"/>
                      <a:gd name="T176" fmla="+- 0 6140 3991"/>
                      <a:gd name="T177" fmla="*/ T176 w 2177"/>
                      <a:gd name="T178" fmla="+- 0 3635 3186"/>
                      <a:gd name="T179" fmla="*/ 3635 h 770"/>
                      <a:gd name="T180" fmla="+- 0 6145 3991"/>
                      <a:gd name="T181" fmla="*/ T180 w 2177"/>
                      <a:gd name="T182" fmla="+- 0 3614 3186"/>
                      <a:gd name="T183" fmla="*/ 3614 h 770"/>
                      <a:gd name="T184" fmla="+- 0 6149 3991"/>
                      <a:gd name="T185" fmla="*/ T184 w 2177"/>
                      <a:gd name="T186" fmla="+- 0 3594 3186"/>
                      <a:gd name="T187" fmla="*/ 3594 h 770"/>
                      <a:gd name="T188" fmla="+- 0 6153 3991"/>
                      <a:gd name="T189" fmla="*/ T188 w 2177"/>
                      <a:gd name="T190" fmla="+- 0 3573 3186"/>
                      <a:gd name="T191" fmla="*/ 3573 h 770"/>
                      <a:gd name="T192" fmla="+- 0 6157 3991"/>
                      <a:gd name="T193" fmla="*/ T192 w 2177"/>
                      <a:gd name="T194" fmla="+- 0 3553 3186"/>
                      <a:gd name="T195" fmla="*/ 3553 h 770"/>
                      <a:gd name="T196" fmla="+- 0 6166 3991"/>
                      <a:gd name="T197" fmla="*/ T196 w 2177"/>
                      <a:gd name="T198" fmla="+- 0 3493 3186"/>
                      <a:gd name="T199" fmla="*/ 3493 h 770"/>
                      <a:gd name="T200" fmla="+- 0 6168 3991"/>
                      <a:gd name="T201" fmla="*/ T200 w 2177"/>
                      <a:gd name="T202" fmla="+- 0 3456 3186"/>
                      <a:gd name="T203" fmla="*/ 3456 h 770"/>
                      <a:gd name="T204" fmla="+- 0 6167 3991"/>
                      <a:gd name="T205" fmla="*/ T204 w 2177"/>
                      <a:gd name="T206" fmla="+- 0 3438 3186"/>
                      <a:gd name="T207" fmla="*/ 3438 h 770"/>
                      <a:gd name="T208" fmla="+- 0 6138 3991"/>
                      <a:gd name="T209" fmla="*/ T208 w 2177"/>
                      <a:gd name="T210" fmla="+- 0 3365 3186"/>
                      <a:gd name="T211" fmla="*/ 3365 h 770"/>
                      <a:gd name="T212" fmla="+- 0 6098 3991"/>
                      <a:gd name="T213" fmla="*/ T212 w 2177"/>
                      <a:gd name="T214" fmla="+- 0 3317 3186"/>
                      <a:gd name="T215" fmla="*/ 3317 h 770"/>
                      <a:gd name="T216" fmla="+- 0 6049 3991"/>
                      <a:gd name="T217" fmla="*/ T216 w 2177"/>
                      <a:gd name="T218" fmla="+- 0 3275 3186"/>
                      <a:gd name="T219" fmla="*/ 3275 h 770"/>
                      <a:gd name="T220" fmla="+- 0 5987 3991"/>
                      <a:gd name="T221" fmla="*/ T220 w 2177"/>
                      <a:gd name="T222" fmla="+- 0 3232 3186"/>
                      <a:gd name="T223" fmla="*/ 3232 h 770"/>
                      <a:gd name="T224" fmla="+- 0 5932 3991"/>
                      <a:gd name="T225" fmla="*/ T224 w 2177"/>
                      <a:gd name="T226" fmla="+- 0 3203 3186"/>
                      <a:gd name="T227" fmla="*/ 3203 h 770"/>
                      <a:gd name="T228" fmla="+- 0 5870 3991"/>
                      <a:gd name="T229" fmla="*/ T228 w 2177"/>
                      <a:gd name="T230" fmla="+- 0 3189 3186"/>
                      <a:gd name="T231" fmla="*/ 3189 h 770"/>
                      <a:gd name="T232" fmla="+- 0 5852 3991"/>
                      <a:gd name="T233" fmla="*/ T232 w 2177"/>
                      <a:gd name="T234" fmla="+- 0 3188 3186"/>
                      <a:gd name="T235" fmla="*/ 3188 h 770"/>
                      <a:gd name="T236" fmla="+- 0 5835 3991"/>
                      <a:gd name="T237" fmla="*/ T236 w 2177"/>
                      <a:gd name="T238" fmla="+- 0 3186 3186"/>
                      <a:gd name="T239" fmla="*/ 3186 h 770"/>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 ang="0">
                        <a:pos x="T201" y="T203"/>
                      </a:cxn>
                      <a:cxn ang="0">
                        <a:pos x="T205" y="T207"/>
                      </a:cxn>
                      <a:cxn ang="0">
                        <a:pos x="T209" y="T211"/>
                      </a:cxn>
                      <a:cxn ang="0">
                        <a:pos x="T213" y="T215"/>
                      </a:cxn>
                      <a:cxn ang="0">
                        <a:pos x="T217" y="T219"/>
                      </a:cxn>
                      <a:cxn ang="0">
                        <a:pos x="T221" y="T223"/>
                      </a:cxn>
                      <a:cxn ang="0">
                        <a:pos x="T225" y="T227"/>
                      </a:cxn>
                      <a:cxn ang="0">
                        <a:pos x="T229" y="T231"/>
                      </a:cxn>
                      <a:cxn ang="0">
                        <a:pos x="T233" y="T235"/>
                      </a:cxn>
                      <a:cxn ang="0">
                        <a:pos x="T237" y="T239"/>
                      </a:cxn>
                    </a:cxnLst>
                    <a:rect l="0" t="0" r="r" b="b"/>
                    <a:pathLst>
                      <a:path w="2177" h="770">
                        <a:moveTo>
                          <a:pt x="233" y="9"/>
                        </a:moveTo>
                        <a:lnTo>
                          <a:pt x="173" y="20"/>
                        </a:lnTo>
                        <a:lnTo>
                          <a:pt x="121" y="53"/>
                        </a:lnTo>
                        <a:lnTo>
                          <a:pt x="75" y="99"/>
                        </a:lnTo>
                        <a:lnTo>
                          <a:pt x="39" y="153"/>
                        </a:lnTo>
                        <a:lnTo>
                          <a:pt x="12" y="212"/>
                        </a:lnTo>
                        <a:lnTo>
                          <a:pt x="0" y="271"/>
                        </a:lnTo>
                        <a:lnTo>
                          <a:pt x="1" y="289"/>
                        </a:lnTo>
                        <a:lnTo>
                          <a:pt x="33" y="358"/>
                        </a:lnTo>
                        <a:lnTo>
                          <a:pt x="76" y="403"/>
                        </a:lnTo>
                        <a:lnTo>
                          <a:pt x="134" y="457"/>
                        </a:lnTo>
                        <a:lnTo>
                          <a:pt x="181" y="495"/>
                        </a:lnTo>
                        <a:lnTo>
                          <a:pt x="229" y="530"/>
                        </a:lnTo>
                        <a:lnTo>
                          <a:pt x="280" y="564"/>
                        </a:lnTo>
                        <a:lnTo>
                          <a:pt x="330" y="596"/>
                        </a:lnTo>
                        <a:lnTo>
                          <a:pt x="399" y="637"/>
                        </a:lnTo>
                        <a:lnTo>
                          <a:pt x="454" y="669"/>
                        </a:lnTo>
                        <a:lnTo>
                          <a:pt x="509" y="695"/>
                        </a:lnTo>
                        <a:lnTo>
                          <a:pt x="582" y="722"/>
                        </a:lnTo>
                        <a:lnTo>
                          <a:pt x="646" y="736"/>
                        </a:lnTo>
                        <a:lnTo>
                          <a:pt x="723" y="748"/>
                        </a:lnTo>
                        <a:lnTo>
                          <a:pt x="799" y="757"/>
                        </a:lnTo>
                        <a:lnTo>
                          <a:pt x="875" y="763"/>
                        </a:lnTo>
                        <a:lnTo>
                          <a:pt x="951" y="767"/>
                        </a:lnTo>
                        <a:lnTo>
                          <a:pt x="1026" y="768"/>
                        </a:lnTo>
                        <a:lnTo>
                          <a:pt x="1100" y="769"/>
                        </a:lnTo>
                        <a:lnTo>
                          <a:pt x="1125" y="769"/>
                        </a:lnTo>
                        <a:lnTo>
                          <a:pt x="1149" y="769"/>
                        </a:lnTo>
                        <a:lnTo>
                          <a:pt x="1220" y="768"/>
                        </a:lnTo>
                        <a:lnTo>
                          <a:pt x="1290" y="767"/>
                        </a:lnTo>
                        <a:lnTo>
                          <a:pt x="1360" y="765"/>
                        </a:lnTo>
                        <a:lnTo>
                          <a:pt x="1431" y="761"/>
                        </a:lnTo>
                        <a:lnTo>
                          <a:pt x="1501" y="756"/>
                        </a:lnTo>
                        <a:lnTo>
                          <a:pt x="1572" y="749"/>
                        </a:lnTo>
                        <a:lnTo>
                          <a:pt x="1637" y="740"/>
                        </a:lnTo>
                        <a:lnTo>
                          <a:pt x="1698" y="728"/>
                        </a:lnTo>
                        <a:lnTo>
                          <a:pt x="1759" y="712"/>
                        </a:lnTo>
                        <a:lnTo>
                          <a:pt x="1818" y="694"/>
                        </a:lnTo>
                        <a:lnTo>
                          <a:pt x="1876" y="672"/>
                        </a:lnTo>
                        <a:lnTo>
                          <a:pt x="1934" y="647"/>
                        </a:lnTo>
                        <a:lnTo>
                          <a:pt x="1990" y="620"/>
                        </a:lnTo>
                        <a:lnTo>
                          <a:pt x="2043" y="591"/>
                        </a:lnTo>
                        <a:lnTo>
                          <a:pt x="2093" y="555"/>
                        </a:lnTo>
                        <a:lnTo>
                          <a:pt x="2132" y="508"/>
                        </a:lnTo>
                        <a:lnTo>
                          <a:pt x="2149" y="449"/>
                        </a:lnTo>
                        <a:lnTo>
                          <a:pt x="2154" y="428"/>
                        </a:lnTo>
                        <a:lnTo>
                          <a:pt x="2158" y="408"/>
                        </a:lnTo>
                        <a:lnTo>
                          <a:pt x="2162" y="387"/>
                        </a:lnTo>
                        <a:lnTo>
                          <a:pt x="2166" y="367"/>
                        </a:lnTo>
                        <a:lnTo>
                          <a:pt x="2175" y="307"/>
                        </a:lnTo>
                        <a:lnTo>
                          <a:pt x="2177" y="270"/>
                        </a:lnTo>
                        <a:lnTo>
                          <a:pt x="2176" y="252"/>
                        </a:lnTo>
                        <a:lnTo>
                          <a:pt x="2147" y="179"/>
                        </a:lnTo>
                        <a:lnTo>
                          <a:pt x="2107" y="131"/>
                        </a:lnTo>
                        <a:lnTo>
                          <a:pt x="2058" y="89"/>
                        </a:lnTo>
                        <a:lnTo>
                          <a:pt x="1996" y="46"/>
                        </a:lnTo>
                        <a:lnTo>
                          <a:pt x="1941" y="17"/>
                        </a:lnTo>
                        <a:lnTo>
                          <a:pt x="1879" y="3"/>
                        </a:lnTo>
                        <a:lnTo>
                          <a:pt x="1861" y="2"/>
                        </a:lnTo>
                        <a:lnTo>
                          <a:pt x="1844" y="0"/>
                        </a:lnTo>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07" name="Group 397"/>
                <p:cNvGrpSpPr>
                  <a:grpSpLocks/>
                </p:cNvGrpSpPr>
                <p:nvPr/>
              </p:nvGrpSpPr>
              <p:grpSpPr bwMode="auto">
                <a:xfrm>
                  <a:off x="4817" y="3731"/>
                  <a:ext cx="463" cy="462"/>
                  <a:chOff x="4817" y="3731"/>
                  <a:chExt cx="463" cy="462"/>
                </a:xfrm>
              </p:grpSpPr>
              <p:sp>
                <p:nvSpPr>
                  <p:cNvPr id="230" name="Freeform 398"/>
                  <p:cNvSpPr>
                    <a:spLocks/>
                  </p:cNvSpPr>
                  <p:nvPr/>
                </p:nvSpPr>
                <p:spPr bwMode="auto">
                  <a:xfrm>
                    <a:off x="4817" y="3731"/>
                    <a:ext cx="463" cy="462"/>
                  </a:xfrm>
                  <a:custGeom>
                    <a:avLst/>
                    <a:gdLst>
                      <a:gd name="T0" fmla="+- 0 5027 4817"/>
                      <a:gd name="T1" fmla="*/ T0 w 463"/>
                      <a:gd name="T2" fmla="+- 0 3731 3731"/>
                      <a:gd name="T3" fmla="*/ 3731 h 462"/>
                      <a:gd name="T4" fmla="+- 0 4964 4817"/>
                      <a:gd name="T5" fmla="*/ T4 w 463"/>
                      <a:gd name="T6" fmla="+- 0 3746 3731"/>
                      <a:gd name="T7" fmla="*/ 3746 h 462"/>
                      <a:gd name="T8" fmla="+- 0 4909 4817"/>
                      <a:gd name="T9" fmla="*/ T8 w 463"/>
                      <a:gd name="T10" fmla="+- 0 3777 3731"/>
                      <a:gd name="T11" fmla="*/ 3777 h 462"/>
                      <a:gd name="T12" fmla="+- 0 4864 4817"/>
                      <a:gd name="T13" fmla="*/ T12 w 463"/>
                      <a:gd name="T14" fmla="+- 0 3824 3731"/>
                      <a:gd name="T15" fmla="*/ 3824 h 462"/>
                      <a:gd name="T16" fmla="+- 0 4833 4817"/>
                      <a:gd name="T17" fmla="*/ T16 w 463"/>
                      <a:gd name="T18" fmla="+- 0 3882 3731"/>
                      <a:gd name="T19" fmla="*/ 3882 h 462"/>
                      <a:gd name="T20" fmla="+- 0 4818 4817"/>
                      <a:gd name="T21" fmla="*/ T20 w 463"/>
                      <a:gd name="T22" fmla="+- 0 3951 3731"/>
                      <a:gd name="T23" fmla="*/ 3951 h 462"/>
                      <a:gd name="T24" fmla="+- 0 4817 4817"/>
                      <a:gd name="T25" fmla="*/ T24 w 463"/>
                      <a:gd name="T26" fmla="+- 0 3976 3731"/>
                      <a:gd name="T27" fmla="*/ 3976 h 462"/>
                      <a:gd name="T28" fmla="+- 0 4819 4817"/>
                      <a:gd name="T29" fmla="*/ T28 w 463"/>
                      <a:gd name="T30" fmla="+- 0 3999 3731"/>
                      <a:gd name="T31" fmla="*/ 3999 h 462"/>
                      <a:gd name="T32" fmla="+- 0 4839 4817"/>
                      <a:gd name="T33" fmla="*/ T32 w 463"/>
                      <a:gd name="T34" fmla="+- 0 4061 3731"/>
                      <a:gd name="T35" fmla="*/ 4061 h 462"/>
                      <a:gd name="T36" fmla="+- 0 4875 4817"/>
                      <a:gd name="T37" fmla="*/ T36 w 463"/>
                      <a:gd name="T38" fmla="+- 0 4114 3731"/>
                      <a:gd name="T39" fmla="*/ 4114 h 462"/>
                      <a:gd name="T40" fmla="+- 0 4925 4817"/>
                      <a:gd name="T41" fmla="*/ T40 w 463"/>
                      <a:gd name="T42" fmla="+- 0 4156 3731"/>
                      <a:gd name="T43" fmla="*/ 4156 h 462"/>
                      <a:gd name="T44" fmla="+- 0 4986 4817"/>
                      <a:gd name="T45" fmla="*/ T44 w 463"/>
                      <a:gd name="T46" fmla="+- 0 4183 3731"/>
                      <a:gd name="T47" fmla="*/ 4183 h 462"/>
                      <a:gd name="T48" fmla="+- 0 5056 4817"/>
                      <a:gd name="T49" fmla="*/ T48 w 463"/>
                      <a:gd name="T50" fmla="+- 0 4192 3731"/>
                      <a:gd name="T51" fmla="*/ 4192 h 462"/>
                      <a:gd name="T52" fmla="+- 0 5079 4817"/>
                      <a:gd name="T53" fmla="*/ T52 w 463"/>
                      <a:gd name="T54" fmla="+- 0 4190 3731"/>
                      <a:gd name="T55" fmla="*/ 4190 h 462"/>
                      <a:gd name="T56" fmla="+- 0 5143 4817"/>
                      <a:gd name="T57" fmla="*/ T56 w 463"/>
                      <a:gd name="T58" fmla="+- 0 4172 3731"/>
                      <a:gd name="T59" fmla="*/ 4172 h 462"/>
                      <a:gd name="T60" fmla="+- 0 5198 4817"/>
                      <a:gd name="T61" fmla="*/ T60 w 463"/>
                      <a:gd name="T62" fmla="+- 0 4137 3731"/>
                      <a:gd name="T63" fmla="*/ 4137 h 462"/>
                      <a:gd name="T64" fmla="+- 0 5241 4817"/>
                      <a:gd name="T65" fmla="*/ T64 w 463"/>
                      <a:gd name="T66" fmla="+- 0 4088 3731"/>
                      <a:gd name="T67" fmla="*/ 4088 h 462"/>
                      <a:gd name="T68" fmla="+- 0 5269 4817"/>
                      <a:gd name="T69" fmla="*/ T68 w 463"/>
                      <a:gd name="T70" fmla="+- 0 4029 3731"/>
                      <a:gd name="T71" fmla="*/ 4029 h 462"/>
                      <a:gd name="T72" fmla="+- 0 5279 4817"/>
                      <a:gd name="T73" fmla="*/ T72 w 463"/>
                      <a:gd name="T74" fmla="+- 0 3961 3731"/>
                      <a:gd name="T75" fmla="*/ 3961 h 462"/>
                      <a:gd name="T76" fmla="+- 0 5279 4817"/>
                      <a:gd name="T77" fmla="*/ T76 w 463"/>
                      <a:gd name="T78" fmla="+- 0 3959 3731"/>
                      <a:gd name="T79" fmla="*/ 3959 h 462"/>
                      <a:gd name="T80" fmla="+- 0 5269 4817"/>
                      <a:gd name="T81" fmla="*/ T80 w 463"/>
                      <a:gd name="T82" fmla="+- 0 3895 3731"/>
                      <a:gd name="T83" fmla="*/ 3895 h 462"/>
                      <a:gd name="T84" fmla="+- 0 5242 4817"/>
                      <a:gd name="T85" fmla="*/ T84 w 463"/>
                      <a:gd name="T86" fmla="+- 0 3837 3731"/>
                      <a:gd name="T87" fmla="*/ 3837 h 462"/>
                      <a:gd name="T88" fmla="+- 0 5200 4817"/>
                      <a:gd name="T89" fmla="*/ T88 w 463"/>
                      <a:gd name="T90" fmla="+- 0 3790 3731"/>
                      <a:gd name="T91" fmla="*/ 3790 h 462"/>
                      <a:gd name="T92" fmla="+- 0 5144 4817"/>
                      <a:gd name="T93" fmla="*/ T92 w 463"/>
                      <a:gd name="T94" fmla="+- 0 3755 3731"/>
                      <a:gd name="T95" fmla="*/ 3755 h 462"/>
                      <a:gd name="T96" fmla="+- 0 5077 4817"/>
                      <a:gd name="T97" fmla="*/ T96 w 463"/>
                      <a:gd name="T98" fmla="+- 0 3735 3731"/>
                      <a:gd name="T99" fmla="*/ 3735 h 462"/>
                      <a:gd name="T100" fmla="+- 0 5027 4817"/>
                      <a:gd name="T101" fmla="*/ T100 w 463"/>
                      <a:gd name="T102" fmla="+- 0 3731 3731"/>
                      <a:gd name="T103" fmla="*/ 3731 h 46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Lst>
                    <a:rect l="0" t="0" r="r" b="b"/>
                    <a:pathLst>
                      <a:path w="463" h="462">
                        <a:moveTo>
                          <a:pt x="210" y="0"/>
                        </a:moveTo>
                        <a:lnTo>
                          <a:pt x="147" y="15"/>
                        </a:lnTo>
                        <a:lnTo>
                          <a:pt x="92" y="46"/>
                        </a:lnTo>
                        <a:lnTo>
                          <a:pt x="47" y="93"/>
                        </a:lnTo>
                        <a:lnTo>
                          <a:pt x="16" y="151"/>
                        </a:lnTo>
                        <a:lnTo>
                          <a:pt x="1" y="220"/>
                        </a:lnTo>
                        <a:lnTo>
                          <a:pt x="0" y="245"/>
                        </a:lnTo>
                        <a:lnTo>
                          <a:pt x="2" y="268"/>
                        </a:lnTo>
                        <a:lnTo>
                          <a:pt x="22" y="330"/>
                        </a:lnTo>
                        <a:lnTo>
                          <a:pt x="58" y="383"/>
                        </a:lnTo>
                        <a:lnTo>
                          <a:pt x="108" y="425"/>
                        </a:lnTo>
                        <a:lnTo>
                          <a:pt x="169" y="452"/>
                        </a:lnTo>
                        <a:lnTo>
                          <a:pt x="239" y="461"/>
                        </a:lnTo>
                        <a:lnTo>
                          <a:pt x="262" y="459"/>
                        </a:lnTo>
                        <a:lnTo>
                          <a:pt x="326" y="441"/>
                        </a:lnTo>
                        <a:lnTo>
                          <a:pt x="381" y="406"/>
                        </a:lnTo>
                        <a:lnTo>
                          <a:pt x="424" y="357"/>
                        </a:lnTo>
                        <a:lnTo>
                          <a:pt x="452" y="298"/>
                        </a:lnTo>
                        <a:lnTo>
                          <a:pt x="462" y="230"/>
                        </a:lnTo>
                        <a:lnTo>
                          <a:pt x="462" y="228"/>
                        </a:lnTo>
                        <a:lnTo>
                          <a:pt x="452" y="164"/>
                        </a:lnTo>
                        <a:lnTo>
                          <a:pt x="425" y="106"/>
                        </a:lnTo>
                        <a:lnTo>
                          <a:pt x="383" y="59"/>
                        </a:lnTo>
                        <a:lnTo>
                          <a:pt x="327" y="24"/>
                        </a:lnTo>
                        <a:lnTo>
                          <a:pt x="260" y="4"/>
                        </a:lnTo>
                        <a:lnTo>
                          <a:pt x="210"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08" name="Group 399"/>
                <p:cNvGrpSpPr>
                  <a:grpSpLocks/>
                </p:cNvGrpSpPr>
                <p:nvPr/>
              </p:nvGrpSpPr>
              <p:grpSpPr bwMode="auto">
                <a:xfrm>
                  <a:off x="4817" y="3731"/>
                  <a:ext cx="463" cy="462"/>
                  <a:chOff x="4817" y="3731"/>
                  <a:chExt cx="463" cy="462"/>
                </a:xfrm>
              </p:grpSpPr>
              <p:sp>
                <p:nvSpPr>
                  <p:cNvPr id="229" name="Freeform 400"/>
                  <p:cNvSpPr>
                    <a:spLocks/>
                  </p:cNvSpPr>
                  <p:nvPr/>
                </p:nvSpPr>
                <p:spPr bwMode="auto">
                  <a:xfrm>
                    <a:off x="4817" y="3731"/>
                    <a:ext cx="463" cy="462"/>
                  </a:xfrm>
                  <a:custGeom>
                    <a:avLst/>
                    <a:gdLst>
                      <a:gd name="T0" fmla="+- 0 5279 4817"/>
                      <a:gd name="T1" fmla="*/ T0 w 463"/>
                      <a:gd name="T2" fmla="+- 0 3961 3731"/>
                      <a:gd name="T3" fmla="*/ 3961 h 462"/>
                      <a:gd name="T4" fmla="+- 0 5269 4817"/>
                      <a:gd name="T5" fmla="*/ T4 w 463"/>
                      <a:gd name="T6" fmla="+- 0 4029 3731"/>
                      <a:gd name="T7" fmla="*/ 4029 h 462"/>
                      <a:gd name="T8" fmla="+- 0 5241 4817"/>
                      <a:gd name="T9" fmla="*/ T8 w 463"/>
                      <a:gd name="T10" fmla="+- 0 4088 3731"/>
                      <a:gd name="T11" fmla="*/ 4088 h 462"/>
                      <a:gd name="T12" fmla="+- 0 5198 4817"/>
                      <a:gd name="T13" fmla="*/ T12 w 463"/>
                      <a:gd name="T14" fmla="+- 0 4137 3731"/>
                      <a:gd name="T15" fmla="*/ 4137 h 462"/>
                      <a:gd name="T16" fmla="+- 0 5143 4817"/>
                      <a:gd name="T17" fmla="*/ T16 w 463"/>
                      <a:gd name="T18" fmla="+- 0 4172 3731"/>
                      <a:gd name="T19" fmla="*/ 4172 h 462"/>
                      <a:gd name="T20" fmla="+- 0 5079 4817"/>
                      <a:gd name="T21" fmla="*/ T20 w 463"/>
                      <a:gd name="T22" fmla="+- 0 4190 3731"/>
                      <a:gd name="T23" fmla="*/ 4190 h 462"/>
                      <a:gd name="T24" fmla="+- 0 5056 4817"/>
                      <a:gd name="T25" fmla="*/ T24 w 463"/>
                      <a:gd name="T26" fmla="+- 0 4192 3731"/>
                      <a:gd name="T27" fmla="*/ 4192 h 462"/>
                      <a:gd name="T28" fmla="+- 0 5032 4817"/>
                      <a:gd name="T29" fmla="*/ T28 w 463"/>
                      <a:gd name="T30" fmla="+- 0 4191 3731"/>
                      <a:gd name="T31" fmla="*/ 4191 h 462"/>
                      <a:gd name="T32" fmla="+- 0 4964 4817"/>
                      <a:gd name="T33" fmla="*/ T32 w 463"/>
                      <a:gd name="T34" fmla="+- 0 4176 3731"/>
                      <a:gd name="T35" fmla="*/ 4176 h 462"/>
                      <a:gd name="T36" fmla="+- 0 4907 4817"/>
                      <a:gd name="T37" fmla="*/ T36 w 463"/>
                      <a:gd name="T38" fmla="+- 0 4144 3731"/>
                      <a:gd name="T39" fmla="*/ 4144 h 462"/>
                      <a:gd name="T40" fmla="+- 0 4861 4817"/>
                      <a:gd name="T41" fmla="*/ T40 w 463"/>
                      <a:gd name="T42" fmla="+- 0 4098 3731"/>
                      <a:gd name="T43" fmla="*/ 4098 h 462"/>
                      <a:gd name="T44" fmla="+- 0 4830 4817"/>
                      <a:gd name="T45" fmla="*/ T44 w 463"/>
                      <a:gd name="T46" fmla="+- 0 4041 3731"/>
                      <a:gd name="T47" fmla="*/ 4041 h 462"/>
                      <a:gd name="T48" fmla="+- 0 4817 4817"/>
                      <a:gd name="T49" fmla="*/ T48 w 463"/>
                      <a:gd name="T50" fmla="+- 0 3976 3731"/>
                      <a:gd name="T51" fmla="*/ 3976 h 462"/>
                      <a:gd name="T52" fmla="+- 0 4818 4817"/>
                      <a:gd name="T53" fmla="*/ T52 w 463"/>
                      <a:gd name="T54" fmla="+- 0 3951 3731"/>
                      <a:gd name="T55" fmla="*/ 3951 h 462"/>
                      <a:gd name="T56" fmla="+- 0 4833 4817"/>
                      <a:gd name="T57" fmla="*/ T56 w 463"/>
                      <a:gd name="T58" fmla="+- 0 3882 3731"/>
                      <a:gd name="T59" fmla="*/ 3882 h 462"/>
                      <a:gd name="T60" fmla="+- 0 4864 4817"/>
                      <a:gd name="T61" fmla="*/ T60 w 463"/>
                      <a:gd name="T62" fmla="+- 0 3824 3731"/>
                      <a:gd name="T63" fmla="*/ 3824 h 462"/>
                      <a:gd name="T64" fmla="+- 0 4909 4817"/>
                      <a:gd name="T65" fmla="*/ T64 w 463"/>
                      <a:gd name="T66" fmla="+- 0 3777 3731"/>
                      <a:gd name="T67" fmla="*/ 3777 h 462"/>
                      <a:gd name="T68" fmla="+- 0 4964 4817"/>
                      <a:gd name="T69" fmla="*/ T68 w 463"/>
                      <a:gd name="T70" fmla="+- 0 3746 3731"/>
                      <a:gd name="T71" fmla="*/ 3746 h 462"/>
                      <a:gd name="T72" fmla="+- 0 5027 4817"/>
                      <a:gd name="T73" fmla="*/ T72 w 463"/>
                      <a:gd name="T74" fmla="+- 0 3731 3731"/>
                      <a:gd name="T75" fmla="*/ 3731 h 462"/>
                      <a:gd name="T76" fmla="+- 0 5053 4817"/>
                      <a:gd name="T77" fmla="*/ T76 w 463"/>
                      <a:gd name="T78" fmla="+- 0 3732 3731"/>
                      <a:gd name="T79" fmla="*/ 3732 h 462"/>
                      <a:gd name="T80" fmla="+- 0 5123 4817"/>
                      <a:gd name="T81" fmla="*/ T80 w 463"/>
                      <a:gd name="T82" fmla="+- 0 3746 3731"/>
                      <a:gd name="T83" fmla="*/ 3746 h 462"/>
                      <a:gd name="T84" fmla="+- 0 5183 4817"/>
                      <a:gd name="T85" fmla="*/ T84 w 463"/>
                      <a:gd name="T86" fmla="+- 0 3777 3731"/>
                      <a:gd name="T87" fmla="*/ 3777 h 462"/>
                      <a:gd name="T88" fmla="+- 0 5229 4817"/>
                      <a:gd name="T89" fmla="*/ T88 w 463"/>
                      <a:gd name="T90" fmla="+- 0 3820 3731"/>
                      <a:gd name="T91" fmla="*/ 3820 h 462"/>
                      <a:gd name="T92" fmla="+- 0 5262 4817"/>
                      <a:gd name="T93" fmla="*/ T92 w 463"/>
                      <a:gd name="T94" fmla="+- 0 3875 3731"/>
                      <a:gd name="T95" fmla="*/ 3875 h 462"/>
                      <a:gd name="T96" fmla="+- 0 5277 4817"/>
                      <a:gd name="T97" fmla="*/ T96 w 463"/>
                      <a:gd name="T98" fmla="+- 0 3937 3731"/>
                      <a:gd name="T99" fmla="*/ 3937 h 462"/>
                      <a:gd name="T100" fmla="+- 0 5279 4817"/>
                      <a:gd name="T101" fmla="*/ T100 w 463"/>
                      <a:gd name="T102" fmla="+- 0 3961 3731"/>
                      <a:gd name="T103" fmla="*/ 3961 h 462"/>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Lst>
                    <a:rect l="0" t="0" r="r" b="b"/>
                    <a:pathLst>
                      <a:path w="463" h="462">
                        <a:moveTo>
                          <a:pt x="462" y="230"/>
                        </a:moveTo>
                        <a:lnTo>
                          <a:pt x="452" y="298"/>
                        </a:lnTo>
                        <a:lnTo>
                          <a:pt x="424" y="357"/>
                        </a:lnTo>
                        <a:lnTo>
                          <a:pt x="381" y="406"/>
                        </a:lnTo>
                        <a:lnTo>
                          <a:pt x="326" y="441"/>
                        </a:lnTo>
                        <a:lnTo>
                          <a:pt x="262" y="459"/>
                        </a:lnTo>
                        <a:lnTo>
                          <a:pt x="239" y="461"/>
                        </a:lnTo>
                        <a:lnTo>
                          <a:pt x="215" y="460"/>
                        </a:lnTo>
                        <a:lnTo>
                          <a:pt x="147" y="445"/>
                        </a:lnTo>
                        <a:lnTo>
                          <a:pt x="90" y="413"/>
                        </a:lnTo>
                        <a:lnTo>
                          <a:pt x="44" y="367"/>
                        </a:lnTo>
                        <a:lnTo>
                          <a:pt x="13" y="310"/>
                        </a:lnTo>
                        <a:lnTo>
                          <a:pt x="0" y="245"/>
                        </a:lnTo>
                        <a:lnTo>
                          <a:pt x="1" y="220"/>
                        </a:lnTo>
                        <a:lnTo>
                          <a:pt x="16" y="151"/>
                        </a:lnTo>
                        <a:lnTo>
                          <a:pt x="47" y="93"/>
                        </a:lnTo>
                        <a:lnTo>
                          <a:pt x="92" y="46"/>
                        </a:lnTo>
                        <a:lnTo>
                          <a:pt x="147" y="15"/>
                        </a:lnTo>
                        <a:lnTo>
                          <a:pt x="210" y="0"/>
                        </a:lnTo>
                        <a:lnTo>
                          <a:pt x="236" y="1"/>
                        </a:lnTo>
                        <a:lnTo>
                          <a:pt x="306" y="15"/>
                        </a:lnTo>
                        <a:lnTo>
                          <a:pt x="366" y="46"/>
                        </a:lnTo>
                        <a:lnTo>
                          <a:pt x="412" y="89"/>
                        </a:lnTo>
                        <a:lnTo>
                          <a:pt x="445" y="144"/>
                        </a:lnTo>
                        <a:lnTo>
                          <a:pt x="460" y="206"/>
                        </a:lnTo>
                        <a:lnTo>
                          <a:pt x="462" y="230"/>
                        </a:lnTo>
                        <a:close/>
                      </a:path>
                    </a:pathLst>
                  </a:custGeom>
                  <a:noFill/>
                  <a:ln w="1270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09" name="Group 401"/>
                <p:cNvGrpSpPr>
                  <a:grpSpLocks/>
                </p:cNvGrpSpPr>
                <p:nvPr/>
              </p:nvGrpSpPr>
              <p:grpSpPr bwMode="auto">
                <a:xfrm>
                  <a:off x="4442" y="-494"/>
                  <a:ext cx="392" cy="254"/>
                  <a:chOff x="4442" y="-494"/>
                  <a:chExt cx="392" cy="254"/>
                </a:xfrm>
              </p:grpSpPr>
              <p:sp>
                <p:nvSpPr>
                  <p:cNvPr id="228" name="Freeform 402"/>
                  <p:cNvSpPr>
                    <a:spLocks/>
                  </p:cNvSpPr>
                  <p:nvPr/>
                </p:nvSpPr>
                <p:spPr bwMode="auto">
                  <a:xfrm>
                    <a:off x="4442" y="-494"/>
                    <a:ext cx="392" cy="254"/>
                  </a:xfrm>
                  <a:custGeom>
                    <a:avLst/>
                    <a:gdLst>
                      <a:gd name="T0" fmla="+- 0 4833 4442"/>
                      <a:gd name="T1" fmla="*/ T0 w 392"/>
                      <a:gd name="T2" fmla="+- 0 -494 -494"/>
                      <a:gd name="T3" fmla="*/ -494 h 254"/>
                      <a:gd name="T4" fmla="+- 0 4509 4442"/>
                      <a:gd name="T5" fmla="*/ T4 w 392"/>
                      <a:gd name="T6" fmla="+- 0 -403 -494"/>
                      <a:gd name="T7" fmla="*/ -403 h 254"/>
                      <a:gd name="T8" fmla="+- 0 4442 4442"/>
                      <a:gd name="T9" fmla="*/ T8 w 392"/>
                      <a:gd name="T10" fmla="+- 0 -306 -494"/>
                      <a:gd name="T11" fmla="*/ -306 h 254"/>
                      <a:gd name="T12" fmla="+- 0 4526 4442"/>
                      <a:gd name="T13" fmla="*/ T12 w 392"/>
                      <a:gd name="T14" fmla="+- 0 -241 -494"/>
                      <a:gd name="T15" fmla="*/ -241 h 254"/>
                      <a:gd name="T16" fmla="+- 0 4535 4442"/>
                      <a:gd name="T17" fmla="*/ T16 w 392"/>
                      <a:gd name="T18" fmla="+- 0 -250 -494"/>
                      <a:gd name="T19" fmla="*/ -250 h 254"/>
                      <a:gd name="T20" fmla="+- 0 4545 4442"/>
                      <a:gd name="T21" fmla="*/ T20 w 392"/>
                      <a:gd name="T22" fmla="+- 0 -258 -494"/>
                      <a:gd name="T23" fmla="*/ -258 h 254"/>
                      <a:gd name="T24" fmla="+- 0 4600 4442"/>
                      <a:gd name="T25" fmla="*/ T24 w 392"/>
                      <a:gd name="T26" fmla="+- 0 -290 -494"/>
                      <a:gd name="T27" fmla="*/ -290 h 254"/>
                      <a:gd name="T28" fmla="+- 0 4676 4442"/>
                      <a:gd name="T29" fmla="*/ T28 w 392"/>
                      <a:gd name="T30" fmla="+- 0 -318 -494"/>
                      <a:gd name="T31" fmla="*/ -318 h 254"/>
                      <a:gd name="T32" fmla="+- 0 4744 4442"/>
                      <a:gd name="T33" fmla="*/ T32 w 392"/>
                      <a:gd name="T34" fmla="+- 0 -337 -494"/>
                      <a:gd name="T35" fmla="*/ -337 h 254"/>
                      <a:gd name="T36" fmla="+- 0 4822 4442"/>
                      <a:gd name="T37" fmla="*/ T36 w 392"/>
                      <a:gd name="T38" fmla="+- 0 -353 -494"/>
                      <a:gd name="T39" fmla="*/ -353 h 254"/>
                      <a:gd name="T40" fmla="+- 0 4833 4442"/>
                      <a:gd name="T41" fmla="*/ T40 w 392"/>
                      <a:gd name="T42" fmla="+- 0 -494 -494"/>
                      <a:gd name="T43" fmla="*/ -494 h 25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392" h="254">
                        <a:moveTo>
                          <a:pt x="391" y="0"/>
                        </a:moveTo>
                        <a:lnTo>
                          <a:pt x="67" y="91"/>
                        </a:lnTo>
                        <a:lnTo>
                          <a:pt x="0" y="188"/>
                        </a:lnTo>
                        <a:lnTo>
                          <a:pt x="84" y="253"/>
                        </a:lnTo>
                        <a:lnTo>
                          <a:pt x="93" y="244"/>
                        </a:lnTo>
                        <a:lnTo>
                          <a:pt x="103" y="236"/>
                        </a:lnTo>
                        <a:lnTo>
                          <a:pt x="158" y="204"/>
                        </a:lnTo>
                        <a:lnTo>
                          <a:pt x="234" y="176"/>
                        </a:lnTo>
                        <a:lnTo>
                          <a:pt x="302" y="157"/>
                        </a:lnTo>
                        <a:lnTo>
                          <a:pt x="380" y="141"/>
                        </a:lnTo>
                        <a:lnTo>
                          <a:pt x="391" y="0"/>
                        </a:lnTo>
                        <a:close/>
                      </a:path>
                    </a:pathLst>
                  </a:custGeom>
                  <a:solidFill>
                    <a:srgbClr val="4140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10" name="Group 403"/>
                <p:cNvGrpSpPr>
                  <a:grpSpLocks/>
                </p:cNvGrpSpPr>
                <p:nvPr/>
              </p:nvGrpSpPr>
              <p:grpSpPr bwMode="auto">
                <a:xfrm>
                  <a:off x="4442" y="-494"/>
                  <a:ext cx="392" cy="254"/>
                  <a:chOff x="4442" y="-494"/>
                  <a:chExt cx="392" cy="254"/>
                </a:xfrm>
              </p:grpSpPr>
              <p:sp>
                <p:nvSpPr>
                  <p:cNvPr id="227" name="Freeform 404"/>
                  <p:cNvSpPr>
                    <a:spLocks/>
                  </p:cNvSpPr>
                  <p:nvPr/>
                </p:nvSpPr>
                <p:spPr bwMode="auto">
                  <a:xfrm>
                    <a:off x="4442" y="-494"/>
                    <a:ext cx="392" cy="254"/>
                  </a:xfrm>
                  <a:custGeom>
                    <a:avLst/>
                    <a:gdLst>
                      <a:gd name="T0" fmla="+- 0 4526 4442"/>
                      <a:gd name="T1" fmla="*/ T0 w 392"/>
                      <a:gd name="T2" fmla="+- 0 -241 -494"/>
                      <a:gd name="T3" fmla="*/ -241 h 254"/>
                      <a:gd name="T4" fmla="+- 0 4584 4442"/>
                      <a:gd name="T5" fmla="*/ T4 w 392"/>
                      <a:gd name="T6" fmla="+- 0 -282 -494"/>
                      <a:gd name="T7" fmla="*/ -282 h 254"/>
                      <a:gd name="T8" fmla="+- 0 4655 4442"/>
                      <a:gd name="T9" fmla="*/ T8 w 392"/>
                      <a:gd name="T10" fmla="+- 0 -311 -494"/>
                      <a:gd name="T11" fmla="*/ -311 h 254"/>
                      <a:gd name="T12" fmla="+- 0 4720 4442"/>
                      <a:gd name="T13" fmla="*/ T12 w 392"/>
                      <a:gd name="T14" fmla="+- 0 -331 -494"/>
                      <a:gd name="T15" fmla="*/ -331 h 254"/>
                      <a:gd name="T16" fmla="+- 0 4796 4442"/>
                      <a:gd name="T17" fmla="*/ T16 w 392"/>
                      <a:gd name="T18" fmla="+- 0 -348 -494"/>
                      <a:gd name="T19" fmla="*/ -348 h 254"/>
                      <a:gd name="T20" fmla="+- 0 4822 4442"/>
                      <a:gd name="T21" fmla="*/ T20 w 392"/>
                      <a:gd name="T22" fmla="+- 0 -353 -494"/>
                      <a:gd name="T23" fmla="*/ -353 h 254"/>
                      <a:gd name="T24" fmla="+- 0 4833 4442"/>
                      <a:gd name="T25" fmla="*/ T24 w 392"/>
                      <a:gd name="T26" fmla="+- 0 -494 -494"/>
                      <a:gd name="T27" fmla="*/ -494 h 254"/>
                      <a:gd name="T28" fmla="+- 0 4509 4442"/>
                      <a:gd name="T29" fmla="*/ T28 w 392"/>
                      <a:gd name="T30" fmla="+- 0 -403 -494"/>
                      <a:gd name="T31" fmla="*/ -403 h 254"/>
                      <a:gd name="T32" fmla="+- 0 4442 4442"/>
                      <a:gd name="T33" fmla="*/ T32 w 392"/>
                      <a:gd name="T34" fmla="+- 0 -306 -494"/>
                      <a:gd name="T35" fmla="*/ -306 h 254"/>
                      <a:gd name="T36" fmla="+- 0 4526 4442"/>
                      <a:gd name="T37" fmla="*/ T36 w 392"/>
                      <a:gd name="T38" fmla="+- 0 -241 -494"/>
                      <a:gd name="T39" fmla="*/ -241 h 25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392" h="254">
                        <a:moveTo>
                          <a:pt x="84" y="253"/>
                        </a:moveTo>
                        <a:lnTo>
                          <a:pt x="142" y="212"/>
                        </a:lnTo>
                        <a:lnTo>
                          <a:pt x="213" y="183"/>
                        </a:lnTo>
                        <a:lnTo>
                          <a:pt x="278" y="163"/>
                        </a:lnTo>
                        <a:lnTo>
                          <a:pt x="354" y="146"/>
                        </a:lnTo>
                        <a:lnTo>
                          <a:pt x="380" y="141"/>
                        </a:lnTo>
                        <a:lnTo>
                          <a:pt x="391" y="0"/>
                        </a:lnTo>
                        <a:lnTo>
                          <a:pt x="67" y="91"/>
                        </a:lnTo>
                        <a:lnTo>
                          <a:pt x="0" y="188"/>
                        </a:lnTo>
                        <a:lnTo>
                          <a:pt x="84" y="253"/>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11" name="Group 405"/>
                <p:cNvGrpSpPr>
                  <a:grpSpLocks/>
                </p:cNvGrpSpPr>
                <p:nvPr/>
              </p:nvGrpSpPr>
              <p:grpSpPr bwMode="auto">
                <a:xfrm>
                  <a:off x="5744" y="-494"/>
                  <a:ext cx="392" cy="254"/>
                  <a:chOff x="5744" y="-494"/>
                  <a:chExt cx="392" cy="254"/>
                </a:xfrm>
              </p:grpSpPr>
              <p:sp>
                <p:nvSpPr>
                  <p:cNvPr id="226" name="Freeform 406"/>
                  <p:cNvSpPr>
                    <a:spLocks/>
                  </p:cNvSpPr>
                  <p:nvPr/>
                </p:nvSpPr>
                <p:spPr bwMode="auto">
                  <a:xfrm>
                    <a:off x="5744" y="-494"/>
                    <a:ext cx="392" cy="254"/>
                  </a:xfrm>
                  <a:custGeom>
                    <a:avLst/>
                    <a:gdLst>
                      <a:gd name="T0" fmla="+- 0 5744 5744"/>
                      <a:gd name="T1" fmla="*/ T0 w 392"/>
                      <a:gd name="T2" fmla="+- 0 -494 -494"/>
                      <a:gd name="T3" fmla="*/ -494 h 254"/>
                      <a:gd name="T4" fmla="+- 0 5754 5744"/>
                      <a:gd name="T5" fmla="*/ T4 w 392"/>
                      <a:gd name="T6" fmla="+- 0 -353 -494"/>
                      <a:gd name="T7" fmla="*/ -353 h 254"/>
                      <a:gd name="T8" fmla="+- 0 5781 5744"/>
                      <a:gd name="T9" fmla="*/ T8 w 392"/>
                      <a:gd name="T10" fmla="+- 0 -348 -494"/>
                      <a:gd name="T11" fmla="*/ -348 h 254"/>
                      <a:gd name="T12" fmla="+- 0 5807 5744"/>
                      <a:gd name="T13" fmla="*/ T12 w 392"/>
                      <a:gd name="T14" fmla="+- 0 -343 -494"/>
                      <a:gd name="T15" fmla="*/ -343 h 254"/>
                      <a:gd name="T16" fmla="+- 0 5879 5744"/>
                      <a:gd name="T17" fmla="*/ T16 w 392"/>
                      <a:gd name="T18" fmla="+- 0 -325 -494"/>
                      <a:gd name="T19" fmla="*/ -325 h 254"/>
                      <a:gd name="T20" fmla="+- 0 5941 5744"/>
                      <a:gd name="T21" fmla="*/ T20 w 392"/>
                      <a:gd name="T22" fmla="+- 0 -304 -494"/>
                      <a:gd name="T23" fmla="*/ -304 h 254"/>
                      <a:gd name="T24" fmla="+- 0 6007 5744"/>
                      <a:gd name="T25" fmla="*/ T24 w 392"/>
                      <a:gd name="T26" fmla="+- 0 -274 -494"/>
                      <a:gd name="T27" fmla="*/ -274 h 254"/>
                      <a:gd name="T28" fmla="+- 0 6051 5744"/>
                      <a:gd name="T29" fmla="*/ T28 w 392"/>
                      <a:gd name="T30" fmla="+- 0 -241 -494"/>
                      <a:gd name="T31" fmla="*/ -241 h 254"/>
                      <a:gd name="T32" fmla="+- 0 6135 5744"/>
                      <a:gd name="T33" fmla="*/ T32 w 392"/>
                      <a:gd name="T34" fmla="+- 0 -306 -494"/>
                      <a:gd name="T35" fmla="*/ -306 h 254"/>
                      <a:gd name="T36" fmla="+- 0 6068 5744"/>
                      <a:gd name="T37" fmla="*/ T36 w 392"/>
                      <a:gd name="T38" fmla="+- 0 -403 -494"/>
                      <a:gd name="T39" fmla="*/ -403 h 254"/>
                      <a:gd name="T40" fmla="+- 0 5744 5744"/>
                      <a:gd name="T41" fmla="*/ T40 w 392"/>
                      <a:gd name="T42" fmla="+- 0 -494 -494"/>
                      <a:gd name="T43" fmla="*/ -494 h 25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Lst>
                    <a:rect l="0" t="0" r="r" b="b"/>
                    <a:pathLst>
                      <a:path w="392" h="254">
                        <a:moveTo>
                          <a:pt x="0" y="0"/>
                        </a:moveTo>
                        <a:lnTo>
                          <a:pt x="10" y="141"/>
                        </a:lnTo>
                        <a:lnTo>
                          <a:pt x="37" y="146"/>
                        </a:lnTo>
                        <a:lnTo>
                          <a:pt x="63" y="151"/>
                        </a:lnTo>
                        <a:lnTo>
                          <a:pt x="135" y="169"/>
                        </a:lnTo>
                        <a:lnTo>
                          <a:pt x="197" y="190"/>
                        </a:lnTo>
                        <a:lnTo>
                          <a:pt x="263" y="220"/>
                        </a:lnTo>
                        <a:lnTo>
                          <a:pt x="307" y="253"/>
                        </a:lnTo>
                        <a:lnTo>
                          <a:pt x="391" y="188"/>
                        </a:lnTo>
                        <a:lnTo>
                          <a:pt x="324" y="91"/>
                        </a:lnTo>
                        <a:lnTo>
                          <a:pt x="0" y="0"/>
                        </a:lnTo>
                        <a:close/>
                      </a:path>
                    </a:pathLst>
                  </a:custGeom>
                  <a:solidFill>
                    <a:srgbClr val="414042"/>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12" name="Group 407"/>
                <p:cNvGrpSpPr>
                  <a:grpSpLocks/>
                </p:cNvGrpSpPr>
                <p:nvPr/>
              </p:nvGrpSpPr>
              <p:grpSpPr bwMode="auto">
                <a:xfrm>
                  <a:off x="5744" y="-494"/>
                  <a:ext cx="392" cy="254"/>
                  <a:chOff x="5744" y="-494"/>
                  <a:chExt cx="392" cy="254"/>
                </a:xfrm>
              </p:grpSpPr>
              <p:sp>
                <p:nvSpPr>
                  <p:cNvPr id="225" name="Freeform 408"/>
                  <p:cNvSpPr>
                    <a:spLocks/>
                  </p:cNvSpPr>
                  <p:nvPr/>
                </p:nvSpPr>
                <p:spPr bwMode="auto">
                  <a:xfrm>
                    <a:off x="5744" y="-494"/>
                    <a:ext cx="392" cy="254"/>
                  </a:xfrm>
                  <a:custGeom>
                    <a:avLst/>
                    <a:gdLst>
                      <a:gd name="T0" fmla="+- 0 6051 5744"/>
                      <a:gd name="T1" fmla="*/ T0 w 392"/>
                      <a:gd name="T2" fmla="+- 0 -241 -494"/>
                      <a:gd name="T3" fmla="*/ -241 h 254"/>
                      <a:gd name="T4" fmla="+- 0 5992 5744"/>
                      <a:gd name="T5" fmla="*/ T4 w 392"/>
                      <a:gd name="T6" fmla="+- 0 -282 -494"/>
                      <a:gd name="T7" fmla="*/ -282 h 254"/>
                      <a:gd name="T8" fmla="+- 0 5921 5744"/>
                      <a:gd name="T9" fmla="*/ T8 w 392"/>
                      <a:gd name="T10" fmla="+- 0 -311 -494"/>
                      <a:gd name="T11" fmla="*/ -311 h 254"/>
                      <a:gd name="T12" fmla="+- 0 5856 5744"/>
                      <a:gd name="T13" fmla="*/ T12 w 392"/>
                      <a:gd name="T14" fmla="+- 0 -331 -494"/>
                      <a:gd name="T15" fmla="*/ -331 h 254"/>
                      <a:gd name="T16" fmla="+- 0 5781 5744"/>
                      <a:gd name="T17" fmla="*/ T16 w 392"/>
                      <a:gd name="T18" fmla="+- 0 -348 -494"/>
                      <a:gd name="T19" fmla="*/ -348 h 254"/>
                      <a:gd name="T20" fmla="+- 0 5754 5744"/>
                      <a:gd name="T21" fmla="*/ T20 w 392"/>
                      <a:gd name="T22" fmla="+- 0 -353 -494"/>
                      <a:gd name="T23" fmla="*/ -353 h 254"/>
                      <a:gd name="T24" fmla="+- 0 5744 5744"/>
                      <a:gd name="T25" fmla="*/ T24 w 392"/>
                      <a:gd name="T26" fmla="+- 0 -494 -494"/>
                      <a:gd name="T27" fmla="*/ -494 h 254"/>
                      <a:gd name="T28" fmla="+- 0 6068 5744"/>
                      <a:gd name="T29" fmla="*/ T28 w 392"/>
                      <a:gd name="T30" fmla="+- 0 -403 -494"/>
                      <a:gd name="T31" fmla="*/ -403 h 254"/>
                      <a:gd name="T32" fmla="+- 0 6135 5744"/>
                      <a:gd name="T33" fmla="*/ T32 w 392"/>
                      <a:gd name="T34" fmla="+- 0 -306 -494"/>
                      <a:gd name="T35" fmla="*/ -306 h 254"/>
                      <a:gd name="T36" fmla="+- 0 6051 5744"/>
                      <a:gd name="T37" fmla="*/ T36 w 392"/>
                      <a:gd name="T38" fmla="+- 0 -241 -494"/>
                      <a:gd name="T39" fmla="*/ -241 h 254"/>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392" h="254">
                        <a:moveTo>
                          <a:pt x="307" y="253"/>
                        </a:moveTo>
                        <a:lnTo>
                          <a:pt x="248" y="212"/>
                        </a:lnTo>
                        <a:lnTo>
                          <a:pt x="177" y="183"/>
                        </a:lnTo>
                        <a:lnTo>
                          <a:pt x="112" y="163"/>
                        </a:lnTo>
                        <a:lnTo>
                          <a:pt x="37" y="146"/>
                        </a:lnTo>
                        <a:lnTo>
                          <a:pt x="10" y="141"/>
                        </a:lnTo>
                        <a:lnTo>
                          <a:pt x="0" y="0"/>
                        </a:lnTo>
                        <a:lnTo>
                          <a:pt x="324" y="91"/>
                        </a:lnTo>
                        <a:lnTo>
                          <a:pt x="391" y="188"/>
                        </a:lnTo>
                        <a:lnTo>
                          <a:pt x="307" y="253"/>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13" name="Group 409"/>
                <p:cNvGrpSpPr>
                  <a:grpSpLocks/>
                </p:cNvGrpSpPr>
                <p:nvPr/>
              </p:nvGrpSpPr>
              <p:grpSpPr bwMode="auto">
                <a:xfrm>
                  <a:off x="4370" y="-286"/>
                  <a:ext cx="1836" cy="488"/>
                  <a:chOff x="4370" y="-286"/>
                  <a:chExt cx="1836" cy="488"/>
                </a:xfrm>
              </p:grpSpPr>
              <p:sp>
                <p:nvSpPr>
                  <p:cNvPr id="223" name="Freeform 410"/>
                  <p:cNvSpPr>
                    <a:spLocks/>
                  </p:cNvSpPr>
                  <p:nvPr/>
                </p:nvSpPr>
                <p:spPr bwMode="auto">
                  <a:xfrm>
                    <a:off x="4370" y="-286"/>
                    <a:ext cx="1836" cy="488"/>
                  </a:xfrm>
                  <a:custGeom>
                    <a:avLst/>
                    <a:gdLst>
                      <a:gd name="T0" fmla="+- 0 4370 4370"/>
                      <a:gd name="T1" fmla="*/ T0 w 1836"/>
                      <a:gd name="T2" fmla="+- 0 -286 -286"/>
                      <a:gd name="T3" fmla="*/ -286 h 488"/>
                      <a:gd name="T4" fmla="+- 0 4370 4370"/>
                      <a:gd name="T5" fmla="*/ T4 w 1836"/>
                      <a:gd name="T6" fmla="+- 0 -90 -286"/>
                      <a:gd name="T7" fmla="*/ -90 h 488"/>
                      <a:gd name="T8" fmla="+- 0 4373 4370"/>
                      <a:gd name="T9" fmla="*/ T8 w 1836"/>
                      <a:gd name="T10" fmla="+- 0 -66 -286"/>
                      <a:gd name="T11" fmla="*/ -66 h 488"/>
                      <a:gd name="T12" fmla="+- 0 4417 4370"/>
                      <a:gd name="T13" fmla="*/ T12 w 1836"/>
                      <a:gd name="T14" fmla="+- 0 2 -286"/>
                      <a:gd name="T15" fmla="*/ 2 h 488"/>
                      <a:gd name="T16" fmla="+- 0 4473 4370"/>
                      <a:gd name="T17" fmla="*/ T16 w 1836"/>
                      <a:gd name="T18" fmla="+- 0 44 -286"/>
                      <a:gd name="T19" fmla="*/ 44 h 488"/>
                      <a:gd name="T20" fmla="+- 0 4548 4370"/>
                      <a:gd name="T21" fmla="*/ T20 w 1836"/>
                      <a:gd name="T22" fmla="+- 0 82 -286"/>
                      <a:gd name="T23" fmla="*/ 82 h 488"/>
                      <a:gd name="T24" fmla="+- 0 4639 4370"/>
                      <a:gd name="T25" fmla="*/ T24 w 1836"/>
                      <a:gd name="T26" fmla="+- 0 116 -286"/>
                      <a:gd name="T27" fmla="*/ 116 h 488"/>
                      <a:gd name="T28" fmla="+- 0 4746 4370"/>
                      <a:gd name="T29" fmla="*/ T28 w 1836"/>
                      <a:gd name="T30" fmla="+- 0 145 -286"/>
                      <a:gd name="T31" fmla="*/ 145 h 488"/>
                      <a:gd name="T32" fmla="+- 0 4866 4370"/>
                      <a:gd name="T33" fmla="*/ T32 w 1836"/>
                      <a:gd name="T34" fmla="+- 0 169 -286"/>
                      <a:gd name="T35" fmla="*/ 169 h 488"/>
                      <a:gd name="T36" fmla="+- 0 4931 4370"/>
                      <a:gd name="T37" fmla="*/ T36 w 1836"/>
                      <a:gd name="T38" fmla="+- 0 178 -286"/>
                      <a:gd name="T39" fmla="*/ 178 h 488"/>
                      <a:gd name="T40" fmla="+- 0 4998 4370"/>
                      <a:gd name="T41" fmla="*/ T40 w 1836"/>
                      <a:gd name="T42" fmla="+- 0 186 -286"/>
                      <a:gd name="T43" fmla="*/ 186 h 488"/>
                      <a:gd name="T44" fmla="+- 0 5068 4370"/>
                      <a:gd name="T45" fmla="*/ T44 w 1836"/>
                      <a:gd name="T46" fmla="+- 0 193 -286"/>
                      <a:gd name="T47" fmla="*/ 193 h 488"/>
                      <a:gd name="T48" fmla="+- 0 5139 4370"/>
                      <a:gd name="T49" fmla="*/ T48 w 1836"/>
                      <a:gd name="T50" fmla="+- 0 197 -286"/>
                      <a:gd name="T51" fmla="*/ 197 h 488"/>
                      <a:gd name="T52" fmla="+- 0 5213 4370"/>
                      <a:gd name="T53" fmla="*/ T52 w 1836"/>
                      <a:gd name="T54" fmla="+- 0 200 -286"/>
                      <a:gd name="T55" fmla="*/ 200 h 488"/>
                      <a:gd name="T56" fmla="+- 0 5288 4370"/>
                      <a:gd name="T57" fmla="*/ T56 w 1836"/>
                      <a:gd name="T58" fmla="+- 0 201 -286"/>
                      <a:gd name="T59" fmla="*/ 201 h 488"/>
                      <a:gd name="T60" fmla="+- 0 5363 4370"/>
                      <a:gd name="T61" fmla="*/ T60 w 1836"/>
                      <a:gd name="T62" fmla="+- 0 200 -286"/>
                      <a:gd name="T63" fmla="*/ 200 h 488"/>
                      <a:gd name="T64" fmla="+- 0 5437 4370"/>
                      <a:gd name="T65" fmla="*/ T64 w 1836"/>
                      <a:gd name="T66" fmla="+- 0 197 -286"/>
                      <a:gd name="T67" fmla="*/ 197 h 488"/>
                      <a:gd name="T68" fmla="+- 0 5509 4370"/>
                      <a:gd name="T69" fmla="*/ T68 w 1836"/>
                      <a:gd name="T70" fmla="+- 0 193 -286"/>
                      <a:gd name="T71" fmla="*/ 193 h 488"/>
                      <a:gd name="T72" fmla="+- 0 5578 4370"/>
                      <a:gd name="T73" fmla="*/ T72 w 1836"/>
                      <a:gd name="T74" fmla="+- 0 186 -286"/>
                      <a:gd name="T75" fmla="*/ 186 h 488"/>
                      <a:gd name="T76" fmla="+- 0 5645 4370"/>
                      <a:gd name="T77" fmla="*/ T76 w 1836"/>
                      <a:gd name="T78" fmla="+- 0 178 -286"/>
                      <a:gd name="T79" fmla="*/ 178 h 488"/>
                      <a:gd name="T80" fmla="+- 0 5710 4370"/>
                      <a:gd name="T81" fmla="*/ T80 w 1836"/>
                      <a:gd name="T82" fmla="+- 0 169 -286"/>
                      <a:gd name="T83" fmla="*/ 169 h 488"/>
                      <a:gd name="T84" fmla="+- 0 5772 4370"/>
                      <a:gd name="T85" fmla="*/ T84 w 1836"/>
                      <a:gd name="T86" fmla="+- 0 157 -286"/>
                      <a:gd name="T87" fmla="*/ 157 h 488"/>
                      <a:gd name="T88" fmla="+- 0 5886 4370"/>
                      <a:gd name="T89" fmla="*/ T88 w 1836"/>
                      <a:gd name="T90" fmla="+- 0 131 -286"/>
                      <a:gd name="T91" fmla="*/ 131 h 488"/>
                      <a:gd name="T92" fmla="+- 0 5985 4370"/>
                      <a:gd name="T93" fmla="*/ T92 w 1836"/>
                      <a:gd name="T94" fmla="+- 0 99 -286"/>
                      <a:gd name="T95" fmla="*/ 99 h 488"/>
                      <a:gd name="T96" fmla="+- 0 6069 4370"/>
                      <a:gd name="T97" fmla="*/ T96 w 1836"/>
                      <a:gd name="T98" fmla="+- 0 63 -286"/>
                      <a:gd name="T99" fmla="*/ 63 h 488"/>
                      <a:gd name="T100" fmla="+- 0 6134 4370"/>
                      <a:gd name="T101" fmla="*/ T100 w 1836"/>
                      <a:gd name="T102" fmla="+- 0 23 -286"/>
                      <a:gd name="T103" fmla="*/ 23 h 488"/>
                      <a:gd name="T104" fmla="+- 0 6179 4370"/>
                      <a:gd name="T105" fmla="*/ T104 w 1836"/>
                      <a:gd name="T106" fmla="+- 0 -20 -286"/>
                      <a:gd name="T107" fmla="*/ -20 h 488"/>
                      <a:gd name="T108" fmla="+- 0 6194 4370"/>
                      <a:gd name="T109" fmla="*/ T108 w 1836"/>
                      <a:gd name="T110" fmla="+- 0 -42 -286"/>
                      <a:gd name="T111" fmla="*/ -42 h 488"/>
                      <a:gd name="T112" fmla="+- 0 5288 4370"/>
                      <a:gd name="T113" fmla="*/ T112 w 1836"/>
                      <a:gd name="T114" fmla="+- 0 -42 -286"/>
                      <a:gd name="T115" fmla="*/ -42 h 488"/>
                      <a:gd name="T116" fmla="+- 0 4833 4370"/>
                      <a:gd name="T117" fmla="*/ T116 w 1836"/>
                      <a:gd name="T118" fmla="+- 0 -64 -286"/>
                      <a:gd name="T119" fmla="*/ -64 h 488"/>
                      <a:gd name="T120" fmla="+- 0 4370 4370"/>
                      <a:gd name="T121" fmla="*/ T120 w 1836"/>
                      <a:gd name="T122" fmla="+- 0 -286 -286"/>
                      <a:gd name="T123" fmla="*/ -286 h 48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Lst>
                    <a:rect l="0" t="0" r="r" b="b"/>
                    <a:pathLst>
                      <a:path w="1836" h="488">
                        <a:moveTo>
                          <a:pt x="0" y="0"/>
                        </a:moveTo>
                        <a:lnTo>
                          <a:pt x="0" y="196"/>
                        </a:lnTo>
                        <a:lnTo>
                          <a:pt x="3" y="220"/>
                        </a:lnTo>
                        <a:lnTo>
                          <a:pt x="47" y="288"/>
                        </a:lnTo>
                        <a:lnTo>
                          <a:pt x="103" y="330"/>
                        </a:lnTo>
                        <a:lnTo>
                          <a:pt x="178" y="368"/>
                        </a:lnTo>
                        <a:lnTo>
                          <a:pt x="269" y="402"/>
                        </a:lnTo>
                        <a:lnTo>
                          <a:pt x="376" y="431"/>
                        </a:lnTo>
                        <a:lnTo>
                          <a:pt x="496" y="455"/>
                        </a:lnTo>
                        <a:lnTo>
                          <a:pt x="561" y="464"/>
                        </a:lnTo>
                        <a:lnTo>
                          <a:pt x="628" y="472"/>
                        </a:lnTo>
                        <a:lnTo>
                          <a:pt x="698" y="479"/>
                        </a:lnTo>
                        <a:lnTo>
                          <a:pt x="769" y="483"/>
                        </a:lnTo>
                        <a:lnTo>
                          <a:pt x="843" y="486"/>
                        </a:lnTo>
                        <a:lnTo>
                          <a:pt x="918" y="487"/>
                        </a:lnTo>
                        <a:lnTo>
                          <a:pt x="993" y="486"/>
                        </a:lnTo>
                        <a:lnTo>
                          <a:pt x="1067" y="483"/>
                        </a:lnTo>
                        <a:lnTo>
                          <a:pt x="1139" y="479"/>
                        </a:lnTo>
                        <a:lnTo>
                          <a:pt x="1208" y="472"/>
                        </a:lnTo>
                        <a:lnTo>
                          <a:pt x="1275" y="464"/>
                        </a:lnTo>
                        <a:lnTo>
                          <a:pt x="1340" y="455"/>
                        </a:lnTo>
                        <a:lnTo>
                          <a:pt x="1402" y="443"/>
                        </a:lnTo>
                        <a:lnTo>
                          <a:pt x="1516" y="417"/>
                        </a:lnTo>
                        <a:lnTo>
                          <a:pt x="1615" y="385"/>
                        </a:lnTo>
                        <a:lnTo>
                          <a:pt x="1699" y="349"/>
                        </a:lnTo>
                        <a:lnTo>
                          <a:pt x="1764" y="309"/>
                        </a:lnTo>
                        <a:lnTo>
                          <a:pt x="1809" y="266"/>
                        </a:lnTo>
                        <a:lnTo>
                          <a:pt x="1824" y="244"/>
                        </a:lnTo>
                        <a:lnTo>
                          <a:pt x="918" y="244"/>
                        </a:lnTo>
                        <a:lnTo>
                          <a:pt x="463" y="222"/>
                        </a:lnTo>
                        <a:lnTo>
                          <a:pt x="0" y="0"/>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224" name="Freeform 411"/>
                  <p:cNvSpPr>
                    <a:spLocks/>
                  </p:cNvSpPr>
                  <p:nvPr/>
                </p:nvSpPr>
                <p:spPr bwMode="auto">
                  <a:xfrm>
                    <a:off x="4370" y="-286"/>
                    <a:ext cx="1836" cy="488"/>
                  </a:xfrm>
                  <a:custGeom>
                    <a:avLst/>
                    <a:gdLst>
                      <a:gd name="T0" fmla="+- 0 6206 4370"/>
                      <a:gd name="T1" fmla="*/ T0 w 1836"/>
                      <a:gd name="T2" fmla="+- 0 -286 -286"/>
                      <a:gd name="T3" fmla="*/ -286 h 488"/>
                      <a:gd name="T4" fmla="+- 0 5743 4370"/>
                      <a:gd name="T5" fmla="*/ T4 w 1836"/>
                      <a:gd name="T6" fmla="+- 0 -69 -286"/>
                      <a:gd name="T7" fmla="*/ -69 h 488"/>
                      <a:gd name="T8" fmla="+- 0 5288 4370"/>
                      <a:gd name="T9" fmla="*/ T8 w 1836"/>
                      <a:gd name="T10" fmla="+- 0 -42 -286"/>
                      <a:gd name="T11" fmla="*/ -42 h 488"/>
                      <a:gd name="T12" fmla="+- 0 6194 4370"/>
                      <a:gd name="T13" fmla="*/ T12 w 1836"/>
                      <a:gd name="T14" fmla="+- 0 -42 -286"/>
                      <a:gd name="T15" fmla="*/ -42 h 488"/>
                      <a:gd name="T16" fmla="+- 0 6194 4370"/>
                      <a:gd name="T17" fmla="*/ T16 w 1836"/>
                      <a:gd name="T18" fmla="+- 0 -43 -286"/>
                      <a:gd name="T19" fmla="*/ -43 h 488"/>
                      <a:gd name="T20" fmla="+- 0 6203 4370"/>
                      <a:gd name="T21" fmla="*/ T20 w 1836"/>
                      <a:gd name="T22" fmla="+- 0 -66 -286"/>
                      <a:gd name="T23" fmla="*/ -66 h 488"/>
                      <a:gd name="T24" fmla="+- 0 6206 4370"/>
                      <a:gd name="T25" fmla="*/ T24 w 1836"/>
                      <a:gd name="T26" fmla="+- 0 -90 -286"/>
                      <a:gd name="T27" fmla="*/ -90 h 488"/>
                      <a:gd name="T28" fmla="+- 0 6206 4370"/>
                      <a:gd name="T29" fmla="*/ T28 w 1836"/>
                      <a:gd name="T30" fmla="+- 0 -286 -286"/>
                      <a:gd name="T31" fmla="*/ -286 h 488"/>
                    </a:gdLst>
                    <a:ahLst/>
                    <a:cxnLst>
                      <a:cxn ang="0">
                        <a:pos x="T1" y="T3"/>
                      </a:cxn>
                      <a:cxn ang="0">
                        <a:pos x="T5" y="T7"/>
                      </a:cxn>
                      <a:cxn ang="0">
                        <a:pos x="T9" y="T11"/>
                      </a:cxn>
                      <a:cxn ang="0">
                        <a:pos x="T13" y="T15"/>
                      </a:cxn>
                      <a:cxn ang="0">
                        <a:pos x="T17" y="T19"/>
                      </a:cxn>
                      <a:cxn ang="0">
                        <a:pos x="T21" y="T23"/>
                      </a:cxn>
                      <a:cxn ang="0">
                        <a:pos x="T25" y="T27"/>
                      </a:cxn>
                      <a:cxn ang="0">
                        <a:pos x="T29" y="T31"/>
                      </a:cxn>
                    </a:cxnLst>
                    <a:rect l="0" t="0" r="r" b="b"/>
                    <a:pathLst>
                      <a:path w="1836" h="488">
                        <a:moveTo>
                          <a:pt x="1836" y="0"/>
                        </a:moveTo>
                        <a:lnTo>
                          <a:pt x="1373" y="217"/>
                        </a:lnTo>
                        <a:lnTo>
                          <a:pt x="918" y="244"/>
                        </a:lnTo>
                        <a:lnTo>
                          <a:pt x="1824" y="244"/>
                        </a:lnTo>
                        <a:lnTo>
                          <a:pt x="1824" y="243"/>
                        </a:lnTo>
                        <a:lnTo>
                          <a:pt x="1833" y="220"/>
                        </a:lnTo>
                        <a:lnTo>
                          <a:pt x="1836" y="196"/>
                        </a:lnTo>
                        <a:lnTo>
                          <a:pt x="1836" y="0"/>
                        </a:lnTo>
                        <a:close/>
                      </a:path>
                    </a:pathLst>
                  </a:custGeom>
                  <a:solidFill>
                    <a:srgbClr val="BCBEC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14" name="Group 412"/>
                <p:cNvGrpSpPr>
                  <a:grpSpLocks/>
                </p:cNvGrpSpPr>
                <p:nvPr/>
              </p:nvGrpSpPr>
              <p:grpSpPr bwMode="auto">
                <a:xfrm>
                  <a:off x="4370" y="-286"/>
                  <a:ext cx="1836" cy="488"/>
                  <a:chOff x="4370" y="-286"/>
                  <a:chExt cx="1836" cy="488"/>
                </a:xfrm>
              </p:grpSpPr>
              <p:sp>
                <p:nvSpPr>
                  <p:cNvPr id="222" name="Freeform 413"/>
                  <p:cNvSpPr>
                    <a:spLocks/>
                  </p:cNvSpPr>
                  <p:nvPr/>
                </p:nvSpPr>
                <p:spPr bwMode="auto">
                  <a:xfrm>
                    <a:off x="4370" y="-286"/>
                    <a:ext cx="1836" cy="488"/>
                  </a:xfrm>
                  <a:custGeom>
                    <a:avLst/>
                    <a:gdLst>
                      <a:gd name="T0" fmla="+- 0 6206 4370"/>
                      <a:gd name="T1" fmla="*/ T0 w 1836"/>
                      <a:gd name="T2" fmla="+- 0 -90 -286"/>
                      <a:gd name="T3" fmla="*/ -90 h 488"/>
                      <a:gd name="T4" fmla="+- 0 6179 4370"/>
                      <a:gd name="T5" fmla="*/ T4 w 1836"/>
                      <a:gd name="T6" fmla="+- 0 -20 -286"/>
                      <a:gd name="T7" fmla="*/ -20 h 488"/>
                      <a:gd name="T8" fmla="+- 0 6134 4370"/>
                      <a:gd name="T9" fmla="*/ T8 w 1836"/>
                      <a:gd name="T10" fmla="+- 0 23 -286"/>
                      <a:gd name="T11" fmla="*/ 23 h 488"/>
                      <a:gd name="T12" fmla="+- 0 6069 4370"/>
                      <a:gd name="T13" fmla="*/ T12 w 1836"/>
                      <a:gd name="T14" fmla="+- 0 63 -286"/>
                      <a:gd name="T15" fmla="*/ 63 h 488"/>
                      <a:gd name="T16" fmla="+- 0 5985 4370"/>
                      <a:gd name="T17" fmla="*/ T16 w 1836"/>
                      <a:gd name="T18" fmla="+- 0 99 -286"/>
                      <a:gd name="T19" fmla="*/ 99 h 488"/>
                      <a:gd name="T20" fmla="+- 0 5886 4370"/>
                      <a:gd name="T21" fmla="*/ T20 w 1836"/>
                      <a:gd name="T22" fmla="+- 0 131 -286"/>
                      <a:gd name="T23" fmla="*/ 131 h 488"/>
                      <a:gd name="T24" fmla="+- 0 5772 4370"/>
                      <a:gd name="T25" fmla="*/ T24 w 1836"/>
                      <a:gd name="T26" fmla="+- 0 157 -286"/>
                      <a:gd name="T27" fmla="*/ 157 h 488"/>
                      <a:gd name="T28" fmla="+- 0 5710 4370"/>
                      <a:gd name="T29" fmla="*/ T28 w 1836"/>
                      <a:gd name="T30" fmla="+- 0 169 -286"/>
                      <a:gd name="T31" fmla="*/ 169 h 488"/>
                      <a:gd name="T32" fmla="+- 0 5645 4370"/>
                      <a:gd name="T33" fmla="*/ T32 w 1836"/>
                      <a:gd name="T34" fmla="+- 0 178 -286"/>
                      <a:gd name="T35" fmla="*/ 178 h 488"/>
                      <a:gd name="T36" fmla="+- 0 5578 4370"/>
                      <a:gd name="T37" fmla="*/ T36 w 1836"/>
                      <a:gd name="T38" fmla="+- 0 186 -286"/>
                      <a:gd name="T39" fmla="*/ 186 h 488"/>
                      <a:gd name="T40" fmla="+- 0 5509 4370"/>
                      <a:gd name="T41" fmla="*/ T40 w 1836"/>
                      <a:gd name="T42" fmla="+- 0 193 -286"/>
                      <a:gd name="T43" fmla="*/ 193 h 488"/>
                      <a:gd name="T44" fmla="+- 0 5437 4370"/>
                      <a:gd name="T45" fmla="*/ T44 w 1836"/>
                      <a:gd name="T46" fmla="+- 0 197 -286"/>
                      <a:gd name="T47" fmla="*/ 197 h 488"/>
                      <a:gd name="T48" fmla="+- 0 5363 4370"/>
                      <a:gd name="T49" fmla="*/ T48 w 1836"/>
                      <a:gd name="T50" fmla="+- 0 200 -286"/>
                      <a:gd name="T51" fmla="*/ 200 h 488"/>
                      <a:gd name="T52" fmla="+- 0 5288 4370"/>
                      <a:gd name="T53" fmla="*/ T52 w 1836"/>
                      <a:gd name="T54" fmla="+- 0 201 -286"/>
                      <a:gd name="T55" fmla="*/ 201 h 488"/>
                      <a:gd name="T56" fmla="+- 0 5213 4370"/>
                      <a:gd name="T57" fmla="*/ T56 w 1836"/>
                      <a:gd name="T58" fmla="+- 0 200 -286"/>
                      <a:gd name="T59" fmla="*/ 200 h 488"/>
                      <a:gd name="T60" fmla="+- 0 5139 4370"/>
                      <a:gd name="T61" fmla="*/ T60 w 1836"/>
                      <a:gd name="T62" fmla="+- 0 197 -286"/>
                      <a:gd name="T63" fmla="*/ 197 h 488"/>
                      <a:gd name="T64" fmla="+- 0 5068 4370"/>
                      <a:gd name="T65" fmla="*/ T64 w 1836"/>
                      <a:gd name="T66" fmla="+- 0 193 -286"/>
                      <a:gd name="T67" fmla="*/ 193 h 488"/>
                      <a:gd name="T68" fmla="+- 0 4998 4370"/>
                      <a:gd name="T69" fmla="*/ T68 w 1836"/>
                      <a:gd name="T70" fmla="+- 0 186 -286"/>
                      <a:gd name="T71" fmla="*/ 186 h 488"/>
                      <a:gd name="T72" fmla="+- 0 4931 4370"/>
                      <a:gd name="T73" fmla="*/ T72 w 1836"/>
                      <a:gd name="T74" fmla="+- 0 178 -286"/>
                      <a:gd name="T75" fmla="*/ 178 h 488"/>
                      <a:gd name="T76" fmla="+- 0 4866 4370"/>
                      <a:gd name="T77" fmla="*/ T76 w 1836"/>
                      <a:gd name="T78" fmla="+- 0 169 -286"/>
                      <a:gd name="T79" fmla="*/ 169 h 488"/>
                      <a:gd name="T80" fmla="+- 0 4805 4370"/>
                      <a:gd name="T81" fmla="*/ T80 w 1836"/>
                      <a:gd name="T82" fmla="+- 0 157 -286"/>
                      <a:gd name="T83" fmla="*/ 157 h 488"/>
                      <a:gd name="T84" fmla="+- 0 4691 4370"/>
                      <a:gd name="T85" fmla="*/ T84 w 1836"/>
                      <a:gd name="T86" fmla="+- 0 131 -286"/>
                      <a:gd name="T87" fmla="*/ 131 h 488"/>
                      <a:gd name="T88" fmla="+- 0 4591 4370"/>
                      <a:gd name="T89" fmla="*/ T88 w 1836"/>
                      <a:gd name="T90" fmla="+- 0 99 -286"/>
                      <a:gd name="T91" fmla="*/ 99 h 488"/>
                      <a:gd name="T92" fmla="+- 0 4508 4370"/>
                      <a:gd name="T93" fmla="*/ T92 w 1836"/>
                      <a:gd name="T94" fmla="+- 0 63 -286"/>
                      <a:gd name="T95" fmla="*/ 63 h 488"/>
                      <a:gd name="T96" fmla="+- 0 4443 4370"/>
                      <a:gd name="T97" fmla="*/ T96 w 1836"/>
                      <a:gd name="T98" fmla="+- 0 23 -286"/>
                      <a:gd name="T99" fmla="*/ 23 h 488"/>
                      <a:gd name="T100" fmla="+- 0 4397 4370"/>
                      <a:gd name="T101" fmla="*/ T100 w 1836"/>
                      <a:gd name="T102" fmla="+- 0 -20 -286"/>
                      <a:gd name="T103" fmla="*/ -20 h 488"/>
                      <a:gd name="T104" fmla="+- 0 4370 4370"/>
                      <a:gd name="T105" fmla="*/ T104 w 1836"/>
                      <a:gd name="T106" fmla="+- 0 -90 -286"/>
                      <a:gd name="T107" fmla="*/ -90 h 488"/>
                      <a:gd name="T108" fmla="+- 0 4370 4370"/>
                      <a:gd name="T109" fmla="*/ T108 w 1836"/>
                      <a:gd name="T110" fmla="+- 0 -286 -286"/>
                      <a:gd name="T111" fmla="*/ -286 h 488"/>
                      <a:gd name="T112" fmla="+- 0 4833 4370"/>
                      <a:gd name="T113" fmla="*/ T112 w 1836"/>
                      <a:gd name="T114" fmla="+- 0 -64 -286"/>
                      <a:gd name="T115" fmla="*/ -64 h 488"/>
                      <a:gd name="T116" fmla="+- 0 5288 4370"/>
                      <a:gd name="T117" fmla="*/ T116 w 1836"/>
                      <a:gd name="T118" fmla="+- 0 -42 -286"/>
                      <a:gd name="T119" fmla="*/ -42 h 488"/>
                      <a:gd name="T120" fmla="+- 0 5743 4370"/>
                      <a:gd name="T121" fmla="*/ T120 w 1836"/>
                      <a:gd name="T122" fmla="+- 0 -69 -286"/>
                      <a:gd name="T123" fmla="*/ -69 h 488"/>
                      <a:gd name="T124" fmla="+- 0 6206 4370"/>
                      <a:gd name="T125" fmla="*/ T124 w 1836"/>
                      <a:gd name="T126" fmla="+- 0 -286 -286"/>
                      <a:gd name="T127" fmla="*/ -286 h 488"/>
                      <a:gd name="T128" fmla="+- 0 6206 4370"/>
                      <a:gd name="T129" fmla="*/ T128 w 1836"/>
                      <a:gd name="T130" fmla="+- 0 -90 -286"/>
                      <a:gd name="T131" fmla="*/ -90 h 488"/>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Lst>
                    <a:rect l="0" t="0" r="r" b="b"/>
                    <a:pathLst>
                      <a:path w="1836" h="488">
                        <a:moveTo>
                          <a:pt x="1836" y="196"/>
                        </a:moveTo>
                        <a:lnTo>
                          <a:pt x="1809" y="266"/>
                        </a:lnTo>
                        <a:lnTo>
                          <a:pt x="1764" y="309"/>
                        </a:lnTo>
                        <a:lnTo>
                          <a:pt x="1699" y="349"/>
                        </a:lnTo>
                        <a:lnTo>
                          <a:pt x="1615" y="385"/>
                        </a:lnTo>
                        <a:lnTo>
                          <a:pt x="1516" y="417"/>
                        </a:lnTo>
                        <a:lnTo>
                          <a:pt x="1402" y="443"/>
                        </a:lnTo>
                        <a:lnTo>
                          <a:pt x="1340" y="455"/>
                        </a:lnTo>
                        <a:lnTo>
                          <a:pt x="1275" y="464"/>
                        </a:lnTo>
                        <a:lnTo>
                          <a:pt x="1208" y="472"/>
                        </a:lnTo>
                        <a:lnTo>
                          <a:pt x="1139" y="479"/>
                        </a:lnTo>
                        <a:lnTo>
                          <a:pt x="1067" y="483"/>
                        </a:lnTo>
                        <a:lnTo>
                          <a:pt x="993" y="486"/>
                        </a:lnTo>
                        <a:lnTo>
                          <a:pt x="918" y="487"/>
                        </a:lnTo>
                        <a:lnTo>
                          <a:pt x="843" y="486"/>
                        </a:lnTo>
                        <a:lnTo>
                          <a:pt x="769" y="483"/>
                        </a:lnTo>
                        <a:lnTo>
                          <a:pt x="698" y="479"/>
                        </a:lnTo>
                        <a:lnTo>
                          <a:pt x="628" y="472"/>
                        </a:lnTo>
                        <a:lnTo>
                          <a:pt x="561" y="464"/>
                        </a:lnTo>
                        <a:lnTo>
                          <a:pt x="496" y="455"/>
                        </a:lnTo>
                        <a:lnTo>
                          <a:pt x="435" y="443"/>
                        </a:lnTo>
                        <a:lnTo>
                          <a:pt x="321" y="417"/>
                        </a:lnTo>
                        <a:lnTo>
                          <a:pt x="221" y="385"/>
                        </a:lnTo>
                        <a:lnTo>
                          <a:pt x="138" y="349"/>
                        </a:lnTo>
                        <a:lnTo>
                          <a:pt x="73" y="309"/>
                        </a:lnTo>
                        <a:lnTo>
                          <a:pt x="27" y="266"/>
                        </a:lnTo>
                        <a:lnTo>
                          <a:pt x="0" y="196"/>
                        </a:lnTo>
                        <a:lnTo>
                          <a:pt x="0" y="0"/>
                        </a:lnTo>
                        <a:lnTo>
                          <a:pt x="463" y="222"/>
                        </a:lnTo>
                        <a:lnTo>
                          <a:pt x="918" y="244"/>
                        </a:lnTo>
                        <a:lnTo>
                          <a:pt x="1373" y="217"/>
                        </a:lnTo>
                        <a:lnTo>
                          <a:pt x="1836" y="0"/>
                        </a:lnTo>
                        <a:lnTo>
                          <a:pt x="1836" y="196"/>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15" name="Group 414"/>
                <p:cNvGrpSpPr>
                  <a:grpSpLocks/>
                </p:cNvGrpSpPr>
                <p:nvPr/>
              </p:nvGrpSpPr>
              <p:grpSpPr bwMode="auto">
                <a:xfrm>
                  <a:off x="4370" y="-539"/>
                  <a:ext cx="1836" cy="545"/>
                  <a:chOff x="4370" y="-539"/>
                  <a:chExt cx="1836" cy="545"/>
                </a:xfrm>
              </p:grpSpPr>
              <p:sp>
                <p:nvSpPr>
                  <p:cNvPr id="220" name="Freeform 415"/>
                  <p:cNvSpPr>
                    <a:spLocks/>
                  </p:cNvSpPr>
                  <p:nvPr/>
                </p:nvSpPr>
                <p:spPr bwMode="auto">
                  <a:xfrm>
                    <a:off x="4370" y="-539"/>
                    <a:ext cx="1836" cy="545"/>
                  </a:xfrm>
                  <a:custGeom>
                    <a:avLst/>
                    <a:gdLst>
                      <a:gd name="T0" fmla="+- 0 4833 4370"/>
                      <a:gd name="T1" fmla="*/ T0 w 1836"/>
                      <a:gd name="T2" fmla="+- 0 -539 -539"/>
                      <a:gd name="T3" fmla="*/ -539 h 545"/>
                      <a:gd name="T4" fmla="+- 0 4753 4370"/>
                      <a:gd name="T5" fmla="*/ T4 w 1836"/>
                      <a:gd name="T6" fmla="+- 0 -523 -539"/>
                      <a:gd name="T7" fmla="*/ -523 h 545"/>
                      <a:gd name="T8" fmla="+- 0 4679 4370"/>
                      <a:gd name="T9" fmla="*/ T8 w 1836"/>
                      <a:gd name="T10" fmla="+- 0 -504 -539"/>
                      <a:gd name="T11" fmla="*/ -504 h 545"/>
                      <a:gd name="T12" fmla="+- 0 4611 4370"/>
                      <a:gd name="T13" fmla="*/ T12 w 1836"/>
                      <a:gd name="T14" fmla="+- 0 -483 -539"/>
                      <a:gd name="T15" fmla="*/ -483 h 545"/>
                      <a:gd name="T16" fmla="+- 0 4551 4370"/>
                      <a:gd name="T17" fmla="*/ T16 w 1836"/>
                      <a:gd name="T18" fmla="+- 0 -459 -539"/>
                      <a:gd name="T19" fmla="*/ -459 h 545"/>
                      <a:gd name="T20" fmla="+- 0 4475 4370"/>
                      <a:gd name="T21" fmla="*/ T20 w 1836"/>
                      <a:gd name="T22" fmla="+- 0 -421 -539"/>
                      <a:gd name="T23" fmla="*/ -421 h 545"/>
                      <a:gd name="T24" fmla="+- 0 4418 4370"/>
                      <a:gd name="T25" fmla="*/ T24 w 1836"/>
                      <a:gd name="T26" fmla="+- 0 -379 -539"/>
                      <a:gd name="T27" fmla="*/ -379 h 545"/>
                      <a:gd name="T28" fmla="+- 0 4376 4370"/>
                      <a:gd name="T29" fmla="*/ T28 w 1836"/>
                      <a:gd name="T30" fmla="+- 0 -318 -539"/>
                      <a:gd name="T31" fmla="*/ -318 h 545"/>
                      <a:gd name="T32" fmla="+- 0 4370 4370"/>
                      <a:gd name="T33" fmla="*/ T32 w 1836"/>
                      <a:gd name="T34" fmla="+- 0 -286 -539"/>
                      <a:gd name="T35" fmla="*/ -286 h 545"/>
                      <a:gd name="T36" fmla="+- 0 4373 4370"/>
                      <a:gd name="T37" fmla="*/ T36 w 1836"/>
                      <a:gd name="T38" fmla="+- 0 -262 -539"/>
                      <a:gd name="T39" fmla="*/ -262 h 545"/>
                      <a:gd name="T40" fmla="+- 0 4417 4370"/>
                      <a:gd name="T41" fmla="*/ T40 w 1836"/>
                      <a:gd name="T42" fmla="+- 0 -194 -539"/>
                      <a:gd name="T43" fmla="*/ -194 h 545"/>
                      <a:gd name="T44" fmla="+- 0 4473 4370"/>
                      <a:gd name="T45" fmla="*/ T44 w 1836"/>
                      <a:gd name="T46" fmla="+- 0 -152 -539"/>
                      <a:gd name="T47" fmla="*/ -152 h 545"/>
                      <a:gd name="T48" fmla="+- 0 4548 4370"/>
                      <a:gd name="T49" fmla="*/ T48 w 1836"/>
                      <a:gd name="T50" fmla="+- 0 -114 -539"/>
                      <a:gd name="T51" fmla="*/ -114 h 545"/>
                      <a:gd name="T52" fmla="+- 0 4639 4370"/>
                      <a:gd name="T53" fmla="*/ T52 w 1836"/>
                      <a:gd name="T54" fmla="+- 0 -80 -539"/>
                      <a:gd name="T55" fmla="*/ -80 h 545"/>
                      <a:gd name="T56" fmla="+- 0 4746 4370"/>
                      <a:gd name="T57" fmla="*/ T56 w 1836"/>
                      <a:gd name="T58" fmla="+- 0 -51 -539"/>
                      <a:gd name="T59" fmla="*/ -51 h 545"/>
                      <a:gd name="T60" fmla="+- 0 4866 4370"/>
                      <a:gd name="T61" fmla="*/ T60 w 1836"/>
                      <a:gd name="T62" fmla="+- 0 -27 -539"/>
                      <a:gd name="T63" fmla="*/ -27 h 545"/>
                      <a:gd name="T64" fmla="+- 0 4931 4370"/>
                      <a:gd name="T65" fmla="*/ T64 w 1836"/>
                      <a:gd name="T66" fmla="+- 0 -18 -539"/>
                      <a:gd name="T67" fmla="*/ -18 h 545"/>
                      <a:gd name="T68" fmla="+- 0 4998 4370"/>
                      <a:gd name="T69" fmla="*/ T68 w 1836"/>
                      <a:gd name="T70" fmla="+- 0 -10 -539"/>
                      <a:gd name="T71" fmla="*/ -10 h 545"/>
                      <a:gd name="T72" fmla="+- 0 5068 4370"/>
                      <a:gd name="T73" fmla="*/ T72 w 1836"/>
                      <a:gd name="T74" fmla="+- 0 -3 -539"/>
                      <a:gd name="T75" fmla="*/ -3 h 545"/>
                      <a:gd name="T76" fmla="+- 0 5139 4370"/>
                      <a:gd name="T77" fmla="*/ T76 w 1836"/>
                      <a:gd name="T78" fmla="+- 0 1 -539"/>
                      <a:gd name="T79" fmla="*/ 1 h 545"/>
                      <a:gd name="T80" fmla="+- 0 5213 4370"/>
                      <a:gd name="T81" fmla="*/ T80 w 1836"/>
                      <a:gd name="T82" fmla="+- 0 4 -539"/>
                      <a:gd name="T83" fmla="*/ 4 h 545"/>
                      <a:gd name="T84" fmla="+- 0 5288 4370"/>
                      <a:gd name="T85" fmla="*/ T84 w 1836"/>
                      <a:gd name="T86" fmla="+- 0 5 -539"/>
                      <a:gd name="T87" fmla="*/ 5 h 545"/>
                      <a:gd name="T88" fmla="+- 0 5363 4370"/>
                      <a:gd name="T89" fmla="*/ T88 w 1836"/>
                      <a:gd name="T90" fmla="+- 0 4 -539"/>
                      <a:gd name="T91" fmla="*/ 4 h 545"/>
                      <a:gd name="T92" fmla="+- 0 5437 4370"/>
                      <a:gd name="T93" fmla="*/ T92 w 1836"/>
                      <a:gd name="T94" fmla="+- 0 1 -539"/>
                      <a:gd name="T95" fmla="*/ 1 h 545"/>
                      <a:gd name="T96" fmla="+- 0 5509 4370"/>
                      <a:gd name="T97" fmla="*/ T96 w 1836"/>
                      <a:gd name="T98" fmla="+- 0 -3 -539"/>
                      <a:gd name="T99" fmla="*/ -3 h 545"/>
                      <a:gd name="T100" fmla="+- 0 5578 4370"/>
                      <a:gd name="T101" fmla="*/ T100 w 1836"/>
                      <a:gd name="T102" fmla="+- 0 -10 -539"/>
                      <a:gd name="T103" fmla="*/ -10 h 545"/>
                      <a:gd name="T104" fmla="+- 0 5645 4370"/>
                      <a:gd name="T105" fmla="*/ T104 w 1836"/>
                      <a:gd name="T106" fmla="+- 0 -18 -539"/>
                      <a:gd name="T107" fmla="*/ -18 h 545"/>
                      <a:gd name="T108" fmla="+- 0 5710 4370"/>
                      <a:gd name="T109" fmla="*/ T108 w 1836"/>
                      <a:gd name="T110" fmla="+- 0 -27 -539"/>
                      <a:gd name="T111" fmla="*/ -27 h 545"/>
                      <a:gd name="T112" fmla="+- 0 5772 4370"/>
                      <a:gd name="T113" fmla="*/ T112 w 1836"/>
                      <a:gd name="T114" fmla="+- 0 -38 -539"/>
                      <a:gd name="T115" fmla="*/ -38 h 545"/>
                      <a:gd name="T116" fmla="+- 0 5886 4370"/>
                      <a:gd name="T117" fmla="*/ T116 w 1836"/>
                      <a:gd name="T118" fmla="+- 0 -65 -539"/>
                      <a:gd name="T119" fmla="*/ -65 h 545"/>
                      <a:gd name="T120" fmla="+- 0 5967 4370"/>
                      <a:gd name="T121" fmla="*/ T120 w 1836"/>
                      <a:gd name="T122" fmla="+- 0 -90 -539"/>
                      <a:gd name="T123" fmla="*/ -90 h 545"/>
                      <a:gd name="T124" fmla="+- 0 5288 4370"/>
                      <a:gd name="T125" fmla="*/ T124 w 1836"/>
                      <a:gd name="T126" fmla="+- 0 -90 -539"/>
                      <a:gd name="T127" fmla="*/ -90 h 545"/>
                      <a:gd name="T128" fmla="+- 0 5224 4370"/>
                      <a:gd name="T129" fmla="*/ T128 w 1836"/>
                      <a:gd name="T130" fmla="+- 0 -91 -539"/>
                      <a:gd name="T131" fmla="*/ -91 h 545"/>
                      <a:gd name="T132" fmla="+- 0 5161 4370"/>
                      <a:gd name="T133" fmla="*/ T132 w 1836"/>
                      <a:gd name="T134" fmla="+- 0 -93 -539"/>
                      <a:gd name="T135" fmla="*/ -93 h 545"/>
                      <a:gd name="T136" fmla="+- 0 5100 4370"/>
                      <a:gd name="T137" fmla="*/ T136 w 1836"/>
                      <a:gd name="T138" fmla="+- 0 -96 -539"/>
                      <a:gd name="T139" fmla="*/ -96 h 545"/>
                      <a:gd name="T140" fmla="+- 0 4983 4370"/>
                      <a:gd name="T141" fmla="*/ T140 w 1836"/>
                      <a:gd name="T142" fmla="+- 0 -106 -539"/>
                      <a:gd name="T143" fmla="*/ -106 h 545"/>
                      <a:gd name="T144" fmla="+- 0 4876 4370"/>
                      <a:gd name="T145" fmla="*/ T144 w 1836"/>
                      <a:gd name="T146" fmla="+- 0 -120 -539"/>
                      <a:gd name="T147" fmla="*/ -120 h 545"/>
                      <a:gd name="T148" fmla="+- 0 4779 4370"/>
                      <a:gd name="T149" fmla="*/ T148 w 1836"/>
                      <a:gd name="T150" fmla="+- 0 -137 -539"/>
                      <a:gd name="T151" fmla="*/ -137 h 545"/>
                      <a:gd name="T152" fmla="+- 0 4694 4370"/>
                      <a:gd name="T153" fmla="*/ T152 w 1836"/>
                      <a:gd name="T154" fmla="+- 0 -159 -539"/>
                      <a:gd name="T155" fmla="*/ -159 h 545"/>
                      <a:gd name="T156" fmla="+- 0 4622 4370"/>
                      <a:gd name="T157" fmla="*/ T156 w 1836"/>
                      <a:gd name="T158" fmla="+- 0 -183 -539"/>
                      <a:gd name="T159" fmla="*/ -183 h 545"/>
                      <a:gd name="T160" fmla="+- 0 4567 4370"/>
                      <a:gd name="T161" fmla="*/ T160 w 1836"/>
                      <a:gd name="T162" fmla="+- 0 -210 -539"/>
                      <a:gd name="T163" fmla="*/ -210 h 545"/>
                      <a:gd name="T164" fmla="+- 0 4515 4370"/>
                      <a:gd name="T165" fmla="*/ T164 w 1836"/>
                      <a:gd name="T166" fmla="+- 0 -254 -539"/>
                      <a:gd name="T167" fmla="*/ -254 h 545"/>
                      <a:gd name="T168" fmla="+- 0 4505 4370"/>
                      <a:gd name="T169" fmla="*/ T168 w 1836"/>
                      <a:gd name="T170" fmla="+- 0 -286 -539"/>
                      <a:gd name="T171" fmla="*/ -286 h 545"/>
                      <a:gd name="T172" fmla="+- 0 4506 4370"/>
                      <a:gd name="T173" fmla="*/ T172 w 1836"/>
                      <a:gd name="T174" fmla="+- 0 -297 -539"/>
                      <a:gd name="T175" fmla="*/ -297 h 545"/>
                      <a:gd name="T176" fmla="+- 0 4545 4370"/>
                      <a:gd name="T177" fmla="*/ T176 w 1836"/>
                      <a:gd name="T178" fmla="+- 0 -348 -539"/>
                      <a:gd name="T179" fmla="*/ -348 h 545"/>
                      <a:gd name="T180" fmla="+- 0 4612 4370"/>
                      <a:gd name="T181" fmla="*/ T180 w 1836"/>
                      <a:gd name="T182" fmla="+- 0 -385 -539"/>
                      <a:gd name="T183" fmla="*/ -385 h 545"/>
                      <a:gd name="T184" fmla="+- 0 4681 4370"/>
                      <a:gd name="T185" fmla="*/ T184 w 1836"/>
                      <a:gd name="T186" fmla="+- 0 -410 -539"/>
                      <a:gd name="T187" fmla="*/ -410 h 545"/>
                      <a:gd name="T188" fmla="+- 0 4763 4370"/>
                      <a:gd name="T189" fmla="*/ T188 w 1836"/>
                      <a:gd name="T190" fmla="+- 0 -431 -539"/>
                      <a:gd name="T191" fmla="*/ -431 h 545"/>
                      <a:gd name="T192" fmla="+- 0 4826 4370"/>
                      <a:gd name="T193" fmla="*/ T192 w 1836"/>
                      <a:gd name="T194" fmla="+- 0 -444 -539"/>
                      <a:gd name="T195" fmla="*/ -444 h 545"/>
                      <a:gd name="T196" fmla="+- 0 4833 4370"/>
                      <a:gd name="T197" fmla="*/ T196 w 1836"/>
                      <a:gd name="T198" fmla="+- 0 -539 -539"/>
                      <a:gd name="T199" fmla="*/ -539 h 5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 ang="0">
                        <a:pos x="T165" y="T167"/>
                      </a:cxn>
                      <a:cxn ang="0">
                        <a:pos x="T169" y="T171"/>
                      </a:cxn>
                      <a:cxn ang="0">
                        <a:pos x="T173" y="T175"/>
                      </a:cxn>
                      <a:cxn ang="0">
                        <a:pos x="T177" y="T179"/>
                      </a:cxn>
                      <a:cxn ang="0">
                        <a:pos x="T181" y="T183"/>
                      </a:cxn>
                      <a:cxn ang="0">
                        <a:pos x="T185" y="T187"/>
                      </a:cxn>
                      <a:cxn ang="0">
                        <a:pos x="T189" y="T191"/>
                      </a:cxn>
                      <a:cxn ang="0">
                        <a:pos x="T193" y="T195"/>
                      </a:cxn>
                      <a:cxn ang="0">
                        <a:pos x="T197" y="T199"/>
                      </a:cxn>
                    </a:cxnLst>
                    <a:rect l="0" t="0" r="r" b="b"/>
                    <a:pathLst>
                      <a:path w="1836" h="545">
                        <a:moveTo>
                          <a:pt x="463" y="0"/>
                        </a:moveTo>
                        <a:lnTo>
                          <a:pt x="383" y="16"/>
                        </a:lnTo>
                        <a:lnTo>
                          <a:pt x="309" y="35"/>
                        </a:lnTo>
                        <a:lnTo>
                          <a:pt x="241" y="56"/>
                        </a:lnTo>
                        <a:lnTo>
                          <a:pt x="181" y="80"/>
                        </a:lnTo>
                        <a:lnTo>
                          <a:pt x="105" y="118"/>
                        </a:lnTo>
                        <a:lnTo>
                          <a:pt x="48" y="160"/>
                        </a:lnTo>
                        <a:lnTo>
                          <a:pt x="6" y="221"/>
                        </a:lnTo>
                        <a:lnTo>
                          <a:pt x="0" y="253"/>
                        </a:lnTo>
                        <a:lnTo>
                          <a:pt x="3" y="277"/>
                        </a:lnTo>
                        <a:lnTo>
                          <a:pt x="47" y="345"/>
                        </a:lnTo>
                        <a:lnTo>
                          <a:pt x="103" y="387"/>
                        </a:lnTo>
                        <a:lnTo>
                          <a:pt x="178" y="425"/>
                        </a:lnTo>
                        <a:lnTo>
                          <a:pt x="269" y="459"/>
                        </a:lnTo>
                        <a:lnTo>
                          <a:pt x="376" y="488"/>
                        </a:lnTo>
                        <a:lnTo>
                          <a:pt x="496" y="512"/>
                        </a:lnTo>
                        <a:lnTo>
                          <a:pt x="561" y="521"/>
                        </a:lnTo>
                        <a:lnTo>
                          <a:pt x="628" y="529"/>
                        </a:lnTo>
                        <a:lnTo>
                          <a:pt x="698" y="536"/>
                        </a:lnTo>
                        <a:lnTo>
                          <a:pt x="769" y="540"/>
                        </a:lnTo>
                        <a:lnTo>
                          <a:pt x="843" y="543"/>
                        </a:lnTo>
                        <a:lnTo>
                          <a:pt x="918" y="544"/>
                        </a:lnTo>
                        <a:lnTo>
                          <a:pt x="993" y="543"/>
                        </a:lnTo>
                        <a:lnTo>
                          <a:pt x="1067" y="540"/>
                        </a:lnTo>
                        <a:lnTo>
                          <a:pt x="1139" y="536"/>
                        </a:lnTo>
                        <a:lnTo>
                          <a:pt x="1208" y="529"/>
                        </a:lnTo>
                        <a:lnTo>
                          <a:pt x="1275" y="521"/>
                        </a:lnTo>
                        <a:lnTo>
                          <a:pt x="1340" y="512"/>
                        </a:lnTo>
                        <a:lnTo>
                          <a:pt x="1402" y="501"/>
                        </a:lnTo>
                        <a:lnTo>
                          <a:pt x="1516" y="474"/>
                        </a:lnTo>
                        <a:lnTo>
                          <a:pt x="1597" y="449"/>
                        </a:lnTo>
                        <a:lnTo>
                          <a:pt x="918" y="449"/>
                        </a:lnTo>
                        <a:lnTo>
                          <a:pt x="854" y="448"/>
                        </a:lnTo>
                        <a:lnTo>
                          <a:pt x="791" y="446"/>
                        </a:lnTo>
                        <a:lnTo>
                          <a:pt x="730" y="443"/>
                        </a:lnTo>
                        <a:lnTo>
                          <a:pt x="613" y="433"/>
                        </a:lnTo>
                        <a:lnTo>
                          <a:pt x="506" y="419"/>
                        </a:lnTo>
                        <a:lnTo>
                          <a:pt x="409" y="402"/>
                        </a:lnTo>
                        <a:lnTo>
                          <a:pt x="324" y="380"/>
                        </a:lnTo>
                        <a:lnTo>
                          <a:pt x="252" y="356"/>
                        </a:lnTo>
                        <a:lnTo>
                          <a:pt x="197" y="329"/>
                        </a:lnTo>
                        <a:lnTo>
                          <a:pt x="145" y="285"/>
                        </a:lnTo>
                        <a:lnTo>
                          <a:pt x="135" y="253"/>
                        </a:lnTo>
                        <a:lnTo>
                          <a:pt x="136" y="242"/>
                        </a:lnTo>
                        <a:lnTo>
                          <a:pt x="175" y="191"/>
                        </a:lnTo>
                        <a:lnTo>
                          <a:pt x="242" y="154"/>
                        </a:lnTo>
                        <a:lnTo>
                          <a:pt x="311" y="129"/>
                        </a:lnTo>
                        <a:lnTo>
                          <a:pt x="393" y="108"/>
                        </a:lnTo>
                        <a:lnTo>
                          <a:pt x="456" y="95"/>
                        </a:lnTo>
                        <a:lnTo>
                          <a:pt x="463" y="0"/>
                        </a:lnTo>
                        <a:close/>
                      </a:path>
                    </a:pathLst>
                  </a:custGeom>
                  <a:solidFill>
                    <a:srgbClr val="6D6E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sp>
                <p:nvSpPr>
                  <p:cNvPr id="221" name="Freeform 416"/>
                  <p:cNvSpPr>
                    <a:spLocks/>
                  </p:cNvSpPr>
                  <p:nvPr/>
                </p:nvSpPr>
                <p:spPr bwMode="auto">
                  <a:xfrm>
                    <a:off x="4370" y="-539"/>
                    <a:ext cx="1836" cy="545"/>
                  </a:xfrm>
                  <a:custGeom>
                    <a:avLst/>
                    <a:gdLst>
                      <a:gd name="T0" fmla="+- 0 5743 4370"/>
                      <a:gd name="T1" fmla="*/ T0 w 1836"/>
                      <a:gd name="T2" fmla="+- 0 -539 -539"/>
                      <a:gd name="T3" fmla="*/ -539 h 545"/>
                      <a:gd name="T4" fmla="+- 0 5743 4370"/>
                      <a:gd name="T5" fmla="*/ T4 w 1836"/>
                      <a:gd name="T6" fmla="+- 0 -445 -539"/>
                      <a:gd name="T7" fmla="*/ -445 h 545"/>
                      <a:gd name="T8" fmla="+- 0 5776 4370"/>
                      <a:gd name="T9" fmla="*/ T8 w 1836"/>
                      <a:gd name="T10" fmla="+- 0 -439 -539"/>
                      <a:gd name="T11" fmla="*/ -439 h 545"/>
                      <a:gd name="T12" fmla="+- 0 5806 4370"/>
                      <a:gd name="T13" fmla="*/ T12 w 1836"/>
                      <a:gd name="T14" fmla="+- 0 -433 -539"/>
                      <a:gd name="T15" fmla="*/ -433 h 545"/>
                      <a:gd name="T16" fmla="+- 0 5890 4370"/>
                      <a:gd name="T17" fmla="*/ T16 w 1836"/>
                      <a:gd name="T18" fmla="+- 0 -411 -539"/>
                      <a:gd name="T19" fmla="*/ -411 h 545"/>
                      <a:gd name="T20" fmla="+- 0 5960 4370"/>
                      <a:gd name="T21" fmla="*/ T20 w 1836"/>
                      <a:gd name="T22" fmla="+- 0 -387 -539"/>
                      <a:gd name="T23" fmla="*/ -387 h 545"/>
                      <a:gd name="T24" fmla="+- 0 6014 4370"/>
                      <a:gd name="T25" fmla="*/ T24 w 1836"/>
                      <a:gd name="T26" fmla="+- 0 -360 -539"/>
                      <a:gd name="T27" fmla="*/ -360 h 545"/>
                      <a:gd name="T28" fmla="+- 0 6060 4370"/>
                      <a:gd name="T29" fmla="*/ T28 w 1836"/>
                      <a:gd name="T30" fmla="+- 0 -320 -539"/>
                      <a:gd name="T31" fmla="*/ -320 h 545"/>
                      <a:gd name="T32" fmla="+- 0 6071 4370"/>
                      <a:gd name="T33" fmla="*/ T32 w 1836"/>
                      <a:gd name="T34" fmla="+- 0 -288 -539"/>
                      <a:gd name="T35" fmla="*/ -288 h 545"/>
                      <a:gd name="T36" fmla="+- 0 6069 4370"/>
                      <a:gd name="T37" fmla="*/ T36 w 1836"/>
                      <a:gd name="T38" fmla="+- 0 -272 -539"/>
                      <a:gd name="T39" fmla="*/ -272 h 545"/>
                      <a:gd name="T40" fmla="+- 0 6010 4370"/>
                      <a:gd name="T41" fmla="*/ T40 w 1836"/>
                      <a:gd name="T42" fmla="+- 0 -211 -539"/>
                      <a:gd name="T43" fmla="*/ -211 h 545"/>
                      <a:gd name="T44" fmla="+- 0 5954 4370"/>
                      <a:gd name="T45" fmla="*/ T44 w 1836"/>
                      <a:gd name="T46" fmla="+- 0 -184 -539"/>
                      <a:gd name="T47" fmla="*/ -184 h 545"/>
                      <a:gd name="T48" fmla="+- 0 5883 4370"/>
                      <a:gd name="T49" fmla="*/ T48 w 1836"/>
                      <a:gd name="T50" fmla="+- 0 -159 -539"/>
                      <a:gd name="T51" fmla="*/ -159 h 545"/>
                      <a:gd name="T52" fmla="+- 0 5798 4370"/>
                      <a:gd name="T53" fmla="*/ T52 w 1836"/>
                      <a:gd name="T54" fmla="+- 0 -138 -539"/>
                      <a:gd name="T55" fmla="*/ -138 h 545"/>
                      <a:gd name="T56" fmla="+- 0 5701 4370"/>
                      <a:gd name="T57" fmla="*/ T56 w 1836"/>
                      <a:gd name="T58" fmla="+- 0 -120 -539"/>
                      <a:gd name="T59" fmla="*/ -120 h 545"/>
                      <a:gd name="T60" fmla="+- 0 5593 4370"/>
                      <a:gd name="T61" fmla="*/ T60 w 1836"/>
                      <a:gd name="T62" fmla="+- 0 -106 -539"/>
                      <a:gd name="T63" fmla="*/ -106 h 545"/>
                      <a:gd name="T64" fmla="+- 0 5476 4370"/>
                      <a:gd name="T65" fmla="*/ T64 w 1836"/>
                      <a:gd name="T66" fmla="+- 0 -96 -539"/>
                      <a:gd name="T67" fmla="*/ -96 h 545"/>
                      <a:gd name="T68" fmla="+- 0 5415 4370"/>
                      <a:gd name="T69" fmla="*/ T68 w 1836"/>
                      <a:gd name="T70" fmla="+- 0 -93 -539"/>
                      <a:gd name="T71" fmla="*/ -93 h 545"/>
                      <a:gd name="T72" fmla="+- 0 5352 4370"/>
                      <a:gd name="T73" fmla="*/ T72 w 1836"/>
                      <a:gd name="T74" fmla="+- 0 -91 -539"/>
                      <a:gd name="T75" fmla="*/ -91 h 545"/>
                      <a:gd name="T76" fmla="+- 0 5288 4370"/>
                      <a:gd name="T77" fmla="*/ T76 w 1836"/>
                      <a:gd name="T78" fmla="+- 0 -90 -539"/>
                      <a:gd name="T79" fmla="*/ -90 h 545"/>
                      <a:gd name="T80" fmla="+- 0 5967 4370"/>
                      <a:gd name="T81" fmla="*/ T80 w 1836"/>
                      <a:gd name="T82" fmla="+- 0 -90 -539"/>
                      <a:gd name="T83" fmla="*/ -90 h 545"/>
                      <a:gd name="T84" fmla="+- 0 6029 4370"/>
                      <a:gd name="T85" fmla="*/ T84 w 1836"/>
                      <a:gd name="T86" fmla="+- 0 -114 -539"/>
                      <a:gd name="T87" fmla="*/ -114 h 545"/>
                      <a:gd name="T88" fmla="+- 0 6104 4370"/>
                      <a:gd name="T89" fmla="*/ T88 w 1836"/>
                      <a:gd name="T90" fmla="+- 0 -152 -539"/>
                      <a:gd name="T91" fmla="*/ -152 h 545"/>
                      <a:gd name="T92" fmla="+- 0 6159 4370"/>
                      <a:gd name="T93" fmla="*/ T92 w 1836"/>
                      <a:gd name="T94" fmla="+- 0 -194 -539"/>
                      <a:gd name="T95" fmla="*/ -194 h 545"/>
                      <a:gd name="T96" fmla="+- 0 6203 4370"/>
                      <a:gd name="T97" fmla="*/ T96 w 1836"/>
                      <a:gd name="T98" fmla="+- 0 -262 -539"/>
                      <a:gd name="T99" fmla="*/ -262 h 545"/>
                      <a:gd name="T100" fmla="+- 0 6206 4370"/>
                      <a:gd name="T101" fmla="*/ T100 w 1836"/>
                      <a:gd name="T102" fmla="+- 0 -286 -539"/>
                      <a:gd name="T103" fmla="*/ -286 h 545"/>
                      <a:gd name="T104" fmla="+- 0 6205 4370"/>
                      <a:gd name="T105" fmla="*/ T104 w 1836"/>
                      <a:gd name="T106" fmla="+- 0 -302 -539"/>
                      <a:gd name="T107" fmla="*/ -302 h 545"/>
                      <a:gd name="T108" fmla="+- 0 6173 4370"/>
                      <a:gd name="T109" fmla="*/ T108 w 1836"/>
                      <a:gd name="T110" fmla="+- 0 -364 -539"/>
                      <a:gd name="T111" fmla="*/ -364 h 545"/>
                      <a:gd name="T112" fmla="+- 0 6123 4370"/>
                      <a:gd name="T113" fmla="*/ T112 w 1836"/>
                      <a:gd name="T114" fmla="+- 0 -407 -539"/>
                      <a:gd name="T115" fmla="*/ -407 h 545"/>
                      <a:gd name="T116" fmla="+- 0 6053 4370"/>
                      <a:gd name="T117" fmla="*/ T116 w 1836"/>
                      <a:gd name="T118" fmla="+- 0 -447 -539"/>
                      <a:gd name="T119" fmla="*/ -447 h 545"/>
                      <a:gd name="T120" fmla="+- 0 5996 4370"/>
                      <a:gd name="T121" fmla="*/ T120 w 1836"/>
                      <a:gd name="T122" fmla="+- 0 -471 -539"/>
                      <a:gd name="T123" fmla="*/ -471 h 545"/>
                      <a:gd name="T124" fmla="+- 0 5932 4370"/>
                      <a:gd name="T125" fmla="*/ T124 w 1836"/>
                      <a:gd name="T126" fmla="+- 0 -494 -539"/>
                      <a:gd name="T127" fmla="*/ -494 h 545"/>
                      <a:gd name="T128" fmla="+- 0 5861 4370"/>
                      <a:gd name="T129" fmla="*/ T128 w 1836"/>
                      <a:gd name="T130" fmla="+- 0 -514 -539"/>
                      <a:gd name="T131" fmla="*/ -514 h 545"/>
                      <a:gd name="T132" fmla="+- 0 5784 4370"/>
                      <a:gd name="T133" fmla="*/ T132 w 1836"/>
                      <a:gd name="T134" fmla="+- 0 -531 -539"/>
                      <a:gd name="T135" fmla="*/ -531 h 545"/>
                      <a:gd name="T136" fmla="+- 0 5743 4370"/>
                      <a:gd name="T137" fmla="*/ T136 w 1836"/>
                      <a:gd name="T138" fmla="+- 0 -539 -539"/>
                      <a:gd name="T139" fmla="*/ -539 h 5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Lst>
                    <a:rect l="0" t="0" r="r" b="b"/>
                    <a:pathLst>
                      <a:path w="1836" h="545">
                        <a:moveTo>
                          <a:pt x="1373" y="0"/>
                        </a:moveTo>
                        <a:lnTo>
                          <a:pt x="1373" y="94"/>
                        </a:lnTo>
                        <a:lnTo>
                          <a:pt x="1406" y="100"/>
                        </a:lnTo>
                        <a:lnTo>
                          <a:pt x="1436" y="106"/>
                        </a:lnTo>
                        <a:lnTo>
                          <a:pt x="1520" y="128"/>
                        </a:lnTo>
                        <a:lnTo>
                          <a:pt x="1590" y="152"/>
                        </a:lnTo>
                        <a:lnTo>
                          <a:pt x="1644" y="179"/>
                        </a:lnTo>
                        <a:lnTo>
                          <a:pt x="1690" y="219"/>
                        </a:lnTo>
                        <a:lnTo>
                          <a:pt x="1701" y="251"/>
                        </a:lnTo>
                        <a:lnTo>
                          <a:pt x="1699" y="267"/>
                        </a:lnTo>
                        <a:lnTo>
                          <a:pt x="1640" y="328"/>
                        </a:lnTo>
                        <a:lnTo>
                          <a:pt x="1584" y="355"/>
                        </a:lnTo>
                        <a:lnTo>
                          <a:pt x="1513" y="380"/>
                        </a:lnTo>
                        <a:lnTo>
                          <a:pt x="1428" y="401"/>
                        </a:lnTo>
                        <a:lnTo>
                          <a:pt x="1331" y="419"/>
                        </a:lnTo>
                        <a:lnTo>
                          <a:pt x="1223" y="433"/>
                        </a:lnTo>
                        <a:lnTo>
                          <a:pt x="1106" y="443"/>
                        </a:lnTo>
                        <a:lnTo>
                          <a:pt x="1045" y="446"/>
                        </a:lnTo>
                        <a:lnTo>
                          <a:pt x="982" y="448"/>
                        </a:lnTo>
                        <a:lnTo>
                          <a:pt x="918" y="449"/>
                        </a:lnTo>
                        <a:lnTo>
                          <a:pt x="1597" y="449"/>
                        </a:lnTo>
                        <a:lnTo>
                          <a:pt x="1659" y="425"/>
                        </a:lnTo>
                        <a:lnTo>
                          <a:pt x="1734" y="387"/>
                        </a:lnTo>
                        <a:lnTo>
                          <a:pt x="1789" y="345"/>
                        </a:lnTo>
                        <a:lnTo>
                          <a:pt x="1833" y="277"/>
                        </a:lnTo>
                        <a:lnTo>
                          <a:pt x="1836" y="253"/>
                        </a:lnTo>
                        <a:lnTo>
                          <a:pt x="1835" y="237"/>
                        </a:lnTo>
                        <a:lnTo>
                          <a:pt x="1803" y="175"/>
                        </a:lnTo>
                        <a:lnTo>
                          <a:pt x="1753" y="132"/>
                        </a:lnTo>
                        <a:lnTo>
                          <a:pt x="1683" y="92"/>
                        </a:lnTo>
                        <a:lnTo>
                          <a:pt x="1626" y="68"/>
                        </a:lnTo>
                        <a:lnTo>
                          <a:pt x="1562" y="45"/>
                        </a:lnTo>
                        <a:lnTo>
                          <a:pt x="1491" y="25"/>
                        </a:lnTo>
                        <a:lnTo>
                          <a:pt x="1414" y="8"/>
                        </a:lnTo>
                        <a:lnTo>
                          <a:pt x="1373" y="0"/>
                        </a:lnTo>
                        <a:close/>
                      </a:path>
                    </a:pathLst>
                  </a:custGeom>
                  <a:solidFill>
                    <a:srgbClr val="6D6E71"/>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16" name="Group 417"/>
                <p:cNvGrpSpPr>
                  <a:grpSpLocks/>
                </p:cNvGrpSpPr>
                <p:nvPr/>
              </p:nvGrpSpPr>
              <p:grpSpPr bwMode="auto">
                <a:xfrm>
                  <a:off x="4370" y="-539"/>
                  <a:ext cx="1836" cy="545"/>
                  <a:chOff x="4370" y="-539"/>
                  <a:chExt cx="1836" cy="545"/>
                </a:xfrm>
              </p:grpSpPr>
              <p:sp>
                <p:nvSpPr>
                  <p:cNvPr id="219" name="Freeform 418"/>
                  <p:cNvSpPr>
                    <a:spLocks/>
                  </p:cNvSpPr>
                  <p:nvPr/>
                </p:nvSpPr>
                <p:spPr bwMode="auto">
                  <a:xfrm>
                    <a:off x="4370" y="-539"/>
                    <a:ext cx="1836" cy="545"/>
                  </a:xfrm>
                  <a:custGeom>
                    <a:avLst/>
                    <a:gdLst>
                      <a:gd name="T0" fmla="+- 0 5806 4370"/>
                      <a:gd name="T1" fmla="*/ T0 w 1836"/>
                      <a:gd name="T2" fmla="+- 0 -433 -539"/>
                      <a:gd name="T3" fmla="*/ -433 h 545"/>
                      <a:gd name="T4" fmla="+- 0 5960 4370"/>
                      <a:gd name="T5" fmla="*/ T4 w 1836"/>
                      <a:gd name="T6" fmla="+- 0 -387 -539"/>
                      <a:gd name="T7" fmla="*/ -387 h 545"/>
                      <a:gd name="T8" fmla="+- 0 6060 4370"/>
                      <a:gd name="T9" fmla="*/ T8 w 1836"/>
                      <a:gd name="T10" fmla="+- 0 -320 -539"/>
                      <a:gd name="T11" fmla="*/ -320 h 545"/>
                      <a:gd name="T12" fmla="+- 0 6069 4370"/>
                      <a:gd name="T13" fmla="*/ T12 w 1836"/>
                      <a:gd name="T14" fmla="+- 0 -272 -539"/>
                      <a:gd name="T15" fmla="*/ -272 h 545"/>
                      <a:gd name="T16" fmla="+- 0 5954 4370"/>
                      <a:gd name="T17" fmla="*/ T16 w 1836"/>
                      <a:gd name="T18" fmla="+- 0 -184 -539"/>
                      <a:gd name="T19" fmla="*/ -184 h 545"/>
                      <a:gd name="T20" fmla="+- 0 5798 4370"/>
                      <a:gd name="T21" fmla="*/ T20 w 1836"/>
                      <a:gd name="T22" fmla="+- 0 -138 -539"/>
                      <a:gd name="T23" fmla="*/ -138 h 545"/>
                      <a:gd name="T24" fmla="+- 0 5593 4370"/>
                      <a:gd name="T25" fmla="*/ T24 w 1836"/>
                      <a:gd name="T26" fmla="+- 0 -106 -539"/>
                      <a:gd name="T27" fmla="*/ -106 h 545"/>
                      <a:gd name="T28" fmla="+- 0 5415 4370"/>
                      <a:gd name="T29" fmla="*/ T28 w 1836"/>
                      <a:gd name="T30" fmla="+- 0 -93 -539"/>
                      <a:gd name="T31" fmla="*/ -93 h 545"/>
                      <a:gd name="T32" fmla="+- 0 5288 4370"/>
                      <a:gd name="T33" fmla="*/ T32 w 1836"/>
                      <a:gd name="T34" fmla="+- 0 -90 -539"/>
                      <a:gd name="T35" fmla="*/ -90 h 545"/>
                      <a:gd name="T36" fmla="+- 0 5161 4370"/>
                      <a:gd name="T37" fmla="*/ T36 w 1836"/>
                      <a:gd name="T38" fmla="+- 0 -93 -539"/>
                      <a:gd name="T39" fmla="*/ -93 h 545"/>
                      <a:gd name="T40" fmla="+- 0 4983 4370"/>
                      <a:gd name="T41" fmla="*/ T40 w 1836"/>
                      <a:gd name="T42" fmla="+- 0 -106 -539"/>
                      <a:gd name="T43" fmla="*/ -106 h 545"/>
                      <a:gd name="T44" fmla="+- 0 4779 4370"/>
                      <a:gd name="T45" fmla="*/ T44 w 1836"/>
                      <a:gd name="T46" fmla="+- 0 -137 -539"/>
                      <a:gd name="T47" fmla="*/ -137 h 545"/>
                      <a:gd name="T48" fmla="+- 0 4622 4370"/>
                      <a:gd name="T49" fmla="*/ T48 w 1836"/>
                      <a:gd name="T50" fmla="+- 0 -183 -539"/>
                      <a:gd name="T51" fmla="*/ -183 h 545"/>
                      <a:gd name="T52" fmla="+- 0 4515 4370"/>
                      <a:gd name="T53" fmla="*/ T52 w 1836"/>
                      <a:gd name="T54" fmla="+- 0 -254 -539"/>
                      <a:gd name="T55" fmla="*/ -254 h 545"/>
                      <a:gd name="T56" fmla="+- 0 4506 4370"/>
                      <a:gd name="T57" fmla="*/ T56 w 1836"/>
                      <a:gd name="T58" fmla="+- 0 -297 -539"/>
                      <a:gd name="T59" fmla="*/ -297 h 545"/>
                      <a:gd name="T60" fmla="+- 0 4612 4370"/>
                      <a:gd name="T61" fmla="*/ T60 w 1836"/>
                      <a:gd name="T62" fmla="+- 0 -385 -539"/>
                      <a:gd name="T63" fmla="*/ -385 h 545"/>
                      <a:gd name="T64" fmla="+- 0 4763 4370"/>
                      <a:gd name="T65" fmla="*/ T64 w 1836"/>
                      <a:gd name="T66" fmla="+- 0 -431 -539"/>
                      <a:gd name="T67" fmla="*/ -431 h 545"/>
                      <a:gd name="T68" fmla="+- 0 4833 4370"/>
                      <a:gd name="T69" fmla="*/ T68 w 1836"/>
                      <a:gd name="T70" fmla="+- 0 -539 -539"/>
                      <a:gd name="T71" fmla="*/ -539 h 545"/>
                      <a:gd name="T72" fmla="+- 0 4679 4370"/>
                      <a:gd name="T73" fmla="*/ T72 w 1836"/>
                      <a:gd name="T74" fmla="+- 0 -504 -539"/>
                      <a:gd name="T75" fmla="*/ -504 h 545"/>
                      <a:gd name="T76" fmla="+- 0 4551 4370"/>
                      <a:gd name="T77" fmla="*/ T76 w 1836"/>
                      <a:gd name="T78" fmla="+- 0 -459 -539"/>
                      <a:gd name="T79" fmla="*/ -459 h 545"/>
                      <a:gd name="T80" fmla="+- 0 4418 4370"/>
                      <a:gd name="T81" fmla="*/ T80 w 1836"/>
                      <a:gd name="T82" fmla="+- 0 -379 -539"/>
                      <a:gd name="T83" fmla="*/ -379 h 545"/>
                      <a:gd name="T84" fmla="+- 0 4370 4370"/>
                      <a:gd name="T85" fmla="*/ T84 w 1836"/>
                      <a:gd name="T86" fmla="+- 0 -286 -539"/>
                      <a:gd name="T87" fmla="*/ -286 h 545"/>
                      <a:gd name="T88" fmla="+- 0 4417 4370"/>
                      <a:gd name="T89" fmla="*/ T88 w 1836"/>
                      <a:gd name="T90" fmla="+- 0 -194 -539"/>
                      <a:gd name="T91" fmla="*/ -194 h 545"/>
                      <a:gd name="T92" fmla="+- 0 4548 4370"/>
                      <a:gd name="T93" fmla="*/ T92 w 1836"/>
                      <a:gd name="T94" fmla="+- 0 -114 -539"/>
                      <a:gd name="T95" fmla="*/ -114 h 545"/>
                      <a:gd name="T96" fmla="+- 0 4746 4370"/>
                      <a:gd name="T97" fmla="*/ T96 w 1836"/>
                      <a:gd name="T98" fmla="+- 0 -51 -539"/>
                      <a:gd name="T99" fmla="*/ -51 h 545"/>
                      <a:gd name="T100" fmla="+- 0 4931 4370"/>
                      <a:gd name="T101" fmla="*/ T100 w 1836"/>
                      <a:gd name="T102" fmla="+- 0 -18 -539"/>
                      <a:gd name="T103" fmla="*/ -18 h 545"/>
                      <a:gd name="T104" fmla="+- 0 5068 4370"/>
                      <a:gd name="T105" fmla="*/ T104 w 1836"/>
                      <a:gd name="T106" fmla="+- 0 -3 -539"/>
                      <a:gd name="T107" fmla="*/ -3 h 545"/>
                      <a:gd name="T108" fmla="+- 0 5213 4370"/>
                      <a:gd name="T109" fmla="*/ T108 w 1836"/>
                      <a:gd name="T110" fmla="+- 0 4 -539"/>
                      <a:gd name="T111" fmla="*/ 4 h 545"/>
                      <a:gd name="T112" fmla="+- 0 5363 4370"/>
                      <a:gd name="T113" fmla="*/ T112 w 1836"/>
                      <a:gd name="T114" fmla="+- 0 4 -539"/>
                      <a:gd name="T115" fmla="*/ 4 h 545"/>
                      <a:gd name="T116" fmla="+- 0 5509 4370"/>
                      <a:gd name="T117" fmla="*/ T116 w 1836"/>
                      <a:gd name="T118" fmla="+- 0 -3 -539"/>
                      <a:gd name="T119" fmla="*/ -3 h 545"/>
                      <a:gd name="T120" fmla="+- 0 5645 4370"/>
                      <a:gd name="T121" fmla="*/ T120 w 1836"/>
                      <a:gd name="T122" fmla="+- 0 -18 -539"/>
                      <a:gd name="T123" fmla="*/ -18 h 545"/>
                      <a:gd name="T124" fmla="+- 0 5772 4370"/>
                      <a:gd name="T125" fmla="*/ T124 w 1836"/>
                      <a:gd name="T126" fmla="+- 0 -38 -539"/>
                      <a:gd name="T127" fmla="*/ -38 h 545"/>
                      <a:gd name="T128" fmla="+- 0 5985 4370"/>
                      <a:gd name="T129" fmla="*/ T128 w 1836"/>
                      <a:gd name="T130" fmla="+- 0 -96 -539"/>
                      <a:gd name="T131" fmla="*/ -96 h 545"/>
                      <a:gd name="T132" fmla="+- 0 6134 4370"/>
                      <a:gd name="T133" fmla="*/ T132 w 1836"/>
                      <a:gd name="T134" fmla="+- 0 -173 -539"/>
                      <a:gd name="T135" fmla="*/ -173 h 545"/>
                      <a:gd name="T136" fmla="+- 0 6206 4370"/>
                      <a:gd name="T137" fmla="*/ T136 w 1836"/>
                      <a:gd name="T138" fmla="+- 0 -286 -539"/>
                      <a:gd name="T139" fmla="*/ -286 h 545"/>
                      <a:gd name="T140" fmla="+- 0 6173 4370"/>
                      <a:gd name="T141" fmla="*/ T140 w 1836"/>
                      <a:gd name="T142" fmla="+- 0 -364 -539"/>
                      <a:gd name="T143" fmla="*/ -364 h 545"/>
                      <a:gd name="T144" fmla="+- 0 6053 4370"/>
                      <a:gd name="T145" fmla="*/ T144 w 1836"/>
                      <a:gd name="T146" fmla="+- 0 -447 -539"/>
                      <a:gd name="T147" fmla="*/ -447 h 545"/>
                      <a:gd name="T148" fmla="+- 0 5932 4370"/>
                      <a:gd name="T149" fmla="*/ T148 w 1836"/>
                      <a:gd name="T150" fmla="+- 0 -494 -539"/>
                      <a:gd name="T151" fmla="*/ -494 h 545"/>
                      <a:gd name="T152" fmla="+- 0 5784 4370"/>
                      <a:gd name="T153" fmla="*/ T152 w 1836"/>
                      <a:gd name="T154" fmla="+- 0 -531 -539"/>
                      <a:gd name="T155" fmla="*/ -531 h 545"/>
                      <a:gd name="T156" fmla="+- 0 5743 4370"/>
                      <a:gd name="T157" fmla="*/ T156 w 1836"/>
                      <a:gd name="T158" fmla="+- 0 -445 -539"/>
                      <a:gd name="T159" fmla="*/ -445 h 545"/>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Lst>
                    <a:rect l="0" t="0" r="r" b="b"/>
                    <a:pathLst>
                      <a:path w="1836" h="545">
                        <a:moveTo>
                          <a:pt x="1373" y="94"/>
                        </a:moveTo>
                        <a:lnTo>
                          <a:pt x="1436" y="106"/>
                        </a:lnTo>
                        <a:lnTo>
                          <a:pt x="1520" y="128"/>
                        </a:lnTo>
                        <a:lnTo>
                          <a:pt x="1590" y="152"/>
                        </a:lnTo>
                        <a:lnTo>
                          <a:pt x="1644" y="179"/>
                        </a:lnTo>
                        <a:lnTo>
                          <a:pt x="1690" y="219"/>
                        </a:lnTo>
                        <a:lnTo>
                          <a:pt x="1701" y="251"/>
                        </a:lnTo>
                        <a:lnTo>
                          <a:pt x="1699" y="267"/>
                        </a:lnTo>
                        <a:lnTo>
                          <a:pt x="1640" y="328"/>
                        </a:lnTo>
                        <a:lnTo>
                          <a:pt x="1584" y="355"/>
                        </a:lnTo>
                        <a:lnTo>
                          <a:pt x="1513" y="380"/>
                        </a:lnTo>
                        <a:lnTo>
                          <a:pt x="1428" y="401"/>
                        </a:lnTo>
                        <a:lnTo>
                          <a:pt x="1331" y="419"/>
                        </a:lnTo>
                        <a:lnTo>
                          <a:pt x="1223" y="433"/>
                        </a:lnTo>
                        <a:lnTo>
                          <a:pt x="1106" y="443"/>
                        </a:lnTo>
                        <a:lnTo>
                          <a:pt x="1045" y="446"/>
                        </a:lnTo>
                        <a:lnTo>
                          <a:pt x="982" y="448"/>
                        </a:lnTo>
                        <a:lnTo>
                          <a:pt x="918" y="449"/>
                        </a:lnTo>
                        <a:lnTo>
                          <a:pt x="854" y="448"/>
                        </a:lnTo>
                        <a:lnTo>
                          <a:pt x="791" y="446"/>
                        </a:lnTo>
                        <a:lnTo>
                          <a:pt x="730" y="443"/>
                        </a:lnTo>
                        <a:lnTo>
                          <a:pt x="613" y="433"/>
                        </a:lnTo>
                        <a:lnTo>
                          <a:pt x="506" y="419"/>
                        </a:lnTo>
                        <a:lnTo>
                          <a:pt x="409" y="402"/>
                        </a:lnTo>
                        <a:lnTo>
                          <a:pt x="324" y="380"/>
                        </a:lnTo>
                        <a:lnTo>
                          <a:pt x="252" y="356"/>
                        </a:lnTo>
                        <a:lnTo>
                          <a:pt x="197" y="329"/>
                        </a:lnTo>
                        <a:lnTo>
                          <a:pt x="145" y="285"/>
                        </a:lnTo>
                        <a:lnTo>
                          <a:pt x="135" y="253"/>
                        </a:lnTo>
                        <a:lnTo>
                          <a:pt x="136" y="242"/>
                        </a:lnTo>
                        <a:lnTo>
                          <a:pt x="175" y="191"/>
                        </a:lnTo>
                        <a:lnTo>
                          <a:pt x="242" y="154"/>
                        </a:lnTo>
                        <a:lnTo>
                          <a:pt x="311" y="129"/>
                        </a:lnTo>
                        <a:lnTo>
                          <a:pt x="393" y="108"/>
                        </a:lnTo>
                        <a:lnTo>
                          <a:pt x="456" y="95"/>
                        </a:lnTo>
                        <a:lnTo>
                          <a:pt x="463" y="0"/>
                        </a:lnTo>
                        <a:lnTo>
                          <a:pt x="383" y="16"/>
                        </a:lnTo>
                        <a:lnTo>
                          <a:pt x="309" y="35"/>
                        </a:lnTo>
                        <a:lnTo>
                          <a:pt x="241" y="56"/>
                        </a:lnTo>
                        <a:lnTo>
                          <a:pt x="181" y="80"/>
                        </a:lnTo>
                        <a:lnTo>
                          <a:pt x="105" y="118"/>
                        </a:lnTo>
                        <a:lnTo>
                          <a:pt x="48" y="160"/>
                        </a:lnTo>
                        <a:lnTo>
                          <a:pt x="6" y="221"/>
                        </a:lnTo>
                        <a:lnTo>
                          <a:pt x="0" y="253"/>
                        </a:lnTo>
                        <a:lnTo>
                          <a:pt x="3" y="277"/>
                        </a:lnTo>
                        <a:lnTo>
                          <a:pt x="47" y="345"/>
                        </a:lnTo>
                        <a:lnTo>
                          <a:pt x="103" y="387"/>
                        </a:lnTo>
                        <a:lnTo>
                          <a:pt x="178" y="425"/>
                        </a:lnTo>
                        <a:lnTo>
                          <a:pt x="269" y="459"/>
                        </a:lnTo>
                        <a:lnTo>
                          <a:pt x="376" y="488"/>
                        </a:lnTo>
                        <a:lnTo>
                          <a:pt x="496" y="512"/>
                        </a:lnTo>
                        <a:lnTo>
                          <a:pt x="561" y="521"/>
                        </a:lnTo>
                        <a:lnTo>
                          <a:pt x="628" y="529"/>
                        </a:lnTo>
                        <a:lnTo>
                          <a:pt x="698" y="536"/>
                        </a:lnTo>
                        <a:lnTo>
                          <a:pt x="769" y="540"/>
                        </a:lnTo>
                        <a:lnTo>
                          <a:pt x="843" y="543"/>
                        </a:lnTo>
                        <a:lnTo>
                          <a:pt x="918" y="544"/>
                        </a:lnTo>
                        <a:lnTo>
                          <a:pt x="993" y="543"/>
                        </a:lnTo>
                        <a:lnTo>
                          <a:pt x="1067" y="540"/>
                        </a:lnTo>
                        <a:lnTo>
                          <a:pt x="1139" y="536"/>
                        </a:lnTo>
                        <a:lnTo>
                          <a:pt x="1208" y="529"/>
                        </a:lnTo>
                        <a:lnTo>
                          <a:pt x="1275" y="521"/>
                        </a:lnTo>
                        <a:lnTo>
                          <a:pt x="1340" y="512"/>
                        </a:lnTo>
                        <a:lnTo>
                          <a:pt x="1402" y="501"/>
                        </a:lnTo>
                        <a:lnTo>
                          <a:pt x="1516" y="474"/>
                        </a:lnTo>
                        <a:lnTo>
                          <a:pt x="1615" y="443"/>
                        </a:lnTo>
                        <a:lnTo>
                          <a:pt x="1699" y="406"/>
                        </a:lnTo>
                        <a:lnTo>
                          <a:pt x="1764" y="366"/>
                        </a:lnTo>
                        <a:lnTo>
                          <a:pt x="1809" y="323"/>
                        </a:lnTo>
                        <a:lnTo>
                          <a:pt x="1836" y="253"/>
                        </a:lnTo>
                        <a:lnTo>
                          <a:pt x="1835" y="237"/>
                        </a:lnTo>
                        <a:lnTo>
                          <a:pt x="1803" y="175"/>
                        </a:lnTo>
                        <a:lnTo>
                          <a:pt x="1753" y="132"/>
                        </a:lnTo>
                        <a:lnTo>
                          <a:pt x="1683" y="92"/>
                        </a:lnTo>
                        <a:lnTo>
                          <a:pt x="1626" y="68"/>
                        </a:lnTo>
                        <a:lnTo>
                          <a:pt x="1562" y="45"/>
                        </a:lnTo>
                        <a:lnTo>
                          <a:pt x="1491" y="25"/>
                        </a:lnTo>
                        <a:lnTo>
                          <a:pt x="1414" y="8"/>
                        </a:lnTo>
                        <a:lnTo>
                          <a:pt x="1373" y="0"/>
                        </a:lnTo>
                        <a:lnTo>
                          <a:pt x="1373" y="94"/>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17" name="Group 419"/>
                <p:cNvGrpSpPr>
                  <a:grpSpLocks/>
                </p:cNvGrpSpPr>
                <p:nvPr/>
              </p:nvGrpSpPr>
              <p:grpSpPr bwMode="auto">
                <a:xfrm>
                  <a:off x="3606" y="12"/>
                  <a:ext cx="749" cy="69"/>
                  <a:chOff x="3606" y="12"/>
                  <a:chExt cx="749" cy="69"/>
                </a:xfrm>
              </p:grpSpPr>
              <p:sp>
                <p:nvSpPr>
                  <p:cNvPr id="218" name="Freeform 420"/>
                  <p:cNvSpPr>
                    <a:spLocks/>
                  </p:cNvSpPr>
                  <p:nvPr/>
                </p:nvSpPr>
                <p:spPr bwMode="auto">
                  <a:xfrm rot="20375489" flipV="1">
                    <a:off x="3606" y="12"/>
                    <a:ext cx="749" cy="69"/>
                  </a:xfrm>
                  <a:custGeom>
                    <a:avLst/>
                    <a:gdLst>
                      <a:gd name="T0" fmla="+- 0 3661 3661"/>
                      <a:gd name="T1" fmla="*/ T0 w 644"/>
                      <a:gd name="T2" fmla="+- 0 4305 3661"/>
                      <a:gd name="T3" fmla="*/ T2 w 644"/>
                    </a:gdLst>
                    <a:ahLst/>
                    <a:cxnLst>
                      <a:cxn ang="0">
                        <a:pos x="T1" y="0"/>
                      </a:cxn>
                      <a:cxn ang="0">
                        <a:pos x="T3" y="0"/>
                      </a:cxn>
                    </a:cxnLst>
                    <a:rect l="0" t="0" r="r" b="b"/>
                    <a:pathLst>
                      <a:path w="644">
                        <a:moveTo>
                          <a:pt x="0" y="0"/>
                        </a:moveTo>
                        <a:lnTo>
                          <a:pt x="644" y="0"/>
                        </a:lnTo>
                      </a:path>
                    </a:pathLst>
                  </a:custGeom>
                  <a:noFill/>
                  <a:ln w="28575">
                    <a:solidFill>
                      <a:srgbClr val="231F20"/>
                    </a:solidFill>
                    <a:round/>
                    <a:headEnd type="none" w="med" len="med"/>
                    <a:tailEnd type="triangle" w="med" len="me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sp>
            <p:nvSpPr>
              <p:cNvPr id="10" name="TextBox 9"/>
              <p:cNvSpPr txBox="1"/>
              <p:nvPr/>
            </p:nvSpPr>
            <p:spPr>
              <a:xfrm>
                <a:off x="6092190" y="6259294"/>
                <a:ext cx="425116" cy="307777"/>
              </a:xfrm>
              <a:prstGeom prst="rect">
                <a:avLst/>
              </a:prstGeom>
              <a:noFill/>
            </p:spPr>
            <p:txBody>
              <a:bodyPr wrap="none" rtlCol="0">
                <a:spAutoFit/>
              </a:bodyPr>
              <a:lstStyle/>
              <a:p>
                <a:r>
                  <a:rPr lang="en-NZ" sz="1400" b="1" i="1" dirty="0" smtClean="0">
                    <a:latin typeface="Times New Roman" panose="02020603050405020304" pitchFamily="18" charset="0"/>
                    <a:cs typeface="Times New Roman" panose="02020603050405020304" pitchFamily="18" charset="0"/>
                  </a:rPr>
                  <a:t>AC</a:t>
                </a:r>
                <a:endParaRPr lang="en-NZ" sz="1400" b="1" i="1" dirty="0">
                  <a:latin typeface="Times New Roman" panose="02020603050405020304" pitchFamily="18" charset="0"/>
                  <a:cs typeface="Times New Roman" panose="02020603050405020304" pitchFamily="18" charset="0"/>
                </a:endParaRPr>
              </a:p>
            </p:txBody>
          </p:sp>
        </p:grpSp>
      </p:grpSp>
      <p:sp>
        <p:nvSpPr>
          <p:cNvPr id="427" name="Rectangle 426"/>
          <p:cNvSpPr/>
          <p:nvPr/>
        </p:nvSpPr>
        <p:spPr>
          <a:xfrm>
            <a:off x="539672" y="2107000"/>
            <a:ext cx="4572000" cy="3693319"/>
          </a:xfrm>
          <a:prstGeom prst="rect">
            <a:avLst/>
          </a:prstGeom>
          <a:solidFill>
            <a:srgbClr val="FFFFCC"/>
          </a:solidFill>
        </p:spPr>
        <p:txBody>
          <a:bodyPr>
            <a:spAutoFit/>
          </a:bodyPr>
          <a:lstStyle/>
          <a:p>
            <a:r>
              <a:rPr lang="en-US" dirty="0"/>
              <a:t>The AC in the coil creates a strong and fluctuating magnetic field </a:t>
            </a:r>
            <a:r>
              <a:rPr lang="en-US" dirty="0" smtClean="0"/>
              <a:t>in and around </a:t>
            </a:r>
            <a:r>
              <a:rPr lang="en-US" dirty="0"/>
              <a:t>the iron core. This </a:t>
            </a:r>
            <a:r>
              <a:rPr lang="en-US" dirty="0" smtClean="0"/>
              <a:t>changing magnetic flux </a:t>
            </a:r>
            <a:r>
              <a:rPr lang="en-US" dirty="0"/>
              <a:t>induces a current in the aluminium ring (an eddy current). </a:t>
            </a:r>
            <a:r>
              <a:rPr lang="en-US" dirty="0" smtClean="0"/>
              <a:t>This </a:t>
            </a:r>
            <a:r>
              <a:rPr lang="en-US" dirty="0"/>
              <a:t>current produces its own magnetic field, which acts in the opposite direction (is repelled by) the </a:t>
            </a:r>
            <a:r>
              <a:rPr lang="en-US" dirty="0" smtClean="0"/>
              <a:t>coil</a:t>
            </a:r>
            <a:r>
              <a:rPr lang="en-US" dirty="0"/>
              <a:t> </a:t>
            </a:r>
            <a:r>
              <a:rPr lang="en-US" dirty="0" smtClean="0"/>
              <a:t>and core’s magnetic field. </a:t>
            </a:r>
            <a:r>
              <a:rPr lang="en-US" dirty="0"/>
              <a:t>The repulsive force between the two can be larger than the force of gravity on the ring so the ring is moved away from the coil until it reaches a distance at which the upward magnetic repulsive force is equal to the downward gravitational </a:t>
            </a:r>
            <a:r>
              <a:rPr lang="en-US" dirty="0" smtClean="0"/>
              <a:t>force.</a:t>
            </a:r>
            <a:endParaRPr lang="en-NZ" dirty="0"/>
          </a:p>
        </p:txBody>
      </p:sp>
      <p:sp>
        <p:nvSpPr>
          <p:cNvPr id="430" name="TextBox 429"/>
          <p:cNvSpPr txBox="1"/>
          <p:nvPr/>
        </p:nvSpPr>
        <p:spPr>
          <a:xfrm>
            <a:off x="5809952" y="6145360"/>
            <a:ext cx="3068212" cy="369332"/>
          </a:xfrm>
          <a:prstGeom prst="rect">
            <a:avLst/>
          </a:prstGeom>
          <a:solidFill>
            <a:srgbClr val="FFFFCC"/>
          </a:solidFill>
        </p:spPr>
        <p:txBody>
          <a:bodyPr wrap="none" rtlCol="0">
            <a:spAutoFit/>
          </a:bodyPr>
          <a:lstStyle/>
          <a:p>
            <a:r>
              <a:rPr lang="en-NZ" b="1" i="1" dirty="0" smtClean="0">
                <a:solidFill>
                  <a:srgbClr val="FF0000"/>
                </a:solidFill>
              </a:rPr>
              <a:t>Two marks were given for this</a:t>
            </a:r>
            <a:endParaRPr lang="en-NZ" b="1" i="1" dirty="0">
              <a:solidFill>
                <a:srgbClr val="FF0000"/>
              </a:solidFill>
            </a:endParaRPr>
          </a:p>
        </p:txBody>
      </p:sp>
    </p:spTree>
    <p:extLst>
      <p:ext uri="{BB962C8B-B14F-4D97-AF65-F5344CB8AC3E}">
        <p14:creationId xmlns:p14="http://schemas.microsoft.com/office/powerpoint/2010/main" val="326929339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27"/>
                                        </p:tgtEl>
                                        <p:attrNameLst>
                                          <p:attrName>style.visibility</p:attrName>
                                        </p:attrNameLst>
                                      </p:cBhvr>
                                      <p:to>
                                        <p:strVal val="visible"/>
                                      </p:to>
                                    </p:set>
                                    <p:animEffect transition="in" filter="fade">
                                      <p:cBhvr>
                                        <p:cTn id="7" dur="1500"/>
                                        <p:tgtEl>
                                          <p:spTgt spid="427"/>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430"/>
                                        </p:tgtEl>
                                        <p:attrNameLst>
                                          <p:attrName>style.visibility</p:attrName>
                                        </p:attrNameLst>
                                      </p:cBhvr>
                                      <p:to>
                                        <p:strVal val="visible"/>
                                      </p:to>
                                    </p:set>
                                    <p:animEffect transition="in" filter="wipe(down)">
                                      <p:cBhvr>
                                        <p:cTn id="12" dur="580">
                                          <p:stCondLst>
                                            <p:cond delay="0"/>
                                          </p:stCondLst>
                                        </p:cTn>
                                        <p:tgtEl>
                                          <p:spTgt spid="430"/>
                                        </p:tgtEl>
                                      </p:cBhvr>
                                    </p:animEffect>
                                    <p:anim calcmode="lin" valueType="num">
                                      <p:cBhvr>
                                        <p:cTn id="13" dur="1822" tmFilter="0,0; 0.14,0.36; 0.43,0.73; 0.71,0.91; 1.0,1.0">
                                          <p:stCondLst>
                                            <p:cond delay="0"/>
                                          </p:stCondLst>
                                        </p:cTn>
                                        <p:tgtEl>
                                          <p:spTgt spid="430"/>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430"/>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430"/>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430"/>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430"/>
                                        </p:tgtEl>
                                        <p:attrNameLst>
                                          <p:attrName>ppt_y</p:attrName>
                                        </p:attrNameLst>
                                      </p:cBhvr>
                                      <p:tavLst>
                                        <p:tav tm="0" fmla="#ppt_y-sin(pi*$)/81">
                                          <p:val>
                                            <p:fltVal val="0"/>
                                          </p:val>
                                        </p:tav>
                                        <p:tav tm="100000">
                                          <p:val>
                                            <p:fltVal val="1"/>
                                          </p:val>
                                        </p:tav>
                                      </p:tavLst>
                                    </p:anim>
                                    <p:animScale>
                                      <p:cBhvr>
                                        <p:cTn id="18" dur="26">
                                          <p:stCondLst>
                                            <p:cond delay="650"/>
                                          </p:stCondLst>
                                        </p:cTn>
                                        <p:tgtEl>
                                          <p:spTgt spid="430"/>
                                        </p:tgtEl>
                                      </p:cBhvr>
                                      <p:to x="100000" y="60000"/>
                                    </p:animScale>
                                    <p:animScale>
                                      <p:cBhvr>
                                        <p:cTn id="19" dur="166" decel="50000">
                                          <p:stCondLst>
                                            <p:cond delay="676"/>
                                          </p:stCondLst>
                                        </p:cTn>
                                        <p:tgtEl>
                                          <p:spTgt spid="430"/>
                                        </p:tgtEl>
                                      </p:cBhvr>
                                      <p:to x="100000" y="100000"/>
                                    </p:animScale>
                                    <p:animScale>
                                      <p:cBhvr>
                                        <p:cTn id="20" dur="26">
                                          <p:stCondLst>
                                            <p:cond delay="1312"/>
                                          </p:stCondLst>
                                        </p:cTn>
                                        <p:tgtEl>
                                          <p:spTgt spid="430"/>
                                        </p:tgtEl>
                                      </p:cBhvr>
                                      <p:to x="100000" y="80000"/>
                                    </p:animScale>
                                    <p:animScale>
                                      <p:cBhvr>
                                        <p:cTn id="21" dur="166" decel="50000">
                                          <p:stCondLst>
                                            <p:cond delay="1338"/>
                                          </p:stCondLst>
                                        </p:cTn>
                                        <p:tgtEl>
                                          <p:spTgt spid="430"/>
                                        </p:tgtEl>
                                      </p:cBhvr>
                                      <p:to x="100000" y="100000"/>
                                    </p:animScale>
                                    <p:animScale>
                                      <p:cBhvr>
                                        <p:cTn id="22" dur="26">
                                          <p:stCondLst>
                                            <p:cond delay="1642"/>
                                          </p:stCondLst>
                                        </p:cTn>
                                        <p:tgtEl>
                                          <p:spTgt spid="430"/>
                                        </p:tgtEl>
                                      </p:cBhvr>
                                      <p:to x="100000" y="90000"/>
                                    </p:animScale>
                                    <p:animScale>
                                      <p:cBhvr>
                                        <p:cTn id="23" dur="166" decel="50000">
                                          <p:stCondLst>
                                            <p:cond delay="1668"/>
                                          </p:stCondLst>
                                        </p:cTn>
                                        <p:tgtEl>
                                          <p:spTgt spid="430"/>
                                        </p:tgtEl>
                                      </p:cBhvr>
                                      <p:to x="100000" y="100000"/>
                                    </p:animScale>
                                    <p:animScale>
                                      <p:cBhvr>
                                        <p:cTn id="24" dur="26">
                                          <p:stCondLst>
                                            <p:cond delay="1808"/>
                                          </p:stCondLst>
                                        </p:cTn>
                                        <p:tgtEl>
                                          <p:spTgt spid="430"/>
                                        </p:tgtEl>
                                      </p:cBhvr>
                                      <p:to x="100000" y="95000"/>
                                    </p:animScale>
                                    <p:animScale>
                                      <p:cBhvr>
                                        <p:cTn id="25" dur="166" decel="50000">
                                          <p:stCondLst>
                                            <p:cond delay="1834"/>
                                          </p:stCondLst>
                                        </p:cTn>
                                        <p:tgtEl>
                                          <p:spTgt spid="430"/>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27" grpId="0" animBg="1"/>
      <p:bldP spid="430"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3635" y="262804"/>
            <a:ext cx="8672981" cy="646331"/>
          </a:xfrm>
          <a:prstGeom prst="rect">
            <a:avLst/>
          </a:prstGeom>
        </p:spPr>
        <p:txBody>
          <a:bodyPr wrap="square">
            <a:spAutoFit/>
          </a:bodyPr>
          <a:lstStyle/>
          <a:p>
            <a:pPr marL="342900" lvl="0" indent="-342900">
              <a:buAutoNum type="alphaLcParenBoth" startAt="3"/>
            </a:pPr>
            <a:r>
              <a:rPr lang="en-US" dirty="0" smtClean="0"/>
              <a:t>Explain</a:t>
            </a:r>
            <a:r>
              <a:rPr lang="en-US" dirty="0"/>
              <a:t>, possibly with the aid of a diagram</a:t>
            </a:r>
            <a:r>
              <a:rPr lang="en-US" dirty="0" smtClean="0"/>
              <a:t>, how </a:t>
            </a:r>
            <a:r>
              <a:rPr lang="en-US" dirty="0"/>
              <a:t>such a coil could be wound so that this </a:t>
            </a:r>
            <a:endParaRPr lang="en-US" dirty="0" smtClean="0"/>
          </a:p>
          <a:p>
            <a:pPr lvl="0"/>
            <a:r>
              <a:rPr lang="en-US" dirty="0"/>
              <a:t> </a:t>
            </a:r>
            <a:r>
              <a:rPr lang="en-US" dirty="0" smtClean="0"/>
              <a:t>      effect </a:t>
            </a:r>
            <a:r>
              <a:rPr lang="en-US" dirty="0"/>
              <a:t>would not take place.</a:t>
            </a:r>
            <a:endParaRPr lang="en-NZ" dirty="0"/>
          </a:p>
        </p:txBody>
      </p:sp>
      <p:sp>
        <p:nvSpPr>
          <p:cNvPr id="3" name="Rectangle 2"/>
          <p:cNvSpPr/>
          <p:nvPr/>
        </p:nvSpPr>
        <p:spPr>
          <a:xfrm>
            <a:off x="172020" y="3227890"/>
            <a:ext cx="8682274" cy="923330"/>
          </a:xfrm>
          <a:prstGeom prst="rect">
            <a:avLst/>
          </a:prstGeom>
        </p:spPr>
        <p:txBody>
          <a:bodyPr wrap="square">
            <a:spAutoFit/>
          </a:bodyPr>
          <a:lstStyle/>
          <a:p>
            <a:pPr marL="342900" lvl="0" indent="-342900">
              <a:buAutoNum type="alphaLcParenBoth" startAt="4"/>
            </a:pPr>
            <a:r>
              <a:rPr lang="en-US" dirty="0" smtClean="0"/>
              <a:t>To </a:t>
            </a:r>
            <a:r>
              <a:rPr lang="en-US" dirty="0"/>
              <a:t>reduce the heating of the iron core, </a:t>
            </a:r>
            <a:r>
              <a:rPr lang="en-US" dirty="0" smtClean="0"/>
              <a:t>thin sheets </a:t>
            </a:r>
            <a:r>
              <a:rPr lang="en-US" dirty="0"/>
              <a:t>of iron are glued together. The glue that </a:t>
            </a:r>
            <a:r>
              <a:rPr lang="en-US" dirty="0" smtClean="0"/>
              <a:t>holds </a:t>
            </a:r>
            <a:r>
              <a:rPr lang="en-US" dirty="0"/>
              <a:t>the thin iron sheets together must have </a:t>
            </a:r>
            <a:r>
              <a:rPr lang="en-US" dirty="0" smtClean="0"/>
              <a:t>some </a:t>
            </a:r>
            <a:r>
              <a:rPr lang="en-US" dirty="0"/>
              <a:t>specific electrical properties</a:t>
            </a:r>
            <a:r>
              <a:rPr lang="en-US" dirty="0" smtClean="0"/>
              <a:t>.</a:t>
            </a:r>
            <a:r>
              <a:rPr lang="en-US" dirty="0"/>
              <a:t> </a:t>
            </a:r>
            <a:endParaRPr lang="en-US" dirty="0" smtClean="0"/>
          </a:p>
          <a:p>
            <a:pPr lvl="0"/>
            <a:r>
              <a:rPr lang="en-US" dirty="0"/>
              <a:t> </a:t>
            </a:r>
            <a:r>
              <a:rPr lang="en-US" dirty="0" smtClean="0"/>
              <a:t>      Suggest </a:t>
            </a:r>
            <a:r>
              <a:rPr lang="en-US" dirty="0"/>
              <a:t>at least one electrical property of the </a:t>
            </a:r>
            <a:r>
              <a:rPr lang="en-US" dirty="0" smtClean="0"/>
              <a:t>glue</a:t>
            </a:r>
            <a:r>
              <a:rPr lang="en-US" dirty="0"/>
              <a:t>, and state why it is important.</a:t>
            </a:r>
            <a:endParaRPr lang="en-NZ" dirty="0"/>
          </a:p>
        </p:txBody>
      </p:sp>
      <p:sp>
        <p:nvSpPr>
          <p:cNvPr id="4" name="Rectangle 3"/>
          <p:cNvSpPr/>
          <p:nvPr/>
        </p:nvSpPr>
        <p:spPr>
          <a:xfrm>
            <a:off x="457200" y="924172"/>
            <a:ext cx="4572000" cy="2308324"/>
          </a:xfrm>
          <a:prstGeom prst="rect">
            <a:avLst/>
          </a:prstGeom>
          <a:solidFill>
            <a:srgbClr val="FFFFCC"/>
          </a:solidFill>
        </p:spPr>
        <p:txBody>
          <a:bodyPr>
            <a:spAutoFit/>
          </a:bodyPr>
          <a:lstStyle/>
          <a:p>
            <a:r>
              <a:rPr lang="en-US" dirty="0"/>
              <a:t>Make the coil “non-inductive” by reversing the direction of the windings after half have been completed in one direction</a:t>
            </a:r>
            <a:r>
              <a:rPr lang="en-US" dirty="0" smtClean="0"/>
              <a:t>.</a:t>
            </a:r>
          </a:p>
          <a:p>
            <a:r>
              <a:rPr lang="en-US" b="1" i="1" dirty="0" smtClean="0"/>
              <a:t>Or </a:t>
            </a:r>
            <a:endParaRPr lang="en-NZ" b="1" i="1" dirty="0"/>
          </a:p>
          <a:p>
            <a:r>
              <a:rPr lang="en-US" dirty="0"/>
              <a:t>Reverse the direction of half the windings so that the amount of clockwise current is balanced by an equal amount of anticlockwise current.</a:t>
            </a:r>
            <a:endParaRPr lang="en-NZ" dirty="0"/>
          </a:p>
        </p:txBody>
      </p:sp>
      <p:pic>
        <p:nvPicPr>
          <p:cNvPr id="1026" name="Picture 2" descr="C:\Users\Jonathan\Desktop\2X.jpg"/>
          <p:cNvPicPr>
            <a:picLocks noChangeAspect="1" noChangeArrowheads="1"/>
          </p:cNvPicPr>
          <p:nvPr/>
        </p:nvPicPr>
        <p:blipFill rotWithShape="1">
          <a:blip r:embed="rId2" cstate="print">
            <a:extLst>
              <a:ext uri="{28A0092B-C50C-407E-A947-70E740481C1C}">
                <a14:useLocalDpi xmlns:a14="http://schemas.microsoft.com/office/drawing/2010/main" val="0"/>
              </a:ext>
            </a:extLst>
          </a:blip>
          <a:srcRect t="3521" r="1332" b="-1"/>
          <a:stretch/>
        </p:blipFill>
        <p:spPr bwMode="auto">
          <a:xfrm>
            <a:off x="5244283" y="1041149"/>
            <a:ext cx="3575867" cy="1240325"/>
          </a:xfrm>
          <a:prstGeom prst="rect">
            <a:avLst/>
          </a:prstGeom>
          <a:noFill/>
          <a:extLst>
            <a:ext uri="{909E8E84-426E-40DD-AFC4-6F175D3DCCD1}">
              <a14:hiddenFill xmlns:a14="http://schemas.microsoft.com/office/drawing/2010/main">
                <a:solidFill>
                  <a:srgbClr val="FFFFFF"/>
                </a:solidFill>
              </a14:hiddenFill>
            </a:ext>
          </a:extLst>
        </p:spPr>
      </p:pic>
      <p:sp>
        <p:nvSpPr>
          <p:cNvPr id="6" name="Rectangle 5"/>
          <p:cNvSpPr/>
          <p:nvPr/>
        </p:nvSpPr>
        <p:spPr>
          <a:xfrm>
            <a:off x="379926" y="4316243"/>
            <a:ext cx="8139386" cy="1200329"/>
          </a:xfrm>
          <a:prstGeom prst="rect">
            <a:avLst/>
          </a:prstGeom>
          <a:solidFill>
            <a:srgbClr val="FFFFCC"/>
          </a:solidFill>
        </p:spPr>
        <p:txBody>
          <a:bodyPr wrap="square">
            <a:spAutoFit/>
          </a:bodyPr>
          <a:lstStyle/>
          <a:p>
            <a:r>
              <a:rPr lang="en-US" dirty="0" smtClean="0"/>
              <a:t>The </a:t>
            </a:r>
            <a:r>
              <a:rPr lang="en-US" dirty="0"/>
              <a:t>core must be laminated to reduce the </a:t>
            </a:r>
            <a:r>
              <a:rPr lang="en-US" dirty="0" smtClean="0"/>
              <a:t>induced eddy </a:t>
            </a:r>
            <a:r>
              <a:rPr lang="en-US" dirty="0"/>
              <a:t>currents, which would both waste </a:t>
            </a:r>
            <a:r>
              <a:rPr lang="en-US" dirty="0" smtClean="0"/>
              <a:t>energy </a:t>
            </a:r>
            <a:r>
              <a:rPr lang="en-US" dirty="0"/>
              <a:t>and produce </a:t>
            </a:r>
            <a:r>
              <a:rPr lang="en-US" dirty="0" smtClean="0"/>
              <a:t>potentially </a:t>
            </a:r>
            <a:r>
              <a:rPr lang="en-US" dirty="0"/>
              <a:t>damaging heat</a:t>
            </a:r>
            <a:r>
              <a:rPr lang="en-US" dirty="0" smtClean="0"/>
              <a:t>.</a:t>
            </a:r>
            <a:r>
              <a:rPr lang="en-US" dirty="0"/>
              <a:t> </a:t>
            </a:r>
            <a:endParaRPr lang="en-US" dirty="0" smtClean="0"/>
          </a:p>
          <a:p>
            <a:r>
              <a:rPr lang="en-US" dirty="0"/>
              <a:t>T</a:t>
            </a:r>
            <a:r>
              <a:rPr lang="en-US" dirty="0" smtClean="0"/>
              <a:t>he </a:t>
            </a:r>
            <a:r>
              <a:rPr lang="en-US" dirty="0"/>
              <a:t>glue must be non </a:t>
            </a:r>
            <a:r>
              <a:rPr lang="en-US" dirty="0" smtClean="0"/>
              <a:t>conducting / very high resistance and </a:t>
            </a:r>
            <a:r>
              <a:rPr lang="en-US" dirty="0"/>
              <a:t>must be permeable to magnetic </a:t>
            </a:r>
            <a:r>
              <a:rPr lang="en-US" dirty="0" smtClean="0"/>
              <a:t>fields</a:t>
            </a:r>
            <a:r>
              <a:rPr lang="en-US" dirty="0"/>
              <a:t>.</a:t>
            </a:r>
            <a:endParaRPr lang="en-NZ" dirty="0"/>
          </a:p>
        </p:txBody>
      </p:sp>
      <p:sp>
        <p:nvSpPr>
          <p:cNvPr id="9" name="TextBox 8"/>
          <p:cNvSpPr txBox="1"/>
          <p:nvPr/>
        </p:nvSpPr>
        <p:spPr>
          <a:xfrm>
            <a:off x="8584342" y="2335794"/>
            <a:ext cx="279001" cy="730642"/>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0" name="TextBox 9"/>
          <p:cNvSpPr txBox="1"/>
          <p:nvPr/>
        </p:nvSpPr>
        <p:spPr>
          <a:xfrm>
            <a:off x="8569959" y="4300608"/>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1" name="TextBox 10"/>
          <p:cNvSpPr txBox="1"/>
          <p:nvPr/>
        </p:nvSpPr>
        <p:spPr>
          <a:xfrm>
            <a:off x="8585920" y="4780330"/>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2" name="TextBox 11"/>
          <p:cNvSpPr txBox="1"/>
          <p:nvPr/>
        </p:nvSpPr>
        <p:spPr>
          <a:xfrm>
            <a:off x="6060756" y="6259273"/>
            <a:ext cx="2965555" cy="369332"/>
          </a:xfrm>
          <a:prstGeom prst="rect">
            <a:avLst/>
          </a:prstGeom>
          <a:solidFill>
            <a:srgbClr val="FFFFCC"/>
          </a:solidFill>
        </p:spPr>
        <p:txBody>
          <a:bodyPr wrap="none" rtlCol="0">
            <a:spAutoFit/>
          </a:bodyPr>
          <a:lstStyle/>
          <a:p>
            <a:r>
              <a:rPr lang="en-NZ" b="1" i="1" dirty="0" smtClean="0">
                <a:solidFill>
                  <a:srgbClr val="FF0000"/>
                </a:solidFill>
              </a:rPr>
              <a:t>Three marks were given here</a:t>
            </a:r>
            <a:endParaRPr lang="en-NZ" b="1" i="1" dirty="0">
              <a:solidFill>
                <a:srgbClr val="FF0000"/>
              </a:solidFill>
            </a:endParaRPr>
          </a:p>
        </p:txBody>
      </p:sp>
    </p:spTree>
    <p:extLst>
      <p:ext uri="{BB962C8B-B14F-4D97-AF65-F5344CB8AC3E}">
        <p14:creationId xmlns:p14="http://schemas.microsoft.com/office/powerpoint/2010/main" val="8443867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750"/>
                                        <p:tgtEl>
                                          <p:spTgt spid="4"/>
                                        </p:tgtEl>
                                      </p:cBhvr>
                                    </p:animEffect>
                                  </p:childTnLst>
                                </p:cTn>
                              </p:par>
                            </p:childTnLst>
                          </p:cTn>
                        </p:par>
                        <p:par>
                          <p:cTn id="8" fill="hold">
                            <p:stCondLst>
                              <p:cond delay="1750"/>
                            </p:stCondLst>
                            <p:childTnLst>
                              <p:par>
                                <p:cTn id="9" presetID="10" presetClass="entr" presetSubtype="0" fill="hold" nodeType="afterEffect">
                                  <p:stCondLst>
                                    <p:cond delay="0"/>
                                  </p:stCondLst>
                                  <p:childTnLst>
                                    <p:set>
                                      <p:cBhvr>
                                        <p:cTn id="10" dur="1" fill="hold">
                                          <p:stCondLst>
                                            <p:cond delay="0"/>
                                          </p:stCondLst>
                                        </p:cTn>
                                        <p:tgtEl>
                                          <p:spTgt spid="1026"/>
                                        </p:tgtEl>
                                        <p:attrNameLst>
                                          <p:attrName>style.visibility</p:attrName>
                                        </p:attrNameLst>
                                      </p:cBhvr>
                                      <p:to>
                                        <p:strVal val="visible"/>
                                      </p:to>
                                    </p:set>
                                    <p:animEffect transition="in" filter="fade">
                                      <p:cBhvr>
                                        <p:cTn id="11" dur="1250"/>
                                        <p:tgtEl>
                                          <p:spTgt spid="1026"/>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fade">
                                      <p:cBhvr>
                                        <p:cTn id="16" dur="1500"/>
                                        <p:tgtEl>
                                          <p:spTgt spid="6"/>
                                        </p:tgtEl>
                                      </p:cBhvr>
                                    </p:animEffect>
                                  </p:childTnLst>
                                </p:cTn>
                              </p:par>
                            </p:childTnLst>
                          </p:cTn>
                        </p:par>
                      </p:childTnLst>
                    </p:cTn>
                  </p:par>
                  <p:par>
                    <p:cTn id="17" fill="hold">
                      <p:stCondLst>
                        <p:cond delay="indefinite"/>
                      </p:stCondLst>
                      <p:childTnLst>
                        <p:par>
                          <p:cTn id="18" fill="hold">
                            <p:stCondLst>
                              <p:cond delay="0"/>
                            </p:stCondLst>
                            <p:childTnLst>
                              <p:par>
                                <p:cTn id="19" presetID="26" presetClass="entr" presetSubtype="0" fill="hold" grpId="0" nodeType="clickEffect">
                                  <p:stCondLst>
                                    <p:cond delay="0"/>
                                  </p:stCondLst>
                                  <p:childTnLst>
                                    <p:set>
                                      <p:cBhvr>
                                        <p:cTn id="20" dur="1" fill="hold">
                                          <p:stCondLst>
                                            <p:cond delay="0"/>
                                          </p:stCondLst>
                                        </p:cTn>
                                        <p:tgtEl>
                                          <p:spTgt spid="12"/>
                                        </p:tgtEl>
                                        <p:attrNameLst>
                                          <p:attrName>style.visibility</p:attrName>
                                        </p:attrNameLst>
                                      </p:cBhvr>
                                      <p:to>
                                        <p:strVal val="visible"/>
                                      </p:to>
                                    </p:set>
                                    <p:animEffect transition="in" filter="wipe(down)">
                                      <p:cBhvr>
                                        <p:cTn id="21" dur="580">
                                          <p:stCondLst>
                                            <p:cond delay="0"/>
                                          </p:stCondLst>
                                        </p:cTn>
                                        <p:tgtEl>
                                          <p:spTgt spid="12"/>
                                        </p:tgtEl>
                                      </p:cBhvr>
                                    </p:animEffect>
                                    <p:anim calcmode="lin" valueType="num">
                                      <p:cBhvr>
                                        <p:cTn id="22"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23"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24"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25"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26"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27" dur="26">
                                          <p:stCondLst>
                                            <p:cond delay="650"/>
                                          </p:stCondLst>
                                        </p:cTn>
                                        <p:tgtEl>
                                          <p:spTgt spid="12"/>
                                        </p:tgtEl>
                                      </p:cBhvr>
                                      <p:to x="100000" y="60000"/>
                                    </p:animScale>
                                    <p:animScale>
                                      <p:cBhvr>
                                        <p:cTn id="28" dur="166" decel="50000">
                                          <p:stCondLst>
                                            <p:cond delay="676"/>
                                          </p:stCondLst>
                                        </p:cTn>
                                        <p:tgtEl>
                                          <p:spTgt spid="12"/>
                                        </p:tgtEl>
                                      </p:cBhvr>
                                      <p:to x="100000" y="100000"/>
                                    </p:animScale>
                                    <p:animScale>
                                      <p:cBhvr>
                                        <p:cTn id="29" dur="26">
                                          <p:stCondLst>
                                            <p:cond delay="1312"/>
                                          </p:stCondLst>
                                        </p:cTn>
                                        <p:tgtEl>
                                          <p:spTgt spid="12"/>
                                        </p:tgtEl>
                                      </p:cBhvr>
                                      <p:to x="100000" y="80000"/>
                                    </p:animScale>
                                    <p:animScale>
                                      <p:cBhvr>
                                        <p:cTn id="30" dur="166" decel="50000">
                                          <p:stCondLst>
                                            <p:cond delay="1338"/>
                                          </p:stCondLst>
                                        </p:cTn>
                                        <p:tgtEl>
                                          <p:spTgt spid="12"/>
                                        </p:tgtEl>
                                      </p:cBhvr>
                                      <p:to x="100000" y="100000"/>
                                    </p:animScale>
                                    <p:animScale>
                                      <p:cBhvr>
                                        <p:cTn id="31" dur="26">
                                          <p:stCondLst>
                                            <p:cond delay="1642"/>
                                          </p:stCondLst>
                                        </p:cTn>
                                        <p:tgtEl>
                                          <p:spTgt spid="12"/>
                                        </p:tgtEl>
                                      </p:cBhvr>
                                      <p:to x="100000" y="90000"/>
                                    </p:animScale>
                                    <p:animScale>
                                      <p:cBhvr>
                                        <p:cTn id="32" dur="166" decel="50000">
                                          <p:stCondLst>
                                            <p:cond delay="1668"/>
                                          </p:stCondLst>
                                        </p:cTn>
                                        <p:tgtEl>
                                          <p:spTgt spid="12"/>
                                        </p:tgtEl>
                                      </p:cBhvr>
                                      <p:to x="100000" y="100000"/>
                                    </p:animScale>
                                    <p:animScale>
                                      <p:cBhvr>
                                        <p:cTn id="33" dur="26">
                                          <p:stCondLst>
                                            <p:cond delay="1808"/>
                                          </p:stCondLst>
                                        </p:cTn>
                                        <p:tgtEl>
                                          <p:spTgt spid="12"/>
                                        </p:tgtEl>
                                      </p:cBhvr>
                                      <p:to x="100000" y="95000"/>
                                    </p:animScale>
                                    <p:animScale>
                                      <p:cBhvr>
                                        <p:cTn id="34" dur="166" decel="50000">
                                          <p:stCondLst>
                                            <p:cond delay="1834"/>
                                          </p:stCondLst>
                                        </p:cTn>
                                        <p:tgtEl>
                                          <p:spTgt spid="12"/>
                                        </p:tgtEl>
                                      </p:cBhvr>
                                      <p:to x="100000" y="100000"/>
                                    </p:animScale>
                                  </p:childTnLst>
                                </p:cTn>
                              </p:par>
                            </p:childTnLst>
                          </p:cTn>
                        </p:par>
                        <p:par>
                          <p:cTn id="35" fill="hold">
                            <p:stCondLst>
                              <p:cond delay="2000"/>
                            </p:stCondLst>
                            <p:childTnLst>
                              <p:par>
                                <p:cTn id="36" presetID="10" presetClass="entr" presetSubtype="0" fill="hold" grpId="0" nodeType="after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fade">
                                      <p:cBhvr>
                                        <p:cTn id="38" dur="750"/>
                                        <p:tgtEl>
                                          <p:spTgt spid="9"/>
                                        </p:tgtEl>
                                      </p:cBhvr>
                                    </p:animEffect>
                                  </p:childTnLst>
                                </p:cTn>
                              </p:par>
                            </p:childTnLst>
                          </p:cTn>
                        </p:par>
                        <p:par>
                          <p:cTn id="39" fill="hold">
                            <p:stCondLst>
                              <p:cond delay="2750"/>
                            </p:stCondLst>
                            <p:childTnLst>
                              <p:par>
                                <p:cTn id="40" presetID="10" presetClass="entr" presetSubtype="0" fill="hold" grpId="0" nodeType="afterEffect">
                                  <p:stCondLst>
                                    <p:cond delay="0"/>
                                  </p:stCondLst>
                                  <p:childTnLst>
                                    <p:set>
                                      <p:cBhvr>
                                        <p:cTn id="41" dur="1" fill="hold">
                                          <p:stCondLst>
                                            <p:cond delay="0"/>
                                          </p:stCondLst>
                                        </p:cTn>
                                        <p:tgtEl>
                                          <p:spTgt spid="10"/>
                                        </p:tgtEl>
                                        <p:attrNameLst>
                                          <p:attrName>style.visibility</p:attrName>
                                        </p:attrNameLst>
                                      </p:cBhvr>
                                      <p:to>
                                        <p:strVal val="visible"/>
                                      </p:to>
                                    </p:set>
                                    <p:animEffect transition="in" filter="fade">
                                      <p:cBhvr>
                                        <p:cTn id="42" dur="750"/>
                                        <p:tgtEl>
                                          <p:spTgt spid="10"/>
                                        </p:tgtEl>
                                      </p:cBhvr>
                                    </p:animEffect>
                                  </p:childTnLst>
                                </p:cTn>
                              </p:par>
                            </p:childTnLst>
                          </p:cTn>
                        </p:par>
                        <p:par>
                          <p:cTn id="43" fill="hold">
                            <p:stCondLst>
                              <p:cond delay="3500"/>
                            </p:stCondLst>
                            <p:childTnLst>
                              <p:par>
                                <p:cTn id="44" presetID="10" presetClass="entr" presetSubtype="0" fill="hold" grpId="0" nodeType="afterEffect">
                                  <p:stCondLst>
                                    <p:cond delay="0"/>
                                  </p:stCondLst>
                                  <p:childTnLst>
                                    <p:set>
                                      <p:cBhvr>
                                        <p:cTn id="45" dur="1" fill="hold">
                                          <p:stCondLst>
                                            <p:cond delay="0"/>
                                          </p:stCondLst>
                                        </p:cTn>
                                        <p:tgtEl>
                                          <p:spTgt spid="11"/>
                                        </p:tgtEl>
                                        <p:attrNameLst>
                                          <p:attrName>style.visibility</p:attrName>
                                        </p:attrNameLst>
                                      </p:cBhvr>
                                      <p:to>
                                        <p:strVal val="visible"/>
                                      </p:to>
                                    </p:set>
                                    <p:animEffect transition="in" filter="fade">
                                      <p:cBhvr>
                                        <p:cTn id="46" dur="7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6" grpId="0" animBg="1"/>
      <p:bldP spid="9" grpId="0"/>
      <p:bldP spid="10" grpId="0"/>
      <p:bldP spid="11" grpId="0"/>
      <p:bldP spid="12"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5608" y="162824"/>
            <a:ext cx="5840569" cy="369332"/>
          </a:xfrm>
          <a:prstGeom prst="rect">
            <a:avLst/>
          </a:prstGeom>
        </p:spPr>
        <p:txBody>
          <a:bodyPr wrap="square">
            <a:spAutoFit/>
          </a:bodyPr>
          <a:lstStyle/>
          <a:p>
            <a:r>
              <a:rPr lang="en-US" b="1" dirty="0"/>
              <a:t>QUESTION THREE:   THE DOPPLER EFFECT  </a:t>
            </a:r>
            <a:r>
              <a:rPr lang="en-US" dirty="0"/>
              <a:t>(8 marks)</a:t>
            </a:r>
            <a:endParaRPr lang="en-NZ" b="1" dirty="0"/>
          </a:p>
        </p:txBody>
      </p:sp>
      <p:sp>
        <p:nvSpPr>
          <p:cNvPr id="3" name="Rectangle 2"/>
          <p:cNvSpPr/>
          <p:nvPr/>
        </p:nvSpPr>
        <p:spPr>
          <a:xfrm>
            <a:off x="180304" y="574810"/>
            <a:ext cx="8641724" cy="923330"/>
          </a:xfrm>
          <a:prstGeom prst="rect">
            <a:avLst/>
          </a:prstGeom>
        </p:spPr>
        <p:txBody>
          <a:bodyPr wrap="square">
            <a:spAutoFit/>
          </a:bodyPr>
          <a:lstStyle/>
          <a:p>
            <a:pPr lvl="0"/>
            <a:r>
              <a:rPr lang="en-US" dirty="0" smtClean="0"/>
              <a:t>When </a:t>
            </a:r>
            <a:r>
              <a:rPr lang="en-US" dirty="0"/>
              <a:t>the Doppler effect occurs it is known that the apparent frequency of a sound is increased as the source of the sound moves towards a stationary observer.</a:t>
            </a:r>
            <a:endParaRPr lang="en-NZ" dirty="0"/>
          </a:p>
          <a:p>
            <a:r>
              <a:rPr lang="en-US" dirty="0"/>
              <a:t> </a:t>
            </a:r>
            <a:r>
              <a:rPr lang="en-US" dirty="0" smtClean="0"/>
              <a:t>(a)   Explain </a:t>
            </a:r>
            <a:r>
              <a:rPr lang="en-US" dirty="0"/>
              <a:t>why the frequency increase occurs.</a:t>
            </a:r>
            <a:endParaRPr lang="en-NZ" dirty="0"/>
          </a:p>
        </p:txBody>
      </p:sp>
      <p:sp>
        <p:nvSpPr>
          <p:cNvPr id="4" name="Rectangle 3"/>
          <p:cNvSpPr/>
          <p:nvPr/>
        </p:nvSpPr>
        <p:spPr>
          <a:xfrm>
            <a:off x="211290" y="3099303"/>
            <a:ext cx="8809149" cy="646331"/>
          </a:xfrm>
          <a:prstGeom prst="rect">
            <a:avLst/>
          </a:prstGeom>
        </p:spPr>
        <p:txBody>
          <a:bodyPr wrap="square">
            <a:spAutoFit/>
          </a:bodyPr>
          <a:lstStyle/>
          <a:p>
            <a:pPr marL="342900" lvl="0" indent="-342900">
              <a:buAutoNum type="alphaLcParenBoth" startAt="2"/>
            </a:pPr>
            <a:r>
              <a:rPr lang="en-US" dirty="0" smtClean="0"/>
              <a:t>Explain </a:t>
            </a:r>
            <a:r>
              <a:rPr lang="en-US" dirty="0"/>
              <a:t>qualitatively what would happen to the apparent frequency if the observer </a:t>
            </a:r>
            <a:endParaRPr lang="en-US" dirty="0" smtClean="0"/>
          </a:p>
          <a:p>
            <a:pPr lvl="0"/>
            <a:r>
              <a:rPr lang="en-US" dirty="0"/>
              <a:t> </a:t>
            </a:r>
            <a:r>
              <a:rPr lang="en-US" dirty="0" smtClean="0"/>
              <a:t>      moved </a:t>
            </a:r>
            <a:r>
              <a:rPr lang="en-US" dirty="0"/>
              <a:t>at constant velocity towards the moving source.</a:t>
            </a:r>
            <a:endParaRPr lang="en-NZ" dirty="0"/>
          </a:p>
        </p:txBody>
      </p:sp>
      <p:sp>
        <p:nvSpPr>
          <p:cNvPr id="7" name="Rectangle 6"/>
          <p:cNvSpPr/>
          <p:nvPr/>
        </p:nvSpPr>
        <p:spPr>
          <a:xfrm>
            <a:off x="296215" y="1527863"/>
            <a:ext cx="8306872" cy="1200329"/>
          </a:xfrm>
          <a:prstGeom prst="rect">
            <a:avLst/>
          </a:prstGeom>
          <a:solidFill>
            <a:srgbClr val="FFFFCC"/>
          </a:solidFill>
        </p:spPr>
        <p:txBody>
          <a:bodyPr wrap="square">
            <a:spAutoFit/>
          </a:bodyPr>
          <a:lstStyle/>
          <a:p>
            <a:r>
              <a:rPr lang="en-US" dirty="0"/>
              <a:t>In the time between each wave crest being emitted the source of the waves is moving towards the observer. This movement means that the crest-to-crest distance (the wavelength) is reduced. Since the speed of the waves through the air is constant, any reduction in the wavelength must lead to an increase in the frequency (since </a:t>
            </a:r>
            <a:r>
              <a:rPr lang="en-US" i="1" dirty="0"/>
              <a:t>v </a:t>
            </a:r>
            <a:r>
              <a:rPr lang="en-US" dirty="0"/>
              <a:t>= </a:t>
            </a:r>
            <a:r>
              <a:rPr lang="en-US" i="1" dirty="0"/>
              <a:t>f </a:t>
            </a:r>
            <a:r>
              <a:rPr lang="el-GR" i="1" dirty="0" smtClean="0"/>
              <a:t>λ</a:t>
            </a:r>
            <a:r>
              <a:rPr lang="en-US" dirty="0" smtClean="0"/>
              <a:t>).</a:t>
            </a:r>
            <a:endParaRPr lang="en-NZ" dirty="0"/>
          </a:p>
        </p:txBody>
      </p:sp>
      <p:sp>
        <p:nvSpPr>
          <p:cNvPr id="8" name="Rectangle 7"/>
          <p:cNvSpPr/>
          <p:nvPr/>
        </p:nvSpPr>
        <p:spPr>
          <a:xfrm>
            <a:off x="321971" y="3820304"/>
            <a:ext cx="8255358" cy="1477328"/>
          </a:xfrm>
          <a:prstGeom prst="rect">
            <a:avLst/>
          </a:prstGeom>
          <a:solidFill>
            <a:srgbClr val="FFFFCC"/>
          </a:solidFill>
        </p:spPr>
        <p:txBody>
          <a:bodyPr wrap="square">
            <a:spAutoFit/>
          </a:bodyPr>
          <a:lstStyle/>
          <a:p>
            <a:r>
              <a:rPr lang="en-US" dirty="0"/>
              <a:t>The frequency would increase. By moving towards a source, the observer will reach each wave crest after a shorter time interval than would be the case if the observer was stationary. </a:t>
            </a:r>
            <a:endParaRPr lang="en-US" dirty="0" smtClean="0"/>
          </a:p>
          <a:p>
            <a:r>
              <a:rPr lang="en-US" dirty="0" smtClean="0"/>
              <a:t>The </a:t>
            </a:r>
            <a:r>
              <a:rPr lang="en-US" dirty="0"/>
              <a:t>time between adjacent crests arriving is the Periodic Time</a:t>
            </a:r>
            <a:endParaRPr lang="en-NZ" dirty="0"/>
          </a:p>
          <a:p>
            <a:r>
              <a:rPr lang="en-US" dirty="0"/>
              <a:t>(</a:t>
            </a:r>
            <a:r>
              <a:rPr lang="en-US" i="1" dirty="0"/>
              <a:t>T</a:t>
            </a:r>
            <a:r>
              <a:rPr lang="en-US" dirty="0"/>
              <a:t>) and a reduction in </a:t>
            </a:r>
            <a:r>
              <a:rPr lang="en-US" i="1" dirty="0"/>
              <a:t>T </a:t>
            </a:r>
            <a:r>
              <a:rPr lang="en-US" dirty="0"/>
              <a:t>means an increase in frequency (</a:t>
            </a:r>
            <a:r>
              <a:rPr lang="en-US" i="1" dirty="0"/>
              <a:t>f </a:t>
            </a:r>
            <a:r>
              <a:rPr lang="en-US" dirty="0"/>
              <a:t>) (since </a:t>
            </a:r>
            <a:r>
              <a:rPr lang="en-US" i="1" dirty="0"/>
              <a:t>f </a:t>
            </a:r>
            <a:r>
              <a:rPr lang="en-US" dirty="0"/>
              <a:t>= 1 / </a:t>
            </a:r>
            <a:r>
              <a:rPr lang="en-US" i="1" dirty="0"/>
              <a:t>T</a:t>
            </a:r>
            <a:r>
              <a:rPr lang="en-US" dirty="0"/>
              <a:t>).</a:t>
            </a:r>
            <a:endParaRPr lang="en-NZ" dirty="0"/>
          </a:p>
        </p:txBody>
      </p:sp>
      <p:sp>
        <p:nvSpPr>
          <p:cNvPr id="9" name="TextBox 8"/>
          <p:cNvSpPr txBox="1"/>
          <p:nvPr/>
        </p:nvSpPr>
        <p:spPr>
          <a:xfrm>
            <a:off x="8584342" y="2335794"/>
            <a:ext cx="279001" cy="730642"/>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0" name="TextBox 9"/>
          <p:cNvSpPr txBox="1"/>
          <p:nvPr/>
        </p:nvSpPr>
        <p:spPr>
          <a:xfrm>
            <a:off x="8569959" y="4043028"/>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1" name="TextBox 10"/>
          <p:cNvSpPr txBox="1"/>
          <p:nvPr/>
        </p:nvSpPr>
        <p:spPr>
          <a:xfrm>
            <a:off x="8585920" y="4651540"/>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2" name="TextBox 11"/>
          <p:cNvSpPr txBox="1"/>
          <p:nvPr/>
        </p:nvSpPr>
        <p:spPr>
          <a:xfrm>
            <a:off x="6060756" y="6259273"/>
            <a:ext cx="2965555" cy="369332"/>
          </a:xfrm>
          <a:prstGeom prst="rect">
            <a:avLst/>
          </a:prstGeom>
          <a:solidFill>
            <a:srgbClr val="FFFFCC"/>
          </a:solidFill>
        </p:spPr>
        <p:txBody>
          <a:bodyPr wrap="none" rtlCol="0">
            <a:spAutoFit/>
          </a:bodyPr>
          <a:lstStyle/>
          <a:p>
            <a:r>
              <a:rPr lang="en-NZ" b="1" i="1" dirty="0" smtClean="0">
                <a:solidFill>
                  <a:srgbClr val="FF0000"/>
                </a:solidFill>
              </a:rPr>
              <a:t>Three marks were given here</a:t>
            </a:r>
            <a:endParaRPr lang="en-NZ" b="1" i="1" dirty="0">
              <a:solidFill>
                <a:srgbClr val="FF0000"/>
              </a:solidFill>
            </a:endParaRPr>
          </a:p>
        </p:txBody>
      </p:sp>
    </p:spTree>
    <p:extLst>
      <p:ext uri="{BB962C8B-B14F-4D97-AF65-F5344CB8AC3E}">
        <p14:creationId xmlns:p14="http://schemas.microsoft.com/office/powerpoint/2010/main" val="9431114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500"/>
                                        <p:tgtEl>
                                          <p:spTgt spid="7"/>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8"/>
                                        </p:tgtEl>
                                        <p:attrNameLst>
                                          <p:attrName>style.visibility</p:attrName>
                                        </p:attrNameLst>
                                      </p:cBhvr>
                                      <p:to>
                                        <p:strVal val="visible"/>
                                      </p:to>
                                    </p:set>
                                    <p:animEffect transition="in" filter="fade">
                                      <p:cBhvr>
                                        <p:cTn id="12" dur="1500"/>
                                        <p:tgtEl>
                                          <p:spTgt spid="8"/>
                                        </p:tgtEl>
                                      </p:cBhvr>
                                    </p:animEffect>
                                  </p:childTnLst>
                                </p:cTn>
                              </p:par>
                            </p:childTnLst>
                          </p:cTn>
                        </p:par>
                      </p:childTnLst>
                    </p:cTn>
                  </p:par>
                  <p:par>
                    <p:cTn id="13" fill="hold">
                      <p:stCondLst>
                        <p:cond delay="indefinite"/>
                      </p:stCondLst>
                      <p:childTnLst>
                        <p:par>
                          <p:cTn id="14" fill="hold">
                            <p:stCondLst>
                              <p:cond delay="0"/>
                            </p:stCondLst>
                            <p:childTnLst>
                              <p:par>
                                <p:cTn id="15" presetID="26" presetClass="entr" presetSubtype="0" fill="hold" grpId="0" nodeType="clickEffect">
                                  <p:stCondLst>
                                    <p:cond delay="0"/>
                                  </p:stCondLst>
                                  <p:childTnLst>
                                    <p:set>
                                      <p:cBhvr>
                                        <p:cTn id="16" dur="1" fill="hold">
                                          <p:stCondLst>
                                            <p:cond delay="0"/>
                                          </p:stCondLst>
                                        </p:cTn>
                                        <p:tgtEl>
                                          <p:spTgt spid="12"/>
                                        </p:tgtEl>
                                        <p:attrNameLst>
                                          <p:attrName>style.visibility</p:attrName>
                                        </p:attrNameLst>
                                      </p:cBhvr>
                                      <p:to>
                                        <p:strVal val="visible"/>
                                      </p:to>
                                    </p:set>
                                    <p:animEffect transition="in" filter="wipe(down)">
                                      <p:cBhvr>
                                        <p:cTn id="17" dur="580">
                                          <p:stCondLst>
                                            <p:cond delay="0"/>
                                          </p:stCondLst>
                                        </p:cTn>
                                        <p:tgtEl>
                                          <p:spTgt spid="12"/>
                                        </p:tgtEl>
                                      </p:cBhvr>
                                    </p:animEffect>
                                    <p:anim calcmode="lin" valueType="num">
                                      <p:cBhvr>
                                        <p:cTn id="18"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19"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20"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21"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22"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23" dur="26">
                                          <p:stCondLst>
                                            <p:cond delay="650"/>
                                          </p:stCondLst>
                                        </p:cTn>
                                        <p:tgtEl>
                                          <p:spTgt spid="12"/>
                                        </p:tgtEl>
                                      </p:cBhvr>
                                      <p:to x="100000" y="60000"/>
                                    </p:animScale>
                                    <p:animScale>
                                      <p:cBhvr>
                                        <p:cTn id="24" dur="166" decel="50000">
                                          <p:stCondLst>
                                            <p:cond delay="676"/>
                                          </p:stCondLst>
                                        </p:cTn>
                                        <p:tgtEl>
                                          <p:spTgt spid="12"/>
                                        </p:tgtEl>
                                      </p:cBhvr>
                                      <p:to x="100000" y="100000"/>
                                    </p:animScale>
                                    <p:animScale>
                                      <p:cBhvr>
                                        <p:cTn id="25" dur="26">
                                          <p:stCondLst>
                                            <p:cond delay="1312"/>
                                          </p:stCondLst>
                                        </p:cTn>
                                        <p:tgtEl>
                                          <p:spTgt spid="12"/>
                                        </p:tgtEl>
                                      </p:cBhvr>
                                      <p:to x="100000" y="80000"/>
                                    </p:animScale>
                                    <p:animScale>
                                      <p:cBhvr>
                                        <p:cTn id="26" dur="166" decel="50000">
                                          <p:stCondLst>
                                            <p:cond delay="1338"/>
                                          </p:stCondLst>
                                        </p:cTn>
                                        <p:tgtEl>
                                          <p:spTgt spid="12"/>
                                        </p:tgtEl>
                                      </p:cBhvr>
                                      <p:to x="100000" y="100000"/>
                                    </p:animScale>
                                    <p:animScale>
                                      <p:cBhvr>
                                        <p:cTn id="27" dur="26">
                                          <p:stCondLst>
                                            <p:cond delay="1642"/>
                                          </p:stCondLst>
                                        </p:cTn>
                                        <p:tgtEl>
                                          <p:spTgt spid="12"/>
                                        </p:tgtEl>
                                      </p:cBhvr>
                                      <p:to x="100000" y="90000"/>
                                    </p:animScale>
                                    <p:animScale>
                                      <p:cBhvr>
                                        <p:cTn id="28" dur="166" decel="50000">
                                          <p:stCondLst>
                                            <p:cond delay="1668"/>
                                          </p:stCondLst>
                                        </p:cTn>
                                        <p:tgtEl>
                                          <p:spTgt spid="12"/>
                                        </p:tgtEl>
                                      </p:cBhvr>
                                      <p:to x="100000" y="100000"/>
                                    </p:animScale>
                                    <p:animScale>
                                      <p:cBhvr>
                                        <p:cTn id="29" dur="26">
                                          <p:stCondLst>
                                            <p:cond delay="1808"/>
                                          </p:stCondLst>
                                        </p:cTn>
                                        <p:tgtEl>
                                          <p:spTgt spid="12"/>
                                        </p:tgtEl>
                                      </p:cBhvr>
                                      <p:to x="100000" y="95000"/>
                                    </p:animScale>
                                    <p:animScale>
                                      <p:cBhvr>
                                        <p:cTn id="30" dur="166" decel="50000">
                                          <p:stCondLst>
                                            <p:cond delay="1834"/>
                                          </p:stCondLst>
                                        </p:cTn>
                                        <p:tgtEl>
                                          <p:spTgt spid="12"/>
                                        </p:tgtEl>
                                      </p:cBhvr>
                                      <p:to x="100000" y="100000"/>
                                    </p:animScale>
                                  </p:childTnLst>
                                </p:cTn>
                              </p:par>
                            </p:childTnLst>
                          </p:cTn>
                        </p:par>
                        <p:par>
                          <p:cTn id="31" fill="hold">
                            <p:stCondLst>
                              <p:cond delay="2000"/>
                            </p:stCondLst>
                            <p:childTnLst>
                              <p:par>
                                <p:cTn id="32" presetID="10" presetClass="entr" presetSubtype="0" fill="hold" grpId="0" nodeType="afterEffect">
                                  <p:stCondLst>
                                    <p:cond delay="0"/>
                                  </p:stCondLst>
                                  <p:childTnLst>
                                    <p:set>
                                      <p:cBhvr>
                                        <p:cTn id="33" dur="1" fill="hold">
                                          <p:stCondLst>
                                            <p:cond delay="0"/>
                                          </p:stCondLst>
                                        </p:cTn>
                                        <p:tgtEl>
                                          <p:spTgt spid="9"/>
                                        </p:tgtEl>
                                        <p:attrNameLst>
                                          <p:attrName>style.visibility</p:attrName>
                                        </p:attrNameLst>
                                      </p:cBhvr>
                                      <p:to>
                                        <p:strVal val="visible"/>
                                      </p:to>
                                    </p:set>
                                    <p:animEffect transition="in" filter="fade">
                                      <p:cBhvr>
                                        <p:cTn id="34" dur="750"/>
                                        <p:tgtEl>
                                          <p:spTgt spid="9"/>
                                        </p:tgtEl>
                                      </p:cBhvr>
                                    </p:animEffect>
                                  </p:childTnLst>
                                </p:cTn>
                              </p:par>
                            </p:childTnLst>
                          </p:cTn>
                        </p:par>
                        <p:par>
                          <p:cTn id="35" fill="hold">
                            <p:stCondLst>
                              <p:cond delay="2750"/>
                            </p:stCondLst>
                            <p:childTnLst>
                              <p:par>
                                <p:cTn id="36" presetID="10" presetClass="entr" presetSubtype="0" fill="hold" grpId="0" nodeType="afterEffect">
                                  <p:stCondLst>
                                    <p:cond delay="0"/>
                                  </p:stCondLst>
                                  <p:childTnLst>
                                    <p:set>
                                      <p:cBhvr>
                                        <p:cTn id="37" dur="1" fill="hold">
                                          <p:stCondLst>
                                            <p:cond delay="0"/>
                                          </p:stCondLst>
                                        </p:cTn>
                                        <p:tgtEl>
                                          <p:spTgt spid="10"/>
                                        </p:tgtEl>
                                        <p:attrNameLst>
                                          <p:attrName>style.visibility</p:attrName>
                                        </p:attrNameLst>
                                      </p:cBhvr>
                                      <p:to>
                                        <p:strVal val="visible"/>
                                      </p:to>
                                    </p:set>
                                    <p:animEffect transition="in" filter="fade">
                                      <p:cBhvr>
                                        <p:cTn id="38" dur="750"/>
                                        <p:tgtEl>
                                          <p:spTgt spid="10"/>
                                        </p:tgtEl>
                                      </p:cBhvr>
                                    </p:animEffect>
                                  </p:childTnLst>
                                </p:cTn>
                              </p:par>
                            </p:childTnLst>
                          </p:cTn>
                        </p:par>
                        <p:par>
                          <p:cTn id="39" fill="hold">
                            <p:stCondLst>
                              <p:cond delay="3500"/>
                            </p:stCondLst>
                            <p:childTnLst>
                              <p:par>
                                <p:cTn id="40" presetID="10" presetClass="entr" presetSubtype="0" fill="hold" grpId="0" nodeType="afterEffect">
                                  <p:stCondLst>
                                    <p:cond delay="0"/>
                                  </p:stCondLst>
                                  <p:childTnLst>
                                    <p:set>
                                      <p:cBhvr>
                                        <p:cTn id="41" dur="1" fill="hold">
                                          <p:stCondLst>
                                            <p:cond delay="0"/>
                                          </p:stCondLst>
                                        </p:cTn>
                                        <p:tgtEl>
                                          <p:spTgt spid="11"/>
                                        </p:tgtEl>
                                        <p:attrNameLst>
                                          <p:attrName>style.visibility</p:attrName>
                                        </p:attrNameLst>
                                      </p:cBhvr>
                                      <p:to>
                                        <p:strVal val="visible"/>
                                      </p:to>
                                    </p:set>
                                    <p:animEffect transition="in" filter="fade">
                                      <p:cBhvr>
                                        <p:cTn id="42" dur="7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P spid="8" grpId="0" animBg="1"/>
      <p:bldP spid="9" grpId="0"/>
      <p:bldP spid="10" grpId="0"/>
      <p:bldP spid="11" grpId="0"/>
      <p:bldP spid="12"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2234" y="110702"/>
            <a:ext cx="8718999" cy="1754326"/>
          </a:xfrm>
          <a:prstGeom prst="rect">
            <a:avLst/>
          </a:prstGeom>
        </p:spPr>
        <p:txBody>
          <a:bodyPr wrap="square">
            <a:spAutoFit/>
          </a:bodyPr>
          <a:lstStyle/>
          <a:p>
            <a:pPr lvl="0"/>
            <a:r>
              <a:rPr lang="en-US" dirty="0"/>
              <a:t>Ben is on the top floor of an apartment building, and has a phone that emits a single ringing tone of 440 Hz. Unfortunately, while picking up the ringing phone, Ben drops it so that it falls off the edge of the 0.700 m high, top floor ledge he is leaning on. Some time later Ben hears a reduced frequency of 416.2 Hz. The height of each floor is 3.10 m.</a:t>
            </a:r>
            <a:endParaRPr lang="en-NZ" dirty="0"/>
          </a:p>
          <a:p>
            <a:r>
              <a:rPr lang="en-US" dirty="0"/>
              <a:t> </a:t>
            </a:r>
            <a:r>
              <a:rPr lang="en-US" dirty="0" smtClean="0"/>
              <a:t>(c)  Calculate </a:t>
            </a:r>
            <a:r>
              <a:rPr lang="en-US" dirty="0"/>
              <a:t>the number of floors that the phone must have fallen when it emits the wave </a:t>
            </a:r>
            <a:endParaRPr lang="en-US" dirty="0" smtClean="0"/>
          </a:p>
          <a:p>
            <a:r>
              <a:rPr lang="en-US" dirty="0"/>
              <a:t> </a:t>
            </a:r>
            <a:r>
              <a:rPr lang="en-US" dirty="0" smtClean="0"/>
              <a:t>      that </a:t>
            </a:r>
            <a:r>
              <a:rPr lang="en-US" dirty="0"/>
              <a:t>Ben hears as a 416.2 Hz tone</a:t>
            </a:r>
            <a:r>
              <a:rPr lang="en-US" dirty="0" smtClean="0"/>
              <a:t>.  State </a:t>
            </a:r>
            <a:r>
              <a:rPr lang="en-US" dirty="0"/>
              <a:t>any assumptions made.</a:t>
            </a:r>
            <a:endParaRPr lang="en-NZ" dirty="0"/>
          </a:p>
        </p:txBody>
      </p:sp>
      <p:sp>
        <p:nvSpPr>
          <p:cNvPr id="4" name="Rectangle 3"/>
          <p:cNvSpPr/>
          <p:nvPr/>
        </p:nvSpPr>
        <p:spPr>
          <a:xfrm>
            <a:off x="386368" y="1797418"/>
            <a:ext cx="7686966" cy="369332"/>
          </a:xfrm>
          <a:prstGeom prst="rect">
            <a:avLst/>
          </a:prstGeom>
        </p:spPr>
        <p:txBody>
          <a:bodyPr wrap="square">
            <a:spAutoFit/>
          </a:bodyPr>
          <a:lstStyle/>
          <a:p>
            <a:r>
              <a:rPr lang="en-US" dirty="0"/>
              <a:t>The speed of sound in air = 340 m </a:t>
            </a:r>
            <a:r>
              <a:rPr lang="en-US" dirty="0" smtClean="0"/>
              <a:t>s</a:t>
            </a:r>
            <a:r>
              <a:rPr lang="en-US" baseline="30000" dirty="0" smtClean="0"/>
              <a:t>–1</a:t>
            </a:r>
            <a:r>
              <a:rPr lang="en-US" dirty="0" smtClean="0"/>
              <a:t>    Acceleration </a:t>
            </a:r>
            <a:r>
              <a:rPr lang="en-US" dirty="0"/>
              <a:t>due to gravity = 9.81 m s</a:t>
            </a:r>
            <a:r>
              <a:rPr lang="en-US" baseline="30000" dirty="0"/>
              <a:t>–2.</a:t>
            </a:r>
          </a:p>
        </p:txBody>
      </p:sp>
      <p:sp>
        <p:nvSpPr>
          <p:cNvPr id="5" name="Rectangle 4"/>
          <p:cNvSpPr/>
          <p:nvPr/>
        </p:nvSpPr>
        <p:spPr>
          <a:xfrm>
            <a:off x="221884" y="2188266"/>
            <a:ext cx="6983258" cy="646331"/>
          </a:xfrm>
          <a:prstGeom prst="rect">
            <a:avLst/>
          </a:prstGeom>
          <a:solidFill>
            <a:srgbClr val="FFFFCC"/>
          </a:solidFill>
        </p:spPr>
        <p:txBody>
          <a:bodyPr wrap="none">
            <a:spAutoFit/>
          </a:bodyPr>
          <a:lstStyle/>
          <a:p>
            <a:r>
              <a:rPr lang="en-US" dirty="0" smtClean="0"/>
              <a:t>Assumptions needed : </a:t>
            </a:r>
          </a:p>
          <a:p>
            <a:r>
              <a:rPr lang="en-US" dirty="0" smtClean="0"/>
              <a:t>No </a:t>
            </a:r>
            <a:r>
              <a:rPr lang="en-US" dirty="0"/>
              <a:t>air resistance </a:t>
            </a:r>
            <a:r>
              <a:rPr lang="en-US" dirty="0" smtClean="0"/>
              <a:t>and </a:t>
            </a:r>
            <a:r>
              <a:rPr lang="en-US" i="1" dirty="0"/>
              <a:t>g </a:t>
            </a:r>
            <a:r>
              <a:rPr lang="en-US" dirty="0"/>
              <a:t>is </a:t>
            </a:r>
            <a:r>
              <a:rPr lang="en-US" dirty="0" smtClean="0"/>
              <a:t>constant gives a uniform 9.81 ms</a:t>
            </a:r>
            <a:r>
              <a:rPr lang="en-US" baseline="30000" dirty="0" smtClean="0"/>
              <a:t>-2</a:t>
            </a:r>
            <a:r>
              <a:rPr lang="en-US" dirty="0" smtClean="0"/>
              <a:t> acceleration</a:t>
            </a:r>
            <a:endParaRPr lang="en-NZ" dirty="0"/>
          </a:p>
        </p:txBody>
      </p:sp>
      <mc:AlternateContent xmlns:mc="http://schemas.openxmlformats.org/markup-compatibility/2006" xmlns:a14="http://schemas.microsoft.com/office/drawing/2010/main">
        <mc:Choice Requires="a14">
          <p:sp>
            <p:nvSpPr>
              <p:cNvPr id="6" name="TextBox 5"/>
              <p:cNvSpPr txBox="1"/>
              <p:nvPr/>
            </p:nvSpPr>
            <p:spPr>
              <a:xfrm>
                <a:off x="289775" y="2949262"/>
                <a:ext cx="1665521" cy="613951"/>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NZ" b="0" i="1" smtClean="0">
                              <a:latin typeface="Cambria Math"/>
                            </a:rPr>
                          </m:ctrlPr>
                        </m:sSupPr>
                        <m:e>
                          <m:r>
                            <a:rPr lang="en-NZ" b="0" i="1" smtClean="0">
                              <a:latin typeface="Cambria Math"/>
                            </a:rPr>
                            <m:t>𝑓</m:t>
                          </m:r>
                        </m:e>
                        <m:sup>
                          <m:r>
                            <a:rPr lang="en-NZ" b="0" i="1" smtClean="0">
                              <a:latin typeface="Cambria Math"/>
                            </a:rPr>
                            <m:t>′</m:t>
                          </m:r>
                        </m:sup>
                      </m:sSup>
                      <m:r>
                        <a:rPr lang="en-NZ" b="0" i="1" smtClean="0">
                          <a:latin typeface="Cambria Math"/>
                        </a:rPr>
                        <m:t>=</m:t>
                      </m:r>
                      <m:r>
                        <a:rPr lang="en-NZ" b="0" i="1" smtClean="0">
                          <a:latin typeface="Cambria Math"/>
                        </a:rPr>
                        <m:t>𝑓</m:t>
                      </m:r>
                      <m:f>
                        <m:fPr>
                          <m:ctrlPr>
                            <a:rPr lang="en-NZ" b="0" i="1" smtClean="0">
                              <a:latin typeface="Cambria Math"/>
                            </a:rPr>
                          </m:ctrlPr>
                        </m:fPr>
                        <m:num>
                          <m:sSub>
                            <m:sSubPr>
                              <m:ctrlPr>
                                <a:rPr lang="en-NZ" b="0" i="1" smtClean="0">
                                  <a:latin typeface="Cambria Math"/>
                                </a:rPr>
                              </m:ctrlPr>
                            </m:sSubPr>
                            <m:e>
                              <m:r>
                                <a:rPr lang="en-NZ" b="0" i="1" smtClean="0">
                                  <a:latin typeface="Cambria Math"/>
                                </a:rPr>
                                <m:t>𝑣</m:t>
                              </m:r>
                            </m:e>
                            <m:sub>
                              <m:r>
                                <a:rPr lang="en-NZ" b="0" i="1" smtClean="0">
                                  <a:latin typeface="Cambria Math"/>
                                </a:rPr>
                                <m:t>𝑤</m:t>
                              </m:r>
                            </m:sub>
                          </m:sSub>
                        </m:num>
                        <m:den>
                          <m:sSub>
                            <m:sSubPr>
                              <m:ctrlPr>
                                <a:rPr lang="en-NZ" b="0" i="1" smtClean="0">
                                  <a:latin typeface="Cambria Math"/>
                                </a:rPr>
                              </m:ctrlPr>
                            </m:sSubPr>
                            <m:e>
                              <m:r>
                                <a:rPr lang="en-NZ" b="0" i="1" smtClean="0">
                                  <a:latin typeface="Cambria Math"/>
                                </a:rPr>
                                <m:t>𝑣</m:t>
                              </m:r>
                            </m:e>
                            <m:sub>
                              <m:r>
                                <a:rPr lang="en-NZ" b="0" i="1" smtClean="0">
                                  <a:latin typeface="Cambria Math"/>
                                </a:rPr>
                                <m:t>𝑤</m:t>
                              </m:r>
                            </m:sub>
                          </m:sSub>
                          <m:r>
                            <a:rPr lang="en-NZ" b="0" i="1" smtClean="0">
                              <a:latin typeface="Cambria Math"/>
                            </a:rPr>
                            <m:t>+</m:t>
                          </m:r>
                          <m:sSub>
                            <m:sSubPr>
                              <m:ctrlPr>
                                <a:rPr lang="en-NZ" b="0" i="1" smtClean="0">
                                  <a:latin typeface="Cambria Math"/>
                                </a:rPr>
                              </m:ctrlPr>
                            </m:sSubPr>
                            <m:e>
                              <m:r>
                                <a:rPr lang="en-NZ" b="0" i="1" smtClean="0">
                                  <a:latin typeface="Cambria Math"/>
                                </a:rPr>
                                <m:t>𝑣</m:t>
                              </m:r>
                            </m:e>
                            <m:sub>
                              <m:r>
                                <a:rPr lang="en-NZ" b="0" i="1" smtClean="0">
                                  <a:latin typeface="Cambria Math"/>
                                </a:rPr>
                                <m:t>𝑠</m:t>
                              </m:r>
                            </m:sub>
                          </m:sSub>
                        </m:den>
                      </m:f>
                    </m:oMath>
                  </m:oMathPara>
                </a14:m>
                <a:endParaRPr lang="en-NZ" dirty="0"/>
              </a:p>
            </p:txBody>
          </p:sp>
        </mc:Choice>
        <mc:Fallback xmlns="">
          <p:sp>
            <p:nvSpPr>
              <p:cNvPr id="6" name="TextBox 5"/>
              <p:cNvSpPr txBox="1">
                <a:spLocks noRot="1" noChangeAspect="1" noMove="1" noResize="1" noEditPoints="1" noAdjustHandles="1" noChangeArrowheads="1" noChangeShapeType="1" noTextEdit="1"/>
              </p:cNvSpPr>
              <p:nvPr/>
            </p:nvSpPr>
            <p:spPr>
              <a:xfrm>
                <a:off x="289775" y="2949262"/>
                <a:ext cx="1665521" cy="613951"/>
              </a:xfrm>
              <a:prstGeom prst="rect">
                <a:avLst/>
              </a:prstGeom>
              <a:blipFill rotWithShape="1">
                <a:blip r:embed="rId2"/>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2324637" y="3065171"/>
                <a:ext cx="2671244" cy="369332"/>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0.9459</m:t>
                      </m:r>
                      <m:d>
                        <m:dPr>
                          <m:ctrlPr>
                            <a:rPr lang="en-NZ" b="0" i="1" smtClean="0">
                              <a:latin typeface="Cambria Math"/>
                            </a:rPr>
                          </m:ctrlPr>
                        </m:dPr>
                        <m:e>
                          <m:r>
                            <a:rPr lang="en-NZ" b="0" i="1" smtClean="0">
                              <a:latin typeface="Cambria Math"/>
                            </a:rPr>
                            <m:t>340+</m:t>
                          </m:r>
                          <m:sSub>
                            <m:sSubPr>
                              <m:ctrlPr>
                                <a:rPr lang="en-NZ" b="0" i="1" smtClean="0">
                                  <a:latin typeface="Cambria Math"/>
                                </a:rPr>
                              </m:ctrlPr>
                            </m:sSubPr>
                            <m:e>
                              <m:r>
                                <a:rPr lang="en-NZ" b="0" i="1" smtClean="0">
                                  <a:latin typeface="Cambria Math"/>
                                </a:rPr>
                                <m:t>𝑣</m:t>
                              </m:r>
                            </m:e>
                            <m:sub>
                              <m:r>
                                <a:rPr lang="en-NZ" b="0" i="1" smtClean="0">
                                  <a:latin typeface="Cambria Math"/>
                                </a:rPr>
                                <m:t>𝑠</m:t>
                              </m:r>
                            </m:sub>
                          </m:sSub>
                        </m:e>
                      </m:d>
                      <m:r>
                        <a:rPr lang="en-NZ" b="0" i="1" smtClean="0">
                          <a:latin typeface="Cambria Math"/>
                        </a:rPr>
                        <m:t>=340</m:t>
                      </m:r>
                    </m:oMath>
                  </m:oMathPara>
                </a14:m>
                <a:endParaRPr lang="en-NZ" dirty="0"/>
              </a:p>
            </p:txBody>
          </p:sp>
        </mc:Choice>
        <mc:Fallback xmlns="">
          <p:sp>
            <p:nvSpPr>
              <p:cNvPr id="7" name="TextBox 6"/>
              <p:cNvSpPr txBox="1">
                <a:spLocks noRot="1" noChangeAspect="1" noMove="1" noResize="1" noEditPoints="1" noAdjustHandles="1" noChangeArrowheads="1" noChangeShapeType="1" noTextEdit="1"/>
              </p:cNvSpPr>
              <p:nvPr/>
            </p:nvSpPr>
            <p:spPr>
              <a:xfrm>
                <a:off x="2324637" y="3065171"/>
                <a:ext cx="2671244" cy="369332"/>
              </a:xfrm>
              <a:prstGeom prst="rect">
                <a:avLst/>
              </a:prstGeom>
              <a:blipFill rotWithShape="1">
                <a:blip r:embed="rId3"/>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5273900" y="3039413"/>
                <a:ext cx="2159502" cy="369332"/>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NZ" i="1" smtClean="0">
                              <a:latin typeface="Cambria Math"/>
                            </a:rPr>
                          </m:ctrlPr>
                        </m:sSubPr>
                        <m:e>
                          <m:r>
                            <a:rPr lang="en-NZ" b="0" i="1" smtClean="0">
                              <a:latin typeface="Cambria Math"/>
                            </a:rPr>
                            <m:t>𝑣</m:t>
                          </m:r>
                        </m:e>
                        <m:sub>
                          <m:r>
                            <a:rPr lang="en-NZ" b="0" i="1" smtClean="0">
                              <a:latin typeface="Cambria Math"/>
                            </a:rPr>
                            <m:t>𝑠</m:t>
                          </m:r>
                        </m:sub>
                      </m:sSub>
                      <m:r>
                        <a:rPr lang="en-NZ" b="0" i="1" smtClean="0">
                          <a:latin typeface="Cambria Math"/>
                        </a:rPr>
                        <m:t>=19.4426 </m:t>
                      </m:r>
                      <m:r>
                        <a:rPr lang="en-NZ" b="0" i="1" smtClean="0">
                          <a:latin typeface="Cambria Math"/>
                        </a:rPr>
                        <m:t>𝑚</m:t>
                      </m:r>
                      <m:sSup>
                        <m:sSupPr>
                          <m:ctrlPr>
                            <a:rPr lang="en-NZ" b="0" i="1" smtClean="0">
                              <a:latin typeface="Cambria Math"/>
                            </a:rPr>
                          </m:ctrlPr>
                        </m:sSupPr>
                        <m:e>
                          <m:r>
                            <a:rPr lang="en-NZ" b="0" i="1" smtClean="0">
                              <a:latin typeface="Cambria Math"/>
                            </a:rPr>
                            <m:t>𝑠</m:t>
                          </m:r>
                        </m:e>
                        <m:sup>
                          <m:r>
                            <a:rPr lang="en-NZ" b="0" i="1" smtClean="0">
                              <a:latin typeface="Cambria Math"/>
                            </a:rPr>
                            <m:t>−1</m:t>
                          </m:r>
                        </m:sup>
                      </m:sSup>
                    </m:oMath>
                  </m:oMathPara>
                </a14:m>
                <a:endParaRPr lang="en-NZ" dirty="0"/>
              </a:p>
            </p:txBody>
          </p:sp>
        </mc:Choice>
        <mc:Fallback xmlns="">
          <p:sp>
            <p:nvSpPr>
              <p:cNvPr id="8" name="TextBox 7"/>
              <p:cNvSpPr txBox="1">
                <a:spLocks noRot="1" noChangeAspect="1" noMove="1" noResize="1" noEditPoints="1" noAdjustHandles="1" noChangeArrowheads="1" noChangeShapeType="1" noTextEdit="1"/>
              </p:cNvSpPr>
              <p:nvPr/>
            </p:nvSpPr>
            <p:spPr>
              <a:xfrm>
                <a:off x="5273900" y="3039413"/>
                <a:ext cx="2159502" cy="369332"/>
              </a:xfrm>
              <a:prstGeom prst="rect">
                <a:avLst/>
              </a:prstGeom>
              <a:blipFill rotWithShape="1">
                <a:blip r:embed="rId4"/>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289776" y="3786387"/>
                <a:ext cx="1703159" cy="414922"/>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n-NZ" i="1" smtClean="0">
                              <a:latin typeface="Cambria Math"/>
                            </a:rPr>
                          </m:ctrlPr>
                        </m:sSubSupPr>
                        <m:e>
                          <m:r>
                            <a:rPr lang="en-NZ" b="0" i="1" smtClean="0">
                              <a:latin typeface="Cambria Math"/>
                            </a:rPr>
                            <m:t>𝑣</m:t>
                          </m:r>
                        </m:e>
                        <m:sub>
                          <m:r>
                            <a:rPr lang="en-NZ" b="0" i="1" smtClean="0">
                              <a:latin typeface="Cambria Math"/>
                            </a:rPr>
                            <m:t>𝑓</m:t>
                          </m:r>
                        </m:sub>
                        <m:sup>
                          <m:r>
                            <a:rPr lang="en-NZ" b="0" i="1" smtClean="0">
                              <a:latin typeface="Cambria Math"/>
                            </a:rPr>
                            <m:t>2</m:t>
                          </m:r>
                        </m:sup>
                      </m:sSubSup>
                      <m:r>
                        <a:rPr lang="en-NZ" b="0" i="1" smtClean="0">
                          <a:latin typeface="Cambria Math"/>
                        </a:rPr>
                        <m:t>=</m:t>
                      </m:r>
                      <m:sSubSup>
                        <m:sSubSupPr>
                          <m:ctrlPr>
                            <a:rPr lang="en-NZ" b="0" i="1" smtClean="0">
                              <a:latin typeface="Cambria Math"/>
                            </a:rPr>
                          </m:ctrlPr>
                        </m:sSubSupPr>
                        <m:e>
                          <m:r>
                            <a:rPr lang="en-NZ" b="0" i="1" smtClean="0">
                              <a:latin typeface="Cambria Math"/>
                            </a:rPr>
                            <m:t>𝑣</m:t>
                          </m:r>
                        </m:e>
                        <m:sub>
                          <m:r>
                            <a:rPr lang="en-NZ" b="0" i="1" smtClean="0">
                              <a:latin typeface="Cambria Math"/>
                            </a:rPr>
                            <m:t>𝑖</m:t>
                          </m:r>
                        </m:sub>
                        <m:sup>
                          <m:r>
                            <a:rPr lang="en-NZ" b="0" i="1" smtClean="0">
                              <a:latin typeface="Cambria Math"/>
                            </a:rPr>
                            <m:t>2</m:t>
                          </m:r>
                        </m:sup>
                      </m:sSubSup>
                      <m:r>
                        <a:rPr lang="en-NZ" b="0" i="1" smtClean="0">
                          <a:latin typeface="Cambria Math"/>
                        </a:rPr>
                        <m:t>+2</m:t>
                      </m:r>
                      <m:r>
                        <a:rPr lang="en-NZ" b="0" i="1" smtClean="0">
                          <a:latin typeface="Cambria Math"/>
                        </a:rPr>
                        <m:t>𝑎𝑑</m:t>
                      </m:r>
                    </m:oMath>
                  </m:oMathPara>
                </a14:m>
                <a:endParaRPr lang="en-NZ" dirty="0"/>
              </a:p>
            </p:txBody>
          </p:sp>
        </mc:Choice>
        <mc:Fallback xmlns="">
          <p:sp>
            <p:nvSpPr>
              <p:cNvPr id="9" name="TextBox 8"/>
              <p:cNvSpPr txBox="1">
                <a:spLocks noRot="1" noChangeAspect="1" noMove="1" noResize="1" noEditPoints="1" noAdjustHandles="1" noChangeArrowheads="1" noChangeShapeType="1" noTextEdit="1"/>
              </p:cNvSpPr>
              <p:nvPr/>
            </p:nvSpPr>
            <p:spPr>
              <a:xfrm>
                <a:off x="289776" y="3786387"/>
                <a:ext cx="1703159" cy="414922"/>
              </a:xfrm>
              <a:prstGeom prst="rect">
                <a:avLst/>
              </a:prstGeom>
              <a:blipFill rotWithShape="1">
                <a:blip r:embed="rId5"/>
                <a:stretch>
                  <a:fillRect b="-8824"/>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611745" y="4365936"/>
                <a:ext cx="2029017" cy="369332"/>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378=0+19.62</m:t>
                      </m:r>
                      <m:r>
                        <a:rPr lang="en-NZ" b="0" i="1" smtClean="0">
                          <a:latin typeface="Cambria Math"/>
                        </a:rPr>
                        <m:t>𝑑</m:t>
                      </m:r>
                    </m:oMath>
                  </m:oMathPara>
                </a14:m>
                <a:endParaRPr lang="en-NZ" dirty="0"/>
              </a:p>
            </p:txBody>
          </p:sp>
        </mc:Choice>
        <mc:Fallback xmlns="">
          <p:sp>
            <p:nvSpPr>
              <p:cNvPr id="10" name="TextBox 9"/>
              <p:cNvSpPr txBox="1">
                <a:spLocks noRot="1" noChangeAspect="1" noMove="1" noResize="1" noEditPoints="1" noAdjustHandles="1" noChangeArrowheads="1" noChangeShapeType="1" noTextEdit="1"/>
              </p:cNvSpPr>
              <p:nvPr/>
            </p:nvSpPr>
            <p:spPr>
              <a:xfrm>
                <a:off x="611745" y="4365936"/>
                <a:ext cx="2029017" cy="369332"/>
              </a:xfrm>
              <a:prstGeom prst="rect">
                <a:avLst/>
              </a:prstGeom>
              <a:blipFill rotWithShape="1">
                <a:blip r:embed="rId6"/>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1036748" y="4919728"/>
                <a:ext cx="1746055" cy="369332"/>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𝑑</m:t>
                      </m:r>
                      <m:r>
                        <a:rPr lang="en-NZ" b="0" i="1" smtClean="0">
                          <a:latin typeface="Cambria Math"/>
                        </a:rPr>
                        <m:t>=19.2661 </m:t>
                      </m:r>
                      <m:r>
                        <a:rPr lang="en-NZ" b="0" i="1" smtClean="0">
                          <a:latin typeface="Cambria Math"/>
                        </a:rPr>
                        <m:t>𝑚</m:t>
                      </m:r>
                    </m:oMath>
                  </m:oMathPara>
                </a14:m>
                <a:endParaRPr lang="en-NZ" dirty="0"/>
              </a:p>
            </p:txBody>
          </p:sp>
        </mc:Choice>
        <mc:Fallback xmlns="">
          <p:sp>
            <p:nvSpPr>
              <p:cNvPr id="11" name="TextBox 10"/>
              <p:cNvSpPr txBox="1">
                <a:spLocks noRot="1" noChangeAspect="1" noMove="1" noResize="1" noEditPoints="1" noAdjustHandles="1" noChangeArrowheads="1" noChangeShapeType="1" noTextEdit="1"/>
              </p:cNvSpPr>
              <p:nvPr/>
            </p:nvSpPr>
            <p:spPr>
              <a:xfrm>
                <a:off x="1036748" y="4919728"/>
                <a:ext cx="1746055" cy="369332"/>
              </a:xfrm>
              <a:prstGeom prst="rect">
                <a:avLst/>
              </a:prstGeom>
              <a:blipFill rotWithShape="1">
                <a:blip r:embed="rId7"/>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1435994" y="5422004"/>
                <a:ext cx="5445465" cy="369332"/>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𝑁𝑢𝑚𝑏𝑒𝑟</m:t>
                      </m:r>
                      <m:r>
                        <a:rPr lang="en-NZ" b="0" i="1" smtClean="0">
                          <a:latin typeface="Cambria Math"/>
                        </a:rPr>
                        <m:t> </m:t>
                      </m:r>
                      <m:r>
                        <a:rPr lang="en-NZ" b="0" i="1" smtClean="0">
                          <a:latin typeface="Cambria Math"/>
                        </a:rPr>
                        <m:t>𝑜𝑓</m:t>
                      </m:r>
                      <m:r>
                        <a:rPr lang="en-NZ" b="0" i="1" smtClean="0">
                          <a:latin typeface="Cambria Math"/>
                        </a:rPr>
                        <m:t> </m:t>
                      </m:r>
                      <m:r>
                        <a:rPr lang="en-NZ" b="0" i="1" smtClean="0">
                          <a:latin typeface="Cambria Math"/>
                        </a:rPr>
                        <m:t>𝑓𝑙𝑜𝑜𝑟𝑠</m:t>
                      </m:r>
                      <m:r>
                        <a:rPr lang="en-NZ" b="0" i="1" smtClean="0">
                          <a:latin typeface="Cambria Math"/>
                        </a:rPr>
                        <m:t>=</m:t>
                      </m:r>
                      <m:d>
                        <m:dPr>
                          <m:ctrlPr>
                            <a:rPr lang="en-NZ" b="0" i="1" smtClean="0">
                              <a:latin typeface="Cambria Math"/>
                            </a:rPr>
                          </m:ctrlPr>
                        </m:dPr>
                        <m:e>
                          <m:r>
                            <a:rPr lang="en-NZ" b="0" i="1" smtClean="0">
                              <a:latin typeface="Cambria Math"/>
                            </a:rPr>
                            <m:t>19.6621−0.7</m:t>
                          </m:r>
                        </m:e>
                      </m:d>
                      <m:r>
                        <a:rPr lang="en-NZ" b="0" i="1" smtClean="0">
                          <a:latin typeface="Cambria Math"/>
                          <a:ea typeface="Cambria Math"/>
                        </a:rPr>
                        <m:t>÷3.1=5.989</m:t>
                      </m:r>
                    </m:oMath>
                  </m:oMathPara>
                </a14:m>
                <a:endParaRPr lang="en-NZ" dirty="0"/>
              </a:p>
            </p:txBody>
          </p:sp>
        </mc:Choice>
        <mc:Fallback xmlns="">
          <p:sp>
            <p:nvSpPr>
              <p:cNvPr id="12" name="TextBox 11"/>
              <p:cNvSpPr txBox="1">
                <a:spLocks noRot="1" noChangeAspect="1" noMove="1" noResize="1" noEditPoints="1" noAdjustHandles="1" noChangeArrowheads="1" noChangeShapeType="1" noTextEdit="1"/>
              </p:cNvSpPr>
              <p:nvPr/>
            </p:nvSpPr>
            <p:spPr>
              <a:xfrm>
                <a:off x="1435994" y="5422004"/>
                <a:ext cx="5445465" cy="369332"/>
              </a:xfrm>
              <a:prstGeom prst="rect">
                <a:avLst/>
              </a:prstGeom>
              <a:blipFill rotWithShape="1">
                <a:blip r:embed="rId8"/>
                <a:stretch>
                  <a:fillRect b="-11475"/>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3" name="Rectangle 12"/>
              <p:cNvSpPr/>
              <p:nvPr/>
            </p:nvSpPr>
            <p:spPr>
              <a:xfrm>
                <a:off x="3210388" y="5897382"/>
                <a:ext cx="1358064" cy="369332"/>
              </a:xfrm>
              <a:prstGeom prst="rect">
                <a:avLst/>
              </a:prstGeom>
              <a:solidFill>
                <a:srgbClr val="FFFFCC"/>
              </a:solidFill>
            </p:spPr>
            <p:txBody>
              <a:bodyPr wrap="none">
                <a:spAutoFit/>
              </a:bodyPr>
              <a:lstStyle/>
              <a:p>
                <a:pPr/>
                <a14:m>
                  <m:oMathPara xmlns:m="http://schemas.openxmlformats.org/officeDocument/2006/math">
                    <m:oMathParaPr>
                      <m:jc m:val="centerGroup"/>
                    </m:oMathParaPr>
                    <m:oMath xmlns:m="http://schemas.openxmlformats.org/officeDocument/2006/math">
                      <m:r>
                        <a:rPr lang="en-NZ" b="1" i="1">
                          <a:latin typeface="Cambria Math"/>
                          <a:ea typeface="Cambria Math"/>
                        </a:rPr>
                        <m:t>𝑺𝒊𝒙</m:t>
                      </m:r>
                      <m:r>
                        <a:rPr lang="en-NZ" b="1" i="1">
                          <a:latin typeface="Cambria Math"/>
                          <a:ea typeface="Cambria Math"/>
                        </a:rPr>
                        <m:t> </m:t>
                      </m:r>
                      <m:r>
                        <a:rPr lang="en-NZ" b="1" i="1">
                          <a:latin typeface="Cambria Math"/>
                          <a:ea typeface="Cambria Math"/>
                        </a:rPr>
                        <m:t>𝒇𝒍𝒐𝒐𝒓𝒔</m:t>
                      </m:r>
                    </m:oMath>
                  </m:oMathPara>
                </a14:m>
                <a:endParaRPr lang="en-NZ" dirty="0"/>
              </a:p>
            </p:txBody>
          </p:sp>
        </mc:Choice>
        <mc:Fallback xmlns="">
          <p:sp>
            <p:nvSpPr>
              <p:cNvPr id="13" name="Rectangle 12"/>
              <p:cNvSpPr>
                <a:spLocks noRot="1" noChangeAspect="1" noMove="1" noResize="1" noEditPoints="1" noAdjustHandles="1" noChangeArrowheads="1" noChangeShapeType="1" noTextEdit="1"/>
              </p:cNvSpPr>
              <p:nvPr/>
            </p:nvSpPr>
            <p:spPr>
              <a:xfrm>
                <a:off x="3210388" y="5897382"/>
                <a:ext cx="1358064" cy="369332"/>
              </a:xfrm>
              <a:prstGeom prst="rect">
                <a:avLst/>
              </a:prstGeom>
              <a:blipFill rotWithShape="1">
                <a:blip r:embed="rId9"/>
                <a:stretch>
                  <a:fillRect b="-13115"/>
                </a:stretch>
              </a:blipFill>
            </p:spPr>
            <p:txBody>
              <a:bodyPr/>
              <a:lstStyle/>
              <a:p>
                <a:r>
                  <a:rPr lang="en-NZ">
                    <a:noFill/>
                  </a:rPr>
                  <a:t> </a:t>
                </a:r>
              </a:p>
            </p:txBody>
          </p:sp>
        </mc:Fallback>
      </mc:AlternateContent>
      <p:sp>
        <p:nvSpPr>
          <p:cNvPr id="14" name="TextBox 13"/>
          <p:cNvSpPr txBox="1"/>
          <p:nvPr/>
        </p:nvSpPr>
        <p:spPr>
          <a:xfrm>
            <a:off x="8584342" y="2335794"/>
            <a:ext cx="279001" cy="730642"/>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5" name="TextBox 14"/>
          <p:cNvSpPr txBox="1"/>
          <p:nvPr/>
        </p:nvSpPr>
        <p:spPr>
          <a:xfrm>
            <a:off x="8569959" y="3257417"/>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6" name="TextBox 15"/>
          <p:cNvSpPr txBox="1"/>
          <p:nvPr/>
        </p:nvSpPr>
        <p:spPr>
          <a:xfrm>
            <a:off x="8560162" y="5166695"/>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7" name="TextBox 16"/>
          <p:cNvSpPr txBox="1"/>
          <p:nvPr/>
        </p:nvSpPr>
        <p:spPr>
          <a:xfrm>
            <a:off x="6060756" y="6259273"/>
            <a:ext cx="2965555" cy="369332"/>
          </a:xfrm>
          <a:prstGeom prst="rect">
            <a:avLst/>
          </a:prstGeom>
          <a:solidFill>
            <a:srgbClr val="FFFFCC"/>
          </a:solidFill>
        </p:spPr>
        <p:txBody>
          <a:bodyPr wrap="none" rtlCol="0">
            <a:spAutoFit/>
          </a:bodyPr>
          <a:lstStyle/>
          <a:p>
            <a:r>
              <a:rPr lang="en-NZ" b="1" i="1" dirty="0" smtClean="0">
                <a:solidFill>
                  <a:srgbClr val="FF0000"/>
                </a:solidFill>
              </a:rPr>
              <a:t>Three marks were given here</a:t>
            </a:r>
            <a:endParaRPr lang="en-NZ" b="1" i="1" dirty="0">
              <a:solidFill>
                <a:srgbClr val="FF0000"/>
              </a:solidFill>
            </a:endParaRPr>
          </a:p>
        </p:txBody>
      </p:sp>
    </p:spTree>
    <p:extLst>
      <p:ext uri="{BB962C8B-B14F-4D97-AF65-F5344CB8AC3E}">
        <p14:creationId xmlns:p14="http://schemas.microsoft.com/office/powerpoint/2010/main" val="33953027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1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fade">
                                      <p:cBhvr>
                                        <p:cTn id="12" dur="1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wipe(left)">
                                      <p:cBhvr>
                                        <p:cTn id="17" dur="1500"/>
                                        <p:tgtEl>
                                          <p:spTgt spid="7"/>
                                        </p:tgtEl>
                                      </p:cBhvr>
                                    </p:animEffect>
                                  </p:childTnLst>
                                </p:cTn>
                              </p:par>
                            </p:childTnLst>
                          </p:cTn>
                        </p:par>
                        <p:par>
                          <p:cTn id="18" fill="hold">
                            <p:stCondLst>
                              <p:cond delay="1500"/>
                            </p:stCondLst>
                            <p:childTnLst>
                              <p:par>
                                <p:cTn id="19" presetID="22" presetClass="entr" presetSubtype="8" fill="hold" grpId="0" nodeType="afterEffect">
                                  <p:stCondLst>
                                    <p:cond delay="500"/>
                                  </p:stCondLst>
                                  <p:childTnLst>
                                    <p:set>
                                      <p:cBhvr>
                                        <p:cTn id="20" dur="1" fill="hold">
                                          <p:stCondLst>
                                            <p:cond delay="0"/>
                                          </p:stCondLst>
                                        </p:cTn>
                                        <p:tgtEl>
                                          <p:spTgt spid="8"/>
                                        </p:tgtEl>
                                        <p:attrNameLst>
                                          <p:attrName>style.visibility</p:attrName>
                                        </p:attrNameLst>
                                      </p:cBhvr>
                                      <p:to>
                                        <p:strVal val="visible"/>
                                      </p:to>
                                    </p:set>
                                    <p:animEffect transition="in" filter="wipe(left)">
                                      <p:cBhvr>
                                        <p:cTn id="21" dur="125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9"/>
                                        </p:tgtEl>
                                        <p:attrNameLst>
                                          <p:attrName>style.visibility</p:attrName>
                                        </p:attrNameLst>
                                      </p:cBhvr>
                                      <p:to>
                                        <p:strVal val="visible"/>
                                      </p:to>
                                    </p:set>
                                    <p:animEffect transition="in" filter="fade">
                                      <p:cBhvr>
                                        <p:cTn id="26" dur="1500"/>
                                        <p:tgtEl>
                                          <p:spTgt spid="9"/>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10"/>
                                        </p:tgtEl>
                                        <p:attrNameLst>
                                          <p:attrName>style.visibility</p:attrName>
                                        </p:attrNameLst>
                                      </p:cBhvr>
                                      <p:to>
                                        <p:strVal val="visible"/>
                                      </p:to>
                                    </p:set>
                                    <p:animEffect transition="in" filter="wipe(left)">
                                      <p:cBhvr>
                                        <p:cTn id="31" dur="1250"/>
                                        <p:tgtEl>
                                          <p:spTgt spid="10"/>
                                        </p:tgtEl>
                                      </p:cBhvr>
                                    </p:animEffect>
                                  </p:childTnLst>
                                </p:cTn>
                              </p:par>
                            </p:childTnLst>
                          </p:cTn>
                        </p:par>
                      </p:childTnLst>
                    </p:cTn>
                  </p:par>
                  <p:par>
                    <p:cTn id="32" fill="hold">
                      <p:stCondLst>
                        <p:cond delay="indefinite"/>
                      </p:stCondLst>
                      <p:childTnLst>
                        <p:par>
                          <p:cTn id="33" fill="hold">
                            <p:stCondLst>
                              <p:cond delay="0"/>
                            </p:stCondLst>
                            <p:childTnLst>
                              <p:par>
                                <p:cTn id="34" presetID="22" presetClass="entr" presetSubtype="8" fill="hold" grpId="0" nodeType="clickEffect">
                                  <p:stCondLst>
                                    <p:cond delay="0"/>
                                  </p:stCondLst>
                                  <p:childTnLst>
                                    <p:set>
                                      <p:cBhvr>
                                        <p:cTn id="35" dur="1" fill="hold">
                                          <p:stCondLst>
                                            <p:cond delay="0"/>
                                          </p:stCondLst>
                                        </p:cTn>
                                        <p:tgtEl>
                                          <p:spTgt spid="11"/>
                                        </p:tgtEl>
                                        <p:attrNameLst>
                                          <p:attrName>style.visibility</p:attrName>
                                        </p:attrNameLst>
                                      </p:cBhvr>
                                      <p:to>
                                        <p:strVal val="visible"/>
                                      </p:to>
                                    </p:set>
                                    <p:animEffect transition="in" filter="wipe(left)">
                                      <p:cBhvr>
                                        <p:cTn id="36" dur="1000"/>
                                        <p:tgtEl>
                                          <p:spTgt spid="11"/>
                                        </p:tgtEl>
                                      </p:cBhvr>
                                    </p:animEffect>
                                  </p:childTnLst>
                                </p:cTn>
                              </p:par>
                            </p:childTnLst>
                          </p:cTn>
                        </p:par>
                      </p:childTnLst>
                    </p:cTn>
                  </p:par>
                  <p:par>
                    <p:cTn id="37" fill="hold">
                      <p:stCondLst>
                        <p:cond delay="indefinite"/>
                      </p:stCondLst>
                      <p:childTnLst>
                        <p:par>
                          <p:cTn id="38" fill="hold">
                            <p:stCondLst>
                              <p:cond delay="0"/>
                            </p:stCondLst>
                            <p:childTnLst>
                              <p:par>
                                <p:cTn id="39" presetID="22" presetClass="entr" presetSubtype="8" fill="hold" grpId="0" nodeType="clickEffect">
                                  <p:stCondLst>
                                    <p:cond delay="0"/>
                                  </p:stCondLst>
                                  <p:childTnLst>
                                    <p:set>
                                      <p:cBhvr>
                                        <p:cTn id="40" dur="1" fill="hold">
                                          <p:stCondLst>
                                            <p:cond delay="0"/>
                                          </p:stCondLst>
                                        </p:cTn>
                                        <p:tgtEl>
                                          <p:spTgt spid="12"/>
                                        </p:tgtEl>
                                        <p:attrNameLst>
                                          <p:attrName>style.visibility</p:attrName>
                                        </p:attrNameLst>
                                      </p:cBhvr>
                                      <p:to>
                                        <p:strVal val="visible"/>
                                      </p:to>
                                    </p:set>
                                    <p:animEffect transition="in" filter="wipe(left)">
                                      <p:cBhvr>
                                        <p:cTn id="41" dur="2500"/>
                                        <p:tgtEl>
                                          <p:spTgt spid="12"/>
                                        </p:tgtEl>
                                      </p:cBhvr>
                                    </p:animEffect>
                                  </p:childTnLst>
                                </p:cTn>
                              </p:par>
                            </p:childTnLst>
                          </p:cTn>
                        </p:par>
                        <p:par>
                          <p:cTn id="42" fill="hold">
                            <p:stCondLst>
                              <p:cond delay="2500"/>
                            </p:stCondLst>
                            <p:childTnLst>
                              <p:par>
                                <p:cTn id="43" presetID="31" presetClass="entr" presetSubtype="0" fill="hold" grpId="0" nodeType="afterEffect">
                                  <p:stCondLst>
                                    <p:cond delay="500"/>
                                  </p:stCondLst>
                                  <p:childTnLst>
                                    <p:set>
                                      <p:cBhvr>
                                        <p:cTn id="44" dur="1" fill="hold">
                                          <p:stCondLst>
                                            <p:cond delay="0"/>
                                          </p:stCondLst>
                                        </p:cTn>
                                        <p:tgtEl>
                                          <p:spTgt spid="13"/>
                                        </p:tgtEl>
                                        <p:attrNameLst>
                                          <p:attrName>style.visibility</p:attrName>
                                        </p:attrNameLst>
                                      </p:cBhvr>
                                      <p:to>
                                        <p:strVal val="visible"/>
                                      </p:to>
                                    </p:set>
                                    <p:anim calcmode="lin" valueType="num">
                                      <p:cBhvr>
                                        <p:cTn id="45" dur="1000" fill="hold"/>
                                        <p:tgtEl>
                                          <p:spTgt spid="13"/>
                                        </p:tgtEl>
                                        <p:attrNameLst>
                                          <p:attrName>ppt_w</p:attrName>
                                        </p:attrNameLst>
                                      </p:cBhvr>
                                      <p:tavLst>
                                        <p:tav tm="0">
                                          <p:val>
                                            <p:fltVal val="0"/>
                                          </p:val>
                                        </p:tav>
                                        <p:tav tm="100000">
                                          <p:val>
                                            <p:strVal val="#ppt_w"/>
                                          </p:val>
                                        </p:tav>
                                      </p:tavLst>
                                    </p:anim>
                                    <p:anim calcmode="lin" valueType="num">
                                      <p:cBhvr>
                                        <p:cTn id="46" dur="1000" fill="hold"/>
                                        <p:tgtEl>
                                          <p:spTgt spid="13"/>
                                        </p:tgtEl>
                                        <p:attrNameLst>
                                          <p:attrName>ppt_h</p:attrName>
                                        </p:attrNameLst>
                                      </p:cBhvr>
                                      <p:tavLst>
                                        <p:tav tm="0">
                                          <p:val>
                                            <p:fltVal val="0"/>
                                          </p:val>
                                        </p:tav>
                                        <p:tav tm="100000">
                                          <p:val>
                                            <p:strVal val="#ppt_h"/>
                                          </p:val>
                                        </p:tav>
                                      </p:tavLst>
                                    </p:anim>
                                    <p:anim calcmode="lin" valueType="num">
                                      <p:cBhvr>
                                        <p:cTn id="47" dur="1000" fill="hold"/>
                                        <p:tgtEl>
                                          <p:spTgt spid="13"/>
                                        </p:tgtEl>
                                        <p:attrNameLst>
                                          <p:attrName>style.rotation</p:attrName>
                                        </p:attrNameLst>
                                      </p:cBhvr>
                                      <p:tavLst>
                                        <p:tav tm="0">
                                          <p:val>
                                            <p:fltVal val="90"/>
                                          </p:val>
                                        </p:tav>
                                        <p:tav tm="100000">
                                          <p:val>
                                            <p:fltVal val="0"/>
                                          </p:val>
                                        </p:tav>
                                      </p:tavLst>
                                    </p:anim>
                                    <p:animEffect transition="in" filter="fade">
                                      <p:cBhvr>
                                        <p:cTn id="48" dur="1000"/>
                                        <p:tgtEl>
                                          <p:spTgt spid="13"/>
                                        </p:tgtEl>
                                      </p:cBhvr>
                                    </p:animEffect>
                                  </p:childTnLst>
                                </p:cTn>
                              </p:par>
                            </p:childTnLst>
                          </p:cTn>
                        </p:par>
                      </p:childTnLst>
                    </p:cTn>
                  </p:par>
                  <p:par>
                    <p:cTn id="49" fill="hold">
                      <p:stCondLst>
                        <p:cond delay="indefinite"/>
                      </p:stCondLst>
                      <p:childTnLst>
                        <p:par>
                          <p:cTn id="50" fill="hold">
                            <p:stCondLst>
                              <p:cond delay="0"/>
                            </p:stCondLst>
                            <p:childTnLst>
                              <p:par>
                                <p:cTn id="51" presetID="26" presetClass="entr" presetSubtype="0" fill="hold" grpId="0" nodeType="clickEffect">
                                  <p:stCondLst>
                                    <p:cond delay="0"/>
                                  </p:stCondLst>
                                  <p:childTnLst>
                                    <p:set>
                                      <p:cBhvr>
                                        <p:cTn id="52" dur="1" fill="hold">
                                          <p:stCondLst>
                                            <p:cond delay="0"/>
                                          </p:stCondLst>
                                        </p:cTn>
                                        <p:tgtEl>
                                          <p:spTgt spid="17"/>
                                        </p:tgtEl>
                                        <p:attrNameLst>
                                          <p:attrName>style.visibility</p:attrName>
                                        </p:attrNameLst>
                                      </p:cBhvr>
                                      <p:to>
                                        <p:strVal val="visible"/>
                                      </p:to>
                                    </p:set>
                                    <p:animEffect transition="in" filter="wipe(down)">
                                      <p:cBhvr>
                                        <p:cTn id="53" dur="580">
                                          <p:stCondLst>
                                            <p:cond delay="0"/>
                                          </p:stCondLst>
                                        </p:cTn>
                                        <p:tgtEl>
                                          <p:spTgt spid="17"/>
                                        </p:tgtEl>
                                      </p:cBhvr>
                                    </p:animEffect>
                                    <p:anim calcmode="lin" valueType="num">
                                      <p:cBhvr>
                                        <p:cTn id="54"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55"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56"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57"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58"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59" dur="26">
                                          <p:stCondLst>
                                            <p:cond delay="650"/>
                                          </p:stCondLst>
                                        </p:cTn>
                                        <p:tgtEl>
                                          <p:spTgt spid="17"/>
                                        </p:tgtEl>
                                      </p:cBhvr>
                                      <p:to x="100000" y="60000"/>
                                    </p:animScale>
                                    <p:animScale>
                                      <p:cBhvr>
                                        <p:cTn id="60" dur="166" decel="50000">
                                          <p:stCondLst>
                                            <p:cond delay="676"/>
                                          </p:stCondLst>
                                        </p:cTn>
                                        <p:tgtEl>
                                          <p:spTgt spid="17"/>
                                        </p:tgtEl>
                                      </p:cBhvr>
                                      <p:to x="100000" y="100000"/>
                                    </p:animScale>
                                    <p:animScale>
                                      <p:cBhvr>
                                        <p:cTn id="61" dur="26">
                                          <p:stCondLst>
                                            <p:cond delay="1312"/>
                                          </p:stCondLst>
                                        </p:cTn>
                                        <p:tgtEl>
                                          <p:spTgt spid="17"/>
                                        </p:tgtEl>
                                      </p:cBhvr>
                                      <p:to x="100000" y="80000"/>
                                    </p:animScale>
                                    <p:animScale>
                                      <p:cBhvr>
                                        <p:cTn id="62" dur="166" decel="50000">
                                          <p:stCondLst>
                                            <p:cond delay="1338"/>
                                          </p:stCondLst>
                                        </p:cTn>
                                        <p:tgtEl>
                                          <p:spTgt spid="17"/>
                                        </p:tgtEl>
                                      </p:cBhvr>
                                      <p:to x="100000" y="100000"/>
                                    </p:animScale>
                                    <p:animScale>
                                      <p:cBhvr>
                                        <p:cTn id="63" dur="26">
                                          <p:stCondLst>
                                            <p:cond delay="1642"/>
                                          </p:stCondLst>
                                        </p:cTn>
                                        <p:tgtEl>
                                          <p:spTgt spid="17"/>
                                        </p:tgtEl>
                                      </p:cBhvr>
                                      <p:to x="100000" y="90000"/>
                                    </p:animScale>
                                    <p:animScale>
                                      <p:cBhvr>
                                        <p:cTn id="64" dur="166" decel="50000">
                                          <p:stCondLst>
                                            <p:cond delay="1668"/>
                                          </p:stCondLst>
                                        </p:cTn>
                                        <p:tgtEl>
                                          <p:spTgt spid="17"/>
                                        </p:tgtEl>
                                      </p:cBhvr>
                                      <p:to x="100000" y="100000"/>
                                    </p:animScale>
                                    <p:animScale>
                                      <p:cBhvr>
                                        <p:cTn id="65" dur="26">
                                          <p:stCondLst>
                                            <p:cond delay="1808"/>
                                          </p:stCondLst>
                                        </p:cTn>
                                        <p:tgtEl>
                                          <p:spTgt spid="17"/>
                                        </p:tgtEl>
                                      </p:cBhvr>
                                      <p:to x="100000" y="95000"/>
                                    </p:animScale>
                                    <p:animScale>
                                      <p:cBhvr>
                                        <p:cTn id="66" dur="166" decel="50000">
                                          <p:stCondLst>
                                            <p:cond delay="1834"/>
                                          </p:stCondLst>
                                        </p:cTn>
                                        <p:tgtEl>
                                          <p:spTgt spid="17"/>
                                        </p:tgtEl>
                                      </p:cBhvr>
                                      <p:to x="100000" y="100000"/>
                                    </p:animScale>
                                  </p:childTnLst>
                                </p:cTn>
                              </p:par>
                            </p:childTnLst>
                          </p:cTn>
                        </p:par>
                        <p:par>
                          <p:cTn id="67" fill="hold">
                            <p:stCondLst>
                              <p:cond delay="2000"/>
                            </p:stCondLst>
                            <p:childTnLst>
                              <p:par>
                                <p:cTn id="68" presetID="10" presetClass="entr" presetSubtype="0" fill="hold" grpId="0" nodeType="afterEffect">
                                  <p:stCondLst>
                                    <p:cond delay="0"/>
                                  </p:stCondLst>
                                  <p:childTnLst>
                                    <p:set>
                                      <p:cBhvr>
                                        <p:cTn id="69" dur="1" fill="hold">
                                          <p:stCondLst>
                                            <p:cond delay="0"/>
                                          </p:stCondLst>
                                        </p:cTn>
                                        <p:tgtEl>
                                          <p:spTgt spid="14"/>
                                        </p:tgtEl>
                                        <p:attrNameLst>
                                          <p:attrName>style.visibility</p:attrName>
                                        </p:attrNameLst>
                                      </p:cBhvr>
                                      <p:to>
                                        <p:strVal val="visible"/>
                                      </p:to>
                                    </p:set>
                                    <p:animEffect transition="in" filter="fade">
                                      <p:cBhvr>
                                        <p:cTn id="70" dur="750"/>
                                        <p:tgtEl>
                                          <p:spTgt spid="14"/>
                                        </p:tgtEl>
                                      </p:cBhvr>
                                    </p:animEffect>
                                  </p:childTnLst>
                                </p:cTn>
                              </p:par>
                            </p:childTnLst>
                          </p:cTn>
                        </p:par>
                        <p:par>
                          <p:cTn id="71" fill="hold">
                            <p:stCondLst>
                              <p:cond delay="2750"/>
                            </p:stCondLst>
                            <p:childTnLst>
                              <p:par>
                                <p:cTn id="72" presetID="10" presetClass="entr" presetSubtype="0" fill="hold" grpId="0" nodeType="afterEffect">
                                  <p:stCondLst>
                                    <p:cond delay="0"/>
                                  </p:stCondLst>
                                  <p:childTnLst>
                                    <p:set>
                                      <p:cBhvr>
                                        <p:cTn id="73" dur="1" fill="hold">
                                          <p:stCondLst>
                                            <p:cond delay="0"/>
                                          </p:stCondLst>
                                        </p:cTn>
                                        <p:tgtEl>
                                          <p:spTgt spid="15"/>
                                        </p:tgtEl>
                                        <p:attrNameLst>
                                          <p:attrName>style.visibility</p:attrName>
                                        </p:attrNameLst>
                                      </p:cBhvr>
                                      <p:to>
                                        <p:strVal val="visible"/>
                                      </p:to>
                                    </p:set>
                                    <p:animEffect transition="in" filter="fade">
                                      <p:cBhvr>
                                        <p:cTn id="74" dur="750"/>
                                        <p:tgtEl>
                                          <p:spTgt spid="15"/>
                                        </p:tgtEl>
                                      </p:cBhvr>
                                    </p:animEffect>
                                  </p:childTnLst>
                                </p:cTn>
                              </p:par>
                            </p:childTnLst>
                          </p:cTn>
                        </p:par>
                        <p:par>
                          <p:cTn id="75" fill="hold">
                            <p:stCondLst>
                              <p:cond delay="3500"/>
                            </p:stCondLst>
                            <p:childTnLst>
                              <p:par>
                                <p:cTn id="76" presetID="10" presetClass="entr" presetSubtype="0" fill="hold" grpId="0" nodeType="afterEffect">
                                  <p:stCondLst>
                                    <p:cond delay="0"/>
                                  </p:stCondLst>
                                  <p:childTnLst>
                                    <p:set>
                                      <p:cBhvr>
                                        <p:cTn id="77" dur="1" fill="hold">
                                          <p:stCondLst>
                                            <p:cond delay="0"/>
                                          </p:stCondLst>
                                        </p:cTn>
                                        <p:tgtEl>
                                          <p:spTgt spid="16"/>
                                        </p:tgtEl>
                                        <p:attrNameLst>
                                          <p:attrName>style.visibility</p:attrName>
                                        </p:attrNameLst>
                                      </p:cBhvr>
                                      <p:to>
                                        <p:strVal val="visible"/>
                                      </p:to>
                                    </p:set>
                                    <p:animEffect transition="in" filter="fade">
                                      <p:cBhvr>
                                        <p:cTn id="78" dur="750"/>
                                        <p:tgtEl>
                                          <p:spTgt spid="1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animBg="1"/>
      <p:bldP spid="13" grpId="0" animBg="1"/>
      <p:bldP spid="14" grpId="0"/>
      <p:bldP spid="15" grpId="0"/>
      <p:bldP spid="16" grpId="0"/>
      <p:bldP spid="17" grpId="0" animBg="1"/>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40874" y="175564"/>
            <a:ext cx="8693239" cy="1200329"/>
          </a:xfrm>
          <a:prstGeom prst="rect">
            <a:avLst/>
          </a:prstGeom>
        </p:spPr>
        <p:txBody>
          <a:bodyPr wrap="square">
            <a:spAutoFit/>
          </a:bodyPr>
          <a:lstStyle/>
          <a:p>
            <a:pPr lvl="0"/>
            <a:r>
              <a:rPr lang="en-US" dirty="0"/>
              <a:t>Frankie is watching Ben from the top of an identical apartment building on the other side of the street. Frankie is at the same height, but is 40.0 m away from Ben</a:t>
            </a:r>
            <a:r>
              <a:rPr lang="en-US" dirty="0" smtClean="0"/>
              <a:t>.</a:t>
            </a:r>
            <a:r>
              <a:rPr lang="en-US" dirty="0"/>
              <a:t> </a:t>
            </a:r>
            <a:endParaRPr lang="en-NZ" dirty="0"/>
          </a:p>
          <a:p>
            <a:pPr marL="342900" indent="-342900">
              <a:buAutoNum type="alphaLcParenBoth" startAt="4"/>
            </a:pPr>
            <a:r>
              <a:rPr lang="en-US" dirty="0" smtClean="0"/>
              <a:t>For </a:t>
            </a:r>
            <a:r>
              <a:rPr lang="en-US" dirty="0"/>
              <a:t>the wave that Ben hears as a 416.2 Hz tone, calculate the frequency that Frankie </a:t>
            </a:r>
            <a:endParaRPr lang="en-US" dirty="0" smtClean="0"/>
          </a:p>
          <a:p>
            <a:r>
              <a:rPr lang="en-US" dirty="0"/>
              <a:t> </a:t>
            </a:r>
            <a:r>
              <a:rPr lang="en-US" dirty="0" smtClean="0"/>
              <a:t>      would </a:t>
            </a:r>
            <a:r>
              <a:rPr lang="en-US" dirty="0"/>
              <a:t>hear.</a:t>
            </a:r>
            <a:endParaRPr lang="en-NZ" dirty="0"/>
          </a:p>
        </p:txBody>
      </p:sp>
      <p:grpSp>
        <p:nvGrpSpPr>
          <p:cNvPr id="16" name="Group 15"/>
          <p:cNvGrpSpPr/>
          <p:nvPr/>
        </p:nvGrpSpPr>
        <p:grpSpPr>
          <a:xfrm>
            <a:off x="5342585" y="1146219"/>
            <a:ext cx="3421169" cy="1687516"/>
            <a:chOff x="5342585" y="1146219"/>
            <a:chExt cx="3421169" cy="1687516"/>
          </a:xfrm>
        </p:grpSpPr>
        <p:cxnSp>
          <p:nvCxnSpPr>
            <p:cNvPr id="5" name="Straight Connector 4"/>
            <p:cNvCxnSpPr/>
            <p:nvPr/>
          </p:nvCxnSpPr>
          <p:spPr>
            <a:xfrm>
              <a:off x="6014434" y="1275008"/>
              <a:ext cx="0" cy="1545465"/>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6" name="Straight Connector 5"/>
            <p:cNvCxnSpPr/>
            <p:nvPr/>
          </p:nvCxnSpPr>
          <p:spPr>
            <a:xfrm flipV="1">
              <a:off x="6027313" y="1258432"/>
              <a:ext cx="2736441" cy="3698"/>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flipH="1">
              <a:off x="6020554" y="1294646"/>
              <a:ext cx="2716040" cy="1539089"/>
            </a:xfrm>
            <a:prstGeom prst="line">
              <a:avLst/>
            </a:prstGeom>
            <a:ln w="28575">
              <a:solidFill>
                <a:srgbClr val="FF0000"/>
              </a:solidFill>
            </a:ln>
          </p:spPr>
          <p:style>
            <a:lnRef idx="1">
              <a:schemeClr val="accent1"/>
            </a:lnRef>
            <a:fillRef idx="0">
              <a:schemeClr val="accent1"/>
            </a:fillRef>
            <a:effectRef idx="0">
              <a:schemeClr val="accent1"/>
            </a:effectRef>
            <a:fontRef idx="minor">
              <a:schemeClr val="tx1"/>
            </a:fontRef>
          </p:style>
        </p:cxnSp>
        <p:sp>
          <p:nvSpPr>
            <p:cNvPr id="13" name="TextBox 12"/>
            <p:cNvSpPr txBox="1"/>
            <p:nvPr/>
          </p:nvSpPr>
          <p:spPr>
            <a:xfrm>
              <a:off x="6787166" y="1146219"/>
              <a:ext cx="603050" cy="369332"/>
            </a:xfrm>
            <a:prstGeom prst="rect">
              <a:avLst/>
            </a:prstGeom>
            <a:solidFill>
              <a:schemeClr val="bg1"/>
            </a:solidFill>
          </p:spPr>
          <p:txBody>
            <a:bodyPr wrap="none" rtlCol="0">
              <a:spAutoFit/>
            </a:bodyPr>
            <a:lstStyle/>
            <a:p>
              <a:r>
                <a:rPr lang="en-NZ" dirty="0" smtClean="0"/>
                <a:t>40m</a:t>
              </a:r>
              <a:endParaRPr lang="en-NZ" dirty="0"/>
            </a:p>
          </p:txBody>
        </p:sp>
        <p:sp>
          <p:nvSpPr>
            <p:cNvPr id="14" name="TextBox 13"/>
            <p:cNvSpPr txBox="1"/>
            <p:nvPr/>
          </p:nvSpPr>
          <p:spPr>
            <a:xfrm>
              <a:off x="5342585" y="1478925"/>
              <a:ext cx="1128835" cy="369332"/>
            </a:xfrm>
            <a:prstGeom prst="rect">
              <a:avLst/>
            </a:prstGeom>
            <a:solidFill>
              <a:schemeClr val="bg1"/>
            </a:solidFill>
          </p:spPr>
          <p:txBody>
            <a:bodyPr wrap="none" rtlCol="0">
              <a:spAutoFit/>
            </a:bodyPr>
            <a:lstStyle/>
            <a:p>
              <a:r>
                <a:rPr lang="en-NZ" dirty="0" smtClean="0"/>
                <a:t>19.2668m</a:t>
              </a:r>
              <a:endParaRPr lang="en-NZ" dirty="0"/>
            </a:p>
          </p:txBody>
        </p:sp>
        <p:sp>
          <p:nvSpPr>
            <p:cNvPr id="15" name="TextBox 14"/>
            <p:cNvSpPr txBox="1"/>
            <p:nvPr/>
          </p:nvSpPr>
          <p:spPr>
            <a:xfrm>
              <a:off x="6181859" y="2266682"/>
              <a:ext cx="1056700" cy="369332"/>
            </a:xfrm>
            <a:prstGeom prst="rect">
              <a:avLst/>
            </a:prstGeom>
            <a:solidFill>
              <a:schemeClr val="bg1"/>
            </a:solidFill>
          </p:spPr>
          <p:txBody>
            <a:bodyPr wrap="none" rtlCol="0">
              <a:spAutoFit/>
            </a:bodyPr>
            <a:lstStyle/>
            <a:p>
              <a:r>
                <a:rPr lang="el-GR" dirty="0" smtClean="0"/>
                <a:t>θ</a:t>
              </a:r>
              <a:r>
                <a:rPr lang="en-NZ" dirty="0" smtClean="0"/>
                <a:t>=64.28</a:t>
              </a:r>
              <a:r>
                <a:rPr lang="en-NZ" baseline="30000" dirty="0" smtClean="0"/>
                <a:t>0</a:t>
              </a:r>
              <a:endParaRPr lang="en-NZ" dirty="0"/>
            </a:p>
          </p:txBody>
        </p:sp>
      </p:grpSp>
      <p:sp>
        <p:nvSpPr>
          <p:cNvPr id="17" name="TextBox 16"/>
          <p:cNvSpPr txBox="1"/>
          <p:nvPr/>
        </p:nvSpPr>
        <p:spPr>
          <a:xfrm>
            <a:off x="231819" y="1609857"/>
            <a:ext cx="4971245" cy="646331"/>
          </a:xfrm>
          <a:prstGeom prst="rect">
            <a:avLst/>
          </a:prstGeom>
          <a:solidFill>
            <a:srgbClr val="FFFFCC"/>
          </a:solidFill>
        </p:spPr>
        <p:txBody>
          <a:bodyPr wrap="square" rtlCol="0">
            <a:spAutoFit/>
          </a:bodyPr>
          <a:lstStyle/>
          <a:p>
            <a:r>
              <a:rPr lang="en-NZ" dirty="0" smtClean="0"/>
              <a:t>The line from the phone to Frankie is at an angle of </a:t>
            </a:r>
          </a:p>
          <a:p>
            <a:r>
              <a:rPr lang="en-NZ" dirty="0" smtClean="0"/>
              <a:t>tan</a:t>
            </a:r>
            <a:r>
              <a:rPr lang="en-NZ" baseline="30000" dirty="0" smtClean="0"/>
              <a:t>-1</a:t>
            </a:r>
            <a:r>
              <a:rPr lang="en-NZ" dirty="0" smtClean="0"/>
              <a:t>(40/19.2668) or </a:t>
            </a:r>
            <a:r>
              <a:rPr lang="el-GR" dirty="0" smtClean="0"/>
              <a:t>θ</a:t>
            </a:r>
            <a:r>
              <a:rPr lang="en-NZ" dirty="0" smtClean="0"/>
              <a:t> = 64.28</a:t>
            </a:r>
            <a:r>
              <a:rPr lang="en-NZ" baseline="30000" dirty="0" smtClean="0"/>
              <a:t>0</a:t>
            </a:r>
            <a:endParaRPr lang="en-NZ" dirty="0"/>
          </a:p>
        </p:txBody>
      </p:sp>
      <p:sp>
        <p:nvSpPr>
          <p:cNvPr id="18" name="TextBox 17"/>
          <p:cNvSpPr txBox="1"/>
          <p:nvPr/>
        </p:nvSpPr>
        <p:spPr>
          <a:xfrm>
            <a:off x="283334" y="3065171"/>
            <a:ext cx="5626477" cy="923330"/>
          </a:xfrm>
          <a:prstGeom prst="rect">
            <a:avLst/>
          </a:prstGeom>
          <a:solidFill>
            <a:srgbClr val="FFFFCC"/>
          </a:solidFill>
        </p:spPr>
        <p:txBody>
          <a:bodyPr wrap="none" rtlCol="0">
            <a:spAutoFit/>
          </a:bodyPr>
          <a:lstStyle/>
          <a:p>
            <a:r>
              <a:rPr lang="en-NZ" dirty="0" smtClean="0"/>
              <a:t>The velocity away from Frankie along that line is </a:t>
            </a:r>
            <a:r>
              <a:rPr lang="en-NZ" dirty="0" err="1" smtClean="0"/>
              <a:t>v</a:t>
            </a:r>
            <a:r>
              <a:rPr lang="en-NZ" baseline="-25000" dirty="0" err="1" smtClean="0"/>
              <a:t>down</a:t>
            </a:r>
            <a:r>
              <a:rPr lang="en-NZ" dirty="0" err="1" smtClean="0"/>
              <a:t>cos</a:t>
            </a:r>
            <a:r>
              <a:rPr lang="el-GR" dirty="0" smtClean="0"/>
              <a:t>θ</a:t>
            </a:r>
            <a:endParaRPr lang="en-NZ" dirty="0" smtClean="0"/>
          </a:p>
          <a:p>
            <a:endParaRPr lang="en-NZ" dirty="0"/>
          </a:p>
          <a:p>
            <a:r>
              <a:rPr lang="en-NZ" dirty="0" smtClean="0"/>
              <a:t>This gives us </a:t>
            </a:r>
            <a:r>
              <a:rPr lang="en-NZ" b="1" dirty="0" smtClean="0"/>
              <a:t>v= 8.4376 ms</a:t>
            </a:r>
            <a:r>
              <a:rPr lang="en-NZ" b="1" baseline="30000" dirty="0" smtClean="0"/>
              <a:t>-1</a:t>
            </a:r>
            <a:endParaRPr lang="en-NZ" b="1" dirty="0"/>
          </a:p>
        </p:txBody>
      </p:sp>
      <mc:AlternateContent xmlns:mc="http://schemas.openxmlformats.org/markup-compatibility/2006" xmlns:a14="http://schemas.microsoft.com/office/drawing/2010/main">
        <mc:Choice Requires="a14">
          <p:sp>
            <p:nvSpPr>
              <p:cNvPr id="19" name="TextBox 18"/>
              <p:cNvSpPr txBox="1"/>
              <p:nvPr/>
            </p:nvSpPr>
            <p:spPr>
              <a:xfrm>
                <a:off x="431443" y="4224271"/>
                <a:ext cx="1665521" cy="613951"/>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NZ" b="0" i="1" smtClean="0">
                              <a:latin typeface="Cambria Math"/>
                            </a:rPr>
                          </m:ctrlPr>
                        </m:sSupPr>
                        <m:e>
                          <m:r>
                            <a:rPr lang="en-NZ" b="0" i="1" smtClean="0">
                              <a:latin typeface="Cambria Math"/>
                            </a:rPr>
                            <m:t>𝑓</m:t>
                          </m:r>
                        </m:e>
                        <m:sup>
                          <m:r>
                            <a:rPr lang="en-NZ" b="0" i="1" smtClean="0">
                              <a:latin typeface="Cambria Math"/>
                            </a:rPr>
                            <m:t>′</m:t>
                          </m:r>
                        </m:sup>
                      </m:sSup>
                      <m:r>
                        <a:rPr lang="en-NZ" b="0" i="1" smtClean="0">
                          <a:latin typeface="Cambria Math"/>
                        </a:rPr>
                        <m:t>=</m:t>
                      </m:r>
                      <m:r>
                        <a:rPr lang="en-NZ" b="0" i="1" smtClean="0">
                          <a:latin typeface="Cambria Math"/>
                        </a:rPr>
                        <m:t>𝑓</m:t>
                      </m:r>
                      <m:f>
                        <m:fPr>
                          <m:ctrlPr>
                            <a:rPr lang="en-NZ" b="0" i="1" smtClean="0">
                              <a:latin typeface="Cambria Math"/>
                            </a:rPr>
                          </m:ctrlPr>
                        </m:fPr>
                        <m:num>
                          <m:sSub>
                            <m:sSubPr>
                              <m:ctrlPr>
                                <a:rPr lang="en-NZ" b="0" i="1" smtClean="0">
                                  <a:latin typeface="Cambria Math"/>
                                </a:rPr>
                              </m:ctrlPr>
                            </m:sSubPr>
                            <m:e>
                              <m:r>
                                <a:rPr lang="en-NZ" b="0" i="1" smtClean="0">
                                  <a:latin typeface="Cambria Math"/>
                                </a:rPr>
                                <m:t>𝑣</m:t>
                              </m:r>
                            </m:e>
                            <m:sub>
                              <m:r>
                                <a:rPr lang="en-NZ" b="0" i="1" smtClean="0">
                                  <a:latin typeface="Cambria Math"/>
                                </a:rPr>
                                <m:t>𝑤</m:t>
                              </m:r>
                            </m:sub>
                          </m:sSub>
                        </m:num>
                        <m:den>
                          <m:sSub>
                            <m:sSubPr>
                              <m:ctrlPr>
                                <a:rPr lang="en-NZ" b="0" i="1" smtClean="0">
                                  <a:latin typeface="Cambria Math"/>
                                </a:rPr>
                              </m:ctrlPr>
                            </m:sSubPr>
                            <m:e>
                              <m:r>
                                <a:rPr lang="en-NZ" b="0" i="1" smtClean="0">
                                  <a:latin typeface="Cambria Math"/>
                                </a:rPr>
                                <m:t>𝑣</m:t>
                              </m:r>
                            </m:e>
                            <m:sub>
                              <m:r>
                                <a:rPr lang="en-NZ" b="0" i="1" smtClean="0">
                                  <a:latin typeface="Cambria Math"/>
                                </a:rPr>
                                <m:t>𝑤</m:t>
                              </m:r>
                            </m:sub>
                          </m:sSub>
                          <m:r>
                            <a:rPr lang="en-NZ" b="0" i="1" smtClean="0">
                              <a:latin typeface="Cambria Math"/>
                            </a:rPr>
                            <m:t>+</m:t>
                          </m:r>
                          <m:sSub>
                            <m:sSubPr>
                              <m:ctrlPr>
                                <a:rPr lang="en-NZ" b="0" i="1" smtClean="0">
                                  <a:latin typeface="Cambria Math"/>
                                </a:rPr>
                              </m:ctrlPr>
                            </m:sSubPr>
                            <m:e>
                              <m:r>
                                <a:rPr lang="en-NZ" b="0" i="1" smtClean="0">
                                  <a:latin typeface="Cambria Math"/>
                                </a:rPr>
                                <m:t>𝑣</m:t>
                              </m:r>
                            </m:e>
                            <m:sub>
                              <m:r>
                                <a:rPr lang="en-NZ" b="0" i="1" smtClean="0">
                                  <a:latin typeface="Cambria Math"/>
                                </a:rPr>
                                <m:t>𝑠</m:t>
                              </m:r>
                            </m:sub>
                          </m:sSub>
                        </m:den>
                      </m:f>
                    </m:oMath>
                  </m:oMathPara>
                </a14:m>
                <a:endParaRPr lang="en-NZ" dirty="0"/>
              </a:p>
            </p:txBody>
          </p:sp>
        </mc:Choice>
        <mc:Fallback xmlns="">
          <p:sp>
            <p:nvSpPr>
              <p:cNvPr id="19" name="TextBox 18"/>
              <p:cNvSpPr txBox="1">
                <a:spLocks noRot="1" noChangeAspect="1" noMove="1" noResize="1" noEditPoints="1" noAdjustHandles="1" noChangeArrowheads="1" noChangeShapeType="1" noTextEdit="1"/>
              </p:cNvSpPr>
              <p:nvPr/>
            </p:nvSpPr>
            <p:spPr>
              <a:xfrm>
                <a:off x="431443" y="4224271"/>
                <a:ext cx="1665521" cy="613951"/>
              </a:xfrm>
              <a:prstGeom prst="rect">
                <a:avLst/>
              </a:prstGeom>
              <a:blipFill rotWithShape="1">
                <a:blip r:embed="rId2"/>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20" name="TextBox 19"/>
              <p:cNvSpPr txBox="1"/>
              <p:nvPr/>
            </p:nvSpPr>
            <p:spPr>
              <a:xfrm>
                <a:off x="856446" y="4932608"/>
                <a:ext cx="2117439" cy="612732"/>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NZ" b="0" i="1" smtClean="0">
                              <a:latin typeface="Cambria Math"/>
                            </a:rPr>
                          </m:ctrlPr>
                        </m:sSupPr>
                        <m:e>
                          <m:r>
                            <a:rPr lang="en-NZ" b="0" i="1" smtClean="0">
                              <a:latin typeface="Cambria Math"/>
                            </a:rPr>
                            <m:t>𝑓</m:t>
                          </m:r>
                        </m:e>
                        <m:sup>
                          <m:r>
                            <a:rPr lang="en-NZ" b="0" i="1" smtClean="0">
                              <a:latin typeface="Cambria Math"/>
                            </a:rPr>
                            <m:t>′</m:t>
                          </m:r>
                        </m:sup>
                      </m:sSup>
                      <m:r>
                        <a:rPr lang="en-NZ" b="0" i="1" smtClean="0">
                          <a:latin typeface="Cambria Math"/>
                        </a:rPr>
                        <m:t>=440</m:t>
                      </m:r>
                      <m:f>
                        <m:fPr>
                          <m:ctrlPr>
                            <a:rPr lang="en-NZ" b="0" i="1" smtClean="0">
                              <a:latin typeface="Cambria Math"/>
                            </a:rPr>
                          </m:ctrlPr>
                        </m:fPr>
                        <m:num>
                          <m:r>
                            <a:rPr lang="en-NZ" b="0" i="1" smtClean="0">
                              <a:latin typeface="Cambria Math"/>
                            </a:rPr>
                            <m:t>340</m:t>
                          </m:r>
                        </m:num>
                        <m:den>
                          <m:r>
                            <a:rPr lang="en-NZ" b="0" i="1" smtClean="0">
                              <a:latin typeface="Cambria Math"/>
                            </a:rPr>
                            <m:t>348.4376</m:t>
                          </m:r>
                        </m:den>
                      </m:f>
                    </m:oMath>
                  </m:oMathPara>
                </a14:m>
                <a:endParaRPr lang="en-NZ" dirty="0"/>
              </a:p>
            </p:txBody>
          </p:sp>
        </mc:Choice>
        <mc:Fallback xmlns="">
          <p:sp>
            <p:nvSpPr>
              <p:cNvPr id="20" name="TextBox 19"/>
              <p:cNvSpPr txBox="1">
                <a:spLocks noRot="1" noChangeAspect="1" noMove="1" noResize="1" noEditPoints="1" noAdjustHandles="1" noChangeArrowheads="1" noChangeShapeType="1" noTextEdit="1"/>
              </p:cNvSpPr>
              <p:nvPr/>
            </p:nvSpPr>
            <p:spPr>
              <a:xfrm>
                <a:off x="856446" y="4932608"/>
                <a:ext cx="2117439" cy="612732"/>
              </a:xfrm>
              <a:prstGeom prst="rect">
                <a:avLst/>
              </a:prstGeom>
              <a:blipFill rotWithShape="1">
                <a:blip r:embed="rId3"/>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21" name="TextBox 20"/>
              <p:cNvSpPr txBox="1"/>
              <p:nvPr/>
            </p:nvSpPr>
            <p:spPr>
              <a:xfrm>
                <a:off x="1345842" y="5705341"/>
                <a:ext cx="1437766" cy="369332"/>
              </a:xfrm>
              <a:prstGeom prst="rect">
                <a:avLst/>
              </a:prstGeom>
              <a:solidFill>
                <a:srgbClr val="FFFFCC"/>
              </a:solidFill>
            </p:spPr>
            <p:txBody>
              <a:bodyPr wrap="none" rtlCol="0">
                <a:spAutoFit/>
              </a:bodyPr>
              <a:lstStyle/>
              <a:p>
                <a14:m>
                  <m:oMath xmlns:m="http://schemas.openxmlformats.org/officeDocument/2006/math">
                    <m:sSup>
                      <m:sSupPr>
                        <m:ctrlPr>
                          <a:rPr lang="en-NZ" b="0" i="1" smtClean="0">
                            <a:latin typeface="Cambria Math"/>
                          </a:rPr>
                        </m:ctrlPr>
                      </m:sSupPr>
                      <m:e>
                        <m:r>
                          <a:rPr lang="en-NZ" b="0" i="1" smtClean="0">
                            <a:latin typeface="Cambria Math"/>
                          </a:rPr>
                          <m:t>𝑓</m:t>
                        </m:r>
                      </m:e>
                      <m:sup>
                        <m:r>
                          <a:rPr lang="en-NZ" b="0" i="1" smtClean="0">
                            <a:latin typeface="Cambria Math"/>
                          </a:rPr>
                          <m:t>′</m:t>
                        </m:r>
                      </m:sup>
                    </m:sSup>
                    <m:r>
                      <a:rPr lang="en-NZ" b="0" i="1" smtClean="0">
                        <a:latin typeface="Cambria Math"/>
                      </a:rPr>
                      <m:t>=429.35</m:t>
                    </m:r>
                  </m:oMath>
                </a14:m>
                <a:r>
                  <a:rPr lang="en-NZ" dirty="0" smtClean="0"/>
                  <a:t> </a:t>
                </a:r>
                <a:endParaRPr lang="en-NZ" dirty="0"/>
              </a:p>
            </p:txBody>
          </p:sp>
        </mc:Choice>
        <mc:Fallback xmlns="">
          <p:sp>
            <p:nvSpPr>
              <p:cNvPr id="21" name="TextBox 20"/>
              <p:cNvSpPr txBox="1">
                <a:spLocks noRot="1" noChangeAspect="1" noMove="1" noResize="1" noEditPoints="1" noAdjustHandles="1" noChangeArrowheads="1" noChangeShapeType="1" noTextEdit="1"/>
              </p:cNvSpPr>
              <p:nvPr/>
            </p:nvSpPr>
            <p:spPr>
              <a:xfrm>
                <a:off x="1345842" y="5705341"/>
                <a:ext cx="1437766" cy="369332"/>
              </a:xfrm>
              <a:prstGeom prst="rect">
                <a:avLst/>
              </a:prstGeom>
              <a:blipFill rotWithShape="1">
                <a:blip r:embed="rId4"/>
                <a:stretch>
                  <a:fillRect l="-1271" b="-11475"/>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22" name="TextBox 21"/>
              <p:cNvSpPr txBox="1"/>
              <p:nvPr/>
            </p:nvSpPr>
            <p:spPr>
              <a:xfrm>
                <a:off x="3275526" y="5716074"/>
                <a:ext cx="1513107" cy="369332"/>
              </a:xfrm>
              <a:prstGeom prst="rect">
                <a:avLst/>
              </a:prstGeom>
              <a:solidFill>
                <a:srgbClr val="FFFFCC"/>
              </a:solidFill>
            </p:spPr>
            <p:txBody>
              <a:bodyPr wrap="none" rtlCol="0">
                <a:spAutoFit/>
              </a:bodyPr>
              <a:lstStyle/>
              <a:p>
                <a14:m>
                  <m:oMath xmlns:m="http://schemas.openxmlformats.org/officeDocument/2006/math">
                    <m:sSup>
                      <m:sSupPr>
                        <m:ctrlPr>
                          <a:rPr lang="en-NZ" b="0" i="1" smtClean="0">
                            <a:latin typeface="Cambria Math"/>
                          </a:rPr>
                        </m:ctrlPr>
                      </m:sSupPr>
                      <m:e>
                        <m:r>
                          <a:rPr lang="en-NZ" b="0" i="1" smtClean="0">
                            <a:latin typeface="Cambria Math"/>
                          </a:rPr>
                          <m:t>𝑓</m:t>
                        </m:r>
                      </m:e>
                      <m:sup>
                        <m:r>
                          <a:rPr lang="en-NZ" b="0" i="1" smtClean="0">
                            <a:latin typeface="Cambria Math"/>
                          </a:rPr>
                          <m:t>′</m:t>
                        </m:r>
                      </m:sup>
                    </m:sSup>
                    <m:r>
                      <a:rPr lang="en-NZ" b="0" i="1" smtClean="0">
                        <a:latin typeface="Cambria Math"/>
                      </a:rPr>
                      <m:t>=</m:t>
                    </m:r>
                    <m:r>
                      <a:rPr lang="en-NZ" b="1" i="1" smtClean="0">
                        <a:latin typeface="Cambria Math"/>
                      </a:rPr>
                      <m:t>𝟒𝟐𝟗</m:t>
                    </m:r>
                    <m:r>
                      <a:rPr lang="en-NZ" b="1" i="1" smtClean="0">
                        <a:latin typeface="Cambria Math"/>
                      </a:rPr>
                      <m:t> </m:t>
                    </m:r>
                    <m:r>
                      <a:rPr lang="en-NZ" b="1" i="1" smtClean="0">
                        <a:latin typeface="Cambria Math"/>
                      </a:rPr>
                      <m:t>𝑯𝒛</m:t>
                    </m:r>
                  </m:oMath>
                </a14:m>
                <a:r>
                  <a:rPr lang="en-NZ" b="1" dirty="0" smtClean="0"/>
                  <a:t> </a:t>
                </a:r>
                <a:endParaRPr lang="en-NZ" b="1" dirty="0"/>
              </a:p>
            </p:txBody>
          </p:sp>
        </mc:Choice>
        <mc:Fallback xmlns="">
          <p:sp>
            <p:nvSpPr>
              <p:cNvPr id="22" name="TextBox 21"/>
              <p:cNvSpPr txBox="1">
                <a:spLocks noRot="1" noChangeAspect="1" noMove="1" noResize="1" noEditPoints="1" noAdjustHandles="1" noChangeArrowheads="1" noChangeShapeType="1" noTextEdit="1"/>
              </p:cNvSpPr>
              <p:nvPr/>
            </p:nvSpPr>
            <p:spPr>
              <a:xfrm>
                <a:off x="3275526" y="5716074"/>
                <a:ext cx="1513107" cy="369332"/>
              </a:xfrm>
              <a:prstGeom prst="rect">
                <a:avLst/>
              </a:prstGeom>
              <a:blipFill rotWithShape="1">
                <a:blip r:embed="rId5"/>
                <a:stretch>
                  <a:fillRect l="-803" b="-13333"/>
                </a:stretch>
              </a:blipFill>
            </p:spPr>
            <p:txBody>
              <a:bodyPr/>
              <a:lstStyle/>
              <a:p>
                <a:r>
                  <a:rPr lang="en-NZ">
                    <a:noFill/>
                  </a:rPr>
                  <a:t> </a:t>
                </a:r>
              </a:p>
            </p:txBody>
          </p:sp>
        </mc:Fallback>
      </mc:AlternateContent>
      <p:sp>
        <p:nvSpPr>
          <p:cNvPr id="23" name="TextBox 22"/>
          <p:cNvSpPr txBox="1"/>
          <p:nvPr/>
        </p:nvSpPr>
        <p:spPr>
          <a:xfrm>
            <a:off x="8442674" y="3378982"/>
            <a:ext cx="279001" cy="730642"/>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24" name="TextBox 23"/>
          <p:cNvSpPr txBox="1"/>
          <p:nvPr/>
        </p:nvSpPr>
        <p:spPr>
          <a:xfrm>
            <a:off x="8466927" y="5021823"/>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25" name="TextBox 24"/>
          <p:cNvSpPr txBox="1"/>
          <p:nvPr/>
        </p:nvSpPr>
        <p:spPr>
          <a:xfrm>
            <a:off x="6060756" y="6259273"/>
            <a:ext cx="2821413" cy="369332"/>
          </a:xfrm>
          <a:prstGeom prst="rect">
            <a:avLst/>
          </a:prstGeom>
          <a:solidFill>
            <a:srgbClr val="FFFFCC"/>
          </a:solidFill>
        </p:spPr>
        <p:txBody>
          <a:bodyPr wrap="none" rtlCol="0">
            <a:spAutoFit/>
          </a:bodyPr>
          <a:lstStyle/>
          <a:p>
            <a:r>
              <a:rPr lang="en-NZ" b="1" i="1" dirty="0" smtClean="0">
                <a:solidFill>
                  <a:srgbClr val="FF0000"/>
                </a:solidFill>
              </a:rPr>
              <a:t>Two marks were given here</a:t>
            </a:r>
            <a:endParaRPr lang="en-NZ" b="1" i="1" dirty="0">
              <a:solidFill>
                <a:srgbClr val="FF0000"/>
              </a:solidFill>
            </a:endParaRPr>
          </a:p>
        </p:txBody>
      </p:sp>
    </p:spTree>
    <p:extLst>
      <p:ext uri="{BB962C8B-B14F-4D97-AF65-F5344CB8AC3E}">
        <p14:creationId xmlns:p14="http://schemas.microsoft.com/office/powerpoint/2010/main" val="155228056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afterEffect">
                                  <p:stCondLst>
                                    <p:cond delay="500"/>
                                  </p:stCondLst>
                                  <p:childTnLst>
                                    <p:set>
                                      <p:cBhvr>
                                        <p:cTn id="6" dur="1" fill="hold">
                                          <p:stCondLst>
                                            <p:cond delay="0"/>
                                          </p:stCondLst>
                                        </p:cTn>
                                        <p:tgtEl>
                                          <p:spTgt spid="16"/>
                                        </p:tgtEl>
                                        <p:attrNameLst>
                                          <p:attrName>style.visibility</p:attrName>
                                        </p:attrNameLst>
                                      </p:cBhvr>
                                      <p:to>
                                        <p:strVal val="visible"/>
                                      </p:to>
                                    </p:set>
                                    <p:animEffect transition="in" filter="fade">
                                      <p:cBhvr>
                                        <p:cTn id="7" dur="1500"/>
                                        <p:tgtEl>
                                          <p:spTgt spid="1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17"/>
                                        </p:tgtEl>
                                        <p:attrNameLst>
                                          <p:attrName>style.visibility</p:attrName>
                                        </p:attrNameLst>
                                      </p:cBhvr>
                                      <p:to>
                                        <p:strVal val="visible"/>
                                      </p:to>
                                    </p:set>
                                    <p:animEffect transition="in" filter="fade">
                                      <p:cBhvr>
                                        <p:cTn id="12" dur="1500"/>
                                        <p:tgtEl>
                                          <p:spTgt spid="17"/>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18"/>
                                        </p:tgtEl>
                                        <p:attrNameLst>
                                          <p:attrName>style.visibility</p:attrName>
                                        </p:attrNameLst>
                                      </p:cBhvr>
                                      <p:to>
                                        <p:strVal val="visible"/>
                                      </p:to>
                                    </p:set>
                                    <p:animEffect transition="in" filter="fade">
                                      <p:cBhvr>
                                        <p:cTn id="17" dur="1500"/>
                                        <p:tgtEl>
                                          <p:spTgt spid="18"/>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19"/>
                                        </p:tgtEl>
                                        <p:attrNameLst>
                                          <p:attrName>style.visibility</p:attrName>
                                        </p:attrNameLst>
                                      </p:cBhvr>
                                      <p:to>
                                        <p:strVal val="visible"/>
                                      </p:to>
                                    </p:set>
                                    <p:animEffect transition="in" filter="fade">
                                      <p:cBhvr>
                                        <p:cTn id="22" dur="1500"/>
                                        <p:tgtEl>
                                          <p:spTgt spid="19"/>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20"/>
                                        </p:tgtEl>
                                        <p:attrNameLst>
                                          <p:attrName>style.visibility</p:attrName>
                                        </p:attrNameLst>
                                      </p:cBhvr>
                                      <p:to>
                                        <p:strVal val="visible"/>
                                      </p:to>
                                    </p:set>
                                    <p:animEffect transition="in" filter="fade">
                                      <p:cBhvr>
                                        <p:cTn id="27" dur="1500"/>
                                        <p:tgtEl>
                                          <p:spTgt spid="2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21"/>
                                        </p:tgtEl>
                                        <p:attrNameLst>
                                          <p:attrName>style.visibility</p:attrName>
                                        </p:attrNameLst>
                                      </p:cBhvr>
                                      <p:to>
                                        <p:strVal val="visible"/>
                                      </p:to>
                                    </p:set>
                                    <p:animEffect transition="in" filter="wipe(left)">
                                      <p:cBhvr>
                                        <p:cTn id="32" dur="1250"/>
                                        <p:tgtEl>
                                          <p:spTgt spid="21"/>
                                        </p:tgtEl>
                                      </p:cBhvr>
                                    </p:animEffect>
                                  </p:childTnLst>
                                </p:cTn>
                              </p:par>
                            </p:childTnLst>
                          </p:cTn>
                        </p:par>
                        <p:par>
                          <p:cTn id="33" fill="hold">
                            <p:stCondLst>
                              <p:cond delay="1250"/>
                            </p:stCondLst>
                            <p:childTnLst>
                              <p:par>
                                <p:cTn id="34" presetID="22" presetClass="entr" presetSubtype="8" fill="hold" grpId="0" nodeType="afterEffect">
                                  <p:stCondLst>
                                    <p:cond delay="500"/>
                                  </p:stCondLst>
                                  <p:childTnLst>
                                    <p:set>
                                      <p:cBhvr>
                                        <p:cTn id="35" dur="1" fill="hold">
                                          <p:stCondLst>
                                            <p:cond delay="0"/>
                                          </p:stCondLst>
                                        </p:cTn>
                                        <p:tgtEl>
                                          <p:spTgt spid="22"/>
                                        </p:tgtEl>
                                        <p:attrNameLst>
                                          <p:attrName>style.visibility</p:attrName>
                                        </p:attrNameLst>
                                      </p:cBhvr>
                                      <p:to>
                                        <p:strVal val="visible"/>
                                      </p:to>
                                    </p:set>
                                    <p:animEffect transition="in" filter="wipe(left)">
                                      <p:cBhvr>
                                        <p:cTn id="36" dur="1000"/>
                                        <p:tgtEl>
                                          <p:spTgt spid="22"/>
                                        </p:tgtEl>
                                      </p:cBhvr>
                                    </p:animEffect>
                                  </p:childTnLst>
                                </p:cTn>
                              </p:par>
                            </p:childTnLst>
                          </p:cTn>
                        </p:par>
                      </p:childTnLst>
                    </p:cTn>
                  </p:par>
                  <p:par>
                    <p:cTn id="37" fill="hold">
                      <p:stCondLst>
                        <p:cond delay="indefinite"/>
                      </p:stCondLst>
                      <p:childTnLst>
                        <p:par>
                          <p:cTn id="38" fill="hold">
                            <p:stCondLst>
                              <p:cond delay="0"/>
                            </p:stCondLst>
                            <p:childTnLst>
                              <p:par>
                                <p:cTn id="39" presetID="26" presetClass="entr" presetSubtype="0" fill="hold" grpId="0" nodeType="clickEffect">
                                  <p:stCondLst>
                                    <p:cond delay="0"/>
                                  </p:stCondLst>
                                  <p:childTnLst>
                                    <p:set>
                                      <p:cBhvr>
                                        <p:cTn id="40" dur="1" fill="hold">
                                          <p:stCondLst>
                                            <p:cond delay="0"/>
                                          </p:stCondLst>
                                        </p:cTn>
                                        <p:tgtEl>
                                          <p:spTgt spid="25"/>
                                        </p:tgtEl>
                                        <p:attrNameLst>
                                          <p:attrName>style.visibility</p:attrName>
                                        </p:attrNameLst>
                                      </p:cBhvr>
                                      <p:to>
                                        <p:strVal val="visible"/>
                                      </p:to>
                                    </p:set>
                                    <p:animEffect transition="in" filter="wipe(down)">
                                      <p:cBhvr>
                                        <p:cTn id="41" dur="580">
                                          <p:stCondLst>
                                            <p:cond delay="0"/>
                                          </p:stCondLst>
                                        </p:cTn>
                                        <p:tgtEl>
                                          <p:spTgt spid="25"/>
                                        </p:tgtEl>
                                      </p:cBhvr>
                                    </p:animEffect>
                                    <p:anim calcmode="lin" valueType="num">
                                      <p:cBhvr>
                                        <p:cTn id="42" dur="1822" tmFilter="0,0; 0.14,0.36; 0.43,0.73; 0.71,0.91; 1.0,1.0">
                                          <p:stCondLst>
                                            <p:cond delay="0"/>
                                          </p:stCondLst>
                                        </p:cTn>
                                        <p:tgtEl>
                                          <p:spTgt spid="25"/>
                                        </p:tgtEl>
                                        <p:attrNameLst>
                                          <p:attrName>ppt_x</p:attrName>
                                        </p:attrNameLst>
                                      </p:cBhvr>
                                      <p:tavLst>
                                        <p:tav tm="0">
                                          <p:val>
                                            <p:strVal val="#ppt_x-0.25"/>
                                          </p:val>
                                        </p:tav>
                                        <p:tav tm="100000">
                                          <p:val>
                                            <p:strVal val="#ppt_x"/>
                                          </p:val>
                                        </p:tav>
                                      </p:tavLst>
                                    </p:anim>
                                    <p:anim calcmode="lin" valueType="num">
                                      <p:cBhvr>
                                        <p:cTn id="43" dur="664" tmFilter="0.0,0.0; 0.25,0.07; 0.50,0.2; 0.75,0.467; 1.0,1.0">
                                          <p:stCondLst>
                                            <p:cond delay="0"/>
                                          </p:stCondLst>
                                        </p:cTn>
                                        <p:tgtEl>
                                          <p:spTgt spid="25"/>
                                        </p:tgtEl>
                                        <p:attrNameLst>
                                          <p:attrName>ppt_y</p:attrName>
                                        </p:attrNameLst>
                                      </p:cBhvr>
                                      <p:tavLst>
                                        <p:tav tm="0" fmla="#ppt_y-sin(pi*$)/3">
                                          <p:val>
                                            <p:fltVal val="0.5"/>
                                          </p:val>
                                        </p:tav>
                                        <p:tav tm="100000">
                                          <p:val>
                                            <p:fltVal val="1"/>
                                          </p:val>
                                        </p:tav>
                                      </p:tavLst>
                                    </p:anim>
                                    <p:anim calcmode="lin" valueType="num">
                                      <p:cBhvr>
                                        <p:cTn id="44" dur="664" tmFilter="0, 0; 0.125,0.2665; 0.25,0.4; 0.375,0.465; 0.5,0.5;  0.625,0.535; 0.75,0.6; 0.875,0.7335; 1,1">
                                          <p:stCondLst>
                                            <p:cond delay="664"/>
                                          </p:stCondLst>
                                        </p:cTn>
                                        <p:tgtEl>
                                          <p:spTgt spid="25"/>
                                        </p:tgtEl>
                                        <p:attrNameLst>
                                          <p:attrName>ppt_y</p:attrName>
                                        </p:attrNameLst>
                                      </p:cBhvr>
                                      <p:tavLst>
                                        <p:tav tm="0" fmla="#ppt_y-sin(pi*$)/9">
                                          <p:val>
                                            <p:fltVal val="0"/>
                                          </p:val>
                                        </p:tav>
                                        <p:tav tm="100000">
                                          <p:val>
                                            <p:fltVal val="1"/>
                                          </p:val>
                                        </p:tav>
                                      </p:tavLst>
                                    </p:anim>
                                    <p:anim calcmode="lin" valueType="num">
                                      <p:cBhvr>
                                        <p:cTn id="45" dur="332" tmFilter="0, 0; 0.125,0.2665; 0.25,0.4; 0.375,0.465; 0.5,0.5;  0.625,0.535; 0.75,0.6; 0.875,0.7335; 1,1">
                                          <p:stCondLst>
                                            <p:cond delay="1324"/>
                                          </p:stCondLst>
                                        </p:cTn>
                                        <p:tgtEl>
                                          <p:spTgt spid="25"/>
                                        </p:tgtEl>
                                        <p:attrNameLst>
                                          <p:attrName>ppt_y</p:attrName>
                                        </p:attrNameLst>
                                      </p:cBhvr>
                                      <p:tavLst>
                                        <p:tav tm="0" fmla="#ppt_y-sin(pi*$)/27">
                                          <p:val>
                                            <p:fltVal val="0"/>
                                          </p:val>
                                        </p:tav>
                                        <p:tav tm="100000">
                                          <p:val>
                                            <p:fltVal val="1"/>
                                          </p:val>
                                        </p:tav>
                                      </p:tavLst>
                                    </p:anim>
                                    <p:anim calcmode="lin" valueType="num">
                                      <p:cBhvr>
                                        <p:cTn id="46" dur="164" tmFilter="0, 0; 0.125,0.2665; 0.25,0.4; 0.375,0.465; 0.5,0.5;  0.625,0.535; 0.75,0.6; 0.875,0.7335; 1,1">
                                          <p:stCondLst>
                                            <p:cond delay="1656"/>
                                          </p:stCondLst>
                                        </p:cTn>
                                        <p:tgtEl>
                                          <p:spTgt spid="25"/>
                                        </p:tgtEl>
                                        <p:attrNameLst>
                                          <p:attrName>ppt_y</p:attrName>
                                        </p:attrNameLst>
                                      </p:cBhvr>
                                      <p:tavLst>
                                        <p:tav tm="0" fmla="#ppt_y-sin(pi*$)/81">
                                          <p:val>
                                            <p:fltVal val="0"/>
                                          </p:val>
                                        </p:tav>
                                        <p:tav tm="100000">
                                          <p:val>
                                            <p:fltVal val="1"/>
                                          </p:val>
                                        </p:tav>
                                      </p:tavLst>
                                    </p:anim>
                                    <p:animScale>
                                      <p:cBhvr>
                                        <p:cTn id="47" dur="26">
                                          <p:stCondLst>
                                            <p:cond delay="650"/>
                                          </p:stCondLst>
                                        </p:cTn>
                                        <p:tgtEl>
                                          <p:spTgt spid="25"/>
                                        </p:tgtEl>
                                      </p:cBhvr>
                                      <p:to x="100000" y="60000"/>
                                    </p:animScale>
                                    <p:animScale>
                                      <p:cBhvr>
                                        <p:cTn id="48" dur="166" decel="50000">
                                          <p:stCondLst>
                                            <p:cond delay="676"/>
                                          </p:stCondLst>
                                        </p:cTn>
                                        <p:tgtEl>
                                          <p:spTgt spid="25"/>
                                        </p:tgtEl>
                                      </p:cBhvr>
                                      <p:to x="100000" y="100000"/>
                                    </p:animScale>
                                    <p:animScale>
                                      <p:cBhvr>
                                        <p:cTn id="49" dur="26">
                                          <p:stCondLst>
                                            <p:cond delay="1312"/>
                                          </p:stCondLst>
                                        </p:cTn>
                                        <p:tgtEl>
                                          <p:spTgt spid="25"/>
                                        </p:tgtEl>
                                      </p:cBhvr>
                                      <p:to x="100000" y="80000"/>
                                    </p:animScale>
                                    <p:animScale>
                                      <p:cBhvr>
                                        <p:cTn id="50" dur="166" decel="50000">
                                          <p:stCondLst>
                                            <p:cond delay="1338"/>
                                          </p:stCondLst>
                                        </p:cTn>
                                        <p:tgtEl>
                                          <p:spTgt spid="25"/>
                                        </p:tgtEl>
                                      </p:cBhvr>
                                      <p:to x="100000" y="100000"/>
                                    </p:animScale>
                                    <p:animScale>
                                      <p:cBhvr>
                                        <p:cTn id="51" dur="26">
                                          <p:stCondLst>
                                            <p:cond delay="1642"/>
                                          </p:stCondLst>
                                        </p:cTn>
                                        <p:tgtEl>
                                          <p:spTgt spid="25"/>
                                        </p:tgtEl>
                                      </p:cBhvr>
                                      <p:to x="100000" y="90000"/>
                                    </p:animScale>
                                    <p:animScale>
                                      <p:cBhvr>
                                        <p:cTn id="52" dur="166" decel="50000">
                                          <p:stCondLst>
                                            <p:cond delay="1668"/>
                                          </p:stCondLst>
                                        </p:cTn>
                                        <p:tgtEl>
                                          <p:spTgt spid="25"/>
                                        </p:tgtEl>
                                      </p:cBhvr>
                                      <p:to x="100000" y="100000"/>
                                    </p:animScale>
                                    <p:animScale>
                                      <p:cBhvr>
                                        <p:cTn id="53" dur="26">
                                          <p:stCondLst>
                                            <p:cond delay="1808"/>
                                          </p:stCondLst>
                                        </p:cTn>
                                        <p:tgtEl>
                                          <p:spTgt spid="25"/>
                                        </p:tgtEl>
                                      </p:cBhvr>
                                      <p:to x="100000" y="95000"/>
                                    </p:animScale>
                                    <p:animScale>
                                      <p:cBhvr>
                                        <p:cTn id="54" dur="166" decel="50000">
                                          <p:stCondLst>
                                            <p:cond delay="1834"/>
                                          </p:stCondLst>
                                        </p:cTn>
                                        <p:tgtEl>
                                          <p:spTgt spid="25"/>
                                        </p:tgtEl>
                                      </p:cBhvr>
                                      <p:to x="100000" y="100000"/>
                                    </p:animScale>
                                  </p:childTnLst>
                                </p:cTn>
                              </p:par>
                            </p:childTnLst>
                          </p:cTn>
                        </p:par>
                        <p:par>
                          <p:cTn id="55" fill="hold">
                            <p:stCondLst>
                              <p:cond delay="2000"/>
                            </p:stCondLst>
                            <p:childTnLst>
                              <p:par>
                                <p:cTn id="56" presetID="10" presetClass="entr" presetSubtype="0" fill="hold" grpId="0" nodeType="afterEffect">
                                  <p:stCondLst>
                                    <p:cond delay="0"/>
                                  </p:stCondLst>
                                  <p:childTnLst>
                                    <p:set>
                                      <p:cBhvr>
                                        <p:cTn id="57" dur="1" fill="hold">
                                          <p:stCondLst>
                                            <p:cond delay="0"/>
                                          </p:stCondLst>
                                        </p:cTn>
                                        <p:tgtEl>
                                          <p:spTgt spid="23"/>
                                        </p:tgtEl>
                                        <p:attrNameLst>
                                          <p:attrName>style.visibility</p:attrName>
                                        </p:attrNameLst>
                                      </p:cBhvr>
                                      <p:to>
                                        <p:strVal val="visible"/>
                                      </p:to>
                                    </p:set>
                                    <p:animEffect transition="in" filter="fade">
                                      <p:cBhvr>
                                        <p:cTn id="58" dur="750"/>
                                        <p:tgtEl>
                                          <p:spTgt spid="23"/>
                                        </p:tgtEl>
                                      </p:cBhvr>
                                    </p:animEffect>
                                  </p:childTnLst>
                                </p:cTn>
                              </p:par>
                            </p:childTnLst>
                          </p:cTn>
                        </p:par>
                        <p:par>
                          <p:cTn id="59" fill="hold">
                            <p:stCondLst>
                              <p:cond delay="2750"/>
                            </p:stCondLst>
                            <p:childTnLst>
                              <p:par>
                                <p:cTn id="60" presetID="10" presetClass="entr" presetSubtype="0" fill="hold" grpId="0" nodeType="afterEffect">
                                  <p:stCondLst>
                                    <p:cond delay="0"/>
                                  </p:stCondLst>
                                  <p:childTnLst>
                                    <p:set>
                                      <p:cBhvr>
                                        <p:cTn id="61" dur="1" fill="hold">
                                          <p:stCondLst>
                                            <p:cond delay="0"/>
                                          </p:stCondLst>
                                        </p:cTn>
                                        <p:tgtEl>
                                          <p:spTgt spid="24"/>
                                        </p:tgtEl>
                                        <p:attrNameLst>
                                          <p:attrName>style.visibility</p:attrName>
                                        </p:attrNameLst>
                                      </p:cBhvr>
                                      <p:to>
                                        <p:strVal val="visible"/>
                                      </p:to>
                                    </p:set>
                                    <p:animEffect transition="in" filter="fade">
                                      <p:cBhvr>
                                        <p:cTn id="62" dur="75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7" grpId="0" animBg="1"/>
      <p:bldP spid="18" grpId="0" animBg="1"/>
      <p:bldP spid="19" grpId="0" animBg="1"/>
      <p:bldP spid="20" grpId="0" animBg="1"/>
      <p:bldP spid="21" grpId="0" animBg="1"/>
      <p:bldP spid="22" grpId="0" animBg="1"/>
      <p:bldP spid="23" grpId="0"/>
      <p:bldP spid="24" grpId="0"/>
      <p:bldP spid="25"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882" y="179163"/>
            <a:ext cx="3827779" cy="369332"/>
          </a:xfrm>
          <a:prstGeom prst="rect">
            <a:avLst/>
          </a:prstGeom>
        </p:spPr>
        <p:txBody>
          <a:bodyPr wrap="none">
            <a:spAutoFit/>
          </a:bodyPr>
          <a:lstStyle/>
          <a:p>
            <a:r>
              <a:rPr lang="en-US" b="1" dirty="0"/>
              <a:t>QUESTION FOUR:   MOTION  </a:t>
            </a:r>
            <a:r>
              <a:rPr lang="en-US" dirty="0"/>
              <a:t>(8 marks)</a:t>
            </a:r>
            <a:endParaRPr lang="en-NZ" dirty="0"/>
          </a:p>
        </p:txBody>
      </p:sp>
      <p:sp>
        <p:nvSpPr>
          <p:cNvPr id="3" name="Rectangle 2"/>
          <p:cNvSpPr/>
          <p:nvPr/>
        </p:nvSpPr>
        <p:spPr>
          <a:xfrm>
            <a:off x="154546" y="578258"/>
            <a:ext cx="9118242" cy="923330"/>
          </a:xfrm>
          <a:prstGeom prst="rect">
            <a:avLst/>
          </a:prstGeom>
        </p:spPr>
        <p:txBody>
          <a:bodyPr wrap="square">
            <a:spAutoFit/>
          </a:bodyPr>
          <a:lstStyle/>
          <a:p>
            <a:r>
              <a:rPr lang="en-US" dirty="0"/>
              <a:t>Ball X is released from rest from a height </a:t>
            </a:r>
            <a:r>
              <a:rPr lang="en-US" i="1" dirty="0"/>
              <a:t>h </a:t>
            </a:r>
            <a:r>
              <a:rPr lang="en-US" dirty="0"/>
              <a:t>and hits the ground with speed </a:t>
            </a:r>
            <a:r>
              <a:rPr lang="en-US" i="1" dirty="0"/>
              <a:t>v </a:t>
            </a:r>
            <a:r>
              <a:rPr lang="en-US" dirty="0" err="1" smtClean="0"/>
              <a:t>ms</a:t>
            </a:r>
            <a:r>
              <a:rPr lang="en-US" baseline="30000" dirty="0" smtClean="0"/>
              <a:t>–1</a:t>
            </a:r>
            <a:r>
              <a:rPr lang="en-US" dirty="0"/>
              <a:t>. At precisely the same time as ball X is dropped, ball Y is launched straight up from the ground at </a:t>
            </a:r>
            <a:r>
              <a:rPr lang="en-US" i="1" dirty="0"/>
              <a:t>v </a:t>
            </a:r>
            <a:r>
              <a:rPr lang="en-US" dirty="0" err="1" smtClean="0"/>
              <a:t>ms</a:t>
            </a:r>
            <a:r>
              <a:rPr lang="en-US" baseline="30000" dirty="0" smtClean="0"/>
              <a:t>–1</a:t>
            </a:r>
            <a:r>
              <a:rPr lang="en-US" dirty="0" smtClean="0"/>
              <a:t>.</a:t>
            </a:r>
            <a:r>
              <a:rPr lang="en-US" dirty="0"/>
              <a:t> </a:t>
            </a:r>
            <a:endParaRPr lang="en-NZ" dirty="0"/>
          </a:p>
          <a:p>
            <a:pPr lvl="0"/>
            <a:r>
              <a:rPr lang="en-US" dirty="0" smtClean="0"/>
              <a:t>(a)   Show </a:t>
            </a:r>
            <a:r>
              <a:rPr lang="en-US" dirty="0"/>
              <a:t>that the two balls will pass each other at a point ¼ </a:t>
            </a:r>
            <a:r>
              <a:rPr lang="en-US" i="1" dirty="0"/>
              <a:t>h </a:t>
            </a:r>
            <a:r>
              <a:rPr lang="en-US" dirty="0"/>
              <a:t>from the release point of ball X.</a:t>
            </a:r>
            <a:endParaRPr lang="en-NZ" dirty="0"/>
          </a:p>
        </p:txBody>
      </p:sp>
      <p:cxnSp>
        <p:nvCxnSpPr>
          <p:cNvPr id="7" name="Straight Arrow Connector 6"/>
          <p:cNvCxnSpPr/>
          <p:nvPr/>
        </p:nvCxnSpPr>
        <p:spPr>
          <a:xfrm>
            <a:off x="8172171" y="1579492"/>
            <a:ext cx="12161" cy="1462472"/>
          </a:xfrm>
          <a:prstGeom prst="straightConnector1">
            <a:avLst/>
          </a:prstGeom>
          <a:ln w="12700">
            <a:solidFill>
              <a:srgbClr val="FF0000"/>
            </a:solidFill>
            <a:headEnd type="arrow" w="med" len="med"/>
            <a:tailEnd type="arrow" w="med" len="med"/>
          </a:ln>
        </p:spPr>
        <p:style>
          <a:lnRef idx="1">
            <a:schemeClr val="accent1"/>
          </a:lnRef>
          <a:fillRef idx="0">
            <a:schemeClr val="accent1"/>
          </a:fillRef>
          <a:effectRef idx="0">
            <a:schemeClr val="accent1"/>
          </a:effectRef>
          <a:fontRef idx="minor">
            <a:schemeClr val="tx1"/>
          </a:fontRef>
        </p:style>
      </p:cxnSp>
      <p:cxnSp>
        <p:nvCxnSpPr>
          <p:cNvPr id="9" name="Straight Arrow Connector 8"/>
          <p:cNvCxnSpPr/>
          <p:nvPr/>
        </p:nvCxnSpPr>
        <p:spPr>
          <a:xfrm flipH="1" flipV="1">
            <a:off x="7769658" y="1896001"/>
            <a:ext cx="13490" cy="1121120"/>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p:sp>
        <p:nvSpPr>
          <p:cNvPr id="11" name="TextBox 10"/>
          <p:cNvSpPr txBox="1"/>
          <p:nvPr/>
        </p:nvSpPr>
        <p:spPr>
          <a:xfrm>
            <a:off x="8158190" y="2156460"/>
            <a:ext cx="185710" cy="369332"/>
          </a:xfrm>
          <a:prstGeom prst="rect">
            <a:avLst/>
          </a:prstGeom>
          <a:noFill/>
        </p:spPr>
        <p:txBody>
          <a:bodyPr wrap="square" rtlCol="0">
            <a:spAutoFit/>
          </a:bodyPr>
          <a:lstStyle/>
          <a:p>
            <a:r>
              <a:rPr lang="en-NZ" i="1" dirty="0" smtClean="0">
                <a:latin typeface="Cambria" panose="02040503050406030204" pitchFamily="18" charset="0"/>
              </a:rPr>
              <a:t>h</a:t>
            </a:r>
            <a:endParaRPr lang="en-NZ" i="1" dirty="0">
              <a:latin typeface="Cambria" panose="02040503050406030204" pitchFamily="18" charset="0"/>
            </a:endParaRPr>
          </a:p>
        </p:txBody>
      </p:sp>
      <p:sp>
        <p:nvSpPr>
          <p:cNvPr id="12" name="TextBox 11"/>
          <p:cNvSpPr txBox="1"/>
          <p:nvPr/>
        </p:nvSpPr>
        <p:spPr>
          <a:xfrm>
            <a:off x="296214" y="1609859"/>
            <a:ext cx="2658548" cy="369332"/>
          </a:xfrm>
          <a:prstGeom prst="rect">
            <a:avLst/>
          </a:prstGeom>
          <a:solidFill>
            <a:srgbClr val="FFFFCC"/>
          </a:solidFill>
        </p:spPr>
        <p:txBody>
          <a:bodyPr wrap="none" rtlCol="0">
            <a:spAutoFit/>
          </a:bodyPr>
          <a:lstStyle/>
          <a:p>
            <a:r>
              <a:rPr lang="en-NZ" dirty="0" smtClean="0"/>
              <a:t>The balls cross after time </a:t>
            </a:r>
            <a:r>
              <a:rPr lang="en-NZ" i="1" dirty="0" smtClean="0"/>
              <a:t>t</a:t>
            </a:r>
            <a:endParaRPr lang="en-NZ" dirty="0"/>
          </a:p>
        </p:txBody>
      </p:sp>
      <p:sp>
        <p:nvSpPr>
          <p:cNvPr id="13" name="TextBox 12"/>
          <p:cNvSpPr txBox="1"/>
          <p:nvPr/>
        </p:nvSpPr>
        <p:spPr>
          <a:xfrm>
            <a:off x="296213" y="2086377"/>
            <a:ext cx="2469650" cy="369332"/>
          </a:xfrm>
          <a:prstGeom prst="rect">
            <a:avLst/>
          </a:prstGeom>
          <a:solidFill>
            <a:srgbClr val="FFFFCC"/>
          </a:solidFill>
        </p:spPr>
        <p:txBody>
          <a:bodyPr wrap="none" rtlCol="0">
            <a:spAutoFit/>
          </a:bodyPr>
          <a:lstStyle/>
          <a:p>
            <a:r>
              <a:rPr lang="en-NZ" dirty="0" smtClean="0"/>
              <a:t>The falling ball travels d</a:t>
            </a:r>
            <a:r>
              <a:rPr lang="en-NZ" baseline="-25000" dirty="0" smtClean="0"/>
              <a:t>1</a:t>
            </a:r>
            <a:endParaRPr lang="en-NZ" dirty="0"/>
          </a:p>
        </p:txBody>
      </p:sp>
      <mc:AlternateContent xmlns:mc="http://schemas.openxmlformats.org/markup-compatibility/2006" xmlns:a14="http://schemas.microsoft.com/office/drawing/2010/main">
        <mc:Choice Requires="a14">
          <p:sp>
            <p:nvSpPr>
              <p:cNvPr id="14" name="TextBox 13"/>
              <p:cNvSpPr txBox="1"/>
              <p:nvPr/>
            </p:nvSpPr>
            <p:spPr>
              <a:xfrm>
                <a:off x="3391543" y="1749741"/>
                <a:ext cx="1397359" cy="610936"/>
              </a:xfrm>
              <a:prstGeom prst="rect">
                <a:avLst/>
              </a:prstGeom>
              <a:solidFill>
                <a:srgbClr val="FFFFCC"/>
              </a:solid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NZ" i="1" smtClean="0">
                              <a:latin typeface="Cambria Math"/>
                            </a:rPr>
                          </m:ctrlPr>
                        </m:sSubPr>
                        <m:e>
                          <m:r>
                            <a:rPr lang="en-NZ" b="0" i="1" smtClean="0">
                              <a:latin typeface="Cambria Math"/>
                            </a:rPr>
                            <m:t>𝑑</m:t>
                          </m:r>
                        </m:e>
                        <m:sub>
                          <m:r>
                            <a:rPr lang="en-NZ" b="0" i="1" smtClean="0">
                              <a:latin typeface="Cambria Math"/>
                            </a:rPr>
                            <m:t>1</m:t>
                          </m:r>
                        </m:sub>
                      </m:sSub>
                      <m:r>
                        <a:rPr lang="en-NZ" b="0" i="1" smtClean="0">
                          <a:latin typeface="Cambria Math"/>
                        </a:rPr>
                        <m:t>=</m:t>
                      </m:r>
                      <m:f>
                        <m:fPr>
                          <m:ctrlPr>
                            <a:rPr lang="en-NZ" b="0" i="1" smtClean="0">
                              <a:latin typeface="Cambria Math"/>
                            </a:rPr>
                          </m:ctrlPr>
                        </m:fPr>
                        <m:num>
                          <m:r>
                            <a:rPr lang="en-NZ" b="0" i="1" smtClean="0">
                              <a:latin typeface="Cambria Math"/>
                            </a:rPr>
                            <m:t>1</m:t>
                          </m:r>
                        </m:num>
                        <m:den>
                          <m:r>
                            <a:rPr lang="en-NZ" b="0" i="1" smtClean="0">
                              <a:latin typeface="Cambria Math"/>
                            </a:rPr>
                            <m:t>2</m:t>
                          </m:r>
                        </m:den>
                      </m:f>
                      <m:r>
                        <a:rPr lang="en-NZ" b="0" i="1" smtClean="0">
                          <a:latin typeface="Cambria Math"/>
                        </a:rPr>
                        <m:t>𝑔</m:t>
                      </m:r>
                      <m:sSup>
                        <m:sSupPr>
                          <m:ctrlPr>
                            <a:rPr lang="en-NZ" b="0" i="1" smtClean="0">
                              <a:latin typeface="Cambria Math"/>
                            </a:rPr>
                          </m:ctrlPr>
                        </m:sSupPr>
                        <m:e>
                          <m:r>
                            <a:rPr lang="en-NZ" b="0" i="1" smtClean="0">
                              <a:latin typeface="Cambria Math"/>
                            </a:rPr>
                            <m:t>𝑡</m:t>
                          </m:r>
                        </m:e>
                        <m:sup>
                          <m:r>
                            <a:rPr lang="en-NZ" b="0" i="1" smtClean="0">
                              <a:latin typeface="Cambria Math"/>
                            </a:rPr>
                            <m:t>2 </m:t>
                          </m:r>
                        </m:sup>
                      </m:sSup>
                    </m:oMath>
                  </m:oMathPara>
                </a14:m>
                <a:endParaRPr lang="en-NZ" b="0" dirty="0" smtClean="0"/>
              </a:p>
            </p:txBody>
          </p:sp>
        </mc:Choice>
        <mc:Fallback xmlns="">
          <p:sp>
            <p:nvSpPr>
              <p:cNvPr id="14" name="TextBox 13"/>
              <p:cNvSpPr txBox="1">
                <a:spLocks noRot="1" noChangeAspect="1" noMove="1" noResize="1" noEditPoints="1" noAdjustHandles="1" noChangeArrowheads="1" noChangeShapeType="1" noTextEdit="1"/>
              </p:cNvSpPr>
              <p:nvPr/>
            </p:nvSpPr>
            <p:spPr>
              <a:xfrm>
                <a:off x="3391543" y="1749741"/>
                <a:ext cx="1397359" cy="610936"/>
              </a:xfrm>
              <a:prstGeom prst="rect">
                <a:avLst/>
              </a:prstGeom>
              <a:blipFill rotWithShape="1">
                <a:blip r:embed="rId2"/>
                <a:stretch>
                  <a:fillRect/>
                </a:stretch>
              </a:blipFill>
            </p:spPr>
            <p:txBody>
              <a:bodyPr/>
              <a:lstStyle/>
              <a:p>
                <a:r>
                  <a:rPr lang="en-NZ">
                    <a:noFill/>
                  </a:rPr>
                  <a:t> </a:t>
                </a:r>
              </a:p>
            </p:txBody>
          </p:sp>
        </mc:Fallback>
      </mc:AlternateContent>
      <p:sp>
        <p:nvSpPr>
          <p:cNvPr id="15" name="TextBox 14"/>
          <p:cNvSpPr txBox="1"/>
          <p:nvPr/>
        </p:nvSpPr>
        <p:spPr>
          <a:xfrm>
            <a:off x="340737" y="2587145"/>
            <a:ext cx="2410019" cy="369332"/>
          </a:xfrm>
          <a:prstGeom prst="rect">
            <a:avLst/>
          </a:prstGeom>
          <a:solidFill>
            <a:srgbClr val="FFFFCC"/>
          </a:solidFill>
        </p:spPr>
        <p:txBody>
          <a:bodyPr wrap="none" rtlCol="0">
            <a:spAutoFit/>
          </a:bodyPr>
          <a:lstStyle/>
          <a:p>
            <a:r>
              <a:rPr lang="en-NZ" dirty="0" smtClean="0"/>
              <a:t>The rising ball travels d</a:t>
            </a:r>
            <a:r>
              <a:rPr lang="en-NZ" baseline="-25000" dirty="0" smtClean="0"/>
              <a:t>2</a:t>
            </a:r>
            <a:endParaRPr lang="en-NZ" dirty="0"/>
          </a:p>
        </p:txBody>
      </p:sp>
      <mc:AlternateContent xmlns:mc="http://schemas.openxmlformats.org/markup-compatibility/2006" xmlns:a14="http://schemas.microsoft.com/office/drawing/2010/main">
        <mc:Choice Requires="a14">
          <p:sp>
            <p:nvSpPr>
              <p:cNvPr id="16" name="TextBox 15"/>
              <p:cNvSpPr txBox="1"/>
              <p:nvPr/>
            </p:nvSpPr>
            <p:spPr>
              <a:xfrm>
                <a:off x="3400872" y="2471234"/>
                <a:ext cx="1876023" cy="610936"/>
              </a:xfrm>
              <a:prstGeom prst="rect">
                <a:avLst/>
              </a:prstGeom>
              <a:solidFill>
                <a:srgbClr val="FFFFCC"/>
              </a:solid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NZ" i="1" smtClean="0">
                              <a:latin typeface="Cambria Math"/>
                            </a:rPr>
                          </m:ctrlPr>
                        </m:sSubPr>
                        <m:e>
                          <m:r>
                            <a:rPr lang="en-NZ" b="0" i="1" smtClean="0">
                              <a:latin typeface="Cambria Math"/>
                            </a:rPr>
                            <m:t>𝑑</m:t>
                          </m:r>
                        </m:e>
                        <m:sub>
                          <m:r>
                            <a:rPr lang="en-NZ" b="0" i="1" smtClean="0">
                              <a:latin typeface="Cambria Math"/>
                            </a:rPr>
                            <m:t>2</m:t>
                          </m:r>
                        </m:sub>
                      </m:sSub>
                      <m:r>
                        <a:rPr lang="en-NZ" b="0" i="1" smtClean="0">
                          <a:latin typeface="Cambria Math"/>
                        </a:rPr>
                        <m:t>=</m:t>
                      </m:r>
                      <m:r>
                        <a:rPr lang="en-NZ" b="0" i="1" smtClean="0">
                          <a:latin typeface="Cambria Math"/>
                        </a:rPr>
                        <m:t>𝑣𝑡</m:t>
                      </m:r>
                      <m:r>
                        <a:rPr lang="en-NZ" b="0" i="1" smtClean="0">
                          <a:latin typeface="Cambria Math"/>
                        </a:rPr>
                        <m:t>−</m:t>
                      </m:r>
                      <m:f>
                        <m:fPr>
                          <m:ctrlPr>
                            <a:rPr lang="en-NZ" b="0" i="1" smtClean="0">
                              <a:latin typeface="Cambria Math"/>
                            </a:rPr>
                          </m:ctrlPr>
                        </m:fPr>
                        <m:num>
                          <m:r>
                            <a:rPr lang="en-NZ" b="0" i="1" smtClean="0">
                              <a:latin typeface="Cambria Math"/>
                            </a:rPr>
                            <m:t>1</m:t>
                          </m:r>
                        </m:num>
                        <m:den>
                          <m:r>
                            <a:rPr lang="en-NZ" b="0" i="1" smtClean="0">
                              <a:latin typeface="Cambria Math"/>
                            </a:rPr>
                            <m:t>2</m:t>
                          </m:r>
                        </m:den>
                      </m:f>
                      <m:r>
                        <a:rPr lang="en-NZ" b="0" i="1" smtClean="0">
                          <a:latin typeface="Cambria Math"/>
                        </a:rPr>
                        <m:t>𝑔</m:t>
                      </m:r>
                      <m:sSup>
                        <m:sSupPr>
                          <m:ctrlPr>
                            <a:rPr lang="en-NZ" b="0" i="1" smtClean="0">
                              <a:latin typeface="Cambria Math"/>
                            </a:rPr>
                          </m:ctrlPr>
                        </m:sSupPr>
                        <m:e>
                          <m:r>
                            <a:rPr lang="en-NZ" b="0" i="1" smtClean="0">
                              <a:latin typeface="Cambria Math"/>
                            </a:rPr>
                            <m:t>𝑡</m:t>
                          </m:r>
                        </m:e>
                        <m:sup>
                          <m:r>
                            <a:rPr lang="en-NZ" b="0" i="1" smtClean="0">
                              <a:latin typeface="Cambria Math"/>
                            </a:rPr>
                            <m:t>2 </m:t>
                          </m:r>
                        </m:sup>
                      </m:sSup>
                    </m:oMath>
                  </m:oMathPara>
                </a14:m>
                <a:endParaRPr lang="en-NZ" b="0" dirty="0" smtClean="0"/>
              </a:p>
            </p:txBody>
          </p:sp>
        </mc:Choice>
        <mc:Fallback xmlns="">
          <p:sp>
            <p:nvSpPr>
              <p:cNvPr id="16" name="TextBox 15"/>
              <p:cNvSpPr txBox="1">
                <a:spLocks noRot="1" noChangeAspect="1" noMove="1" noResize="1" noEditPoints="1" noAdjustHandles="1" noChangeArrowheads="1" noChangeShapeType="1" noTextEdit="1"/>
              </p:cNvSpPr>
              <p:nvPr/>
            </p:nvSpPr>
            <p:spPr>
              <a:xfrm>
                <a:off x="3400872" y="2471234"/>
                <a:ext cx="1876023" cy="610936"/>
              </a:xfrm>
              <a:prstGeom prst="rect">
                <a:avLst/>
              </a:prstGeom>
              <a:blipFill rotWithShape="1">
                <a:blip r:embed="rId3"/>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7" name="TextBox 16"/>
              <p:cNvSpPr txBox="1"/>
              <p:nvPr/>
            </p:nvSpPr>
            <p:spPr>
              <a:xfrm>
                <a:off x="574787" y="3076542"/>
                <a:ext cx="1397359" cy="369332"/>
              </a:xfrm>
              <a:prstGeom prst="rect">
                <a:avLst/>
              </a:prstGeom>
              <a:solidFill>
                <a:srgbClr val="FFFFCC"/>
              </a:solid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NZ" i="1" smtClean="0">
                              <a:latin typeface="Cambria Math"/>
                            </a:rPr>
                          </m:ctrlPr>
                        </m:sSubPr>
                        <m:e>
                          <m:r>
                            <a:rPr lang="en-NZ" b="0" i="1" smtClean="0">
                              <a:latin typeface="Cambria Math"/>
                            </a:rPr>
                            <m:t>𝑑</m:t>
                          </m:r>
                        </m:e>
                        <m:sub>
                          <m:r>
                            <a:rPr lang="en-NZ" b="0" i="1" smtClean="0">
                              <a:latin typeface="Cambria Math"/>
                            </a:rPr>
                            <m:t>1</m:t>
                          </m:r>
                        </m:sub>
                      </m:sSub>
                      <m:r>
                        <a:rPr lang="en-NZ" b="0" i="1" smtClean="0">
                          <a:latin typeface="Cambria Math"/>
                        </a:rPr>
                        <m:t>+</m:t>
                      </m:r>
                      <m:sSub>
                        <m:sSubPr>
                          <m:ctrlPr>
                            <a:rPr lang="en-NZ" b="0" i="1" smtClean="0">
                              <a:latin typeface="Cambria Math"/>
                            </a:rPr>
                          </m:ctrlPr>
                        </m:sSubPr>
                        <m:e>
                          <m:r>
                            <a:rPr lang="en-NZ" b="0" i="1" smtClean="0">
                              <a:latin typeface="Cambria Math"/>
                            </a:rPr>
                            <m:t>𝑑</m:t>
                          </m:r>
                        </m:e>
                        <m:sub>
                          <m:r>
                            <a:rPr lang="en-NZ" b="0" i="1" smtClean="0">
                              <a:latin typeface="Cambria Math"/>
                            </a:rPr>
                            <m:t>2</m:t>
                          </m:r>
                        </m:sub>
                      </m:sSub>
                      <m:r>
                        <a:rPr lang="en-NZ" b="0" i="1" smtClean="0">
                          <a:latin typeface="Cambria Math"/>
                        </a:rPr>
                        <m:t>=</m:t>
                      </m:r>
                      <m:r>
                        <a:rPr lang="en-NZ" b="0" i="1" smtClean="0">
                          <a:latin typeface="Cambria Math"/>
                        </a:rPr>
                        <m:t>h</m:t>
                      </m:r>
                    </m:oMath>
                  </m:oMathPara>
                </a14:m>
                <a:endParaRPr lang="en-NZ" b="0" dirty="0" smtClean="0"/>
              </a:p>
            </p:txBody>
          </p:sp>
        </mc:Choice>
        <mc:Fallback xmlns="">
          <p:sp>
            <p:nvSpPr>
              <p:cNvPr id="17" name="TextBox 16"/>
              <p:cNvSpPr txBox="1">
                <a:spLocks noRot="1" noChangeAspect="1" noMove="1" noResize="1" noEditPoints="1" noAdjustHandles="1" noChangeArrowheads="1" noChangeShapeType="1" noTextEdit="1"/>
              </p:cNvSpPr>
              <p:nvPr/>
            </p:nvSpPr>
            <p:spPr>
              <a:xfrm>
                <a:off x="574787" y="3076542"/>
                <a:ext cx="1397359" cy="369332"/>
              </a:xfrm>
              <a:prstGeom prst="rect">
                <a:avLst/>
              </a:prstGeom>
              <a:blipFill rotWithShape="1">
                <a:blip r:embed="rId4"/>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8" name="TextBox 17"/>
              <p:cNvSpPr txBox="1"/>
              <p:nvPr/>
            </p:nvSpPr>
            <p:spPr>
              <a:xfrm>
                <a:off x="6205151" y="2644653"/>
                <a:ext cx="1173423" cy="369332"/>
              </a:xfrm>
              <a:prstGeom prst="rect">
                <a:avLst/>
              </a:prstGeom>
              <a:solidFill>
                <a:srgbClr val="FFFFCC"/>
              </a:solidFill>
            </p:spPr>
            <p:txBody>
              <a:bodyPr wrap="square" rtlCol="0">
                <a:spAutoFit/>
              </a:bodyPr>
              <a:lstStyle/>
              <a:p>
                <a:pPr/>
                <a14:m>
                  <m:oMathPara xmlns:m="http://schemas.openxmlformats.org/officeDocument/2006/math">
                    <m:oMathParaPr>
                      <m:jc m:val="centerGroup"/>
                    </m:oMathParaPr>
                    <m:oMath xmlns:m="http://schemas.openxmlformats.org/officeDocument/2006/math">
                      <m:sSup>
                        <m:sSupPr>
                          <m:ctrlPr>
                            <a:rPr lang="en-NZ" b="0" i="1" smtClean="0">
                              <a:latin typeface="Cambria Math"/>
                            </a:rPr>
                          </m:ctrlPr>
                        </m:sSupPr>
                        <m:e>
                          <m:r>
                            <a:rPr lang="en-NZ" b="0" i="1" smtClean="0">
                              <a:latin typeface="Cambria Math"/>
                            </a:rPr>
                            <m:t>𝑣</m:t>
                          </m:r>
                        </m:e>
                        <m:sup>
                          <m:r>
                            <a:rPr lang="en-NZ" b="0" i="1" smtClean="0">
                              <a:latin typeface="Cambria Math"/>
                            </a:rPr>
                            <m:t>2</m:t>
                          </m:r>
                        </m:sup>
                      </m:sSup>
                      <m:r>
                        <a:rPr lang="en-NZ" b="0" i="1" smtClean="0">
                          <a:latin typeface="Cambria Math"/>
                        </a:rPr>
                        <m:t>=2</m:t>
                      </m:r>
                      <m:r>
                        <a:rPr lang="en-NZ" b="0" i="1" smtClean="0">
                          <a:latin typeface="Cambria Math"/>
                        </a:rPr>
                        <m:t>𝑔h</m:t>
                      </m:r>
                    </m:oMath>
                  </m:oMathPara>
                </a14:m>
                <a:endParaRPr lang="en-NZ" b="0" dirty="0" smtClean="0"/>
              </a:p>
            </p:txBody>
          </p:sp>
        </mc:Choice>
        <mc:Fallback xmlns="">
          <p:sp>
            <p:nvSpPr>
              <p:cNvPr id="18" name="TextBox 17"/>
              <p:cNvSpPr txBox="1">
                <a:spLocks noRot="1" noChangeAspect="1" noMove="1" noResize="1" noEditPoints="1" noAdjustHandles="1" noChangeArrowheads="1" noChangeShapeType="1" noTextEdit="1"/>
              </p:cNvSpPr>
              <p:nvPr/>
            </p:nvSpPr>
            <p:spPr>
              <a:xfrm>
                <a:off x="6205151" y="2644653"/>
                <a:ext cx="1173423" cy="369332"/>
              </a:xfrm>
              <a:prstGeom prst="rect">
                <a:avLst/>
              </a:prstGeom>
              <a:blipFill rotWithShape="1">
                <a:blip r:embed="rId5"/>
                <a:stretch>
                  <a:fillRect b="-13333"/>
                </a:stretch>
              </a:blipFill>
            </p:spPr>
            <p:txBody>
              <a:bodyPr/>
              <a:lstStyle/>
              <a:p>
                <a:r>
                  <a:rPr lang="en-NZ">
                    <a:noFill/>
                  </a:rPr>
                  <a:t> </a:t>
                </a:r>
              </a:p>
            </p:txBody>
          </p:sp>
        </mc:Fallback>
      </mc:AlternateContent>
      <p:cxnSp>
        <p:nvCxnSpPr>
          <p:cNvPr id="19" name="Straight Arrow Connector 18"/>
          <p:cNvCxnSpPr/>
          <p:nvPr/>
        </p:nvCxnSpPr>
        <p:spPr>
          <a:xfrm>
            <a:off x="7913616" y="1574305"/>
            <a:ext cx="10717" cy="321312"/>
          </a:xfrm>
          <a:prstGeom prst="straightConnector1">
            <a:avLst/>
          </a:prstGeom>
          <a:ln w="28575">
            <a:solidFill>
              <a:schemeClr val="tx1"/>
            </a:solidFill>
            <a:tailEnd type="arrow"/>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1" name="TextBox 20"/>
              <p:cNvSpPr txBox="1"/>
              <p:nvPr/>
            </p:nvSpPr>
            <p:spPr>
              <a:xfrm>
                <a:off x="935290" y="3974898"/>
                <a:ext cx="950892" cy="369332"/>
              </a:xfrm>
              <a:prstGeom prst="rect">
                <a:avLst/>
              </a:prstGeom>
              <a:solidFill>
                <a:srgbClr val="FFFFCC"/>
              </a:solid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𝑣𝑡</m:t>
                      </m:r>
                      <m:r>
                        <a:rPr lang="en-NZ" b="0" i="1" smtClean="0">
                          <a:latin typeface="Cambria Math"/>
                        </a:rPr>
                        <m:t>=</m:t>
                      </m:r>
                      <m:r>
                        <a:rPr lang="en-NZ" b="0" i="1" smtClean="0">
                          <a:latin typeface="Cambria Math"/>
                        </a:rPr>
                        <m:t>h</m:t>
                      </m:r>
                    </m:oMath>
                  </m:oMathPara>
                </a14:m>
                <a:endParaRPr lang="en-NZ" b="0" dirty="0" smtClean="0"/>
              </a:p>
            </p:txBody>
          </p:sp>
        </mc:Choice>
        <mc:Fallback xmlns="">
          <p:sp>
            <p:nvSpPr>
              <p:cNvPr id="21" name="TextBox 20"/>
              <p:cNvSpPr txBox="1">
                <a:spLocks noRot="1" noChangeAspect="1" noMove="1" noResize="1" noEditPoints="1" noAdjustHandles="1" noChangeArrowheads="1" noChangeShapeType="1" noTextEdit="1"/>
              </p:cNvSpPr>
              <p:nvPr/>
            </p:nvSpPr>
            <p:spPr>
              <a:xfrm>
                <a:off x="935290" y="3974898"/>
                <a:ext cx="950892" cy="369332"/>
              </a:xfrm>
              <a:prstGeom prst="rect">
                <a:avLst/>
              </a:prstGeom>
              <a:blipFill rotWithShape="1">
                <a:blip r:embed="rId6"/>
                <a:stretch>
                  <a:fillRect/>
                </a:stretch>
              </a:blipFill>
            </p:spPr>
            <p:txBody>
              <a:bodyPr/>
              <a:lstStyle/>
              <a:p>
                <a:r>
                  <a:rPr lang="en-NZ">
                    <a:noFill/>
                  </a:rPr>
                  <a:t> </a:t>
                </a:r>
              </a:p>
            </p:txBody>
          </p:sp>
        </mc:Fallback>
      </mc:AlternateContent>
      <p:sp>
        <p:nvSpPr>
          <p:cNvPr id="22" name="TextBox 21"/>
          <p:cNvSpPr txBox="1"/>
          <p:nvPr/>
        </p:nvSpPr>
        <p:spPr>
          <a:xfrm>
            <a:off x="727082" y="3545133"/>
            <a:ext cx="1378039" cy="369332"/>
          </a:xfrm>
          <a:prstGeom prst="rect">
            <a:avLst/>
          </a:prstGeom>
          <a:solidFill>
            <a:srgbClr val="FFFFCC"/>
          </a:solidFill>
        </p:spPr>
        <p:txBody>
          <a:bodyPr wrap="square" rtlCol="0">
            <a:spAutoFit/>
          </a:bodyPr>
          <a:lstStyle/>
          <a:p>
            <a:r>
              <a:rPr lang="en-NZ" dirty="0" smtClean="0"/>
              <a:t>This gives us</a:t>
            </a:r>
            <a:endParaRPr lang="en-NZ" dirty="0"/>
          </a:p>
        </p:txBody>
      </p:sp>
      <p:cxnSp>
        <p:nvCxnSpPr>
          <p:cNvPr id="24" name="Straight Connector 23"/>
          <p:cNvCxnSpPr/>
          <p:nvPr/>
        </p:nvCxnSpPr>
        <p:spPr>
          <a:xfrm flipV="1">
            <a:off x="7288040" y="1893570"/>
            <a:ext cx="1158730" cy="7659"/>
          </a:xfrm>
          <a:prstGeom prst="line">
            <a:avLst/>
          </a:prstGeom>
          <a:ln w="19050">
            <a:solidFill>
              <a:srgbClr val="2B0BB5"/>
            </a:solidFill>
            <a:prstDash val="dash"/>
          </a:ln>
        </p:spPr>
        <p:style>
          <a:lnRef idx="1">
            <a:schemeClr val="accent1"/>
          </a:lnRef>
          <a:fillRef idx="0">
            <a:schemeClr val="accent1"/>
          </a:fillRef>
          <a:effectRef idx="0">
            <a:schemeClr val="accent1"/>
          </a:effectRef>
          <a:fontRef idx="minor">
            <a:schemeClr val="tx1"/>
          </a:fontRef>
        </p:style>
      </p:cxnSp>
      <mc:AlternateContent xmlns:mc="http://schemas.openxmlformats.org/markup-compatibility/2006" xmlns:a14="http://schemas.microsoft.com/office/drawing/2010/main">
        <mc:Choice Requires="a14">
          <p:sp>
            <p:nvSpPr>
              <p:cNvPr id="28" name="TextBox 27"/>
              <p:cNvSpPr txBox="1"/>
              <p:nvPr/>
            </p:nvSpPr>
            <p:spPr>
              <a:xfrm>
                <a:off x="3326658" y="3785262"/>
                <a:ext cx="1397359" cy="665118"/>
              </a:xfrm>
              <a:prstGeom prst="rect">
                <a:avLst/>
              </a:prstGeom>
              <a:solidFill>
                <a:srgbClr val="FFFFCC"/>
              </a:solid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NZ" i="1" smtClean="0">
                              <a:latin typeface="Cambria Math"/>
                            </a:rPr>
                          </m:ctrlPr>
                        </m:sSubPr>
                        <m:e>
                          <m:r>
                            <a:rPr lang="en-NZ" b="0" i="1" smtClean="0">
                              <a:latin typeface="Cambria Math"/>
                            </a:rPr>
                            <m:t>𝑑</m:t>
                          </m:r>
                        </m:e>
                        <m:sub>
                          <m:r>
                            <a:rPr lang="en-NZ" b="0" i="1" smtClean="0">
                              <a:latin typeface="Cambria Math"/>
                            </a:rPr>
                            <m:t>1</m:t>
                          </m:r>
                        </m:sub>
                      </m:sSub>
                      <m:r>
                        <a:rPr lang="en-NZ" b="0" i="1" smtClean="0">
                          <a:latin typeface="Cambria Math"/>
                        </a:rPr>
                        <m:t>=</m:t>
                      </m:r>
                      <m:f>
                        <m:fPr>
                          <m:ctrlPr>
                            <a:rPr lang="en-NZ" b="0" i="1" smtClean="0">
                              <a:latin typeface="Cambria Math"/>
                            </a:rPr>
                          </m:ctrlPr>
                        </m:fPr>
                        <m:num>
                          <m:r>
                            <a:rPr lang="en-NZ" b="0" i="1" smtClean="0">
                              <a:latin typeface="Cambria Math"/>
                            </a:rPr>
                            <m:t>1</m:t>
                          </m:r>
                        </m:num>
                        <m:den>
                          <m:r>
                            <a:rPr lang="en-NZ" b="0" i="1" smtClean="0">
                              <a:latin typeface="Cambria Math"/>
                            </a:rPr>
                            <m:t>2</m:t>
                          </m:r>
                        </m:den>
                      </m:f>
                      <m:r>
                        <a:rPr lang="en-NZ" b="0" i="1" smtClean="0">
                          <a:latin typeface="Cambria Math"/>
                        </a:rPr>
                        <m:t>𝑔</m:t>
                      </m:r>
                      <m:f>
                        <m:fPr>
                          <m:ctrlPr>
                            <a:rPr lang="en-NZ" b="0" i="1" smtClean="0">
                              <a:latin typeface="Cambria Math"/>
                            </a:rPr>
                          </m:ctrlPr>
                        </m:fPr>
                        <m:num>
                          <m:sSup>
                            <m:sSupPr>
                              <m:ctrlPr>
                                <a:rPr lang="en-NZ" b="0" i="1" smtClean="0">
                                  <a:latin typeface="Cambria Math"/>
                                </a:rPr>
                              </m:ctrlPr>
                            </m:sSupPr>
                            <m:e>
                              <m:r>
                                <a:rPr lang="en-NZ" b="0" i="1" smtClean="0">
                                  <a:latin typeface="Cambria Math"/>
                                </a:rPr>
                                <m:t>h</m:t>
                              </m:r>
                            </m:e>
                            <m:sup>
                              <m:r>
                                <a:rPr lang="en-NZ" b="0" i="1" smtClean="0">
                                  <a:latin typeface="Cambria Math"/>
                                </a:rPr>
                                <m:t>2</m:t>
                              </m:r>
                            </m:sup>
                          </m:sSup>
                        </m:num>
                        <m:den>
                          <m:sSup>
                            <m:sSupPr>
                              <m:ctrlPr>
                                <a:rPr lang="en-NZ" b="0" i="1" smtClean="0">
                                  <a:latin typeface="Cambria Math"/>
                                </a:rPr>
                              </m:ctrlPr>
                            </m:sSupPr>
                            <m:e>
                              <m:r>
                                <a:rPr lang="en-NZ" b="0" i="1" smtClean="0">
                                  <a:latin typeface="Cambria Math"/>
                                </a:rPr>
                                <m:t>𝑣</m:t>
                              </m:r>
                            </m:e>
                            <m:sup>
                              <m:r>
                                <a:rPr lang="en-NZ" b="0" i="1" smtClean="0">
                                  <a:latin typeface="Cambria Math"/>
                                </a:rPr>
                                <m:t>2</m:t>
                              </m:r>
                            </m:sup>
                          </m:sSup>
                        </m:den>
                      </m:f>
                    </m:oMath>
                  </m:oMathPara>
                </a14:m>
                <a:endParaRPr lang="en-NZ" b="0" dirty="0" smtClean="0"/>
              </a:p>
            </p:txBody>
          </p:sp>
        </mc:Choice>
        <mc:Fallback xmlns="">
          <p:sp>
            <p:nvSpPr>
              <p:cNvPr id="28" name="TextBox 27"/>
              <p:cNvSpPr txBox="1">
                <a:spLocks noRot="1" noChangeAspect="1" noMove="1" noResize="1" noEditPoints="1" noAdjustHandles="1" noChangeArrowheads="1" noChangeShapeType="1" noTextEdit="1"/>
              </p:cNvSpPr>
              <p:nvPr/>
            </p:nvSpPr>
            <p:spPr>
              <a:xfrm>
                <a:off x="3326658" y="3785262"/>
                <a:ext cx="1397359" cy="665118"/>
              </a:xfrm>
              <a:prstGeom prst="rect">
                <a:avLst/>
              </a:prstGeom>
              <a:blipFill rotWithShape="1">
                <a:blip r:embed="rId7"/>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29" name="TextBox 28"/>
              <p:cNvSpPr txBox="1"/>
              <p:nvPr/>
            </p:nvSpPr>
            <p:spPr>
              <a:xfrm>
                <a:off x="1151064" y="4417010"/>
                <a:ext cx="1048929" cy="369332"/>
              </a:xfrm>
              <a:prstGeom prst="rect">
                <a:avLst/>
              </a:prstGeom>
              <a:solidFill>
                <a:srgbClr val="FFFFCC"/>
              </a:solid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𝑡</m:t>
                      </m:r>
                      <m:r>
                        <a:rPr lang="en-NZ" b="0" i="1" smtClean="0">
                          <a:latin typeface="Cambria Math"/>
                        </a:rPr>
                        <m:t>=</m:t>
                      </m:r>
                      <m:r>
                        <a:rPr lang="en-NZ" b="0" i="1" smtClean="0">
                          <a:latin typeface="Cambria Math"/>
                        </a:rPr>
                        <m:t>h</m:t>
                      </m:r>
                      <m:r>
                        <a:rPr lang="en-NZ" b="0" i="1" smtClean="0">
                          <a:latin typeface="Cambria Math"/>
                        </a:rPr>
                        <m:t>/</m:t>
                      </m:r>
                      <m:r>
                        <a:rPr lang="en-NZ" b="0" i="1" smtClean="0">
                          <a:latin typeface="Cambria Math"/>
                        </a:rPr>
                        <m:t>𝑣</m:t>
                      </m:r>
                    </m:oMath>
                  </m:oMathPara>
                </a14:m>
                <a:endParaRPr lang="en-NZ" b="0" dirty="0" smtClean="0"/>
              </a:p>
            </p:txBody>
          </p:sp>
        </mc:Choice>
        <mc:Fallback xmlns="">
          <p:sp>
            <p:nvSpPr>
              <p:cNvPr id="29" name="TextBox 28"/>
              <p:cNvSpPr txBox="1">
                <a:spLocks noRot="1" noChangeAspect="1" noMove="1" noResize="1" noEditPoints="1" noAdjustHandles="1" noChangeArrowheads="1" noChangeShapeType="1" noTextEdit="1"/>
              </p:cNvSpPr>
              <p:nvPr/>
            </p:nvSpPr>
            <p:spPr>
              <a:xfrm>
                <a:off x="1151064" y="4417010"/>
                <a:ext cx="1048929" cy="369332"/>
              </a:xfrm>
              <a:prstGeom prst="rect">
                <a:avLst/>
              </a:prstGeom>
              <a:blipFill rotWithShape="1">
                <a:blip r:embed="rId8"/>
                <a:stretch>
                  <a:fillRect b="-13333"/>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30" name="TextBox 29"/>
              <p:cNvSpPr txBox="1"/>
              <p:nvPr/>
            </p:nvSpPr>
            <p:spPr>
              <a:xfrm>
                <a:off x="4103747" y="5078400"/>
                <a:ext cx="1889647" cy="696729"/>
              </a:xfrm>
              <a:prstGeom prst="rect">
                <a:avLst/>
              </a:prstGeom>
              <a:solidFill>
                <a:srgbClr val="FFFFCC"/>
              </a:solid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NZ" i="1" smtClean="0">
                              <a:latin typeface="Cambria Math"/>
                            </a:rPr>
                          </m:ctrlPr>
                        </m:sSubPr>
                        <m:e>
                          <m:r>
                            <a:rPr lang="en-NZ" b="0" i="1" smtClean="0">
                              <a:latin typeface="Cambria Math"/>
                            </a:rPr>
                            <m:t>𝑑</m:t>
                          </m:r>
                        </m:e>
                        <m:sub>
                          <m:r>
                            <a:rPr lang="en-NZ" b="0" i="1" smtClean="0">
                              <a:latin typeface="Cambria Math"/>
                            </a:rPr>
                            <m:t>1</m:t>
                          </m:r>
                        </m:sub>
                      </m:sSub>
                      <m:r>
                        <a:rPr lang="en-NZ" b="0" i="1" smtClean="0">
                          <a:latin typeface="Cambria Math"/>
                        </a:rPr>
                        <m:t>=</m:t>
                      </m:r>
                      <m:f>
                        <m:fPr>
                          <m:ctrlPr>
                            <a:rPr lang="en-NZ" b="0" i="1" smtClean="0">
                              <a:latin typeface="Cambria Math"/>
                            </a:rPr>
                          </m:ctrlPr>
                        </m:fPr>
                        <m:num>
                          <m:r>
                            <a:rPr lang="en-NZ" b="0" i="1" smtClean="0">
                              <a:latin typeface="Cambria Math"/>
                            </a:rPr>
                            <m:t>1</m:t>
                          </m:r>
                        </m:num>
                        <m:den>
                          <m:r>
                            <a:rPr lang="en-NZ" b="0" i="1" smtClean="0">
                              <a:latin typeface="Cambria Math"/>
                            </a:rPr>
                            <m:t>2</m:t>
                          </m:r>
                        </m:den>
                      </m:f>
                      <m:r>
                        <a:rPr lang="en-NZ" b="0" i="1" smtClean="0">
                          <a:latin typeface="Cambria Math"/>
                        </a:rPr>
                        <m:t>𝑔</m:t>
                      </m:r>
                      <m:f>
                        <m:fPr>
                          <m:ctrlPr>
                            <a:rPr lang="en-NZ" b="0" i="1" smtClean="0">
                              <a:latin typeface="Cambria Math"/>
                            </a:rPr>
                          </m:ctrlPr>
                        </m:fPr>
                        <m:num>
                          <m:sSup>
                            <m:sSupPr>
                              <m:ctrlPr>
                                <a:rPr lang="en-NZ" b="0" i="1" smtClean="0">
                                  <a:latin typeface="Cambria Math"/>
                                </a:rPr>
                              </m:ctrlPr>
                            </m:sSupPr>
                            <m:e>
                              <m:r>
                                <a:rPr lang="en-NZ" b="0" i="1" smtClean="0">
                                  <a:latin typeface="Cambria Math"/>
                                </a:rPr>
                                <m:t>h</m:t>
                              </m:r>
                            </m:e>
                            <m:sup>
                              <m:r>
                                <a:rPr lang="en-NZ" b="0" i="1" smtClean="0">
                                  <a:latin typeface="Cambria Math"/>
                                </a:rPr>
                                <m:t>2</m:t>
                              </m:r>
                            </m:sup>
                          </m:sSup>
                        </m:num>
                        <m:den>
                          <m:r>
                            <a:rPr lang="en-NZ" b="0" i="1" smtClean="0">
                              <a:latin typeface="Cambria Math"/>
                            </a:rPr>
                            <m:t>2</m:t>
                          </m:r>
                          <m:r>
                            <a:rPr lang="en-NZ" b="0" i="1" smtClean="0">
                              <a:latin typeface="Cambria Math"/>
                            </a:rPr>
                            <m:t>𝑔h</m:t>
                          </m:r>
                        </m:den>
                      </m:f>
                    </m:oMath>
                  </m:oMathPara>
                </a14:m>
                <a:endParaRPr lang="en-NZ" b="0" dirty="0" smtClean="0"/>
              </a:p>
            </p:txBody>
          </p:sp>
        </mc:Choice>
        <mc:Fallback xmlns="">
          <p:sp>
            <p:nvSpPr>
              <p:cNvPr id="30" name="TextBox 29"/>
              <p:cNvSpPr txBox="1">
                <a:spLocks noRot="1" noChangeAspect="1" noMove="1" noResize="1" noEditPoints="1" noAdjustHandles="1" noChangeArrowheads="1" noChangeShapeType="1" noTextEdit="1"/>
              </p:cNvSpPr>
              <p:nvPr/>
            </p:nvSpPr>
            <p:spPr>
              <a:xfrm>
                <a:off x="4103747" y="5078400"/>
                <a:ext cx="1889647" cy="696729"/>
              </a:xfrm>
              <a:prstGeom prst="rect">
                <a:avLst/>
              </a:prstGeom>
              <a:blipFill rotWithShape="1">
                <a:blip r:embed="rId9"/>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31" name="TextBox 30"/>
              <p:cNvSpPr txBox="1"/>
              <p:nvPr/>
            </p:nvSpPr>
            <p:spPr>
              <a:xfrm>
                <a:off x="4702786" y="5876613"/>
                <a:ext cx="1218182" cy="610936"/>
              </a:xfrm>
              <a:prstGeom prst="rect">
                <a:avLst/>
              </a:prstGeom>
              <a:solidFill>
                <a:srgbClr val="FFFFCC"/>
              </a:solidFill>
            </p:spPr>
            <p:txBody>
              <a:bodyPr wrap="square" rtlCol="0">
                <a:spAutoFit/>
              </a:bodyPr>
              <a:lstStyle/>
              <a:p>
                <a:pPr/>
                <a14:m>
                  <m:oMathPara xmlns:m="http://schemas.openxmlformats.org/officeDocument/2006/math">
                    <m:oMathParaPr>
                      <m:jc m:val="centerGroup"/>
                    </m:oMathParaPr>
                    <m:oMath xmlns:m="http://schemas.openxmlformats.org/officeDocument/2006/math">
                      <m:sSub>
                        <m:sSubPr>
                          <m:ctrlPr>
                            <a:rPr lang="en-NZ" i="1" smtClean="0">
                              <a:latin typeface="Cambria Math"/>
                            </a:rPr>
                          </m:ctrlPr>
                        </m:sSubPr>
                        <m:e>
                          <m:r>
                            <a:rPr lang="en-NZ" b="0" i="1" smtClean="0">
                              <a:latin typeface="Cambria Math"/>
                            </a:rPr>
                            <m:t>𝑑</m:t>
                          </m:r>
                        </m:e>
                        <m:sub>
                          <m:r>
                            <a:rPr lang="en-NZ" b="0" i="1" smtClean="0">
                              <a:latin typeface="Cambria Math"/>
                            </a:rPr>
                            <m:t>1</m:t>
                          </m:r>
                        </m:sub>
                      </m:sSub>
                      <m:r>
                        <a:rPr lang="en-NZ" b="0" i="1" smtClean="0">
                          <a:latin typeface="Cambria Math"/>
                        </a:rPr>
                        <m:t>=</m:t>
                      </m:r>
                      <m:f>
                        <m:fPr>
                          <m:ctrlPr>
                            <a:rPr lang="en-NZ" b="0" i="1" smtClean="0">
                              <a:latin typeface="Cambria Math"/>
                            </a:rPr>
                          </m:ctrlPr>
                        </m:fPr>
                        <m:num>
                          <m:r>
                            <a:rPr lang="en-NZ" b="0" i="1" smtClean="0">
                              <a:latin typeface="Cambria Math"/>
                            </a:rPr>
                            <m:t>1</m:t>
                          </m:r>
                        </m:num>
                        <m:den>
                          <m:r>
                            <a:rPr lang="en-NZ" b="0" i="1" smtClean="0">
                              <a:latin typeface="Cambria Math"/>
                            </a:rPr>
                            <m:t>4</m:t>
                          </m:r>
                        </m:den>
                      </m:f>
                      <m:r>
                        <a:rPr lang="en-NZ" b="0" i="1" smtClean="0">
                          <a:latin typeface="Cambria Math"/>
                        </a:rPr>
                        <m:t>h</m:t>
                      </m:r>
                    </m:oMath>
                  </m:oMathPara>
                </a14:m>
                <a:endParaRPr lang="en-NZ" b="0" dirty="0" smtClean="0"/>
              </a:p>
            </p:txBody>
          </p:sp>
        </mc:Choice>
        <mc:Fallback xmlns="">
          <p:sp>
            <p:nvSpPr>
              <p:cNvPr id="31" name="TextBox 30"/>
              <p:cNvSpPr txBox="1">
                <a:spLocks noRot="1" noChangeAspect="1" noMove="1" noResize="1" noEditPoints="1" noAdjustHandles="1" noChangeArrowheads="1" noChangeShapeType="1" noTextEdit="1"/>
              </p:cNvSpPr>
              <p:nvPr/>
            </p:nvSpPr>
            <p:spPr>
              <a:xfrm>
                <a:off x="4702786" y="5876613"/>
                <a:ext cx="1218182" cy="610936"/>
              </a:xfrm>
              <a:prstGeom prst="rect">
                <a:avLst/>
              </a:prstGeom>
              <a:blipFill rotWithShape="1">
                <a:blip r:embed="rId10"/>
                <a:stretch>
                  <a:fillRect/>
                </a:stretch>
              </a:blipFill>
            </p:spPr>
            <p:txBody>
              <a:bodyPr/>
              <a:lstStyle/>
              <a:p>
                <a:r>
                  <a:rPr lang="en-NZ">
                    <a:noFill/>
                  </a:rPr>
                  <a:t> </a:t>
                </a:r>
              </a:p>
            </p:txBody>
          </p:sp>
        </mc:Fallback>
      </mc:AlternateContent>
      <p:sp>
        <p:nvSpPr>
          <p:cNvPr id="32" name="TextBox 31"/>
          <p:cNvSpPr txBox="1"/>
          <p:nvPr/>
        </p:nvSpPr>
        <p:spPr>
          <a:xfrm>
            <a:off x="2797521" y="3304515"/>
            <a:ext cx="3393493" cy="369332"/>
          </a:xfrm>
          <a:prstGeom prst="rect">
            <a:avLst/>
          </a:prstGeom>
          <a:solidFill>
            <a:srgbClr val="FFFFCC"/>
          </a:solidFill>
        </p:spPr>
        <p:txBody>
          <a:bodyPr wrap="none" rtlCol="0">
            <a:spAutoFit/>
          </a:bodyPr>
          <a:lstStyle/>
          <a:p>
            <a:r>
              <a:rPr lang="en-NZ" dirty="0" smtClean="0"/>
              <a:t>Substitute for t in the d</a:t>
            </a:r>
            <a:r>
              <a:rPr lang="en-NZ" baseline="-25000" dirty="0" smtClean="0"/>
              <a:t>1</a:t>
            </a:r>
            <a:r>
              <a:rPr lang="en-NZ" dirty="0" smtClean="0"/>
              <a:t> equation:</a:t>
            </a:r>
            <a:endParaRPr lang="en-NZ" dirty="0"/>
          </a:p>
        </p:txBody>
      </p:sp>
      <p:sp>
        <p:nvSpPr>
          <p:cNvPr id="33" name="TextBox 32"/>
          <p:cNvSpPr txBox="1"/>
          <p:nvPr/>
        </p:nvSpPr>
        <p:spPr>
          <a:xfrm>
            <a:off x="3619878" y="4606705"/>
            <a:ext cx="1757341" cy="369332"/>
          </a:xfrm>
          <a:prstGeom prst="rect">
            <a:avLst/>
          </a:prstGeom>
          <a:solidFill>
            <a:srgbClr val="FFFFCC"/>
          </a:solidFill>
        </p:spPr>
        <p:txBody>
          <a:bodyPr wrap="none" rtlCol="0">
            <a:spAutoFit/>
          </a:bodyPr>
          <a:lstStyle/>
          <a:p>
            <a:r>
              <a:rPr lang="en-NZ" dirty="0" smtClean="0"/>
              <a:t>Substitute for v</a:t>
            </a:r>
            <a:r>
              <a:rPr lang="en-NZ" baseline="30000" dirty="0" smtClean="0"/>
              <a:t>2</a:t>
            </a:r>
            <a:endParaRPr lang="en-NZ" dirty="0"/>
          </a:p>
        </p:txBody>
      </p:sp>
      <p:sp>
        <p:nvSpPr>
          <p:cNvPr id="34" name="TextBox 33"/>
          <p:cNvSpPr txBox="1"/>
          <p:nvPr/>
        </p:nvSpPr>
        <p:spPr>
          <a:xfrm>
            <a:off x="8442674" y="3378982"/>
            <a:ext cx="279001" cy="730642"/>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35" name="TextBox 34"/>
          <p:cNvSpPr txBox="1"/>
          <p:nvPr/>
        </p:nvSpPr>
        <p:spPr>
          <a:xfrm>
            <a:off x="8466927" y="5021823"/>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36" name="TextBox 35"/>
          <p:cNvSpPr txBox="1"/>
          <p:nvPr/>
        </p:nvSpPr>
        <p:spPr>
          <a:xfrm>
            <a:off x="7165279" y="6069150"/>
            <a:ext cx="1765035" cy="369332"/>
          </a:xfrm>
          <a:prstGeom prst="rect">
            <a:avLst/>
          </a:prstGeom>
          <a:solidFill>
            <a:srgbClr val="FFFFCC"/>
          </a:solidFill>
        </p:spPr>
        <p:txBody>
          <a:bodyPr wrap="none" rtlCol="0">
            <a:spAutoFit/>
          </a:bodyPr>
          <a:lstStyle/>
          <a:p>
            <a:r>
              <a:rPr lang="en-NZ" b="1" i="1" dirty="0" smtClean="0">
                <a:solidFill>
                  <a:srgbClr val="FF0000"/>
                </a:solidFill>
              </a:rPr>
              <a:t>Two marks here</a:t>
            </a:r>
            <a:endParaRPr lang="en-NZ" b="1" i="1" dirty="0">
              <a:solidFill>
                <a:srgbClr val="FF0000"/>
              </a:solidFill>
            </a:endParaRPr>
          </a:p>
        </p:txBody>
      </p:sp>
      <p:sp>
        <p:nvSpPr>
          <p:cNvPr id="4" name="TextBox 3"/>
          <p:cNvSpPr txBox="1"/>
          <p:nvPr/>
        </p:nvSpPr>
        <p:spPr>
          <a:xfrm>
            <a:off x="8436735" y="1692391"/>
            <a:ext cx="264816" cy="369332"/>
          </a:xfrm>
          <a:prstGeom prst="rect">
            <a:avLst/>
          </a:prstGeom>
          <a:noFill/>
        </p:spPr>
        <p:txBody>
          <a:bodyPr wrap="none" rtlCol="0">
            <a:spAutoFit/>
          </a:bodyPr>
          <a:lstStyle/>
          <a:p>
            <a:r>
              <a:rPr lang="en-NZ" i="1" dirty="0" smtClean="0">
                <a:latin typeface="Cambria" panose="02040503050406030204" pitchFamily="18" charset="0"/>
              </a:rPr>
              <a:t>t</a:t>
            </a:r>
            <a:endParaRPr lang="en-NZ" i="1" dirty="0">
              <a:latin typeface="Cambria" panose="02040503050406030204" pitchFamily="18" charset="0"/>
            </a:endParaRPr>
          </a:p>
        </p:txBody>
      </p:sp>
      <p:cxnSp>
        <p:nvCxnSpPr>
          <p:cNvPr id="37" name="Straight Connector 36"/>
          <p:cNvCxnSpPr/>
          <p:nvPr/>
        </p:nvCxnSpPr>
        <p:spPr>
          <a:xfrm flipV="1">
            <a:off x="7369521" y="3023857"/>
            <a:ext cx="1113576" cy="9054"/>
          </a:xfrm>
          <a:prstGeom prst="line">
            <a:avLst/>
          </a:prstGeom>
          <a:ln w="19050">
            <a:solidFill>
              <a:srgbClr val="2B0BB5"/>
            </a:solidFill>
            <a:prstDash val="dash"/>
          </a:ln>
        </p:spPr>
        <p:style>
          <a:lnRef idx="1">
            <a:schemeClr val="accent1"/>
          </a:lnRef>
          <a:fillRef idx="0">
            <a:schemeClr val="accent1"/>
          </a:fillRef>
          <a:effectRef idx="0">
            <a:schemeClr val="accent1"/>
          </a:effectRef>
          <a:fontRef idx="minor">
            <a:schemeClr val="tx1"/>
          </a:fontRef>
        </p:style>
      </p:cxnSp>
      <p:sp>
        <p:nvSpPr>
          <p:cNvPr id="38" name="TextBox 37"/>
          <p:cNvSpPr txBox="1"/>
          <p:nvPr/>
        </p:nvSpPr>
        <p:spPr>
          <a:xfrm>
            <a:off x="366726" y="5036568"/>
            <a:ext cx="2622134" cy="923330"/>
          </a:xfrm>
          <a:prstGeom prst="rect">
            <a:avLst/>
          </a:prstGeom>
          <a:solidFill>
            <a:srgbClr val="CCFFCC"/>
          </a:solidFill>
        </p:spPr>
        <p:txBody>
          <a:bodyPr wrap="square" rtlCol="0">
            <a:spAutoFit/>
          </a:bodyPr>
          <a:lstStyle/>
          <a:p>
            <a:pPr algn="ctr"/>
            <a:r>
              <a:rPr lang="en-NZ" dirty="0" smtClean="0"/>
              <a:t>Notice this </a:t>
            </a:r>
            <a:r>
              <a:rPr lang="en-NZ" b="1" i="1" dirty="0" smtClean="0"/>
              <a:t>t</a:t>
            </a:r>
            <a:r>
              <a:rPr lang="en-NZ" dirty="0" smtClean="0"/>
              <a:t> is half the time the falling ball takes to travel </a:t>
            </a:r>
            <a:r>
              <a:rPr lang="en-NZ" i="1" dirty="0" smtClean="0"/>
              <a:t>h</a:t>
            </a:r>
            <a:r>
              <a:rPr lang="en-NZ" dirty="0" smtClean="0"/>
              <a:t> to the ground.</a:t>
            </a:r>
            <a:endParaRPr lang="en-NZ" i="1" dirty="0"/>
          </a:p>
        </p:txBody>
      </p:sp>
    </p:spTree>
    <p:extLst>
      <p:ext uri="{BB962C8B-B14F-4D97-AF65-F5344CB8AC3E}">
        <p14:creationId xmlns:p14="http://schemas.microsoft.com/office/powerpoint/2010/main" val="9324415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1250"/>
                                        <p:tgtEl>
                                          <p:spTgt spid="12"/>
                                        </p:tgtEl>
                                      </p:cBhvr>
                                    </p:animEffect>
                                  </p:childTnLst>
                                </p:cTn>
                              </p:par>
                            </p:childTnLst>
                          </p:cTn>
                        </p:par>
                        <p:par>
                          <p:cTn id="8" fill="hold">
                            <p:stCondLst>
                              <p:cond delay="1250"/>
                            </p:stCondLst>
                            <p:childTnLst>
                              <p:par>
                                <p:cTn id="9" presetID="22" presetClass="entr" presetSubtype="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1250"/>
                                        <p:tgtEl>
                                          <p:spTgt spid="13"/>
                                        </p:tgtEl>
                                      </p:cBhvr>
                                    </p:animEffect>
                                  </p:childTnLst>
                                </p:cTn>
                              </p:par>
                            </p:childTnLst>
                          </p:cTn>
                        </p:par>
                        <p:par>
                          <p:cTn id="12" fill="hold">
                            <p:stCondLst>
                              <p:cond delay="2500"/>
                            </p:stCondLst>
                            <p:childTnLst>
                              <p:par>
                                <p:cTn id="13" presetID="10" presetClass="entr" presetSubtype="0" fill="hold" grpId="0" nodeType="afterEffect">
                                  <p:stCondLst>
                                    <p:cond delay="500"/>
                                  </p:stCondLst>
                                  <p:childTnLst>
                                    <p:set>
                                      <p:cBhvr>
                                        <p:cTn id="14" dur="1" fill="hold">
                                          <p:stCondLst>
                                            <p:cond delay="0"/>
                                          </p:stCondLst>
                                        </p:cTn>
                                        <p:tgtEl>
                                          <p:spTgt spid="14"/>
                                        </p:tgtEl>
                                        <p:attrNameLst>
                                          <p:attrName>style.visibility</p:attrName>
                                        </p:attrNameLst>
                                      </p:cBhvr>
                                      <p:to>
                                        <p:strVal val="visible"/>
                                      </p:to>
                                    </p:set>
                                    <p:animEffect transition="in" filter="fade">
                                      <p:cBhvr>
                                        <p:cTn id="15" dur="1500"/>
                                        <p:tgtEl>
                                          <p:spTgt spid="14"/>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8" fill="hold" grpId="0" nodeType="clickEffect">
                                  <p:stCondLst>
                                    <p:cond delay="0"/>
                                  </p:stCondLst>
                                  <p:childTnLst>
                                    <p:set>
                                      <p:cBhvr>
                                        <p:cTn id="19" dur="1" fill="hold">
                                          <p:stCondLst>
                                            <p:cond delay="0"/>
                                          </p:stCondLst>
                                        </p:cTn>
                                        <p:tgtEl>
                                          <p:spTgt spid="15"/>
                                        </p:tgtEl>
                                        <p:attrNameLst>
                                          <p:attrName>style.visibility</p:attrName>
                                        </p:attrNameLst>
                                      </p:cBhvr>
                                      <p:to>
                                        <p:strVal val="visible"/>
                                      </p:to>
                                    </p:set>
                                    <p:animEffect transition="in" filter="wipe(left)">
                                      <p:cBhvr>
                                        <p:cTn id="20" dur="1500"/>
                                        <p:tgtEl>
                                          <p:spTgt spid="15"/>
                                        </p:tgtEl>
                                      </p:cBhvr>
                                    </p:animEffect>
                                  </p:childTnLst>
                                </p:cTn>
                              </p:par>
                            </p:childTnLst>
                          </p:cTn>
                        </p:par>
                        <p:par>
                          <p:cTn id="21" fill="hold">
                            <p:stCondLst>
                              <p:cond delay="1500"/>
                            </p:stCondLst>
                            <p:childTnLst>
                              <p:par>
                                <p:cTn id="22" presetID="8" presetClass="entr" presetSubtype="16" fill="hold" grpId="0" nodeType="afterEffect">
                                  <p:stCondLst>
                                    <p:cond delay="0"/>
                                  </p:stCondLst>
                                  <p:childTnLst>
                                    <p:set>
                                      <p:cBhvr>
                                        <p:cTn id="23" dur="1" fill="hold">
                                          <p:stCondLst>
                                            <p:cond delay="0"/>
                                          </p:stCondLst>
                                        </p:cTn>
                                        <p:tgtEl>
                                          <p:spTgt spid="16"/>
                                        </p:tgtEl>
                                        <p:attrNameLst>
                                          <p:attrName>style.visibility</p:attrName>
                                        </p:attrNameLst>
                                      </p:cBhvr>
                                      <p:to>
                                        <p:strVal val="visible"/>
                                      </p:to>
                                    </p:set>
                                    <p:animEffect transition="in" filter="diamond(in)">
                                      <p:cBhvr>
                                        <p:cTn id="24" dur="2000"/>
                                        <p:tgtEl>
                                          <p:spTgt spid="16"/>
                                        </p:tgtEl>
                                      </p:cBhvr>
                                    </p:animEffect>
                                  </p:childTnLst>
                                </p:cTn>
                              </p:par>
                            </p:childTnLst>
                          </p:cTn>
                        </p:par>
                        <p:par>
                          <p:cTn id="25" fill="hold">
                            <p:stCondLst>
                              <p:cond delay="3500"/>
                            </p:stCondLst>
                            <p:childTnLst>
                              <p:par>
                                <p:cTn id="26" presetID="10" presetClass="entr" presetSubtype="0" fill="hold" grpId="0" nodeType="afterEffect">
                                  <p:stCondLst>
                                    <p:cond delay="500"/>
                                  </p:stCondLst>
                                  <p:childTnLst>
                                    <p:set>
                                      <p:cBhvr>
                                        <p:cTn id="27" dur="1" fill="hold">
                                          <p:stCondLst>
                                            <p:cond delay="0"/>
                                          </p:stCondLst>
                                        </p:cTn>
                                        <p:tgtEl>
                                          <p:spTgt spid="18"/>
                                        </p:tgtEl>
                                        <p:attrNameLst>
                                          <p:attrName>style.visibility</p:attrName>
                                        </p:attrNameLst>
                                      </p:cBhvr>
                                      <p:to>
                                        <p:strVal val="visible"/>
                                      </p:to>
                                    </p:set>
                                    <p:animEffect transition="in" filter="fade">
                                      <p:cBhvr>
                                        <p:cTn id="28" dur="1250"/>
                                        <p:tgtEl>
                                          <p:spTgt spid="18"/>
                                        </p:tgtEl>
                                      </p:cBhvr>
                                    </p:animEffect>
                                  </p:childTnLst>
                                </p:cTn>
                              </p:par>
                            </p:childTnLst>
                          </p:cTn>
                        </p:par>
                      </p:childTnLst>
                    </p:cTn>
                  </p:par>
                  <p:par>
                    <p:cTn id="29" fill="hold">
                      <p:stCondLst>
                        <p:cond delay="indefinite"/>
                      </p:stCondLst>
                      <p:childTnLst>
                        <p:par>
                          <p:cTn id="30" fill="hold">
                            <p:stCondLst>
                              <p:cond delay="0"/>
                            </p:stCondLst>
                            <p:childTnLst>
                              <p:par>
                                <p:cTn id="31" presetID="22" presetClass="entr" presetSubtype="8" fill="hold" grpId="0" nodeType="clickEffect">
                                  <p:stCondLst>
                                    <p:cond delay="0"/>
                                  </p:stCondLst>
                                  <p:childTnLst>
                                    <p:set>
                                      <p:cBhvr>
                                        <p:cTn id="32" dur="1" fill="hold">
                                          <p:stCondLst>
                                            <p:cond delay="0"/>
                                          </p:stCondLst>
                                        </p:cTn>
                                        <p:tgtEl>
                                          <p:spTgt spid="17"/>
                                        </p:tgtEl>
                                        <p:attrNameLst>
                                          <p:attrName>style.visibility</p:attrName>
                                        </p:attrNameLst>
                                      </p:cBhvr>
                                      <p:to>
                                        <p:strVal val="visible"/>
                                      </p:to>
                                    </p:set>
                                    <p:animEffect transition="in" filter="wipe(left)">
                                      <p:cBhvr>
                                        <p:cTn id="33" dur="1500"/>
                                        <p:tgtEl>
                                          <p:spTgt spid="17"/>
                                        </p:tgtEl>
                                      </p:cBhvr>
                                    </p:animEffect>
                                  </p:childTnLst>
                                </p:cTn>
                              </p:par>
                            </p:childTnLst>
                          </p:cTn>
                        </p:par>
                        <p:par>
                          <p:cTn id="34" fill="hold">
                            <p:stCondLst>
                              <p:cond delay="1500"/>
                            </p:stCondLst>
                            <p:childTnLst>
                              <p:par>
                                <p:cTn id="35" presetID="10" presetClass="entr" presetSubtype="0" fill="hold" grpId="0" nodeType="afterEffect">
                                  <p:stCondLst>
                                    <p:cond delay="500"/>
                                  </p:stCondLst>
                                  <p:childTnLst>
                                    <p:set>
                                      <p:cBhvr>
                                        <p:cTn id="36" dur="1" fill="hold">
                                          <p:stCondLst>
                                            <p:cond delay="0"/>
                                          </p:stCondLst>
                                        </p:cTn>
                                        <p:tgtEl>
                                          <p:spTgt spid="22"/>
                                        </p:tgtEl>
                                        <p:attrNameLst>
                                          <p:attrName>style.visibility</p:attrName>
                                        </p:attrNameLst>
                                      </p:cBhvr>
                                      <p:to>
                                        <p:strVal val="visible"/>
                                      </p:to>
                                    </p:set>
                                    <p:animEffect transition="in" filter="fade">
                                      <p:cBhvr>
                                        <p:cTn id="37" dur="1000"/>
                                        <p:tgtEl>
                                          <p:spTgt spid="22"/>
                                        </p:tgtEl>
                                      </p:cBhvr>
                                    </p:animEffect>
                                  </p:childTnLst>
                                </p:cTn>
                              </p:par>
                            </p:childTnLst>
                          </p:cTn>
                        </p:par>
                      </p:childTnLst>
                    </p:cTn>
                  </p:par>
                  <p:par>
                    <p:cTn id="38" fill="hold">
                      <p:stCondLst>
                        <p:cond delay="indefinite"/>
                      </p:stCondLst>
                      <p:childTnLst>
                        <p:par>
                          <p:cTn id="39" fill="hold">
                            <p:stCondLst>
                              <p:cond delay="0"/>
                            </p:stCondLst>
                            <p:childTnLst>
                              <p:par>
                                <p:cTn id="40" presetID="10" presetClass="entr" presetSubtype="0" fill="hold" grpId="0" nodeType="clickEffect">
                                  <p:stCondLst>
                                    <p:cond delay="0"/>
                                  </p:stCondLst>
                                  <p:childTnLst>
                                    <p:set>
                                      <p:cBhvr>
                                        <p:cTn id="41" dur="1" fill="hold">
                                          <p:stCondLst>
                                            <p:cond delay="0"/>
                                          </p:stCondLst>
                                        </p:cTn>
                                        <p:tgtEl>
                                          <p:spTgt spid="21"/>
                                        </p:tgtEl>
                                        <p:attrNameLst>
                                          <p:attrName>style.visibility</p:attrName>
                                        </p:attrNameLst>
                                      </p:cBhvr>
                                      <p:to>
                                        <p:strVal val="visible"/>
                                      </p:to>
                                    </p:set>
                                    <p:animEffect transition="in" filter="fade">
                                      <p:cBhvr>
                                        <p:cTn id="42" dur="750"/>
                                        <p:tgtEl>
                                          <p:spTgt spid="21"/>
                                        </p:tgtEl>
                                      </p:cBhvr>
                                    </p:animEffect>
                                  </p:childTnLst>
                                </p:cTn>
                              </p:par>
                            </p:childTnLst>
                          </p:cTn>
                        </p:par>
                        <p:par>
                          <p:cTn id="43" fill="hold">
                            <p:stCondLst>
                              <p:cond delay="750"/>
                            </p:stCondLst>
                            <p:childTnLst>
                              <p:par>
                                <p:cTn id="44" presetID="10" presetClass="entr" presetSubtype="0" fill="hold" grpId="0" nodeType="afterEffect">
                                  <p:stCondLst>
                                    <p:cond delay="500"/>
                                  </p:stCondLst>
                                  <p:childTnLst>
                                    <p:set>
                                      <p:cBhvr>
                                        <p:cTn id="45" dur="1" fill="hold">
                                          <p:stCondLst>
                                            <p:cond delay="0"/>
                                          </p:stCondLst>
                                        </p:cTn>
                                        <p:tgtEl>
                                          <p:spTgt spid="29"/>
                                        </p:tgtEl>
                                        <p:attrNameLst>
                                          <p:attrName>style.visibility</p:attrName>
                                        </p:attrNameLst>
                                      </p:cBhvr>
                                      <p:to>
                                        <p:strVal val="visible"/>
                                      </p:to>
                                    </p:set>
                                    <p:animEffect transition="in" filter="fade">
                                      <p:cBhvr>
                                        <p:cTn id="46" dur="1000"/>
                                        <p:tgtEl>
                                          <p:spTgt spid="29"/>
                                        </p:tgtEl>
                                      </p:cBhvr>
                                    </p:animEffect>
                                  </p:childTnLst>
                                </p:cTn>
                              </p:par>
                            </p:childTnLst>
                          </p:cTn>
                        </p:par>
                      </p:childTnLst>
                    </p:cTn>
                  </p:par>
                  <p:par>
                    <p:cTn id="47" fill="hold">
                      <p:stCondLst>
                        <p:cond delay="indefinite"/>
                      </p:stCondLst>
                      <p:childTnLst>
                        <p:par>
                          <p:cTn id="48" fill="hold">
                            <p:stCondLst>
                              <p:cond delay="0"/>
                            </p:stCondLst>
                            <p:childTnLst>
                              <p:par>
                                <p:cTn id="49" presetID="22" presetClass="entr" presetSubtype="8" fill="hold" grpId="0" nodeType="clickEffect">
                                  <p:stCondLst>
                                    <p:cond delay="0"/>
                                  </p:stCondLst>
                                  <p:childTnLst>
                                    <p:set>
                                      <p:cBhvr>
                                        <p:cTn id="50" dur="1" fill="hold">
                                          <p:stCondLst>
                                            <p:cond delay="0"/>
                                          </p:stCondLst>
                                        </p:cTn>
                                        <p:tgtEl>
                                          <p:spTgt spid="32"/>
                                        </p:tgtEl>
                                        <p:attrNameLst>
                                          <p:attrName>style.visibility</p:attrName>
                                        </p:attrNameLst>
                                      </p:cBhvr>
                                      <p:to>
                                        <p:strVal val="visible"/>
                                      </p:to>
                                    </p:set>
                                    <p:animEffect transition="in" filter="wipe(left)">
                                      <p:cBhvr>
                                        <p:cTn id="51" dur="2000"/>
                                        <p:tgtEl>
                                          <p:spTgt spid="32"/>
                                        </p:tgtEl>
                                      </p:cBhvr>
                                    </p:animEffect>
                                  </p:childTnLst>
                                </p:cTn>
                              </p:par>
                            </p:childTnLst>
                          </p:cTn>
                        </p:par>
                      </p:childTnLst>
                    </p:cTn>
                  </p:par>
                  <p:par>
                    <p:cTn id="52" fill="hold">
                      <p:stCondLst>
                        <p:cond delay="indefinite"/>
                      </p:stCondLst>
                      <p:childTnLst>
                        <p:par>
                          <p:cTn id="53" fill="hold">
                            <p:stCondLst>
                              <p:cond delay="0"/>
                            </p:stCondLst>
                            <p:childTnLst>
                              <p:par>
                                <p:cTn id="54" presetID="8" presetClass="entr" presetSubtype="16" fill="hold" grpId="0" nodeType="clickEffect">
                                  <p:stCondLst>
                                    <p:cond delay="0"/>
                                  </p:stCondLst>
                                  <p:childTnLst>
                                    <p:set>
                                      <p:cBhvr>
                                        <p:cTn id="55" dur="1" fill="hold">
                                          <p:stCondLst>
                                            <p:cond delay="0"/>
                                          </p:stCondLst>
                                        </p:cTn>
                                        <p:tgtEl>
                                          <p:spTgt spid="28"/>
                                        </p:tgtEl>
                                        <p:attrNameLst>
                                          <p:attrName>style.visibility</p:attrName>
                                        </p:attrNameLst>
                                      </p:cBhvr>
                                      <p:to>
                                        <p:strVal val="visible"/>
                                      </p:to>
                                    </p:set>
                                    <p:animEffect transition="in" filter="diamond(in)">
                                      <p:cBhvr>
                                        <p:cTn id="56" dur="2000"/>
                                        <p:tgtEl>
                                          <p:spTgt spid="28"/>
                                        </p:tgtEl>
                                      </p:cBhvr>
                                    </p:animEffect>
                                  </p:childTnLst>
                                </p:cTn>
                              </p:par>
                            </p:childTnLst>
                          </p:cTn>
                        </p:par>
                      </p:childTnLst>
                    </p:cTn>
                  </p:par>
                  <p:par>
                    <p:cTn id="57" fill="hold">
                      <p:stCondLst>
                        <p:cond delay="indefinite"/>
                      </p:stCondLst>
                      <p:childTnLst>
                        <p:par>
                          <p:cTn id="58" fill="hold">
                            <p:stCondLst>
                              <p:cond delay="0"/>
                            </p:stCondLst>
                            <p:childTnLst>
                              <p:par>
                                <p:cTn id="59" presetID="22" presetClass="entr" presetSubtype="8" fill="hold" grpId="0" nodeType="clickEffect">
                                  <p:stCondLst>
                                    <p:cond delay="0"/>
                                  </p:stCondLst>
                                  <p:childTnLst>
                                    <p:set>
                                      <p:cBhvr>
                                        <p:cTn id="60" dur="1" fill="hold">
                                          <p:stCondLst>
                                            <p:cond delay="0"/>
                                          </p:stCondLst>
                                        </p:cTn>
                                        <p:tgtEl>
                                          <p:spTgt spid="33"/>
                                        </p:tgtEl>
                                        <p:attrNameLst>
                                          <p:attrName>style.visibility</p:attrName>
                                        </p:attrNameLst>
                                      </p:cBhvr>
                                      <p:to>
                                        <p:strVal val="visible"/>
                                      </p:to>
                                    </p:set>
                                    <p:animEffect transition="in" filter="wipe(left)">
                                      <p:cBhvr>
                                        <p:cTn id="61" dur="2000"/>
                                        <p:tgtEl>
                                          <p:spTgt spid="33"/>
                                        </p:tgtEl>
                                      </p:cBhvr>
                                    </p:animEffect>
                                  </p:childTnLst>
                                </p:cTn>
                              </p:par>
                            </p:childTnLst>
                          </p:cTn>
                        </p:par>
                      </p:childTnLst>
                    </p:cTn>
                  </p:par>
                  <p:par>
                    <p:cTn id="62" fill="hold">
                      <p:stCondLst>
                        <p:cond delay="indefinite"/>
                      </p:stCondLst>
                      <p:childTnLst>
                        <p:par>
                          <p:cTn id="63" fill="hold">
                            <p:stCondLst>
                              <p:cond delay="0"/>
                            </p:stCondLst>
                            <p:childTnLst>
                              <p:par>
                                <p:cTn id="64" presetID="10" presetClass="entr" presetSubtype="0" fill="hold" grpId="0" nodeType="clickEffect">
                                  <p:stCondLst>
                                    <p:cond delay="0"/>
                                  </p:stCondLst>
                                  <p:childTnLst>
                                    <p:set>
                                      <p:cBhvr>
                                        <p:cTn id="65" dur="1" fill="hold">
                                          <p:stCondLst>
                                            <p:cond delay="0"/>
                                          </p:stCondLst>
                                        </p:cTn>
                                        <p:tgtEl>
                                          <p:spTgt spid="30"/>
                                        </p:tgtEl>
                                        <p:attrNameLst>
                                          <p:attrName>style.visibility</p:attrName>
                                        </p:attrNameLst>
                                      </p:cBhvr>
                                      <p:to>
                                        <p:strVal val="visible"/>
                                      </p:to>
                                    </p:set>
                                    <p:animEffect transition="in" filter="fade">
                                      <p:cBhvr>
                                        <p:cTn id="66" dur="1500"/>
                                        <p:tgtEl>
                                          <p:spTgt spid="30"/>
                                        </p:tgtEl>
                                      </p:cBhvr>
                                    </p:animEffect>
                                  </p:childTnLst>
                                </p:cTn>
                              </p:par>
                            </p:childTnLst>
                          </p:cTn>
                        </p:par>
                      </p:childTnLst>
                    </p:cTn>
                  </p:par>
                  <p:par>
                    <p:cTn id="67" fill="hold">
                      <p:stCondLst>
                        <p:cond delay="indefinite"/>
                      </p:stCondLst>
                      <p:childTnLst>
                        <p:par>
                          <p:cTn id="68" fill="hold">
                            <p:stCondLst>
                              <p:cond delay="0"/>
                            </p:stCondLst>
                            <p:childTnLst>
                              <p:par>
                                <p:cTn id="69" presetID="10" presetClass="entr" presetSubtype="0" fill="hold" grpId="0" nodeType="clickEffect">
                                  <p:stCondLst>
                                    <p:cond delay="0"/>
                                  </p:stCondLst>
                                  <p:childTnLst>
                                    <p:set>
                                      <p:cBhvr>
                                        <p:cTn id="70" dur="1" fill="hold">
                                          <p:stCondLst>
                                            <p:cond delay="0"/>
                                          </p:stCondLst>
                                        </p:cTn>
                                        <p:tgtEl>
                                          <p:spTgt spid="31"/>
                                        </p:tgtEl>
                                        <p:attrNameLst>
                                          <p:attrName>style.visibility</p:attrName>
                                        </p:attrNameLst>
                                      </p:cBhvr>
                                      <p:to>
                                        <p:strVal val="visible"/>
                                      </p:to>
                                    </p:set>
                                    <p:animEffect transition="in" filter="fade">
                                      <p:cBhvr>
                                        <p:cTn id="71" dur="1000"/>
                                        <p:tgtEl>
                                          <p:spTgt spid="31"/>
                                        </p:tgtEl>
                                      </p:cBhvr>
                                    </p:animEffect>
                                  </p:childTnLst>
                                </p:cTn>
                              </p:par>
                            </p:childTnLst>
                          </p:cTn>
                        </p:par>
                      </p:childTnLst>
                    </p:cTn>
                  </p:par>
                  <p:par>
                    <p:cTn id="72" fill="hold">
                      <p:stCondLst>
                        <p:cond delay="indefinite"/>
                      </p:stCondLst>
                      <p:childTnLst>
                        <p:par>
                          <p:cTn id="73" fill="hold">
                            <p:stCondLst>
                              <p:cond delay="0"/>
                            </p:stCondLst>
                            <p:childTnLst>
                              <p:par>
                                <p:cTn id="74" presetID="26" presetClass="entr" presetSubtype="0" fill="hold" grpId="0" nodeType="clickEffect">
                                  <p:stCondLst>
                                    <p:cond delay="0"/>
                                  </p:stCondLst>
                                  <p:childTnLst>
                                    <p:set>
                                      <p:cBhvr>
                                        <p:cTn id="75" dur="1" fill="hold">
                                          <p:stCondLst>
                                            <p:cond delay="0"/>
                                          </p:stCondLst>
                                        </p:cTn>
                                        <p:tgtEl>
                                          <p:spTgt spid="36"/>
                                        </p:tgtEl>
                                        <p:attrNameLst>
                                          <p:attrName>style.visibility</p:attrName>
                                        </p:attrNameLst>
                                      </p:cBhvr>
                                      <p:to>
                                        <p:strVal val="visible"/>
                                      </p:to>
                                    </p:set>
                                    <p:animEffect transition="in" filter="wipe(down)">
                                      <p:cBhvr>
                                        <p:cTn id="76" dur="580">
                                          <p:stCondLst>
                                            <p:cond delay="0"/>
                                          </p:stCondLst>
                                        </p:cTn>
                                        <p:tgtEl>
                                          <p:spTgt spid="36"/>
                                        </p:tgtEl>
                                      </p:cBhvr>
                                    </p:animEffect>
                                    <p:anim calcmode="lin" valueType="num">
                                      <p:cBhvr>
                                        <p:cTn id="77" dur="1822" tmFilter="0,0; 0.14,0.36; 0.43,0.73; 0.71,0.91; 1.0,1.0">
                                          <p:stCondLst>
                                            <p:cond delay="0"/>
                                          </p:stCondLst>
                                        </p:cTn>
                                        <p:tgtEl>
                                          <p:spTgt spid="36"/>
                                        </p:tgtEl>
                                        <p:attrNameLst>
                                          <p:attrName>ppt_x</p:attrName>
                                        </p:attrNameLst>
                                      </p:cBhvr>
                                      <p:tavLst>
                                        <p:tav tm="0">
                                          <p:val>
                                            <p:strVal val="#ppt_x-0.25"/>
                                          </p:val>
                                        </p:tav>
                                        <p:tav tm="100000">
                                          <p:val>
                                            <p:strVal val="#ppt_x"/>
                                          </p:val>
                                        </p:tav>
                                      </p:tavLst>
                                    </p:anim>
                                    <p:anim calcmode="lin" valueType="num">
                                      <p:cBhvr>
                                        <p:cTn id="78" dur="664" tmFilter="0.0,0.0; 0.25,0.07; 0.50,0.2; 0.75,0.467; 1.0,1.0">
                                          <p:stCondLst>
                                            <p:cond delay="0"/>
                                          </p:stCondLst>
                                        </p:cTn>
                                        <p:tgtEl>
                                          <p:spTgt spid="36"/>
                                        </p:tgtEl>
                                        <p:attrNameLst>
                                          <p:attrName>ppt_y</p:attrName>
                                        </p:attrNameLst>
                                      </p:cBhvr>
                                      <p:tavLst>
                                        <p:tav tm="0" fmla="#ppt_y-sin(pi*$)/3">
                                          <p:val>
                                            <p:fltVal val="0.5"/>
                                          </p:val>
                                        </p:tav>
                                        <p:tav tm="100000">
                                          <p:val>
                                            <p:fltVal val="1"/>
                                          </p:val>
                                        </p:tav>
                                      </p:tavLst>
                                    </p:anim>
                                    <p:anim calcmode="lin" valueType="num">
                                      <p:cBhvr>
                                        <p:cTn id="79" dur="664" tmFilter="0, 0; 0.125,0.2665; 0.25,0.4; 0.375,0.465; 0.5,0.5;  0.625,0.535; 0.75,0.6; 0.875,0.7335; 1,1">
                                          <p:stCondLst>
                                            <p:cond delay="664"/>
                                          </p:stCondLst>
                                        </p:cTn>
                                        <p:tgtEl>
                                          <p:spTgt spid="36"/>
                                        </p:tgtEl>
                                        <p:attrNameLst>
                                          <p:attrName>ppt_y</p:attrName>
                                        </p:attrNameLst>
                                      </p:cBhvr>
                                      <p:tavLst>
                                        <p:tav tm="0" fmla="#ppt_y-sin(pi*$)/9">
                                          <p:val>
                                            <p:fltVal val="0"/>
                                          </p:val>
                                        </p:tav>
                                        <p:tav tm="100000">
                                          <p:val>
                                            <p:fltVal val="1"/>
                                          </p:val>
                                        </p:tav>
                                      </p:tavLst>
                                    </p:anim>
                                    <p:anim calcmode="lin" valueType="num">
                                      <p:cBhvr>
                                        <p:cTn id="80" dur="332" tmFilter="0, 0; 0.125,0.2665; 0.25,0.4; 0.375,0.465; 0.5,0.5;  0.625,0.535; 0.75,0.6; 0.875,0.7335; 1,1">
                                          <p:stCondLst>
                                            <p:cond delay="1324"/>
                                          </p:stCondLst>
                                        </p:cTn>
                                        <p:tgtEl>
                                          <p:spTgt spid="36"/>
                                        </p:tgtEl>
                                        <p:attrNameLst>
                                          <p:attrName>ppt_y</p:attrName>
                                        </p:attrNameLst>
                                      </p:cBhvr>
                                      <p:tavLst>
                                        <p:tav tm="0" fmla="#ppt_y-sin(pi*$)/27">
                                          <p:val>
                                            <p:fltVal val="0"/>
                                          </p:val>
                                        </p:tav>
                                        <p:tav tm="100000">
                                          <p:val>
                                            <p:fltVal val="1"/>
                                          </p:val>
                                        </p:tav>
                                      </p:tavLst>
                                    </p:anim>
                                    <p:anim calcmode="lin" valueType="num">
                                      <p:cBhvr>
                                        <p:cTn id="81" dur="164" tmFilter="0, 0; 0.125,0.2665; 0.25,0.4; 0.375,0.465; 0.5,0.5;  0.625,0.535; 0.75,0.6; 0.875,0.7335; 1,1">
                                          <p:stCondLst>
                                            <p:cond delay="1656"/>
                                          </p:stCondLst>
                                        </p:cTn>
                                        <p:tgtEl>
                                          <p:spTgt spid="36"/>
                                        </p:tgtEl>
                                        <p:attrNameLst>
                                          <p:attrName>ppt_y</p:attrName>
                                        </p:attrNameLst>
                                      </p:cBhvr>
                                      <p:tavLst>
                                        <p:tav tm="0" fmla="#ppt_y-sin(pi*$)/81">
                                          <p:val>
                                            <p:fltVal val="0"/>
                                          </p:val>
                                        </p:tav>
                                        <p:tav tm="100000">
                                          <p:val>
                                            <p:fltVal val="1"/>
                                          </p:val>
                                        </p:tav>
                                      </p:tavLst>
                                    </p:anim>
                                    <p:animScale>
                                      <p:cBhvr>
                                        <p:cTn id="82" dur="26">
                                          <p:stCondLst>
                                            <p:cond delay="650"/>
                                          </p:stCondLst>
                                        </p:cTn>
                                        <p:tgtEl>
                                          <p:spTgt spid="36"/>
                                        </p:tgtEl>
                                      </p:cBhvr>
                                      <p:to x="100000" y="60000"/>
                                    </p:animScale>
                                    <p:animScale>
                                      <p:cBhvr>
                                        <p:cTn id="83" dur="166" decel="50000">
                                          <p:stCondLst>
                                            <p:cond delay="676"/>
                                          </p:stCondLst>
                                        </p:cTn>
                                        <p:tgtEl>
                                          <p:spTgt spid="36"/>
                                        </p:tgtEl>
                                      </p:cBhvr>
                                      <p:to x="100000" y="100000"/>
                                    </p:animScale>
                                    <p:animScale>
                                      <p:cBhvr>
                                        <p:cTn id="84" dur="26">
                                          <p:stCondLst>
                                            <p:cond delay="1312"/>
                                          </p:stCondLst>
                                        </p:cTn>
                                        <p:tgtEl>
                                          <p:spTgt spid="36"/>
                                        </p:tgtEl>
                                      </p:cBhvr>
                                      <p:to x="100000" y="80000"/>
                                    </p:animScale>
                                    <p:animScale>
                                      <p:cBhvr>
                                        <p:cTn id="85" dur="166" decel="50000">
                                          <p:stCondLst>
                                            <p:cond delay="1338"/>
                                          </p:stCondLst>
                                        </p:cTn>
                                        <p:tgtEl>
                                          <p:spTgt spid="36"/>
                                        </p:tgtEl>
                                      </p:cBhvr>
                                      <p:to x="100000" y="100000"/>
                                    </p:animScale>
                                    <p:animScale>
                                      <p:cBhvr>
                                        <p:cTn id="86" dur="26">
                                          <p:stCondLst>
                                            <p:cond delay="1642"/>
                                          </p:stCondLst>
                                        </p:cTn>
                                        <p:tgtEl>
                                          <p:spTgt spid="36"/>
                                        </p:tgtEl>
                                      </p:cBhvr>
                                      <p:to x="100000" y="90000"/>
                                    </p:animScale>
                                    <p:animScale>
                                      <p:cBhvr>
                                        <p:cTn id="87" dur="166" decel="50000">
                                          <p:stCondLst>
                                            <p:cond delay="1668"/>
                                          </p:stCondLst>
                                        </p:cTn>
                                        <p:tgtEl>
                                          <p:spTgt spid="36"/>
                                        </p:tgtEl>
                                      </p:cBhvr>
                                      <p:to x="100000" y="100000"/>
                                    </p:animScale>
                                    <p:animScale>
                                      <p:cBhvr>
                                        <p:cTn id="88" dur="26">
                                          <p:stCondLst>
                                            <p:cond delay="1808"/>
                                          </p:stCondLst>
                                        </p:cTn>
                                        <p:tgtEl>
                                          <p:spTgt spid="36"/>
                                        </p:tgtEl>
                                      </p:cBhvr>
                                      <p:to x="100000" y="95000"/>
                                    </p:animScale>
                                    <p:animScale>
                                      <p:cBhvr>
                                        <p:cTn id="89" dur="166" decel="50000">
                                          <p:stCondLst>
                                            <p:cond delay="1834"/>
                                          </p:stCondLst>
                                        </p:cTn>
                                        <p:tgtEl>
                                          <p:spTgt spid="36"/>
                                        </p:tgtEl>
                                      </p:cBhvr>
                                      <p:to x="100000" y="100000"/>
                                    </p:animScale>
                                  </p:childTnLst>
                                </p:cTn>
                              </p:par>
                            </p:childTnLst>
                          </p:cTn>
                        </p:par>
                        <p:par>
                          <p:cTn id="90" fill="hold">
                            <p:stCondLst>
                              <p:cond delay="2000"/>
                            </p:stCondLst>
                            <p:childTnLst>
                              <p:par>
                                <p:cTn id="91" presetID="10" presetClass="entr" presetSubtype="0" fill="hold" grpId="0" nodeType="afterEffect">
                                  <p:stCondLst>
                                    <p:cond delay="0"/>
                                  </p:stCondLst>
                                  <p:childTnLst>
                                    <p:set>
                                      <p:cBhvr>
                                        <p:cTn id="92" dur="1" fill="hold">
                                          <p:stCondLst>
                                            <p:cond delay="0"/>
                                          </p:stCondLst>
                                        </p:cTn>
                                        <p:tgtEl>
                                          <p:spTgt spid="34"/>
                                        </p:tgtEl>
                                        <p:attrNameLst>
                                          <p:attrName>style.visibility</p:attrName>
                                        </p:attrNameLst>
                                      </p:cBhvr>
                                      <p:to>
                                        <p:strVal val="visible"/>
                                      </p:to>
                                    </p:set>
                                    <p:animEffect transition="in" filter="fade">
                                      <p:cBhvr>
                                        <p:cTn id="93" dur="750"/>
                                        <p:tgtEl>
                                          <p:spTgt spid="34"/>
                                        </p:tgtEl>
                                      </p:cBhvr>
                                    </p:animEffect>
                                  </p:childTnLst>
                                </p:cTn>
                              </p:par>
                            </p:childTnLst>
                          </p:cTn>
                        </p:par>
                        <p:par>
                          <p:cTn id="94" fill="hold">
                            <p:stCondLst>
                              <p:cond delay="2750"/>
                            </p:stCondLst>
                            <p:childTnLst>
                              <p:par>
                                <p:cTn id="95" presetID="10" presetClass="entr" presetSubtype="0" fill="hold" grpId="0" nodeType="afterEffect">
                                  <p:stCondLst>
                                    <p:cond delay="0"/>
                                  </p:stCondLst>
                                  <p:childTnLst>
                                    <p:set>
                                      <p:cBhvr>
                                        <p:cTn id="96" dur="1" fill="hold">
                                          <p:stCondLst>
                                            <p:cond delay="0"/>
                                          </p:stCondLst>
                                        </p:cTn>
                                        <p:tgtEl>
                                          <p:spTgt spid="35"/>
                                        </p:tgtEl>
                                        <p:attrNameLst>
                                          <p:attrName>style.visibility</p:attrName>
                                        </p:attrNameLst>
                                      </p:cBhvr>
                                      <p:to>
                                        <p:strVal val="visible"/>
                                      </p:to>
                                    </p:set>
                                    <p:animEffect transition="in" filter="fade">
                                      <p:cBhvr>
                                        <p:cTn id="97" dur="750"/>
                                        <p:tgtEl>
                                          <p:spTgt spid="35"/>
                                        </p:tgtEl>
                                      </p:cBhvr>
                                    </p:animEffect>
                                  </p:childTnLst>
                                </p:cTn>
                              </p:par>
                            </p:childTnLst>
                          </p:cTn>
                        </p:par>
                        <p:par>
                          <p:cTn id="98" fill="hold">
                            <p:stCondLst>
                              <p:cond delay="3500"/>
                            </p:stCondLst>
                            <p:childTnLst>
                              <p:par>
                                <p:cTn id="99" presetID="22" presetClass="entr" presetSubtype="1" fill="hold" grpId="0" nodeType="afterEffect">
                                  <p:stCondLst>
                                    <p:cond delay="0"/>
                                  </p:stCondLst>
                                  <p:childTnLst>
                                    <p:set>
                                      <p:cBhvr>
                                        <p:cTn id="100" dur="1" fill="hold">
                                          <p:stCondLst>
                                            <p:cond delay="0"/>
                                          </p:stCondLst>
                                        </p:cTn>
                                        <p:tgtEl>
                                          <p:spTgt spid="38"/>
                                        </p:tgtEl>
                                        <p:attrNameLst>
                                          <p:attrName>style.visibility</p:attrName>
                                        </p:attrNameLst>
                                      </p:cBhvr>
                                      <p:to>
                                        <p:strVal val="visible"/>
                                      </p:to>
                                    </p:set>
                                    <p:animEffect transition="in" filter="wipe(up)">
                                      <p:cBhvr>
                                        <p:cTn id="101" dur="1250"/>
                                        <p:tgtEl>
                                          <p:spTgt spid="3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2" grpId="0" animBg="1"/>
      <p:bldP spid="13" grpId="0" animBg="1"/>
      <p:bldP spid="14" grpId="0" animBg="1"/>
      <p:bldP spid="15" grpId="0" animBg="1"/>
      <p:bldP spid="16" grpId="0" animBg="1"/>
      <p:bldP spid="17" grpId="0" animBg="1"/>
      <p:bldP spid="18" grpId="0" animBg="1"/>
      <p:bldP spid="21" grpId="0" animBg="1"/>
      <p:bldP spid="22" grpId="0" animBg="1"/>
      <p:bldP spid="28" grpId="0" animBg="1"/>
      <p:bldP spid="29" grpId="0" animBg="1"/>
      <p:bldP spid="30" grpId="0" animBg="1"/>
      <p:bldP spid="31" grpId="0" animBg="1"/>
      <p:bldP spid="32" grpId="0" animBg="1"/>
      <p:bldP spid="33" grpId="0" animBg="1"/>
      <p:bldP spid="34" grpId="0"/>
      <p:bldP spid="35" grpId="0"/>
      <p:bldP spid="36" grpId="0" animBg="1"/>
      <p:bldP spid="38" grpId="0" animBg="1"/>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678" y="2315190"/>
            <a:ext cx="8680361" cy="923330"/>
          </a:xfrm>
          <a:prstGeom prst="rect">
            <a:avLst/>
          </a:prstGeom>
        </p:spPr>
        <p:txBody>
          <a:bodyPr wrap="square">
            <a:spAutoFit/>
          </a:bodyPr>
          <a:lstStyle/>
          <a:p>
            <a:pPr marL="342900" lvl="0" indent="-342900">
              <a:buAutoNum type="alphaLcParenBoth" startAt="3"/>
            </a:pPr>
            <a:r>
              <a:rPr lang="en-US" dirty="0" smtClean="0"/>
              <a:t>A </a:t>
            </a:r>
            <a:r>
              <a:rPr lang="en-US" dirty="0"/>
              <a:t>ball of mass </a:t>
            </a:r>
            <a:r>
              <a:rPr lang="en-US" i="1" dirty="0"/>
              <a:t>m </a:t>
            </a:r>
            <a:r>
              <a:rPr lang="en-US" dirty="0"/>
              <a:t>makes a head-on elastic collision with a stationary second ball of mass </a:t>
            </a:r>
            <a:endParaRPr lang="en-US" dirty="0" smtClean="0"/>
          </a:p>
          <a:p>
            <a:pPr lvl="0"/>
            <a:r>
              <a:rPr lang="en-US" i="1" dirty="0"/>
              <a:t> </a:t>
            </a:r>
            <a:r>
              <a:rPr lang="en-US" i="1" dirty="0" smtClean="0"/>
              <a:t>     M </a:t>
            </a:r>
            <a:r>
              <a:rPr lang="en-US" dirty="0"/>
              <a:t>and rebounds with a speed equal to one-third its original speed. </a:t>
            </a:r>
            <a:endParaRPr lang="en-US" dirty="0" smtClean="0"/>
          </a:p>
          <a:p>
            <a:pPr lvl="0"/>
            <a:r>
              <a:rPr lang="en-US" dirty="0"/>
              <a:t> </a:t>
            </a:r>
            <a:r>
              <a:rPr lang="en-US" dirty="0" smtClean="0"/>
              <a:t>     Show </a:t>
            </a:r>
            <a:r>
              <a:rPr lang="en-US" dirty="0"/>
              <a:t>that the mass of the second ball is equal to 2</a:t>
            </a:r>
            <a:r>
              <a:rPr lang="en-US" i="1" dirty="0"/>
              <a:t>m</a:t>
            </a:r>
            <a:r>
              <a:rPr lang="en-US" dirty="0"/>
              <a:t>.</a:t>
            </a:r>
            <a:endParaRPr lang="en-NZ" dirty="0"/>
          </a:p>
        </p:txBody>
      </p:sp>
      <p:sp>
        <p:nvSpPr>
          <p:cNvPr id="3" name="Rectangle 2"/>
          <p:cNvSpPr/>
          <p:nvPr/>
        </p:nvSpPr>
        <p:spPr>
          <a:xfrm>
            <a:off x="231364" y="243607"/>
            <a:ext cx="4728154" cy="369332"/>
          </a:xfrm>
          <a:prstGeom prst="rect">
            <a:avLst/>
          </a:prstGeom>
        </p:spPr>
        <p:txBody>
          <a:bodyPr wrap="none">
            <a:spAutoFit/>
          </a:bodyPr>
          <a:lstStyle/>
          <a:p>
            <a:pPr lvl="0"/>
            <a:r>
              <a:rPr lang="en-US" dirty="0" smtClean="0"/>
              <a:t>(b)   Use </a:t>
            </a:r>
            <a:r>
              <a:rPr lang="en-US" dirty="0"/>
              <a:t>physical principles to explain this result.</a:t>
            </a:r>
            <a:endParaRPr lang="en-NZ" dirty="0"/>
          </a:p>
        </p:txBody>
      </p:sp>
      <p:sp>
        <p:nvSpPr>
          <p:cNvPr id="4" name="Rectangle 3"/>
          <p:cNvSpPr/>
          <p:nvPr/>
        </p:nvSpPr>
        <p:spPr>
          <a:xfrm>
            <a:off x="444321" y="650718"/>
            <a:ext cx="8206967" cy="1477328"/>
          </a:xfrm>
          <a:prstGeom prst="rect">
            <a:avLst/>
          </a:prstGeom>
          <a:solidFill>
            <a:srgbClr val="FFFFCC"/>
          </a:solidFill>
        </p:spPr>
        <p:txBody>
          <a:bodyPr wrap="square">
            <a:spAutoFit/>
          </a:bodyPr>
          <a:lstStyle/>
          <a:p>
            <a:r>
              <a:rPr lang="en-US" dirty="0" smtClean="0"/>
              <a:t>The ball rising starts </a:t>
            </a:r>
            <a:r>
              <a:rPr lang="en-US" dirty="0"/>
              <a:t>off fast and loses speed – the </a:t>
            </a:r>
            <a:r>
              <a:rPr lang="en-US" dirty="0" smtClean="0"/>
              <a:t>falling one starts </a:t>
            </a:r>
            <a:r>
              <a:rPr lang="en-US" dirty="0"/>
              <a:t>slow and gains speed. By the time they meet, the fast starting one must have </a:t>
            </a:r>
            <a:r>
              <a:rPr lang="en-US" dirty="0" smtClean="0"/>
              <a:t>travelled furthest. </a:t>
            </a:r>
            <a:r>
              <a:rPr lang="en-US" dirty="0"/>
              <a:t>They cross </a:t>
            </a:r>
            <a:r>
              <a:rPr lang="en-US" dirty="0" smtClean="0"/>
              <a:t>beyond the half way point - ¾ </a:t>
            </a:r>
            <a:r>
              <a:rPr lang="en-US" dirty="0"/>
              <a:t>the way up.</a:t>
            </a:r>
            <a:endParaRPr lang="en-NZ" dirty="0"/>
          </a:p>
          <a:p>
            <a:r>
              <a:rPr lang="en-US" b="1" i="1" dirty="0" smtClean="0"/>
              <a:t>Or</a:t>
            </a:r>
            <a:r>
              <a:rPr lang="en-US" dirty="0" smtClean="0"/>
              <a:t> When </a:t>
            </a:r>
            <a:r>
              <a:rPr lang="en-US" dirty="0"/>
              <a:t>they meet both have been traveling for the same time. The </a:t>
            </a:r>
            <a:r>
              <a:rPr lang="en-US" dirty="0" smtClean="0"/>
              <a:t>one moving fastest initially </a:t>
            </a:r>
            <a:r>
              <a:rPr lang="en-US" dirty="0"/>
              <a:t>must have traveled </a:t>
            </a:r>
            <a:r>
              <a:rPr lang="en-US" dirty="0" smtClean="0"/>
              <a:t>the greatest </a:t>
            </a:r>
            <a:r>
              <a:rPr lang="en-US" dirty="0"/>
              <a:t>distance.</a:t>
            </a:r>
            <a:endParaRPr lang="en-NZ" dirty="0"/>
          </a:p>
        </p:txBody>
      </p:sp>
      <p:sp>
        <p:nvSpPr>
          <p:cNvPr id="5" name="TextBox 4"/>
          <p:cNvSpPr txBox="1"/>
          <p:nvPr/>
        </p:nvSpPr>
        <p:spPr>
          <a:xfrm>
            <a:off x="321970" y="3271235"/>
            <a:ext cx="6181051" cy="369332"/>
          </a:xfrm>
          <a:prstGeom prst="rect">
            <a:avLst/>
          </a:prstGeom>
          <a:solidFill>
            <a:srgbClr val="FFFFCC"/>
          </a:solidFill>
        </p:spPr>
        <p:txBody>
          <a:bodyPr wrap="none" rtlCol="0">
            <a:spAutoFit/>
          </a:bodyPr>
          <a:lstStyle/>
          <a:p>
            <a:r>
              <a:rPr lang="en-NZ" dirty="0" smtClean="0"/>
              <a:t>The collision is elastic so both momentum and KE are conserved.</a:t>
            </a:r>
            <a:endParaRPr lang="en-NZ" dirty="0"/>
          </a:p>
        </p:txBody>
      </p:sp>
      <mc:AlternateContent xmlns:mc="http://schemas.openxmlformats.org/markup-compatibility/2006" xmlns:a14="http://schemas.microsoft.com/office/drawing/2010/main">
        <mc:Choice Requires="a14">
          <p:sp>
            <p:nvSpPr>
              <p:cNvPr id="6" name="TextBox 5"/>
              <p:cNvSpPr txBox="1"/>
              <p:nvPr/>
            </p:nvSpPr>
            <p:spPr>
              <a:xfrm>
                <a:off x="3882980" y="3876541"/>
                <a:ext cx="968727" cy="391582"/>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NZ" i="1" smtClean="0">
                              <a:latin typeface="Cambria Math"/>
                            </a:rPr>
                          </m:ctrlPr>
                        </m:sSubPr>
                        <m:e>
                          <m:r>
                            <a:rPr lang="en-NZ" b="0" i="1" smtClean="0">
                              <a:latin typeface="Cambria Math"/>
                            </a:rPr>
                            <m:t>𝑝</m:t>
                          </m:r>
                        </m:e>
                        <m:sub>
                          <m:r>
                            <a:rPr lang="en-NZ" b="0" i="1" smtClean="0">
                              <a:latin typeface="Cambria Math"/>
                            </a:rPr>
                            <m:t>𝑖</m:t>
                          </m:r>
                        </m:sub>
                      </m:sSub>
                      <m:r>
                        <a:rPr lang="en-NZ" b="0" i="0" smtClean="0">
                          <a:latin typeface="Cambria Math"/>
                        </a:rPr>
                        <m:t>=</m:t>
                      </m:r>
                      <m:sSub>
                        <m:sSubPr>
                          <m:ctrlPr>
                            <a:rPr lang="en-NZ" b="0" i="1" smtClean="0">
                              <a:latin typeface="Cambria Math"/>
                            </a:rPr>
                          </m:ctrlPr>
                        </m:sSubPr>
                        <m:e>
                          <m:r>
                            <a:rPr lang="en-NZ" b="0" i="1" smtClean="0">
                              <a:latin typeface="Cambria Math"/>
                            </a:rPr>
                            <m:t>𝑝</m:t>
                          </m:r>
                        </m:e>
                        <m:sub>
                          <m:r>
                            <a:rPr lang="en-NZ" b="0" i="1" smtClean="0">
                              <a:latin typeface="Cambria Math"/>
                            </a:rPr>
                            <m:t>𝑓</m:t>
                          </m:r>
                        </m:sub>
                      </m:sSub>
                    </m:oMath>
                  </m:oMathPara>
                </a14:m>
                <a:endParaRPr lang="en-NZ" dirty="0"/>
              </a:p>
            </p:txBody>
          </p:sp>
        </mc:Choice>
        <mc:Fallback xmlns="">
          <p:sp>
            <p:nvSpPr>
              <p:cNvPr id="6" name="TextBox 5"/>
              <p:cNvSpPr txBox="1">
                <a:spLocks noRot="1" noChangeAspect="1" noMove="1" noResize="1" noEditPoints="1" noAdjustHandles="1" noChangeArrowheads="1" noChangeShapeType="1" noTextEdit="1"/>
              </p:cNvSpPr>
              <p:nvPr/>
            </p:nvSpPr>
            <p:spPr>
              <a:xfrm>
                <a:off x="3882980" y="3876541"/>
                <a:ext cx="968727" cy="391582"/>
              </a:xfrm>
              <a:prstGeom prst="rect">
                <a:avLst/>
              </a:prstGeom>
              <a:blipFill rotWithShape="1">
                <a:blip r:embed="rId2"/>
                <a:stretch>
                  <a:fillRect b="-9375"/>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7334520" y="4121238"/>
                <a:ext cx="1144480" cy="609911"/>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𝑉</m:t>
                      </m:r>
                      <m:r>
                        <a:rPr lang="en-NZ" b="0" i="1" smtClean="0">
                          <a:latin typeface="Cambria Math"/>
                        </a:rPr>
                        <m:t>=</m:t>
                      </m:r>
                      <m:f>
                        <m:fPr>
                          <m:ctrlPr>
                            <a:rPr lang="en-NZ" b="0" i="1" smtClean="0">
                              <a:latin typeface="Cambria Math"/>
                            </a:rPr>
                          </m:ctrlPr>
                        </m:fPr>
                        <m:num>
                          <m:r>
                            <a:rPr lang="en-NZ" b="0" i="1" smtClean="0">
                              <a:latin typeface="Cambria Math"/>
                            </a:rPr>
                            <m:t>4</m:t>
                          </m:r>
                          <m:r>
                            <a:rPr lang="en-NZ" b="0" i="1" smtClean="0">
                              <a:latin typeface="Cambria Math"/>
                            </a:rPr>
                            <m:t>𝑚𝑣</m:t>
                          </m:r>
                        </m:num>
                        <m:den>
                          <m:r>
                            <a:rPr lang="en-NZ" b="0" i="1" smtClean="0">
                              <a:latin typeface="Cambria Math"/>
                            </a:rPr>
                            <m:t>3</m:t>
                          </m:r>
                          <m:r>
                            <a:rPr lang="en-NZ" b="0" i="1" smtClean="0">
                              <a:latin typeface="Cambria Math"/>
                            </a:rPr>
                            <m:t>𝑀</m:t>
                          </m:r>
                        </m:den>
                      </m:f>
                    </m:oMath>
                  </m:oMathPara>
                </a14:m>
                <a:endParaRPr lang="en-NZ" dirty="0"/>
              </a:p>
            </p:txBody>
          </p:sp>
        </mc:Choice>
        <mc:Fallback xmlns="">
          <p:sp>
            <p:nvSpPr>
              <p:cNvPr id="8" name="TextBox 7"/>
              <p:cNvSpPr txBox="1">
                <a:spLocks noRot="1" noChangeAspect="1" noMove="1" noResize="1" noEditPoints="1" noAdjustHandles="1" noChangeArrowheads="1" noChangeShapeType="1" noTextEdit="1"/>
              </p:cNvSpPr>
              <p:nvPr/>
            </p:nvSpPr>
            <p:spPr>
              <a:xfrm>
                <a:off x="7334520" y="4121238"/>
                <a:ext cx="1144480" cy="609911"/>
              </a:xfrm>
              <a:prstGeom prst="rect">
                <a:avLst/>
              </a:prstGeom>
              <a:blipFill rotWithShape="1">
                <a:blip r:embed="rId3"/>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5261019" y="3889418"/>
                <a:ext cx="1814856" cy="565348"/>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𝑚𝑣</m:t>
                      </m:r>
                      <m:r>
                        <a:rPr lang="en-NZ" b="0" i="1" smtClean="0">
                          <a:latin typeface="Cambria Math"/>
                        </a:rPr>
                        <m:t>=</m:t>
                      </m:r>
                      <m:r>
                        <a:rPr lang="en-NZ" b="0" i="1" smtClean="0">
                          <a:latin typeface="Cambria Math"/>
                        </a:rPr>
                        <m:t>𝑀𝑉</m:t>
                      </m:r>
                      <m:r>
                        <a:rPr lang="en-NZ" b="0" i="1" smtClean="0">
                          <a:latin typeface="Cambria Math"/>
                        </a:rPr>
                        <m:t>−</m:t>
                      </m:r>
                      <m:f>
                        <m:fPr>
                          <m:ctrlPr>
                            <a:rPr lang="en-NZ" b="0" i="1" smtClean="0">
                              <a:latin typeface="Cambria Math"/>
                            </a:rPr>
                          </m:ctrlPr>
                        </m:fPr>
                        <m:num>
                          <m:r>
                            <a:rPr lang="en-NZ" b="0" i="1" smtClean="0">
                              <a:latin typeface="Cambria Math"/>
                            </a:rPr>
                            <m:t>𝑚𝑣</m:t>
                          </m:r>
                        </m:num>
                        <m:den>
                          <m:r>
                            <a:rPr lang="en-NZ" b="0" i="1" smtClean="0">
                              <a:latin typeface="Cambria Math"/>
                            </a:rPr>
                            <m:t>3</m:t>
                          </m:r>
                        </m:den>
                      </m:f>
                    </m:oMath>
                  </m:oMathPara>
                </a14:m>
                <a:endParaRPr lang="en-NZ" dirty="0"/>
              </a:p>
            </p:txBody>
          </p:sp>
        </mc:Choice>
        <mc:Fallback xmlns="">
          <p:sp>
            <p:nvSpPr>
              <p:cNvPr id="9" name="TextBox 8"/>
              <p:cNvSpPr txBox="1">
                <a:spLocks noRot="1" noChangeAspect="1" noMove="1" noResize="1" noEditPoints="1" noAdjustHandles="1" noChangeArrowheads="1" noChangeShapeType="1" noTextEdit="1"/>
              </p:cNvSpPr>
              <p:nvPr/>
            </p:nvSpPr>
            <p:spPr>
              <a:xfrm>
                <a:off x="5261019" y="3889418"/>
                <a:ext cx="1814856" cy="565348"/>
              </a:xfrm>
              <a:prstGeom prst="rect">
                <a:avLst/>
              </a:prstGeom>
              <a:blipFill rotWithShape="1">
                <a:blip r:embed="rId4"/>
                <a:stretch>
                  <a:fillRect/>
                </a:stretch>
              </a:blipFill>
            </p:spPr>
            <p:txBody>
              <a:bodyPr/>
              <a:lstStyle/>
              <a:p>
                <a:r>
                  <a:rPr lang="en-NZ">
                    <a:noFill/>
                  </a:rPr>
                  <a:t> </a:t>
                </a:r>
              </a:p>
            </p:txBody>
          </p:sp>
        </mc:Fallback>
      </mc:AlternateContent>
      <p:sp>
        <p:nvSpPr>
          <p:cNvPr id="10" name="Rectangle 9"/>
          <p:cNvSpPr/>
          <p:nvPr/>
        </p:nvSpPr>
        <p:spPr>
          <a:xfrm>
            <a:off x="328581" y="3759488"/>
            <a:ext cx="3206262" cy="369332"/>
          </a:xfrm>
          <a:prstGeom prst="rect">
            <a:avLst/>
          </a:prstGeom>
          <a:solidFill>
            <a:srgbClr val="FFFFCC"/>
          </a:solidFill>
        </p:spPr>
        <p:txBody>
          <a:bodyPr wrap="none">
            <a:spAutoFit/>
          </a:bodyPr>
          <a:lstStyle/>
          <a:p>
            <a:r>
              <a:rPr lang="en-NZ" dirty="0" smtClean="0"/>
              <a:t>Momentum conservation gives :</a:t>
            </a:r>
            <a:endParaRPr lang="en-NZ" dirty="0"/>
          </a:p>
        </p:txBody>
      </p:sp>
      <p:sp>
        <p:nvSpPr>
          <p:cNvPr id="11" name="Rectangle 10"/>
          <p:cNvSpPr/>
          <p:nvPr/>
        </p:nvSpPr>
        <p:spPr>
          <a:xfrm>
            <a:off x="339315" y="4439921"/>
            <a:ext cx="1669790" cy="646331"/>
          </a:xfrm>
          <a:prstGeom prst="rect">
            <a:avLst/>
          </a:prstGeom>
          <a:solidFill>
            <a:srgbClr val="FFFFCC"/>
          </a:solidFill>
        </p:spPr>
        <p:txBody>
          <a:bodyPr wrap="square">
            <a:spAutoFit/>
          </a:bodyPr>
          <a:lstStyle/>
          <a:p>
            <a:r>
              <a:rPr lang="en-NZ" dirty="0" smtClean="0"/>
              <a:t>KE conservation gives :</a:t>
            </a:r>
            <a:endParaRPr lang="en-NZ" dirty="0"/>
          </a:p>
        </p:txBody>
      </p:sp>
      <mc:AlternateContent xmlns:mc="http://schemas.openxmlformats.org/markup-compatibility/2006" xmlns:a14="http://schemas.microsoft.com/office/drawing/2010/main">
        <mc:Choice Requires="a14">
          <p:sp>
            <p:nvSpPr>
              <p:cNvPr id="12" name="TextBox 11"/>
              <p:cNvSpPr txBox="1"/>
              <p:nvPr/>
            </p:nvSpPr>
            <p:spPr>
              <a:xfrm>
                <a:off x="2260242" y="4636395"/>
                <a:ext cx="2727157" cy="670825"/>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NZ" b="0" i="1" smtClean="0">
                              <a:latin typeface="Cambria Math"/>
                            </a:rPr>
                          </m:ctrlPr>
                        </m:fPr>
                        <m:num>
                          <m:r>
                            <a:rPr lang="en-NZ" b="0" i="1" smtClean="0">
                              <a:latin typeface="Cambria Math"/>
                            </a:rPr>
                            <m:t>1</m:t>
                          </m:r>
                        </m:num>
                        <m:den>
                          <m:r>
                            <a:rPr lang="en-NZ" b="0" i="1" smtClean="0">
                              <a:latin typeface="Cambria Math"/>
                            </a:rPr>
                            <m:t>2</m:t>
                          </m:r>
                        </m:den>
                      </m:f>
                      <m:r>
                        <a:rPr lang="en-NZ" b="0" i="1" smtClean="0">
                          <a:latin typeface="Cambria Math"/>
                        </a:rPr>
                        <m:t>𝑚</m:t>
                      </m:r>
                      <m:sSup>
                        <m:sSupPr>
                          <m:ctrlPr>
                            <a:rPr lang="en-NZ" b="0" i="1" smtClean="0">
                              <a:latin typeface="Cambria Math"/>
                            </a:rPr>
                          </m:ctrlPr>
                        </m:sSupPr>
                        <m:e>
                          <m:r>
                            <a:rPr lang="en-NZ" b="0" i="1" smtClean="0">
                              <a:latin typeface="Cambria Math"/>
                            </a:rPr>
                            <m:t>𝑣</m:t>
                          </m:r>
                        </m:e>
                        <m:sup>
                          <m:r>
                            <a:rPr lang="en-NZ" b="0" i="1" smtClean="0">
                              <a:latin typeface="Cambria Math"/>
                            </a:rPr>
                            <m:t>2</m:t>
                          </m:r>
                        </m:sup>
                      </m:sSup>
                      <m:r>
                        <a:rPr lang="en-NZ" b="0" i="1" smtClean="0">
                          <a:latin typeface="Cambria Math"/>
                        </a:rPr>
                        <m:t>=</m:t>
                      </m:r>
                      <m:f>
                        <m:fPr>
                          <m:ctrlPr>
                            <a:rPr lang="en-NZ" b="0" i="1" smtClean="0">
                              <a:latin typeface="Cambria Math"/>
                            </a:rPr>
                          </m:ctrlPr>
                        </m:fPr>
                        <m:num>
                          <m:r>
                            <a:rPr lang="en-NZ" b="0" i="1" smtClean="0">
                              <a:latin typeface="Cambria Math"/>
                            </a:rPr>
                            <m:t>1</m:t>
                          </m:r>
                        </m:num>
                        <m:den>
                          <m:r>
                            <a:rPr lang="en-NZ" b="0" i="1" smtClean="0">
                              <a:latin typeface="Cambria Math"/>
                            </a:rPr>
                            <m:t>2</m:t>
                          </m:r>
                        </m:den>
                      </m:f>
                      <m:r>
                        <a:rPr lang="en-NZ" b="0" i="1" smtClean="0">
                          <a:latin typeface="Cambria Math"/>
                        </a:rPr>
                        <m:t>𝑀</m:t>
                      </m:r>
                      <m:sSup>
                        <m:sSupPr>
                          <m:ctrlPr>
                            <a:rPr lang="en-NZ" b="0" i="1" smtClean="0">
                              <a:latin typeface="Cambria Math"/>
                            </a:rPr>
                          </m:ctrlPr>
                        </m:sSupPr>
                        <m:e>
                          <m:r>
                            <a:rPr lang="en-NZ" b="0" i="1" smtClean="0">
                              <a:latin typeface="Cambria Math"/>
                            </a:rPr>
                            <m:t>𝑉</m:t>
                          </m:r>
                        </m:e>
                        <m:sup>
                          <m:r>
                            <a:rPr lang="en-NZ" b="0" i="1" smtClean="0">
                              <a:latin typeface="Cambria Math"/>
                            </a:rPr>
                            <m:t>2</m:t>
                          </m:r>
                        </m:sup>
                      </m:sSup>
                      <m:r>
                        <a:rPr lang="en-NZ" b="0" i="1" smtClean="0">
                          <a:latin typeface="Cambria Math"/>
                        </a:rPr>
                        <m:t>+</m:t>
                      </m:r>
                      <m:f>
                        <m:fPr>
                          <m:ctrlPr>
                            <a:rPr lang="en-NZ" b="0" i="1" smtClean="0">
                              <a:latin typeface="Cambria Math"/>
                            </a:rPr>
                          </m:ctrlPr>
                        </m:fPr>
                        <m:num>
                          <m:r>
                            <a:rPr lang="en-NZ" b="0" i="1" smtClean="0">
                              <a:latin typeface="Cambria Math"/>
                            </a:rPr>
                            <m:t>1</m:t>
                          </m:r>
                        </m:num>
                        <m:den>
                          <m:r>
                            <a:rPr lang="en-NZ" b="0" i="1" smtClean="0">
                              <a:latin typeface="Cambria Math"/>
                            </a:rPr>
                            <m:t>2</m:t>
                          </m:r>
                        </m:den>
                      </m:f>
                      <m:f>
                        <m:fPr>
                          <m:ctrlPr>
                            <a:rPr lang="en-NZ" b="0" i="1" smtClean="0">
                              <a:latin typeface="Cambria Math"/>
                            </a:rPr>
                          </m:ctrlPr>
                        </m:fPr>
                        <m:num>
                          <m:r>
                            <a:rPr lang="en-NZ" b="0" i="1" smtClean="0">
                              <a:latin typeface="Cambria Math"/>
                            </a:rPr>
                            <m:t>𝑚</m:t>
                          </m:r>
                          <m:sSup>
                            <m:sSupPr>
                              <m:ctrlPr>
                                <a:rPr lang="en-NZ" b="0" i="1" smtClean="0">
                                  <a:latin typeface="Cambria Math"/>
                                </a:rPr>
                              </m:ctrlPr>
                            </m:sSupPr>
                            <m:e>
                              <m:r>
                                <a:rPr lang="en-NZ" b="0" i="1" smtClean="0">
                                  <a:latin typeface="Cambria Math"/>
                                </a:rPr>
                                <m:t>𝑣</m:t>
                              </m:r>
                            </m:e>
                            <m:sup>
                              <m:r>
                                <a:rPr lang="en-NZ" b="0" i="1" smtClean="0">
                                  <a:latin typeface="Cambria Math"/>
                                </a:rPr>
                                <m:t>2</m:t>
                              </m:r>
                            </m:sup>
                          </m:sSup>
                        </m:num>
                        <m:den>
                          <m:r>
                            <a:rPr lang="en-NZ" b="0" i="1" smtClean="0">
                              <a:latin typeface="Cambria Math"/>
                            </a:rPr>
                            <m:t>9</m:t>
                          </m:r>
                        </m:den>
                      </m:f>
                    </m:oMath>
                  </m:oMathPara>
                </a14:m>
                <a:endParaRPr lang="en-NZ" dirty="0"/>
              </a:p>
            </p:txBody>
          </p:sp>
        </mc:Choice>
        <mc:Fallback xmlns="">
          <p:sp>
            <p:nvSpPr>
              <p:cNvPr id="12" name="TextBox 11"/>
              <p:cNvSpPr txBox="1">
                <a:spLocks noRot="1" noChangeAspect="1" noMove="1" noResize="1" noEditPoints="1" noAdjustHandles="1" noChangeArrowheads="1" noChangeShapeType="1" noTextEdit="1"/>
              </p:cNvSpPr>
              <p:nvPr/>
            </p:nvSpPr>
            <p:spPr>
              <a:xfrm>
                <a:off x="2260242" y="4636395"/>
                <a:ext cx="2727157" cy="670825"/>
              </a:xfrm>
              <a:prstGeom prst="rect">
                <a:avLst/>
              </a:prstGeom>
              <a:blipFill rotWithShape="1">
                <a:blip r:embed="rId5"/>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2721736" y="5484255"/>
                <a:ext cx="2154179" cy="648126"/>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NZ" b="0" i="1" smtClean="0">
                              <a:latin typeface="Cambria Math"/>
                            </a:rPr>
                          </m:ctrlPr>
                        </m:fPr>
                        <m:num>
                          <m:r>
                            <a:rPr lang="en-NZ" b="0" i="1" smtClean="0">
                              <a:latin typeface="Cambria Math"/>
                            </a:rPr>
                            <m:t>8</m:t>
                          </m:r>
                        </m:num>
                        <m:den>
                          <m:r>
                            <a:rPr lang="en-NZ" b="0" i="1" smtClean="0">
                              <a:latin typeface="Cambria Math"/>
                            </a:rPr>
                            <m:t>9</m:t>
                          </m:r>
                        </m:den>
                      </m:f>
                      <m:r>
                        <a:rPr lang="en-NZ" b="0" i="1" smtClean="0">
                          <a:latin typeface="Cambria Math"/>
                        </a:rPr>
                        <m:t>𝑚</m:t>
                      </m:r>
                      <m:sSup>
                        <m:sSupPr>
                          <m:ctrlPr>
                            <a:rPr lang="en-NZ" b="0" i="1" smtClean="0">
                              <a:latin typeface="Cambria Math"/>
                            </a:rPr>
                          </m:ctrlPr>
                        </m:sSupPr>
                        <m:e>
                          <m:r>
                            <a:rPr lang="en-NZ" b="0" i="1" smtClean="0">
                              <a:latin typeface="Cambria Math"/>
                            </a:rPr>
                            <m:t>𝑣</m:t>
                          </m:r>
                        </m:e>
                        <m:sup>
                          <m:r>
                            <a:rPr lang="en-NZ" b="0" i="1" smtClean="0">
                              <a:latin typeface="Cambria Math"/>
                            </a:rPr>
                            <m:t>2</m:t>
                          </m:r>
                        </m:sup>
                      </m:sSup>
                      <m:r>
                        <a:rPr lang="en-NZ" b="0" i="1" smtClean="0">
                          <a:latin typeface="Cambria Math"/>
                        </a:rPr>
                        <m:t>=</m:t>
                      </m:r>
                      <m:f>
                        <m:fPr>
                          <m:ctrlPr>
                            <a:rPr lang="en-NZ" b="0" i="1" smtClean="0">
                              <a:latin typeface="Cambria Math"/>
                            </a:rPr>
                          </m:ctrlPr>
                        </m:fPr>
                        <m:num>
                          <m:r>
                            <a:rPr lang="en-NZ" b="0" i="1" smtClean="0">
                              <a:latin typeface="Cambria Math"/>
                            </a:rPr>
                            <m:t>𝑀</m:t>
                          </m:r>
                          <m:r>
                            <a:rPr lang="en-NZ" b="0" i="1" smtClean="0">
                              <a:latin typeface="Cambria Math"/>
                            </a:rPr>
                            <m:t>16</m:t>
                          </m:r>
                          <m:sSup>
                            <m:sSupPr>
                              <m:ctrlPr>
                                <a:rPr lang="en-NZ" b="0" i="1" smtClean="0">
                                  <a:latin typeface="Cambria Math"/>
                                </a:rPr>
                              </m:ctrlPr>
                            </m:sSupPr>
                            <m:e>
                              <m:r>
                                <a:rPr lang="en-NZ" b="0" i="1" smtClean="0">
                                  <a:latin typeface="Cambria Math"/>
                                </a:rPr>
                                <m:t>𝑚</m:t>
                              </m:r>
                            </m:e>
                            <m:sup>
                              <m:r>
                                <a:rPr lang="en-NZ" b="0" i="1" smtClean="0">
                                  <a:latin typeface="Cambria Math"/>
                                </a:rPr>
                                <m:t>2</m:t>
                              </m:r>
                            </m:sup>
                          </m:sSup>
                          <m:sSup>
                            <m:sSupPr>
                              <m:ctrlPr>
                                <a:rPr lang="en-NZ" b="0" i="1" smtClean="0">
                                  <a:latin typeface="Cambria Math"/>
                                </a:rPr>
                              </m:ctrlPr>
                            </m:sSupPr>
                            <m:e>
                              <m:r>
                                <a:rPr lang="en-NZ" b="0" i="1" smtClean="0">
                                  <a:latin typeface="Cambria Math"/>
                                </a:rPr>
                                <m:t>𝑣</m:t>
                              </m:r>
                            </m:e>
                            <m:sup>
                              <m:r>
                                <a:rPr lang="en-NZ" b="0" i="1" smtClean="0">
                                  <a:latin typeface="Cambria Math"/>
                                </a:rPr>
                                <m:t>2</m:t>
                              </m:r>
                            </m:sup>
                          </m:sSup>
                        </m:num>
                        <m:den>
                          <m:r>
                            <a:rPr lang="en-NZ" b="0" i="1" smtClean="0">
                              <a:latin typeface="Cambria Math"/>
                            </a:rPr>
                            <m:t>9</m:t>
                          </m:r>
                          <m:sSup>
                            <m:sSupPr>
                              <m:ctrlPr>
                                <a:rPr lang="en-NZ" b="0" i="1" smtClean="0">
                                  <a:latin typeface="Cambria Math"/>
                                </a:rPr>
                              </m:ctrlPr>
                            </m:sSupPr>
                            <m:e>
                              <m:r>
                                <a:rPr lang="en-NZ" b="0" i="1" smtClean="0">
                                  <a:latin typeface="Cambria Math"/>
                                </a:rPr>
                                <m:t>𝑀</m:t>
                              </m:r>
                            </m:e>
                            <m:sup>
                              <m:r>
                                <a:rPr lang="en-NZ" b="0" i="1" smtClean="0">
                                  <a:latin typeface="Cambria Math"/>
                                </a:rPr>
                                <m:t>2</m:t>
                              </m:r>
                            </m:sup>
                          </m:sSup>
                        </m:den>
                      </m:f>
                    </m:oMath>
                  </m:oMathPara>
                </a14:m>
                <a:endParaRPr lang="en-NZ" dirty="0"/>
              </a:p>
            </p:txBody>
          </p:sp>
        </mc:Choice>
        <mc:Fallback xmlns="">
          <p:sp>
            <p:nvSpPr>
              <p:cNvPr id="13" name="TextBox 12"/>
              <p:cNvSpPr txBox="1">
                <a:spLocks noRot="1" noChangeAspect="1" noMove="1" noResize="1" noEditPoints="1" noAdjustHandles="1" noChangeArrowheads="1" noChangeShapeType="1" noTextEdit="1"/>
              </p:cNvSpPr>
              <p:nvPr/>
            </p:nvSpPr>
            <p:spPr>
              <a:xfrm>
                <a:off x="2721736" y="5484255"/>
                <a:ext cx="2154179" cy="648126"/>
              </a:xfrm>
              <a:prstGeom prst="rect">
                <a:avLst/>
              </a:prstGeom>
              <a:blipFill rotWithShape="1">
                <a:blip r:embed="rId6"/>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5054958" y="5808371"/>
                <a:ext cx="1403974" cy="461665"/>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sz="2400" b="1" i="1" smtClean="0">
                          <a:latin typeface="Cambria Math"/>
                        </a:rPr>
                        <m:t>𝑴</m:t>
                      </m:r>
                      <m:r>
                        <a:rPr lang="en-NZ" sz="2400" b="1" i="1" smtClean="0">
                          <a:latin typeface="Cambria Math"/>
                        </a:rPr>
                        <m:t>=</m:t>
                      </m:r>
                      <m:r>
                        <a:rPr lang="en-NZ" sz="2400" b="1" i="1" smtClean="0">
                          <a:latin typeface="Cambria Math"/>
                        </a:rPr>
                        <m:t>𝟐</m:t>
                      </m:r>
                      <m:r>
                        <a:rPr lang="en-NZ" sz="2400" b="1" i="1" smtClean="0">
                          <a:latin typeface="Cambria Math"/>
                        </a:rPr>
                        <m:t>𝒎</m:t>
                      </m:r>
                    </m:oMath>
                  </m:oMathPara>
                </a14:m>
                <a:endParaRPr lang="en-NZ" sz="2400" b="1" dirty="0"/>
              </a:p>
            </p:txBody>
          </p:sp>
        </mc:Choice>
        <mc:Fallback xmlns="">
          <p:sp>
            <p:nvSpPr>
              <p:cNvPr id="14" name="TextBox 13"/>
              <p:cNvSpPr txBox="1">
                <a:spLocks noRot="1" noChangeAspect="1" noMove="1" noResize="1" noEditPoints="1" noAdjustHandles="1" noChangeArrowheads="1" noChangeShapeType="1" noTextEdit="1"/>
              </p:cNvSpPr>
              <p:nvPr/>
            </p:nvSpPr>
            <p:spPr>
              <a:xfrm>
                <a:off x="5054958" y="5808371"/>
                <a:ext cx="1403974" cy="461665"/>
              </a:xfrm>
              <a:prstGeom prst="rect">
                <a:avLst/>
              </a:prstGeom>
              <a:blipFill rotWithShape="1">
                <a:blip r:embed="rId7"/>
                <a:stretch>
                  <a:fillRect/>
                </a:stretch>
              </a:blipFill>
            </p:spPr>
            <p:txBody>
              <a:bodyPr/>
              <a:lstStyle/>
              <a:p>
                <a:r>
                  <a:rPr lang="en-NZ">
                    <a:noFill/>
                  </a:rPr>
                  <a:t> </a:t>
                </a:r>
              </a:p>
            </p:txBody>
          </p:sp>
        </mc:Fallback>
      </mc:AlternateContent>
      <p:sp>
        <p:nvSpPr>
          <p:cNvPr id="15" name="TextBox 14"/>
          <p:cNvSpPr txBox="1"/>
          <p:nvPr/>
        </p:nvSpPr>
        <p:spPr>
          <a:xfrm>
            <a:off x="8604716" y="3577740"/>
            <a:ext cx="279001" cy="730642"/>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6" name="TextBox 15"/>
          <p:cNvSpPr txBox="1"/>
          <p:nvPr/>
        </p:nvSpPr>
        <p:spPr>
          <a:xfrm>
            <a:off x="8644924" y="4676784"/>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7" name="TextBox 16"/>
          <p:cNvSpPr txBox="1"/>
          <p:nvPr/>
        </p:nvSpPr>
        <p:spPr>
          <a:xfrm>
            <a:off x="8621480" y="5480595"/>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8" name="TextBox 17"/>
          <p:cNvSpPr txBox="1"/>
          <p:nvPr/>
        </p:nvSpPr>
        <p:spPr>
          <a:xfrm>
            <a:off x="6897883" y="6285030"/>
            <a:ext cx="1739002" cy="369332"/>
          </a:xfrm>
          <a:prstGeom prst="rect">
            <a:avLst/>
          </a:prstGeom>
          <a:solidFill>
            <a:srgbClr val="FFFFCC"/>
          </a:solidFill>
        </p:spPr>
        <p:txBody>
          <a:bodyPr wrap="none" rtlCol="0">
            <a:spAutoFit/>
          </a:bodyPr>
          <a:lstStyle/>
          <a:p>
            <a:r>
              <a:rPr lang="en-NZ" b="1" i="1" dirty="0" smtClean="0">
                <a:solidFill>
                  <a:srgbClr val="FF0000"/>
                </a:solidFill>
              </a:rPr>
              <a:t>Four marks here</a:t>
            </a:r>
            <a:endParaRPr lang="en-NZ" b="1" i="1" dirty="0">
              <a:solidFill>
                <a:srgbClr val="FF0000"/>
              </a:solidFill>
            </a:endParaRPr>
          </a:p>
        </p:txBody>
      </p:sp>
      <p:sp>
        <p:nvSpPr>
          <p:cNvPr id="23" name="TextBox 22"/>
          <p:cNvSpPr txBox="1"/>
          <p:nvPr/>
        </p:nvSpPr>
        <p:spPr>
          <a:xfrm>
            <a:off x="8588152" y="1141296"/>
            <a:ext cx="279001" cy="730642"/>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Tree>
    <p:extLst>
      <p:ext uri="{BB962C8B-B14F-4D97-AF65-F5344CB8AC3E}">
        <p14:creationId xmlns:p14="http://schemas.microsoft.com/office/powerpoint/2010/main" val="23546921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2"/>
                                        </p:tgtEl>
                                        <p:attrNameLst>
                                          <p:attrName>style.visibility</p:attrName>
                                        </p:attrNameLst>
                                      </p:cBhvr>
                                      <p:to>
                                        <p:strVal val="visible"/>
                                      </p:to>
                                    </p:set>
                                    <p:animEffect transition="in" filter="fade">
                                      <p:cBhvr>
                                        <p:cTn id="12" dur="1750"/>
                                        <p:tgtEl>
                                          <p:spTgt spid="2"/>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wipe(left)">
                                      <p:cBhvr>
                                        <p:cTn id="17" dur="2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10"/>
                                        </p:tgtEl>
                                        <p:attrNameLst>
                                          <p:attrName>style.visibility</p:attrName>
                                        </p:attrNameLst>
                                      </p:cBhvr>
                                      <p:to>
                                        <p:strVal val="visible"/>
                                      </p:to>
                                    </p:set>
                                    <p:animEffect transition="in" filter="wipe(left)">
                                      <p:cBhvr>
                                        <p:cTn id="22" dur="1250"/>
                                        <p:tgtEl>
                                          <p:spTgt spid="10"/>
                                        </p:tgtEl>
                                      </p:cBhvr>
                                    </p:animEffect>
                                  </p:childTnLst>
                                </p:cTn>
                              </p:par>
                            </p:childTnLst>
                          </p:cTn>
                        </p:par>
                        <p:par>
                          <p:cTn id="23" fill="hold">
                            <p:stCondLst>
                              <p:cond delay="1250"/>
                            </p:stCondLst>
                            <p:childTnLst>
                              <p:par>
                                <p:cTn id="24" presetID="10" presetClass="entr" presetSubtype="0" fill="hold" grpId="0" nodeType="afterEffect">
                                  <p:stCondLst>
                                    <p:cond delay="0"/>
                                  </p:stCondLst>
                                  <p:childTnLst>
                                    <p:set>
                                      <p:cBhvr>
                                        <p:cTn id="25" dur="1" fill="hold">
                                          <p:stCondLst>
                                            <p:cond delay="0"/>
                                          </p:stCondLst>
                                        </p:cTn>
                                        <p:tgtEl>
                                          <p:spTgt spid="6"/>
                                        </p:tgtEl>
                                        <p:attrNameLst>
                                          <p:attrName>style.visibility</p:attrName>
                                        </p:attrNameLst>
                                      </p:cBhvr>
                                      <p:to>
                                        <p:strVal val="visible"/>
                                      </p:to>
                                    </p:set>
                                    <p:animEffect transition="in" filter="fade">
                                      <p:cBhvr>
                                        <p:cTn id="26" dur="1000"/>
                                        <p:tgtEl>
                                          <p:spTgt spid="6"/>
                                        </p:tgtEl>
                                      </p:cBhvr>
                                    </p:animEffect>
                                  </p:childTnLst>
                                </p:cTn>
                              </p:par>
                            </p:childTnLst>
                          </p:cTn>
                        </p:par>
                      </p:childTnLst>
                    </p:cTn>
                  </p:par>
                  <p:par>
                    <p:cTn id="27" fill="hold">
                      <p:stCondLst>
                        <p:cond delay="indefinite"/>
                      </p:stCondLst>
                      <p:childTnLst>
                        <p:par>
                          <p:cTn id="28" fill="hold">
                            <p:stCondLst>
                              <p:cond delay="0"/>
                            </p:stCondLst>
                            <p:childTnLst>
                              <p:par>
                                <p:cTn id="29" presetID="8" presetClass="entr" presetSubtype="16" fill="hold" grpId="0" nodeType="clickEffect">
                                  <p:stCondLst>
                                    <p:cond delay="0"/>
                                  </p:stCondLst>
                                  <p:childTnLst>
                                    <p:set>
                                      <p:cBhvr>
                                        <p:cTn id="30" dur="1" fill="hold">
                                          <p:stCondLst>
                                            <p:cond delay="0"/>
                                          </p:stCondLst>
                                        </p:cTn>
                                        <p:tgtEl>
                                          <p:spTgt spid="9"/>
                                        </p:tgtEl>
                                        <p:attrNameLst>
                                          <p:attrName>style.visibility</p:attrName>
                                        </p:attrNameLst>
                                      </p:cBhvr>
                                      <p:to>
                                        <p:strVal val="visible"/>
                                      </p:to>
                                    </p:set>
                                    <p:animEffect transition="in" filter="diamond(in)">
                                      <p:cBhvr>
                                        <p:cTn id="31" dur="2000"/>
                                        <p:tgtEl>
                                          <p:spTgt spid="9"/>
                                        </p:tgtEl>
                                      </p:cBhvr>
                                    </p:animEffect>
                                  </p:childTnLst>
                                </p:cTn>
                              </p:par>
                            </p:childTnLst>
                          </p:cTn>
                        </p:par>
                      </p:childTnLst>
                    </p:cTn>
                  </p:par>
                  <p:par>
                    <p:cTn id="32" fill="hold">
                      <p:stCondLst>
                        <p:cond delay="indefinite"/>
                      </p:stCondLst>
                      <p:childTnLst>
                        <p:par>
                          <p:cTn id="33" fill="hold">
                            <p:stCondLst>
                              <p:cond delay="0"/>
                            </p:stCondLst>
                            <p:childTnLst>
                              <p:par>
                                <p:cTn id="34" presetID="10" presetClass="entr" presetSubtype="0" fill="hold" grpId="0" nodeType="clickEffect">
                                  <p:stCondLst>
                                    <p:cond delay="0"/>
                                  </p:stCondLst>
                                  <p:childTnLst>
                                    <p:set>
                                      <p:cBhvr>
                                        <p:cTn id="35" dur="1" fill="hold">
                                          <p:stCondLst>
                                            <p:cond delay="0"/>
                                          </p:stCondLst>
                                        </p:cTn>
                                        <p:tgtEl>
                                          <p:spTgt spid="8"/>
                                        </p:tgtEl>
                                        <p:attrNameLst>
                                          <p:attrName>style.visibility</p:attrName>
                                        </p:attrNameLst>
                                      </p:cBhvr>
                                      <p:to>
                                        <p:strVal val="visible"/>
                                      </p:to>
                                    </p:set>
                                    <p:animEffect transition="in" filter="fade">
                                      <p:cBhvr>
                                        <p:cTn id="36" dur="1500"/>
                                        <p:tgtEl>
                                          <p:spTgt spid="8"/>
                                        </p:tgtEl>
                                      </p:cBhvr>
                                    </p:animEffect>
                                  </p:childTnLst>
                                </p:cTn>
                              </p:par>
                            </p:childTnLst>
                          </p:cTn>
                        </p:par>
                      </p:childTnLst>
                    </p:cTn>
                  </p:par>
                  <p:par>
                    <p:cTn id="37" fill="hold">
                      <p:stCondLst>
                        <p:cond delay="indefinite"/>
                      </p:stCondLst>
                      <p:childTnLst>
                        <p:par>
                          <p:cTn id="38" fill="hold">
                            <p:stCondLst>
                              <p:cond delay="0"/>
                            </p:stCondLst>
                            <p:childTnLst>
                              <p:par>
                                <p:cTn id="39" presetID="10" presetClass="entr" presetSubtype="0" fill="hold" grpId="0" nodeType="clickEffect">
                                  <p:stCondLst>
                                    <p:cond delay="0"/>
                                  </p:stCondLst>
                                  <p:childTnLst>
                                    <p:set>
                                      <p:cBhvr>
                                        <p:cTn id="40" dur="1" fill="hold">
                                          <p:stCondLst>
                                            <p:cond delay="0"/>
                                          </p:stCondLst>
                                        </p:cTn>
                                        <p:tgtEl>
                                          <p:spTgt spid="11"/>
                                        </p:tgtEl>
                                        <p:attrNameLst>
                                          <p:attrName>style.visibility</p:attrName>
                                        </p:attrNameLst>
                                      </p:cBhvr>
                                      <p:to>
                                        <p:strVal val="visible"/>
                                      </p:to>
                                    </p:set>
                                    <p:animEffect transition="in" filter="fade">
                                      <p:cBhvr>
                                        <p:cTn id="41" dur="1250"/>
                                        <p:tgtEl>
                                          <p:spTgt spid="11"/>
                                        </p:tgtEl>
                                      </p:cBhvr>
                                    </p:animEffect>
                                  </p:childTnLst>
                                </p:cTn>
                              </p:par>
                            </p:childTnLst>
                          </p:cTn>
                        </p:par>
                      </p:childTnLst>
                    </p:cTn>
                  </p:par>
                  <p:par>
                    <p:cTn id="42" fill="hold">
                      <p:stCondLst>
                        <p:cond delay="indefinite"/>
                      </p:stCondLst>
                      <p:childTnLst>
                        <p:par>
                          <p:cTn id="43" fill="hold">
                            <p:stCondLst>
                              <p:cond delay="0"/>
                            </p:stCondLst>
                            <p:childTnLst>
                              <p:par>
                                <p:cTn id="44" presetID="8" presetClass="entr" presetSubtype="16" fill="hold" grpId="0" nodeType="clickEffect">
                                  <p:stCondLst>
                                    <p:cond delay="0"/>
                                  </p:stCondLst>
                                  <p:childTnLst>
                                    <p:set>
                                      <p:cBhvr>
                                        <p:cTn id="45" dur="1" fill="hold">
                                          <p:stCondLst>
                                            <p:cond delay="0"/>
                                          </p:stCondLst>
                                        </p:cTn>
                                        <p:tgtEl>
                                          <p:spTgt spid="12"/>
                                        </p:tgtEl>
                                        <p:attrNameLst>
                                          <p:attrName>style.visibility</p:attrName>
                                        </p:attrNameLst>
                                      </p:cBhvr>
                                      <p:to>
                                        <p:strVal val="visible"/>
                                      </p:to>
                                    </p:set>
                                    <p:animEffect transition="in" filter="diamond(in)">
                                      <p:cBhvr>
                                        <p:cTn id="46" dur="2000"/>
                                        <p:tgtEl>
                                          <p:spTgt spid="12"/>
                                        </p:tgtEl>
                                      </p:cBhvr>
                                    </p:animEffect>
                                  </p:childTnLst>
                                </p:cTn>
                              </p:par>
                            </p:childTnLst>
                          </p:cTn>
                        </p:par>
                      </p:childTnLst>
                    </p:cTn>
                  </p:par>
                  <p:par>
                    <p:cTn id="47" fill="hold">
                      <p:stCondLst>
                        <p:cond delay="indefinite"/>
                      </p:stCondLst>
                      <p:childTnLst>
                        <p:par>
                          <p:cTn id="48" fill="hold">
                            <p:stCondLst>
                              <p:cond delay="0"/>
                            </p:stCondLst>
                            <p:childTnLst>
                              <p:par>
                                <p:cTn id="49" presetID="8" presetClass="entr" presetSubtype="32" fill="hold" grpId="0" nodeType="clickEffect">
                                  <p:stCondLst>
                                    <p:cond delay="0"/>
                                  </p:stCondLst>
                                  <p:childTnLst>
                                    <p:set>
                                      <p:cBhvr>
                                        <p:cTn id="50" dur="1" fill="hold">
                                          <p:stCondLst>
                                            <p:cond delay="0"/>
                                          </p:stCondLst>
                                        </p:cTn>
                                        <p:tgtEl>
                                          <p:spTgt spid="13"/>
                                        </p:tgtEl>
                                        <p:attrNameLst>
                                          <p:attrName>style.visibility</p:attrName>
                                        </p:attrNameLst>
                                      </p:cBhvr>
                                      <p:to>
                                        <p:strVal val="visible"/>
                                      </p:to>
                                    </p:set>
                                    <p:animEffect transition="in" filter="diamond(out)">
                                      <p:cBhvr>
                                        <p:cTn id="51" dur="2000"/>
                                        <p:tgtEl>
                                          <p:spTgt spid="13"/>
                                        </p:tgtEl>
                                      </p:cBhvr>
                                    </p:animEffect>
                                  </p:childTnLst>
                                </p:cTn>
                              </p:par>
                            </p:childTnLst>
                          </p:cTn>
                        </p:par>
                      </p:childTnLst>
                    </p:cTn>
                  </p:par>
                  <p:par>
                    <p:cTn id="52" fill="hold">
                      <p:stCondLst>
                        <p:cond delay="indefinite"/>
                      </p:stCondLst>
                      <p:childTnLst>
                        <p:par>
                          <p:cTn id="53" fill="hold">
                            <p:stCondLst>
                              <p:cond delay="0"/>
                            </p:stCondLst>
                            <p:childTnLst>
                              <p:par>
                                <p:cTn id="54" presetID="26" presetClass="entr" presetSubtype="0" fill="hold" grpId="0" nodeType="clickEffect">
                                  <p:stCondLst>
                                    <p:cond delay="0"/>
                                  </p:stCondLst>
                                  <p:childTnLst>
                                    <p:set>
                                      <p:cBhvr>
                                        <p:cTn id="55" dur="1" fill="hold">
                                          <p:stCondLst>
                                            <p:cond delay="0"/>
                                          </p:stCondLst>
                                        </p:cTn>
                                        <p:tgtEl>
                                          <p:spTgt spid="14"/>
                                        </p:tgtEl>
                                        <p:attrNameLst>
                                          <p:attrName>style.visibility</p:attrName>
                                        </p:attrNameLst>
                                      </p:cBhvr>
                                      <p:to>
                                        <p:strVal val="visible"/>
                                      </p:to>
                                    </p:set>
                                    <p:animEffect transition="in" filter="wipe(down)">
                                      <p:cBhvr>
                                        <p:cTn id="56" dur="580">
                                          <p:stCondLst>
                                            <p:cond delay="0"/>
                                          </p:stCondLst>
                                        </p:cTn>
                                        <p:tgtEl>
                                          <p:spTgt spid="14"/>
                                        </p:tgtEl>
                                      </p:cBhvr>
                                    </p:animEffect>
                                    <p:anim calcmode="lin" valueType="num">
                                      <p:cBhvr>
                                        <p:cTn id="57" dur="1822" tmFilter="0,0; 0.14,0.36; 0.43,0.73; 0.71,0.91; 1.0,1.0">
                                          <p:stCondLst>
                                            <p:cond delay="0"/>
                                          </p:stCondLst>
                                        </p:cTn>
                                        <p:tgtEl>
                                          <p:spTgt spid="14"/>
                                        </p:tgtEl>
                                        <p:attrNameLst>
                                          <p:attrName>ppt_x</p:attrName>
                                        </p:attrNameLst>
                                      </p:cBhvr>
                                      <p:tavLst>
                                        <p:tav tm="0">
                                          <p:val>
                                            <p:strVal val="#ppt_x-0.25"/>
                                          </p:val>
                                        </p:tav>
                                        <p:tav tm="100000">
                                          <p:val>
                                            <p:strVal val="#ppt_x"/>
                                          </p:val>
                                        </p:tav>
                                      </p:tavLst>
                                    </p:anim>
                                    <p:anim calcmode="lin" valueType="num">
                                      <p:cBhvr>
                                        <p:cTn id="58" dur="664" tmFilter="0.0,0.0; 0.25,0.07; 0.50,0.2; 0.75,0.467; 1.0,1.0">
                                          <p:stCondLst>
                                            <p:cond delay="0"/>
                                          </p:stCondLst>
                                        </p:cTn>
                                        <p:tgtEl>
                                          <p:spTgt spid="14"/>
                                        </p:tgtEl>
                                        <p:attrNameLst>
                                          <p:attrName>ppt_y</p:attrName>
                                        </p:attrNameLst>
                                      </p:cBhvr>
                                      <p:tavLst>
                                        <p:tav tm="0" fmla="#ppt_y-sin(pi*$)/3">
                                          <p:val>
                                            <p:fltVal val="0.5"/>
                                          </p:val>
                                        </p:tav>
                                        <p:tav tm="100000">
                                          <p:val>
                                            <p:fltVal val="1"/>
                                          </p:val>
                                        </p:tav>
                                      </p:tavLst>
                                    </p:anim>
                                    <p:anim calcmode="lin" valueType="num">
                                      <p:cBhvr>
                                        <p:cTn id="59" dur="664" tmFilter="0, 0; 0.125,0.2665; 0.25,0.4; 0.375,0.465; 0.5,0.5;  0.625,0.535; 0.75,0.6; 0.875,0.7335; 1,1">
                                          <p:stCondLst>
                                            <p:cond delay="664"/>
                                          </p:stCondLst>
                                        </p:cTn>
                                        <p:tgtEl>
                                          <p:spTgt spid="14"/>
                                        </p:tgtEl>
                                        <p:attrNameLst>
                                          <p:attrName>ppt_y</p:attrName>
                                        </p:attrNameLst>
                                      </p:cBhvr>
                                      <p:tavLst>
                                        <p:tav tm="0" fmla="#ppt_y-sin(pi*$)/9">
                                          <p:val>
                                            <p:fltVal val="0"/>
                                          </p:val>
                                        </p:tav>
                                        <p:tav tm="100000">
                                          <p:val>
                                            <p:fltVal val="1"/>
                                          </p:val>
                                        </p:tav>
                                      </p:tavLst>
                                    </p:anim>
                                    <p:anim calcmode="lin" valueType="num">
                                      <p:cBhvr>
                                        <p:cTn id="60" dur="332" tmFilter="0, 0; 0.125,0.2665; 0.25,0.4; 0.375,0.465; 0.5,0.5;  0.625,0.535; 0.75,0.6; 0.875,0.7335; 1,1">
                                          <p:stCondLst>
                                            <p:cond delay="1324"/>
                                          </p:stCondLst>
                                        </p:cTn>
                                        <p:tgtEl>
                                          <p:spTgt spid="14"/>
                                        </p:tgtEl>
                                        <p:attrNameLst>
                                          <p:attrName>ppt_y</p:attrName>
                                        </p:attrNameLst>
                                      </p:cBhvr>
                                      <p:tavLst>
                                        <p:tav tm="0" fmla="#ppt_y-sin(pi*$)/27">
                                          <p:val>
                                            <p:fltVal val="0"/>
                                          </p:val>
                                        </p:tav>
                                        <p:tav tm="100000">
                                          <p:val>
                                            <p:fltVal val="1"/>
                                          </p:val>
                                        </p:tav>
                                      </p:tavLst>
                                    </p:anim>
                                    <p:anim calcmode="lin" valueType="num">
                                      <p:cBhvr>
                                        <p:cTn id="61" dur="164" tmFilter="0, 0; 0.125,0.2665; 0.25,0.4; 0.375,0.465; 0.5,0.5;  0.625,0.535; 0.75,0.6; 0.875,0.7335; 1,1">
                                          <p:stCondLst>
                                            <p:cond delay="1656"/>
                                          </p:stCondLst>
                                        </p:cTn>
                                        <p:tgtEl>
                                          <p:spTgt spid="14"/>
                                        </p:tgtEl>
                                        <p:attrNameLst>
                                          <p:attrName>ppt_y</p:attrName>
                                        </p:attrNameLst>
                                      </p:cBhvr>
                                      <p:tavLst>
                                        <p:tav tm="0" fmla="#ppt_y-sin(pi*$)/81">
                                          <p:val>
                                            <p:fltVal val="0"/>
                                          </p:val>
                                        </p:tav>
                                        <p:tav tm="100000">
                                          <p:val>
                                            <p:fltVal val="1"/>
                                          </p:val>
                                        </p:tav>
                                      </p:tavLst>
                                    </p:anim>
                                    <p:animScale>
                                      <p:cBhvr>
                                        <p:cTn id="62" dur="26">
                                          <p:stCondLst>
                                            <p:cond delay="650"/>
                                          </p:stCondLst>
                                        </p:cTn>
                                        <p:tgtEl>
                                          <p:spTgt spid="14"/>
                                        </p:tgtEl>
                                      </p:cBhvr>
                                      <p:to x="100000" y="60000"/>
                                    </p:animScale>
                                    <p:animScale>
                                      <p:cBhvr>
                                        <p:cTn id="63" dur="166" decel="50000">
                                          <p:stCondLst>
                                            <p:cond delay="676"/>
                                          </p:stCondLst>
                                        </p:cTn>
                                        <p:tgtEl>
                                          <p:spTgt spid="14"/>
                                        </p:tgtEl>
                                      </p:cBhvr>
                                      <p:to x="100000" y="100000"/>
                                    </p:animScale>
                                    <p:animScale>
                                      <p:cBhvr>
                                        <p:cTn id="64" dur="26">
                                          <p:stCondLst>
                                            <p:cond delay="1312"/>
                                          </p:stCondLst>
                                        </p:cTn>
                                        <p:tgtEl>
                                          <p:spTgt spid="14"/>
                                        </p:tgtEl>
                                      </p:cBhvr>
                                      <p:to x="100000" y="80000"/>
                                    </p:animScale>
                                    <p:animScale>
                                      <p:cBhvr>
                                        <p:cTn id="65" dur="166" decel="50000">
                                          <p:stCondLst>
                                            <p:cond delay="1338"/>
                                          </p:stCondLst>
                                        </p:cTn>
                                        <p:tgtEl>
                                          <p:spTgt spid="14"/>
                                        </p:tgtEl>
                                      </p:cBhvr>
                                      <p:to x="100000" y="100000"/>
                                    </p:animScale>
                                    <p:animScale>
                                      <p:cBhvr>
                                        <p:cTn id="66" dur="26">
                                          <p:stCondLst>
                                            <p:cond delay="1642"/>
                                          </p:stCondLst>
                                        </p:cTn>
                                        <p:tgtEl>
                                          <p:spTgt spid="14"/>
                                        </p:tgtEl>
                                      </p:cBhvr>
                                      <p:to x="100000" y="90000"/>
                                    </p:animScale>
                                    <p:animScale>
                                      <p:cBhvr>
                                        <p:cTn id="67" dur="166" decel="50000">
                                          <p:stCondLst>
                                            <p:cond delay="1668"/>
                                          </p:stCondLst>
                                        </p:cTn>
                                        <p:tgtEl>
                                          <p:spTgt spid="14"/>
                                        </p:tgtEl>
                                      </p:cBhvr>
                                      <p:to x="100000" y="100000"/>
                                    </p:animScale>
                                    <p:animScale>
                                      <p:cBhvr>
                                        <p:cTn id="68" dur="26">
                                          <p:stCondLst>
                                            <p:cond delay="1808"/>
                                          </p:stCondLst>
                                        </p:cTn>
                                        <p:tgtEl>
                                          <p:spTgt spid="14"/>
                                        </p:tgtEl>
                                      </p:cBhvr>
                                      <p:to x="100000" y="95000"/>
                                    </p:animScale>
                                    <p:animScale>
                                      <p:cBhvr>
                                        <p:cTn id="69" dur="166" decel="50000">
                                          <p:stCondLst>
                                            <p:cond delay="1834"/>
                                          </p:stCondLst>
                                        </p:cTn>
                                        <p:tgtEl>
                                          <p:spTgt spid="14"/>
                                        </p:tgtEl>
                                      </p:cBhvr>
                                      <p:to x="100000" y="100000"/>
                                    </p:animScale>
                                  </p:childTnLst>
                                </p:cTn>
                              </p:par>
                            </p:childTnLst>
                          </p:cTn>
                        </p:par>
                      </p:childTnLst>
                    </p:cTn>
                  </p:par>
                  <p:par>
                    <p:cTn id="70" fill="hold">
                      <p:stCondLst>
                        <p:cond delay="indefinite"/>
                      </p:stCondLst>
                      <p:childTnLst>
                        <p:par>
                          <p:cTn id="71" fill="hold">
                            <p:stCondLst>
                              <p:cond delay="0"/>
                            </p:stCondLst>
                            <p:childTnLst>
                              <p:par>
                                <p:cTn id="72" presetID="31" presetClass="entr" presetSubtype="0" fill="hold" grpId="0" nodeType="clickEffect">
                                  <p:stCondLst>
                                    <p:cond delay="0"/>
                                  </p:stCondLst>
                                  <p:childTnLst>
                                    <p:set>
                                      <p:cBhvr>
                                        <p:cTn id="73" dur="1" fill="hold">
                                          <p:stCondLst>
                                            <p:cond delay="0"/>
                                          </p:stCondLst>
                                        </p:cTn>
                                        <p:tgtEl>
                                          <p:spTgt spid="18"/>
                                        </p:tgtEl>
                                        <p:attrNameLst>
                                          <p:attrName>style.visibility</p:attrName>
                                        </p:attrNameLst>
                                      </p:cBhvr>
                                      <p:to>
                                        <p:strVal val="visible"/>
                                      </p:to>
                                    </p:set>
                                    <p:anim calcmode="lin" valueType="num">
                                      <p:cBhvr>
                                        <p:cTn id="74" dur="1000" fill="hold"/>
                                        <p:tgtEl>
                                          <p:spTgt spid="18"/>
                                        </p:tgtEl>
                                        <p:attrNameLst>
                                          <p:attrName>ppt_w</p:attrName>
                                        </p:attrNameLst>
                                      </p:cBhvr>
                                      <p:tavLst>
                                        <p:tav tm="0">
                                          <p:val>
                                            <p:fltVal val="0"/>
                                          </p:val>
                                        </p:tav>
                                        <p:tav tm="100000">
                                          <p:val>
                                            <p:strVal val="#ppt_w"/>
                                          </p:val>
                                        </p:tav>
                                      </p:tavLst>
                                    </p:anim>
                                    <p:anim calcmode="lin" valueType="num">
                                      <p:cBhvr>
                                        <p:cTn id="75" dur="1000" fill="hold"/>
                                        <p:tgtEl>
                                          <p:spTgt spid="18"/>
                                        </p:tgtEl>
                                        <p:attrNameLst>
                                          <p:attrName>ppt_h</p:attrName>
                                        </p:attrNameLst>
                                      </p:cBhvr>
                                      <p:tavLst>
                                        <p:tav tm="0">
                                          <p:val>
                                            <p:fltVal val="0"/>
                                          </p:val>
                                        </p:tav>
                                        <p:tav tm="100000">
                                          <p:val>
                                            <p:strVal val="#ppt_h"/>
                                          </p:val>
                                        </p:tav>
                                      </p:tavLst>
                                    </p:anim>
                                    <p:anim calcmode="lin" valueType="num">
                                      <p:cBhvr>
                                        <p:cTn id="76" dur="1000" fill="hold"/>
                                        <p:tgtEl>
                                          <p:spTgt spid="18"/>
                                        </p:tgtEl>
                                        <p:attrNameLst>
                                          <p:attrName>style.rotation</p:attrName>
                                        </p:attrNameLst>
                                      </p:cBhvr>
                                      <p:tavLst>
                                        <p:tav tm="0">
                                          <p:val>
                                            <p:fltVal val="90"/>
                                          </p:val>
                                        </p:tav>
                                        <p:tav tm="100000">
                                          <p:val>
                                            <p:fltVal val="0"/>
                                          </p:val>
                                        </p:tav>
                                      </p:tavLst>
                                    </p:anim>
                                    <p:animEffect transition="in" filter="fade">
                                      <p:cBhvr>
                                        <p:cTn id="77" dur="1000"/>
                                        <p:tgtEl>
                                          <p:spTgt spid="18"/>
                                        </p:tgtEl>
                                      </p:cBhvr>
                                    </p:animEffect>
                                  </p:childTnLst>
                                </p:cTn>
                              </p:par>
                            </p:childTnLst>
                          </p:cTn>
                        </p:par>
                        <p:par>
                          <p:cTn id="78" fill="hold">
                            <p:stCondLst>
                              <p:cond delay="1000"/>
                            </p:stCondLst>
                            <p:childTnLst>
                              <p:par>
                                <p:cTn id="79" presetID="10" presetClass="entr" presetSubtype="0" fill="hold" grpId="0" nodeType="afterEffect">
                                  <p:stCondLst>
                                    <p:cond delay="0"/>
                                  </p:stCondLst>
                                  <p:childTnLst>
                                    <p:set>
                                      <p:cBhvr>
                                        <p:cTn id="80" dur="1" fill="hold">
                                          <p:stCondLst>
                                            <p:cond delay="0"/>
                                          </p:stCondLst>
                                        </p:cTn>
                                        <p:tgtEl>
                                          <p:spTgt spid="23"/>
                                        </p:tgtEl>
                                        <p:attrNameLst>
                                          <p:attrName>style.visibility</p:attrName>
                                        </p:attrNameLst>
                                      </p:cBhvr>
                                      <p:to>
                                        <p:strVal val="visible"/>
                                      </p:to>
                                    </p:set>
                                    <p:animEffect transition="in" filter="fade">
                                      <p:cBhvr>
                                        <p:cTn id="81" dur="750"/>
                                        <p:tgtEl>
                                          <p:spTgt spid="23"/>
                                        </p:tgtEl>
                                      </p:cBhvr>
                                    </p:animEffect>
                                  </p:childTnLst>
                                </p:cTn>
                              </p:par>
                            </p:childTnLst>
                          </p:cTn>
                        </p:par>
                        <p:par>
                          <p:cTn id="82" fill="hold">
                            <p:stCondLst>
                              <p:cond delay="1750"/>
                            </p:stCondLst>
                            <p:childTnLst>
                              <p:par>
                                <p:cTn id="83" presetID="10" presetClass="entr" presetSubtype="0" fill="hold" grpId="0" nodeType="afterEffect">
                                  <p:stCondLst>
                                    <p:cond delay="0"/>
                                  </p:stCondLst>
                                  <p:childTnLst>
                                    <p:set>
                                      <p:cBhvr>
                                        <p:cTn id="84" dur="1" fill="hold">
                                          <p:stCondLst>
                                            <p:cond delay="0"/>
                                          </p:stCondLst>
                                        </p:cTn>
                                        <p:tgtEl>
                                          <p:spTgt spid="15"/>
                                        </p:tgtEl>
                                        <p:attrNameLst>
                                          <p:attrName>style.visibility</p:attrName>
                                        </p:attrNameLst>
                                      </p:cBhvr>
                                      <p:to>
                                        <p:strVal val="visible"/>
                                      </p:to>
                                    </p:set>
                                    <p:animEffect transition="in" filter="fade">
                                      <p:cBhvr>
                                        <p:cTn id="85" dur="750"/>
                                        <p:tgtEl>
                                          <p:spTgt spid="15"/>
                                        </p:tgtEl>
                                      </p:cBhvr>
                                    </p:animEffect>
                                  </p:childTnLst>
                                </p:cTn>
                              </p:par>
                            </p:childTnLst>
                          </p:cTn>
                        </p:par>
                        <p:par>
                          <p:cTn id="86" fill="hold">
                            <p:stCondLst>
                              <p:cond delay="2500"/>
                            </p:stCondLst>
                            <p:childTnLst>
                              <p:par>
                                <p:cTn id="87" presetID="10" presetClass="entr" presetSubtype="0" fill="hold" grpId="0" nodeType="afterEffect">
                                  <p:stCondLst>
                                    <p:cond delay="0"/>
                                  </p:stCondLst>
                                  <p:childTnLst>
                                    <p:set>
                                      <p:cBhvr>
                                        <p:cTn id="88" dur="1" fill="hold">
                                          <p:stCondLst>
                                            <p:cond delay="0"/>
                                          </p:stCondLst>
                                        </p:cTn>
                                        <p:tgtEl>
                                          <p:spTgt spid="16"/>
                                        </p:tgtEl>
                                        <p:attrNameLst>
                                          <p:attrName>style.visibility</p:attrName>
                                        </p:attrNameLst>
                                      </p:cBhvr>
                                      <p:to>
                                        <p:strVal val="visible"/>
                                      </p:to>
                                    </p:set>
                                    <p:animEffect transition="in" filter="fade">
                                      <p:cBhvr>
                                        <p:cTn id="89" dur="750"/>
                                        <p:tgtEl>
                                          <p:spTgt spid="16"/>
                                        </p:tgtEl>
                                      </p:cBhvr>
                                    </p:animEffect>
                                  </p:childTnLst>
                                </p:cTn>
                              </p:par>
                            </p:childTnLst>
                          </p:cTn>
                        </p:par>
                        <p:par>
                          <p:cTn id="90" fill="hold">
                            <p:stCondLst>
                              <p:cond delay="3250"/>
                            </p:stCondLst>
                            <p:childTnLst>
                              <p:par>
                                <p:cTn id="91" presetID="10" presetClass="entr" presetSubtype="0" fill="hold" grpId="0" nodeType="afterEffect">
                                  <p:stCondLst>
                                    <p:cond delay="0"/>
                                  </p:stCondLst>
                                  <p:childTnLst>
                                    <p:set>
                                      <p:cBhvr>
                                        <p:cTn id="92" dur="1" fill="hold">
                                          <p:stCondLst>
                                            <p:cond delay="0"/>
                                          </p:stCondLst>
                                        </p:cTn>
                                        <p:tgtEl>
                                          <p:spTgt spid="17"/>
                                        </p:tgtEl>
                                        <p:attrNameLst>
                                          <p:attrName>style.visibility</p:attrName>
                                        </p:attrNameLst>
                                      </p:cBhvr>
                                      <p:to>
                                        <p:strVal val="visible"/>
                                      </p:to>
                                    </p:set>
                                    <p:animEffect transition="in" filter="fade">
                                      <p:cBhvr>
                                        <p:cTn id="93" dur="75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p:bldP spid="4" grpId="0" animBg="1"/>
      <p:bldP spid="5" grpId="0" animBg="1"/>
      <p:bldP spid="6" grpId="0" animBg="1"/>
      <p:bldP spid="8" grpId="0" animBg="1"/>
      <p:bldP spid="9" grpId="0" animBg="1"/>
      <p:bldP spid="10" grpId="0" animBg="1"/>
      <p:bldP spid="11" grpId="0" animBg="1"/>
      <p:bldP spid="12" grpId="0" animBg="1"/>
      <p:bldP spid="13" grpId="0" animBg="1"/>
      <p:bldP spid="14" grpId="0" animBg="1"/>
      <p:bldP spid="15" grpId="0"/>
      <p:bldP spid="16" grpId="0"/>
      <p:bldP spid="17" grpId="0"/>
      <p:bldP spid="18" grpId="0" animBg="1"/>
      <p:bldP spid="23"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3840" y="271683"/>
            <a:ext cx="8671560" cy="923330"/>
          </a:xfrm>
          <a:prstGeom prst="rect">
            <a:avLst/>
          </a:prstGeom>
        </p:spPr>
        <p:txBody>
          <a:bodyPr wrap="square">
            <a:spAutoFit/>
          </a:bodyPr>
          <a:lstStyle/>
          <a:p>
            <a:pPr lvl="0"/>
            <a:r>
              <a:rPr lang="en-US" dirty="0"/>
              <a:t>A pair of balls (both of mass </a:t>
            </a:r>
            <a:r>
              <a:rPr lang="en-US" i="1" dirty="0"/>
              <a:t>m</a:t>
            </a:r>
            <a:r>
              <a:rPr lang="en-US" dirty="0"/>
              <a:t>) are sliding along a long, horizontal, frictionless groove towards a stationary third ball (also of mass </a:t>
            </a:r>
            <a:r>
              <a:rPr lang="en-US" i="1" dirty="0"/>
              <a:t>m</a:t>
            </a:r>
            <a:r>
              <a:rPr lang="en-US" dirty="0"/>
              <a:t>), as shown in the following diagram.</a:t>
            </a:r>
            <a:endParaRPr lang="en-NZ" dirty="0"/>
          </a:p>
          <a:p>
            <a:r>
              <a:rPr lang="en-US" dirty="0"/>
              <a:t> </a:t>
            </a:r>
            <a:endParaRPr lang="en-NZ" dirty="0"/>
          </a:p>
        </p:txBody>
      </p:sp>
      <p:sp>
        <p:nvSpPr>
          <p:cNvPr id="3" name="Rectangle 2"/>
          <p:cNvSpPr/>
          <p:nvPr/>
        </p:nvSpPr>
        <p:spPr>
          <a:xfrm>
            <a:off x="289774" y="2242949"/>
            <a:ext cx="8558012" cy="369332"/>
          </a:xfrm>
          <a:prstGeom prst="rect">
            <a:avLst/>
          </a:prstGeom>
        </p:spPr>
        <p:txBody>
          <a:bodyPr wrap="square">
            <a:spAutoFit/>
          </a:bodyPr>
          <a:lstStyle/>
          <a:p>
            <a:r>
              <a:rPr lang="en-US" dirty="0"/>
              <a:t>For the collision of a pair of objects the coefficient of restitution, </a:t>
            </a:r>
            <a:r>
              <a:rPr lang="en-US" i="1" dirty="0"/>
              <a:t>σ</a:t>
            </a:r>
            <a:r>
              <a:rPr lang="en-US" dirty="0"/>
              <a:t>, is calculated by</a:t>
            </a:r>
            <a:endParaRPr lang="en-NZ" dirty="0"/>
          </a:p>
        </p:txBody>
      </p:sp>
      <p:sp>
        <p:nvSpPr>
          <p:cNvPr id="4" name="Rectangle 3"/>
          <p:cNvSpPr/>
          <p:nvPr/>
        </p:nvSpPr>
        <p:spPr>
          <a:xfrm>
            <a:off x="150125" y="3659807"/>
            <a:ext cx="8748215" cy="1200329"/>
          </a:xfrm>
          <a:prstGeom prst="rect">
            <a:avLst/>
          </a:prstGeom>
        </p:spPr>
        <p:txBody>
          <a:bodyPr wrap="square">
            <a:spAutoFit/>
          </a:bodyPr>
          <a:lstStyle/>
          <a:p>
            <a:r>
              <a:rPr lang="en-US" dirty="0"/>
              <a:t>The coefficient of restitution </a:t>
            </a:r>
            <a:r>
              <a:rPr lang="en-US" i="1" dirty="0" smtClean="0"/>
              <a:t>σ</a:t>
            </a:r>
            <a:r>
              <a:rPr lang="en-NZ" dirty="0" smtClean="0"/>
              <a:t> </a:t>
            </a:r>
            <a:r>
              <a:rPr lang="en-US" dirty="0" smtClean="0"/>
              <a:t>of </a:t>
            </a:r>
            <a:r>
              <a:rPr lang="en-US" dirty="0"/>
              <a:t>these balls is 0.4.</a:t>
            </a:r>
            <a:endParaRPr lang="en-NZ" dirty="0"/>
          </a:p>
          <a:p>
            <a:r>
              <a:rPr lang="en-US" dirty="0"/>
              <a:t> </a:t>
            </a:r>
            <a:endParaRPr lang="en-NZ" dirty="0"/>
          </a:p>
          <a:p>
            <a:pPr marL="342900" indent="-342900">
              <a:buAutoNum type="alphaLcParenBoth" startAt="4"/>
            </a:pPr>
            <a:r>
              <a:rPr lang="en-US" dirty="0" smtClean="0"/>
              <a:t>Show </a:t>
            </a:r>
            <a:r>
              <a:rPr lang="en-US" dirty="0"/>
              <a:t>that there are just three collisions between the balls and that the sum of the </a:t>
            </a:r>
            <a:endParaRPr lang="en-US" dirty="0" smtClean="0"/>
          </a:p>
          <a:p>
            <a:r>
              <a:rPr lang="en-US" dirty="0"/>
              <a:t> </a:t>
            </a:r>
            <a:r>
              <a:rPr lang="en-US" dirty="0" smtClean="0"/>
              <a:t>      final </a:t>
            </a:r>
            <a:r>
              <a:rPr lang="en-US" dirty="0"/>
              <a:t>velocities of the three balls is 8 m s</a:t>
            </a:r>
            <a:r>
              <a:rPr lang="en-US" baseline="30000" dirty="0"/>
              <a:t>–1</a:t>
            </a:r>
            <a:r>
              <a:rPr lang="en-US" dirty="0"/>
              <a:t>.</a:t>
            </a:r>
            <a:endParaRPr lang="en-NZ" dirty="0"/>
          </a:p>
        </p:txBody>
      </p:sp>
      <p:grpSp>
        <p:nvGrpSpPr>
          <p:cNvPr id="47" name="Group 46"/>
          <p:cNvGrpSpPr/>
          <p:nvPr/>
        </p:nvGrpSpPr>
        <p:grpSpPr>
          <a:xfrm>
            <a:off x="1481772" y="1066321"/>
            <a:ext cx="4705668" cy="1012670"/>
            <a:chOff x="1458913" y="195236"/>
            <a:chExt cx="3979862" cy="839814"/>
          </a:xfrm>
        </p:grpSpPr>
        <p:sp>
          <p:nvSpPr>
            <p:cNvPr id="44" name="Rectangle 42"/>
            <p:cNvSpPr>
              <a:spLocks noChangeArrowheads="1"/>
            </p:cNvSpPr>
            <p:nvPr/>
          </p:nvSpPr>
          <p:spPr bwMode="auto">
            <a:xfrm>
              <a:off x="1458913" y="195236"/>
              <a:ext cx="1940627" cy="66362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2538413" algn="l"/>
                  <a:tab pos="2797175" algn="l"/>
                </a:tabLst>
                <a:defRPr>
                  <a:solidFill>
                    <a:schemeClr val="tx1"/>
                  </a:solidFill>
                  <a:latin typeface="Arial" pitchFamily="34" charset="0"/>
                  <a:cs typeface="Arial" pitchFamily="34" charset="0"/>
                </a:defRPr>
              </a:lvl1pPr>
              <a:lvl2pPr fontAlgn="base">
                <a:spcBef>
                  <a:spcPct val="0"/>
                </a:spcBef>
                <a:spcAft>
                  <a:spcPct val="0"/>
                </a:spcAft>
                <a:tabLst>
                  <a:tab pos="2538413" algn="l"/>
                  <a:tab pos="2797175" algn="l"/>
                </a:tabLst>
                <a:defRPr>
                  <a:solidFill>
                    <a:schemeClr val="tx1"/>
                  </a:solidFill>
                  <a:latin typeface="Arial" pitchFamily="34" charset="0"/>
                  <a:cs typeface="Arial" pitchFamily="34" charset="0"/>
                </a:defRPr>
              </a:lvl2pPr>
              <a:lvl3pPr fontAlgn="base">
                <a:spcBef>
                  <a:spcPct val="0"/>
                </a:spcBef>
                <a:spcAft>
                  <a:spcPct val="0"/>
                </a:spcAft>
                <a:tabLst>
                  <a:tab pos="2538413" algn="l"/>
                  <a:tab pos="2797175" algn="l"/>
                </a:tabLst>
                <a:defRPr>
                  <a:solidFill>
                    <a:schemeClr val="tx1"/>
                  </a:solidFill>
                  <a:latin typeface="Arial" pitchFamily="34" charset="0"/>
                  <a:cs typeface="Arial" pitchFamily="34" charset="0"/>
                </a:defRPr>
              </a:lvl3pPr>
              <a:lvl4pPr fontAlgn="base">
                <a:spcBef>
                  <a:spcPct val="0"/>
                </a:spcBef>
                <a:spcAft>
                  <a:spcPct val="0"/>
                </a:spcAft>
                <a:tabLst>
                  <a:tab pos="2538413" algn="l"/>
                  <a:tab pos="2797175" algn="l"/>
                </a:tabLst>
                <a:defRPr>
                  <a:solidFill>
                    <a:schemeClr val="tx1"/>
                  </a:solidFill>
                  <a:latin typeface="Arial" pitchFamily="34" charset="0"/>
                  <a:cs typeface="Arial" pitchFamily="34" charset="0"/>
                </a:defRPr>
              </a:lvl4pPr>
              <a:lvl5pPr fontAlgn="base">
                <a:spcBef>
                  <a:spcPct val="0"/>
                </a:spcBef>
                <a:spcAft>
                  <a:spcPct val="0"/>
                </a:spcAft>
                <a:tabLst>
                  <a:tab pos="2538413" algn="l"/>
                  <a:tab pos="2797175" algn="l"/>
                </a:tabLst>
                <a:defRPr>
                  <a:solidFill>
                    <a:schemeClr val="tx1"/>
                  </a:solidFill>
                  <a:latin typeface="Arial" pitchFamily="34" charset="0"/>
                  <a:cs typeface="Arial" pitchFamily="34" charset="0"/>
                </a:defRPr>
              </a:lvl5pPr>
              <a:lvl6pPr fontAlgn="base">
                <a:spcBef>
                  <a:spcPct val="0"/>
                </a:spcBef>
                <a:spcAft>
                  <a:spcPct val="0"/>
                </a:spcAft>
                <a:tabLst>
                  <a:tab pos="2538413" algn="l"/>
                  <a:tab pos="2797175" algn="l"/>
                </a:tabLst>
                <a:defRPr>
                  <a:solidFill>
                    <a:schemeClr val="tx1"/>
                  </a:solidFill>
                  <a:latin typeface="Arial" pitchFamily="34" charset="0"/>
                  <a:cs typeface="Arial" pitchFamily="34" charset="0"/>
                </a:defRPr>
              </a:lvl6pPr>
              <a:lvl7pPr fontAlgn="base">
                <a:spcBef>
                  <a:spcPct val="0"/>
                </a:spcBef>
                <a:spcAft>
                  <a:spcPct val="0"/>
                </a:spcAft>
                <a:tabLst>
                  <a:tab pos="2538413" algn="l"/>
                  <a:tab pos="2797175" algn="l"/>
                </a:tabLst>
                <a:defRPr>
                  <a:solidFill>
                    <a:schemeClr val="tx1"/>
                  </a:solidFill>
                  <a:latin typeface="Arial" pitchFamily="34" charset="0"/>
                  <a:cs typeface="Arial" pitchFamily="34" charset="0"/>
                </a:defRPr>
              </a:lvl7pPr>
              <a:lvl8pPr fontAlgn="base">
                <a:spcBef>
                  <a:spcPct val="0"/>
                </a:spcBef>
                <a:spcAft>
                  <a:spcPct val="0"/>
                </a:spcAft>
                <a:tabLst>
                  <a:tab pos="2538413" algn="l"/>
                  <a:tab pos="2797175" algn="l"/>
                </a:tabLst>
                <a:defRPr>
                  <a:solidFill>
                    <a:schemeClr val="tx1"/>
                  </a:solidFill>
                  <a:latin typeface="Arial" pitchFamily="34" charset="0"/>
                  <a:cs typeface="Arial" pitchFamily="34" charset="0"/>
                </a:defRPr>
              </a:lvl8pPr>
              <a:lvl9pPr fontAlgn="base">
                <a:spcBef>
                  <a:spcPct val="0"/>
                </a:spcBef>
                <a:spcAft>
                  <a:spcPct val="0"/>
                </a:spcAft>
                <a:tabLst>
                  <a:tab pos="2538413" algn="l"/>
                  <a:tab pos="2797175"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538413" algn="l"/>
                  <a:tab pos="2797175" algn="l"/>
                </a:tabLst>
              </a:pPr>
              <a:endParaRPr kumimoji="0" lang="en-US" altLang="en-US" sz="1200" b="0" i="0" u="none" strike="noStrike" cap="none" normalizeH="0" baseline="0" dirty="0" smtClean="0">
                <a:ln>
                  <a:noFill/>
                </a:ln>
                <a:solidFill>
                  <a:srgbClr val="231F20"/>
                </a:solidFill>
                <a:effectLst/>
                <a:latin typeface="Calibri" pitchFamily="34" charset="0"/>
                <a:ea typeface="Times New Roman" pitchFamily="18" charset="0"/>
                <a:cs typeface="Times New Roman" pitchFamily="18" charset="0"/>
              </a:endParaRPr>
            </a:p>
            <a:p>
              <a:pPr marL="0" marR="0" lvl="0" indent="265113" algn="l" defTabSz="914400" rtl="0" eaLnBrk="0" fontAlgn="base" latinLnBrk="0" hangingPunct="0">
                <a:lnSpc>
                  <a:spcPct val="100000"/>
                </a:lnSpc>
                <a:spcBef>
                  <a:spcPct val="0"/>
                </a:spcBef>
                <a:spcAft>
                  <a:spcPct val="0"/>
                </a:spcAft>
                <a:buClrTx/>
                <a:buSzTx/>
                <a:buFontTx/>
                <a:buNone/>
                <a:tabLst>
                  <a:tab pos="2538413" algn="l"/>
                  <a:tab pos="2797175" algn="l"/>
                </a:tabLst>
              </a:pPr>
              <a:r>
                <a:rPr kumimoji="0" lang="en-US" altLang="en-US" sz="1600" b="1" i="0" u="none" strike="noStrike" cap="none" normalizeH="0" baseline="0" dirty="0" smtClean="0">
                  <a:ln>
                    <a:noFill/>
                  </a:ln>
                  <a:solidFill>
                    <a:srgbClr val="231F20"/>
                  </a:solidFill>
                  <a:effectLst/>
                  <a:latin typeface="Calibri" pitchFamily="34" charset="0"/>
                  <a:ea typeface="Times New Roman" pitchFamily="18" charset="0"/>
                  <a:cs typeface="Times New Roman" pitchFamily="18" charset="0"/>
                </a:rPr>
                <a:t>4 ms</a:t>
              </a:r>
              <a:r>
                <a:rPr kumimoji="0" lang="en-US" altLang="en-US" sz="1600" b="1" i="0" u="none" strike="noStrike" cap="none" normalizeH="0" baseline="30000" dirty="0" smtClean="0">
                  <a:ln>
                    <a:noFill/>
                  </a:ln>
                  <a:solidFill>
                    <a:srgbClr val="231F20"/>
                  </a:solidFill>
                  <a:effectLst/>
                  <a:latin typeface="Calibri" pitchFamily="34" charset="0"/>
                  <a:ea typeface="Times New Roman" pitchFamily="18" charset="0"/>
                  <a:cs typeface="Times New Roman" pitchFamily="18" charset="0"/>
                </a:rPr>
                <a:t>-1                           </a:t>
              </a:r>
              <a:r>
                <a:rPr kumimoji="0" lang="en-US" altLang="en-US" sz="1600" b="1" i="0" u="none" strike="noStrike" cap="none" normalizeH="0" baseline="0" dirty="0" smtClean="0">
                  <a:ln>
                    <a:noFill/>
                  </a:ln>
                  <a:solidFill>
                    <a:srgbClr val="231F20"/>
                  </a:solidFill>
                  <a:effectLst/>
                  <a:latin typeface="Calibri" pitchFamily="34" charset="0"/>
                  <a:ea typeface="Times New Roman" pitchFamily="18" charset="0"/>
                  <a:cs typeface="Times New Roman" pitchFamily="18" charset="0"/>
                </a:rPr>
                <a:t>4 ms</a:t>
              </a:r>
              <a:r>
                <a:rPr kumimoji="0" lang="en-US" altLang="en-US" sz="1600" b="1" i="0" u="none" strike="noStrike" cap="none" normalizeH="0" baseline="30000" dirty="0" smtClean="0">
                  <a:ln>
                    <a:noFill/>
                  </a:ln>
                  <a:solidFill>
                    <a:srgbClr val="231F20"/>
                  </a:solidFill>
                  <a:effectLst/>
                  <a:latin typeface="Calibri" pitchFamily="34" charset="0"/>
                  <a:ea typeface="Times New Roman" pitchFamily="18" charset="0"/>
                  <a:cs typeface="Times New Roman" pitchFamily="18" charset="0"/>
                </a:rPr>
                <a:t>-1</a:t>
              </a:r>
              <a:endParaRPr kumimoji="0" lang="en-NZ" altLang="en-US" sz="1600" b="1" i="0" u="none" strike="noStrike" cap="none" normalizeH="0" baseline="0" dirty="0" smtClean="0">
                <a:ln>
                  <a:noFill/>
                </a:ln>
                <a:solidFill>
                  <a:schemeClr val="tx1"/>
                </a:solidFill>
                <a:effectLst/>
              </a:endParaRPr>
            </a:p>
            <a:p>
              <a:pPr marL="0" marR="0" lvl="0" indent="265113" algn="l" defTabSz="914400" rtl="0" eaLnBrk="0" fontAlgn="base" latinLnBrk="0" hangingPunct="0">
                <a:lnSpc>
                  <a:spcPct val="100000"/>
                </a:lnSpc>
                <a:spcBef>
                  <a:spcPct val="0"/>
                </a:spcBef>
                <a:spcAft>
                  <a:spcPct val="0"/>
                </a:spcAft>
                <a:buClrTx/>
                <a:buSzTx/>
                <a:buFontTx/>
                <a:buNone/>
                <a:tabLst>
                  <a:tab pos="2538413" algn="l"/>
                  <a:tab pos="2797175" algn="l"/>
                </a:tabLst>
              </a:pPr>
              <a:endParaRPr kumimoji="0" lang="en-NZ" altLang="en-US"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46" name="Group 45"/>
            <p:cNvGrpSpPr/>
            <p:nvPr/>
          </p:nvGrpSpPr>
          <p:grpSpPr>
            <a:xfrm>
              <a:off x="1760538" y="596900"/>
              <a:ext cx="3678237" cy="438150"/>
              <a:chOff x="1760538" y="596900"/>
              <a:chExt cx="3678237" cy="438150"/>
            </a:xfrm>
          </p:grpSpPr>
          <p:grpSp>
            <p:nvGrpSpPr>
              <p:cNvPr id="25" name="Group 33"/>
              <p:cNvGrpSpPr>
                <a:grpSpLocks/>
              </p:cNvGrpSpPr>
              <p:nvPr/>
            </p:nvGrpSpPr>
            <p:grpSpPr bwMode="auto">
              <a:xfrm>
                <a:off x="1760538" y="596900"/>
                <a:ext cx="735012" cy="438150"/>
                <a:chOff x="2773" y="219"/>
                <a:chExt cx="1157" cy="691"/>
              </a:xfrm>
            </p:grpSpPr>
            <p:grpSp>
              <p:nvGrpSpPr>
                <p:cNvPr id="26" name="Group 38"/>
                <p:cNvGrpSpPr>
                  <a:grpSpLocks/>
                </p:cNvGrpSpPr>
                <p:nvPr/>
              </p:nvGrpSpPr>
              <p:grpSpPr bwMode="auto">
                <a:xfrm>
                  <a:off x="2778" y="224"/>
                  <a:ext cx="681" cy="681"/>
                  <a:chOff x="2778" y="224"/>
                  <a:chExt cx="681" cy="681"/>
                </a:xfrm>
              </p:grpSpPr>
              <p:sp>
                <p:nvSpPr>
                  <p:cNvPr id="31" name="Freeform 39"/>
                  <p:cNvSpPr>
                    <a:spLocks/>
                  </p:cNvSpPr>
                  <p:nvPr/>
                </p:nvSpPr>
                <p:spPr bwMode="auto">
                  <a:xfrm>
                    <a:off x="2778" y="224"/>
                    <a:ext cx="681" cy="681"/>
                  </a:xfrm>
                  <a:custGeom>
                    <a:avLst/>
                    <a:gdLst>
                      <a:gd name="T0" fmla="+- 0 3458 2778"/>
                      <a:gd name="T1" fmla="*/ T0 w 681"/>
                      <a:gd name="T2" fmla="+- 0 564 224"/>
                      <a:gd name="T3" fmla="*/ 564 h 681"/>
                      <a:gd name="T4" fmla="+- 0 3448 2778"/>
                      <a:gd name="T5" fmla="*/ T4 w 681"/>
                      <a:gd name="T6" fmla="+- 0 645 224"/>
                      <a:gd name="T7" fmla="*/ 645 h 681"/>
                      <a:gd name="T8" fmla="+- 0 3420 2778"/>
                      <a:gd name="T9" fmla="*/ T8 w 681"/>
                      <a:gd name="T10" fmla="+- 0 720 224"/>
                      <a:gd name="T11" fmla="*/ 720 h 681"/>
                      <a:gd name="T12" fmla="+- 0 3376 2778"/>
                      <a:gd name="T13" fmla="*/ T12 w 681"/>
                      <a:gd name="T14" fmla="+- 0 785 224"/>
                      <a:gd name="T15" fmla="*/ 785 h 681"/>
                      <a:gd name="T16" fmla="+- 0 3319 2778"/>
                      <a:gd name="T17" fmla="*/ T16 w 681"/>
                      <a:gd name="T18" fmla="+- 0 838 224"/>
                      <a:gd name="T19" fmla="*/ 838 h 681"/>
                      <a:gd name="T20" fmla="+- 0 3251 2778"/>
                      <a:gd name="T21" fmla="*/ T20 w 681"/>
                      <a:gd name="T22" fmla="+- 0 877 224"/>
                      <a:gd name="T23" fmla="*/ 877 h 681"/>
                      <a:gd name="T24" fmla="+- 0 3173 2778"/>
                      <a:gd name="T25" fmla="*/ T24 w 681"/>
                      <a:gd name="T26" fmla="+- 0 899 224"/>
                      <a:gd name="T27" fmla="*/ 899 h 681"/>
                      <a:gd name="T28" fmla="+- 0 3118 2778"/>
                      <a:gd name="T29" fmla="*/ T28 w 681"/>
                      <a:gd name="T30" fmla="+- 0 904 224"/>
                      <a:gd name="T31" fmla="*/ 904 h 681"/>
                      <a:gd name="T32" fmla="+- 0 3090 2778"/>
                      <a:gd name="T33" fmla="*/ T32 w 681"/>
                      <a:gd name="T34" fmla="+- 0 903 224"/>
                      <a:gd name="T35" fmla="*/ 903 h 681"/>
                      <a:gd name="T36" fmla="+- 0 3011 2778"/>
                      <a:gd name="T37" fmla="*/ T36 w 681"/>
                      <a:gd name="T38" fmla="+- 0 886 224"/>
                      <a:gd name="T39" fmla="*/ 886 h 681"/>
                      <a:gd name="T40" fmla="+- 0 2939 2778"/>
                      <a:gd name="T41" fmla="*/ T40 w 681"/>
                      <a:gd name="T42" fmla="+- 0 853 224"/>
                      <a:gd name="T43" fmla="*/ 853 h 681"/>
                      <a:gd name="T44" fmla="+- 0 2878 2778"/>
                      <a:gd name="T45" fmla="*/ T44 w 681"/>
                      <a:gd name="T46" fmla="+- 0 804 224"/>
                      <a:gd name="T47" fmla="*/ 804 h 681"/>
                      <a:gd name="T48" fmla="+- 0 2829 2778"/>
                      <a:gd name="T49" fmla="*/ T48 w 681"/>
                      <a:gd name="T50" fmla="+- 0 743 224"/>
                      <a:gd name="T51" fmla="*/ 743 h 681"/>
                      <a:gd name="T52" fmla="+- 0 2795 2778"/>
                      <a:gd name="T53" fmla="*/ T52 w 681"/>
                      <a:gd name="T54" fmla="+- 0 671 224"/>
                      <a:gd name="T55" fmla="*/ 671 h 681"/>
                      <a:gd name="T56" fmla="+- 0 2779 2778"/>
                      <a:gd name="T57" fmla="*/ T56 w 681"/>
                      <a:gd name="T58" fmla="+- 0 592 224"/>
                      <a:gd name="T59" fmla="*/ 592 h 681"/>
                      <a:gd name="T60" fmla="+- 0 2778 2778"/>
                      <a:gd name="T61" fmla="*/ T60 w 681"/>
                      <a:gd name="T62" fmla="+- 0 564 224"/>
                      <a:gd name="T63" fmla="*/ 564 h 681"/>
                      <a:gd name="T64" fmla="+- 0 2779 2778"/>
                      <a:gd name="T65" fmla="*/ T64 w 681"/>
                      <a:gd name="T66" fmla="+- 0 536 224"/>
                      <a:gd name="T67" fmla="*/ 536 h 681"/>
                      <a:gd name="T68" fmla="+- 0 2795 2778"/>
                      <a:gd name="T69" fmla="*/ T68 w 681"/>
                      <a:gd name="T70" fmla="+- 0 456 224"/>
                      <a:gd name="T71" fmla="*/ 456 h 681"/>
                      <a:gd name="T72" fmla="+- 0 2829 2778"/>
                      <a:gd name="T73" fmla="*/ T72 w 681"/>
                      <a:gd name="T74" fmla="+- 0 384 224"/>
                      <a:gd name="T75" fmla="*/ 384 h 681"/>
                      <a:gd name="T76" fmla="+- 0 2878 2778"/>
                      <a:gd name="T77" fmla="*/ T76 w 681"/>
                      <a:gd name="T78" fmla="+- 0 323 224"/>
                      <a:gd name="T79" fmla="*/ 323 h 681"/>
                      <a:gd name="T80" fmla="+- 0 2939 2778"/>
                      <a:gd name="T81" fmla="*/ T80 w 681"/>
                      <a:gd name="T82" fmla="+- 0 274 224"/>
                      <a:gd name="T83" fmla="*/ 274 h 681"/>
                      <a:gd name="T84" fmla="+- 0 3011 2778"/>
                      <a:gd name="T85" fmla="*/ T84 w 681"/>
                      <a:gd name="T86" fmla="+- 0 241 224"/>
                      <a:gd name="T87" fmla="*/ 241 h 681"/>
                      <a:gd name="T88" fmla="+- 0 3090 2778"/>
                      <a:gd name="T89" fmla="*/ T88 w 681"/>
                      <a:gd name="T90" fmla="+- 0 225 224"/>
                      <a:gd name="T91" fmla="*/ 225 h 681"/>
                      <a:gd name="T92" fmla="+- 0 3118 2778"/>
                      <a:gd name="T93" fmla="*/ T92 w 681"/>
                      <a:gd name="T94" fmla="+- 0 224 224"/>
                      <a:gd name="T95" fmla="*/ 224 h 681"/>
                      <a:gd name="T96" fmla="+- 0 3146 2778"/>
                      <a:gd name="T97" fmla="*/ T96 w 681"/>
                      <a:gd name="T98" fmla="+- 0 225 224"/>
                      <a:gd name="T99" fmla="*/ 225 h 681"/>
                      <a:gd name="T100" fmla="+- 0 3226 2778"/>
                      <a:gd name="T101" fmla="*/ T100 w 681"/>
                      <a:gd name="T102" fmla="+- 0 241 224"/>
                      <a:gd name="T103" fmla="*/ 241 h 681"/>
                      <a:gd name="T104" fmla="+- 0 3297 2778"/>
                      <a:gd name="T105" fmla="*/ T104 w 681"/>
                      <a:gd name="T106" fmla="+- 0 274 224"/>
                      <a:gd name="T107" fmla="*/ 274 h 681"/>
                      <a:gd name="T108" fmla="+- 0 3359 2778"/>
                      <a:gd name="T109" fmla="*/ T108 w 681"/>
                      <a:gd name="T110" fmla="+- 0 323 224"/>
                      <a:gd name="T111" fmla="*/ 323 h 681"/>
                      <a:gd name="T112" fmla="+- 0 3407 2778"/>
                      <a:gd name="T113" fmla="*/ T112 w 681"/>
                      <a:gd name="T114" fmla="+- 0 384 224"/>
                      <a:gd name="T115" fmla="*/ 384 h 681"/>
                      <a:gd name="T116" fmla="+- 0 3441 2778"/>
                      <a:gd name="T117" fmla="*/ T116 w 681"/>
                      <a:gd name="T118" fmla="+- 0 456 224"/>
                      <a:gd name="T119" fmla="*/ 456 h 681"/>
                      <a:gd name="T120" fmla="+- 0 3457 2778"/>
                      <a:gd name="T121" fmla="*/ T120 w 681"/>
                      <a:gd name="T122" fmla="+- 0 536 224"/>
                      <a:gd name="T123" fmla="*/ 536 h 681"/>
                      <a:gd name="T124" fmla="+- 0 3458 2778"/>
                      <a:gd name="T125" fmla="*/ T124 w 681"/>
                      <a:gd name="T126" fmla="+- 0 564 224"/>
                      <a:gd name="T127" fmla="*/ 564 h 68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Lst>
                    <a:rect l="0" t="0" r="r" b="b"/>
                    <a:pathLst>
                      <a:path w="681" h="681">
                        <a:moveTo>
                          <a:pt x="680" y="340"/>
                        </a:moveTo>
                        <a:lnTo>
                          <a:pt x="670" y="421"/>
                        </a:lnTo>
                        <a:lnTo>
                          <a:pt x="642" y="496"/>
                        </a:lnTo>
                        <a:lnTo>
                          <a:pt x="598" y="561"/>
                        </a:lnTo>
                        <a:lnTo>
                          <a:pt x="541" y="614"/>
                        </a:lnTo>
                        <a:lnTo>
                          <a:pt x="473" y="653"/>
                        </a:lnTo>
                        <a:lnTo>
                          <a:pt x="395" y="675"/>
                        </a:lnTo>
                        <a:lnTo>
                          <a:pt x="340" y="680"/>
                        </a:lnTo>
                        <a:lnTo>
                          <a:pt x="312" y="679"/>
                        </a:lnTo>
                        <a:lnTo>
                          <a:pt x="233" y="662"/>
                        </a:lnTo>
                        <a:lnTo>
                          <a:pt x="161" y="629"/>
                        </a:lnTo>
                        <a:lnTo>
                          <a:pt x="100" y="580"/>
                        </a:lnTo>
                        <a:lnTo>
                          <a:pt x="51" y="519"/>
                        </a:lnTo>
                        <a:lnTo>
                          <a:pt x="17" y="447"/>
                        </a:lnTo>
                        <a:lnTo>
                          <a:pt x="1" y="368"/>
                        </a:lnTo>
                        <a:lnTo>
                          <a:pt x="0" y="340"/>
                        </a:lnTo>
                        <a:lnTo>
                          <a:pt x="1" y="312"/>
                        </a:lnTo>
                        <a:lnTo>
                          <a:pt x="17" y="232"/>
                        </a:lnTo>
                        <a:lnTo>
                          <a:pt x="51" y="160"/>
                        </a:lnTo>
                        <a:lnTo>
                          <a:pt x="100" y="99"/>
                        </a:lnTo>
                        <a:lnTo>
                          <a:pt x="161" y="50"/>
                        </a:lnTo>
                        <a:lnTo>
                          <a:pt x="233" y="17"/>
                        </a:lnTo>
                        <a:lnTo>
                          <a:pt x="312" y="1"/>
                        </a:lnTo>
                        <a:lnTo>
                          <a:pt x="340" y="0"/>
                        </a:lnTo>
                        <a:lnTo>
                          <a:pt x="368" y="1"/>
                        </a:lnTo>
                        <a:lnTo>
                          <a:pt x="448" y="17"/>
                        </a:lnTo>
                        <a:lnTo>
                          <a:pt x="519" y="50"/>
                        </a:lnTo>
                        <a:lnTo>
                          <a:pt x="581" y="99"/>
                        </a:lnTo>
                        <a:lnTo>
                          <a:pt x="629" y="160"/>
                        </a:lnTo>
                        <a:lnTo>
                          <a:pt x="663" y="232"/>
                        </a:lnTo>
                        <a:lnTo>
                          <a:pt x="679" y="312"/>
                        </a:lnTo>
                        <a:lnTo>
                          <a:pt x="680" y="340"/>
                        </a:lnTo>
                        <a:close/>
                      </a:path>
                    </a:pathLst>
                  </a:custGeom>
                  <a:noFill/>
                  <a:ln w="190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7" name="Group 36"/>
                <p:cNvGrpSpPr>
                  <a:grpSpLocks/>
                </p:cNvGrpSpPr>
                <p:nvPr/>
              </p:nvGrpSpPr>
              <p:grpSpPr bwMode="auto">
                <a:xfrm>
                  <a:off x="3458" y="564"/>
                  <a:ext cx="364" cy="2"/>
                  <a:chOff x="3458" y="564"/>
                  <a:chExt cx="364" cy="2"/>
                </a:xfrm>
              </p:grpSpPr>
              <p:sp>
                <p:nvSpPr>
                  <p:cNvPr id="30" name="Freeform 37"/>
                  <p:cNvSpPr>
                    <a:spLocks/>
                  </p:cNvSpPr>
                  <p:nvPr/>
                </p:nvSpPr>
                <p:spPr bwMode="auto">
                  <a:xfrm>
                    <a:off x="3458" y="564"/>
                    <a:ext cx="364" cy="2"/>
                  </a:xfrm>
                  <a:custGeom>
                    <a:avLst/>
                    <a:gdLst>
                      <a:gd name="T0" fmla="+- 0 3458 3458"/>
                      <a:gd name="T1" fmla="*/ T0 w 364"/>
                      <a:gd name="T2" fmla="+- 0 3821 3458"/>
                      <a:gd name="T3" fmla="*/ T2 w 364"/>
                    </a:gdLst>
                    <a:ahLst/>
                    <a:cxnLst>
                      <a:cxn ang="0">
                        <a:pos x="T1" y="0"/>
                      </a:cxn>
                      <a:cxn ang="0">
                        <a:pos x="T3" y="0"/>
                      </a:cxn>
                    </a:cxnLst>
                    <a:rect l="0" t="0" r="r" b="b"/>
                    <a:pathLst>
                      <a:path w="364">
                        <a:moveTo>
                          <a:pt x="0" y="0"/>
                        </a:moveTo>
                        <a:lnTo>
                          <a:pt x="363" y="0"/>
                        </a:lnTo>
                      </a:path>
                    </a:pathLst>
                  </a:custGeom>
                  <a:noFill/>
                  <a:ln w="190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8" name="Group 34"/>
                <p:cNvGrpSpPr>
                  <a:grpSpLocks/>
                </p:cNvGrpSpPr>
                <p:nvPr/>
              </p:nvGrpSpPr>
              <p:grpSpPr bwMode="auto">
                <a:xfrm>
                  <a:off x="3800" y="488"/>
                  <a:ext cx="130" cy="150"/>
                  <a:chOff x="3800" y="488"/>
                  <a:chExt cx="130" cy="150"/>
                </a:xfrm>
              </p:grpSpPr>
              <p:sp>
                <p:nvSpPr>
                  <p:cNvPr id="29" name="Freeform 35"/>
                  <p:cNvSpPr>
                    <a:spLocks/>
                  </p:cNvSpPr>
                  <p:nvPr/>
                </p:nvSpPr>
                <p:spPr bwMode="auto">
                  <a:xfrm>
                    <a:off x="3800" y="488"/>
                    <a:ext cx="130" cy="150"/>
                  </a:xfrm>
                  <a:custGeom>
                    <a:avLst/>
                    <a:gdLst>
                      <a:gd name="T0" fmla="+- 0 3800 3800"/>
                      <a:gd name="T1" fmla="*/ T0 w 130"/>
                      <a:gd name="T2" fmla="+- 0 488 488"/>
                      <a:gd name="T3" fmla="*/ 488 h 150"/>
                      <a:gd name="T4" fmla="+- 0 3800 3800"/>
                      <a:gd name="T5" fmla="*/ T4 w 130"/>
                      <a:gd name="T6" fmla="+- 0 638 488"/>
                      <a:gd name="T7" fmla="*/ 638 h 150"/>
                      <a:gd name="T8" fmla="+- 0 3929 3800"/>
                      <a:gd name="T9" fmla="*/ T8 w 130"/>
                      <a:gd name="T10" fmla="+- 0 563 488"/>
                      <a:gd name="T11" fmla="*/ 563 h 150"/>
                      <a:gd name="T12" fmla="+- 0 3800 3800"/>
                      <a:gd name="T13" fmla="*/ T12 w 130"/>
                      <a:gd name="T14" fmla="+- 0 488 488"/>
                      <a:gd name="T15" fmla="*/ 488 h 150"/>
                    </a:gdLst>
                    <a:ahLst/>
                    <a:cxnLst>
                      <a:cxn ang="0">
                        <a:pos x="T1" y="T3"/>
                      </a:cxn>
                      <a:cxn ang="0">
                        <a:pos x="T5" y="T7"/>
                      </a:cxn>
                      <a:cxn ang="0">
                        <a:pos x="T9" y="T11"/>
                      </a:cxn>
                      <a:cxn ang="0">
                        <a:pos x="T13" y="T15"/>
                      </a:cxn>
                    </a:cxnLst>
                    <a:rect l="0" t="0" r="r" b="b"/>
                    <a:pathLst>
                      <a:path w="130" h="150">
                        <a:moveTo>
                          <a:pt x="0" y="0"/>
                        </a:moveTo>
                        <a:lnTo>
                          <a:pt x="0" y="150"/>
                        </a:lnTo>
                        <a:lnTo>
                          <a:pt x="129" y="75"/>
                        </a:lnTo>
                        <a:lnTo>
                          <a:pt x="0" y="0"/>
                        </a:lnTo>
                        <a:close/>
                      </a:path>
                    </a:pathLst>
                  </a:custGeom>
                  <a:solidFill>
                    <a:srgbClr val="231F2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NZ"/>
                  </a:p>
                </p:txBody>
              </p:sp>
            </p:grpSp>
          </p:grpSp>
          <p:grpSp>
            <p:nvGrpSpPr>
              <p:cNvPr id="32" name="Group 26"/>
              <p:cNvGrpSpPr>
                <a:grpSpLocks/>
              </p:cNvGrpSpPr>
              <p:nvPr/>
            </p:nvGrpSpPr>
            <p:grpSpPr bwMode="auto">
              <a:xfrm>
                <a:off x="2841625" y="596900"/>
                <a:ext cx="735013" cy="438150"/>
                <a:chOff x="4474" y="219"/>
                <a:chExt cx="1157" cy="691"/>
              </a:xfrm>
            </p:grpSpPr>
            <p:grpSp>
              <p:nvGrpSpPr>
                <p:cNvPr id="33" name="Group 31"/>
                <p:cNvGrpSpPr>
                  <a:grpSpLocks/>
                </p:cNvGrpSpPr>
                <p:nvPr/>
              </p:nvGrpSpPr>
              <p:grpSpPr bwMode="auto">
                <a:xfrm>
                  <a:off x="4479" y="224"/>
                  <a:ext cx="681" cy="681"/>
                  <a:chOff x="4479" y="224"/>
                  <a:chExt cx="681" cy="681"/>
                </a:xfrm>
              </p:grpSpPr>
              <p:sp>
                <p:nvSpPr>
                  <p:cNvPr id="38" name="Freeform 32"/>
                  <p:cNvSpPr>
                    <a:spLocks/>
                  </p:cNvSpPr>
                  <p:nvPr/>
                </p:nvSpPr>
                <p:spPr bwMode="auto">
                  <a:xfrm>
                    <a:off x="4479" y="224"/>
                    <a:ext cx="681" cy="681"/>
                  </a:xfrm>
                  <a:custGeom>
                    <a:avLst/>
                    <a:gdLst>
                      <a:gd name="T0" fmla="+- 0 5159 4479"/>
                      <a:gd name="T1" fmla="*/ T0 w 681"/>
                      <a:gd name="T2" fmla="+- 0 564 224"/>
                      <a:gd name="T3" fmla="*/ 564 h 681"/>
                      <a:gd name="T4" fmla="+- 0 5149 4479"/>
                      <a:gd name="T5" fmla="*/ T4 w 681"/>
                      <a:gd name="T6" fmla="+- 0 645 224"/>
                      <a:gd name="T7" fmla="*/ 645 h 681"/>
                      <a:gd name="T8" fmla="+- 0 5121 4479"/>
                      <a:gd name="T9" fmla="*/ T8 w 681"/>
                      <a:gd name="T10" fmla="+- 0 720 224"/>
                      <a:gd name="T11" fmla="*/ 720 h 681"/>
                      <a:gd name="T12" fmla="+- 0 5077 4479"/>
                      <a:gd name="T13" fmla="*/ T12 w 681"/>
                      <a:gd name="T14" fmla="+- 0 785 224"/>
                      <a:gd name="T15" fmla="*/ 785 h 681"/>
                      <a:gd name="T16" fmla="+- 0 5020 4479"/>
                      <a:gd name="T17" fmla="*/ T16 w 681"/>
                      <a:gd name="T18" fmla="+- 0 838 224"/>
                      <a:gd name="T19" fmla="*/ 838 h 681"/>
                      <a:gd name="T20" fmla="+- 0 4951 4479"/>
                      <a:gd name="T21" fmla="*/ T20 w 681"/>
                      <a:gd name="T22" fmla="+- 0 877 224"/>
                      <a:gd name="T23" fmla="*/ 877 h 681"/>
                      <a:gd name="T24" fmla="+- 0 4874 4479"/>
                      <a:gd name="T25" fmla="*/ T24 w 681"/>
                      <a:gd name="T26" fmla="+- 0 899 224"/>
                      <a:gd name="T27" fmla="*/ 899 h 681"/>
                      <a:gd name="T28" fmla="+- 0 4819 4479"/>
                      <a:gd name="T29" fmla="*/ T28 w 681"/>
                      <a:gd name="T30" fmla="+- 0 904 224"/>
                      <a:gd name="T31" fmla="*/ 904 h 681"/>
                      <a:gd name="T32" fmla="+- 0 4791 4479"/>
                      <a:gd name="T33" fmla="*/ T32 w 681"/>
                      <a:gd name="T34" fmla="+- 0 903 224"/>
                      <a:gd name="T35" fmla="*/ 903 h 681"/>
                      <a:gd name="T36" fmla="+- 0 4711 4479"/>
                      <a:gd name="T37" fmla="*/ T36 w 681"/>
                      <a:gd name="T38" fmla="+- 0 886 224"/>
                      <a:gd name="T39" fmla="*/ 886 h 681"/>
                      <a:gd name="T40" fmla="+- 0 4640 4479"/>
                      <a:gd name="T41" fmla="*/ T40 w 681"/>
                      <a:gd name="T42" fmla="+- 0 853 224"/>
                      <a:gd name="T43" fmla="*/ 853 h 681"/>
                      <a:gd name="T44" fmla="+- 0 4578 4479"/>
                      <a:gd name="T45" fmla="*/ T44 w 681"/>
                      <a:gd name="T46" fmla="+- 0 804 224"/>
                      <a:gd name="T47" fmla="*/ 804 h 681"/>
                      <a:gd name="T48" fmla="+- 0 4530 4479"/>
                      <a:gd name="T49" fmla="*/ T48 w 681"/>
                      <a:gd name="T50" fmla="+- 0 743 224"/>
                      <a:gd name="T51" fmla="*/ 743 h 681"/>
                      <a:gd name="T52" fmla="+- 0 4496 4479"/>
                      <a:gd name="T53" fmla="*/ T52 w 681"/>
                      <a:gd name="T54" fmla="+- 0 671 224"/>
                      <a:gd name="T55" fmla="*/ 671 h 681"/>
                      <a:gd name="T56" fmla="+- 0 4480 4479"/>
                      <a:gd name="T57" fmla="*/ T56 w 681"/>
                      <a:gd name="T58" fmla="+- 0 592 224"/>
                      <a:gd name="T59" fmla="*/ 592 h 681"/>
                      <a:gd name="T60" fmla="+- 0 4479 4479"/>
                      <a:gd name="T61" fmla="*/ T60 w 681"/>
                      <a:gd name="T62" fmla="+- 0 564 224"/>
                      <a:gd name="T63" fmla="*/ 564 h 681"/>
                      <a:gd name="T64" fmla="+- 0 4480 4479"/>
                      <a:gd name="T65" fmla="*/ T64 w 681"/>
                      <a:gd name="T66" fmla="+- 0 536 224"/>
                      <a:gd name="T67" fmla="*/ 536 h 681"/>
                      <a:gd name="T68" fmla="+- 0 4496 4479"/>
                      <a:gd name="T69" fmla="*/ T68 w 681"/>
                      <a:gd name="T70" fmla="+- 0 456 224"/>
                      <a:gd name="T71" fmla="*/ 456 h 681"/>
                      <a:gd name="T72" fmla="+- 0 4530 4479"/>
                      <a:gd name="T73" fmla="*/ T72 w 681"/>
                      <a:gd name="T74" fmla="+- 0 384 224"/>
                      <a:gd name="T75" fmla="*/ 384 h 681"/>
                      <a:gd name="T76" fmla="+- 0 4578 4479"/>
                      <a:gd name="T77" fmla="*/ T76 w 681"/>
                      <a:gd name="T78" fmla="+- 0 323 224"/>
                      <a:gd name="T79" fmla="*/ 323 h 681"/>
                      <a:gd name="T80" fmla="+- 0 4640 4479"/>
                      <a:gd name="T81" fmla="*/ T80 w 681"/>
                      <a:gd name="T82" fmla="+- 0 274 224"/>
                      <a:gd name="T83" fmla="*/ 274 h 681"/>
                      <a:gd name="T84" fmla="+- 0 4711 4479"/>
                      <a:gd name="T85" fmla="*/ T84 w 681"/>
                      <a:gd name="T86" fmla="+- 0 241 224"/>
                      <a:gd name="T87" fmla="*/ 241 h 681"/>
                      <a:gd name="T88" fmla="+- 0 4791 4479"/>
                      <a:gd name="T89" fmla="*/ T88 w 681"/>
                      <a:gd name="T90" fmla="+- 0 225 224"/>
                      <a:gd name="T91" fmla="*/ 225 h 681"/>
                      <a:gd name="T92" fmla="+- 0 4819 4479"/>
                      <a:gd name="T93" fmla="*/ T92 w 681"/>
                      <a:gd name="T94" fmla="+- 0 224 224"/>
                      <a:gd name="T95" fmla="*/ 224 h 681"/>
                      <a:gd name="T96" fmla="+- 0 4847 4479"/>
                      <a:gd name="T97" fmla="*/ T96 w 681"/>
                      <a:gd name="T98" fmla="+- 0 225 224"/>
                      <a:gd name="T99" fmla="*/ 225 h 681"/>
                      <a:gd name="T100" fmla="+- 0 4926 4479"/>
                      <a:gd name="T101" fmla="*/ T100 w 681"/>
                      <a:gd name="T102" fmla="+- 0 241 224"/>
                      <a:gd name="T103" fmla="*/ 241 h 681"/>
                      <a:gd name="T104" fmla="+- 0 4998 4479"/>
                      <a:gd name="T105" fmla="*/ T104 w 681"/>
                      <a:gd name="T106" fmla="+- 0 274 224"/>
                      <a:gd name="T107" fmla="*/ 274 h 681"/>
                      <a:gd name="T108" fmla="+- 0 5059 4479"/>
                      <a:gd name="T109" fmla="*/ T108 w 681"/>
                      <a:gd name="T110" fmla="+- 0 323 224"/>
                      <a:gd name="T111" fmla="*/ 323 h 681"/>
                      <a:gd name="T112" fmla="+- 0 5108 4479"/>
                      <a:gd name="T113" fmla="*/ T112 w 681"/>
                      <a:gd name="T114" fmla="+- 0 384 224"/>
                      <a:gd name="T115" fmla="*/ 384 h 681"/>
                      <a:gd name="T116" fmla="+- 0 5142 4479"/>
                      <a:gd name="T117" fmla="*/ T116 w 681"/>
                      <a:gd name="T118" fmla="+- 0 456 224"/>
                      <a:gd name="T119" fmla="*/ 456 h 681"/>
                      <a:gd name="T120" fmla="+- 0 5158 4479"/>
                      <a:gd name="T121" fmla="*/ T120 w 681"/>
                      <a:gd name="T122" fmla="+- 0 536 224"/>
                      <a:gd name="T123" fmla="*/ 536 h 681"/>
                      <a:gd name="T124" fmla="+- 0 5159 4479"/>
                      <a:gd name="T125" fmla="*/ T124 w 681"/>
                      <a:gd name="T126" fmla="+- 0 564 224"/>
                      <a:gd name="T127" fmla="*/ 564 h 68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Lst>
                    <a:rect l="0" t="0" r="r" b="b"/>
                    <a:pathLst>
                      <a:path w="681" h="681">
                        <a:moveTo>
                          <a:pt x="680" y="340"/>
                        </a:moveTo>
                        <a:lnTo>
                          <a:pt x="670" y="421"/>
                        </a:lnTo>
                        <a:lnTo>
                          <a:pt x="642" y="496"/>
                        </a:lnTo>
                        <a:lnTo>
                          <a:pt x="598" y="561"/>
                        </a:lnTo>
                        <a:lnTo>
                          <a:pt x="541" y="614"/>
                        </a:lnTo>
                        <a:lnTo>
                          <a:pt x="472" y="653"/>
                        </a:lnTo>
                        <a:lnTo>
                          <a:pt x="395" y="675"/>
                        </a:lnTo>
                        <a:lnTo>
                          <a:pt x="340" y="680"/>
                        </a:lnTo>
                        <a:lnTo>
                          <a:pt x="312" y="679"/>
                        </a:lnTo>
                        <a:lnTo>
                          <a:pt x="232" y="662"/>
                        </a:lnTo>
                        <a:lnTo>
                          <a:pt x="161" y="629"/>
                        </a:lnTo>
                        <a:lnTo>
                          <a:pt x="99" y="580"/>
                        </a:lnTo>
                        <a:lnTo>
                          <a:pt x="51" y="519"/>
                        </a:lnTo>
                        <a:lnTo>
                          <a:pt x="17" y="447"/>
                        </a:lnTo>
                        <a:lnTo>
                          <a:pt x="1" y="368"/>
                        </a:lnTo>
                        <a:lnTo>
                          <a:pt x="0" y="340"/>
                        </a:lnTo>
                        <a:lnTo>
                          <a:pt x="1" y="312"/>
                        </a:lnTo>
                        <a:lnTo>
                          <a:pt x="17" y="232"/>
                        </a:lnTo>
                        <a:lnTo>
                          <a:pt x="51" y="160"/>
                        </a:lnTo>
                        <a:lnTo>
                          <a:pt x="99" y="99"/>
                        </a:lnTo>
                        <a:lnTo>
                          <a:pt x="161" y="50"/>
                        </a:lnTo>
                        <a:lnTo>
                          <a:pt x="232" y="17"/>
                        </a:lnTo>
                        <a:lnTo>
                          <a:pt x="312" y="1"/>
                        </a:lnTo>
                        <a:lnTo>
                          <a:pt x="340" y="0"/>
                        </a:lnTo>
                        <a:lnTo>
                          <a:pt x="368" y="1"/>
                        </a:lnTo>
                        <a:lnTo>
                          <a:pt x="447" y="17"/>
                        </a:lnTo>
                        <a:lnTo>
                          <a:pt x="519" y="50"/>
                        </a:lnTo>
                        <a:lnTo>
                          <a:pt x="580" y="99"/>
                        </a:lnTo>
                        <a:lnTo>
                          <a:pt x="629" y="160"/>
                        </a:lnTo>
                        <a:lnTo>
                          <a:pt x="663" y="232"/>
                        </a:lnTo>
                        <a:lnTo>
                          <a:pt x="679" y="312"/>
                        </a:lnTo>
                        <a:lnTo>
                          <a:pt x="680" y="340"/>
                        </a:lnTo>
                        <a:close/>
                      </a:path>
                    </a:pathLst>
                  </a:custGeom>
                  <a:noFill/>
                  <a:ln w="190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34" name="Group 29"/>
                <p:cNvGrpSpPr>
                  <a:grpSpLocks/>
                </p:cNvGrpSpPr>
                <p:nvPr/>
              </p:nvGrpSpPr>
              <p:grpSpPr bwMode="auto">
                <a:xfrm>
                  <a:off x="5159" y="564"/>
                  <a:ext cx="364" cy="2"/>
                  <a:chOff x="5159" y="564"/>
                  <a:chExt cx="364" cy="2"/>
                </a:xfrm>
              </p:grpSpPr>
              <p:sp>
                <p:nvSpPr>
                  <p:cNvPr id="37" name="Freeform 30"/>
                  <p:cNvSpPr>
                    <a:spLocks/>
                  </p:cNvSpPr>
                  <p:nvPr/>
                </p:nvSpPr>
                <p:spPr bwMode="auto">
                  <a:xfrm>
                    <a:off x="5159" y="564"/>
                    <a:ext cx="364" cy="2"/>
                  </a:xfrm>
                  <a:custGeom>
                    <a:avLst/>
                    <a:gdLst>
                      <a:gd name="T0" fmla="+- 0 5159 5159"/>
                      <a:gd name="T1" fmla="*/ T0 w 364"/>
                      <a:gd name="T2" fmla="+- 0 5522 5159"/>
                      <a:gd name="T3" fmla="*/ T2 w 364"/>
                    </a:gdLst>
                    <a:ahLst/>
                    <a:cxnLst>
                      <a:cxn ang="0">
                        <a:pos x="T1" y="0"/>
                      </a:cxn>
                      <a:cxn ang="0">
                        <a:pos x="T3" y="0"/>
                      </a:cxn>
                    </a:cxnLst>
                    <a:rect l="0" t="0" r="r" b="b"/>
                    <a:pathLst>
                      <a:path w="364">
                        <a:moveTo>
                          <a:pt x="0" y="0"/>
                        </a:moveTo>
                        <a:lnTo>
                          <a:pt x="363" y="0"/>
                        </a:lnTo>
                      </a:path>
                    </a:pathLst>
                  </a:custGeom>
                  <a:noFill/>
                  <a:ln w="190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35" name="Group 27"/>
                <p:cNvGrpSpPr>
                  <a:grpSpLocks/>
                </p:cNvGrpSpPr>
                <p:nvPr/>
              </p:nvGrpSpPr>
              <p:grpSpPr bwMode="auto">
                <a:xfrm>
                  <a:off x="5500" y="488"/>
                  <a:ext cx="130" cy="150"/>
                  <a:chOff x="5500" y="488"/>
                  <a:chExt cx="130" cy="150"/>
                </a:xfrm>
              </p:grpSpPr>
              <p:sp>
                <p:nvSpPr>
                  <p:cNvPr id="36" name="Freeform 28"/>
                  <p:cNvSpPr>
                    <a:spLocks/>
                  </p:cNvSpPr>
                  <p:nvPr/>
                </p:nvSpPr>
                <p:spPr bwMode="auto">
                  <a:xfrm>
                    <a:off x="5500" y="488"/>
                    <a:ext cx="130" cy="150"/>
                  </a:xfrm>
                  <a:custGeom>
                    <a:avLst/>
                    <a:gdLst>
                      <a:gd name="T0" fmla="+- 0 5500 5500"/>
                      <a:gd name="T1" fmla="*/ T0 w 130"/>
                      <a:gd name="T2" fmla="+- 0 488 488"/>
                      <a:gd name="T3" fmla="*/ 488 h 150"/>
                      <a:gd name="T4" fmla="+- 0 5500 5500"/>
                      <a:gd name="T5" fmla="*/ T4 w 130"/>
                      <a:gd name="T6" fmla="+- 0 638 488"/>
                      <a:gd name="T7" fmla="*/ 638 h 150"/>
                      <a:gd name="T8" fmla="+- 0 5630 5500"/>
                      <a:gd name="T9" fmla="*/ T8 w 130"/>
                      <a:gd name="T10" fmla="+- 0 563 488"/>
                      <a:gd name="T11" fmla="*/ 563 h 150"/>
                      <a:gd name="T12" fmla="+- 0 5500 5500"/>
                      <a:gd name="T13" fmla="*/ T12 w 130"/>
                      <a:gd name="T14" fmla="+- 0 488 488"/>
                      <a:gd name="T15" fmla="*/ 488 h 150"/>
                    </a:gdLst>
                    <a:ahLst/>
                    <a:cxnLst>
                      <a:cxn ang="0">
                        <a:pos x="T1" y="T3"/>
                      </a:cxn>
                      <a:cxn ang="0">
                        <a:pos x="T5" y="T7"/>
                      </a:cxn>
                      <a:cxn ang="0">
                        <a:pos x="T9" y="T11"/>
                      </a:cxn>
                      <a:cxn ang="0">
                        <a:pos x="T13" y="T15"/>
                      </a:cxn>
                    </a:cxnLst>
                    <a:rect l="0" t="0" r="r" b="b"/>
                    <a:pathLst>
                      <a:path w="130" h="150">
                        <a:moveTo>
                          <a:pt x="0" y="0"/>
                        </a:moveTo>
                        <a:lnTo>
                          <a:pt x="0" y="150"/>
                        </a:lnTo>
                        <a:lnTo>
                          <a:pt x="130" y="75"/>
                        </a:lnTo>
                        <a:lnTo>
                          <a:pt x="0" y="0"/>
                        </a:lnTo>
                        <a:close/>
                      </a:path>
                    </a:pathLst>
                  </a:custGeom>
                  <a:solidFill>
                    <a:srgbClr val="231F2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NZ"/>
                  </a:p>
                </p:txBody>
              </p:sp>
            </p:grpSp>
          </p:grpSp>
          <p:grpSp>
            <p:nvGrpSpPr>
              <p:cNvPr id="39" name="Group 22"/>
              <p:cNvGrpSpPr>
                <a:grpSpLocks/>
              </p:cNvGrpSpPr>
              <p:nvPr/>
            </p:nvGrpSpPr>
            <p:grpSpPr bwMode="auto">
              <a:xfrm>
                <a:off x="5000625" y="596900"/>
                <a:ext cx="438150" cy="438150"/>
                <a:chOff x="7875" y="219"/>
                <a:chExt cx="691" cy="691"/>
              </a:xfrm>
            </p:grpSpPr>
            <p:grpSp>
              <p:nvGrpSpPr>
                <p:cNvPr id="40" name="Group 23"/>
                <p:cNvGrpSpPr>
                  <a:grpSpLocks/>
                </p:cNvGrpSpPr>
                <p:nvPr/>
              </p:nvGrpSpPr>
              <p:grpSpPr bwMode="auto">
                <a:xfrm>
                  <a:off x="7880" y="224"/>
                  <a:ext cx="681" cy="681"/>
                  <a:chOff x="7880" y="224"/>
                  <a:chExt cx="681" cy="681"/>
                </a:xfrm>
              </p:grpSpPr>
              <p:sp>
                <p:nvSpPr>
                  <p:cNvPr id="41" name="Freeform 25"/>
                  <p:cNvSpPr>
                    <a:spLocks/>
                  </p:cNvSpPr>
                  <p:nvPr/>
                </p:nvSpPr>
                <p:spPr bwMode="auto">
                  <a:xfrm>
                    <a:off x="7880" y="224"/>
                    <a:ext cx="681" cy="681"/>
                  </a:xfrm>
                  <a:custGeom>
                    <a:avLst/>
                    <a:gdLst>
                      <a:gd name="T0" fmla="+- 0 8561 7880"/>
                      <a:gd name="T1" fmla="*/ T0 w 681"/>
                      <a:gd name="T2" fmla="+- 0 564 224"/>
                      <a:gd name="T3" fmla="*/ 564 h 681"/>
                      <a:gd name="T4" fmla="+- 0 8551 7880"/>
                      <a:gd name="T5" fmla="*/ T4 w 681"/>
                      <a:gd name="T6" fmla="+- 0 645 224"/>
                      <a:gd name="T7" fmla="*/ 645 h 681"/>
                      <a:gd name="T8" fmla="+- 0 8523 7880"/>
                      <a:gd name="T9" fmla="*/ T8 w 681"/>
                      <a:gd name="T10" fmla="+- 0 720 224"/>
                      <a:gd name="T11" fmla="*/ 720 h 681"/>
                      <a:gd name="T12" fmla="+- 0 8479 7880"/>
                      <a:gd name="T13" fmla="*/ T12 w 681"/>
                      <a:gd name="T14" fmla="+- 0 785 224"/>
                      <a:gd name="T15" fmla="*/ 785 h 681"/>
                      <a:gd name="T16" fmla="+- 0 8421 7880"/>
                      <a:gd name="T17" fmla="*/ T16 w 681"/>
                      <a:gd name="T18" fmla="+- 0 838 224"/>
                      <a:gd name="T19" fmla="*/ 838 h 681"/>
                      <a:gd name="T20" fmla="+- 0 8353 7880"/>
                      <a:gd name="T21" fmla="*/ T20 w 681"/>
                      <a:gd name="T22" fmla="+- 0 877 224"/>
                      <a:gd name="T23" fmla="*/ 877 h 681"/>
                      <a:gd name="T24" fmla="+- 0 8276 7880"/>
                      <a:gd name="T25" fmla="*/ T24 w 681"/>
                      <a:gd name="T26" fmla="+- 0 899 224"/>
                      <a:gd name="T27" fmla="*/ 899 h 681"/>
                      <a:gd name="T28" fmla="+- 0 8220 7880"/>
                      <a:gd name="T29" fmla="*/ T28 w 681"/>
                      <a:gd name="T30" fmla="+- 0 904 224"/>
                      <a:gd name="T31" fmla="*/ 904 h 681"/>
                      <a:gd name="T32" fmla="+- 0 8193 7880"/>
                      <a:gd name="T33" fmla="*/ T32 w 681"/>
                      <a:gd name="T34" fmla="+- 0 903 224"/>
                      <a:gd name="T35" fmla="*/ 903 h 681"/>
                      <a:gd name="T36" fmla="+- 0 8113 7880"/>
                      <a:gd name="T37" fmla="*/ T36 w 681"/>
                      <a:gd name="T38" fmla="+- 0 886 224"/>
                      <a:gd name="T39" fmla="*/ 886 h 681"/>
                      <a:gd name="T40" fmla="+- 0 8041 7880"/>
                      <a:gd name="T41" fmla="*/ T40 w 681"/>
                      <a:gd name="T42" fmla="+- 0 853 224"/>
                      <a:gd name="T43" fmla="*/ 853 h 681"/>
                      <a:gd name="T44" fmla="+- 0 7980 7880"/>
                      <a:gd name="T45" fmla="*/ T44 w 681"/>
                      <a:gd name="T46" fmla="+- 0 804 224"/>
                      <a:gd name="T47" fmla="*/ 804 h 681"/>
                      <a:gd name="T48" fmla="+- 0 7931 7880"/>
                      <a:gd name="T49" fmla="*/ T48 w 681"/>
                      <a:gd name="T50" fmla="+- 0 743 224"/>
                      <a:gd name="T51" fmla="*/ 743 h 681"/>
                      <a:gd name="T52" fmla="+- 0 7898 7880"/>
                      <a:gd name="T53" fmla="*/ T52 w 681"/>
                      <a:gd name="T54" fmla="+- 0 671 224"/>
                      <a:gd name="T55" fmla="*/ 671 h 681"/>
                      <a:gd name="T56" fmla="+- 0 7881 7880"/>
                      <a:gd name="T57" fmla="*/ T56 w 681"/>
                      <a:gd name="T58" fmla="+- 0 592 224"/>
                      <a:gd name="T59" fmla="*/ 592 h 681"/>
                      <a:gd name="T60" fmla="+- 0 7880 7880"/>
                      <a:gd name="T61" fmla="*/ T60 w 681"/>
                      <a:gd name="T62" fmla="+- 0 564 224"/>
                      <a:gd name="T63" fmla="*/ 564 h 681"/>
                      <a:gd name="T64" fmla="+- 0 7881 7880"/>
                      <a:gd name="T65" fmla="*/ T64 w 681"/>
                      <a:gd name="T66" fmla="+- 0 536 224"/>
                      <a:gd name="T67" fmla="*/ 536 h 681"/>
                      <a:gd name="T68" fmla="+- 0 7898 7880"/>
                      <a:gd name="T69" fmla="*/ T68 w 681"/>
                      <a:gd name="T70" fmla="+- 0 456 224"/>
                      <a:gd name="T71" fmla="*/ 456 h 681"/>
                      <a:gd name="T72" fmla="+- 0 7931 7880"/>
                      <a:gd name="T73" fmla="*/ T72 w 681"/>
                      <a:gd name="T74" fmla="+- 0 384 224"/>
                      <a:gd name="T75" fmla="*/ 384 h 681"/>
                      <a:gd name="T76" fmla="+- 0 7980 7880"/>
                      <a:gd name="T77" fmla="*/ T76 w 681"/>
                      <a:gd name="T78" fmla="+- 0 323 224"/>
                      <a:gd name="T79" fmla="*/ 323 h 681"/>
                      <a:gd name="T80" fmla="+- 0 8041 7880"/>
                      <a:gd name="T81" fmla="*/ T80 w 681"/>
                      <a:gd name="T82" fmla="+- 0 274 224"/>
                      <a:gd name="T83" fmla="*/ 274 h 681"/>
                      <a:gd name="T84" fmla="+- 0 8113 7880"/>
                      <a:gd name="T85" fmla="*/ T84 w 681"/>
                      <a:gd name="T86" fmla="+- 0 241 224"/>
                      <a:gd name="T87" fmla="*/ 241 h 681"/>
                      <a:gd name="T88" fmla="+- 0 8193 7880"/>
                      <a:gd name="T89" fmla="*/ T88 w 681"/>
                      <a:gd name="T90" fmla="+- 0 225 224"/>
                      <a:gd name="T91" fmla="*/ 225 h 681"/>
                      <a:gd name="T92" fmla="+- 0 8220 7880"/>
                      <a:gd name="T93" fmla="*/ T92 w 681"/>
                      <a:gd name="T94" fmla="+- 0 224 224"/>
                      <a:gd name="T95" fmla="*/ 224 h 681"/>
                      <a:gd name="T96" fmla="+- 0 8248 7880"/>
                      <a:gd name="T97" fmla="*/ T96 w 681"/>
                      <a:gd name="T98" fmla="+- 0 225 224"/>
                      <a:gd name="T99" fmla="*/ 225 h 681"/>
                      <a:gd name="T100" fmla="+- 0 8328 7880"/>
                      <a:gd name="T101" fmla="*/ T100 w 681"/>
                      <a:gd name="T102" fmla="+- 0 241 224"/>
                      <a:gd name="T103" fmla="*/ 241 h 681"/>
                      <a:gd name="T104" fmla="+- 0 8400 7880"/>
                      <a:gd name="T105" fmla="*/ T104 w 681"/>
                      <a:gd name="T106" fmla="+- 0 274 224"/>
                      <a:gd name="T107" fmla="*/ 274 h 681"/>
                      <a:gd name="T108" fmla="+- 0 8461 7880"/>
                      <a:gd name="T109" fmla="*/ T108 w 681"/>
                      <a:gd name="T110" fmla="+- 0 323 224"/>
                      <a:gd name="T111" fmla="*/ 323 h 681"/>
                      <a:gd name="T112" fmla="+- 0 8510 7880"/>
                      <a:gd name="T113" fmla="*/ T112 w 681"/>
                      <a:gd name="T114" fmla="+- 0 384 224"/>
                      <a:gd name="T115" fmla="*/ 384 h 681"/>
                      <a:gd name="T116" fmla="+- 0 8543 7880"/>
                      <a:gd name="T117" fmla="*/ T116 w 681"/>
                      <a:gd name="T118" fmla="+- 0 456 224"/>
                      <a:gd name="T119" fmla="*/ 456 h 681"/>
                      <a:gd name="T120" fmla="+- 0 8560 7880"/>
                      <a:gd name="T121" fmla="*/ T120 w 681"/>
                      <a:gd name="T122" fmla="+- 0 536 224"/>
                      <a:gd name="T123" fmla="*/ 536 h 681"/>
                      <a:gd name="T124" fmla="+- 0 8561 7880"/>
                      <a:gd name="T125" fmla="*/ T124 w 681"/>
                      <a:gd name="T126" fmla="+- 0 564 224"/>
                      <a:gd name="T127" fmla="*/ 564 h 68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Lst>
                    <a:rect l="0" t="0" r="r" b="b"/>
                    <a:pathLst>
                      <a:path w="681" h="681">
                        <a:moveTo>
                          <a:pt x="681" y="340"/>
                        </a:moveTo>
                        <a:lnTo>
                          <a:pt x="671" y="421"/>
                        </a:lnTo>
                        <a:lnTo>
                          <a:pt x="643" y="496"/>
                        </a:lnTo>
                        <a:lnTo>
                          <a:pt x="599" y="561"/>
                        </a:lnTo>
                        <a:lnTo>
                          <a:pt x="541" y="614"/>
                        </a:lnTo>
                        <a:lnTo>
                          <a:pt x="473" y="653"/>
                        </a:lnTo>
                        <a:lnTo>
                          <a:pt x="396" y="675"/>
                        </a:lnTo>
                        <a:lnTo>
                          <a:pt x="340" y="680"/>
                        </a:lnTo>
                        <a:lnTo>
                          <a:pt x="313" y="679"/>
                        </a:lnTo>
                        <a:lnTo>
                          <a:pt x="233" y="662"/>
                        </a:lnTo>
                        <a:lnTo>
                          <a:pt x="161" y="629"/>
                        </a:lnTo>
                        <a:lnTo>
                          <a:pt x="100" y="580"/>
                        </a:lnTo>
                        <a:lnTo>
                          <a:pt x="51" y="519"/>
                        </a:lnTo>
                        <a:lnTo>
                          <a:pt x="18" y="447"/>
                        </a:lnTo>
                        <a:lnTo>
                          <a:pt x="1" y="368"/>
                        </a:lnTo>
                        <a:lnTo>
                          <a:pt x="0" y="340"/>
                        </a:lnTo>
                        <a:lnTo>
                          <a:pt x="1" y="312"/>
                        </a:lnTo>
                        <a:lnTo>
                          <a:pt x="18" y="232"/>
                        </a:lnTo>
                        <a:lnTo>
                          <a:pt x="51" y="160"/>
                        </a:lnTo>
                        <a:lnTo>
                          <a:pt x="100" y="99"/>
                        </a:lnTo>
                        <a:lnTo>
                          <a:pt x="161" y="50"/>
                        </a:lnTo>
                        <a:lnTo>
                          <a:pt x="233" y="17"/>
                        </a:lnTo>
                        <a:lnTo>
                          <a:pt x="313" y="1"/>
                        </a:lnTo>
                        <a:lnTo>
                          <a:pt x="340" y="0"/>
                        </a:lnTo>
                        <a:lnTo>
                          <a:pt x="368" y="1"/>
                        </a:lnTo>
                        <a:lnTo>
                          <a:pt x="448" y="17"/>
                        </a:lnTo>
                        <a:lnTo>
                          <a:pt x="520" y="50"/>
                        </a:lnTo>
                        <a:lnTo>
                          <a:pt x="581" y="99"/>
                        </a:lnTo>
                        <a:lnTo>
                          <a:pt x="630" y="160"/>
                        </a:lnTo>
                        <a:lnTo>
                          <a:pt x="663" y="232"/>
                        </a:lnTo>
                        <a:lnTo>
                          <a:pt x="680" y="312"/>
                        </a:lnTo>
                        <a:lnTo>
                          <a:pt x="681" y="340"/>
                        </a:lnTo>
                        <a:close/>
                      </a:path>
                    </a:pathLst>
                  </a:custGeom>
                  <a:noFill/>
                  <a:ln w="190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sp>
                <p:nvSpPr>
                  <p:cNvPr id="42" name="Text Box 24"/>
                  <p:cNvSpPr txBox="1">
                    <a:spLocks noChangeArrowheads="1"/>
                  </p:cNvSpPr>
                  <p:nvPr/>
                </p:nvSpPr>
                <p:spPr bwMode="auto">
                  <a:xfrm>
                    <a:off x="7875" y="219"/>
                    <a:ext cx="691" cy="69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pSp>
          </p:grpSp>
          <p:sp>
            <p:nvSpPr>
              <p:cNvPr id="45" name="TextBox 44"/>
              <p:cNvSpPr txBox="1"/>
              <p:nvPr/>
            </p:nvSpPr>
            <p:spPr>
              <a:xfrm>
                <a:off x="1821180" y="640080"/>
                <a:ext cx="3565906" cy="306289"/>
              </a:xfrm>
              <a:prstGeom prst="rect">
                <a:avLst/>
              </a:prstGeom>
              <a:noFill/>
              <a:ln w="19050">
                <a:noFill/>
              </a:ln>
            </p:spPr>
            <p:txBody>
              <a:bodyPr wrap="none" rtlCol="0">
                <a:spAutoFit/>
              </a:bodyPr>
              <a:lstStyle/>
              <a:p>
                <a:r>
                  <a:rPr lang="en-NZ" b="1" dirty="0" smtClean="0"/>
                  <a:t>A                      B                                               C</a:t>
                </a:r>
                <a:endParaRPr lang="en-NZ" b="1" dirty="0"/>
              </a:p>
            </p:txBody>
          </p:sp>
        </p:grpSp>
      </p:grpSp>
      <mc:AlternateContent xmlns:mc="http://schemas.openxmlformats.org/markup-compatibility/2006" xmlns:a14="http://schemas.microsoft.com/office/drawing/2010/main">
        <mc:Choice Requires="a14">
          <p:sp>
            <p:nvSpPr>
              <p:cNvPr id="48" name="TextBox 47"/>
              <p:cNvSpPr txBox="1"/>
              <p:nvPr/>
            </p:nvSpPr>
            <p:spPr>
              <a:xfrm>
                <a:off x="1235123" y="2852190"/>
                <a:ext cx="5691110" cy="66749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i="1" smtClean="0">
                          <a:latin typeface="Cambria Math"/>
                          <a:ea typeface="Cambria Math"/>
                        </a:rPr>
                        <m:t>𝜎</m:t>
                      </m:r>
                      <m:r>
                        <a:rPr lang="en-NZ" b="0" i="1" smtClean="0">
                          <a:latin typeface="Cambria Math"/>
                          <a:ea typeface="Cambria Math"/>
                        </a:rPr>
                        <m:t>= </m:t>
                      </m:r>
                      <m:f>
                        <m:fPr>
                          <m:ctrlPr>
                            <a:rPr lang="en-NZ" b="0" i="1" smtClean="0">
                              <a:latin typeface="Cambria Math"/>
                              <a:ea typeface="Cambria Math"/>
                            </a:rPr>
                          </m:ctrlPr>
                        </m:fPr>
                        <m:num>
                          <m:r>
                            <a:rPr lang="en-NZ" b="0" i="1" smtClean="0">
                              <a:latin typeface="Cambria Math"/>
                              <a:ea typeface="Cambria Math"/>
                            </a:rPr>
                            <m:t>𝑡h𝑒</m:t>
                          </m:r>
                          <m:r>
                            <a:rPr lang="en-NZ" b="0" i="1" smtClean="0">
                              <a:latin typeface="Cambria Math"/>
                              <a:ea typeface="Cambria Math"/>
                            </a:rPr>
                            <m:t> </m:t>
                          </m:r>
                          <m:r>
                            <a:rPr lang="en-NZ" b="0" i="1" smtClean="0">
                              <a:latin typeface="Cambria Math"/>
                              <a:ea typeface="Cambria Math"/>
                            </a:rPr>
                            <m:t>𝑑𝑖𝑓𝑓𝑒𝑟𝑒𝑛𝑐𝑒</m:t>
                          </m:r>
                          <m:r>
                            <a:rPr lang="en-NZ" b="0" i="1" smtClean="0">
                              <a:latin typeface="Cambria Math"/>
                              <a:ea typeface="Cambria Math"/>
                            </a:rPr>
                            <m:t> </m:t>
                          </m:r>
                          <m:r>
                            <a:rPr lang="en-NZ" b="0" i="1" smtClean="0">
                              <a:latin typeface="Cambria Math"/>
                              <a:ea typeface="Cambria Math"/>
                            </a:rPr>
                            <m:t>𝑖𝑛</m:t>
                          </m:r>
                          <m:r>
                            <a:rPr lang="en-NZ" b="0" i="1" smtClean="0">
                              <a:latin typeface="Cambria Math"/>
                              <a:ea typeface="Cambria Math"/>
                            </a:rPr>
                            <m:t> </m:t>
                          </m:r>
                          <m:r>
                            <a:rPr lang="en-NZ" b="0" i="1" smtClean="0">
                              <a:latin typeface="Cambria Math"/>
                              <a:ea typeface="Cambria Math"/>
                            </a:rPr>
                            <m:t>𝑣𝑒𝑙𝑜𝑐𝑖𝑡𝑖𝑒𝑠</m:t>
                          </m:r>
                          <m:r>
                            <a:rPr lang="en-NZ" b="0" i="1" smtClean="0">
                              <a:latin typeface="Cambria Math"/>
                              <a:ea typeface="Cambria Math"/>
                            </a:rPr>
                            <m:t> </m:t>
                          </m:r>
                          <m:r>
                            <a:rPr lang="en-NZ" b="0" i="1" smtClean="0">
                              <a:latin typeface="Cambria Math"/>
                              <a:ea typeface="Cambria Math"/>
                            </a:rPr>
                            <m:t>𝑏𝑒𝑓𝑜𝑟𝑒</m:t>
                          </m:r>
                          <m:r>
                            <a:rPr lang="en-NZ" b="0" i="1" smtClean="0">
                              <a:latin typeface="Cambria Math"/>
                              <a:ea typeface="Cambria Math"/>
                            </a:rPr>
                            <m:t> </m:t>
                          </m:r>
                          <m:r>
                            <a:rPr lang="en-NZ" b="0" i="1" smtClean="0">
                              <a:latin typeface="Cambria Math"/>
                              <a:ea typeface="Cambria Math"/>
                            </a:rPr>
                            <m:t>𝑡h𝑒</m:t>
                          </m:r>
                          <m:r>
                            <a:rPr lang="en-NZ" b="0" i="1" smtClean="0">
                              <a:latin typeface="Cambria Math"/>
                              <a:ea typeface="Cambria Math"/>
                            </a:rPr>
                            <m:t> </m:t>
                          </m:r>
                          <m:r>
                            <a:rPr lang="en-NZ" b="0" i="1" smtClean="0">
                              <a:latin typeface="Cambria Math"/>
                              <a:ea typeface="Cambria Math"/>
                            </a:rPr>
                            <m:t>𝑐𝑜𝑙𝑙𝑖𝑠𝑖𝑜𝑛</m:t>
                          </m:r>
                        </m:num>
                        <m:den>
                          <m:r>
                            <a:rPr lang="en-NZ" b="0" i="1" smtClean="0">
                              <a:latin typeface="Cambria Math"/>
                              <a:ea typeface="Cambria Math"/>
                            </a:rPr>
                            <m:t>𝑡h𝑒</m:t>
                          </m:r>
                          <m:r>
                            <a:rPr lang="en-NZ" b="0" i="1" smtClean="0">
                              <a:latin typeface="Cambria Math"/>
                              <a:ea typeface="Cambria Math"/>
                            </a:rPr>
                            <m:t> </m:t>
                          </m:r>
                          <m:r>
                            <a:rPr lang="en-NZ" b="0" i="1" smtClean="0">
                              <a:latin typeface="Cambria Math"/>
                              <a:ea typeface="Cambria Math"/>
                            </a:rPr>
                            <m:t>𝑑𝑖𝑓𝑓𝑒𝑟𝑒𝑛𝑐𝑒</m:t>
                          </m:r>
                          <m:r>
                            <a:rPr lang="en-NZ" b="0" i="1" smtClean="0">
                              <a:latin typeface="Cambria Math"/>
                              <a:ea typeface="Cambria Math"/>
                            </a:rPr>
                            <m:t> </m:t>
                          </m:r>
                          <m:r>
                            <a:rPr lang="en-NZ" b="0" i="1" smtClean="0">
                              <a:latin typeface="Cambria Math"/>
                              <a:ea typeface="Cambria Math"/>
                            </a:rPr>
                            <m:t>𝑖𝑛</m:t>
                          </m:r>
                          <m:r>
                            <a:rPr lang="en-NZ" b="0" i="1" smtClean="0">
                              <a:latin typeface="Cambria Math"/>
                              <a:ea typeface="Cambria Math"/>
                            </a:rPr>
                            <m:t> </m:t>
                          </m:r>
                          <m:r>
                            <a:rPr lang="en-NZ" b="0" i="1" smtClean="0">
                              <a:latin typeface="Cambria Math"/>
                              <a:ea typeface="Cambria Math"/>
                            </a:rPr>
                            <m:t>𝑣𝑒𝑙𝑜𝑐𝑖𝑡𝑖𝑒𝑠</m:t>
                          </m:r>
                          <m:r>
                            <a:rPr lang="en-NZ" b="0" i="1" smtClean="0">
                              <a:latin typeface="Cambria Math"/>
                              <a:ea typeface="Cambria Math"/>
                            </a:rPr>
                            <m:t> </m:t>
                          </m:r>
                          <m:r>
                            <a:rPr lang="en-NZ" b="0" i="1" smtClean="0">
                              <a:latin typeface="Cambria Math"/>
                              <a:ea typeface="Cambria Math"/>
                            </a:rPr>
                            <m:t>𝑎𝑓𝑡𝑒𝑟</m:t>
                          </m:r>
                          <m:r>
                            <a:rPr lang="en-NZ" b="0" i="1" smtClean="0">
                              <a:latin typeface="Cambria Math"/>
                              <a:ea typeface="Cambria Math"/>
                            </a:rPr>
                            <m:t> </m:t>
                          </m:r>
                          <m:r>
                            <a:rPr lang="en-NZ" b="0" i="1" smtClean="0">
                              <a:latin typeface="Cambria Math"/>
                              <a:ea typeface="Cambria Math"/>
                            </a:rPr>
                            <m:t>𝑡h𝑒</m:t>
                          </m:r>
                          <m:r>
                            <a:rPr lang="en-NZ" b="0" i="1" smtClean="0">
                              <a:latin typeface="Cambria Math"/>
                              <a:ea typeface="Cambria Math"/>
                            </a:rPr>
                            <m:t> </m:t>
                          </m:r>
                          <m:r>
                            <a:rPr lang="en-NZ" b="0" i="1" smtClean="0">
                              <a:latin typeface="Cambria Math"/>
                              <a:ea typeface="Cambria Math"/>
                            </a:rPr>
                            <m:t>𝑐𝑜𝑙𝑙𝑖𝑠𝑖𝑜𝑛</m:t>
                          </m:r>
                        </m:den>
                      </m:f>
                    </m:oMath>
                  </m:oMathPara>
                </a14:m>
                <a:endParaRPr lang="en-NZ" dirty="0"/>
              </a:p>
            </p:txBody>
          </p:sp>
        </mc:Choice>
        <mc:Fallback xmlns="">
          <p:sp>
            <p:nvSpPr>
              <p:cNvPr id="48" name="TextBox 47"/>
              <p:cNvSpPr txBox="1">
                <a:spLocks noRot="1" noChangeAspect="1" noMove="1" noResize="1" noEditPoints="1" noAdjustHandles="1" noChangeArrowheads="1" noChangeShapeType="1" noTextEdit="1"/>
              </p:cNvSpPr>
              <p:nvPr/>
            </p:nvSpPr>
            <p:spPr>
              <a:xfrm>
                <a:off x="1235123" y="2852190"/>
                <a:ext cx="5691110" cy="667490"/>
              </a:xfrm>
              <a:prstGeom prst="rect">
                <a:avLst/>
              </a:prstGeom>
              <a:blipFill rotWithShape="1">
                <a:blip r:embed="rId2"/>
                <a:stretch>
                  <a:fillRect/>
                </a:stretch>
              </a:blipFill>
            </p:spPr>
            <p:txBody>
              <a:bodyPr/>
              <a:lstStyle/>
              <a:p>
                <a:r>
                  <a:rPr lang="en-NZ">
                    <a:noFill/>
                  </a:rPr>
                  <a:t> </a:t>
                </a:r>
              </a:p>
            </p:txBody>
          </p:sp>
        </mc:Fallback>
      </mc:AlternateContent>
      <p:cxnSp>
        <p:nvCxnSpPr>
          <p:cNvPr id="6" name="Straight Connector 5"/>
          <p:cNvCxnSpPr/>
          <p:nvPr/>
        </p:nvCxnSpPr>
        <p:spPr>
          <a:xfrm>
            <a:off x="540913" y="2086377"/>
            <a:ext cx="8049295" cy="1287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33583845"/>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5213445" y="1221659"/>
            <a:ext cx="2265527" cy="338554"/>
          </a:xfrm>
          <a:prstGeom prst="rect">
            <a:avLst/>
          </a:prstGeom>
        </p:spPr>
        <p:txBody>
          <a:bodyPr wrap="square">
            <a:spAutoFit/>
          </a:bodyPr>
          <a:lstStyle/>
          <a:p>
            <a:r>
              <a:rPr lang="en-US" sz="1600" i="1" dirty="0" smtClean="0"/>
              <a:t>σ</a:t>
            </a:r>
            <a:r>
              <a:rPr lang="en-NZ" sz="1600" dirty="0" smtClean="0"/>
              <a:t> </a:t>
            </a:r>
            <a:r>
              <a:rPr lang="en-US" sz="1600" dirty="0" smtClean="0"/>
              <a:t>of </a:t>
            </a:r>
            <a:r>
              <a:rPr lang="en-US" sz="1600" dirty="0"/>
              <a:t>these balls is </a:t>
            </a:r>
            <a:r>
              <a:rPr lang="en-US" sz="1600" dirty="0" smtClean="0"/>
              <a:t> </a:t>
            </a:r>
            <a:r>
              <a:rPr lang="en-US" sz="1600" b="1" dirty="0" smtClean="0"/>
              <a:t>0.4</a:t>
            </a:r>
            <a:endParaRPr lang="en-NZ" sz="1600" b="1" dirty="0"/>
          </a:p>
        </p:txBody>
      </p:sp>
      <p:grpSp>
        <p:nvGrpSpPr>
          <p:cNvPr id="3" name="Group 2"/>
          <p:cNvGrpSpPr/>
          <p:nvPr/>
        </p:nvGrpSpPr>
        <p:grpSpPr>
          <a:xfrm>
            <a:off x="1168263" y="-39793"/>
            <a:ext cx="4705668" cy="1012670"/>
            <a:chOff x="1458913" y="195236"/>
            <a:chExt cx="3979862" cy="839814"/>
          </a:xfrm>
        </p:grpSpPr>
        <p:sp>
          <p:nvSpPr>
            <p:cNvPr id="4" name="Rectangle 42"/>
            <p:cNvSpPr>
              <a:spLocks noChangeArrowheads="1"/>
            </p:cNvSpPr>
            <p:nvPr/>
          </p:nvSpPr>
          <p:spPr bwMode="auto">
            <a:xfrm>
              <a:off x="1458913" y="195236"/>
              <a:ext cx="1940627" cy="663627"/>
            </a:xfrm>
            <a:prstGeom prst="rect">
              <a:avLst/>
            </a:prstGeom>
            <a:noFill/>
            <a:ln w="9525">
              <a:noFill/>
              <a:miter lim="800000"/>
              <a:headEnd/>
              <a:tailEnd/>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lvl1pPr fontAlgn="base">
                <a:spcBef>
                  <a:spcPct val="0"/>
                </a:spcBef>
                <a:spcAft>
                  <a:spcPct val="0"/>
                </a:spcAft>
                <a:tabLst>
                  <a:tab pos="2538413" algn="l"/>
                  <a:tab pos="2797175" algn="l"/>
                </a:tabLst>
                <a:defRPr>
                  <a:solidFill>
                    <a:schemeClr val="tx1"/>
                  </a:solidFill>
                  <a:latin typeface="Arial" pitchFamily="34" charset="0"/>
                  <a:cs typeface="Arial" pitchFamily="34" charset="0"/>
                </a:defRPr>
              </a:lvl1pPr>
              <a:lvl2pPr fontAlgn="base">
                <a:spcBef>
                  <a:spcPct val="0"/>
                </a:spcBef>
                <a:spcAft>
                  <a:spcPct val="0"/>
                </a:spcAft>
                <a:tabLst>
                  <a:tab pos="2538413" algn="l"/>
                  <a:tab pos="2797175" algn="l"/>
                </a:tabLst>
                <a:defRPr>
                  <a:solidFill>
                    <a:schemeClr val="tx1"/>
                  </a:solidFill>
                  <a:latin typeface="Arial" pitchFamily="34" charset="0"/>
                  <a:cs typeface="Arial" pitchFamily="34" charset="0"/>
                </a:defRPr>
              </a:lvl2pPr>
              <a:lvl3pPr fontAlgn="base">
                <a:spcBef>
                  <a:spcPct val="0"/>
                </a:spcBef>
                <a:spcAft>
                  <a:spcPct val="0"/>
                </a:spcAft>
                <a:tabLst>
                  <a:tab pos="2538413" algn="l"/>
                  <a:tab pos="2797175" algn="l"/>
                </a:tabLst>
                <a:defRPr>
                  <a:solidFill>
                    <a:schemeClr val="tx1"/>
                  </a:solidFill>
                  <a:latin typeface="Arial" pitchFamily="34" charset="0"/>
                  <a:cs typeface="Arial" pitchFamily="34" charset="0"/>
                </a:defRPr>
              </a:lvl3pPr>
              <a:lvl4pPr fontAlgn="base">
                <a:spcBef>
                  <a:spcPct val="0"/>
                </a:spcBef>
                <a:spcAft>
                  <a:spcPct val="0"/>
                </a:spcAft>
                <a:tabLst>
                  <a:tab pos="2538413" algn="l"/>
                  <a:tab pos="2797175" algn="l"/>
                </a:tabLst>
                <a:defRPr>
                  <a:solidFill>
                    <a:schemeClr val="tx1"/>
                  </a:solidFill>
                  <a:latin typeface="Arial" pitchFamily="34" charset="0"/>
                  <a:cs typeface="Arial" pitchFamily="34" charset="0"/>
                </a:defRPr>
              </a:lvl4pPr>
              <a:lvl5pPr fontAlgn="base">
                <a:spcBef>
                  <a:spcPct val="0"/>
                </a:spcBef>
                <a:spcAft>
                  <a:spcPct val="0"/>
                </a:spcAft>
                <a:tabLst>
                  <a:tab pos="2538413" algn="l"/>
                  <a:tab pos="2797175" algn="l"/>
                </a:tabLst>
                <a:defRPr>
                  <a:solidFill>
                    <a:schemeClr val="tx1"/>
                  </a:solidFill>
                  <a:latin typeface="Arial" pitchFamily="34" charset="0"/>
                  <a:cs typeface="Arial" pitchFamily="34" charset="0"/>
                </a:defRPr>
              </a:lvl5pPr>
              <a:lvl6pPr fontAlgn="base">
                <a:spcBef>
                  <a:spcPct val="0"/>
                </a:spcBef>
                <a:spcAft>
                  <a:spcPct val="0"/>
                </a:spcAft>
                <a:tabLst>
                  <a:tab pos="2538413" algn="l"/>
                  <a:tab pos="2797175" algn="l"/>
                </a:tabLst>
                <a:defRPr>
                  <a:solidFill>
                    <a:schemeClr val="tx1"/>
                  </a:solidFill>
                  <a:latin typeface="Arial" pitchFamily="34" charset="0"/>
                  <a:cs typeface="Arial" pitchFamily="34" charset="0"/>
                </a:defRPr>
              </a:lvl6pPr>
              <a:lvl7pPr fontAlgn="base">
                <a:spcBef>
                  <a:spcPct val="0"/>
                </a:spcBef>
                <a:spcAft>
                  <a:spcPct val="0"/>
                </a:spcAft>
                <a:tabLst>
                  <a:tab pos="2538413" algn="l"/>
                  <a:tab pos="2797175" algn="l"/>
                </a:tabLst>
                <a:defRPr>
                  <a:solidFill>
                    <a:schemeClr val="tx1"/>
                  </a:solidFill>
                  <a:latin typeface="Arial" pitchFamily="34" charset="0"/>
                  <a:cs typeface="Arial" pitchFamily="34" charset="0"/>
                </a:defRPr>
              </a:lvl7pPr>
              <a:lvl8pPr fontAlgn="base">
                <a:spcBef>
                  <a:spcPct val="0"/>
                </a:spcBef>
                <a:spcAft>
                  <a:spcPct val="0"/>
                </a:spcAft>
                <a:tabLst>
                  <a:tab pos="2538413" algn="l"/>
                  <a:tab pos="2797175" algn="l"/>
                </a:tabLst>
                <a:defRPr>
                  <a:solidFill>
                    <a:schemeClr val="tx1"/>
                  </a:solidFill>
                  <a:latin typeface="Arial" pitchFamily="34" charset="0"/>
                  <a:cs typeface="Arial" pitchFamily="34" charset="0"/>
                </a:defRPr>
              </a:lvl8pPr>
              <a:lvl9pPr fontAlgn="base">
                <a:spcBef>
                  <a:spcPct val="0"/>
                </a:spcBef>
                <a:spcAft>
                  <a:spcPct val="0"/>
                </a:spcAft>
                <a:tabLst>
                  <a:tab pos="2538413" algn="l"/>
                  <a:tab pos="2797175" algn="l"/>
                </a:tabLst>
                <a:defRPr>
                  <a:solidFill>
                    <a:schemeClr val="tx1"/>
                  </a:solidFill>
                  <a:latin typeface="Arial" pitchFamily="34" charset="0"/>
                  <a:cs typeface="Arial" pitchFamily="34" charset="0"/>
                </a:defRPr>
              </a:lvl9pPr>
            </a:lstStyle>
            <a:p>
              <a:pPr marL="0" marR="0" lvl="0" indent="0" algn="l" defTabSz="914400" rtl="0" eaLnBrk="1" fontAlgn="base" latinLnBrk="0" hangingPunct="1">
                <a:lnSpc>
                  <a:spcPct val="100000"/>
                </a:lnSpc>
                <a:spcBef>
                  <a:spcPct val="0"/>
                </a:spcBef>
                <a:spcAft>
                  <a:spcPct val="0"/>
                </a:spcAft>
                <a:buClrTx/>
                <a:buSzTx/>
                <a:buFontTx/>
                <a:buNone/>
                <a:tabLst>
                  <a:tab pos="2538413" algn="l"/>
                  <a:tab pos="2797175" algn="l"/>
                </a:tabLst>
              </a:pPr>
              <a:endParaRPr kumimoji="0" lang="en-US" altLang="en-US" sz="1200" b="0" i="0" u="none" strike="noStrike" cap="none" normalizeH="0" baseline="0" dirty="0" smtClean="0">
                <a:ln>
                  <a:noFill/>
                </a:ln>
                <a:solidFill>
                  <a:srgbClr val="231F20"/>
                </a:solidFill>
                <a:effectLst/>
                <a:latin typeface="Calibri" pitchFamily="34" charset="0"/>
                <a:ea typeface="Times New Roman" pitchFamily="18" charset="0"/>
                <a:cs typeface="Times New Roman" pitchFamily="18" charset="0"/>
              </a:endParaRPr>
            </a:p>
            <a:p>
              <a:pPr marL="0" marR="0" lvl="0" indent="265113" algn="l" defTabSz="914400" rtl="0" eaLnBrk="0" fontAlgn="base" latinLnBrk="0" hangingPunct="0">
                <a:lnSpc>
                  <a:spcPct val="100000"/>
                </a:lnSpc>
                <a:spcBef>
                  <a:spcPct val="0"/>
                </a:spcBef>
                <a:spcAft>
                  <a:spcPct val="0"/>
                </a:spcAft>
                <a:buClrTx/>
                <a:buSzTx/>
                <a:buFontTx/>
                <a:buNone/>
                <a:tabLst>
                  <a:tab pos="2538413" algn="l"/>
                  <a:tab pos="2797175" algn="l"/>
                </a:tabLst>
              </a:pPr>
              <a:r>
                <a:rPr kumimoji="0" lang="en-US" altLang="en-US" sz="1600" b="1" i="0" u="none" strike="noStrike" cap="none" normalizeH="0" baseline="0" dirty="0" smtClean="0">
                  <a:ln>
                    <a:noFill/>
                  </a:ln>
                  <a:solidFill>
                    <a:srgbClr val="231F20"/>
                  </a:solidFill>
                  <a:effectLst/>
                  <a:latin typeface="Calibri" pitchFamily="34" charset="0"/>
                  <a:ea typeface="Times New Roman" pitchFamily="18" charset="0"/>
                  <a:cs typeface="Times New Roman" pitchFamily="18" charset="0"/>
                </a:rPr>
                <a:t>4 ms</a:t>
              </a:r>
              <a:r>
                <a:rPr kumimoji="0" lang="en-US" altLang="en-US" sz="1600" b="1" i="0" u="none" strike="noStrike" cap="none" normalizeH="0" baseline="30000" dirty="0" smtClean="0">
                  <a:ln>
                    <a:noFill/>
                  </a:ln>
                  <a:solidFill>
                    <a:srgbClr val="231F20"/>
                  </a:solidFill>
                  <a:effectLst/>
                  <a:latin typeface="Calibri" pitchFamily="34" charset="0"/>
                  <a:ea typeface="Times New Roman" pitchFamily="18" charset="0"/>
                  <a:cs typeface="Times New Roman" pitchFamily="18" charset="0"/>
                </a:rPr>
                <a:t>-1                           </a:t>
              </a:r>
              <a:r>
                <a:rPr kumimoji="0" lang="en-US" altLang="en-US" sz="1600" b="1" i="0" u="none" strike="noStrike" cap="none" normalizeH="0" baseline="0" dirty="0" smtClean="0">
                  <a:ln>
                    <a:noFill/>
                  </a:ln>
                  <a:solidFill>
                    <a:srgbClr val="231F20"/>
                  </a:solidFill>
                  <a:effectLst/>
                  <a:latin typeface="Calibri" pitchFamily="34" charset="0"/>
                  <a:ea typeface="Times New Roman" pitchFamily="18" charset="0"/>
                  <a:cs typeface="Times New Roman" pitchFamily="18" charset="0"/>
                </a:rPr>
                <a:t>4 ms</a:t>
              </a:r>
              <a:r>
                <a:rPr kumimoji="0" lang="en-US" altLang="en-US" sz="1600" b="1" i="0" u="none" strike="noStrike" cap="none" normalizeH="0" baseline="30000" dirty="0" smtClean="0">
                  <a:ln>
                    <a:noFill/>
                  </a:ln>
                  <a:solidFill>
                    <a:srgbClr val="231F20"/>
                  </a:solidFill>
                  <a:effectLst/>
                  <a:latin typeface="Calibri" pitchFamily="34" charset="0"/>
                  <a:ea typeface="Times New Roman" pitchFamily="18" charset="0"/>
                  <a:cs typeface="Times New Roman" pitchFamily="18" charset="0"/>
                </a:rPr>
                <a:t>-1</a:t>
              </a:r>
              <a:endParaRPr kumimoji="0" lang="en-NZ" altLang="en-US" sz="1600" b="1" i="0" u="none" strike="noStrike" cap="none" normalizeH="0" baseline="0" dirty="0" smtClean="0">
                <a:ln>
                  <a:noFill/>
                </a:ln>
                <a:solidFill>
                  <a:schemeClr val="tx1"/>
                </a:solidFill>
                <a:effectLst/>
              </a:endParaRPr>
            </a:p>
            <a:p>
              <a:pPr marL="0" marR="0" lvl="0" indent="265113" algn="l" defTabSz="914400" rtl="0" eaLnBrk="0" fontAlgn="base" latinLnBrk="0" hangingPunct="0">
                <a:lnSpc>
                  <a:spcPct val="100000"/>
                </a:lnSpc>
                <a:spcBef>
                  <a:spcPct val="0"/>
                </a:spcBef>
                <a:spcAft>
                  <a:spcPct val="0"/>
                </a:spcAft>
                <a:buClrTx/>
                <a:buSzTx/>
                <a:buFontTx/>
                <a:buNone/>
                <a:tabLst>
                  <a:tab pos="2538413" algn="l"/>
                  <a:tab pos="2797175" algn="l"/>
                </a:tabLst>
              </a:pPr>
              <a:endParaRPr kumimoji="0" lang="en-NZ" altLang="en-US" sz="1800" b="0" i="0" u="none" strike="noStrike" cap="none" normalizeH="0" baseline="0" dirty="0" smtClean="0">
                <a:ln>
                  <a:noFill/>
                </a:ln>
                <a:solidFill>
                  <a:schemeClr val="tx1"/>
                </a:solidFill>
                <a:effectLst/>
                <a:latin typeface="Arial" pitchFamily="34" charset="0"/>
                <a:cs typeface="Arial" pitchFamily="34" charset="0"/>
              </a:endParaRPr>
            </a:p>
          </p:txBody>
        </p:sp>
        <p:grpSp>
          <p:nvGrpSpPr>
            <p:cNvPr id="5" name="Group 4"/>
            <p:cNvGrpSpPr/>
            <p:nvPr/>
          </p:nvGrpSpPr>
          <p:grpSpPr>
            <a:xfrm>
              <a:off x="1760538" y="596900"/>
              <a:ext cx="3678237" cy="438150"/>
              <a:chOff x="1760538" y="596900"/>
              <a:chExt cx="3678237" cy="438150"/>
            </a:xfrm>
          </p:grpSpPr>
          <p:grpSp>
            <p:nvGrpSpPr>
              <p:cNvPr id="6" name="Group 33"/>
              <p:cNvGrpSpPr>
                <a:grpSpLocks/>
              </p:cNvGrpSpPr>
              <p:nvPr/>
            </p:nvGrpSpPr>
            <p:grpSpPr bwMode="auto">
              <a:xfrm>
                <a:off x="1760538" y="596900"/>
                <a:ext cx="735012" cy="438150"/>
                <a:chOff x="2773" y="219"/>
                <a:chExt cx="1157" cy="691"/>
              </a:xfrm>
            </p:grpSpPr>
            <p:grpSp>
              <p:nvGrpSpPr>
                <p:cNvPr id="19" name="Group 38"/>
                <p:cNvGrpSpPr>
                  <a:grpSpLocks/>
                </p:cNvGrpSpPr>
                <p:nvPr/>
              </p:nvGrpSpPr>
              <p:grpSpPr bwMode="auto">
                <a:xfrm>
                  <a:off x="2778" y="224"/>
                  <a:ext cx="681" cy="681"/>
                  <a:chOff x="2778" y="224"/>
                  <a:chExt cx="681" cy="681"/>
                </a:xfrm>
              </p:grpSpPr>
              <p:sp>
                <p:nvSpPr>
                  <p:cNvPr id="24" name="Freeform 39"/>
                  <p:cNvSpPr>
                    <a:spLocks/>
                  </p:cNvSpPr>
                  <p:nvPr/>
                </p:nvSpPr>
                <p:spPr bwMode="auto">
                  <a:xfrm>
                    <a:off x="2778" y="224"/>
                    <a:ext cx="681" cy="681"/>
                  </a:xfrm>
                  <a:custGeom>
                    <a:avLst/>
                    <a:gdLst>
                      <a:gd name="T0" fmla="+- 0 3458 2778"/>
                      <a:gd name="T1" fmla="*/ T0 w 681"/>
                      <a:gd name="T2" fmla="+- 0 564 224"/>
                      <a:gd name="T3" fmla="*/ 564 h 681"/>
                      <a:gd name="T4" fmla="+- 0 3448 2778"/>
                      <a:gd name="T5" fmla="*/ T4 w 681"/>
                      <a:gd name="T6" fmla="+- 0 645 224"/>
                      <a:gd name="T7" fmla="*/ 645 h 681"/>
                      <a:gd name="T8" fmla="+- 0 3420 2778"/>
                      <a:gd name="T9" fmla="*/ T8 w 681"/>
                      <a:gd name="T10" fmla="+- 0 720 224"/>
                      <a:gd name="T11" fmla="*/ 720 h 681"/>
                      <a:gd name="T12" fmla="+- 0 3376 2778"/>
                      <a:gd name="T13" fmla="*/ T12 w 681"/>
                      <a:gd name="T14" fmla="+- 0 785 224"/>
                      <a:gd name="T15" fmla="*/ 785 h 681"/>
                      <a:gd name="T16" fmla="+- 0 3319 2778"/>
                      <a:gd name="T17" fmla="*/ T16 w 681"/>
                      <a:gd name="T18" fmla="+- 0 838 224"/>
                      <a:gd name="T19" fmla="*/ 838 h 681"/>
                      <a:gd name="T20" fmla="+- 0 3251 2778"/>
                      <a:gd name="T21" fmla="*/ T20 w 681"/>
                      <a:gd name="T22" fmla="+- 0 877 224"/>
                      <a:gd name="T23" fmla="*/ 877 h 681"/>
                      <a:gd name="T24" fmla="+- 0 3173 2778"/>
                      <a:gd name="T25" fmla="*/ T24 w 681"/>
                      <a:gd name="T26" fmla="+- 0 899 224"/>
                      <a:gd name="T27" fmla="*/ 899 h 681"/>
                      <a:gd name="T28" fmla="+- 0 3118 2778"/>
                      <a:gd name="T29" fmla="*/ T28 w 681"/>
                      <a:gd name="T30" fmla="+- 0 904 224"/>
                      <a:gd name="T31" fmla="*/ 904 h 681"/>
                      <a:gd name="T32" fmla="+- 0 3090 2778"/>
                      <a:gd name="T33" fmla="*/ T32 w 681"/>
                      <a:gd name="T34" fmla="+- 0 903 224"/>
                      <a:gd name="T35" fmla="*/ 903 h 681"/>
                      <a:gd name="T36" fmla="+- 0 3011 2778"/>
                      <a:gd name="T37" fmla="*/ T36 w 681"/>
                      <a:gd name="T38" fmla="+- 0 886 224"/>
                      <a:gd name="T39" fmla="*/ 886 h 681"/>
                      <a:gd name="T40" fmla="+- 0 2939 2778"/>
                      <a:gd name="T41" fmla="*/ T40 w 681"/>
                      <a:gd name="T42" fmla="+- 0 853 224"/>
                      <a:gd name="T43" fmla="*/ 853 h 681"/>
                      <a:gd name="T44" fmla="+- 0 2878 2778"/>
                      <a:gd name="T45" fmla="*/ T44 w 681"/>
                      <a:gd name="T46" fmla="+- 0 804 224"/>
                      <a:gd name="T47" fmla="*/ 804 h 681"/>
                      <a:gd name="T48" fmla="+- 0 2829 2778"/>
                      <a:gd name="T49" fmla="*/ T48 w 681"/>
                      <a:gd name="T50" fmla="+- 0 743 224"/>
                      <a:gd name="T51" fmla="*/ 743 h 681"/>
                      <a:gd name="T52" fmla="+- 0 2795 2778"/>
                      <a:gd name="T53" fmla="*/ T52 w 681"/>
                      <a:gd name="T54" fmla="+- 0 671 224"/>
                      <a:gd name="T55" fmla="*/ 671 h 681"/>
                      <a:gd name="T56" fmla="+- 0 2779 2778"/>
                      <a:gd name="T57" fmla="*/ T56 w 681"/>
                      <a:gd name="T58" fmla="+- 0 592 224"/>
                      <a:gd name="T59" fmla="*/ 592 h 681"/>
                      <a:gd name="T60" fmla="+- 0 2778 2778"/>
                      <a:gd name="T61" fmla="*/ T60 w 681"/>
                      <a:gd name="T62" fmla="+- 0 564 224"/>
                      <a:gd name="T63" fmla="*/ 564 h 681"/>
                      <a:gd name="T64" fmla="+- 0 2779 2778"/>
                      <a:gd name="T65" fmla="*/ T64 w 681"/>
                      <a:gd name="T66" fmla="+- 0 536 224"/>
                      <a:gd name="T67" fmla="*/ 536 h 681"/>
                      <a:gd name="T68" fmla="+- 0 2795 2778"/>
                      <a:gd name="T69" fmla="*/ T68 w 681"/>
                      <a:gd name="T70" fmla="+- 0 456 224"/>
                      <a:gd name="T71" fmla="*/ 456 h 681"/>
                      <a:gd name="T72" fmla="+- 0 2829 2778"/>
                      <a:gd name="T73" fmla="*/ T72 w 681"/>
                      <a:gd name="T74" fmla="+- 0 384 224"/>
                      <a:gd name="T75" fmla="*/ 384 h 681"/>
                      <a:gd name="T76" fmla="+- 0 2878 2778"/>
                      <a:gd name="T77" fmla="*/ T76 w 681"/>
                      <a:gd name="T78" fmla="+- 0 323 224"/>
                      <a:gd name="T79" fmla="*/ 323 h 681"/>
                      <a:gd name="T80" fmla="+- 0 2939 2778"/>
                      <a:gd name="T81" fmla="*/ T80 w 681"/>
                      <a:gd name="T82" fmla="+- 0 274 224"/>
                      <a:gd name="T83" fmla="*/ 274 h 681"/>
                      <a:gd name="T84" fmla="+- 0 3011 2778"/>
                      <a:gd name="T85" fmla="*/ T84 w 681"/>
                      <a:gd name="T86" fmla="+- 0 241 224"/>
                      <a:gd name="T87" fmla="*/ 241 h 681"/>
                      <a:gd name="T88" fmla="+- 0 3090 2778"/>
                      <a:gd name="T89" fmla="*/ T88 w 681"/>
                      <a:gd name="T90" fmla="+- 0 225 224"/>
                      <a:gd name="T91" fmla="*/ 225 h 681"/>
                      <a:gd name="T92" fmla="+- 0 3118 2778"/>
                      <a:gd name="T93" fmla="*/ T92 w 681"/>
                      <a:gd name="T94" fmla="+- 0 224 224"/>
                      <a:gd name="T95" fmla="*/ 224 h 681"/>
                      <a:gd name="T96" fmla="+- 0 3146 2778"/>
                      <a:gd name="T97" fmla="*/ T96 w 681"/>
                      <a:gd name="T98" fmla="+- 0 225 224"/>
                      <a:gd name="T99" fmla="*/ 225 h 681"/>
                      <a:gd name="T100" fmla="+- 0 3226 2778"/>
                      <a:gd name="T101" fmla="*/ T100 w 681"/>
                      <a:gd name="T102" fmla="+- 0 241 224"/>
                      <a:gd name="T103" fmla="*/ 241 h 681"/>
                      <a:gd name="T104" fmla="+- 0 3297 2778"/>
                      <a:gd name="T105" fmla="*/ T104 w 681"/>
                      <a:gd name="T106" fmla="+- 0 274 224"/>
                      <a:gd name="T107" fmla="*/ 274 h 681"/>
                      <a:gd name="T108" fmla="+- 0 3359 2778"/>
                      <a:gd name="T109" fmla="*/ T108 w 681"/>
                      <a:gd name="T110" fmla="+- 0 323 224"/>
                      <a:gd name="T111" fmla="*/ 323 h 681"/>
                      <a:gd name="T112" fmla="+- 0 3407 2778"/>
                      <a:gd name="T113" fmla="*/ T112 w 681"/>
                      <a:gd name="T114" fmla="+- 0 384 224"/>
                      <a:gd name="T115" fmla="*/ 384 h 681"/>
                      <a:gd name="T116" fmla="+- 0 3441 2778"/>
                      <a:gd name="T117" fmla="*/ T116 w 681"/>
                      <a:gd name="T118" fmla="+- 0 456 224"/>
                      <a:gd name="T119" fmla="*/ 456 h 681"/>
                      <a:gd name="T120" fmla="+- 0 3457 2778"/>
                      <a:gd name="T121" fmla="*/ T120 w 681"/>
                      <a:gd name="T122" fmla="+- 0 536 224"/>
                      <a:gd name="T123" fmla="*/ 536 h 681"/>
                      <a:gd name="T124" fmla="+- 0 3458 2778"/>
                      <a:gd name="T125" fmla="*/ T124 w 681"/>
                      <a:gd name="T126" fmla="+- 0 564 224"/>
                      <a:gd name="T127" fmla="*/ 564 h 68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Lst>
                    <a:rect l="0" t="0" r="r" b="b"/>
                    <a:pathLst>
                      <a:path w="681" h="681">
                        <a:moveTo>
                          <a:pt x="680" y="340"/>
                        </a:moveTo>
                        <a:lnTo>
                          <a:pt x="670" y="421"/>
                        </a:lnTo>
                        <a:lnTo>
                          <a:pt x="642" y="496"/>
                        </a:lnTo>
                        <a:lnTo>
                          <a:pt x="598" y="561"/>
                        </a:lnTo>
                        <a:lnTo>
                          <a:pt x="541" y="614"/>
                        </a:lnTo>
                        <a:lnTo>
                          <a:pt x="473" y="653"/>
                        </a:lnTo>
                        <a:lnTo>
                          <a:pt x="395" y="675"/>
                        </a:lnTo>
                        <a:lnTo>
                          <a:pt x="340" y="680"/>
                        </a:lnTo>
                        <a:lnTo>
                          <a:pt x="312" y="679"/>
                        </a:lnTo>
                        <a:lnTo>
                          <a:pt x="233" y="662"/>
                        </a:lnTo>
                        <a:lnTo>
                          <a:pt x="161" y="629"/>
                        </a:lnTo>
                        <a:lnTo>
                          <a:pt x="100" y="580"/>
                        </a:lnTo>
                        <a:lnTo>
                          <a:pt x="51" y="519"/>
                        </a:lnTo>
                        <a:lnTo>
                          <a:pt x="17" y="447"/>
                        </a:lnTo>
                        <a:lnTo>
                          <a:pt x="1" y="368"/>
                        </a:lnTo>
                        <a:lnTo>
                          <a:pt x="0" y="340"/>
                        </a:lnTo>
                        <a:lnTo>
                          <a:pt x="1" y="312"/>
                        </a:lnTo>
                        <a:lnTo>
                          <a:pt x="17" y="232"/>
                        </a:lnTo>
                        <a:lnTo>
                          <a:pt x="51" y="160"/>
                        </a:lnTo>
                        <a:lnTo>
                          <a:pt x="100" y="99"/>
                        </a:lnTo>
                        <a:lnTo>
                          <a:pt x="161" y="50"/>
                        </a:lnTo>
                        <a:lnTo>
                          <a:pt x="233" y="17"/>
                        </a:lnTo>
                        <a:lnTo>
                          <a:pt x="312" y="1"/>
                        </a:lnTo>
                        <a:lnTo>
                          <a:pt x="340" y="0"/>
                        </a:lnTo>
                        <a:lnTo>
                          <a:pt x="368" y="1"/>
                        </a:lnTo>
                        <a:lnTo>
                          <a:pt x="448" y="17"/>
                        </a:lnTo>
                        <a:lnTo>
                          <a:pt x="519" y="50"/>
                        </a:lnTo>
                        <a:lnTo>
                          <a:pt x="581" y="99"/>
                        </a:lnTo>
                        <a:lnTo>
                          <a:pt x="629" y="160"/>
                        </a:lnTo>
                        <a:lnTo>
                          <a:pt x="663" y="232"/>
                        </a:lnTo>
                        <a:lnTo>
                          <a:pt x="679" y="312"/>
                        </a:lnTo>
                        <a:lnTo>
                          <a:pt x="680" y="340"/>
                        </a:lnTo>
                        <a:close/>
                      </a:path>
                    </a:pathLst>
                  </a:custGeom>
                  <a:noFill/>
                  <a:ln w="190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0" name="Group 36"/>
                <p:cNvGrpSpPr>
                  <a:grpSpLocks/>
                </p:cNvGrpSpPr>
                <p:nvPr/>
              </p:nvGrpSpPr>
              <p:grpSpPr bwMode="auto">
                <a:xfrm>
                  <a:off x="3458" y="564"/>
                  <a:ext cx="364" cy="2"/>
                  <a:chOff x="3458" y="564"/>
                  <a:chExt cx="364" cy="2"/>
                </a:xfrm>
              </p:grpSpPr>
              <p:sp>
                <p:nvSpPr>
                  <p:cNvPr id="23" name="Freeform 37"/>
                  <p:cNvSpPr>
                    <a:spLocks/>
                  </p:cNvSpPr>
                  <p:nvPr/>
                </p:nvSpPr>
                <p:spPr bwMode="auto">
                  <a:xfrm>
                    <a:off x="3458" y="564"/>
                    <a:ext cx="364" cy="2"/>
                  </a:xfrm>
                  <a:custGeom>
                    <a:avLst/>
                    <a:gdLst>
                      <a:gd name="T0" fmla="+- 0 3458 3458"/>
                      <a:gd name="T1" fmla="*/ T0 w 364"/>
                      <a:gd name="T2" fmla="+- 0 3821 3458"/>
                      <a:gd name="T3" fmla="*/ T2 w 364"/>
                    </a:gdLst>
                    <a:ahLst/>
                    <a:cxnLst>
                      <a:cxn ang="0">
                        <a:pos x="T1" y="0"/>
                      </a:cxn>
                      <a:cxn ang="0">
                        <a:pos x="T3" y="0"/>
                      </a:cxn>
                    </a:cxnLst>
                    <a:rect l="0" t="0" r="r" b="b"/>
                    <a:pathLst>
                      <a:path w="364">
                        <a:moveTo>
                          <a:pt x="0" y="0"/>
                        </a:moveTo>
                        <a:lnTo>
                          <a:pt x="363" y="0"/>
                        </a:lnTo>
                      </a:path>
                    </a:pathLst>
                  </a:custGeom>
                  <a:noFill/>
                  <a:ln w="190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1" name="Group 34"/>
                <p:cNvGrpSpPr>
                  <a:grpSpLocks/>
                </p:cNvGrpSpPr>
                <p:nvPr/>
              </p:nvGrpSpPr>
              <p:grpSpPr bwMode="auto">
                <a:xfrm>
                  <a:off x="3800" y="488"/>
                  <a:ext cx="130" cy="150"/>
                  <a:chOff x="3800" y="488"/>
                  <a:chExt cx="130" cy="150"/>
                </a:xfrm>
              </p:grpSpPr>
              <p:sp>
                <p:nvSpPr>
                  <p:cNvPr id="22" name="Freeform 35"/>
                  <p:cNvSpPr>
                    <a:spLocks/>
                  </p:cNvSpPr>
                  <p:nvPr/>
                </p:nvSpPr>
                <p:spPr bwMode="auto">
                  <a:xfrm>
                    <a:off x="3800" y="488"/>
                    <a:ext cx="130" cy="150"/>
                  </a:xfrm>
                  <a:custGeom>
                    <a:avLst/>
                    <a:gdLst>
                      <a:gd name="T0" fmla="+- 0 3800 3800"/>
                      <a:gd name="T1" fmla="*/ T0 w 130"/>
                      <a:gd name="T2" fmla="+- 0 488 488"/>
                      <a:gd name="T3" fmla="*/ 488 h 150"/>
                      <a:gd name="T4" fmla="+- 0 3800 3800"/>
                      <a:gd name="T5" fmla="*/ T4 w 130"/>
                      <a:gd name="T6" fmla="+- 0 638 488"/>
                      <a:gd name="T7" fmla="*/ 638 h 150"/>
                      <a:gd name="T8" fmla="+- 0 3929 3800"/>
                      <a:gd name="T9" fmla="*/ T8 w 130"/>
                      <a:gd name="T10" fmla="+- 0 563 488"/>
                      <a:gd name="T11" fmla="*/ 563 h 150"/>
                      <a:gd name="T12" fmla="+- 0 3800 3800"/>
                      <a:gd name="T13" fmla="*/ T12 w 130"/>
                      <a:gd name="T14" fmla="+- 0 488 488"/>
                      <a:gd name="T15" fmla="*/ 488 h 150"/>
                    </a:gdLst>
                    <a:ahLst/>
                    <a:cxnLst>
                      <a:cxn ang="0">
                        <a:pos x="T1" y="T3"/>
                      </a:cxn>
                      <a:cxn ang="0">
                        <a:pos x="T5" y="T7"/>
                      </a:cxn>
                      <a:cxn ang="0">
                        <a:pos x="T9" y="T11"/>
                      </a:cxn>
                      <a:cxn ang="0">
                        <a:pos x="T13" y="T15"/>
                      </a:cxn>
                    </a:cxnLst>
                    <a:rect l="0" t="0" r="r" b="b"/>
                    <a:pathLst>
                      <a:path w="130" h="150">
                        <a:moveTo>
                          <a:pt x="0" y="0"/>
                        </a:moveTo>
                        <a:lnTo>
                          <a:pt x="0" y="150"/>
                        </a:lnTo>
                        <a:lnTo>
                          <a:pt x="129" y="75"/>
                        </a:lnTo>
                        <a:lnTo>
                          <a:pt x="0" y="0"/>
                        </a:lnTo>
                        <a:close/>
                      </a:path>
                    </a:pathLst>
                  </a:custGeom>
                  <a:solidFill>
                    <a:srgbClr val="231F2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NZ"/>
                  </a:p>
                </p:txBody>
              </p:sp>
            </p:grpSp>
          </p:grpSp>
          <p:grpSp>
            <p:nvGrpSpPr>
              <p:cNvPr id="7" name="Group 26"/>
              <p:cNvGrpSpPr>
                <a:grpSpLocks/>
              </p:cNvGrpSpPr>
              <p:nvPr/>
            </p:nvGrpSpPr>
            <p:grpSpPr bwMode="auto">
              <a:xfrm>
                <a:off x="2841625" y="596900"/>
                <a:ext cx="735013" cy="438150"/>
                <a:chOff x="4474" y="219"/>
                <a:chExt cx="1157" cy="691"/>
              </a:xfrm>
            </p:grpSpPr>
            <p:grpSp>
              <p:nvGrpSpPr>
                <p:cNvPr id="13" name="Group 31"/>
                <p:cNvGrpSpPr>
                  <a:grpSpLocks/>
                </p:cNvGrpSpPr>
                <p:nvPr/>
              </p:nvGrpSpPr>
              <p:grpSpPr bwMode="auto">
                <a:xfrm>
                  <a:off x="4479" y="224"/>
                  <a:ext cx="681" cy="681"/>
                  <a:chOff x="4479" y="224"/>
                  <a:chExt cx="681" cy="681"/>
                </a:xfrm>
              </p:grpSpPr>
              <p:sp>
                <p:nvSpPr>
                  <p:cNvPr id="18" name="Freeform 32"/>
                  <p:cNvSpPr>
                    <a:spLocks/>
                  </p:cNvSpPr>
                  <p:nvPr/>
                </p:nvSpPr>
                <p:spPr bwMode="auto">
                  <a:xfrm>
                    <a:off x="4479" y="224"/>
                    <a:ext cx="681" cy="681"/>
                  </a:xfrm>
                  <a:custGeom>
                    <a:avLst/>
                    <a:gdLst>
                      <a:gd name="T0" fmla="+- 0 5159 4479"/>
                      <a:gd name="T1" fmla="*/ T0 w 681"/>
                      <a:gd name="T2" fmla="+- 0 564 224"/>
                      <a:gd name="T3" fmla="*/ 564 h 681"/>
                      <a:gd name="T4" fmla="+- 0 5149 4479"/>
                      <a:gd name="T5" fmla="*/ T4 w 681"/>
                      <a:gd name="T6" fmla="+- 0 645 224"/>
                      <a:gd name="T7" fmla="*/ 645 h 681"/>
                      <a:gd name="T8" fmla="+- 0 5121 4479"/>
                      <a:gd name="T9" fmla="*/ T8 w 681"/>
                      <a:gd name="T10" fmla="+- 0 720 224"/>
                      <a:gd name="T11" fmla="*/ 720 h 681"/>
                      <a:gd name="T12" fmla="+- 0 5077 4479"/>
                      <a:gd name="T13" fmla="*/ T12 w 681"/>
                      <a:gd name="T14" fmla="+- 0 785 224"/>
                      <a:gd name="T15" fmla="*/ 785 h 681"/>
                      <a:gd name="T16" fmla="+- 0 5020 4479"/>
                      <a:gd name="T17" fmla="*/ T16 w 681"/>
                      <a:gd name="T18" fmla="+- 0 838 224"/>
                      <a:gd name="T19" fmla="*/ 838 h 681"/>
                      <a:gd name="T20" fmla="+- 0 4951 4479"/>
                      <a:gd name="T21" fmla="*/ T20 w 681"/>
                      <a:gd name="T22" fmla="+- 0 877 224"/>
                      <a:gd name="T23" fmla="*/ 877 h 681"/>
                      <a:gd name="T24" fmla="+- 0 4874 4479"/>
                      <a:gd name="T25" fmla="*/ T24 w 681"/>
                      <a:gd name="T26" fmla="+- 0 899 224"/>
                      <a:gd name="T27" fmla="*/ 899 h 681"/>
                      <a:gd name="T28" fmla="+- 0 4819 4479"/>
                      <a:gd name="T29" fmla="*/ T28 w 681"/>
                      <a:gd name="T30" fmla="+- 0 904 224"/>
                      <a:gd name="T31" fmla="*/ 904 h 681"/>
                      <a:gd name="T32" fmla="+- 0 4791 4479"/>
                      <a:gd name="T33" fmla="*/ T32 w 681"/>
                      <a:gd name="T34" fmla="+- 0 903 224"/>
                      <a:gd name="T35" fmla="*/ 903 h 681"/>
                      <a:gd name="T36" fmla="+- 0 4711 4479"/>
                      <a:gd name="T37" fmla="*/ T36 w 681"/>
                      <a:gd name="T38" fmla="+- 0 886 224"/>
                      <a:gd name="T39" fmla="*/ 886 h 681"/>
                      <a:gd name="T40" fmla="+- 0 4640 4479"/>
                      <a:gd name="T41" fmla="*/ T40 w 681"/>
                      <a:gd name="T42" fmla="+- 0 853 224"/>
                      <a:gd name="T43" fmla="*/ 853 h 681"/>
                      <a:gd name="T44" fmla="+- 0 4578 4479"/>
                      <a:gd name="T45" fmla="*/ T44 w 681"/>
                      <a:gd name="T46" fmla="+- 0 804 224"/>
                      <a:gd name="T47" fmla="*/ 804 h 681"/>
                      <a:gd name="T48" fmla="+- 0 4530 4479"/>
                      <a:gd name="T49" fmla="*/ T48 w 681"/>
                      <a:gd name="T50" fmla="+- 0 743 224"/>
                      <a:gd name="T51" fmla="*/ 743 h 681"/>
                      <a:gd name="T52" fmla="+- 0 4496 4479"/>
                      <a:gd name="T53" fmla="*/ T52 w 681"/>
                      <a:gd name="T54" fmla="+- 0 671 224"/>
                      <a:gd name="T55" fmla="*/ 671 h 681"/>
                      <a:gd name="T56" fmla="+- 0 4480 4479"/>
                      <a:gd name="T57" fmla="*/ T56 w 681"/>
                      <a:gd name="T58" fmla="+- 0 592 224"/>
                      <a:gd name="T59" fmla="*/ 592 h 681"/>
                      <a:gd name="T60" fmla="+- 0 4479 4479"/>
                      <a:gd name="T61" fmla="*/ T60 w 681"/>
                      <a:gd name="T62" fmla="+- 0 564 224"/>
                      <a:gd name="T63" fmla="*/ 564 h 681"/>
                      <a:gd name="T64" fmla="+- 0 4480 4479"/>
                      <a:gd name="T65" fmla="*/ T64 w 681"/>
                      <a:gd name="T66" fmla="+- 0 536 224"/>
                      <a:gd name="T67" fmla="*/ 536 h 681"/>
                      <a:gd name="T68" fmla="+- 0 4496 4479"/>
                      <a:gd name="T69" fmla="*/ T68 w 681"/>
                      <a:gd name="T70" fmla="+- 0 456 224"/>
                      <a:gd name="T71" fmla="*/ 456 h 681"/>
                      <a:gd name="T72" fmla="+- 0 4530 4479"/>
                      <a:gd name="T73" fmla="*/ T72 w 681"/>
                      <a:gd name="T74" fmla="+- 0 384 224"/>
                      <a:gd name="T75" fmla="*/ 384 h 681"/>
                      <a:gd name="T76" fmla="+- 0 4578 4479"/>
                      <a:gd name="T77" fmla="*/ T76 w 681"/>
                      <a:gd name="T78" fmla="+- 0 323 224"/>
                      <a:gd name="T79" fmla="*/ 323 h 681"/>
                      <a:gd name="T80" fmla="+- 0 4640 4479"/>
                      <a:gd name="T81" fmla="*/ T80 w 681"/>
                      <a:gd name="T82" fmla="+- 0 274 224"/>
                      <a:gd name="T83" fmla="*/ 274 h 681"/>
                      <a:gd name="T84" fmla="+- 0 4711 4479"/>
                      <a:gd name="T85" fmla="*/ T84 w 681"/>
                      <a:gd name="T86" fmla="+- 0 241 224"/>
                      <a:gd name="T87" fmla="*/ 241 h 681"/>
                      <a:gd name="T88" fmla="+- 0 4791 4479"/>
                      <a:gd name="T89" fmla="*/ T88 w 681"/>
                      <a:gd name="T90" fmla="+- 0 225 224"/>
                      <a:gd name="T91" fmla="*/ 225 h 681"/>
                      <a:gd name="T92" fmla="+- 0 4819 4479"/>
                      <a:gd name="T93" fmla="*/ T92 w 681"/>
                      <a:gd name="T94" fmla="+- 0 224 224"/>
                      <a:gd name="T95" fmla="*/ 224 h 681"/>
                      <a:gd name="T96" fmla="+- 0 4847 4479"/>
                      <a:gd name="T97" fmla="*/ T96 w 681"/>
                      <a:gd name="T98" fmla="+- 0 225 224"/>
                      <a:gd name="T99" fmla="*/ 225 h 681"/>
                      <a:gd name="T100" fmla="+- 0 4926 4479"/>
                      <a:gd name="T101" fmla="*/ T100 w 681"/>
                      <a:gd name="T102" fmla="+- 0 241 224"/>
                      <a:gd name="T103" fmla="*/ 241 h 681"/>
                      <a:gd name="T104" fmla="+- 0 4998 4479"/>
                      <a:gd name="T105" fmla="*/ T104 w 681"/>
                      <a:gd name="T106" fmla="+- 0 274 224"/>
                      <a:gd name="T107" fmla="*/ 274 h 681"/>
                      <a:gd name="T108" fmla="+- 0 5059 4479"/>
                      <a:gd name="T109" fmla="*/ T108 w 681"/>
                      <a:gd name="T110" fmla="+- 0 323 224"/>
                      <a:gd name="T111" fmla="*/ 323 h 681"/>
                      <a:gd name="T112" fmla="+- 0 5108 4479"/>
                      <a:gd name="T113" fmla="*/ T112 w 681"/>
                      <a:gd name="T114" fmla="+- 0 384 224"/>
                      <a:gd name="T115" fmla="*/ 384 h 681"/>
                      <a:gd name="T116" fmla="+- 0 5142 4479"/>
                      <a:gd name="T117" fmla="*/ T116 w 681"/>
                      <a:gd name="T118" fmla="+- 0 456 224"/>
                      <a:gd name="T119" fmla="*/ 456 h 681"/>
                      <a:gd name="T120" fmla="+- 0 5158 4479"/>
                      <a:gd name="T121" fmla="*/ T120 w 681"/>
                      <a:gd name="T122" fmla="+- 0 536 224"/>
                      <a:gd name="T123" fmla="*/ 536 h 681"/>
                      <a:gd name="T124" fmla="+- 0 5159 4479"/>
                      <a:gd name="T125" fmla="*/ T124 w 681"/>
                      <a:gd name="T126" fmla="+- 0 564 224"/>
                      <a:gd name="T127" fmla="*/ 564 h 68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Lst>
                    <a:rect l="0" t="0" r="r" b="b"/>
                    <a:pathLst>
                      <a:path w="681" h="681">
                        <a:moveTo>
                          <a:pt x="680" y="340"/>
                        </a:moveTo>
                        <a:lnTo>
                          <a:pt x="670" y="421"/>
                        </a:lnTo>
                        <a:lnTo>
                          <a:pt x="642" y="496"/>
                        </a:lnTo>
                        <a:lnTo>
                          <a:pt x="598" y="561"/>
                        </a:lnTo>
                        <a:lnTo>
                          <a:pt x="541" y="614"/>
                        </a:lnTo>
                        <a:lnTo>
                          <a:pt x="472" y="653"/>
                        </a:lnTo>
                        <a:lnTo>
                          <a:pt x="395" y="675"/>
                        </a:lnTo>
                        <a:lnTo>
                          <a:pt x="340" y="680"/>
                        </a:lnTo>
                        <a:lnTo>
                          <a:pt x="312" y="679"/>
                        </a:lnTo>
                        <a:lnTo>
                          <a:pt x="232" y="662"/>
                        </a:lnTo>
                        <a:lnTo>
                          <a:pt x="161" y="629"/>
                        </a:lnTo>
                        <a:lnTo>
                          <a:pt x="99" y="580"/>
                        </a:lnTo>
                        <a:lnTo>
                          <a:pt x="51" y="519"/>
                        </a:lnTo>
                        <a:lnTo>
                          <a:pt x="17" y="447"/>
                        </a:lnTo>
                        <a:lnTo>
                          <a:pt x="1" y="368"/>
                        </a:lnTo>
                        <a:lnTo>
                          <a:pt x="0" y="340"/>
                        </a:lnTo>
                        <a:lnTo>
                          <a:pt x="1" y="312"/>
                        </a:lnTo>
                        <a:lnTo>
                          <a:pt x="17" y="232"/>
                        </a:lnTo>
                        <a:lnTo>
                          <a:pt x="51" y="160"/>
                        </a:lnTo>
                        <a:lnTo>
                          <a:pt x="99" y="99"/>
                        </a:lnTo>
                        <a:lnTo>
                          <a:pt x="161" y="50"/>
                        </a:lnTo>
                        <a:lnTo>
                          <a:pt x="232" y="17"/>
                        </a:lnTo>
                        <a:lnTo>
                          <a:pt x="312" y="1"/>
                        </a:lnTo>
                        <a:lnTo>
                          <a:pt x="340" y="0"/>
                        </a:lnTo>
                        <a:lnTo>
                          <a:pt x="368" y="1"/>
                        </a:lnTo>
                        <a:lnTo>
                          <a:pt x="447" y="17"/>
                        </a:lnTo>
                        <a:lnTo>
                          <a:pt x="519" y="50"/>
                        </a:lnTo>
                        <a:lnTo>
                          <a:pt x="580" y="99"/>
                        </a:lnTo>
                        <a:lnTo>
                          <a:pt x="629" y="160"/>
                        </a:lnTo>
                        <a:lnTo>
                          <a:pt x="663" y="232"/>
                        </a:lnTo>
                        <a:lnTo>
                          <a:pt x="679" y="312"/>
                        </a:lnTo>
                        <a:lnTo>
                          <a:pt x="680" y="340"/>
                        </a:lnTo>
                        <a:close/>
                      </a:path>
                    </a:pathLst>
                  </a:custGeom>
                  <a:noFill/>
                  <a:ln w="190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4" name="Group 29"/>
                <p:cNvGrpSpPr>
                  <a:grpSpLocks/>
                </p:cNvGrpSpPr>
                <p:nvPr/>
              </p:nvGrpSpPr>
              <p:grpSpPr bwMode="auto">
                <a:xfrm>
                  <a:off x="5159" y="564"/>
                  <a:ext cx="364" cy="2"/>
                  <a:chOff x="5159" y="564"/>
                  <a:chExt cx="364" cy="2"/>
                </a:xfrm>
              </p:grpSpPr>
              <p:sp>
                <p:nvSpPr>
                  <p:cNvPr id="17" name="Freeform 30"/>
                  <p:cNvSpPr>
                    <a:spLocks/>
                  </p:cNvSpPr>
                  <p:nvPr/>
                </p:nvSpPr>
                <p:spPr bwMode="auto">
                  <a:xfrm>
                    <a:off x="5159" y="564"/>
                    <a:ext cx="364" cy="2"/>
                  </a:xfrm>
                  <a:custGeom>
                    <a:avLst/>
                    <a:gdLst>
                      <a:gd name="T0" fmla="+- 0 5159 5159"/>
                      <a:gd name="T1" fmla="*/ T0 w 364"/>
                      <a:gd name="T2" fmla="+- 0 5522 5159"/>
                      <a:gd name="T3" fmla="*/ T2 w 364"/>
                    </a:gdLst>
                    <a:ahLst/>
                    <a:cxnLst>
                      <a:cxn ang="0">
                        <a:pos x="T1" y="0"/>
                      </a:cxn>
                      <a:cxn ang="0">
                        <a:pos x="T3" y="0"/>
                      </a:cxn>
                    </a:cxnLst>
                    <a:rect l="0" t="0" r="r" b="b"/>
                    <a:pathLst>
                      <a:path w="364">
                        <a:moveTo>
                          <a:pt x="0" y="0"/>
                        </a:moveTo>
                        <a:lnTo>
                          <a:pt x="363" y="0"/>
                        </a:lnTo>
                      </a:path>
                    </a:pathLst>
                  </a:custGeom>
                  <a:noFill/>
                  <a:ln w="190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5" name="Group 27"/>
                <p:cNvGrpSpPr>
                  <a:grpSpLocks/>
                </p:cNvGrpSpPr>
                <p:nvPr/>
              </p:nvGrpSpPr>
              <p:grpSpPr bwMode="auto">
                <a:xfrm>
                  <a:off x="5500" y="488"/>
                  <a:ext cx="130" cy="150"/>
                  <a:chOff x="5500" y="488"/>
                  <a:chExt cx="130" cy="150"/>
                </a:xfrm>
              </p:grpSpPr>
              <p:sp>
                <p:nvSpPr>
                  <p:cNvPr id="16" name="Freeform 28"/>
                  <p:cNvSpPr>
                    <a:spLocks/>
                  </p:cNvSpPr>
                  <p:nvPr/>
                </p:nvSpPr>
                <p:spPr bwMode="auto">
                  <a:xfrm>
                    <a:off x="5500" y="488"/>
                    <a:ext cx="130" cy="150"/>
                  </a:xfrm>
                  <a:custGeom>
                    <a:avLst/>
                    <a:gdLst>
                      <a:gd name="T0" fmla="+- 0 5500 5500"/>
                      <a:gd name="T1" fmla="*/ T0 w 130"/>
                      <a:gd name="T2" fmla="+- 0 488 488"/>
                      <a:gd name="T3" fmla="*/ 488 h 150"/>
                      <a:gd name="T4" fmla="+- 0 5500 5500"/>
                      <a:gd name="T5" fmla="*/ T4 w 130"/>
                      <a:gd name="T6" fmla="+- 0 638 488"/>
                      <a:gd name="T7" fmla="*/ 638 h 150"/>
                      <a:gd name="T8" fmla="+- 0 5630 5500"/>
                      <a:gd name="T9" fmla="*/ T8 w 130"/>
                      <a:gd name="T10" fmla="+- 0 563 488"/>
                      <a:gd name="T11" fmla="*/ 563 h 150"/>
                      <a:gd name="T12" fmla="+- 0 5500 5500"/>
                      <a:gd name="T13" fmla="*/ T12 w 130"/>
                      <a:gd name="T14" fmla="+- 0 488 488"/>
                      <a:gd name="T15" fmla="*/ 488 h 150"/>
                    </a:gdLst>
                    <a:ahLst/>
                    <a:cxnLst>
                      <a:cxn ang="0">
                        <a:pos x="T1" y="T3"/>
                      </a:cxn>
                      <a:cxn ang="0">
                        <a:pos x="T5" y="T7"/>
                      </a:cxn>
                      <a:cxn ang="0">
                        <a:pos x="T9" y="T11"/>
                      </a:cxn>
                      <a:cxn ang="0">
                        <a:pos x="T13" y="T15"/>
                      </a:cxn>
                    </a:cxnLst>
                    <a:rect l="0" t="0" r="r" b="b"/>
                    <a:pathLst>
                      <a:path w="130" h="150">
                        <a:moveTo>
                          <a:pt x="0" y="0"/>
                        </a:moveTo>
                        <a:lnTo>
                          <a:pt x="0" y="150"/>
                        </a:lnTo>
                        <a:lnTo>
                          <a:pt x="130" y="75"/>
                        </a:lnTo>
                        <a:lnTo>
                          <a:pt x="0" y="0"/>
                        </a:lnTo>
                        <a:close/>
                      </a:path>
                    </a:pathLst>
                  </a:custGeom>
                  <a:solidFill>
                    <a:srgbClr val="231F20"/>
                  </a:solidFill>
                  <a:ln w="9525">
                    <a:solidFill>
                      <a:srgbClr val="000000"/>
                    </a:solidFill>
                    <a:round/>
                    <a:headEnd/>
                    <a:tailEnd/>
                  </a:ln>
                </p:spPr>
                <p:txBody>
                  <a:bodyPr vert="horz" wrap="square" lIns="91440" tIns="45720" rIns="91440" bIns="45720" numCol="1" anchor="t" anchorCtr="0" compatLnSpc="1">
                    <a:prstTxWarp prst="textNoShape">
                      <a:avLst/>
                    </a:prstTxWarp>
                  </a:bodyPr>
                  <a:lstStyle/>
                  <a:p>
                    <a:endParaRPr lang="en-NZ"/>
                  </a:p>
                </p:txBody>
              </p:sp>
            </p:grpSp>
          </p:grpSp>
          <p:grpSp>
            <p:nvGrpSpPr>
              <p:cNvPr id="8" name="Group 22"/>
              <p:cNvGrpSpPr>
                <a:grpSpLocks/>
              </p:cNvGrpSpPr>
              <p:nvPr/>
            </p:nvGrpSpPr>
            <p:grpSpPr bwMode="auto">
              <a:xfrm>
                <a:off x="5000625" y="596900"/>
                <a:ext cx="438150" cy="438150"/>
                <a:chOff x="7875" y="219"/>
                <a:chExt cx="691" cy="691"/>
              </a:xfrm>
            </p:grpSpPr>
            <p:grpSp>
              <p:nvGrpSpPr>
                <p:cNvPr id="10" name="Group 23"/>
                <p:cNvGrpSpPr>
                  <a:grpSpLocks/>
                </p:cNvGrpSpPr>
                <p:nvPr/>
              </p:nvGrpSpPr>
              <p:grpSpPr bwMode="auto">
                <a:xfrm>
                  <a:off x="7880" y="224"/>
                  <a:ext cx="681" cy="681"/>
                  <a:chOff x="7880" y="224"/>
                  <a:chExt cx="681" cy="681"/>
                </a:xfrm>
              </p:grpSpPr>
              <p:sp>
                <p:nvSpPr>
                  <p:cNvPr id="11" name="Freeform 25"/>
                  <p:cNvSpPr>
                    <a:spLocks/>
                  </p:cNvSpPr>
                  <p:nvPr/>
                </p:nvSpPr>
                <p:spPr bwMode="auto">
                  <a:xfrm>
                    <a:off x="7880" y="224"/>
                    <a:ext cx="681" cy="681"/>
                  </a:xfrm>
                  <a:custGeom>
                    <a:avLst/>
                    <a:gdLst>
                      <a:gd name="T0" fmla="+- 0 8561 7880"/>
                      <a:gd name="T1" fmla="*/ T0 w 681"/>
                      <a:gd name="T2" fmla="+- 0 564 224"/>
                      <a:gd name="T3" fmla="*/ 564 h 681"/>
                      <a:gd name="T4" fmla="+- 0 8551 7880"/>
                      <a:gd name="T5" fmla="*/ T4 w 681"/>
                      <a:gd name="T6" fmla="+- 0 645 224"/>
                      <a:gd name="T7" fmla="*/ 645 h 681"/>
                      <a:gd name="T8" fmla="+- 0 8523 7880"/>
                      <a:gd name="T9" fmla="*/ T8 w 681"/>
                      <a:gd name="T10" fmla="+- 0 720 224"/>
                      <a:gd name="T11" fmla="*/ 720 h 681"/>
                      <a:gd name="T12" fmla="+- 0 8479 7880"/>
                      <a:gd name="T13" fmla="*/ T12 w 681"/>
                      <a:gd name="T14" fmla="+- 0 785 224"/>
                      <a:gd name="T15" fmla="*/ 785 h 681"/>
                      <a:gd name="T16" fmla="+- 0 8421 7880"/>
                      <a:gd name="T17" fmla="*/ T16 w 681"/>
                      <a:gd name="T18" fmla="+- 0 838 224"/>
                      <a:gd name="T19" fmla="*/ 838 h 681"/>
                      <a:gd name="T20" fmla="+- 0 8353 7880"/>
                      <a:gd name="T21" fmla="*/ T20 w 681"/>
                      <a:gd name="T22" fmla="+- 0 877 224"/>
                      <a:gd name="T23" fmla="*/ 877 h 681"/>
                      <a:gd name="T24" fmla="+- 0 8276 7880"/>
                      <a:gd name="T25" fmla="*/ T24 w 681"/>
                      <a:gd name="T26" fmla="+- 0 899 224"/>
                      <a:gd name="T27" fmla="*/ 899 h 681"/>
                      <a:gd name="T28" fmla="+- 0 8220 7880"/>
                      <a:gd name="T29" fmla="*/ T28 w 681"/>
                      <a:gd name="T30" fmla="+- 0 904 224"/>
                      <a:gd name="T31" fmla="*/ 904 h 681"/>
                      <a:gd name="T32" fmla="+- 0 8193 7880"/>
                      <a:gd name="T33" fmla="*/ T32 w 681"/>
                      <a:gd name="T34" fmla="+- 0 903 224"/>
                      <a:gd name="T35" fmla="*/ 903 h 681"/>
                      <a:gd name="T36" fmla="+- 0 8113 7880"/>
                      <a:gd name="T37" fmla="*/ T36 w 681"/>
                      <a:gd name="T38" fmla="+- 0 886 224"/>
                      <a:gd name="T39" fmla="*/ 886 h 681"/>
                      <a:gd name="T40" fmla="+- 0 8041 7880"/>
                      <a:gd name="T41" fmla="*/ T40 w 681"/>
                      <a:gd name="T42" fmla="+- 0 853 224"/>
                      <a:gd name="T43" fmla="*/ 853 h 681"/>
                      <a:gd name="T44" fmla="+- 0 7980 7880"/>
                      <a:gd name="T45" fmla="*/ T44 w 681"/>
                      <a:gd name="T46" fmla="+- 0 804 224"/>
                      <a:gd name="T47" fmla="*/ 804 h 681"/>
                      <a:gd name="T48" fmla="+- 0 7931 7880"/>
                      <a:gd name="T49" fmla="*/ T48 w 681"/>
                      <a:gd name="T50" fmla="+- 0 743 224"/>
                      <a:gd name="T51" fmla="*/ 743 h 681"/>
                      <a:gd name="T52" fmla="+- 0 7898 7880"/>
                      <a:gd name="T53" fmla="*/ T52 w 681"/>
                      <a:gd name="T54" fmla="+- 0 671 224"/>
                      <a:gd name="T55" fmla="*/ 671 h 681"/>
                      <a:gd name="T56" fmla="+- 0 7881 7880"/>
                      <a:gd name="T57" fmla="*/ T56 w 681"/>
                      <a:gd name="T58" fmla="+- 0 592 224"/>
                      <a:gd name="T59" fmla="*/ 592 h 681"/>
                      <a:gd name="T60" fmla="+- 0 7880 7880"/>
                      <a:gd name="T61" fmla="*/ T60 w 681"/>
                      <a:gd name="T62" fmla="+- 0 564 224"/>
                      <a:gd name="T63" fmla="*/ 564 h 681"/>
                      <a:gd name="T64" fmla="+- 0 7881 7880"/>
                      <a:gd name="T65" fmla="*/ T64 w 681"/>
                      <a:gd name="T66" fmla="+- 0 536 224"/>
                      <a:gd name="T67" fmla="*/ 536 h 681"/>
                      <a:gd name="T68" fmla="+- 0 7898 7880"/>
                      <a:gd name="T69" fmla="*/ T68 w 681"/>
                      <a:gd name="T70" fmla="+- 0 456 224"/>
                      <a:gd name="T71" fmla="*/ 456 h 681"/>
                      <a:gd name="T72" fmla="+- 0 7931 7880"/>
                      <a:gd name="T73" fmla="*/ T72 w 681"/>
                      <a:gd name="T74" fmla="+- 0 384 224"/>
                      <a:gd name="T75" fmla="*/ 384 h 681"/>
                      <a:gd name="T76" fmla="+- 0 7980 7880"/>
                      <a:gd name="T77" fmla="*/ T76 w 681"/>
                      <a:gd name="T78" fmla="+- 0 323 224"/>
                      <a:gd name="T79" fmla="*/ 323 h 681"/>
                      <a:gd name="T80" fmla="+- 0 8041 7880"/>
                      <a:gd name="T81" fmla="*/ T80 w 681"/>
                      <a:gd name="T82" fmla="+- 0 274 224"/>
                      <a:gd name="T83" fmla="*/ 274 h 681"/>
                      <a:gd name="T84" fmla="+- 0 8113 7880"/>
                      <a:gd name="T85" fmla="*/ T84 w 681"/>
                      <a:gd name="T86" fmla="+- 0 241 224"/>
                      <a:gd name="T87" fmla="*/ 241 h 681"/>
                      <a:gd name="T88" fmla="+- 0 8193 7880"/>
                      <a:gd name="T89" fmla="*/ T88 w 681"/>
                      <a:gd name="T90" fmla="+- 0 225 224"/>
                      <a:gd name="T91" fmla="*/ 225 h 681"/>
                      <a:gd name="T92" fmla="+- 0 8220 7880"/>
                      <a:gd name="T93" fmla="*/ T92 w 681"/>
                      <a:gd name="T94" fmla="+- 0 224 224"/>
                      <a:gd name="T95" fmla="*/ 224 h 681"/>
                      <a:gd name="T96" fmla="+- 0 8248 7880"/>
                      <a:gd name="T97" fmla="*/ T96 w 681"/>
                      <a:gd name="T98" fmla="+- 0 225 224"/>
                      <a:gd name="T99" fmla="*/ 225 h 681"/>
                      <a:gd name="T100" fmla="+- 0 8328 7880"/>
                      <a:gd name="T101" fmla="*/ T100 w 681"/>
                      <a:gd name="T102" fmla="+- 0 241 224"/>
                      <a:gd name="T103" fmla="*/ 241 h 681"/>
                      <a:gd name="T104" fmla="+- 0 8400 7880"/>
                      <a:gd name="T105" fmla="*/ T104 w 681"/>
                      <a:gd name="T106" fmla="+- 0 274 224"/>
                      <a:gd name="T107" fmla="*/ 274 h 681"/>
                      <a:gd name="T108" fmla="+- 0 8461 7880"/>
                      <a:gd name="T109" fmla="*/ T108 w 681"/>
                      <a:gd name="T110" fmla="+- 0 323 224"/>
                      <a:gd name="T111" fmla="*/ 323 h 681"/>
                      <a:gd name="T112" fmla="+- 0 8510 7880"/>
                      <a:gd name="T113" fmla="*/ T112 w 681"/>
                      <a:gd name="T114" fmla="+- 0 384 224"/>
                      <a:gd name="T115" fmla="*/ 384 h 681"/>
                      <a:gd name="T116" fmla="+- 0 8543 7880"/>
                      <a:gd name="T117" fmla="*/ T116 w 681"/>
                      <a:gd name="T118" fmla="+- 0 456 224"/>
                      <a:gd name="T119" fmla="*/ 456 h 681"/>
                      <a:gd name="T120" fmla="+- 0 8560 7880"/>
                      <a:gd name="T121" fmla="*/ T120 w 681"/>
                      <a:gd name="T122" fmla="+- 0 536 224"/>
                      <a:gd name="T123" fmla="*/ 536 h 681"/>
                      <a:gd name="T124" fmla="+- 0 8561 7880"/>
                      <a:gd name="T125" fmla="*/ T124 w 681"/>
                      <a:gd name="T126" fmla="+- 0 564 224"/>
                      <a:gd name="T127" fmla="*/ 564 h 68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Lst>
                    <a:rect l="0" t="0" r="r" b="b"/>
                    <a:pathLst>
                      <a:path w="681" h="681">
                        <a:moveTo>
                          <a:pt x="681" y="340"/>
                        </a:moveTo>
                        <a:lnTo>
                          <a:pt x="671" y="421"/>
                        </a:lnTo>
                        <a:lnTo>
                          <a:pt x="643" y="496"/>
                        </a:lnTo>
                        <a:lnTo>
                          <a:pt x="599" y="561"/>
                        </a:lnTo>
                        <a:lnTo>
                          <a:pt x="541" y="614"/>
                        </a:lnTo>
                        <a:lnTo>
                          <a:pt x="473" y="653"/>
                        </a:lnTo>
                        <a:lnTo>
                          <a:pt x="396" y="675"/>
                        </a:lnTo>
                        <a:lnTo>
                          <a:pt x="340" y="680"/>
                        </a:lnTo>
                        <a:lnTo>
                          <a:pt x="313" y="679"/>
                        </a:lnTo>
                        <a:lnTo>
                          <a:pt x="233" y="662"/>
                        </a:lnTo>
                        <a:lnTo>
                          <a:pt x="161" y="629"/>
                        </a:lnTo>
                        <a:lnTo>
                          <a:pt x="100" y="580"/>
                        </a:lnTo>
                        <a:lnTo>
                          <a:pt x="51" y="519"/>
                        </a:lnTo>
                        <a:lnTo>
                          <a:pt x="18" y="447"/>
                        </a:lnTo>
                        <a:lnTo>
                          <a:pt x="1" y="368"/>
                        </a:lnTo>
                        <a:lnTo>
                          <a:pt x="0" y="340"/>
                        </a:lnTo>
                        <a:lnTo>
                          <a:pt x="1" y="312"/>
                        </a:lnTo>
                        <a:lnTo>
                          <a:pt x="18" y="232"/>
                        </a:lnTo>
                        <a:lnTo>
                          <a:pt x="51" y="160"/>
                        </a:lnTo>
                        <a:lnTo>
                          <a:pt x="100" y="99"/>
                        </a:lnTo>
                        <a:lnTo>
                          <a:pt x="161" y="50"/>
                        </a:lnTo>
                        <a:lnTo>
                          <a:pt x="233" y="17"/>
                        </a:lnTo>
                        <a:lnTo>
                          <a:pt x="313" y="1"/>
                        </a:lnTo>
                        <a:lnTo>
                          <a:pt x="340" y="0"/>
                        </a:lnTo>
                        <a:lnTo>
                          <a:pt x="368" y="1"/>
                        </a:lnTo>
                        <a:lnTo>
                          <a:pt x="448" y="17"/>
                        </a:lnTo>
                        <a:lnTo>
                          <a:pt x="520" y="50"/>
                        </a:lnTo>
                        <a:lnTo>
                          <a:pt x="581" y="99"/>
                        </a:lnTo>
                        <a:lnTo>
                          <a:pt x="630" y="160"/>
                        </a:lnTo>
                        <a:lnTo>
                          <a:pt x="663" y="232"/>
                        </a:lnTo>
                        <a:lnTo>
                          <a:pt x="680" y="312"/>
                        </a:lnTo>
                        <a:lnTo>
                          <a:pt x="681" y="340"/>
                        </a:lnTo>
                        <a:close/>
                      </a:path>
                    </a:pathLst>
                  </a:custGeom>
                  <a:noFill/>
                  <a:ln w="190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sp>
                <p:nvSpPr>
                  <p:cNvPr id="12" name="Text Box 24"/>
                  <p:cNvSpPr txBox="1">
                    <a:spLocks noChangeArrowheads="1"/>
                  </p:cNvSpPr>
                  <p:nvPr/>
                </p:nvSpPr>
                <p:spPr bwMode="auto">
                  <a:xfrm>
                    <a:off x="7875" y="219"/>
                    <a:ext cx="691" cy="691"/>
                  </a:xfrm>
                  <a:prstGeom prst="rect">
                    <a:avLst/>
                  </a:prstGeom>
                  <a:noFill/>
                  <a:ln w="9525">
                    <a:noFill/>
                    <a:miter lim="800000"/>
                    <a:headEnd/>
                    <a:tailEnd/>
                  </a:ln>
                  <a:extLst>
                    <a:ext uri="{909E8E84-426E-40DD-AFC4-6F175D3DCCD1}">
                      <a14:hiddenFill xmlns:a14="http://schemas.microsoft.com/office/drawing/2010/main">
                        <a:solidFill>
                          <a:srgbClr val="FFFFFF"/>
                        </a:solidFill>
                      </a14:hiddenFill>
                    </a:ext>
                  </a:extLst>
                </p:spPr>
                <p:txBody>
                  <a:bodyPr vert="horz" wrap="square" lIns="0" tIns="0" rIns="0" bIns="0" numCol="1" anchor="t"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en-US" altLang="en-US" sz="1800" b="0" i="0" u="none" strike="noStrike" cap="none" normalizeH="0" baseline="0" dirty="0" smtClean="0">
                      <a:ln>
                        <a:noFill/>
                      </a:ln>
                      <a:solidFill>
                        <a:schemeClr val="tx1"/>
                      </a:solidFill>
                      <a:effectLst/>
                      <a:latin typeface="Arial" pitchFamily="34" charset="0"/>
                      <a:cs typeface="Arial" pitchFamily="34" charset="0"/>
                    </a:endParaRPr>
                  </a:p>
                </p:txBody>
              </p:sp>
            </p:grpSp>
          </p:grpSp>
          <p:sp>
            <p:nvSpPr>
              <p:cNvPr id="9" name="TextBox 8"/>
              <p:cNvSpPr txBox="1"/>
              <p:nvPr/>
            </p:nvSpPr>
            <p:spPr>
              <a:xfrm>
                <a:off x="1821180" y="640080"/>
                <a:ext cx="3565906" cy="306289"/>
              </a:xfrm>
              <a:prstGeom prst="rect">
                <a:avLst/>
              </a:prstGeom>
              <a:noFill/>
              <a:ln w="19050">
                <a:noFill/>
              </a:ln>
            </p:spPr>
            <p:txBody>
              <a:bodyPr wrap="none" rtlCol="0">
                <a:spAutoFit/>
              </a:bodyPr>
              <a:lstStyle/>
              <a:p>
                <a:r>
                  <a:rPr lang="en-NZ" b="1" dirty="0" smtClean="0"/>
                  <a:t>A                      B                                               C</a:t>
                </a:r>
                <a:endParaRPr lang="en-NZ" b="1" dirty="0"/>
              </a:p>
            </p:txBody>
          </p:sp>
        </p:grpSp>
      </p:grpSp>
      <mc:AlternateContent xmlns:mc="http://schemas.openxmlformats.org/markup-compatibility/2006" xmlns:a14="http://schemas.microsoft.com/office/drawing/2010/main">
        <mc:Choice Requires="a14">
          <p:sp>
            <p:nvSpPr>
              <p:cNvPr id="25" name="TextBox 24"/>
              <p:cNvSpPr txBox="1"/>
              <p:nvPr/>
            </p:nvSpPr>
            <p:spPr>
              <a:xfrm>
                <a:off x="146227" y="1157846"/>
                <a:ext cx="4474302" cy="539635"/>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sz="1400" i="1" smtClean="0">
                          <a:latin typeface="Cambria Math"/>
                          <a:ea typeface="Cambria Math"/>
                        </a:rPr>
                        <m:t>𝜎</m:t>
                      </m:r>
                      <m:r>
                        <a:rPr lang="en-NZ" sz="1400" b="0" i="1" smtClean="0">
                          <a:latin typeface="Cambria Math"/>
                          <a:ea typeface="Cambria Math"/>
                        </a:rPr>
                        <m:t>= </m:t>
                      </m:r>
                      <m:f>
                        <m:fPr>
                          <m:ctrlPr>
                            <a:rPr lang="en-NZ" sz="1400" b="0" i="1" smtClean="0">
                              <a:latin typeface="Cambria Math"/>
                              <a:ea typeface="Cambria Math"/>
                            </a:rPr>
                          </m:ctrlPr>
                        </m:fPr>
                        <m:num>
                          <m:r>
                            <a:rPr lang="en-NZ" sz="1400" b="0" i="1" smtClean="0">
                              <a:latin typeface="Cambria Math"/>
                              <a:ea typeface="Cambria Math"/>
                            </a:rPr>
                            <m:t>𝑡h𝑒</m:t>
                          </m:r>
                          <m:r>
                            <a:rPr lang="en-NZ" sz="1400" b="0" i="1" smtClean="0">
                              <a:latin typeface="Cambria Math"/>
                              <a:ea typeface="Cambria Math"/>
                            </a:rPr>
                            <m:t> </m:t>
                          </m:r>
                          <m:r>
                            <a:rPr lang="en-NZ" sz="1400" b="0" i="1" smtClean="0">
                              <a:latin typeface="Cambria Math"/>
                              <a:ea typeface="Cambria Math"/>
                            </a:rPr>
                            <m:t>𝑑𝑖𝑓𝑓𝑒𝑟𝑒𝑛𝑐𝑒</m:t>
                          </m:r>
                          <m:r>
                            <a:rPr lang="en-NZ" sz="1400" b="0" i="1" smtClean="0">
                              <a:latin typeface="Cambria Math"/>
                              <a:ea typeface="Cambria Math"/>
                            </a:rPr>
                            <m:t> </m:t>
                          </m:r>
                          <m:r>
                            <a:rPr lang="en-NZ" sz="1400" b="0" i="1" smtClean="0">
                              <a:latin typeface="Cambria Math"/>
                              <a:ea typeface="Cambria Math"/>
                            </a:rPr>
                            <m:t>𝑖𝑛</m:t>
                          </m:r>
                          <m:r>
                            <a:rPr lang="en-NZ" sz="1400" b="0" i="1" smtClean="0">
                              <a:latin typeface="Cambria Math"/>
                              <a:ea typeface="Cambria Math"/>
                            </a:rPr>
                            <m:t> </m:t>
                          </m:r>
                          <m:r>
                            <a:rPr lang="en-NZ" sz="1400" b="0" i="1" smtClean="0">
                              <a:latin typeface="Cambria Math"/>
                              <a:ea typeface="Cambria Math"/>
                            </a:rPr>
                            <m:t>𝑣𝑒𝑙𝑜𝑐𝑖𝑡𝑖𝑒𝑠</m:t>
                          </m:r>
                          <m:r>
                            <a:rPr lang="en-NZ" sz="1400" b="0" i="1" smtClean="0">
                              <a:latin typeface="Cambria Math"/>
                              <a:ea typeface="Cambria Math"/>
                            </a:rPr>
                            <m:t> </m:t>
                          </m:r>
                          <m:r>
                            <a:rPr lang="en-NZ" sz="1400" b="0" i="1" smtClean="0">
                              <a:latin typeface="Cambria Math"/>
                              <a:ea typeface="Cambria Math"/>
                            </a:rPr>
                            <m:t>𝑏𝑒𝑓𝑜𝑟𝑒</m:t>
                          </m:r>
                          <m:r>
                            <a:rPr lang="en-NZ" sz="1400" b="0" i="1" smtClean="0">
                              <a:latin typeface="Cambria Math"/>
                              <a:ea typeface="Cambria Math"/>
                            </a:rPr>
                            <m:t> </m:t>
                          </m:r>
                          <m:r>
                            <a:rPr lang="en-NZ" sz="1400" b="0" i="1" smtClean="0">
                              <a:latin typeface="Cambria Math"/>
                              <a:ea typeface="Cambria Math"/>
                            </a:rPr>
                            <m:t>𝑡h𝑒</m:t>
                          </m:r>
                          <m:r>
                            <a:rPr lang="en-NZ" sz="1400" b="0" i="1" smtClean="0">
                              <a:latin typeface="Cambria Math"/>
                              <a:ea typeface="Cambria Math"/>
                            </a:rPr>
                            <m:t> </m:t>
                          </m:r>
                          <m:r>
                            <a:rPr lang="en-NZ" sz="1400" b="0" i="1" smtClean="0">
                              <a:latin typeface="Cambria Math"/>
                              <a:ea typeface="Cambria Math"/>
                            </a:rPr>
                            <m:t>𝑐𝑜𝑙𝑙𝑖𝑠𝑖𝑜𝑛</m:t>
                          </m:r>
                        </m:num>
                        <m:den>
                          <m:r>
                            <a:rPr lang="en-NZ" sz="1400" b="0" i="1" smtClean="0">
                              <a:latin typeface="Cambria Math"/>
                              <a:ea typeface="Cambria Math"/>
                            </a:rPr>
                            <m:t>𝑡h𝑒</m:t>
                          </m:r>
                          <m:r>
                            <a:rPr lang="en-NZ" sz="1400" b="0" i="1" smtClean="0">
                              <a:latin typeface="Cambria Math"/>
                              <a:ea typeface="Cambria Math"/>
                            </a:rPr>
                            <m:t> </m:t>
                          </m:r>
                          <m:r>
                            <a:rPr lang="en-NZ" sz="1400" b="0" i="1" smtClean="0">
                              <a:latin typeface="Cambria Math"/>
                              <a:ea typeface="Cambria Math"/>
                            </a:rPr>
                            <m:t>𝑑𝑖𝑓𝑓𝑒𝑟𝑒𝑛𝑐𝑒</m:t>
                          </m:r>
                          <m:r>
                            <a:rPr lang="en-NZ" sz="1400" b="0" i="1" smtClean="0">
                              <a:latin typeface="Cambria Math"/>
                              <a:ea typeface="Cambria Math"/>
                            </a:rPr>
                            <m:t> </m:t>
                          </m:r>
                          <m:r>
                            <a:rPr lang="en-NZ" sz="1400" b="0" i="1" smtClean="0">
                              <a:latin typeface="Cambria Math"/>
                              <a:ea typeface="Cambria Math"/>
                            </a:rPr>
                            <m:t>𝑖𝑛</m:t>
                          </m:r>
                          <m:r>
                            <a:rPr lang="en-NZ" sz="1400" b="0" i="1" smtClean="0">
                              <a:latin typeface="Cambria Math"/>
                              <a:ea typeface="Cambria Math"/>
                            </a:rPr>
                            <m:t> </m:t>
                          </m:r>
                          <m:r>
                            <a:rPr lang="en-NZ" sz="1400" b="0" i="1" smtClean="0">
                              <a:latin typeface="Cambria Math"/>
                              <a:ea typeface="Cambria Math"/>
                            </a:rPr>
                            <m:t>𝑣𝑒𝑙𝑜𝑐𝑖𝑡𝑖𝑒𝑠</m:t>
                          </m:r>
                          <m:r>
                            <a:rPr lang="en-NZ" sz="1400" b="0" i="1" smtClean="0">
                              <a:latin typeface="Cambria Math"/>
                              <a:ea typeface="Cambria Math"/>
                            </a:rPr>
                            <m:t> </m:t>
                          </m:r>
                          <m:r>
                            <a:rPr lang="en-NZ" sz="1400" b="0" i="1" smtClean="0">
                              <a:latin typeface="Cambria Math"/>
                              <a:ea typeface="Cambria Math"/>
                            </a:rPr>
                            <m:t>𝑎𝑓𝑡𝑒𝑟</m:t>
                          </m:r>
                          <m:r>
                            <a:rPr lang="en-NZ" sz="1400" b="0" i="1" smtClean="0">
                              <a:latin typeface="Cambria Math"/>
                              <a:ea typeface="Cambria Math"/>
                            </a:rPr>
                            <m:t> </m:t>
                          </m:r>
                          <m:r>
                            <a:rPr lang="en-NZ" sz="1400" b="0" i="1" smtClean="0">
                              <a:latin typeface="Cambria Math"/>
                              <a:ea typeface="Cambria Math"/>
                            </a:rPr>
                            <m:t>𝑡h𝑒</m:t>
                          </m:r>
                          <m:r>
                            <a:rPr lang="en-NZ" sz="1400" b="0" i="1" smtClean="0">
                              <a:latin typeface="Cambria Math"/>
                              <a:ea typeface="Cambria Math"/>
                            </a:rPr>
                            <m:t> </m:t>
                          </m:r>
                          <m:r>
                            <a:rPr lang="en-NZ" sz="1400" b="0" i="1" smtClean="0">
                              <a:latin typeface="Cambria Math"/>
                              <a:ea typeface="Cambria Math"/>
                            </a:rPr>
                            <m:t>𝑐𝑜𝑙𝑙𝑖𝑠𝑖𝑜𝑛</m:t>
                          </m:r>
                        </m:den>
                      </m:f>
                    </m:oMath>
                  </m:oMathPara>
                </a14:m>
                <a:endParaRPr lang="en-NZ" sz="1400" dirty="0"/>
              </a:p>
            </p:txBody>
          </p:sp>
        </mc:Choice>
        <mc:Fallback xmlns="">
          <p:sp>
            <p:nvSpPr>
              <p:cNvPr id="25" name="TextBox 24"/>
              <p:cNvSpPr txBox="1">
                <a:spLocks noRot="1" noChangeAspect="1" noMove="1" noResize="1" noEditPoints="1" noAdjustHandles="1" noChangeArrowheads="1" noChangeShapeType="1" noTextEdit="1"/>
              </p:cNvSpPr>
              <p:nvPr/>
            </p:nvSpPr>
            <p:spPr>
              <a:xfrm>
                <a:off x="146227" y="1157846"/>
                <a:ext cx="4474302" cy="539635"/>
              </a:xfrm>
              <a:prstGeom prst="rect">
                <a:avLst/>
              </a:prstGeom>
              <a:blipFill rotWithShape="1">
                <a:blip r:embed="rId2"/>
                <a:stretch>
                  <a:fillRect b="-5682"/>
                </a:stretch>
              </a:blipFill>
            </p:spPr>
            <p:txBody>
              <a:bodyPr/>
              <a:lstStyle/>
              <a:p>
                <a:r>
                  <a:rPr lang="en-NZ">
                    <a:noFill/>
                  </a:rPr>
                  <a:t> </a:t>
                </a:r>
              </a:p>
            </p:txBody>
          </p:sp>
        </mc:Fallback>
      </mc:AlternateContent>
      <p:cxnSp>
        <p:nvCxnSpPr>
          <p:cNvPr id="26" name="Straight Connector 25"/>
          <p:cNvCxnSpPr/>
          <p:nvPr/>
        </p:nvCxnSpPr>
        <p:spPr>
          <a:xfrm>
            <a:off x="96776" y="1018902"/>
            <a:ext cx="8049295" cy="12879"/>
          </a:xfrm>
          <a:prstGeom prst="line">
            <a:avLst/>
          </a:prstGeom>
          <a:ln w="28575">
            <a:solidFill>
              <a:schemeClr val="tx1"/>
            </a:solidFill>
          </a:ln>
        </p:spPr>
        <p:style>
          <a:lnRef idx="1">
            <a:schemeClr val="accent1"/>
          </a:lnRef>
          <a:fillRef idx="0">
            <a:schemeClr val="accent1"/>
          </a:fillRef>
          <a:effectRef idx="0">
            <a:schemeClr val="accent1"/>
          </a:effectRef>
          <a:fontRef idx="minor">
            <a:schemeClr val="tx1"/>
          </a:fontRef>
        </p:style>
      </p:cxnSp>
      <p:sp>
        <p:nvSpPr>
          <p:cNvPr id="27" name="Rectangle 26"/>
          <p:cNvSpPr/>
          <p:nvPr/>
        </p:nvSpPr>
        <p:spPr>
          <a:xfrm>
            <a:off x="123596" y="1658292"/>
            <a:ext cx="7397087" cy="584775"/>
          </a:xfrm>
          <a:prstGeom prst="rect">
            <a:avLst/>
          </a:prstGeom>
        </p:spPr>
        <p:txBody>
          <a:bodyPr wrap="square">
            <a:spAutoFit/>
          </a:bodyPr>
          <a:lstStyle/>
          <a:p>
            <a:pPr marL="342900" indent="-342900">
              <a:buAutoNum type="alphaLcParenBoth" startAt="4"/>
            </a:pPr>
            <a:r>
              <a:rPr lang="en-US" sz="1600" dirty="0" smtClean="0"/>
              <a:t>Show </a:t>
            </a:r>
            <a:r>
              <a:rPr lang="en-US" sz="1600" dirty="0"/>
              <a:t>that there are just three collisions between the balls and that the sum of the </a:t>
            </a:r>
            <a:endParaRPr lang="en-US" sz="1600" dirty="0" smtClean="0"/>
          </a:p>
          <a:p>
            <a:r>
              <a:rPr lang="en-US" sz="1600" dirty="0"/>
              <a:t> </a:t>
            </a:r>
            <a:r>
              <a:rPr lang="en-US" sz="1600" dirty="0" smtClean="0"/>
              <a:t>      final </a:t>
            </a:r>
            <a:r>
              <a:rPr lang="en-US" sz="1600" dirty="0"/>
              <a:t>velocities of the three balls is </a:t>
            </a:r>
            <a:r>
              <a:rPr lang="en-US" sz="1600" b="1" dirty="0"/>
              <a:t>8 m s</a:t>
            </a:r>
            <a:r>
              <a:rPr lang="en-US" sz="1600" b="1" baseline="30000" dirty="0"/>
              <a:t>–1</a:t>
            </a:r>
            <a:r>
              <a:rPr lang="en-US" sz="1600" b="1" dirty="0"/>
              <a:t>.</a:t>
            </a:r>
            <a:endParaRPr lang="en-NZ" sz="1600" b="1" dirty="0"/>
          </a:p>
        </p:txBody>
      </p:sp>
      <p:sp>
        <p:nvSpPr>
          <p:cNvPr id="28" name="TextBox 27"/>
          <p:cNvSpPr txBox="1"/>
          <p:nvPr/>
        </p:nvSpPr>
        <p:spPr>
          <a:xfrm>
            <a:off x="180304" y="2215162"/>
            <a:ext cx="8242480" cy="584775"/>
          </a:xfrm>
          <a:prstGeom prst="rect">
            <a:avLst/>
          </a:prstGeom>
          <a:solidFill>
            <a:srgbClr val="FFFFCC"/>
          </a:solidFill>
        </p:spPr>
        <p:txBody>
          <a:bodyPr wrap="square" rtlCol="0">
            <a:spAutoFit/>
          </a:bodyPr>
          <a:lstStyle/>
          <a:p>
            <a:r>
              <a:rPr lang="en-NZ" sz="1600" dirty="0" smtClean="0"/>
              <a:t>In the first collision </a:t>
            </a:r>
            <a:r>
              <a:rPr lang="en-NZ" sz="1600" b="1" dirty="0" smtClean="0"/>
              <a:t>B</a:t>
            </a:r>
            <a:r>
              <a:rPr lang="en-NZ" sz="1600" dirty="0" smtClean="0"/>
              <a:t> hits </a:t>
            </a:r>
            <a:r>
              <a:rPr lang="en-NZ" sz="1600" b="1" dirty="0" smtClean="0"/>
              <a:t>C</a:t>
            </a:r>
            <a:r>
              <a:rPr lang="en-NZ" sz="1600" dirty="0" smtClean="0"/>
              <a:t>. Since all the masses are equal we can just call them 1 and ignore </a:t>
            </a:r>
            <a:r>
              <a:rPr lang="en-NZ" sz="1600" b="1" i="1" dirty="0" smtClean="0"/>
              <a:t>m </a:t>
            </a:r>
            <a:r>
              <a:rPr lang="en-NZ" sz="1600" dirty="0" smtClean="0"/>
              <a:t>and just use the velocity</a:t>
            </a:r>
            <a:r>
              <a:rPr lang="en-NZ" sz="1600" b="1" i="1" dirty="0" smtClean="0"/>
              <a:t>. </a:t>
            </a:r>
            <a:r>
              <a:rPr lang="en-NZ" sz="1600" dirty="0" smtClean="0"/>
              <a:t>So for collision 1:</a:t>
            </a:r>
            <a:endParaRPr lang="en-NZ" sz="1600" dirty="0"/>
          </a:p>
        </p:txBody>
      </p:sp>
      <p:sp>
        <p:nvSpPr>
          <p:cNvPr id="29" name="TextBox 28"/>
          <p:cNvSpPr txBox="1"/>
          <p:nvPr/>
        </p:nvSpPr>
        <p:spPr>
          <a:xfrm>
            <a:off x="334850" y="2897742"/>
            <a:ext cx="1234312" cy="338554"/>
          </a:xfrm>
          <a:prstGeom prst="rect">
            <a:avLst/>
          </a:prstGeom>
          <a:solidFill>
            <a:srgbClr val="FFFFCC"/>
          </a:solidFill>
        </p:spPr>
        <p:txBody>
          <a:bodyPr wrap="none" rtlCol="0">
            <a:spAutoFit/>
          </a:bodyPr>
          <a:lstStyle/>
          <a:p>
            <a:r>
              <a:rPr lang="en-NZ" sz="1600" dirty="0" smtClean="0"/>
              <a:t>Momentum:</a:t>
            </a:r>
            <a:endParaRPr lang="en-NZ" sz="1600" dirty="0"/>
          </a:p>
        </p:txBody>
      </p:sp>
      <mc:AlternateContent xmlns:mc="http://schemas.openxmlformats.org/markup-compatibility/2006" xmlns:a14="http://schemas.microsoft.com/office/drawing/2010/main">
        <mc:Choice Requires="a14">
          <p:sp>
            <p:nvSpPr>
              <p:cNvPr id="30" name="TextBox 29"/>
              <p:cNvSpPr txBox="1"/>
              <p:nvPr/>
            </p:nvSpPr>
            <p:spPr>
              <a:xfrm>
                <a:off x="1848118" y="2949257"/>
                <a:ext cx="1298369" cy="338554"/>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sz="1600" b="0" i="1" smtClean="0">
                          <a:latin typeface="Cambria Math"/>
                        </a:rPr>
                        <m:t>4=</m:t>
                      </m:r>
                      <m:sSub>
                        <m:sSubPr>
                          <m:ctrlPr>
                            <a:rPr lang="en-NZ" sz="1600" b="0" i="1" smtClean="0">
                              <a:latin typeface="Cambria Math"/>
                            </a:rPr>
                          </m:ctrlPr>
                        </m:sSubPr>
                        <m:e>
                          <m:r>
                            <a:rPr lang="en-NZ" sz="1600" b="0" i="1" smtClean="0">
                              <a:latin typeface="Cambria Math"/>
                            </a:rPr>
                            <m:t>𝑣</m:t>
                          </m:r>
                        </m:e>
                        <m:sub>
                          <m:r>
                            <a:rPr lang="en-NZ" sz="1600" b="0" i="1" smtClean="0">
                              <a:latin typeface="Cambria Math"/>
                            </a:rPr>
                            <m:t>𝐵</m:t>
                          </m:r>
                        </m:sub>
                      </m:sSub>
                      <m:r>
                        <a:rPr lang="en-NZ" sz="1600" b="0" i="1" smtClean="0">
                          <a:latin typeface="Cambria Math"/>
                        </a:rPr>
                        <m:t>+</m:t>
                      </m:r>
                      <m:sSub>
                        <m:sSubPr>
                          <m:ctrlPr>
                            <a:rPr lang="en-NZ" sz="1600" b="0" i="1" smtClean="0">
                              <a:latin typeface="Cambria Math"/>
                            </a:rPr>
                          </m:ctrlPr>
                        </m:sSubPr>
                        <m:e>
                          <m:r>
                            <a:rPr lang="en-NZ" sz="1600" b="0" i="1" smtClean="0">
                              <a:latin typeface="Cambria Math"/>
                            </a:rPr>
                            <m:t>𝑣</m:t>
                          </m:r>
                        </m:e>
                        <m:sub>
                          <m:r>
                            <a:rPr lang="en-NZ" sz="1600" b="0" i="1" smtClean="0">
                              <a:latin typeface="Cambria Math"/>
                            </a:rPr>
                            <m:t>𝐶</m:t>
                          </m:r>
                        </m:sub>
                      </m:sSub>
                    </m:oMath>
                  </m:oMathPara>
                </a14:m>
                <a:endParaRPr lang="en-NZ" sz="1600" dirty="0"/>
              </a:p>
            </p:txBody>
          </p:sp>
        </mc:Choice>
        <mc:Fallback xmlns="">
          <p:sp>
            <p:nvSpPr>
              <p:cNvPr id="30" name="TextBox 29"/>
              <p:cNvSpPr txBox="1">
                <a:spLocks noRot="1" noChangeAspect="1" noMove="1" noResize="1" noEditPoints="1" noAdjustHandles="1" noChangeArrowheads="1" noChangeShapeType="1" noTextEdit="1"/>
              </p:cNvSpPr>
              <p:nvPr/>
            </p:nvSpPr>
            <p:spPr>
              <a:xfrm>
                <a:off x="1848118" y="2949257"/>
                <a:ext cx="1298369" cy="338554"/>
              </a:xfrm>
              <a:prstGeom prst="rect">
                <a:avLst/>
              </a:prstGeom>
              <a:blipFill rotWithShape="1">
                <a:blip r:embed="rId3"/>
                <a:stretch>
                  <a:fillRect/>
                </a:stretch>
              </a:blipFill>
            </p:spPr>
            <p:txBody>
              <a:bodyPr/>
              <a:lstStyle/>
              <a:p>
                <a:r>
                  <a:rPr lang="en-NZ">
                    <a:noFill/>
                  </a:rPr>
                  <a:t> </a:t>
                </a:r>
              </a:p>
            </p:txBody>
          </p:sp>
        </mc:Fallback>
      </mc:AlternateContent>
      <p:sp>
        <p:nvSpPr>
          <p:cNvPr id="31" name="TextBox 30"/>
          <p:cNvSpPr txBox="1"/>
          <p:nvPr/>
        </p:nvSpPr>
        <p:spPr>
          <a:xfrm>
            <a:off x="3565302" y="2947111"/>
            <a:ext cx="1151790" cy="338554"/>
          </a:xfrm>
          <a:prstGeom prst="rect">
            <a:avLst/>
          </a:prstGeom>
          <a:solidFill>
            <a:srgbClr val="FFFFCC"/>
          </a:solidFill>
        </p:spPr>
        <p:txBody>
          <a:bodyPr wrap="none" rtlCol="0">
            <a:spAutoFit/>
          </a:bodyPr>
          <a:lstStyle/>
          <a:p>
            <a:r>
              <a:rPr lang="en-NZ" sz="1600" dirty="0" smtClean="0"/>
              <a:t>Restitution:</a:t>
            </a:r>
            <a:endParaRPr lang="en-NZ" sz="1600" dirty="0"/>
          </a:p>
        </p:txBody>
      </p:sp>
      <mc:AlternateContent xmlns:mc="http://schemas.openxmlformats.org/markup-compatibility/2006" xmlns:a14="http://schemas.microsoft.com/office/drawing/2010/main">
        <mc:Choice Requires="a14">
          <p:sp>
            <p:nvSpPr>
              <p:cNvPr id="32" name="TextBox 31"/>
              <p:cNvSpPr txBox="1"/>
              <p:nvPr/>
            </p:nvSpPr>
            <p:spPr>
              <a:xfrm>
                <a:off x="5067834" y="2884863"/>
                <a:ext cx="1453860" cy="514500"/>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sz="1600" b="0" i="1" smtClean="0">
                          <a:latin typeface="Cambria Math"/>
                        </a:rPr>
                        <m:t>0.4=</m:t>
                      </m:r>
                      <m:f>
                        <m:fPr>
                          <m:ctrlPr>
                            <a:rPr lang="en-NZ" sz="1600" b="0" i="1" smtClean="0">
                              <a:latin typeface="Cambria Math"/>
                            </a:rPr>
                          </m:ctrlPr>
                        </m:fPr>
                        <m:num>
                          <m:sSub>
                            <m:sSubPr>
                              <m:ctrlPr>
                                <a:rPr lang="en-NZ" sz="1600" b="0" i="1" smtClean="0">
                                  <a:latin typeface="Cambria Math"/>
                                </a:rPr>
                              </m:ctrlPr>
                            </m:sSubPr>
                            <m:e>
                              <m:r>
                                <a:rPr lang="en-NZ" sz="1600" b="0" i="1" smtClean="0">
                                  <a:latin typeface="Cambria Math"/>
                                </a:rPr>
                                <m:t>𝑣</m:t>
                              </m:r>
                            </m:e>
                            <m:sub>
                              <m:r>
                                <a:rPr lang="en-NZ" sz="1600" b="0" i="1" smtClean="0">
                                  <a:latin typeface="Cambria Math"/>
                                </a:rPr>
                                <m:t>𝐶</m:t>
                              </m:r>
                            </m:sub>
                          </m:sSub>
                          <m:r>
                            <a:rPr lang="en-NZ" sz="1600" b="0" i="1" smtClean="0">
                              <a:latin typeface="Cambria Math"/>
                            </a:rPr>
                            <m:t>−</m:t>
                          </m:r>
                          <m:sSub>
                            <m:sSubPr>
                              <m:ctrlPr>
                                <a:rPr lang="en-NZ" sz="1600" b="0" i="1" smtClean="0">
                                  <a:latin typeface="Cambria Math"/>
                                </a:rPr>
                              </m:ctrlPr>
                            </m:sSubPr>
                            <m:e>
                              <m:r>
                                <a:rPr lang="en-NZ" sz="1600" b="0" i="1" smtClean="0">
                                  <a:latin typeface="Cambria Math"/>
                                </a:rPr>
                                <m:t>𝑣</m:t>
                              </m:r>
                            </m:e>
                            <m:sub>
                              <m:r>
                                <a:rPr lang="en-NZ" sz="1600" b="0" i="1" smtClean="0">
                                  <a:latin typeface="Cambria Math"/>
                                </a:rPr>
                                <m:t>𝐵</m:t>
                              </m:r>
                            </m:sub>
                          </m:sSub>
                        </m:num>
                        <m:den>
                          <m:r>
                            <a:rPr lang="en-NZ" sz="1600" b="0" i="1" smtClean="0">
                              <a:latin typeface="Cambria Math"/>
                            </a:rPr>
                            <m:t>4−0</m:t>
                          </m:r>
                        </m:den>
                      </m:f>
                    </m:oMath>
                  </m:oMathPara>
                </a14:m>
                <a:endParaRPr lang="en-NZ" sz="1600" dirty="0"/>
              </a:p>
            </p:txBody>
          </p:sp>
        </mc:Choice>
        <mc:Fallback xmlns="">
          <p:sp>
            <p:nvSpPr>
              <p:cNvPr id="32" name="TextBox 31"/>
              <p:cNvSpPr txBox="1">
                <a:spLocks noRot="1" noChangeAspect="1" noMove="1" noResize="1" noEditPoints="1" noAdjustHandles="1" noChangeArrowheads="1" noChangeShapeType="1" noTextEdit="1"/>
              </p:cNvSpPr>
              <p:nvPr/>
            </p:nvSpPr>
            <p:spPr>
              <a:xfrm>
                <a:off x="5067834" y="2884863"/>
                <a:ext cx="1453860" cy="514500"/>
              </a:xfrm>
              <a:prstGeom prst="rect">
                <a:avLst/>
              </a:prstGeom>
              <a:blipFill rotWithShape="1">
                <a:blip r:embed="rId4"/>
                <a:stretch>
                  <a:fillRect b="-2353"/>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33" name="TextBox 32"/>
              <p:cNvSpPr txBox="1"/>
              <p:nvPr/>
            </p:nvSpPr>
            <p:spPr>
              <a:xfrm>
                <a:off x="6984644" y="2972869"/>
                <a:ext cx="1453860" cy="338554"/>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sz="1600" b="0" i="1" smtClean="0">
                          <a:latin typeface="Cambria Math"/>
                        </a:rPr>
                        <m:t>1.6=</m:t>
                      </m:r>
                      <m:sSub>
                        <m:sSubPr>
                          <m:ctrlPr>
                            <a:rPr lang="en-NZ" sz="1600" b="0" i="1" smtClean="0">
                              <a:latin typeface="Cambria Math"/>
                            </a:rPr>
                          </m:ctrlPr>
                        </m:sSubPr>
                        <m:e>
                          <m:r>
                            <a:rPr lang="en-NZ" sz="1600" b="0" i="1" smtClean="0">
                              <a:latin typeface="Cambria Math"/>
                            </a:rPr>
                            <m:t>𝑣</m:t>
                          </m:r>
                        </m:e>
                        <m:sub>
                          <m:r>
                            <a:rPr lang="en-NZ" sz="1600" b="0" i="1" smtClean="0">
                              <a:latin typeface="Cambria Math"/>
                            </a:rPr>
                            <m:t>𝐶</m:t>
                          </m:r>
                        </m:sub>
                      </m:sSub>
                      <m:r>
                        <a:rPr lang="en-NZ" sz="1600" b="0" i="1" smtClean="0">
                          <a:latin typeface="Cambria Math"/>
                        </a:rPr>
                        <m:t>−</m:t>
                      </m:r>
                      <m:sSub>
                        <m:sSubPr>
                          <m:ctrlPr>
                            <a:rPr lang="en-NZ" sz="1600" b="0" i="1" smtClean="0">
                              <a:latin typeface="Cambria Math"/>
                            </a:rPr>
                          </m:ctrlPr>
                        </m:sSubPr>
                        <m:e>
                          <m:r>
                            <a:rPr lang="en-NZ" sz="1600" b="0" i="1" smtClean="0">
                              <a:latin typeface="Cambria Math"/>
                            </a:rPr>
                            <m:t>𝑣</m:t>
                          </m:r>
                        </m:e>
                        <m:sub>
                          <m:r>
                            <a:rPr lang="en-NZ" sz="1600" b="0" i="1" smtClean="0">
                              <a:latin typeface="Cambria Math"/>
                            </a:rPr>
                            <m:t>𝐵</m:t>
                          </m:r>
                        </m:sub>
                      </m:sSub>
                    </m:oMath>
                  </m:oMathPara>
                </a14:m>
                <a:endParaRPr lang="en-NZ" sz="1600" dirty="0"/>
              </a:p>
            </p:txBody>
          </p:sp>
        </mc:Choice>
        <mc:Fallback xmlns="">
          <p:sp>
            <p:nvSpPr>
              <p:cNvPr id="33" name="TextBox 32"/>
              <p:cNvSpPr txBox="1">
                <a:spLocks noRot="1" noChangeAspect="1" noMove="1" noResize="1" noEditPoints="1" noAdjustHandles="1" noChangeArrowheads="1" noChangeShapeType="1" noTextEdit="1"/>
              </p:cNvSpPr>
              <p:nvPr/>
            </p:nvSpPr>
            <p:spPr>
              <a:xfrm>
                <a:off x="6984644" y="2972869"/>
                <a:ext cx="1453860" cy="338554"/>
              </a:xfrm>
              <a:prstGeom prst="rect">
                <a:avLst/>
              </a:prstGeom>
              <a:blipFill rotWithShape="1">
                <a:blip r:embed="rId5"/>
                <a:stretch>
                  <a:fillRect/>
                </a:stretch>
              </a:blipFill>
            </p:spPr>
            <p:txBody>
              <a:bodyPr/>
              <a:lstStyle/>
              <a:p>
                <a:r>
                  <a:rPr lang="en-NZ">
                    <a:noFill/>
                  </a:rPr>
                  <a:t> </a:t>
                </a:r>
              </a:p>
            </p:txBody>
          </p:sp>
        </mc:Fallback>
      </mc:AlternateContent>
      <p:sp>
        <p:nvSpPr>
          <p:cNvPr id="34" name="TextBox 33"/>
          <p:cNvSpPr txBox="1"/>
          <p:nvPr/>
        </p:nvSpPr>
        <p:spPr>
          <a:xfrm>
            <a:off x="244699" y="3322744"/>
            <a:ext cx="1558343" cy="584775"/>
          </a:xfrm>
          <a:prstGeom prst="rect">
            <a:avLst/>
          </a:prstGeom>
          <a:solidFill>
            <a:srgbClr val="FFFFCC"/>
          </a:solidFill>
        </p:spPr>
        <p:txBody>
          <a:bodyPr wrap="square" rtlCol="0">
            <a:spAutoFit/>
          </a:bodyPr>
          <a:lstStyle/>
          <a:p>
            <a:r>
              <a:rPr lang="en-NZ" sz="1600" dirty="0" smtClean="0"/>
              <a:t>Combining these we get: </a:t>
            </a:r>
            <a:endParaRPr lang="en-NZ" sz="1600" dirty="0"/>
          </a:p>
        </p:txBody>
      </p:sp>
      <mc:AlternateContent xmlns:mc="http://schemas.openxmlformats.org/markup-compatibility/2006" xmlns:a14="http://schemas.microsoft.com/office/drawing/2010/main">
        <mc:Choice Requires="a14">
          <p:sp>
            <p:nvSpPr>
              <p:cNvPr id="35" name="TextBox 34"/>
              <p:cNvSpPr txBox="1"/>
              <p:nvPr/>
            </p:nvSpPr>
            <p:spPr>
              <a:xfrm>
                <a:off x="2414788" y="3515928"/>
                <a:ext cx="1098827" cy="338554"/>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sz="1600" b="0" i="1" smtClean="0">
                          <a:latin typeface="Cambria Math"/>
                        </a:rPr>
                        <m:t>2</m:t>
                      </m:r>
                      <m:sSub>
                        <m:sSubPr>
                          <m:ctrlPr>
                            <a:rPr lang="en-NZ" sz="1600" b="0" i="1" smtClean="0">
                              <a:latin typeface="Cambria Math"/>
                            </a:rPr>
                          </m:ctrlPr>
                        </m:sSubPr>
                        <m:e>
                          <m:r>
                            <a:rPr lang="en-NZ" sz="1600" b="0" i="1" smtClean="0">
                              <a:latin typeface="Cambria Math"/>
                            </a:rPr>
                            <m:t>𝑣</m:t>
                          </m:r>
                        </m:e>
                        <m:sub>
                          <m:r>
                            <a:rPr lang="en-NZ" sz="1600" b="0" i="1" smtClean="0">
                              <a:latin typeface="Cambria Math"/>
                            </a:rPr>
                            <m:t>𝐶</m:t>
                          </m:r>
                        </m:sub>
                      </m:sSub>
                      <m:r>
                        <a:rPr lang="en-NZ" sz="1600" b="0" i="1" smtClean="0">
                          <a:latin typeface="Cambria Math"/>
                        </a:rPr>
                        <m:t>=5.6</m:t>
                      </m:r>
                    </m:oMath>
                  </m:oMathPara>
                </a14:m>
                <a:endParaRPr lang="en-NZ" sz="1600" dirty="0"/>
              </a:p>
            </p:txBody>
          </p:sp>
        </mc:Choice>
        <mc:Fallback xmlns="">
          <p:sp>
            <p:nvSpPr>
              <p:cNvPr id="35" name="TextBox 34"/>
              <p:cNvSpPr txBox="1">
                <a:spLocks noRot="1" noChangeAspect="1" noMove="1" noResize="1" noEditPoints="1" noAdjustHandles="1" noChangeArrowheads="1" noChangeShapeType="1" noTextEdit="1"/>
              </p:cNvSpPr>
              <p:nvPr/>
            </p:nvSpPr>
            <p:spPr>
              <a:xfrm>
                <a:off x="2414788" y="3515928"/>
                <a:ext cx="1098827" cy="338554"/>
              </a:xfrm>
              <a:prstGeom prst="rect">
                <a:avLst/>
              </a:prstGeom>
              <a:blipFill rotWithShape="1">
                <a:blip r:embed="rId6"/>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36" name="TextBox 35"/>
              <p:cNvSpPr txBox="1"/>
              <p:nvPr/>
            </p:nvSpPr>
            <p:spPr>
              <a:xfrm>
                <a:off x="4035379" y="3539539"/>
                <a:ext cx="1468479" cy="338554"/>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NZ" sz="1600" b="0" i="1" smtClean="0">
                              <a:latin typeface="Cambria Math"/>
                            </a:rPr>
                          </m:ctrlPr>
                        </m:sSubPr>
                        <m:e>
                          <m:r>
                            <a:rPr lang="en-NZ" sz="1600" b="0" i="1" smtClean="0">
                              <a:latin typeface="Cambria Math"/>
                            </a:rPr>
                            <m:t>𝑣</m:t>
                          </m:r>
                        </m:e>
                        <m:sub>
                          <m:r>
                            <a:rPr lang="en-NZ" sz="1600" b="0" i="1" smtClean="0">
                              <a:latin typeface="Cambria Math"/>
                            </a:rPr>
                            <m:t>𝐶</m:t>
                          </m:r>
                        </m:sub>
                      </m:sSub>
                      <m:r>
                        <a:rPr lang="en-NZ" sz="1600" b="0" i="1" smtClean="0">
                          <a:latin typeface="Cambria Math"/>
                        </a:rPr>
                        <m:t>=2.8</m:t>
                      </m:r>
                      <m:r>
                        <a:rPr lang="en-NZ" sz="1600" b="0" i="1" smtClean="0">
                          <a:latin typeface="Cambria Math"/>
                        </a:rPr>
                        <m:t>𝑚</m:t>
                      </m:r>
                      <m:sSup>
                        <m:sSupPr>
                          <m:ctrlPr>
                            <a:rPr lang="en-NZ" sz="1600" b="0" i="1" smtClean="0">
                              <a:latin typeface="Cambria Math"/>
                            </a:rPr>
                          </m:ctrlPr>
                        </m:sSupPr>
                        <m:e>
                          <m:r>
                            <a:rPr lang="en-NZ" sz="1600" b="0" i="1" smtClean="0">
                              <a:latin typeface="Cambria Math"/>
                            </a:rPr>
                            <m:t>𝑠</m:t>
                          </m:r>
                        </m:e>
                        <m:sup>
                          <m:r>
                            <a:rPr lang="en-NZ" sz="1600" b="0" i="1" smtClean="0">
                              <a:latin typeface="Cambria Math"/>
                            </a:rPr>
                            <m:t>−1</m:t>
                          </m:r>
                        </m:sup>
                      </m:sSup>
                    </m:oMath>
                  </m:oMathPara>
                </a14:m>
                <a:endParaRPr lang="en-NZ" sz="1600" dirty="0"/>
              </a:p>
            </p:txBody>
          </p:sp>
        </mc:Choice>
        <mc:Fallback xmlns="">
          <p:sp>
            <p:nvSpPr>
              <p:cNvPr id="36" name="TextBox 35"/>
              <p:cNvSpPr txBox="1">
                <a:spLocks noRot="1" noChangeAspect="1" noMove="1" noResize="1" noEditPoints="1" noAdjustHandles="1" noChangeArrowheads="1" noChangeShapeType="1" noTextEdit="1"/>
              </p:cNvSpPr>
              <p:nvPr/>
            </p:nvSpPr>
            <p:spPr>
              <a:xfrm>
                <a:off x="4035379" y="3539539"/>
                <a:ext cx="1468479" cy="338554"/>
              </a:xfrm>
              <a:prstGeom prst="rect">
                <a:avLst/>
              </a:prstGeom>
              <a:blipFill rotWithShape="1">
                <a:blip r:embed="rId7"/>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37" name="TextBox 36"/>
              <p:cNvSpPr txBox="1"/>
              <p:nvPr/>
            </p:nvSpPr>
            <p:spPr>
              <a:xfrm>
                <a:off x="5810518" y="3563151"/>
                <a:ext cx="1475597" cy="338554"/>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NZ" sz="1600" b="0" i="1" smtClean="0">
                              <a:latin typeface="Cambria Math"/>
                            </a:rPr>
                          </m:ctrlPr>
                        </m:sSubPr>
                        <m:e>
                          <m:r>
                            <a:rPr lang="en-NZ" sz="1600" b="0" i="1" smtClean="0">
                              <a:latin typeface="Cambria Math"/>
                            </a:rPr>
                            <m:t>𝑣</m:t>
                          </m:r>
                        </m:e>
                        <m:sub>
                          <m:r>
                            <a:rPr lang="en-NZ" sz="1600" b="0" i="1" smtClean="0">
                              <a:latin typeface="Cambria Math"/>
                            </a:rPr>
                            <m:t>𝐵</m:t>
                          </m:r>
                        </m:sub>
                      </m:sSub>
                      <m:r>
                        <a:rPr lang="en-NZ" sz="1600" b="0" i="1" smtClean="0">
                          <a:latin typeface="Cambria Math"/>
                        </a:rPr>
                        <m:t>=1.2</m:t>
                      </m:r>
                      <m:r>
                        <a:rPr lang="en-NZ" sz="1600" b="0" i="1" smtClean="0">
                          <a:latin typeface="Cambria Math"/>
                        </a:rPr>
                        <m:t>𝑚</m:t>
                      </m:r>
                      <m:sSup>
                        <m:sSupPr>
                          <m:ctrlPr>
                            <a:rPr lang="en-NZ" sz="1600" b="0" i="1" smtClean="0">
                              <a:latin typeface="Cambria Math"/>
                            </a:rPr>
                          </m:ctrlPr>
                        </m:sSupPr>
                        <m:e>
                          <m:r>
                            <a:rPr lang="en-NZ" sz="1600" b="0" i="1" smtClean="0">
                              <a:latin typeface="Cambria Math"/>
                            </a:rPr>
                            <m:t>𝑠</m:t>
                          </m:r>
                        </m:e>
                        <m:sup>
                          <m:r>
                            <a:rPr lang="en-NZ" sz="1600" b="0" i="1" smtClean="0">
                              <a:latin typeface="Cambria Math"/>
                            </a:rPr>
                            <m:t>−1</m:t>
                          </m:r>
                        </m:sup>
                      </m:sSup>
                    </m:oMath>
                  </m:oMathPara>
                </a14:m>
                <a:endParaRPr lang="en-NZ" sz="1600" dirty="0"/>
              </a:p>
            </p:txBody>
          </p:sp>
        </mc:Choice>
        <mc:Fallback xmlns="">
          <p:sp>
            <p:nvSpPr>
              <p:cNvPr id="37" name="TextBox 36"/>
              <p:cNvSpPr txBox="1">
                <a:spLocks noRot="1" noChangeAspect="1" noMove="1" noResize="1" noEditPoints="1" noAdjustHandles="1" noChangeArrowheads="1" noChangeShapeType="1" noTextEdit="1"/>
              </p:cNvSpPr>
              <p:nvPr/>
            </p:nvSpPr>
            <p:spPr>
              <a:xfrm>
                <a:off x="5810518" y="3563151"/>
                <a:ext cx="1475597" cy="338554"/>
              </a:xfrm>
              <a:prstGeom prst="rect">
                <a:avLst/>
              </a:prstGeom>
              <a:blipFill rotWithShape="1">
                <a:blip r:embed="rId8"/>
                <a:stretch>
                  <a:fillRect/>
                </a:stretch>
              </a:blipFill>
            </p:spPr>
            <p:txBody>
              <a:bodyPr/>
              <a:lstStyle/>
              <a:p>
                <a:r>
                  <a:rPr lang="en-NZ">
                    <a:noFill/>
                  </a:rPr>
                  <a:t> </a:t>
                </a:r>
              </a:p>
            </p:txBody>
          </p:sp>
        </mc:Fallback>
      </mc:AlternateContent>
      <p:sp>
        <p:nvSpPr>
          <p:cNvPr id="38" name="Rectangle 37"/>
          <p:cNvSpPr/>
          <p:nvPr/>
        </p:nvSpPr>
        <p:spPr>
          <a:xfrm>
            <a:off x="268662" y="4017062"/>
            <a:ext cx="1469985" cy="584775"/>
          </a:xfrm>
          <a:prstGeom prst="rect">
            <a:avLst/>
          </a:prstGeom>
          <a:solidFill>
            <a:srgbClr val="FFCCFF"/>
          </a:solidFill>
        </p:spPr>
        <p:txBody>
          <a:bodyPr wrap="square">
            <a:spAutoFit/>
          </a:bodyPr>
          <a:lstStyle/>
          <a:p>
            <a:r>
              <a:rPr lang="en-NZ" sz="1600" dirty="0" smtClean="0"/>
              <a:t>For </a:t>
            </a:r>
            <a:r>
              <a:rPr lang="en-NZ" sz="1600" dirty="0"/>
              <a:t>collision </a:t>
            </a:r>
            <a:r>
              <a:rPr lang="en-NZ" sz="1600" dirty="0" smtClean="0"/>
              <a:t>2 momentum:</a:t>
            </a:r>
            <a:endParaRPr lang="en-NZ" sz="1600" dirty="0"/>
          </a:p>
        </p:txBody>
      </p:sp>
      <mc:AlternateContent xmlns:mc="http://schemas.openxmlformats.org/markup-compatibility/2006" xmlns:a14="http://schemas.microsoft.com/office/drawing/2010/main">
        <mc:Choice Requires="a14">
          <p:sp>
            <p:nvSpPr>
              <p:cNvPr id="39" name="TextBox 38"/>
              <p:cNvSpPr txBox="1"/>
              <p:nvPr/>
            </p:nvSpPr>
            <p:spPr>
              <a:xfrm>
                <a:off x="1949002" y="4131967"/>
                <a:ext cx="2273571" cy="338554"/>
              </a:xfrm>
              <a:prstGeom prst="rect">
                <a:avLst/>
              </a:prstGeom>
              <a:solidFill>
                <a:srgbClr val="FFCCFF"/>
              </a:solidFill>
            </p:spPr>
            <p:txBody>
              <a:bodyPr wrap="none" rtlCol="0">
                <a:spAutoFit/>
              </a:bodyPr>
              <a:lstStyle/>
              <a:p>
                <a14:m>
                  <m:oMath xmlns:m="http://schemas.openxmlformats.org/officeDocument/2006/math">
                    <m:r>
                      <a:rPr lang="en-NZ" sz="1600" b="0" i="1" smtClean="0">
                        <a:latin typeface="Cambria Math"/>
                      </a:rPr>
                      <m:t>4+1.2=</m:t>
                    </m:r>
                    <m:sSub>
                      <m:sSubPr>
                        <m:ctrlPr>
                          <a:rPr lang="en-NZ" sz="1600" b="0" i="1" smtClean="0">
                            <a:latin typeface="Cambria Math"/>
                          </a:rPr>
                        </m:ctrlPr>
                      </m:sSubPr>
                      <m:e>
                        <m:r>
                          <a:rPr lang="en-NZ" sz="1600" b="0" i="1" smtClean="0">
                            <a:latin typeface="Cambria Math"/>
                          </a:rPr>
                          <m:t>𝑣</m:t>
                        </m:r>
                      </m:e>
                      <m:sub>
                        <m:r>
                          <a:rPr lang="en-NZ" sz="1600" b="0" i="1" smtClean="0">
                            <a:latin typeface="Cambria Math"/>
                          </a:rPr>
                          <m:t>𝐴</m:t>
                        </m:r>
                      </m:sub>
                    </m:sSub>
                    <m:r>
                      <a:rPr lang="en-NZ" sz="1600" b="0" i="1" smtClean="0">
                        <a:latin typeface="Cambria Math"/>
                      </a:rPr>
                      <m:t>+</m:t>
                    </m:r>
                    <m:sSub>
                      <m:sSubPr>
                        <m:ctrlPr>
                          <a:rPr lang="en-NZ" sz="1600" b="0" i="1" smtClean="0">
                            <a:latin typeface="Cambria Math"/>
                          </a:rPr>
                        </m:ctrlPr>
                      </m:sSubPr>
                      <m:e>
                        <m:r>
                          <a:rPr lang="en-NZ" sz="1600" b="0" i="1" smtClean="0">
                            <a:latin typeface="Cambria Math"/>
                          </a:rPr>
                          <m:t>𝑣</m:t>
                        </m:r>
                      </m:e>
                      <m:sub>
                        <m:r>
                          <a:rPr lang="en-NZ" sz="1600" b="0" i="1" smtClean="0">
                            <a:latin typeface="Cambria Math"/>
                          </a:rPr>
                          <m:t>𝐵</m:t>
                        </m:r>
                      </m:sub>
                    </m:sSub>
                  </m:oMath>
                </a14:m>
                <a:r>
                  <a:rPr lang="en-NZ" sz="1600" dirty="0" smtClean="0"/>
                  <a:t> </a:t>
                </a:r>
                <a:r>
                  <a:rPr lang="en-NZ" sz="1600" dirty="0" smtClean="0">
                    <a:latin typeface="Cambria Math" panose="02040503050406030204" pitchFamily="18" charset="0"/>
                    <a:ea typeface="Cambria Math" panose="02040503050406030204" pitchFamily="18" charset="0"/>
                  </a:rPr>
                  <a:t>= 5.2</a:t>
                </a:r>
                <a:endParaRPr lang="en-NZ" sz="1600" dirty="0">
                  <a:latin typeface="Cambria Math" panose="02040503050406030204" pitchFamily="18" charset="0"/>
                  <a:ea typeface="Cambria Math" panose="02040503050406030204" pitchFamily="18" charset="0"/>
                </a:endParaRPr>
              </a:p>
            </p:txBody>
          </p:sp>
        </mc:Choice>
        <mc:Fallback xmlns="">
          <p:sp>
            <p:nvSpPr>
              <p:cNvPr id="39" name="TextBox 38"/>
              <p:cNvSpPr txBox="1">
                <a:spLocks noRot="1" noChangeAspect="1" noMove="1" noResize="1" noEditPoints="1" noAdjustHandles="1" noChangeArrowheads="1" noChangeShapeType="1" noTextEdit="1"/>
              </p:cNvSpPr>
              <p:nvPr/>
            </p:nvSpPr>
            <p:spPr>
              <a:xfrm>
                <a:off x="1949002" y="4131967"/>
                <a:ext cx="2273571" cy="338554"/>
              </a:xfrm>
              <a:prstGeom prst="rect">
                <a:avLst/>
              </a:prstGeom>
              <a:blipFill rotWithShape="1">
                <a:blip r:embed="rId9"/>
                <a:stretch>
                  <a:fillRect t="-9091" r="-268" b="-20000"/>
                </a:stretch>
              </a:blipFill>
            </p:spPr>
            <p:txBody>
              <a:bodyPr/>
              <a:lstStyle/>
              <a:p>
                <a:r>
                  <a:rPr lang="en-NZ">
                    <a:noFill/>
                  </a:rPr>
                  <a:t> </a:t>
                </a:r>
              </a:p>
            </p:txBody>
          </p:sp>
        </mc:Fallback>
      </mc:AlternateContent>
      <p:sp>
        <p:nvSpPr>
          <p:cNvPr id="40" name="TextBox 39"/>
          <p:cNvSpPr txBox="1"/>
          <p:nvPr/>
        </p:nvSpPr>
        <p:spPr>
          <a:xfrm>
            <a:off x="4554829" y="4207093"/>
            <a:ext cx="1151790" cy="338554"/>
          </a:xfrm>
          <a:prstGeom prst="rect">
            <a:avLst/>
          </a:prstGeom>
          <a:solidFill>
            <a:srgbClr val="FFCCFF"/>
          </a:solidFill>
        </p:spPr>
        <p:txBody>
          <a:bodyPr wrap="none" rtlCol="0">
            <a:spAutoFit/>
          </a:bodyPr>
          <a:lstStyle/>
          <a:p>
            <a:r>
              <a:rPr lang="en-NZ" sz="1600" dirty="0" smtClean="0"/>
              <a:t>Restitution:</a:t>
            </a:r>
            <a:endParaRPr lang="en-NZ" sz="1600" dirty="0"/>
          </a:p>
        </p:txBody>
      </p:sp>
      <mc:AlternateContent xmlns:mc="http://schemas.openxmlformats.org/markup-compatibility/2006" xmlns:a14="http://schemas.microsoft.com/office/drawing/2010/main">
        <mc:Choice Requires="a14">
          <p:sp>
            <p:nvSpPr>
              <p:cNvPr id="41" name="TextBox 40"/>
              <p:cNvSpPr txBox="1"/>
              <p:nvPr/>
            </p:nvSpPr>
            <p:spPr>
              <a:xfrm>
                <a:off x="6044482" y="4170603"/>
                <a:ext cx="1446613" cy="512897"/>
              </a:xfrm>
              <a:prstGeom prst="rect">
                <a:avLst/>
              </a:prstGeom>
              <a:solidFill>
                <a:srgbClr val="FFCCFF"/>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sz="1600" b="0" i="1" smtClean="0">
                          <a:latin typeface="Cambria Math"/>
                        </a:rPr>
                        <m:t>0.4=</m:t>
                      </m:r>
                      <m:f>
                        <m:fPr>
                          <m:ctrlPr>
                            <a:rPr lang="en-NZ" sz="1600" b="0" i="1" smtClean="0">
                              <a:latin typeface="Cambria Math"/>
                            </a:rPr>
                          </m:ctrlPr>
                        </m:fPr>
                        <m:num>
                          <m:sSub>
                            <m:sSubPr>
                              <m:ctrlPr>
                                <a:rPr lang="en-NZ" sz="1600" b="0" i="1" smtClean="0">
                                  <a:latin typeface="Cambria Math"/>
                                </a:rPr>
                              </m:ctrlPr>
                            </m:sSubPr>
                            <m:e>
                              <m:r>
                                <a:rPr lang="en-NZ" sz="1600" b="0" i="1" smtClean="0">
                                  <a:latin typeface="Cambria Math"/>
                                </a:rPr>
                                <m:t>𝑣</m:t>
                              </m:r>
                            </m:e>
                            <m:sub>
                              <m:r>
                                <a:rPr lang="en-NZ" sz="1600" b="0" i="1" smtClean="0">
                                  <a:latin typeface="Cambria Math"/>
                                </a:rPr>
                                <m:t>𝐵</m:t>
                              </m:r>
                            </m:sub>
                          </m:sSub>
                          <m:r>
                            <a:rPr lang="en-NZ" sz="1600" b="0" i="1" smtClean="0">
                              <a:latin typeface="Cambria Math"/>
                            </a:rPr>
                            <m:t>−</m:t>
                          </m:r>
                          <m:sSub>
                            <m:sSubPr>
                              <m:ctrlPr>
                                <a:rPr lang="en-NZ" sz="1600" b="0" i="1" smtClean="0">
                                  <a:latin typeface="Cambria Math"/>
                                </a:rPr>
                              </m:ctrlPr>
                            </m:sSubPr>
                            <m:e>
                              <m:r>
                                <a:rPr lang="en-NZ" sz="1600" b="0" i="1" smtClean="0">
                                  <a:latin typeface="Cambria Math"/>
                                </a:rPr>
                                <m:t>𝑣</m:t>
                              </m:r>
                            </m:e>
                            <m:sub>
                              <m:r>
                                <a:rPr lang="en-NZ" sz="1600" b="0" i="1" smtClean="0">
                                  <a:latin typeface="Cambria Math"/>
                                </a:rPr>
                                <m:t>𝐴</m:t>
                              </m:r>
                            </m:sub>
                          </m:sSub>
                        </m:num>
                        <m:den>
                          <m:r>
                            <a:rPr lang="en-NZ" sz="1600" b="0" i="1" smtClean="0">
                              <a:latin typeface="Cambria Math"/>
                            </a:rPr>
                            <m:t>4−1.2</m:t>
                          </m:r>
                        </m:den>
                      </m:f>
                    </m:oMath>
                  </m:oMathPara>
                </a14:m>
                <a:endParaRPr lang="en-NZ" sz="1600" dirty="0"/>
              </a:p>
            </p:txBody>
          </p:sp>
        </mc:Choice>
        <mc:Fallback xmlns="">
          <p:sp>
            <p:nvSpPr>
              <p:cNvPr id="41" name="TextBox 40"/>
              <p:cNvSpPr txBox="1">
                <a:spLocks noRot="1" noChangeAspect="1" noMove="1" noResize="1" noEditPoints="1" noAdjustHandles="1" noChangeArrowheads="1" noChangeShapeType="1" noTextEdit="1"/>
              </p:cNvSpPr>
              <p:nvPr/>
            </p:nvSpPr>
            <p:spPr>
              <a:xfrm>
                <a:off x="6044482" y="4170603"/>
                <a:ext cx="1446613" cy="512897"/>
              </a:xfrm>
              <a:prstGeom prst="rect">
                <a:avLst/>
              </a:prstGeom>
              <a:blipFill rotWithShape="1">
                <a:blip r:embed="rId10"/>
                <a:stretch>
                  <a:fillRect b="-3571"/>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42" name="TextBox 41"/>
              <p:cNvSpPr txBox="1"/>
              <p:nvPr/>
            </p:nvSpPr>
            <p:spPr>
              <a:xfrm>
                <a:off x="1936124" y="4621363"/>
                <a:ext cx="1219757" cy="338554"/>
              </a:xfrm>
              <a:prstGeom prst="rect">
                <a:avLst/>
              </a:prstGeom>
              <a:solidFill>
                <a:srgbClr val="FFCCFF"/>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sz="1600" b="0" i="1" smtClean="0">
                          <a:latin typeface="Cambria Math"/>
                        </a:rPr>
                        <m:t>2</m:t>
                      </m:r>
                      <m:sSub>
                        <m:sSubPr>
                          <m:ctrlPr>
                            <a:rPr lang="en-NZ" sz="1600" b="0" i="1" smtClean="0">
                              <a:latin typeface="Cambria Math"/>
                            </a:rPr>
                          </m:ctrlPr>
                        </m:sSubPr>
                        <m:e>
                          <m:r>
                            <a:rPr lang="en-NZ" sz="1600" b="0" i="1" smtClean="0">
                              <a:latin typeface="Cambria Math"/>
                            </a:rPr>
                            <m:t>𝑣</m:t>
                          </m:r>
                        </m:e>
                        <m:sub>
                          <m:r>
                            <a:rPr lang="en-NZ" sz="1600" b="0" i="1" smtClean="0">
                              <a:latin typeface="Cambria Math"/>
                            </a:rPr>
                            <m:t>𝐵</m:t>
                          </m:r>
                        </m:sub>
                      </m:sSub>
                      <m:r>
                        <a:rPr lang="en-NZ" sz="1600" b="0" i="1" smtClean="0">
                          <a:latin typeface="Cambria Math"/>
                        </a:rPr>
                        <m:t>=6.32</m:t>
                      </m:r>
                    </m:oMath>
                  </m:oMathPara>
                </a14:m>
                <a:endParaRPr lang="en-NZ" sz="1600" dirty="0"/>
              </a:p>
            </p:txBody>
          </p:sp>
        </mc:Choice>
        <mc:Fallback xmlns="">
          <p:sp>
            <p:nvSpPr>
              <p:cNvPr id="42" name="TextBox 41"/>
              <p:cNvSpPr txBox="1">
                <a:spLocks noRot="1" noChangeAspect="1" noMove="1" noResize="1" noEditPoints="1" noAdjustHandles="1" noChangeArrowheads="1" noChangeShapeType="1" noTextEdit="1"/>
              </p:cNvSpPr>
              <p:nvPr/>
            </p:nvSpPr>
            <p:spPr>
              <a:xfrm>
                <a:off x="1936124" y="4621363"/>
                <a:ext cx="1219757" cy="338554"/>
              </a:xfrm>
              <a:prstGeom prst="rect">
                <a:avLst/>
              </a:prstGeom>
              <a:blipFill rotWithShape="1">
                <a:blip r:embed="rId11"/>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43" name="TextBox 42"/>
              <p:cNvSpPr txBox="1"/>
              <p:nvPr/>
            </p:nvSpPr>
            <p:spPr>
              <a:xfrm>
                <a:off x="3440805" y="4670733"/>
                <a:ext cx="1589409" cy="338554"/>
              </a:xfrm>
              <a:prstGeom prst="rect">
                <a:avLst/>
              </a:prstGeom>
              <a:solidFill>
                <a:srgbClr val="FFCCFF"/>
              </a:solid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NZ" sz="1600" b="0" i="1" smtClean="0">
                              <a:latin typeface="Cambria Math"/>
                            </a:rPr>
                          </m:ctrlPr>
                        </m:sSubPr>
                        <m:e>
                          <m:r>
                            <a:rPr lang="en-NZ" sz="1600" b="0" i="1" smtClean="0">
                              <a:latin typeface="Cambria Math"/>
                            </a:rPr>
                            <m:t>𝑣</m:t>
                          </m:r>
                        </m:e>
                        <m:sub>
                          <m:r>
                            <a:rPr lang="en-NZ" sz="1600" b="0" i="1" smtClean="0">
                              <a:latin typeface="Cambria Math"/>
                            </a:rPr>
                            <m:t>𝐵</m:t>
                          </m:r>
                        </m:sub>
                      </m:sSub>
                      <m:r>
                        <a:rPr lang="en-NZ" sz="1600" b="0" i="1" smtClean="0">
                          <a:latin typeface="Cambria Math"/>
                        </a:rPr>
                        <m:t>=3.16</m:t>
                      </m:r>
                      <m:r>
                        <a:rPr lang="en-NZ" sz="1600" b="0" i="1" smtClean="0">
                          <a:latin typeface="Cambria Math"/>
                        </a:rPr>
                        <m:t>𝑚</m:t>
                      </m:r>
                      <m:sSup>
                        <m:sSupPr>
                          <m:ctrlPr>
                            <a:rPr lang="en-NZ" sz="1600" b="0" i="1" smtClean="0">
                              <a:latin typeface="Cambria Math"/>
                            </a:rPr>
                          </m:ctrlPr>
                        </m:sSupPr>
                        <m:e>
                          <m:r>
                            <a:rPr lang="en-NZ" sz="1600" b="0" i="1" smtClean="0">
                              <a:latin typeface="Cambria Math"/>
                            </a:rPr>
                            <m:t>𝑠</m:t>
                          </m:r>
                        </m:e>
                        <m:sup>
                          <m:r>
                            <a:rPr lang="en-NZ" sz="1600" b="0" i="1" smtClean="0">
                              <a:latin typeface="Cambria Math"/>
                            </a:rPr>
                            <m:t>−1</m:t>
                          </m:r>
                        </m:sup>
                      </m:sSup>
                    </m:oMath>
                  </m:oMathPara>
                </a14:m>
                <a:endParaRPr lang="en-NZ" sz="1600" dirty="0"/>
              </a:p>
            </p:txBody>
          </p:sp>
        </mc:Choice>
        <mc:Fallback xmlns="">
          <p:sp>
            <p:nvSpPr>
              <p:cNvPr id="43" name="TextBox 42"/>
              <p:cNvSpPr txBox="1">
                <a:spLocks noRot="1" noChangeAspect="1" noMove="1" noResize="1" noEditPoints="1" noAdjustHandles="1" noChangeArrowheads="1" noChangeShapeType="1" noTextEdit="1"/>
              </p:cNvSpPr>
              <p:nvPr/>
            </p:nvSpPr>
            <p:spPr>
              <a:xfrm>
                <a:off x="3440805" y="4670733"/>
                <a:ext cx="1589409" cy="338554"/>
              </a:xfrm>
              <a:prstGeom prst="rect">
                <a:avLst/>
              </a:prstGeom>
              <a:blipFill rotWithShape="1">
                <a:blip r:embed="rId12"/>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44" name="TextBox 43"/>
              <p:cNvSpPr txBox="1"/>
              <p:nvPr/>
            </p:nvSpPr>
            <p:spPr>
              <a:xfrm>
                <a:off x="5486401" y="4797376"/>
                <a:ext cx="1575047" cy="338554"/>
              </a:xfrm>
              <a:prstGeom prst="rect">
                <a:avLst/>
              </a:prstGeom>
              <a:solidFill>
                <a:srgbClr val="FFCCFF"/>
              </a:solid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NZ" sz="1600" b="0" i="1" smtClean="0">
                              <a:latin typeface="Cambria Math"/>
                            </a:rPr>
                          </m:ctrlPr>
                        </m:sSubPr>
                        <m:e>
                          <m:r>
                            <a:rPr lang="en-NZ" sz="1600" b="0" i="1" smtClean="0">
                              <a:latin typeface="Cambria Math"/>
                            </a:rPr>
                            <m:t>𝑣</m:t>
                          </m:r>
                        </m:e>
                        <m:sub>
                          <m:r>
                            <a:rPr lang="en-NZ" sz="1600" b="0" i="1" smtClean="0">
                              <a:latin typeface="Cambria Math"/>
                            </a:rPr>
                            <m:t>𝐴</m:t>
                          </m:r>
                        </m:sub>
                      </m:sSub>
                      <m:r>
                        <a:rPr lang="en-NZ" sz="1600" b="0" i="1" smtClean="0">
                          <a:latin typeface="Cambria Math"/>
                        </a:rPr>
                        <m:t>=2.04</m:t>
                      </m:r>
                      <m:r>
                        <a:rPr lang="en-NZ" sz="1600" b="0" i="1" smtClean="0">
                          <a:latin typeface="Cambria Math"/>
                        </a:rPr>
                        <m:t>𝑚</m:t>
                      </m:r>
                      <m:sSup>
                        <m:sSupPr>
                          <m:ctrlPr>
                            <a:rPr lang="en-NZ" sz="1600" b="0" i="1" smtClean="0">
                              <a:latin typeface="Cambria Math"/>
                            </a:rPr>
                          </m:ctrlPr>
                        </m:sSupPr>
                        <m:e>
                          <m:r>
                            <a:rPr lang="en-NZ" sz="1600" b="0" i="1" smtClean="0">
                              <a:latin typeface="Cambria Math"/>
                            </a:rPr>
                            <m:t>𝑠</m:t>
                          </m:r>
                        </m:e>
                        <m:sup>
                          <m:r>
                            <a:rPr lang="en-NZ" sz="1600" b="0" i="1" smtClean="0">
                              <a:latin typeface="Cambria Math"/>
                            </a:rPr>
                            <m:t>−1</m:t>
                          </m:r>
                        </m:sup>
                      </m:sSup>
                    </m:oMath>
                  </m:oMathPara>
                </a14:m>
                <a:endParaRPr lang="en-NZ" sz="1600" dirty="0"/>
              </a:p>
            </p:txBody>
          </p:sp>
        </mc:Choice>
        <mc:Fallback xmlns="">
          <p:sp>
            <p:nvSpPr>
              <p:cNvPr id="44" name="TextBox 43"/>
              <p:cNvSpPr txBox="1">
                <a:spLocks noRot="1" noChangeAspect="1" noMove="1" noResize="1" noEditPoints="1" noAdjustHandles="1" noChangeArrowheads="1" noChangeShapeType="1" noTextEdit="1"/>
              </p:cNvSpPr>
              <p:nvPr/>
            </p:nvSpPr>
            <p:spPr>
              <a:xfrm>
                <a:off x="5486401" y="4797376"/>
                <a:ext cx="1575047" cy="338554"/>
              </a:xfrm>
              <a:prstGeom prst="rect">
                <a:avLst/>
              </a:prstGeom>
              <a:blipFill rotWithShape="1">
                <a:blip r:embed="rId13"/>
                <a:stretch>
                  <a:fillRect/>
                </a:stretch>
              </a:blipFill>
            </p:spPr>
            <p:txBody>
              <a:bodyPr/>
              <a:lstStyle/>
              <a:p>
                <a:r>
                  <a:rPr lang="en-NZ">
                    <a:noFill/>
                  </a:rPr>
                  <a:t> </a:t>
                </a:r>
              </a:p>
            </p:txBody>
          </p:sp>
        </mc:Fallback>
      </mc:AlternateContent>
      <p:sp>
        <p:nvSpPr>
          <p:cNvPr id="45" name="Rectangle 44"/>
          <p:cNvSpPr/>
          <p:nvPr/>
        </p:nvSpPr>
        <p:spPr>
          <a:xfrm>
            <a:off x="240758" y="5122498"/>
            <a:ext cx="2283500" cy="646331"/>
          </a:xfrm>
          <a:prstGeom prst="rect">
            <a:avLst/>
          </a:prstGeom>
          <a:solidFill>
            <a:srgbClr val="CCFFCC"/>
          </a:solidFill>
        </p:spPr>
        <p:txBody>
          <a:bodyPr wrap="square">
            <a:spAutoFit/>
          </a:bodyPr>
          <a:lstStyle/>
          <a:p>
            <a:r>
              <a:rPr lang="en-NZ" dirty="0" smtClean="0"/>
              <a:t>For collision 3</a:t>
            </a:r>
          </a:p>
          <a:p>
            <a:r>
              <a:rPr lang="en-NZ" dirty="0" smtClean="0"/>
              <a:t>B hits C - momentum:</a:t>
            </a:r>
            <a:endParaRPr lang="en-NZ" dirty="0"/>
          </a:p>
        </p:txBody>
      </p:sp>
      <mc:AlternateContent xmlns:mc="http://schemas.openxmlformats.org/markup-compatibility/2006" xmlns:a14="http://schemas.microsoft.com/office/drawing/2010/main">
        <mc:Choice Requires="a14">
          <p:sp>
            <p:nvSpPr>
              <p:cNvPr id="46" name="TextBox 45"/>
              <p:cNvSpPr txBox="1"/>
              <p:nvPr/>
            </p:nvSpPr>
            <p:spPr>
              <a:xfrm>
                <a:off x="2644463" y="5316823"/>
                <a:ext cx="2733056" cy="338554"/>
              </a:xfrm>
              <a:prstGeom prst="rect">
                <a:avLst/>
              </a:prstGeom>
              <a:solidFill>
                <a:srgbClr val="CC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sz="1600" b="0" i="1" smtClean="0">
                          <a:latin typeface="Cambria Math"/>
                        </a:rPr>
                        <m:t>3.16+2.8=</m:t>
                      </m:r>
                      <m:sSub>
                        <m:sSubPr>
                          <m:ctrlPr>
                            <a:rPr lang="en-NZ" sz="1600" b="0" i="1" smtClean="0">
                              <a:latin typeface="Cambria Math"/>
                            </a:rPr>
                          </m:ctrlPr>
                        </m:sSubPr>
                        <m:e>
                          <m:r>
                            <a:rPr lang="en-NZ" sz="1600" b="0" i="1" smtClean="0">
                              <a:latin typeface="Cambria Math"/>
                            </a:rPr>
                            <m:t>𝑣</m:t>
                          </m:r>
                        </m:e>
                        <m:sub>
                          <m:r>
                            <a:rPr lang="en-NZ" sz="1600" b="0" i="1" smtClean="0">
                              <a:latin typeface="Cambria Math"/>
                            </a:rPr>
                            <m:t>𝐵</m:t>
                          </m:r>
                        </m:sub>
                      </m:sSub>
                      <m:r>
                        <a:rPr lang="en-NZ" sz="1600" b="0" i="1" smtClean="0">
                          <a:latin typeface="Cambria Math"/>
                        </a:rPr>
                        <m:t>+</m:t>
                      </m:r>
                      <m:sSub>
                        <m:sSubPr>
                          <m:ctrlPr>
                            <a:rPr lang="en-NZ" sz="1600" b="0" i="1" smtClean="0">
                              <a:latin typeface="Cambria Math"/>
                            </a:rPr>
                          </m:ctrlPr>
                        </m:sSubPr>
                        <m:e>
                          <m:r>
                            <a:rPr lang="en-NZ" sz="1600" b="0" i="1" smtClean="0">
                              <a:latin typeface="Cambria Math"/>
                            </a:rPr>
                            <m:t>𝑣</m:t>
                          </m:r>
                        </m:e>
                        <m:sub>
                          <m:r>
                            <a:rPr lang="en-NZ" sz="1600" b="0" i="1" smtClean="0">
                              <a:latin typeface="Cambria Math"/>
                            </a:rPr>
                            <m:t>𝐶</m:t>
                          </m:r>
                        </m:sub>
                      </m:sSub>
                      <m:r>
                        <a:rPr lang="en-NZ" sz="1600" b="0" i="1" smtClean="0">
                          <a:latin typeface="Cambria Math"/>
                        </a:rPr>
                        <m:t>=5.96</m:t>
                      </m:r>
                    </m:oMath>
                  </m:oMathPara>
                </a14:m>
                <a:endParaRPr lang="en-NZ" sz="1600" dirty="0"/>
              </a:p>
            </p:txBody>
          </p:sp>
        </mc:Choice>
        <mc:Fallback xmlns="">
          <p:sp>
            <p:nvSpPr>
              <p:cNvPr id="46" name="TextBox 45"/>
              <p:cNvSpPr txBox="1">
                <a:spLocks noRot="1" noChangeAspect="1" noMove="1" noResize="1" noEditPoints="1" noAdjustHandles="1" noChangeArrowheads="1" noChangeShapeType="1" noTextEdit="1"/>
              </p:cNvSpPr>
              <p:nvPr/>
            </p:nvSpPr>
            <p:spPr>
              <a:xfrm>
                <a:off x="2644463" y="5316823"/>
                <a:ext cx="2733056" cy="338554"/>
              </a:xfrm>
              <a:prstGeom prst="rect">
                <a:avLst/>
              </a:prstGeom>
              <a:blipFill rotWithShape="1">
                <a:blip r:embed="rId14"/>
                <a:stretch>
                  <a:fillRect/>
                </a:stretch>
              </a:blipFill>
            </p:spPr>
            <p:txBody>
              <a:bodyPr/>
              <a:lstStyle/>
              <a:p>
                <a:r>
                  <a:rPr lang="en-NZ">
                    <a:noFill/>
                  </a:rPr>
                  <a:t> </a:t>
                </a:r>
              </a:p>
            </p:txBody>
          </p:sp>
        </mc:Fallback>
      </mc:AlternateContent>
      <p:sp>
        <p:nvSpPr>
          <p:cNvPr id="47" name="TextBox 46"/>
          <p:cNvSpPr txBox="1"/>
          <p:nvPr/>
        </p:nvSpPr>
        <p:spPr>
          <a:xfrm>
            <a:off x="266164" y="5919984"/>
            <a:ext cx="1151790" cy="338554"/>
          </a:xfrm>
          <a:prstGeom prst="rect">
            <a:avLst/>
          </a:prstGeom>
          <a:solidFill>
            <a:srgbClr val="CCFFCC"/>
          </a:solidFill>
        </p:spPr>
        <p:txBody>
          <a:bodyPr wrap="none" rtlCol="0">
            <a:spAutoFit/>
          </a:bodyPr>
          <a:lstStyle/>
          <a:p>
            <a:r>
              <a:rPr lang="en-NZ" sz="1600" dirty="0" smtClean="0"/>
              <a:t>Restitution:</a:t>
            </a:r>
            <a:endParaRPr lang="en-NZ" sz="1600" dirty="0"/>
          </a:p>
        </p:txBody>
      </p:sp>
      <mc:AlternateContent xmlns:mc="http://schemas.openxmlformats.org/markup-compatibility/2006" xmlns:a14="http://schemas.microsoft.com/office/drawing/2010/main">
        <mc:Choice Requires="a14">
          <p:sp>
            <p:nvSpPr>
              <p:cNvPr id="48" name="TextBox 47"/>
              <p:cNvSpPr txBox="1"/>
              <p:nvPr/>
            </p:nvSpPr>
            <p:spPr>
              <a:xfrm>
                <a:off x="1717181" y="5896371"/>
                <a:ext cx="1665841" cy="514500"/>
              </a:xfrm>
              <a:prstGeom prst="rect">
                <a:avLst/>
              </a:prstGeom>
              <a:solidFill>
                <a:srgbClr val="CC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sz="1600" b="0" i="1" smtClean="0">
                          <a:latin typeface="Cambria Math"/>
                        </a:rPr>
                        <m:t>0.4=</m:t>
                      </m:r>
                      <m:f>
                        <m:fPr>
                          <m:ctrlPr>
                            <a:rPr lang="en-NZ" sz="1600" b="0" i="1" smtClean="0">
                              <a:latin typeface="Cambria Math"/>
                            </a:rPr>
                          </m:ctrlPr>
                        </m:fPr>
                        <m:num>
                          <m:sSub>
                            <m:sSubPr>
                              <m:ctrlPr>
                                <a:rPr lang="en-NZ" sz="1600" b="0" i="1" smtClean="0">
                                  <a:latin typeface="Cambria Math"/>
                                </a:rPr>
                              </m:ctrlPr>
                            </m:sSubPr>
                            <m:e>
                              <m:r>
                                <a:rPr lang="en-NZ" sz="1600" b="0" i="1" smtClean="0">
                                  <a:latin typeface="Cambria Math"/>
                                </a:rPr>
                                <m:t>𝑣</m:t>
                              </m:r>
                            </m:e>
                            <m:sub>
                              <m:r>
                                <a:rPr lang="en-NZ" sz="1600" b="0" i="1" smtClean="0">
                                  <a:latin typeface="Cambria Math"/>
                                </a:rPr>
                                <m:t>𝐶</m:t>
                              </m:r>
                            </m:sub>
                          </m:sSub>
                          <m:r>
                            <a:rPr lang="en-NZ" sz="1600" b="0" i="1" smtClean="0">
                              <a:latin typeface="Cambria Math"/>
                            </a:rPr>
                            <m:t>−</m:t>
                          </m:r>
                          <m:sSub>
                            <m:sSubPr>
                              <m:ctrlPr>
                                <a:rPr lang="en-NZ" sz="1600" b="0" i="1" smtClean="0">
                                  <a:latin typeface="Cambria Math"/>
                                </a:rPr>
                              </m:ctrlPr>
                            </m:sSubPr>
                            <m:e>
                              <m:r>
                                <a:rPr lang="en-NZ" sz="1600" b="0" i="1" smtClean="0">
                                  <a:latin typeface="Cambria Math"/>
                                </a:rPr>
                                <m:t>𝑣</m:t>
                              </m:r>
                            </m:e>
                            <m:sub>
                              <m:r>
                                <a:rPr lang="en-NZ" sz="1600" b="0" i="1" smtClean="0">
                                  <a:latin typeface="Cambria Math"/>
                                </a:rPr>
                                <m:t>𝐵</m:t>
                              </m:r>
                            </m:sub>
                          </m:sSub>
                        </m:num>
                        <m:den>
                          <m:r>
                            <a:rPr lang="en-NZ" sz="1600" b="0" i="1" smtClean="0">
                              <a:latin typeface="Cambria Math"/>
                            </a:rPr>
                            <m:t>3.16−2.8</m:t>
                          </m:r>
                        </m:den>
                      </m:f>
                    </m:oMath>
                  </m:oMathPara>
                </a14:m>
                <a:endParaRPr lang="en-NZ" sz="1600" dirty="0"/>
              </a:p>
            </p:txBody>
          </p:sp>
        </mc:Choice>
        <mc:Fallback xmlns="">
          <p:sp>
            <p:nvSpPr>
              <p:cNvPr id="48" name="TextBox 47"/>
              <p:cNvSpPr txBox="1">
                <a:spLocks noRot="1" noChangeAspect="1" noMove="1" noResize="1" noEditPoints="1" noAdjustHandles="1" noChangeArrowheads="1" noChangeShapeType="1" noTextEdit="1"/>
              </p:cNvSpPr>
              <p:nvPr/>
            </p:nvSpPr>
            <p:spPr>
              <a:xfrm>
                <a:off x="1717181" y="5896371"/>
                <a:ext cx="1665841" cy="514500"/>
              </a:xfrm>
              <a:prstGeom prst="rect">
                <a:avLst/>
              </a:prstGeom>
              <a:blipFill rotWithShape="1">
                <a:blip r:embed="rId15"/>
                <a:stretch>
                  <a:fillRect b="-2353"/>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49" name="TextBox 48"/>
              <p:cNvSpPr txBox="1"/>
              <p:nvPr/>
            </p:nvSpPr>
            <p:spPr>
              <a:xfrm>
                <a:off x="3633992" y="5881348"/>
                <a:ext cx="1681486" cy="338554"/>
              </a:xfrm>
              <a:prstGeom prst="rect">
                <a:avLst/>
              </a:prstGeom>
              <a:solidFill>
                <a:srgbClr val="CC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sz="1600" i="1" smtClean="0">
                          <a:latin typeface="Cambria Math"/>
                        </a:rPr>
                        <m:t>0</m:t>
                      </m:r>
                      <m:r>
                        <a:rPr lang="en-NZ" sz="1600" b="0" i="1" smtClean="0">
                          <a:latin typeface="Cambria Math"/>
                        </a:rPr>
                        <m:t>.144=</m:t>
                      </m:r>
                      <m:sSub>
                        <m:sSubPr>
                          <m:ctrlPr>
                            <a:rPr lang="en-NZ" sz="1600" b="0" i="1" smtClean="0">
                              <a:latin typeface="Cambria Math"/>
                            </a:rPr>
                          </m:ctrlPr>
                        </m:sSubPr>
                        <m:e>
                          <m:r>
                            <a:rPr lang="en-NZ" sz="1600" b="0" i="1" smtClean="0">
                              <a:latin typeface="Cambria Math"/>
                            </a:rPr>
                            <m:t>𝑣</m:t>
                          </m:r>
                        </m:e>
                        <m:sub>
                          <m:r>
                            <a:rPr lang="en-NZ" sz="1600" b="0" i="1" smtClean="0">
                              <a:latin typeface="Cambria Math"/>
                            </a:rPr>
                            <m:t>𝐶</m:t>
                          </m:r>
                        </m:sub>
                      </m:sSub>
                      <m:r>
                        <a:rPr lang="en-NZ" sz="1600" b="0" i="1" smtClean="0">
                          <a:latin typeface="Cambria Math"/>
                        </a:rPr>
                        <m:t>−</m:t>
                      </m:r>
                      <m:sSub>
                        <m:sSubPr>
                          <m:ctrlPr>
                            <a:rPr lang="en-NZ" sz="1600" b="0" i="1" smtClean="0">
                              <a:latin typeface="Cambria Math"/>
                            </a:rPr>
                          </m:ctrlPr>
                        </m:sSubPr>
                        <m:e>
                          <m:r>
                            <a:rPr lang="en-NZ" sz="1600" b="0" i="1" smtClean="0">
                              <a:latin typeface="Cambria Math"/>
                            </a:rPr>
                            <m:t>𝑣</m:t>
                          </m:r>
                        </m:e>
                        <m:sub>
                          <m:r>
                            <a:rPr lang="en-NZ" sz="1600" b="0" i="1" smtClean="0">
                              <a:latin typeface="Cambria Math"/>
                            </a:rPr>
                            <m:t>𝐵</m:t>
                          </m:r>
                        </m:sub>
                      </m:sSub>
                    </m:oMath>
                  </m:oMathPara>
                </a14:m>
                <a:endParaRPr lang="en-NZ" sz="1600" dirty="0"/>
              </a:p>
            </p:txBody>
          </p:sp>
        </mc:Choice>
        <mc:Fallback xmlns="">
          <p:sp>
            <p:nvSpPr>
              <p:cNvPr id="49" name="TextBox 48"/>
              <p:cNvSpPr txBox="1">
                <a:spLocks noRot="1" noChangeAspect="1" noMove="1" noResize="1" noEditPoints="1" noAdjustHandles="1" noChangeArrowheads="1" noChangeShapeType="1" noTextEdit="1"/>
              </p:cNvSpPr>
              <p:nvPr/>
            </p:nvSpPr>
            <p:spPr>
              <a:xfrm>
                <a:off x="3633992" y="5881348"/>
                <a:ext cx="1681486" cy="338554"/>
              </a:xfrm>
              <a:prstGeom prst="rect">
                <a:avLst/>
              </a:prstGeom>
              <a:blipFill rotWithShape="1">
                <a:blip r:embed="rId16"/>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50" name="TextBox 49"/>
              <p:cNvSpPr txBox="1"/>
              <p:nvPr/>
            </p:nvSpPr>
            <p:spPr>
              <a:xfrm>
                <a:off x="5542207" y="5874774"/>
                <a:ext cx="1326453" cy="338554"/>
              </a:xfrm>
              <a:prstGeom prst="rect">
                <a:avLst/>
              </a:prstGeom>
              <a:solidFill>
                <a:srgbClr val="CC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sz="1600" b="0" i="1" smtClean="0">
                          <a:latin typeface="Cambria Math"/>
                        </a:rPr>
                        <m:t>2</m:t>
                      </m:r>
                      <m:sSub>
                        <m:sSubPr>
                          <m:ctrlPr>
                            <a:rPr lang="en-NZ" sz="1600" b="0" i="1" smtClean="0">
                              <a:latin typeface="Cambria Math"/>
                            </a:rPr>
                          </m:ctrlPr>
                        </m:sSubPr>
                        <m:e>
                          <m:r>
                            <a:rPr lang="en-NZ" sz="1600" b="0" i="1" smtClean="0">
                              <a:latin typeface="Cambria Math"/>
                            </a:rPr>
                            <m:t>𝑣</m:t>
                          </m:r>
                        </m:e>
                        <m:sub>
                          <m:r>
                            <a:rPr lang="en-NZ" sz="1600" b="0" i="1" smtClean="0">
                              <a:latin typeface="Cambria Math"/>
                            </a:rPr>
                            <m:t>𝐶</m:t>
                          </m:r>
                        </m:sub>
                      </m:sSub>
                      <m:r>
                        <a:rPr lang="en-NZ" sz="1600" b="0" i="1" smtClean="0">
                          <a:latin typeface="Cambria Math"/>
                        </a:rPr>
                        <m:t>=6.104</m:t>
                      </m:r>
                    </m:oMath>
                  </m:oMathPara>
                </a14:m>
                <a:endParaRPr lang="en-NZ" sz="1600" dirty="0"/>
              </a:p>
            </p:txBody>
          </p:sp>
        </mc:Choice>
        <mc:Fallback xmlns="">
          <p:sp>
            <p:nvSpPr>
              <p:cNvPr id="50" name="TextBox 49"/>
              <p:cNvSpPr txBox="1">
                <a:spLocks noRot="1" noChangeAspect="1" noMove="1" noResize="1" noEditPoints="1" noAdjustHandles="1" noChangeArrowheads="1" noChangeShapeType="1" noTextEdit="1"/>
              </p:cNvSpPr>
              <p:nvPr/>
            </p:nvSpPr>
            <p:spPr>
              <a:xfrm>
                <a:off x="5542207" y="5874774"/>
                <a:ext cx="1326453" cy="338554"/>
              </a:xfrm>
              <a:prstGeom prst="rect">
                <a:avLst/>
              </a:prstGeom>
              <a:blipFill rotWithShape="1">
                <a:blip r:embed="rId17"/>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51" name="TextBox 50"/>
              <p:cNvSpPr txBox="1"/>
              <p:nvPr/>
            </p:nvSpPr>
            <p:spPr>
              <a:xfrm>
                <a:off x="7137041" y="5872629"/>
                <a:ext cx="1696105" cy="338554"/>
              </a:xfrm>
              <a:prstGeom prst="rect">
                <a:avLst/>
              </a:prstGeom>
              <a:solidFill>
                <a:srgbClr val="CCFFCC"/>
              </a:solid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NZ" sz="1600" b="0" i="1" smtClean="0">
                              <a:latin typeface="Cambria Math"/>
                            </a:rPr>
                          </m:ctrlPr>
                        </m:sSubPr>
                        <m:e>
                          <m:r>
                            <a:rPr lang="en-NZ" sz="1600" b="0" i="1" smtClean="0">
                              <a:latin typeface="Cambria Math"/>
                            </a:rPr>
                            <m:t>𝑣</m:t>
                          </m:r>
                        </m:e>
                        <m:sub>
                          <m:r>
                            <a:rPr lang="en-NZ" sz="1600" b="0" i="1" smtClean="0">
                              <a:latin typeface="Cambria Math"/>
                            </a:rPr>
                            <m:t>𝐶</m:t>
                          </m:r>
                        </m:sub>
                      </m:sSub>
                      <m:r>
                        <a:rPr lang="en-NZ" sz="1600" b="0" i="1" smtClean="0">
                          <a:latin typeface="Cambria Math"/>
                        </a:rPr>
                        <m:t>=3.052</m:t>
                      </m:r>
                      <m:r>
                        <a:rPr lang="en-NZ" sz="1600" b="0" i="1" smtClean="0">
                          <a:latin typeface="Cambria Math"/>
                        </a:rPr>
                        <m:t>𝑚</m:t>
                      </m:r>
                      <m:sSup>
                        <m:sSupPr>
                          <m:ctrlPr>
                            <a:rPr lang="en-NZ" sz="1600" b="0" i="1" smtClean="0">
                              <a:latin typeface="Cambria Math"/>
                            </a:rPr>
                          </m:ctrlPr>
                        </m:sSupPr>
                        <m:e>
                          <m:r>
                            <a:rPr lang="en-NZ" sz="1600" b="0" i="1" smtClean="0">
                              <a:latin typeface="Cambria Math"/>
                            </a:rPr>
                            <m:t>𝑠</m:t>
                          </m:r>
                        </m:e>
                        <m:sup>
                          <m:r>
                            <a:rPr lang="en-NZ" sz="1600" b="0" i="1" smtClean="0">
                              <a:latin typeface="Cambria Math"/>
                            </a:rPr>
                            <m:t>−1</m:t>
                          </m:r>
                        </m:sup>
                      </m:sSup>
                    </m:oMath>
                  </m:oMathPara>
                </a14:m>
                <a:endParaRPr lang="en-NZ" sz="1600" dirty="0"/>
              </a:p>
            </p:txBody>
          </p:sp>
        </mc:Choice>
        <mc:Fallback xmlns="">
          <p:sp>
            <p:nvSpPr>
              <p:cNvPr id="51" name="TextBox 50"/>
              <p:cNvSpPr txBox="1">
                <a:spLocks noRot="1" noChangeAspect="1" noMove="1" noResize="1" noEditPoints="1" noAdjustHandles="1" noChangeArrowheads="1" noChangeShapeType="1" noTextEdit="1"/>
              </p:cNvSpPr>
              <p:nvPr/>
            </p:nvSpPr>
            <p:spPr>
              <a:xfrm>
                <a:off x="7137041" y="5872629"/>
                <a:ext cx="1696105" cy="338554"/>
              </a:xfrm>
              <a:prstGeom prst="rect">
                <a:avLst/>
              </a:prstGeom>
              <a:blipFill rotWithShape="1">
                <a:blip r:embed="rId18"/>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52" name="TextBox 51"/>
              <p:cNvSpPr txBox="1"/>
              <p:nvPr/>
            </p:nvSpPr>
            <p:spPr>
              <a:xfrm>
                <a:off x="3644721" y="6372758"/>
                <a:ext cx="1703223" cy="338554"/>
              </a:xfrm>
              <a:prstGeom prst="rect">
                <a:avLst/>
              </a:prstGeom>
              <a:solidFill>
                <a:srgbClr val="CCFFCC"/>
              </a:solid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NZ" sz="1600" b="0" i="1" smtClean="0">
                              <a:latin typeface="Cambria Math"/>
                            </a:rPr>
                          </m:ctrlPr>
                        </m:sSubPr>
                        <m:e>
                          <m:r>
                            <a:rPr lang="en-NZ" sz="1600" b="0" i="1" smtClean="0">
                              <a:latin typeface="Cambria Math"/>
                            </a:rPr>
                            <m:t>𝑣</m:t>
                          </m:r>
                        </m:e>
                        <m:sub>
                          <m:r>
                            <a:rPr lang="en-NZ" sz="1600" b="0" i="1" smtClean="0">
                              <a:latin typeface="Cambria Math"/>
                            </a:rPr>
                            <m:t>𝐵</m:t>
                          </m:r>
                        </m:sub>
                      </m:sSub>
                      <m:r>
                        <a:rPr lang="en-NZ" sz="1600" b="0" i="1" smtClean="0">
                          <a:latin typeface="Cambria Math"/>
                        </a:rPr>
                        <m:t>=2.908</m:t>
                      </m:r>
                      <m:r>
                        <a:rPr lang="en-NZ" sz="1600" b="0" i="1" smtClean="0">
                          <a:latin typeface="Cambria Math"/>
                        </a:rPr>
                        <m:t>𝑚</m:t>
                      </m:r>
                      <m:sSup>
                        <m:sSupPr>
                          <m:ctrlPr>
                            <a:rPr lang="en-NZ" sz="1600" b="0" i="1" smtClean="0">
                              <a:latin typeface="Cambria Math"/>
                            </a:rPr>
                          </m:ctrlPr>
                        </m:sSupPr>
                        <m:e>
                          <m:r>
                            <a:rPr lang="en-NZ" sz="1600" b="0" i="1" smtClean="0">
                              <a:latin typeface="Cambria Math"/>
                            </a:rPr>
                            <m:t>𝑠</m:t>
                          </m:r>
                        </m:e>
                        <m:sup>
                          <m:r>
                            <a:rPr lang="en-NZ" sz="1600" b="0" i="1" smtClean="0">
                              <a:latin typeface="Cambria Math"/>
                            </a:rPr>
                            <m:t>−1</m:t>
                          </m:r>
                        </m:sup>
                      </m:sSup>
                    </m:oMath>
                  </m:oMathPara>
                </a14:m>
                <a:endParaRPr lang="en-NZ" sz="1600" dirty="0"/>
              </a:p>
            </p:txBody>
          </p:sp>
        </mc:Choice>
        <mc:Fallback xmlns="">
          <p:sp>
            <p:nvSpPr>
              <p:cNvPr id="52" name="TextBox 51"/>
              <p:cNvSpPr txBox="1">
                <a:spLocks noRot="1" noChangeAspect="1" noMove="1" noResize="1" noEditPoints="1" noAdjustHandles="1" noChangeArrowheads="1" noChangeShapeType="1" noTextEdit="1"/>
              </p:cNvSpPr>
              <p:nvPr/>
            </p:nvSpPr>
            <p:spPr>
              <a:xfrm>
                <a:off x="3644721" y="6372758"/>
                <a:ext cx="1703223" cy="338554"/>
              </a:xfrm>
              <a:prstGeom prst="rect">
                <a:avLst/>
              </a:prstGeom>
              <a:blipFill rotWithShape="1">
                <a:blip r:embed="rId19"/>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53" name="TextBox 52"/>
              <p:cNvSpPr txBox="1"/>
              <p:nvPr/>
            </p:nvSpPr>
            <p:spPr>
              <a:xfrm>
                <a:off x="6688427" y="5303944"/>
                <a:ext cx="2010294" cy="369332"/>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NZ" b="1" i="1" smtClean="0">
                              <a:latin typeface="Cambria Math"/>
                            </a:rPr>
                          </m:ctrlPr>
                        </m:sSubPr>
                        <m:e>
                          <m:r>
                            <a:rPr lang="en-NZ" b="1" i="1" smtClean="0">
                              <a:latin typeface="Cambria Math"/>
                            </a:rPr>
                            <m:t>𝒗</m:t>
                          </m:r>
                        </m:e>
                        <m:sub>
                          <m:r>
                            <a:rPr lang="en-NZ" b="1" i="1" smtClean="0">
                              <a:latin typeface="Cambria Math"/>
                            </a:rPr>
                            <m:t>𝑨</m:t>
                          </m:r>
                        </m:sub>
                      </m:sSub>
                      <m:r>
                        <a:rPr lang="en-NZ" b="1" i="1" smtClean="0">
                          <a:latin typeface="Cambria Math"/>
                        </a:rPr>
                        <m:t>+</m:t>
                      </m:r>
                      <m:sSub>
                        <m:sSubPr>
                          <m:ctrlPr>
                            <a:rPr lang="en-NZ" b="1" i="1" smtClean="0">
                              <a:latin typeface="Cambria Math"/>
                            </a:rPr>
                          </m:ctrlPr>
                        </m:sSubPr>
                        <m:e>
                          <m:r>
                            <a:rPr lang="en-NZ" b="1" i="1" smtClean="0">
                              <a:latin typeface="Cambria Math"/>
                            </a:rPr>
                            <m:t>𝒗</m:t>
                          </m:r>
                        </m:e>
                        <m:sub>
                          <m:r>
                            <a:rPr lang="en-NZ" b="1" i="1" smtClean="0">
                              <a:latin typeface="Cambria Math"/>
                            </a:rPr>
                            <m:t>𝑩</m:t>
                          </m:r>
                        </m:sub>
                      </m:sSub>
                      <m:r>
                        <a:rPr lang="en-NZ" b="1" i="1" smtClean="0">
                          <a:latin typeface="Cambria Math"/>
                        </a:rPr>
                        <m:t>+</m:t>
                      </m:r>
                      <m:sSub>
                        <m:sSubPr>
                          <m:ctrlPr>
                            <a:rPr lang="en-NZ" b="1" i="1" smtClean="0">
                              <a:latin typeface="Cambria Math"/>
                            </a:rPr>
                          </m:ctrlPr>
                        </m:sSubPr>
                        <m:e>
                          <m:r>
                            <a:rPr lang="en-NZ" b="1" i="1" smtClean="0">
                              <a:latin typeface="Cambria Math"/>
                            </a:rPr>
                            <m:t>𝒗</m:t>
                          </m:r>
                        </m:e>
                        <m:sub>
                          <m:r>
                            <a:rPr lang="en-NZ" b="1" i="1" smtClean="0">
                              <a:latin typeface="Cambria Math"/>
                            </a:rPr>
                            <m:t>𝑪</m:t>
                          </m:r>
                        </m:sub>
                      </m:sSub>
                      <m:r>
                        <a:rPr lang="en-NZ" b="1" i="1" smtClean="0">
                          <a:latin typeface="Cambria Math"/>
                        </a:rPr>
                        <m:t>=</m:t>
                      </m:r>
                      <m:r>
                        <a:rPr lang="en-NZ" b="1" i="1" smtClean="0">
                          <a:latin typeface="Cambria Math"/>
                        </a:rPr>
                        <m:t>𝟖</m:t>
                      </m:r>
                    </m:oMath>
                  </m:oMathPara>
                </a14:m>
                <a:endParaRPr lang="en-NZ" b="1" dirty="0"/>
              </a:p>
            </p:txBody>
          </p:sp>
        </mc:Choice>
        <mc:Fallback xmlns="">
          <p:sp>
            <p:nvSpPr>
              <p:cNvPr id="53" name="TextBox 52"/>
              <p:cNvSpPr txBox="1">
                <a:spLocks noRot="1" noChangeAspect="1" noMove="1" noResize="1" noEditPoints="1" noAdjustHandles="1" noChangeArrowheads="1" noChangeShapeType="1" noTextEdit="1"/>
              </p:cNvSpPr>
              <p:nvPr/>
            </p:nvSpPr>
            <p:spPr>
              <a:xfrm>
                <a:off x="6688427" y="5303944"/>
                <a:ext cx="2010294" cy="369332"/>
              </a:xfrm>
              <a:prstGeom prst="rect">
                <a:avLst/>
              </a:prstGeom>
              <a:blipFill rotWithShape="1">
                <a:blip r:embed="rId20"/>
                <a:stretch>
                  <a:fillRect/>
                </a:stretch>
              </a:blipFill>
            </p:spPr>
            <p:txBody>
              <a:bodyPr/>
              <a:lstStyle/>
              <a:p>
                <a:r>
                  <a:rPr lang="en-NZ">
                    <a:noFill/>
                  </a:rPr>
                  <a:t> </a:t>
                </a:r>
              </a:p>
            </p:txBody>
          </p:sp>
        </mc:Fallback>
      </mc:AlternateContent>
      <p:sp>
        <p:nvSpPr>
          <p:cNvPr id="54" name="TextBox 53"/>
          <p:cNvSpPr txBox="1"/>
          <p:nvPr/>
        </p:nvSpPr>
        <p:spPr>
          <a:xfrm>
            <a:off x="8510913" y="3583696"/>
            <a:ext cx="279001" cy="730642"/>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55" name="TextBox 54"/>
          <p:cNvSpPr txBox="1"/>
          <p:nvPr/>
        </p:nvSpPr>
        <p:spPr>
          <a:xfrm>
            <a:off x="8562464" y="5226543"/>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56" name="TextBox 55"/>
          <p:cNvSpPr txBox="1"/>
          <p:nvPr/>
        </p:nvSpPr>
        <p:spPr>
          <a:xfrm>
            <a:off x="6060756" y="6409401"/>
            <a:ext cx="2821413" cy="369332"/>
          </a:xfrm>
          <a:prstGeom prst="rect">
            <a:avLst/>
          </a:prstGeom>
          <a:solidFill>
            <a:srgbClr val="FFFFCC"/>
          </a:solidFill>
        </p:spPr>
        <p:txBody>
          <a:bodyPr wrap="none" rtlCol="0">
            <a:spAutoFit/>
          </a:bodyPr>
          <a:lstStyle/>
          <a:p>
            <a:r>
              <a:rPr lang="en-NZ" b="1" i="1" dirty="0" smtClean="0">
                <a:solidFill>
                  <a:srgbClr val="FF0000"/>
                </a:solidFill>
              </a:rPr>
              <a:t>Two marks were given here</a:t>
            </a:r>
            <a:endParaRPr lang="en-NZ" b="1" i="1" dirty="0">
              <a:solidFill>
                <a:srgbClr val="FF0000"/>
              </a:solidFill>
            </a:endParaRPr>
          </a:p>
        </p:txBody>
      </p:sp>
    </p:spTree>
    <p:extLst>
      <p:ext uri="{BB962C8B-B14F-4D97-AF65-F5344CB8AC3E}">
        <p14:creationId xmlns:p14="http://schemas.microsoft.com/office/powerpoint/2010/main" val="86261606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28"/>
                                        </p:tgtEl>
                                        <p:attrNameLst>
                                          <p:attrName>style.visibility</p:attrName>
                                        </p:attrNameLst>
                                      </p:cBhvr>
                                      <p:to>
                                        <p:strVal val="visible"/>
                                      </p:to>
                                    </p:set>
                                    <p:animEffect transition="in" filter="fade">
                                      <p:cBhvr>
                                        <p:cTn id="7" dur="1500"/>
                                        <p:tgtEl>
                                          <p:spTgt spid="28"/>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9"/>
                                        </p:tgtEl>
                                        <p:attrNameLst>
                                          <p:attrName>style.visibility</p:attrName>
                                        </p:attrNameLst>
                                      </p:cBhvr>
                                      <p:to>
                                        <p:strVal val="visible"/>
                                      </p:to>
                                    </p:set>
                                    <p:animEffect transition="in" filter="wipe(left)">
                                      <p:cBhvr>
                                        <p:cTn id="12" dur="1000"/>
                                        <p:tgtEl>
                                          <p:spTgt spid="29"/>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30"/>
                                        </p:tgtEl>
                                        <p:attrNameLst>
                                          <p:attrName>style.visibility</p:attrName>
                                        </p:attrNameLst>
                                      </p:cBhvr>
                                      <p:to>
                                        <p:strVal val="visible"/>
                                      </p:to>
                                    </p:set>
                                    <p:animEffect transition="in" filter="wipe(left)">
                                      <p:cBhvr>
                                        <p:cTn id="17" dur="1000"/>
                                        <p:tgtEl>
                                          <p:spTgt spid="30"/>
                                        </p:tgtEl>
                                      </p:cBhvr>
                                    </p:animEffect>
                                  </p:childTnLst>
                                </p:cTn>
                              </p:par>
                            </p:childTnLst>
                          </p:cTn>
                        </p:par>
                        <p:par>
                          <p:cTn id="18" fill="hold">
                            <p:stCondLst>
                              <p:cond delay="1000"/>
                            </p:stCondLst>
                            <p:childTnLst>
                              <p:par>
                                <p:cTn id="19" presetID="10" presetClass="entr" presetSubtype="0" fill="hold" grpId="0" nodeType="afterEffect">
                                  <p:stCondLst>
                                    <p:cond delay="500"/>
                                  </p:stCondLst>
                                  <p:childTnLst>
                                    <p:set>
                                      <p:cBhvr>
                                        <p:cTn id="20" dur="1" fill="hold">
                                          <p:stCondLst>
                                            <p:cond delay="0"/>
                                          </p:stCondLst>
                                        </p:cTn>
                                        <p:tgtEl>
                                          <p:spTgt spid="31"/>
                                        </p:tgtEl>
                                        <p:attrNameLst>
                                          <p:attrName>style.visibility</p:attrName>
                                        </p:attrNameLst>
                                      </p:cBhvr>
                                      <p:to>
                                        <p:strVal val="visible"/>
                                      </p:to>
                                    </p:set>
                                    <p:animEffect transition="in" filter="fade">
                                      <p:cBhvr>
                                        <p:cTn id="21" dur="1250"/>
                                        <p:tgtEl>
                                          <p:spTgt spid="31"/>
                                        </p:tgtEl>
                                      </p:cBhvr>
                                    </p:animEffect>
                                  </p:childTnLst>
                                </p:cTn>
                              </p:par>
                            </p:childTnLst>
                          </p:cTn>
                        </p:par>
                      </p:childTnLst>
                    </p:cTn>
                  </p:par>
                  <p:par>
                    <p:cTn id="22" fill="hold">
                      <p:stCondLst>
                        <p:cond delay="indefinite"/>
                      </p:stCondLst>
                      <p:childTnLst>
                        <p:par>
                          <p:cTn id="23" fill="hold">
                            <p:stCondLst>
                              <p:cond delay="0"/>
                            </p:stCondLst>
                            <p:childTnLst>
                              <p:par>
                                <p:cTn id="24" presetID="6" presetClass="entr" presetSubtype="16" fill="hold" grpId="0" nodeType="clickEffect">
                                  <p:stCondLst>
                                    <p:cond delay="0"/>
                                  </p:stCondLst>
                                  <p:childTnLst>
                                    <p:set>
                                      <p:cBhvr>
                                        <p:cTn id="25" dur="1" fill="hold">
                                          <p:stCondLst>
                                            <p:cond delay="0"/>
                                          </p:stCondLst>
                                        </p:cTn>
                                        <p:tgtEl>
                                          <p:spTgt spid="32"/>
                                        </p:tgtEl>
                                        <p:attrNameLst>
                                          <p:attrName>style.visibility</p:attrName>
                                        </p:attrNameLst>
                                      </p:cBhvr>
                                      <p:to>
                                        <p:strVal val="visible"/>
                                      </p:to>
                                    </p:set>
                                    <p:animEffect transition="in" filter="circle(in)">
                                      <p:cBhvr>
                                        <p:cTn id="26" dur="2000"/>
                                        <p:tgtEl>
                                          <p:spTgt spid="32"/>
                                        </p:tgtEl>
                                      </p:cBhvr>
                                    </p:animEffect>
                                  </p:childTnLst>
                                </p:cTn>
                              </p:par>
                            </p:childTnLst>
                          </p:cTn>
                        </p:par>
                      </p:childTnLst>
                    </p:cTn>
                  </p:par>
                  <p:par>
                    <p:cTn id="27" fill="hold">
                      <p:stCondLst>
                        <p:cond delay="indefinite"/>
                      </p:stCondLst>
                      <p:childTnLst>
                        <p:par>
                          <p:cTn id="28" fill="hold">
                            <p:stCondLst>
                              <p:cond delay="0"/>
                            </p:stCondLst>
                            <p:childTnLst>
                              <p:par>
                                <p:cTn id="29" presetID="22" presetClass="entr" presetSubtype="8" fill="hold" grpId="0" nodeType="clickEffect">
                                  <p:stCondLst>
                                    <p:cond delay="0"/>
                                  </p:stCondLst>
                                  <p:childTnLst>
                                    <p:set>
                                      <p:cBhvr>
                                        <p:cTn id="30" dur="1" fill="hold">
                                          <p:stCondLst>
                                            <p:cond delay="0"/>
                                          </p:stCondLst>
                                        </p:cTn>
                                        <p:tgtEl>
                                          <p:spTgt spid="33"/>
                                        </p:tgtEl>
                                        <p:attrNameLst>
                                          <p:attrName>style.visibility</p:attrName>
                                        </p:attrNameLst>
                                      </p:cBhvr>
                                      <p:to>
                                        <p:strVal val="visible"/>
                                      </p:to>
                                    </p:set>
                                    <p:animEffect transition="in" filter="wipe(left)">
                                      <p:cBhvr>
                                        <p:cTn id="31" dur="1500"/>
                                        <p:tgtEl>
                                          <p:spTgt spid="33"/>
                                        </p:tgtEl>
                                      </p:cBhvr>
                                    </p:animEffect>
                                  </p:childTnLst>
                                </p:cTn>
                              </p:par>
                            </p:childTnLst>
                          </p:cTn>
                        </p:par>
                        <p:par>
                          <p:cTn id="32" fill="hold">
                            <p:stCondLst>
                              <p:cond delay="1500"/>
                            </p:stCondLst>
                            <p:childTnLst>
                              <p:par>
                                <p:cTn id="33" presetID="10" presetClass="entr" presetSubtype="0" fill="hold" grpId="0" nodeType="afterEffect">
                                  <p:stCondLst>
                                    <p:cond delay="0"/>
                                  </p:stCondLst>
                                  <p:childTnLst>
                                    <p:set>
                                      <p:cBhvr>
                                        <p:cTn id="34" dur="1" fill="hold">
                                          <p:stCondLst>
                                            <p:cond delay="0"/>
                                          </p:stCondLst>
                                        </p:cTn>
                                        <p:tgtEl>
                                          <p:spTgt spid="34"/>
                                        </p:tgtEl>
                                        <p:attrNameLst>
                                          <p:attrName>style.visibility</p:attrName>
                                        </p:attrNameLst>
                                      </p:cBhvr>
                                      <p:to>
                                        <p:strVal val="visible"/>
                                      </p:to>
                                    </p:set>
                                    <p:animEffect transition="in" filter="fade">
                                      <p:cBhvr>
                                        <p:cTn id="35" dur="1750"/>
                                        <p:tgtEl>
                                          <p:spTgt spid="34"/>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35"/>
                                        </p:tgtEl>
                                        <p:attrNameLst>
                                          <p:attrName>style.visibility</p:attrName>
                                        </p:attrNameLst>
                                      </p:cBhvr>
                                      <p:to>
                                        <p:strVal val="visible"/>
                                      </p:to>
                                    </p:set>
                                    <p:animEffect transition="in" filter="wipe(left)">
                                      <p:cBhvr>
                                        <p:cTn id="40" dur="1250"/>
                                        <p:tgtEl>
                                          <p:spTgt spid="35"/>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36"/>
                                        </p:tgtEl>
                                        <p:attrNameLst>
                                          <p:attrName>style.visibility</p:attrName>
                                        </p:attrNameLst>
                                      </p:cBhvr>
                                      <p:to>
                                        <p:strVal val="visible"/>
                                      </p:to>
                                    </p:set>
                                    <p:animEffect transition="in" filter="wipe(left)">
                                      <p:cBhvr>
                                        <p:cTn id="45" dur="1250"/>
                                        <p:tgtEl>
                                          <p:spTgt spid="36"/>
                                        </p:tgtEl>
                                      </p:cBhvr>
                                    </p:animEffect>
                                  </p:childTnLst>
                                </p:cTn>
                              </p:par>
                            </p:childTnLst>
                          </p:cTn>
                        </p:par>
                      </p:childTnLst>
                    </p:cTn>
                  </p:par>
                  <p:par>
                    <p:cTn id="46" fill="hold">
                      <p:stCondLst>
                        <p:cond delay="indefinite"/>
                      </p:stCondLst>
                      <p:childTnLst>
                        <p:par>
                          <p:cTn id="47" fill="hold">
                            <p:stCondLst>
                              <p:cond delay="0"/>
                            </p:stCondLst>
                            <p:childTnLst>
                              <p:par>
                                <p:cTn id="48" presetID="22" presetClass="entr" presetSubtype="8" fill="hold" grpId="0" nodeType="clickEffect">
                                  <p:stCondLst>
                                    <p:cond delay="0"/>
                                  </p:stCondLst>
                                  <p:childTnLst>
                                    <p:set>
                                      <p:cBhvr>
                                        <p:cTn id="49" dur="1" fill="hold">
                                          <p:stCondLst>
                                            <p:cond delay="0"/>
                                          </p:stCondLst>
                                        </p:cTn>
                                        <p:tgtEl>
                                          <p:spTgt spid="37"/>
                                        </p:tgtEl>
                                        <p:attrNameLst>
                                          <p:attrName>style.visibility</p:attrName>
                                        </p:attrNameLst>
                                      </p:cBhvr>
                                      <p:to>
                                        <p:strVal val="visible"/>
                                      </p:to>
                                    </p:set>
                                    <p:animEffect transition="in" filter="wipe(left)">
                                      <p:cBhvr>
                                        <p:cTn id="50" dur="1250"/>
                                        <p:tgtEl>
                                          <p:spTgt spid="37"/>
                                        </p:tgtEl>
                                      </p:cBhvr>
                                    </p:animEffect>
                                  </p:childTnLst>
                                </p:cTn>
                              </p:par>
                            </p:childTnLst>
                          </p:cTn>
                        </p:par>
                        <p:par>
                          <p:cTn id="51" fill="hold">
                            <p:stCondLst>
                              <p:cond delay="1250"/>
                            </p:stCondLst>
                            <p:childTnLst>
                              <p:par>
                                <p:cTn id="52" presetID="10" presetClass="entr" presetSubtype="0" fill="hold" grpId="0" nodeType="afterEffect">
                                  <p:stCondLst>
                                    <p:cond delay="0"/>
                                  </p:stCondLst>
                                  <p:childTnLst>
                                    <p:set>
                                      <p:cBhvr>
                                        <p:cTn id="53" dur="1" fill="hold">
                                          <p:stCondLst>
                                            <p:cond delay="0"/>
                                          </p:stCondLst>
                                        </p:cTn>
                                        <p:tgtEl>
                                          <p:spTgt spid="38"/>
                                        </p:tgtEl>
                                        <p:attrNameLst>
                                          <p:attrName>style.visibility</p:attrName>
                                        </p:attrNameLst>
                                      </p:cBhvr>
                                      <p:to>
                                        <p:strVal val="visible"/>
                                      </p:to>
                                    </p:set>
                                    <p:animEffect transition="in" filter="fade">
                                      <p:cBhvr>
                                        <p:cTn id="54" dur="2000"/>
                                        <p:tgtEl>
                                          <p:spTgt spid="38"/>
                                        </p:tgtEl>
                                      </p:cBhvr>
                                    </p:animEffect>
                                  </p:childTnLst>
                                </p:cTn>
                              </p:par>
                            </p:childTnLst>
                          </p:cTn>
                        </p:par>
                      </p:childTnLst>
                    </p:cTn>
                  </p:par>
                  <p:par>
                    <p:cTn id="55" fill="hold">
                      <p:stCondLst>
                        <p:cond delay="indefinite"/>
                      </p:stCondLst>
                      <p:childTnLst>
                        <p:par>
                          <p:cTn id="56" fill="hold">
                            <p:stCondLst>
                              <p:cond delay="0"/>
                            </p:stCondLst>
                            <p:childTnLst>
                              <p:par>
                                <p:cTn id="57" presetID="22" presetClass="entr" presetSubtype="8" fill="hold" grpId="0" nodeType="clickEffect">
                                  <p:stCondLst>
                                    <p:cond delay="0"/>
                                  </p:stCondLst>
                                  <p:childTnLst>
                                    <p:set>
                                      <p:cBhvr>
                                        <p:cTn id="58" dur="1" fill="hold">
                                          <p:stCondLst>
                                            <p:cond delay="0"/>
                                          </p:stCondLst>
                                        </p:cTn>
                                        <p:tgtEl>
                                          <p:spTgt spid="39"/>
                                        </p:tgtEl>
                                        <p:attrNameLst>
                                          <p:attrName>style.visibility</p:attrName>
                                        </p:attrNameLst>
                                      </p:cBhvr>
                                      <p:to>
                                        <p:strVal val="visible"/>
                                      </p:to>
                                    </p:set>
                                    <p:animEffect transition="in" filter="wipe(left)">
                                      <p:cBhvr>
                                        <p:cTn id="59" dur="2500"/>
                                        <p:tgtEl>
                                          <p:spTgt spid="39"/>
                                        </p:tgtEl>
                                      </p:cBhvr>
                                    </p:animEffect>
                                  </p:childTnLst>
                                </p:cTn>
                              </p:par>
                            </p:childTnLst>
                          </p:cTn>
                        </p:par>
                        <p:par>
                          <p:cTn id="60" fill="hold">
                            <p:stCondLst>
                              <p:cond delay="2500"/>
                            </p:stCondLst>
                            <p:childTnLst>
                              <p:par>
                                <p:cTn id="61" presetID="10" presetClass="entr" presetSubtype="0" fill="hold" grpId="0" nodeType="afterEffect">
                                  <p:stCondLst>
                                    <p:cond delay="0"/>
                                  </p:stCondLst>
                                  <p:childTnLst>
                                    <p:set>
                                      <p:cBhvr>
                                        <p:cTn id="62" dur="1" fill="hold">
                                          <p:stCondLst>
                                            <p:cond delay="0"/>
                                          </p:stCondLst>
                                        </p:cTn>
                                        <p:tgtEl>
                                          <p:spTgt spid="40"/>
                                        </p:tgtEl>
                                        <p:attrNameLst>
                                          <p:attrName>style.visibility</p:attrName>
                                        </p:attrNameLst>
                                      </p:cBhvr>
                                      <p:to>
                                        <p:strVal val="visible"/>
                                      </p:to>
                                    </p:set>
                                    <p:animEffect transition="in" filter="fade">
                                      <p:cBhvr>
                                        <p:cTn id="63" dur="1500"/>
                                        <p:tgtEl>
                                          <p:spTgt spid="40"/>
                                        </p:tgtEl>
                                      </p:cBhvr>
                                    </p:animEffect>
                                  </p:childTnLst>
                                </p:cTn>
                              </p:par>
                            </p:childTnLst>
                          </p:cTn>
                        </p:par>
                      </p:childTnLst>
                    </p:cTn>
                  </p:par>
                  <p:par>
                    <p:cTn id="64" fill="hold">
                      <p:stCondLst>
                        <p:cond delay="indefinite"/>
                      </p:stCondLst>
                      <p:childTnLst>
                        <p:par>
                          <p:cTn id="65" fill="hold">
                            <p:stCondLst>
                              <p:cond delay="0"/>
                            </p:stCondLst>
                            <p:childTnLst>
                              <p:par>
                                <p:cTn id="66" presetID="10" presetClass="entr" presetSubtype="0" fill="hold" grpId="0" nodeType="clickEffect">
                                  <p:stCondLst>
                                    <p:cond delay="0"/>
                                  </p:stCondLst>
                                  <p:childTnLst>
                                    <p:set>
                                      <p:cBhvr>
                                        <p:cTn id="67" dur="1" fill="hold">
                                          <p:stCondLst>
                                            <p:cond delay="0"/>
                                          </p:stCondLst>
                                        </p:cTn>
                                        <p:tgtEl>
                                          <p:spTgt spid="41"/>
                                        </p:tgtEl>
                                        <p:attrNameLst>
                                          <p:attrName>style.visibility</p:attrName>
                                        </p:attrNameLst>
                                      </p:cBhvr>
                                      <p:to>
                                        <p:strVal val="visible"/>
                                      </p:to>
                                    </p:set>
                                    <p:animEffect transition="in" filter="fade">
                                      <p:cBhvr>
                                        <p:cTn id="68" dur="1500"/>
                                        <p:tgtEl>
                                          <p:spTgt spid="41"/>
                                        </p:tgtEl>
                                      </p:cBhvr>
                                    </p:animEffect>
                                  </p:childTnLst>
                                </p:cTn>
                              </p:par>
                            </p:childTnLst>
                          </p:cTn>
                        </p:par>
                      </p:childTnLst>
                    </p:cTn>
                  </p:par>
                  <p:par>
                    <p:cTn id="69" fill="hold">
                      <p:stCondLst>
                        <p:cond delay="indefinite"/>
                      </p:stCondLst>
                      <p:childTnLst>
                        <p:par>
                          <p:cTn id="70" fill="hold">
                            <p:stCondLst>
                              <p:cond delay="0"/>
                            </p:stCondLst>
                            <p:childTnLst>
                              <p:par>
                                <p:cTn id="71" presetID="22" presetClass="entr" presetSubtype="8" fill="hold" grpId="0" nodeType="clickEffect">
                                  <p:stCondLst>
                                    <p:cond delay="0"/>
                                  </p:stCondLst>
                                  <p:childTnLst>
                                    <p:set>
                                      <p:cBhvr>
                                        <p:cTn id="72" dur="1" fill="hold">
                                          <p:stCondLst>
                                            <p:cond delay="0"/>
                                          </p:stCondLst>
                                        </p:cTn>
                                        <p:tgtEl>
                                          <p:spTgt spid="42"/>
                                        </p:tgtEl>
                                        <p:attrNameLst>
                                          <p:attrName>style.visibility</p:attrName>
                                        </p:attrNameLst>
                                      </p:cBhvr>
                                      <p:to>
                                        <p:strVal val="visible"/>
                                      </p:to>
                                    </p:set>
                                    <p:animEffect transition="in" filter="wipe(left)">
                                      <p:cBhvr>
                                        <p:cTn id="73" dur="1500"/>
                                        <p:tgtEl>
                                          <p:spTgt spid="42"/>
                                        </p:tgtEl>
                                      </p:cBhvr>
                                    </p:animEffect>
                                  </p:childTnLst>
                                </p:cTn>
                              </p:par>
                            </p:childTnLst>
                          </p:cTn>
                        </p:par>
                      </p:childTnLst>
                    </p:cTn>
                  </p:par>
                  <p:par>
                    <p:cTn id="74" fill="hold">
                      <p:stCondLst>
                        <p:cond delay="indefinite"/>
                      </p:stCondLst>
                      <p:childTnLst>
                        <p:par>
                          <p:cTn id="75" fill="hold">
                            <p:stCondLst>
                              <p:cond delay="0"/>
                            </p:stCondLst>
                            <p:childTnLst>
                              <p:par>
                                <p:cTn id="76" presetID="22" presetClass="entr" presetSubtype="8" fill="hold" grpId="0" nodeType="clickEffect">
                                  <p:stCondLst>
                                    <p:cond delay="0"/>
                                  </p:stCondLst>
                                  <p:childTnLst>
                                    <p:set>
                                      <p:cBhvr>
                                        <p:cTn id="77" dur="1" fill="hold">
                                          <p:stCondLst>
                                            <p:cond delay="0"/>
                                          </p:stCondLst>
                                        </p:cTn>
                                        <p:tgtEl>
                                          <p:spTgt spid="43"/>
                                        </p:tgtEl>
                                        <p:attrNameLst>
                                          <p:attrName>style.visibility</p:attrName>
                                        </p:attrNameLst>
                                      </p:cBhvr>
                                      <p:to>
                                        <p:strVal val="visible"/>
                                      </p:to>
                                    </p:set>
                                    <p:animEffect transition="in" filter="wipe(left)">
                                      <p:cBhvr>
                                        <p:cTn id="78" dur="1500"/>
                                        <p:tgtEl>
                                          <p:spTgt spid="43"/>
                                        </p:tgtEl>
                                      </p:cBhvr>
                                    </p:animEffect>
                                  </p:childTnLst>
                                </p:cTn>
                              </p:par>
                            </p:childTnLst>
                          </p:cTn>
                        </p:par>
                      </p:childTnLst>
                    </p:cTn>
                  </p:par>
                  <p:par>
                    <p:cTn id="79" fill="hold">
                      <p:stCondLst>
                        <p:cond delay="indefinite"/>
                      </p:stCondLst>
                      <p:childTnLst>
                        <p:par>
                          <p:cTn id="80" fill="hold">
                            <p:stCondLst>
                              <p:cond delay="0"/>
                            </p:stCondLst>
                            <p:childTnLst>
                              <p:par>
                                <p:cTn id="81" presetID="22" presetClass="entr" presetSubtype="8" fill="hold" grpId="0" nodeType="clickEffect">
                                  <p:stCondLst>
                                    <p:cond delay="0"/>
                                  </p:stCondLst>
                                  <p:childTnLst>
                                    <p:set>
                                      <p:cBhvr>
                                        <p:cTn id="82" dur="1" fill="hold">
                                          <p:stCondLst>
                                            <p:cond delay="0"/>
                                          </p:stCondLst>
                                        </p:cTn>
                                        <p:tgtEl>
                                          <p:spTgt spid="44"/>
                                        </p:tgtEl>
                                        <p:attrNameLst>
                                          <p:attrName>style.visibility</p:attrName>
                                        </p:attrNameLst>
                                      </p:cBhvr>
                                      <p:to>
                                        <p:strVal val="visible"/>
                                      </p:to>
                                    </p:set>
                                    <p:animEffect transition="in" filter="wipe(left)">
                                      <p:cBhvr>
                                        <p:cTn id="83" dur="1500"/>
                                        <p:tgtEl>
                                          <p:spTgt spid="44"/>
                                        </p:tgtEl>
                                      </p:cBhvr>
                                    </p:animEffect>
                                  </p:childTnLst>
                                </p:cTn>
                              </p:par>
                            </p:childTnLst>
                          </p:cTn>
                        </p:par>
                        <p:par>
                          <p:cTn id="84" fill="hold">
                            <p:stCondLst>
                              <p:cond delay="1500"/>
                            </p:stCondLst>
                            <p:childTnLst>
                              <p:par>
                                <p:cTn id="85" presetID="10" presetClass="entr" presetSubtype="0" fill="hold" grpId="0" nodeType="afterEffect">
                                  <p:stCondLst>
                                    <p:cond delay="0"/>
                                  </p:stCondLst>
                                  <p:childTnLst>
                                    <p:set>
                                      <p:cBhvr>
                                        <p:cTn id="86" dur="1" fill="hold">
                                          <p:stCondLst>
                                            <p:cond delay="0"/>
                                          </p:stCondLst>
                                        </p:cTn>
                                        <p:tgtEl>
                                          <p:spTgt spid="45"/>
                                        </p:tgtEl>
                                        <p:attrNameLst>
                                          <p:attrName>style.visibility</p:attrName>
                                        </p:attrNameLst>
                                      </p:cBhvr>
                                      <p:to>
                                        <p:strVal val="visible"/>
                                      </p:to>
                                    </p:set>
                                    <p:animEffect transition="in" filter="fade">
                                      <p:cBhvr>
                                        <p:cTn id="87" dur="2000"/>
                                        <p:tgtEl>
                                          <p:spTgt spid="45"/>
                                        </p:tgtEl>
                                      </p:cBhvr>
                                    </p:animEffect>
                                  </p:childTnLst>
                                </p:cTn>
                              </p:par>
                            </p:childTnLst>
                          </p:cTn>
                        </p:par>
                      </p:childTnLst>
                    </p:cTn>
                  </p:par>
                  <p:par>
                    <p:cTn id="88" fill="hold">
                      <p:stCondLst>
                        <p:cond delay="indefinite"/>
                      </p:stCondLst>
                      <p:childTnLst>
                        <p:par>
                          <p:cTn id="89" fill="hold">
                            <p:stCondLst>
                              <p:cond delay="0"/>
                            </p:stCondLst>
                            <p:childTnLst>
                              <p:par>
                                <p:cTn id="90" presetID="22" presetClass="entr" presetSubtype="8" fill="hold" grpId="0" nodeType="clickEffect">
                                  <p:stCondLst>
                                    <p:cond delay="0"/>
                                  </p:stCondLst>
                                  <p:childTnLst>
                                    <p:set>
                                      <p:cBhvr>
                                        <p:cTn id="91" dur="1" fill="hold">
                                          <p:stCondLst>
                                            <p:cond delay="0"/>
                                          </p:stCondLst>
                                        </p:cTn>
                                        <p:tgtEl>
                                          <p:spTgt spid="46"/>
                                        </p:tgtEl>
                                        <p:attrNameLst>
                                          <p:attrName>style.visibility</p:attrName>
                                        </p:attrNameLst>
                                      </p:cBhvr>
                                      <p:to>
                                        <p:strVal val="visible"/>
                                      </p:to>
                                    </p:set>
                                    <p:animEffect transition="in" filter="wipe(left)">
                                      <p:cBhvr>
                                        <p:cTn id="92" dur="2500"/>
                                        <p:tgtEl>
                                          <p:spTgt spid="46"/>
                                        </p:tgtEl>
                                      </p:cBhvr>
                                    </p:animEffect>
                                  </p:childTnLst>
                                </p:cTn>
                              </p:par>
                            </p:childTnLst>
                          </p:cTn>
                        </p:par>
                        <p:par>
                          <p:cTn id="93" fill="hold">
                            <p:stCondLst>
                              <p:cond delay="2500"/>
                            </p:stCondLst>
                            <p:childTnLst>
                              <p:par>
                                <p:cTn id="94" presetID="10" presetClass="entr" presetSubtype="0" fill="hold" grpId="0" nodeType="afterEffect">
                                  <p:stCondLst>
                                    <p:cond delay="0"/>
                                  </p:stCondLst>
                                  <p:childTnLst>
                                    <p:set>
                                      <p:cBhvr>
                                        <p:cTn id="95" dur="1" fill="hold">
                                          <p:stCondLst>
                                            <p:cond delay="0"/>
                                          </p:stCondLst>
                                        </p:cTn>
                                        <p:tgtEl>
                                          <p:spTgt spid="47"/>
                                        </p:tgtEl>
                                        <p:attrNameLst>
                                          <p:attrName>style.visibility</p:attrName>
                                        </p:attrNameLst>
                                      </p:cBhvr>
                                      <p:to>
                                        <p:strVal val="visible"/>
                                      </p:to>
                                    </p:set>
                                    <p:animEffect transition="in" filter="fade">
                                      <p:cBhvr>
                                        <p:cTn id="96" dur="2000"/>
                                        <p:tgtEl>
                                          <p:spTgt spid="47"/>
                                        </p:tgtEl>
                                      </p:cBhvr>
                                    </p:animEffect>
                                  </p:childTnLst>
                                </p:cTn>
                              </p:par>
                            </p:childTnLst>
                          </p:cTn>
                        </p:par>
                      </p:childTnLst>
                    </p:cTn>
                  </p:par>
                  <p:par>
                    <p:cTn id="97" fill="hold">
                      <p:stCondLst>
                        <p:cond delay="indefinite"/>
                      </p:stCondLst>
                      <p:childTnLst>
                        <p:par>
                          <p:cTn id="98" fill="hold">
                            <p:stCondLst>
                              <p:cond delay="0"/>
                            </p:stCondLst>
                            <p:childTnLst>
                              <p:par>
                                <p:cTn id="99" presetID="10" presetClass="entr" presetSubtype="0" fill="hold" grpId="0" nodeType="clickEffect">
                                  <p:stCondLst>
                                    <p:cond delay="0"/>
                                  </p:stCondLst>
                                  <p:childTnLst>
                                    <p:set>
                                      <p:cBhvr>
                                        <p:cTn id="100" dur="1" fill="hold">
                                          <p:stCondLst>
                                            <p:cond delay="0"/>
                                          </p:stCondLst>
                                        </p:cTn>
                                        <p:tgtEl>
                                          <p:spTgt spid="48"/>
                                        </p:tgtEl>
                                        <p:attrNameLst>
                                          <p:attrName>style.visibility</p:attrName>
                                        </p:attrNameLst>
                                      </p:cBhvr>
                                      <p:to>
                                        <p:strVal val="visible"/>
                                      </p:to>
                                    </p:set>
                                    <p:animEffect transition="in" filter="fade">
                                      <p:cBhvr>
                                        <p:cTn id="101" dur="1500"/>
                                        <p:tgtEl>
                                          <p:spTgt spid="48"/>
                                        </p:tgtEl>
                                      </p:cBhvr>
                                    </p:animEffect>
                                  </p:childTnLst>
                                </p:cTn>
                              </p:par>
                            </p:childTnLst>
                          </p:cTn>
                        </p:par>
                      </p:childTnLst>
                    </p:cTn>
                  </p:par>
                  <p:par>
                    <p:cTn id="102" fill="hold">
                      <p:stCondLst>
                        <p:cond delay="indefinite"/>
                      </p:stCondLst>
                      <p:childTnLst>
                        <p:par>
                          <p:cTn id="103" fill="hold">
                            <p:stCondLst>
                              <p:cond delay="0"/>
                            </p:stCondLst>
                            <p:childTnLst>
                              <p:par>
                                <p:cTn id="104" presetID="22" presetClass="entr" presetSubtype="8" fill="hold" grpId="0" nodeType="clickEffect">
                                  <p:stCondLst>
                                    <p:cond delay="0"/>
                                  </p:stCondLst>
                                  <p:childTnLst>
                                    <p:set>
                                      <p:cBhvr>
                                        <p:cTn id="105" dur="1" fill="hold">
                                          <p:stCondLst>
                                            <p:cond delay="0"/>
                                          </p:stCondLst>
                                        </p:cTn>
                                        <p:tgtEl>
                                          <p:spTgt spid="49"/>
                                        </p:tgtEl>
                                        <p:attrNameLst>
                                          <p:attrName>style.visibility</p:attrName>
                                        </p:attrNameLst>
                                      </p:cBhvr>
                                      <p:to>
                                        <p:strVal val="visible"/>
                                      </p:to>
                                    </p:set>
                                    <p:animEffect transition="in" filter="wipe(left)">
                                      <p:cBhvr>
                                        <p:cTn id="106" dur="1500"/>
                                        <p:tgtEl>
                                          <p:spTgt spid="49"/>
                                        </p:tgtEl>
                                      </p:cBhvr>
                                    </p:animEffect>
                                  </p:childTnLst>
                                </p:cTn>
                              </p:par>
                            </p:childTnLst>
                          </p:cTn>
                        </p:par>
                      </p:childTnLst>
                    </p:cTn>
                  </p:par>
                  <p:par>
                    <p:cTn id="107" fill="hold">
                      <p:stCondLst>
                        <p:cond delay="indefinite"/>
                      </p:stCondLst>
                      <p:childTnLst>
                        <p:par>
                          <p:cTn id="108" fill="hold">
                            <p:stCondLst>
                              <p:cond delay="0"/>
                            </p:stCondLst>
                            <p:childTnLst>
                              <p:par>
                                <p:cTn id="109" presetID="22" presetClass="entr" presetSubtype="8" fill="hold" grpId="0" nodeType="clickEffect">
                                  <p:stCondLst>
                                    <p:cond delay="0"/>
                                  </p:stCondLst>
                                  <p:childTnLst>
                                    <p:set>
                                      <p:cBhvr>
                                        <p:cTn id="110" dur="1" fill="hold">
                                          <p:stCondLst>
                                            <p:cond delay="0"/>
                                          </p:stCondLst>
                                        </p:cTn>
                                        <p:tgtEl>
                                          <p:spTgt spid="50"/>
                                        </p:tgtEl>
                                        <p:attrNameLst>
                                          <p:attrName>style.visibility</p:attrName>
                                        </p:attrNameLst>
                                      </p:cBhvr>
                                      <p:to>
                                        <p:strVal val="visible"/>
                                      </p:to>
                                    </p:set>
                                    <p:animEffect transition="in" filter="wipe(left)">
                                      <p:cBhvr>
                                        <p:cTn id="111" dur="1500"/>
                                        <p:tgtEl>
                                          <p:spTgt spid="50"/>
                                        </p:tgtEl>
                                      </p:cBhvr>
                                    </p:animEffect>
                                  </p:childTnLst>
                                </p:cTn>
                              </p:par>
                            </p:childTnLst>
                          </p:cTn>
                        </p:par>
                      </p:childTnLst>
                    </p:cTn>
                  </p:par>
                  <p:par>
                    <p:cTn id="112" fill="hold">
                      <p:stCondLst>
                        <p:cond delay="indefinite"/>
                      </p:stCondLst>
                      <p:childTnLst>
                        <p:par>
                          <p:cTn id="113" fill="hold">
                            <p:stCondLst>
                              <p:cond delay="0"/>
                            </p:stCondLst>
                            <p:childTnLst>
                              <p:par>
                                <p:cTn id="114" presetID="22" presetClass="entr" presetSubtype="8" fill="hold" grpId="0" nodeType="clickEffect">
                                  <p:stCondLst>
                                    <p:cond delay="0"/>
                                  </p:stCondLst>
                                  <p:childTnLst>
                                    <p:set>
                                      <p:cBhvr>
                                        <p:cTn id="115" dur="1" fill="hold">
                                          <p:stCondLst>
                                            <p:cond delay="0"/>
                                          </p:stCondLst>
                                        </p:cTn>
                                        <p:tgtEl>
                                          <p:spTgt spid="51"/>
                                        </p:tgtEl>
                                        <p:attrNameLst>
                                          <p:attrName>style.visibility</p:attrName>
                                        </p:attrNameLst>
                                      </p:cBhvr>
                                      <p:to>
                                        <p:strVal val="visible"/>
                                      </p:to>
                                    </p:set>
                                    <p:animEffect transition="in" filter="wipe(left)">
                                      <p:cBhvr>
                                        <p:cTn id="116" dur="1500"/>
                                        <p:tgtEl>
                                          <p:spTgt spid="51"/>
                                        </p:tgtEl>
                                      </p:cBhvr>
                                    </p:animEffect>
                                  </p:childTnLst>
                                </p:cTn>
                              </p:par>
                            </p:childTnLst>
                          </p:cTn>
                        </p:par>
                      </p:childTnLst>
                    </p:cTn>
                  </p:par>
                  <p:par>
                    <p:cTn id="117" fill="hold">
                      <p:stCondLst>
                        <p:cond delay="indefinite"/>
                      </p:stCondLst>
                      <p:childTnLst>
                        <p:par>
                          <p:cTn id="118" fill="hold">
                            <p:stCondLst>
                              <p:cond delay="0"/>
                            </p:stCondLst>
                            <p:childTnLst>
                              <p:par>
                                <p:cTn id="119" presetID="22" presetClass="entr" presetSubtype="8" fill="hold" grpId="0" nodeType="clickEffect">
                                  <p:stCondLst>
                                    <p:cond delay="0"/>
                                  </p:stCondLst>
                                  <p:childTnLst>
                                    <p:set>
                                      <p:cBhvr>
                                        <p:cTn id="120" dur="1" fill="hold">
                                          <p:stCondLst>
                                            <p:cond delay="0"/>
                                          </p:stCondLst>
                                        </p:cTn>
                                        <p:tgtEl>
                                          <p:spTgt spid="52"/>
                                        </p:tgtEl>
                                        <p:attrNameLst>
                                          <p:attrName>style.visibility</p:attrName>
                                        </p:attrNameLst>
                                      </p:cBhvr>
                                      <p:to>
                                        <p:strVal val="visible"/>
                                      </p:to>
                                    </p:set>
                                    <p:animEffect transition="in" filter="wipe(left)">
                                      <p:cBhvr>
                                        <p:cTn id="121" dur="1500"/>
                                        <p:tgtEl>
                                          <p:spTgt spid="52"/>
                                        </p:tgtEl>
                                      </p:cBhvr>
                                    </p:animEffect>
                                  </p:childTnLst>
                                </p:cTn>
                              </p:par>
                            </p:childTnLst>
                          </p:cTn>
                        </p:par>
                      </p:childTnLst>
                    </p:cTn>
                  </p:par>
                  <p:par>
                    <p:cTn id="122" fill="hold">
                      <p:stCondLst>
                        <p:cond delay="indefinite"/>
                      </p:stCondLst>
                      <p:childTnLst>
                        <p:par>
                          <p:cTn id="123" fill="hold">
                            <p:stCondLst>
                              <p:cond delay="0"/>
                            </p:stCondLst>
                            <p:childTnLst>
                              <p:par>
                                <p:cTn id="124" presetID="31" presetClass="entr" presetSubtype="0" fill="hold" grpId="0" nodeType="clickEffect">
                                  <p:stCondLst>
                                    <p:cond delay="0"/>
                                  </p:stCondLst>
                                  <p:childTnLst>
                                    <p:set>
                                      <p:cBhvr>
                                        <p:cTn id="125" dur="1" fill="hold">
                                          <p:stCondLst>
                                            <p:cond delay="0"/>
                                          </p:stCondLst>
                                        </p:cTn>
                                        <p:tgtEl>
                                          <p:spTgt spid="53"/>
                                        </p:tgtEl>
                                        <p:attrNameLst>
                                          <p:attrName>style.visibility</p:attrName>
                                        </p:attrNameLst>
                                      </p:cBhvr>
                                      <p:to>
                                        <p:strVal val="visible"/>
                                      </p:to>
                                    </p:set>
                                    <p:anim calcmode="lin" valueType="num">
                                      <p:cBhvr>
                                        <p:cTn id="126" dur="1000" fill="hold"/>
                                        <p:tgtEl>
                                          <p:spTgt spid="53"/>
                                        </p:tgtEl>
                                        <p:attrNameLst>
                                          <p:attrName>ppt_w</p:attrName>
                                        </p:attrNameLst>
                                      </p:cBhvr>
                                      <p:tavLst>
                                        <p:tav tm="0">
                                          <p:val>
                                            <p:fltVal val="0"/>
                                          </p:val>
                                        </p:tav>
                                        <p:tav tm="100000">
                                          <p:val>
                                            <p:strVal val="#ppt_w"/>
                                          </p:val>
                                        </p:tav>
                                      </p:tavLst>
                                    </p:anim>
                                    <p:anim calcmode="lin" valueType="num">
                                      <p:cBhvr>
                                        <p:cTn id="127" dur="1000" fill="hold"/>
                                        <p:tgtEl>
                                          <p:spTgt spid="53"/>
                                        </p:tgtEl>
                                        <p:attrNameLst>
                                          <p:attrName>ppt_h</p:attrName>
                                        </p:attrNameLst>
                                      </p:cBhvr>
                                      <p:tavLst>
                                        <p:tav tm="0">
                                          <p:val>
                                            <p:fltVal val="0"/>
                                          </p:val>
                                        </p:tav>
                                        <p:tav tm="100000">
                                          <p:val>
                                            <p:strVal val="#ppt_h"/>
                                          </p:val>
                                        </p:tav>
                                      </p:tavLst>
                                    </p:anim>
                                    <p:anim calcmode="lin" valueType="num">
                                      <p:cBhvr>
                                        <p:cTn id="128" dur="1000" fill="hold"/>
                                        <p:tgtEl>
                                          <p:spTgt spid="53"/>
                                        </p:tgtEl>
                                        <p:attrNameLst>
                                          <p:attrName>style.rotation</p:attrName>
                                        </p:attrNameLst>
                                      </p:cBhvr>
                                      <p:tavLst>
                                        <p:tav tm="0">
                                          <p:val>
                                            <p:fltVal val="90"/>
                                          </p:val>
                                        </p:tav>
                                        <p:tav tm="100000">
                                          <p:val>
                                            <p:fltVal val="0"/>
                                          </p:val>
                                        </p:tav>
                                      </p:tavLst>
                                    </p:anim>
                                    <p:animEffect transition="in" filter="fade">
                                      <p:cBhvr>
                                        <p:cTn id="129" dur="1000"/>
                                        <p:tgtEl>
                                          <p:spTgt spid="53"/>
                                        </p:tgtEl>
                                      </p:cBhvr>
                                    </p:animEffect>
                                  </p:childTnLst>
                                </p:cTn>
                              </p:par>
                            </p:childTnLst>
                          </p:cTn>
                        </p:par>
                      </p:childTnLst>
                    </p:cTn>
                  </p:par>
                  <p:par>
                    <p:cTn id="130" fill="hold">
                      <p:stCondLst>
                        <p:cond delay="indefinite"/>
                      </p:stCondLst>
                      <p:childTnLst>
                        <p:par>
                          <p:cTn id="131" fill="hold">
                            <p:stCondLst>
                              <p:cond delay="0"/>
                            </p:stCondLst>
                            <p:childTnLst>
                              <p:par>
                                <p:cTn id="132" presetID="26" presetClass="entr" presetSubtype="0" fill="hold" grpId="0" nodeType="clickEffect">
                                  <p:stCondLst>
                                    <p:cond delay="0"/>
                                  </p:stCondLst>
                                  <p:childTnLst>
                                    <p:set>
                                      <p:cBhvr>
                                        <p:cTn id="133" dur="1" fill="hold">
                                          <p:stCondLst>
                                            <p:cond delay="0"/>
                                          </p:stCondLst>
                                        </p:cTn>
                                        <p:tgtEl>
                                          <p:spTgt spid="56"/>
                                        </p:tgtEl>
                                        <p:attrNameLst>
                                          <p:attrName>style.visibility</p:attrName>
                                        </p:attrNameLst>
                                      </p:cBhvr>
                                      <p:to>
                                        <p:strVal val="visible"/>
                                      </p:to>
                                    </p:set>
                                    <p:animEffect transition="in" filter="wipe(down)">
                                      <p:cBhvr>
                                        <p:cTn id="134" dur="580">
                                          <p:stCondLst>
                                            <p:cond delay="0"/>
                                          </p:stCondLst>
                                        </p:cTn>
                                        <p:tgtEl>
                                          <p:spTgt spid="56"/>
                                        </p:tgtEl>
                                      </p:cBhvr>
                                    </p:animEffect>
                                    <p:anim calcmode="lin" valueType="num">
                                      <p:cBhvr>
                                        <p:cTn id="135" dur="1822" tmFilter="0,0; 0.14,0.36; 0.43,0.73; 0.71,0.91; 1.0,1.0">
                                          <p:stCondLst>
                                            <p:cond delay="0"/>
                                          </p:stCondLst>
                                        </p:cTn>
                                        <p:tgtEl>
                                          <p:spTgt spid="56"/>
                                        </p:tgtEl>
                                        <p:attrNameLst>
                                          <p:attrName>ppt_x</p:attrName>
                                        </p:attrNameLst>
                                      </p:cBhvr>
                                      <p:tavLst>
                                        <p:tav tm="0">
                                          <p:val>
                                            <p:strVal val="#ppt_x-0.25"/>
                                          </p:val>
                                        </p:tav>
                                        <p:tav tm="100000">
                                          <p:val>
                                            <p:strVal val="#ppt_x"/>
                                          </p:val>
                                        </p:tav>
                                      </p:tavLst>
                                    </p:anim>
                                    <p:anim calcmode="lin" valueType="num">
                                      <p:cBhvr>
                                        <p:cTn id="136" dur="664" tmFilter="0.0,0.0; 0.25,0.07; 0.50,0.2; 0.75,0.467; 1.0,1.0">
                                          <p:stCondLst>
                                            <p:cond delay="0"/>
                                          </p:stCondLst>
                                        </p:cTn>
                                        <p:tgtEl>
                                          <p:spTgt spid="56"/>
                                        </p:tgtEl>
                                        <p:attrNameLst>
                                          <p:attrName>ppt_y</p:attrName>
                                        </p:attrNameLst>
                                      </p:cBhvr>
                                      <p:tavLst>
                                        <p:tav tm="0" fmla="#ppt_y-sin(pi*$)/3">
                                          <p:val>
                                            <p:fltVal val="0.5"/>
                                          </p:val>
                                        </p:tav>
                                        <p:tav tm="100000">
                                          <p:val>
                                            <p:fltVal val="1"/>
                                          </p:val>
                                        </p:tav>
                                      </p:tavLst>
                                    </p:anim>
                                    <p:anim calcmode="lin" valueType="num">
                                      <p:cBhvr>
                                        <p:cTn id="137" dur="664" tmFilter="0, 0; 0.125,0.2665; 0.25,0.4; 0.375,0.465; 0.5,0.5;  0.625,0.535; 0.75,0.6; 0.875,0.7335; 1,1">
                                          <p:stCondLst>
                                            <p:cond delay="664"/>
                                          </p:stCondLst>
                                        </p:cTn>
                                        <p:tgtEl>
                                          <p:spTgt spid="56"/>
                                        </p:tgtEl>
                                        <p:attrNameLst>
                                          <p:attrName>ppt_y</p:attrName>
                                        </p:attrNameLst>
                                      </p:cBhvr>
                                      <p:tavLst>
                                        <p:tav tm="0" fmla="#ppt_y-sin(pi*$)/9">
                                          <p:val>
                                            <p:fltVal val="0"/>
                                          </p:val>
                                        </p:tav>
                                        <p:tav tm="100000">
                                          <p:val>
                                            <p:fltVal val="1"/>
                                          </p:val>
                                        </p:tav>
                                      </p:tavLst>
                                    </p:anim>
                                    <p:anim calcmode="lin" valueType="num">
                                      <p:cBhvr>
                                        <p:cTn id="138" dur="332" tmFilter="0, 0; 0.125,0.2665; 0.25,0.4; 0.375,0.465; 0.5,0.5;  0.625,0.535; 0.75,0.6; 0.875,0.7335; 1,1">
                                          <p:stCondLst>
                                            <p:cond delay="1324"/>
                                          </p:stCondLst>
                                        </p:cTn>
                                        <p:tgtEl>
                                          <p:spTgt spid="56"/>
                                        </p:tgtEl>
                                        <p:attrNameLst>
                                          <p:attrName>ppt_y</p:attrName>
                                        </p:attrNameLst>
                                      </p:cBhvr>
                                      <p:tavLst>
                                        <p:tav tm="0" fmla="#ppt_y-sin(pi*$)/27">
                                          <p:val>
                                            <p:fltVal val="0"/>
                                          </p:val>
                                        </p:tav>
                                        <p:tav tm="100000">
                                          <p:val>
                                            <p:fltVal val="1"/>
                                          </p:val>
                                        </p:tav>
                                      </p:tavLst>
                                    </p:anim>
                                    <p:anim calcmode="lin" valueType="num">
                                      <p:cBhvr>
                                        <p:cTn id="139" dur="164" tmFilter="0, 0; 0.125,0.2665; 0.25,0.4; 0.375,0.465; 0.5,0.5;  0.625,0.535; 0.75,0.6; 0.875,0.7335; 1,1">
                                          <p:stCondLst>
                                            <p:cond delay="1656"/>
                                          </p:stCondLst>
                                        </p:cTn>
                                        <p:tgtEl>
                                          <p:spTgt spid="56"/>
                                        </p:tgtEl>
                                        <p:attrNameLst>
                                          <p:attrName>ppt_y</p:attrName>
                                        </p:attrNameLst>
                                      </p:cBhvr>
                                      <p:tavLst>
                                        <p:tav tm="0" fmla="#ppt_y-sin(pi*$)/81">
                                          <p:val>
                                            <p:fltVal val="0"/>
                                          </p:val>
                                        </p:tav>
                                        <p:tav tm="100000">
                                          <p:val>
                                            <p:fltVal val="1"/>
                                          </p:val>
                                        </p:tav>
                                      </p:tavLst>
                                    </p:anim>
                                    <p:animScale>
                                      <p:cBhvr>
                                        <p:cTn id="140" dur="26">
                                          <p:stCondLst>
                                            <p:cond delay="650"/>
                                          </p:stCondLst>
                                        </p:cTn>
                                        <p:tgtEl>
                                          <p:spTgt spid="56"/>
                                        </p:tgtEl>
                                      </p:cBhvr>
                                      <p:to x="100000" y="60000"/>
                                    </p:animScale>
                                    <p:animScale>
                                      <p:cBhvr>
                                        <p:cTn id="141" dur="166" decel="50000">
                                          <p:stCondLst>
                                            <p:cond delay="676"/>
                                          </p:stCondLst>
                                        </p:cTn>
                                        <p:tgtEl>
                                          <p:spTgt spid="56"/>
                                        </p:tgtEl>
                                      </p:cBhvr>
                                      <p:to x="100000" y="100000"/>
                                    </p:animScale>
                                    <p:animScale>
                                      <p:cBhvr>
                                        <p:cTn id="142" dur="26">
                                          <p:stCondLst>
                                            <p:cond delay="1312"/>
                                          </p:stCondLst>
                                        </p:cTn>
                                        <p:tgtEl>
                                          <p:spTgt spid="56"/>
                                        </p:tgtEl>
                                      </p:cBhvr>
                                      <p:to x="100000" y="80000"/>
                                    </p:animScale>
                                    <p:animScale>
                                      <p:cBhvr>
                                        <p:cTn id="143" dur="166" decel="50000">
                                          <p:stCondLst>
                                            <p:cond delay="1338"/>
                                          </p:stCondLst>
                                        </p:cTn>
                                        <p:tgtEl>
                                          <p:spTgt spid="56"/>
                                        </p:tgtEl>
                                      </p:cBhvr>
                                      <p:to x="100000" y="100000"/>
                                    </p:animScale>
                                    <p:animScale>
                                      <p:cBhvr>
                                        <p:cTn id="144" dur="26">
                                          <p:stCondLst>
                                            <p:cond delay="1642"/>
                                          </p:stCondLst>
                                        </p:cTn>
                                        <p:tgtEl>
                                          <p:spTgt spid="56"/>
                                        </p:tgtEl>
                                      </p:cBhvr>
                                      <p:to x="100000" y="90000"/>
                                    </p:animScale>
                                    <p:animScale>
                                      <p:cBhvr>
                                        <p:cTn id="145" dur="166" decel="50000">
                                          <p:stCondLst>
                                            <p:cond delay="1668"/>
                                          </p:stCondLst>
                                        </p:cTn>
                                        <p:tgtEl>
                                          <p:spTgt spid="56"/>
                                        </p:tgtEl>
                                      </p:cBhvr>
                                      <p:to x="100000" y="100000"/>
                                    </p:animScale>
                                    <p:animScale>
                                      <p:cBhvr>
                                        <p:cTn id="146" dur="26">
                                          <p:stCondLst>
                                            <p:cond delay="1808"/>
                                          </p:stCondLst>
                                        </p:cTn>
                                        <p:tgtEl>
                                          <p:spTgt spid="56"/>
                                        </p:tgtEl>
                                      </p:cBhvr>
                                      <p:to x="100000" y="95000"/>
                                    </p:animScale>
                                    <p:animScale>
                                      <p:cBhvr>
                                        <p:cTn id="147" dur="166" decel="50000">
                                          <p:stCondLst>
                                            <p:cond delay="1834"/>
                                          </p:stCondLst>
                                        </p:cTn>
                                        <p:tgtEl>
                                          <p:spTgt spid="56"/>
                                        </p:tgtEl>
                                      </p:cBhvr>
                                      <p:to x="100000" y="100000"/>
                                    </p:animScale>
                                  </p:childTnLst>
                                </p:cTn>
                              </p:par>
                            </p:childTnLst>
                          </p:cTn>
                        </p:par>
                        <p:par>
                          <p:cTn id="148" fill="hold">
                            <p:stCondLst>
                              <p:cond delay="2000"/>
                            </p:stCondLst>
                            <p:childTnLst>
                              <p:par>
                                <p:cTn id="149" presetID="10" presetClass="entr" presetSubtype="0" fill="hold" grpId="0" nodeType="afterEffect">
                                  <p:stCondLst>
                                    <p:cond delay="0"/>
                                  </p:stCondLst>
                                  <p:childTnLst>
                                    <p:set>
                                      <p:cBhvr>
                                        <p:cTn id="150" dur="1" fill="hold">
                                          <p:stCondLst>
                                            <p:cond delay="0"/>
                                          </p:stCondLst>
                                        </p:cTn>
                                        <p:tgtEl>
                                          <p:spTgt spid="54"/>
                                        </p:tgtEl>
                                        <p:attrNameLst>
                                          <p:attrName>style.visibility</p:attrName>
                                        </p:attrNameLst>
                                      </p:cBhvr>
                                      <p:to>
                                        <p:strVal val="visible"/>
                                      </p:to>
                                    </p:set>
                                    <p:animEffect transition="in" filter="fade">
                                      <p:cBhvr>
                                        <p:cTn id="151" dur="750"/>
                                        <p:tgtEl>
                                          <p:spTgt spid="54"/>
                                        </p:tgtEl>
                                      </p:cBhvr>
                                    </p:animEffect>
                                  </p:childTnLst>
                                </p:cTn>
                              </p:par>
                            </p:childTnLst>
                          </p:cTn>
                        </p:par>
                        <p:par>
                          <p:cTn id="152" fill="hold">
                            <p:stCondLst>
                              <p:cond delay="2750"/>
                            </p:stCondLst>
                            <p:childTnLst>
                              <p:par>
                                <p:cTn id="153" presetID="10" presetClass="entr" presetSubtype="0" fill="hold" grpId="0" nodeType="afterEffect">
                                  <p:stCondLst>
                                    <p:cond delay="0"/>
                                  </p:stCondLst>
                                  <p:childTnLst>
                                    <p:set>
                                      <p:cBhvr>
                                        <p:cTn id="154" dur="1" fill="hold">
                                          <p:stCondLst>
                                            <p:cond delay="0"/>
                                          </p:stCondLst>
                                        </p:cTn>
                                        <p:tgtEl>
                                          <p:spTgt spid="55"/>
                                        </p:tgtEl>
                                        <p:attrNameLst>
                                          <p:attrName>style.visibility</p:attrName>
                                        </p:attrNameLst>
                                      </p:cBhvr>
                                      <p:to>
                                        <p:strVal val="visible"/>
                                      </p:to>
                                    </p:set>
                                    <p:animEffect transition="in" filter="fade">
                                      <p:cBhvr>
                                        <p:cTn id="155" dur="750"/>
                                        <p:tgtEl>
                                          <p:spTgt spid="5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8" grpId="0" animBg="1"/>
      <p:bldP spid="29" grpId="0" animBg="1"/>
      <p:bldP spid="30" grpId="0" animBg="1"/>
      <p:bldP spid="31" grpId="0" animBg="1"/>
      <p:bldP spid="32" grpId="0" animBg="1"/>
      <p:bldP spid="33" grpId="0" animBg="1"/>
      <p:bldP spid="34" grpId="0" animBg="1"/>
      <p:bldP spid="35" grpId="0" animBg="1"/>
      <p:bldP spid="36" grpId="0" animBg="1"/>
      <p:bldP spid="37" grpId="0" animBg="1"/>
      <p:bldP spid="38" grpId="0" animBg="1"/>
      <p:bldP spid="39" grpId="0" animBg="1"/>
      <p:bldP spid="40" grpId="0" animBg="1"/>
      <p:bldP spid="41" grpId="0" animBg="1"/>
      <p:bldP spid="42" grpId="0" animBg="1"/>
      <p:bldP spid="43" grpId="0" animBg="1"/>
      <p:bldP spid="44" grpId="0" animBg="1"/>
      <p:bldP spid="45" grpId="0" animBg="1"/>
      <p:bldP spid="46" grpId="0" animBg="1"/>
      <p:bldP spid="47" grpId="0" animBg="1"/>
      <p:bldP spid="48" grpId="0" animBg="1"/>
      <p:bldP spid="49" grpId="0" animBg="1"/>
      <p:bldP spid="50" grpId="0" animBg="1"/>
      <p:bldP spid="51" grpId="0" animBg="1"/>
      <p:bldP spid="52" grpId="0" animBg="1"/>
      <p:bldP spid="53" grpId="0" animBg="1"/>
      <p:bldP spid="54" grpId="0"/>
      <p:bldP spid="55" grpId="0"/>
      <p:bldP spid="56" grpId="0" animBg="1"/>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5639" y="103218"/>
            <a:ext cx="5364051" cy="369332"/>
          </a:xfrm>
          <a:prstGeom prst="rect">
            <a:avLst/>
          </a:prstGeom>
        </p:spPr>
        <p:txBody>
          <a:bodyPr wrap="square">
            <a:spAutoFit/>
          </a:bodyPr>
          <a:lstStyle/>
          <a:p>
            <a:r>
              <a:rPr lang="en-US" b="1" dirty="0"/>
              <a:t>QUESTION FIVE:   PHYSICS COMPILATION  (8 marks)</a:t>
            </a:r>
            <a:endParaRPr lang="en-NZ" b="1" dirty="0"/>
          </a:p>
        </p:txBody>
      </p:sp>
      <p:sp>
        <p:nvSpPr>
          <p:cNvPr id="3" name="Rectangle 2"/>
          <p:cNvSpPr/>
          <p:nvPr/>
        </p:nvSpPr>
        <p:spPr>
          <a:xfrm>
            <a:off x="141115" y="439125"/>
            <a:ext cx="8834907" cy="1200329"/>
          </a:xfrm>
          <a:prstGeom prst="rect">
            <a:avLst/>
          </a:prstGeom>
        </p:spPr>
        <p:txBody>
          <a:bodyPr wrap="square">
            <a:spAutoFit/>
          </a:bodyPr>
          <a:lstStyle/>
          <a:p>
            <a:r>
              <a:rPr lang="en-US" dirty="0"/>
              <a:t> </a:t>
            </a:r>
            <a:r>
              <a:rPr lang="en-US" dirty="0" smtClean="0"/>
              <a:t>The </a:t>
            </a:r>
            <a:r>
              <a:rPr lang="en-US" dirty="0"/>
              <a:t>acceleration due to gravity on the surface of Mars is </a:t>
            </a:r>
            <a:r>
              <a:rPr lang="en-US" b="1" dirty="0"/>
              <a:t>3.71 m s</a:t>
            </a:r>
            <a:r>
              <a:rPr lang="en-US" b="1" baseline="30000" dirty="0"/>
              <a:t>–2</a:t>
            </a:r>
            <a:r>
              <a:rPr lang="en-US" dirty="0"/>
              <a:t>.  </a:t>
            </a:r>
            <a:endParaRPr lang="en-US" dirty="0" smtClean="0"/>
          </a:p>
          <a:p>
            <a:r>
              <a:rPr lang="en-US" dirty="0"/>
              <a:t> </a:t>
            </a:r>
            <a:r>
              <a:rPr lang="en-US" dirty="0" smtClean="0"/>
              <a:t>(a)  Mars </a:t>
            </a:r>
            <a:r>
              <a:rPr lang="en-US" dirty="0"/>
              <a:t>has a radius of </a:t>
            </a:r>
            <a:r>
              <a:rPr lang="en-US" b="1" dirty="0"/>
              <a:t>3395 km</a:t>
            </a:r>
            <a:r>
              <a:rPr lang="en-US" dirty="0"/>
              <a:t>, and its period of revolution is </a:t>
            </a:r>
            <a:r>
              <a:rPr lang="en-US" b="1" dirty="0"/>
              <a:t>24.62 </a:t>
            </a:r>
            <a:r>
              <a:rPr lang="en-US" b="1" dirty="0" smtClean="0"/>
              <a:t>hours.</a:t>
            </a:r>
          </a:p>
          <a:p>
            <a:r>
              <a:rPr lang="en-US" dirty="0" smtClean="0"/>
              <a:t>        Show </a:t>
            </a:r>
            <a:r>
              <a:rPr lang="en-US" dirty="0"/>
              <a:t>that a satellite needs to be positioned </a:t>
            </a:r>
            <a:r>
              <a:rPr lang="en-US" b="1" dirty="0" smtClean="0"/>
              <a:t>2.04 x 10</a:t>
            </a:r>
            <a:r>
              <a:rPr lang="en-US" b="1" baseline="30000" dirty="0" smtClean="0"/>
              <a:t>7</a:t>
            </a:r>
            <a:r>
              <a:rPr lang="en-US" b="1" dirty="0" smtClean="0"/>
              <a:t> </a:t>
            </a:r>
            <a:r>
              <a:rPr lang="en-US" b="1" dirty="0"/>
              <a:t>m </a:t>
            </a:r>
            <a:r>
              <a:rPr lang="en-US" dirty="0"/>
              <a:t>from the centre of Mars so </a:t>
            </a:r>
            <a:endParaRPr lang="en-US" dirty="0" smtClean="0"/>
          </a:p>
          <a:p>
            <a:r>
              <a:rPr lang="en-US" dirty="0"/>
              <a:t> </a:t>
            </a:r>
            <a:r>
              <a:rPr lang="en-US" dirty="0" smtClean="0"/>
              <a:t>       that </a:t>
            </a:r>
            <a:r>
              <a:rPr lang="en-US" dirty="0"/>
              <a:t>it remains stationary with respect to an observer on that planet.</a:t>
            </a:r>
            <a:endParaRPr lang="en-NZ" dirty="0"/>
          </a:p>
        </p:txBody>
      </p:sp>
      <p:sp>
        <p:nvSpPr>
          <p:cNvPr id="4" name="Rectangle 93"/>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Z"/>
          </a:p>
        </p:txBody>
      </p:sp>
      <mc:AlternateContent xmlns:mc="http://schemas.openxmlformats.org/markup-compatibility/2006" xmlns:a14="http://schemas.microsoft.com/office/drawing/2010/main">
        <mc:Choice Requires="a14">
          <p:sp>
            <p:nvSpPr>
              <p:cNvPr id="2077" name="TextBox 2076"/>
              <p:cNvSpPr txBox="1"/>
              <p:nvPr/>
            </p:nvSpPr>
            <p:spPr>
              <a:xfrm>
                <a:off x="521594" y="1803041"/>
                <a:ext cx="2032864" cy="670825"/>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𝐹</m:t>
                      </m:r>
                      <m:r>
                        <a:rPr lang="en-NZ" b="0" i="1" smtClean="0">
                          <a:latin typeface="Cambria Math"/>
                        </a:rPr>
                        <m:t>=</m:t>
                      </m:r>
                      <m:f>
                        <m:fPr>
                          <m:ctrlPr>
                            <a:rPr lang="en-NZ" b="0" i="1" smtClean="0">
                              <a:latin typeface="Cambria Math"/>
                            </a:rPr>
                          </m:ctrlPr>
                        </m:fPr>
                        <m:num>
                          <m:r>
                            <a:rPr lang="en-NZ" b="0" i="1" smtClean="0">
                              <a:latin typeface="Cambria Math"/>
                            </a:rPr>
                            <m:t>𝐺𝑀𝑚</m:t>
                          </m:r>
                        </m:num>
                        <m:den>
                          <m:sSup>
                            <m:sSupPr>
                              <m:ctrlPr>
                                <a:rPr lang="en-NZ" b="0" i="1" smtClean="0">
                                  <a:latin typeface="Cambria Math"/>
                                </a:rPr>
                              </m:ctrlPr>
                            </m:sSupPr>
                            <m:e>
                              <m:r>
                                <a:rPr lang="en-NZ" b="0" i="1" smtClean="0">
                                  <a:latin typeface="Cambria Math"/>
                                </a:rPr>
                                <m:t>𝑟</m:t>
                              </m:r>
                            </m:e>
                            <m:sup>
                              <m:r>
                                <a:rPr lang="en-NZ" b="0" i="1" smtClean="0">
                                  <a:latin typeface="Cambria Math"/>
                                </a:rPr>
                                <m:t>2</m:t>
                              </m:r>
                            </m:sup>
                          </m:sSup>
                        </m:den>
                      </m:f>
                      <m:r>
                        <a:rPr lang="en-NZ" b="0" i="1" smtClean="0">
                          <a:latin typeface="Cambria Math"/>
                        </a:rPr>
                        <m:t>=</m:t>
                      </m:r>
                      <m:f>
                        <m:fPr>
                          <m:ctrlPr>
                            <a:rPr lang="en-NZ" b="0" i="1" smtClean="0">
                              <a:latin typeface="Cambria Math"/>
                            </a:rPr>
                          </m:ctrlPr>
                        </m:fPr>
                        <m:num>
                          <m:r>
                            <a:rPr lang="en-NZ" b="0" i="1" smtClean="0">
                              <a:latin typeface="Cambria Math"/>
                            </a:rPr>
                            <m:t>𝑚</m:t>
                          </m:r>
                          <m:sSup>
                            <m:sSupPr>
                              <m:ctrlPr>
                                <a:rPr lang="en-NZ" b="0" i="1" smtClean="0">
                                  <a:latin typeface="Cambria Math"/>
                                </a:rPr>
                              </m:ctrlPr>
                            </m:sSupPr>
                            <m:e>
                              <m:r>
                                <a:rPr lang="en-NZ" b="0" i="1" smtClean="0">
                                  <a:latin typeface="Cambria Math"/>
                                </a:rPr>
                                <m:t>𝑣</m:t>
                              </m:r>
                            </m:e>
                            <m:sup>
                              <m:r>
                                <a:rPr lang="en-NZ" b="0" i="1" smtClean="0">
                                  <a:latin typeface="Cambria Math"/>
                                </a:rPr>
                                <m:t>2</m:t>
                              </m:r>
                            </m:sup>
                          </m:sSup>
                        </m:num>
                        <m:den>
                          <m:r>
                            <a:rPr lang="en-NZ" b="0" i="1" smtClean="0">
                              <a:latin typeface="Cambria Math"/>
                            </a:rPr>
                            <m:t>𝑟</m:t>
                          </m:r>
                        </m:den>
                      </m:f>
                    </m:oMath>
                  </m:oMathPara>
                </a14:m>
                <a:endParaRPr lang="en-NZ" dirty="0"/>
              </a:p>
            </p:txBody>
          </p:sp>
        </mc:Choice>
        <mc:Fallback xmlns="">
          <p:sp>
            <p:nvSpPr>
              <p:cNvPr id="2077" name="TextBox 2076"/>
              <p:cNvSpPr txBox="1">
                <a:spLocks noRot="1" noChangeAspect="1" noMove="1" noResize="1" noEditPoints="1" noAdjustHandles="1" noChangeArrowheads="1" noChangeShapeType="1" noTextEdit="1"/>
              </p:cNvSpPr>
              <p:nvPr/>
            </p:nvSpPr>
            <p:spPr>
              <a:xfrm>
                <a:off x="521594" y="1803041"/>
                <a:ext cx="2032864" cy="670825"/>
              </a:xfrm>
              <a:prstGeom prst="rect">
                <a:avLst/>
              </a:prstGeom>
              <a:blipFill rotWithShape="1">
                <a:blip r:embed="rId2"/>
                <a:stretch>
                  <a:fillRect/>
                </a:stretch>
              </a:blipFill>
            </p:spPr>
            <p:txBody>
              <a:bodyPr/>
              <a:lstStyle/>
              <a:p>
                <a:r>
                  <a:rPr lang="en-NZ">
                    <a:noFill/>
                  </a:rPr>
                  <a:t> </a:t>
                </a:r>
              </a:p>
            </p:txBody>
          </p:sp>
        </mc:Fallback>
      </mc:AlternateContent>
      <p:sp>
        <p:nvSpPr>
          <p:cNvPr id="2079" name="TextBox 2078"/>
          <p:cNvSpPr txBox="1"/>
          <p:nvPr/>
        </p:nvSpPr>
        <p:spPr>
          <a:xfrm>
            <a:off x="3090929" y="1944710"/>
            <a:ext cx="538930" cy="369332"/>
          </a:xfrm>
          <a:prstGeom prst="rect">
            <a:avLst/>
          </a:prstGeom>
          <a:solidFill>
            <a:srgbClr val="FFFFCC"/>
          </a:solidFill>
        </p:spPr>
        <p:txBody>
          <a:bodyPr wrap="none" rtlCol="0">
            <a:spAutoFit/>
          </a:bodyPr>
          <a:lstStyle/>
          <a:p>
            <a:r>
              <a:rPr lang="en-NZ" dirty="0" smtClean="0"/>
              <a:t>and</a:t>
            </a:r>
            <a:endParaRPr lang="en-NZ" dirty="0"/>
          </a:p>
        </p:txBody>
      </p:sp>
      <mc:AlternateContent xmlns:mc="http://schemas.openxmlformats.org/markup-compatibility/2006" xmlns:a14="http://schemas.microsoft.com/office/drawing/2010/main">
        <mc:Choice Requires="a14">
          <p:sp>
            <p:nvSpPr>
              <p:cNvPr id="2080" name="TextBox 2079"/>
              <p:cNvSpPr txBox="1"/>
              <p:nvPr/>
            </p:nvSpPr>
            <p:spPr>
              <a:xfrm>
                <a:off x="4179194" y="1815920"/>
                <a:ext cx="1060418" cy="610936"/>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𝑇</m:t>
                      </m:r>
                      <m:r>
                        <a:rPr lang="en-NZ" b="0" i="1" smtClean="0">
                          <a:latin typeface="Cambria Math"/>
                        </a:rPr>
                        <m:t>=</m:t>
                      </m:r>
                      <m:f>
                        <m:fPr>
                          <m:ctrlPr>
                            <a:rPr lang="en-NZ" b="0" i="1" smtClean="0">
                              <a:latin typeface="Cambria Math"/>
                            </a:rPr>
                          </m:ctrlPr>
                        </m:fPr>
                        <m:num>
                          <m:r>
                            <a:rPr lang="en-NZ" b="0" i="1" smtClean="0">
                              <a:latin typeface="Cambria Math"/>
                            </a:rPr>
                            <m:t>2</m:t>
                          </m:r>
                          <m:r>
                            <a:rPr lang="en-NZ" b="0" i="1" smtClean="0">
                              <a:latin typeface="Cambria Math"/>
                              <a:ea typeface="Cambria Math"/>
                            </a:rPr>
                            <m:t>𝜋</m:t>
                          </m:r>
                          <m:r>
                            <a:rPr lang="en-NZ" b="0" i="1" smtClean="0">
                              <a:latin typeface="Cambria Math"/>
                              <a:ea typeface="Cambria Math"/>
                            </a:rPr>
                            <m:t>𝑟</m:t>
                          </m:r>
                        </m:num>
                        <m:den>
                          <m:r>
                            <a:rPr lang="en-NZ" b="0" i="1" smtClean="0">
                              <a:latin typeface="Cambria Math"/>
                            </a:rPr>
                            <m:t>𝑣</m:t>
                          </m:r>
                        </m:den>
                      </m:f>
                    </m:oMath>
                  </m:oMathPara>
                </a14:m>
                <a:endParaRPr lang="en-NZ" dirty="0"/>
              </a:p>
            </p:txBody>
          </p:sp>
        </mc:Choice>
        <mc:Fallback xmlns="">
          <p:sp>
            <p:nvSpPr>
              <p:cNvPr id="2080" name="TextBox 2079"/>
              <p:cNvSpPr txBox="1">
                <a:spLocks noRot="1" noChangeAspect="1" noMove="1" noResize="1" noEditPoints="1" noAdjustHandles="1" noChangeArrowheads="1" noChangeShapeType="1" noTextEdit="1"/>
              </p:cNvSpPr>
              <p:nvPr/>
            </p:nvSpPr>
            <p:spPr>
              <a:xfrm>
                <a:off x="4179194" y="1815920"/>
                <a:ext cx="1060418" cy="610936"/>
              </a:xfrm>
              <a:prstGeom prst="rect">
                <a:avLst/>
              </a:prstGeom>
              <a:blipFill rotWithShape="1">
                <a:blip r:embed="rId3"/>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01" name="TextBox 100"/>
              <p:cNvSpPr txBox="1"/>
              <p:nvPr/>
            </p:nvSpPr>
            <p:spPr>
              <a:xfrm>
                <a:off x="1665667" y="2741052"/>
                <a:ext cx="1890133" cy="663195"/>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NZ" b="0" i="1" smtClean="0">
                              <a:latin typeface="Cambria Math"/>
                            </a:rPr>
                          </m:ctrlPr>
                        </m:fPr>
                        <m:num>
                          <m:r>
                            <a:rPr lang="en-NZ" b="0" i="1" smtClean="0">
                              <a:latin typeface="Cambria Math"/>
                            </a:rPr>
                            <m:t>𝐺𝑀𝑚</m:t>
                          </m:r>
                        </m:num>
                        <m:den>
                          <m:sSup>
                            <m:sSupPr>
                              <m:ctrlPr>
                                <a:rPr lang="en-NZ" b="0" i="1" smtClean="0">
                                  <a:latin typeface="Cambria Math"/>
                                </a:rPr>
                              </m:ctrlPr>
                            </m:sSupPr>
                            <m:e>
                              <m:r>
                                <a:rPr lang="en-NZ" b="0" i="1" smtClean="0">
                                  <a:latin typeface="Cambria Math"/>
                                </a:rPr>
                                <m:t>𝑟</m:t>
                              </m:r>
                            </m:e>
                            <m:sup>
                              <m:r>
                                <a:rPr lang="en-NZ" b="0" i="1" smtClean="0">
                                  <a:latin typeface="Cambria Math"/>
                                </a:rPr>
                                <m:t>2</m:t>
                              </m:r>
                            </m:sup>
                          </m:sSup>
                        </m:den>
                      </m:f>
                      <m:r>
                        <a:rPr lang="en-NZ" b="0" i="1" smtClean="0">
                          <a:latin typeface="Cambria Math"/>
                        </a:rPr>
                        <m:t>=</m:t>
                      </m:r>
                      <m:f>
                        <m:fPr>
                          <m:ctrlPr>
                            <a:rPr lang="en-NZ" b="0" i="1" smtClean="0">
                              <a:latin typeface="Cambria Math"/>
                            </a:rPr>
                          </m:ctrlPr>
                        </m:fPr>
                        <m:num>
                          <m:r>
                            <a:rPr lang="en-NZ" b="0" i="1" smtClean="0">
                              <a:latin typeface="Cambria Math"/>
                            </a:rPr>
                            <m:t>𝑚</m:t>
                          </m:r>
                          <m:sSup>
                            <m:sSupPr>
                              <m:ctrlPr>
                                <a:rPr lang="en-NZ" b="0" i="1" smtClean="0">
                                  <a:latin typeface="Cambria Math"/>
                                </a:rPr>
                              </m:ctrlPr>
                            </m:sSupPr>
                            <m:e>
                              <m:r>
                                <a:rPr lang="en-NZ" b="0" i="1" smtClean="0">
                                  <a:latin typeface="Cambria Math"/>
                                </a:rPr>
                                <m:t>4</m:t>
                              </m:r>
                              <m:sSup>
                                <m:sSupPr>
                                  <m:ctrlPr>
                                    <a:rPr lang="en-NZ" b="0" i="1" smtClean="0">
                                      <a:latin typeface="Cambria Math"/>
                                    </a:rPr>
                                  </m:ctrlPr>
                                </m:sSupPr>
                                <m:e>
                                  <m:r>
                                    <a:rPr lang="en-NZ" b="0" i="1" smtClean="0">
                                      <a:latin typeface="Cambria Math"/>
                                      <a:ea typeface="Cambria Math"/>
                                    </a:rPr>
                                    <m:t>𝜋</m:t>
                                  </m:r>
                                </m:e>
                                <m:sup>
                                  <m:r>
                                    <a:rPr lang="en-NZ" b="0" i="1" smtClean="0">
                                      <a:latin typeface="Cambria Math"/>
                                    </a:rPr>
                                    <m:t>2</m:t>
                                  </m:r>
                                </m:sup>
                              </m:sSup>
                              <m:r>
                                <a:rPr lang="en-NZ" b="0" i="1" smtClean="0">
                                  <a:latin typeface="Cambria Math"/>
                                </a:rPr>
                                <m:t>𝑟</m:t>
                              </m:r>
                            </m:e>
                            <m:sup>
                              <m:r>
                                <a:rPr lang="en-NZ" b="0" i="1" smtClean="0">
                                  <a:latin typeface="Cambria Math"/>
                                </a:rPr>
                                <m:t>2</m:t>
                              </m:r>
                            </m:sup>
                          </m:sSup>
                        </m:num>
                        <m:den>
                          <m:r>
                            <a:rPr lang="en-NZ" b="0" i="1" smtClean="0">
                              <a:latin typeface="Cambria Math"/>
                            </a:rPr>
                            <m:t>𝑟</m:t>
                          </m:r>
                          <m:sSup>
                            <m:sSupPr>
                              <m:ctrlPr>
                                <a:rPr lang="en-NZ" b="0" i="1" smtClean="0">
                                  <a:latin typeface="Cambria Math"/>
                                </a:rPr>
                              </m:ctrlPr>
                            </m:sSupPr>
                            <m:e>
                              <m:r>
                                <a:rPr lang="en-NZ" b="0" i="1" smtClean="0">
                                  <a:latin typeface="Cambria Math"/>
                                </a:rPr>
                                <m:t>𝑇</m:t>
                              </m:r>
                            </m:e>
                            <m:sup>
                              <m:r>
                                <a:rPr lang="en-NZ" b="0" i="1" smtClean="0">
                                  <a:latin typeface="Cambria Math"/>
                                </a:rPr>
                                <m:t>2</m:t>
                              </m:r>
                            </m:sup>
                          </m:sSup>
                        </m:den>
                      </m:f>
                    </m:oMath>
                  </m:oMathPara>
                </a14:m>
                <a:endParaRPr lang="en-NZ" dirty="0"/>
              </a:p>
            </p:txBody>
          </p:sp>
        </mc:Choice>
        <mc:Fallback xmlns="">
          <p:sp>
            <p:nvSpPr>
              <p:cNvPr id="101" name="TextBox 100"/>
              <p:cNvSpPr txBox="1">
                <a:spLocks noRot="1" noChangeAspect="1" noMove="1" noResize="1" noEditPoints="1" noAdjustHandles="1" noChangeArrowheads="1" noChangeShapeType="1" noTextEdit="1"/>
              </p:cNvSpPr>
              <p:nvPr/>
            </p:nvSpPr>
            <p:spPr>
              <a:xfrm>
                <a:off x="1665667" y="2741052"/>
                <a:ext cx="1890133" cy="663195"/>
              </a:xfrm>
              <a:prstGeom prst="rect">
                <a:avLst/>
              </a:prstGeom>
              <a:blipFill rotWithShape="1">
                <a:blip r:embed="rId4"/>
                <a:stretch>
                  <a:fillRect/>
                </a:stretch>
              </a:blipFill>
            </p:spPr>
            <p:txBody>
              <a:bodyPr/>
              <a:lstStyle/>
              <a:p>
                <a:r>
                  <a:rPr lang="en-NZ">
                    <a:noFill/>
                  </a:rPr>
                  <a:t> </a:t>
                </a:r>
              </a:p>
            </p:txBody>
          </p:sp>
        </mc:Fallback>
      </mc:AlternateContent>
      <p:sp>
        <p:nvSpPr>
          <p:cNvPr id="102" name="TextBox 101"/>
          <p:cNvSpPr txBox="1"/>
          <p:nvPr/>
        </p:nvSpPr>
        <p:spPr>
          <a:xfrm>
            <a:off x="654676" y="2882722"/>
            <a:ext cx="396262" cy="369332"/>
          </a:xfrm>
          <a:prstGeom prst="rect">
            <a:avLst/>
          </a:prstGeom>
          <a:solidFill>
            <a:srgbClr val="FFFFCC"/>
          </a:solidFill>
        </p:spPr>
        <p:txBody>
          <a:bodyPr wrap="none" rtlCol="0">
            <a:spAutoFit/>
          </a:bodyPr>
          <a:lstStyle/>
          <a:p>
            <a:r>
              <a:rPr lang="en-NZ" dirty="0" smtClean="0"/>
              <a:t>so</a:t>
            </a:r>
            <a:endParaRPr lang="en-NZ" dirty="0"/>
          </a:p>
        </p:txBody>
      </p:sp>
      <mc:AlternateContent xmlns:mc="http://schemas.openxmlformats.org/markup-compatibility/2006" xmlns:a14="http://schemas.microsoft.com/office/drawing/2010/main">
        <mc:Choice Requires="a14">
          <p:sp>
            <p:nvSpPr>
              <p:cNvPr id="103" name="TextBox 102"/>
              <p:cNvSpPr txBox="1"/>
              <p:nvPr/>
            </p:nvSpPr>
            <p:spPr>
              <a:xfrm>
                <a:off x="4046112" y="2738905"/>
                <a:ext cx="1372812" cy="646331"/>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NZ" b="0" i="1" smtClean="0">
                              <a:latin typeface="Cambria Math"/>
                            </a:rPr>
                          </m:ctrlPr>
                        </m:sSupPr>
                        <m:e>
                          <m:r>
                            <a:rPr lang="en-NZ" b="0" i="1" smtClean="0">
                              <a:latin typeface="Cambria Math"/>
                            </a:rPr>
                            <m:t>𝑟</m:t>
                          </m:r>
                        </m:e>
                        <m:sup>
                          <m:r>
                            <a:rPr lang="en-NZ" b="0" i="1" smtClean="0">
                              <a:latin typeface="Cambria Math"/>
                            </a:rPr>
                            <m:t>3</m:t>
                          </m:r>
                        </m:sup>
                      </m:sSup>
                      <m:r>
                        <a:rPr lang="en-NZ" b="0" i="1" smtClean="0">
                          <a:latin typeface="Cambria Math"/>
                        </a:rPr>
                        <m:t>=</m:t>
                      </m:r>
                      <m:f>
                        <m:fPr>
                          <m:ctrlPr>
                            <a:rPr lang="en-NZ" b="0" i="1" smtClean="0">
                              <a:latin typeface="Cambria Math"/>
                            </a:rPr>
                          </m:ctrlPr>
                        </m:fPr>
                        <m:num>
                          <m:r>
                            <a:rPr lang="en-NZ" b="0" i="1" smtClean="0">
                              <a:latin typeface="Cambria Math"/>
                            </a:rPr>
                            <m:t>𝐺𝑀</m:t>
                          </m:r>
                          <m:sSup>
                            <m:sSupPr>
                              <m:ctrlPr>
                                <a:rPr lang="en-NZ" b="0" i="1" smtClean="0">
                                  <a:latin typeface="Cambria Math"/>
                                </a:rPr>
                              </m:ctrlPr>
                            </m:sSupPr>
                            <m:e>
                              <m:r>
                                <a:rPr lang="en-NZ" b="0" i="1" smtClean="0">
                                  <a:latin typeface="Cambria Math"/>
                                </a:rPr>
                                <m:t>𝑇</m:t>
                              </m:r>
                            </m:e>
                            <m:sup>
                              <m:r>
                                <a:rPr lang="en-NZ" b="0" i="1" smtClean="0">
                                  <a:latin typeface="Cambria Math"/>
                                </a:rPr>
                                <m:t>2</m:t>
                              </m:r>
                            </m:sup>
                          </m:sSup>
                        </m:num>
                        <m:den>
                          <m:r>
                            <a:rPr lang="en-NZ" b="0" i="1" smtClean="0">
                              <a:latin typeface="Cambria Math"/>
                            </a:rPr>
                            <m:t>4</m:t>
                          </m:r>
                          <m:sSup>
                            <m:sSupPr>
                              <m:ctrlPr>
                                <a:rPr lang="en-NZ" b="0" i="1" smtClean="0">
                                  <a:latin typeface="Cambria Math"/>
                                </a:rPr>
                              </m:ctrlPr>
                            </m:sSupPr>
                            <m:e>
                              <m:r>
                                <a:rPr lang="en-NZ" b="0" i="1" smtClean="0">
                                  <a:latin typeface="Cambria Math"/>
                                  <a:ea typeface="Cambria Math"/>
                                </a:rPr>
                                <m:t>𝜋</m:t>
                              </m:r>
                            </m:e>
                            <m:sup>
                              <m:r>
                                <a:rPr lang="en-NZ" b="0" i="1" smtClean="0">
                                  <a:latin typeface="Cambria Math"/>
                                </a:rPr>
                                <m:t>2</m:t>
                              </m:r>
                            </m:sup>
                          </m:sSup>
                        </m:den>
                      </m:f>
                    </m:oMath>
                  </m:oMathPara>
                </a14:m>
                <a:endParaRPr lang="en-NZ" dirty="0"/>
              </a:p>
            </p:txBody>
          </p:sp>
        </mc:Choice>
        <mc:Fallback xmlns="">
          <p:sp>
            <p:nvSpPr>
              <p:cNvPr id="103" name="TextBox 102"/>
              <p:cNvSpPr txBox="1">
                <a:spLocks noRot="1" noChangeAspect="1" noMove="1" noResize="1" noEditPoints="1" noAdjustHandles="1" noChangeArrowheads="1" noChangeShapeType="1" noTextEdit="1"/>
              </p:cNvSpPr>
              <p:nvPr/>
            </p:nvSpPr>
            <p:spPr>
              <a:xfrm>
                <a:off x="4046112" y="2738905"/>
                <a:ext cx="1372812" cy="646331"/>
              </a:xfrm>
              <a:prstGeom prst="rect">
                <a:avLst/>
              </a:prstGeom>
              <a:blipFill rotWithShape="1">
                <a:blip r:embed="rId5"/>
                <a:stretch>
                  <a:fillRect/>
                </a:stretch>
              </a:blipFill>
            </p:spPr>
            <p:txBody>
              <a:bodyPr/>
              <a:lstStyle/>
              <a:p>
                <a:r>
                  <a:rPr lang="en-NZ">
                    <a:noFill/>
                  </a:rPr>
                  <a:t> </a:t>
                </a:r>
              </a:p>
            </p:txBody>
          </p:sp>
        </mc:Fallback>
      </mc:AlternateContent>
      <p:sp>
        <p:nvSpPr>
          <p:cNvPr id="104" name="TextBox 103"/>
          <p:cNvSpPr txBox="1"/>
          <p:nvPr/>
        </p:nvSpPr>
        <p:spPr>
          <a:xfrm>
            <a:off x="680433" y="3668333"/>
            <a:ext cx="1907702" cy="369332"/>
          </a:xfrm>
          <a:prstGeom prst="rect">
            <a:avLst/>
          </a:prstGeom>
          <a:solidFill>
            <a:srgbClr val="FFFFCC"/>
          </a:solidFill>
        </p:spPr>
        <p:txBody>
          <a:bodyPr wrap="none" rtlCol="0">
            <a:spAutoFit/>
          </a:bodyPr>
          <a:lstStyle/>
          <a:p>
            <a:r>
              <a:rPr lang="en-NZ" dirty="0" smtClean="0"/>
              <a:t>but at the surface:</a:t>
            </a:r>
            <a:endParaRPr lang="en-NZ" dirty="0"/>
          </a:p>
        </p:txBody>
      </p:sp>
      <mc:AlternateContent xmlns:mc="http://schemas.openxmlformats.org/markup-compatibility/2006" xmlns:a14="http://schemas.microsoft.com/office/drawing/2010/main">
        <mc:Choice Requires="a14">
          <p:sp>
            <p:nvSpPr>
              <p:cNvPr id="105" name="TextBox 104"/>
              <p:cNvSpPr txBox="1"/>
              <p:nvPr/>
            </p:nvSpPr>
            <p:spPr>
              <a:xfrm>
                <a:off x="3146737" y="3642574"/>
                <a:ext cx="1181927" cy="679417"/>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NZ" b="0" i="1" smtClean="0">
                              <a:latin typeface="Cambria Math"/>
                            </a:rPr>
                          </m:ctrlPr>
                        </m:sSubPr>
                        <m:e>
                          <m:r>
                            <a:rPr lang="en-NZ" b="0" i="1" smtClean="0">
                              <a:latin typeface="Cambria Math"/>
                            </a:rPr>
                            <m:t>𝑔</m:t>
                          </m:r>
                        </m:e>
                        <m:sub>
                          <m:r>
                            <a:rPr lang="en-NZ" b="0" i="1" smtClean="0">
                              <a:latin typeface="Cambria Math"/>
                            </a:rPr>
                            <m:t>𝑀</m:t>
                          </m:r>
                        </m:sub>
                      </m:sSub>
                      <m:r>
                        <a:rPr lang="en-NZ" b="0" i="1" smtClean="0">
                          <a:latin typeface="Cambria Math"/>
                        </a:rPr>
                        <m:t>=</m:t>
                      </m:r>
                      <m:f>
                        <m:fPr>
                          <m:ctrlPr>
                            <a:rPr lang="en-NZ" b="0" i="1" smtClean="0">
                              <a:latin typeface="Cambria Math"/>
                            </a:rPr>
                          </m:ctrlPr>
                        </m:fPr>
                        <m:num>
                          <m:r>
                            <a:rPr lang="en-NZ" b="0" i="1" smtClean="0">
                              <a:latin typeface="Cambria Math"/>
                            </a:rPr>
                            <m:t>𝐺𝑀</m:t>
                          </m:r>
                        </m:num>
                        <m:den>
                          <m:sSubSup>
                            <m:sSubSupPr>
                              <m:ctrlPr>
                                <a:rPr lang="en-NZ" b="0" i="1" smtClean="0">
                                  <a:latin typeface="Cambria Math"/>
                                </a:rPr>
                              </m:ctrlPr>
                            </m:sSubSupPr>
                            <m:e>
                              <m:r>
                                <a:rPr lang="en-NZ" b="0" i="1" smtClean="0">
                                  <a:latin typeface="Cambria Math"/>
                                </a:rPr>
                                <m:t>𝑟</m:t>
                              </m:r>
                            </m:e>
                            <m:sub>
                              <m:r>
                                <a:rPr lang="en-NZ" b="0" i="1" smtClean="0">
                                  <a:latin typeface="Cambria Math"/>
                                </a:rPr>
                                <m:t>𝑀</m:t>
                              </m:r>
                            </m:sub>
                            <m:sup>
                              <m:r>
                                <a:rPr lang="en-NZ" b="0" i="1" smtClean="0">
                                  <a:latin typeface="Cambria Math"/>
                                </a:rPr>
                                <m:t>2</m:t>
                              </m:r>
                            </m:sup>
                          </m:sSubSup>
                        </m:den>
                      </m:f>
                    </m:oMath>
                  </m:oMathPara>
                </a14:m>
                <a:endParaRPr lang="en-NZ" dirty="0"/>
              </a:p>
            </p:txBody>
          </p:sp>
        </mc:Choice>
        <mc:Fallback xmlns="">
          <p:sp>
            <p:nvSpPr>
              <p:cNvPr id="105" name="TextBox 104"/>
              <p:cNvSpPr txBox="1">
                <a:spLocks noRot="1" noChangeAspect="1" noMove="1" noResize="1" noEditPoints="1" noAdjustHandles="1" noChangeArrowheads="1" noChangeShapeType="1" noTextEdit="1"/>
              </p:cNvSpPr>
              <p:nvPr/>
            </p:nvSpPr>
            <p:spPr>
              <a:xfrm>
                <a:off x="3146737" y="3642574"/>
                <a:ext cx="1181927" cy="679417"/>
              </a:xfrm>
              <a:prstGeom prst="rect">
                <a:avLst/>
              </a:prstGeom>
              <a:blipFill rotWithShape="1">
                <a:blip r:embed="rId6"/>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06" name="TextBox 105"/>
              <p:cNvSpPr txBox="1"/>
              <p:nvPr/>
            </p:nvSpPr>
            <p:spPr>
              <a:xfrm>
                <a:off x="5009882" y="3651160"/>
                <a:ext cx="1858650" cy="652615"/>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NZ" b="0" i="1" smtClean="0">
                              <a:latin typeface="Cambria Math"/>
                            </a:rPr>
                          </m:ctrlPr>
                        </m:sSupPr>
                        <m:e>
                          <m:r>
                            <a:rPr lang="en-NZ" b="0" i="1" smtClean="0">
                              <a:latin typeface="Cambria Math"/>
                            </a:rPr>
                            <m:t>𝑟</m:t>
                          </m:r>
                        </m:e>
                        <m:sup>
                          <m:r>
                            <a:rPr lang="en-NZ" b="0" i="1" smtClean="0">
                              <a:latin typeface="Cambria Math"/>
                            </a:rPr>
                            <m:t>3</m:t>
                          </m:r>
                        </m:sup>
                      </m:sSup>
                      <m:r>
                        <a:rPr lang="en-NZ" b="0" i="1" smtClean="0">
                          <a:latin typeface="Cambria Math"/>
                        </a:rPr>
                        <m:t>=</m:t>
                      </m:r>
                      <m:f>
                        <m:fPr>
                          <m:ctrlPr>
                            <a:rPr lang="en-NZ" b="0" i="1" smtClean="0">
                              <a:latin typeface="Cambria Math"/>
                            </a:rPr>
                          </m:ctrlPr>
                        </m:fPr>
                        <m:num>
                          <m:r>
                            <a:rPr lang="en-NZ" b="0" i="1" smtClean="0">
                              <a:latin typeface="Cambria Math"/>
                            </a:rPr>
                            <m:t>𝐺</m:t>
                          </m:r>
                          <m:sSub>
                            <m:sSubPr>
                              <m:ctrlPr>
                                <a:rPr lang="en-NZ" b="0" i="1" smtClean="0">
                                  <a:latin typeface="Cambria Math"/>
                                </a:rPr>
                              </m:ctrlPr>
                            </m:sSubPr>
                            <m:e>
                              <m:r>
                                <a:rPr lang="en-NZ" b="0" i="1" smtClean="0">
                                  <a:latin typeface="Cambria Math"/>
                                </a:rPr>
                                <m:t> </m:t>
                              </m:r>
                              <m:r>
                                <a:rPr lang="en-NZ" b="0" i="1" smtClean="0">
                                  <a:latin typeface="Cambria Math"/>
                                </a:rPr>
                                <m:t>𝑔</m:t>
                              </m:r>
                            </m:e>
                            <m:sub>
                              <m:r>
                                <a:rPr lang="en-NZ" b="0" i="1" smtClean="0">
                                  <a:latin typeface="Cambria Math"/>
                                </a:rPr>
                                <m:t>𝑀</m:t>
                              </m:r>
                              <m:r>
                                <a:rPr lang="en-NZ" b="0" i="1" smtClean="0">
                                  <a:latin typeface="Cambria Math"/>
                                </a:rPr>
                                <m:t> </m:t>
                              </m:r>
                            </m:sub>
                          </m:sSub>
                          <m:sSubSup>
                            <m:sSubSupPr>
                              <m:ctrlPr>
                                <a:rPr lang="en-NZ" b="0" i="1" smtClean="0">
                                  <a:latin typeface="Cambria Math"/>
                                </a:rPr>
                              </m:ctrlPr>
                            </m:sSubSupPr>
                            <m:e>
                              <m:r>
                                <a:rPr lang="en-NZ" b="0" i="1" smtClean="0">
                                  <a:latin typeface="Cambria Math"/>
                                </a:rPr>
                                <m:t>𝑟</m:t>
                              </m:r>
                            </m:e>
                            <m:sub>
                              <m:r>
                                <a:rPr lang="en-NZ" b="0" i="1" smtClean="0">
                                  <a:latin typeface="Cambria Math"/>
                                </a:rPr>
                                <m:t>𝑀</m:t>
                              </m:r>
                            </m:sub>
                            <m:sup>
                              <m:r>
                                <a:rPr lang="en-NZ" b="0" i="1" smtClean="0">
                                  <a:latin typeface="Cambria Math"/>
                                </a:rPr>
                                <m:t>2</m:t>
                              </m:r>
                            </m:sup>
                          </m:sSubSup>
                          <m:r>
                            <a:rPr lang="en-NZ" b="0" i="1" smtClean="0">
                              <a:latin typeface="Cambria Math"/>
                            </a:rPr>
                            <m:t> </m:t>
                          </m:r>
                          <m:sSup>
                            <m:sSupPr>
                              <m:ctrlPr>
                                <a:rPr lang="en-NZ" b="0" i="1" smtClean="0">
                                  <a:latin typeface="Cambria Math"/>
                                </a:rPr>
                              </m:ctrlPr>
                            </m:sSupPr>
                            <m:e>
                              <m:r>
                                <a:rPr lang="en-NZ" b="0" i="1" smtClean="0">
                                  <a:latin typeface="Cambria Math"/>
                                </a:rPr>
                                <m:t>𝑇</m:t>
                              </m:r>
                            </m:e>
                            <m:sup>
                              <m:r>
                                <a:rPr lang="en-NZ" b="0" i="1" smtClean="0">
                                  <a:latin typeface="Cambria Math"/>
                                </a:rPr>
                                <m:t>2</m:t>
                              </m:r>
                            </m:sup>
                          </m:sSup>
                        </m:num>
                        <m:den>
                          <m:r>
                            <a:rPr lang="en-NZ" b="0" i="1" smtClean="0">
                              <a:latin typeface="Cambria Math"/>
                            </a:rPr>
                            <m:t>𝐺</m:t>
                          </m:r>
                          <m:r>
                            <a:rPr lang="en-NZ" b="0" i="1" smtClean="0">
                              <a:latin typeface="Cambria Math"/>
                            </a:rPr>
                            <m:t> 4</m:t>
                          </m:r>
                          <m:sSup>
                            <m:sSupPr>
                              <m:ctrlPr>
                                <a:rPr lang="en-NZ" b="0" i="1" smtClean="0">
                                  <a:latin typeface="Cambria Math"/>
                                </a:rPr>
                              </m:ctrlPr>
                            </m:sSupPr>
                            <m:e>
                              <m:r>
                                <a:rPr lang="en-NZ" b="0" i="1" smtClean="0">
                                  <a:latin typeface="Cambria Math"/>
                                  <a:ea typeface="Cambria Math"/>
                                </a:rPr>
                                <m:t>𝜋</m:t>
                              </m:r>
                            </m:e>
                            <m:sup>
                              <m:r>
                                <a:rPr lang="en-NZ" b="0" i="1" smtClean="0">
                                  <a:latin typeface="Cambria Math"/>
                                </a:rPr>
                                <m:t>2</m:t>
                              </m:r>
                            </m:sup>
                          </m:sSup>
                        </m:den>
                      </m:f>
                    </m:oMath>
                  </m:oMathPara>
                </a14:m>
                <a:endParaRPr lang="en-NZ" dirty="0"/>
              </a:p>
            </p:txBody>
          </p:sp>
        </mc:Choice>
        <mc:Fallback xmlns="">
          <p:sp>
            <p:nvSpPr>
              <p:cNvPr id="106" name="TextBox 105"/>
              <p:cNvSpPr txBox="1">
                <a:spLocks noRot="1" noChangeAspect="1" noMove="1" noResize="1" noEditPoints="1" noAdjustHandles="1" noChangeArrowheads="1" noChangeShapeType="1" noTextEdit="1"/>
              </p:cNvSpPr>
              <p:nvPr/>
            </p:nvSpPr>
            <p:spPr>
              <a:xfrm>
                <a:off x="5009882" y="3651160"/>
                <a:ext cx="1858650" cy="652615"/>
              </a:xfrm>
              <a:prstGeom prst="rect">
                <a:avLst/>
              </a:prstGeom>
              <a:blipFill rotWithShape="1">
                <a:blip r:embed="rId7"/>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07" name="TextBox 106"/>
              <p:cNvSpPr txBox="1"/>
              <p:nvPr/>
            </p:nvSpPr>
            <p:spPr>
              <a:xfrm>
                <a:off x="654676" y="4473262"/>
                <a:ext cx="6472669" cy="648191"/>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sSup>
                        <m:sSupPr>
                          <m:ctrlPr>
                            <a:rPr lang="en-NZ" b="0" i="1" smtClean="0">
                              <a:latin typeface="Cambria Math"/>
                            </a:rPr>
                          </m:ctrlPr>
                        </m:sSupPr>
                        <m:e>
                          <m:r>
                            <a:rPr lang="en-NZ" b="0" i="1" smtClean="0">
                              <a:latin typeface="Cambria Math"/>
                            </a:rPr>
                            <m:t>𝑟</m:t>
                          </m:r>
                        </m:e>
                        <m:sup>
                          <m:r>
                            <a:rPr lang="en-NZ" b="0" i="1" smtClean="0">
                              <a:latin typeface="Cambria Math"/>
                            </a:rPr>
                            <m:t>3</m:t>
                          </m:r>
                        </m:sup>
                      </m:sSup>
                      <m:r>
                        <a:rPr lang="en-NZ" b="0" i="1" smtClean="0">
                          <a:latin typeface="Cambria Math"/>
                        </a:rPr>
                        <m:t>=</m:t>
                      </m:r>
                      <m:f>
                        <m:fPr>
                          <m:ctrlPr>
                            <a:rPr lang="en-NZ" b="0" i="1" smtClean="0">
                              <a:latin typeface="Cambria Math"/>
                            </a:rPr>
                          </m:ctrlPr>
                        </m:fPr>
                        <m:num>
                          <m:r>
                            <a:rPr lang="en-NZ" b="0" i="1" smtClean="0">
                              <a:latin typeface="Cambria Math"/>
                            </a:rPr>
                            <m:t>3.71 </m:t>
                          </m:r>
                          <m:r>
                            <a:rPr lang="en-NZ" b="0" i="1" smtClean="0">
                              <a:latin typeface="Cambria Math"/>
                            </a:rPr>
                            <m:t>𝑥</m:t>
                          </m:r>
                          <m:r>
                            <a:rPr lang="en-NZ" b="0" i="1" smtClean="0">
                              <a:latin typeface="Cambria Math"/>
                            </a:rPr>
                            <m:t> </m:t>
                          </m:r>
                          <m:d>
                            <m:dPr>
                              <m:ctrlPr>
                                <a:rPr lang="en-NZ" b="0" i="1" smtClean="0">
                                  <a:latin typeface="Cambria Math"/>
                                </a:rPr>
                              </m:ctrlPr>
                            </m:dPr>
                            <m:e>
                              <m:r>
                                <a:rPr lang="en-NZ" b="0" i="1" smtClean="0">
                                  <a:latin typeface="Cambria Math"/>
                                </a:rPr>
                                <m:t>3.395 </m:t>
                              </m:r>
                              <m:r>
                                <a:rPr lang="en-NZ" b="0" i="1" smtClean="0">
                                  <a:latin typeface="Cambria Math"/>
                                </a:rPr>
                                <m:t>𝑥</m:t>
                              </m:r>
                              <m:r>
                                <a:rPr lang="en-NZ" b="0" i="1" smtClean="0">
                                  <a:latin typeface="Cambria Math"/>
                                </a:rPr>
                                <m:t> 106 </m:t>
                              </m:r>
                            </m:e>
                          </m:d>
                          <m:r>
                            <a:rPr lang="en-NZ" b="0" i="1" baseline="30000" smtClean="0">
                              <a:latin typeface="Cambria Math"/>
                            </a:rPr>
                            <m:t>2</m:t>
                          </m:r>
                          <m:r>
                            <a:rPr lang="en-NZ" b="0" i="1" smtClean="0">
                              <a:latin typeface="Cambria Math"/>
                            </a:rPr>
                            <m:t> </m:t>
                          </m:r>
                          <m:sSup>
                            <m:sSupPr>
                              <m:ctrlPr>
                                <a:rPr lang="en-NZ" b="0" i="1" smtClean="0">
                                  <a:latin typeface="Cambria Math"/>
                                </a:rPr>
                              </m:ctrlPr>
                            </m:sSupPr>
                            <m:e>
                              <m:r>
                                <a:rPr lang="en-NZ" b="0" i="1" smtClean="0">
                                  <a:latin typeface="Cambria Math"/>
                                </a:rPr>
                                <m:t>𝑥</m:t>
                              </m:r>
                              <m:r>
                                <a:rPr lang="en-NZ" b="0" i="1" smtClean="0">
                                  <a:latin typeface="Cambria Math"/>
                                </a:rPr>
                                <m:t> (24.62 </m:t>
                              </m:r>
                              <m:r>
                                <a:rPr lang="en-NZ" b="0" i="1" smtClean="0">
                                  <a:latin typeface="Cambria Math"/>
                                </a:rPr>
                                <m:t>𝑥</m:t>
                              </m:r>
                              <m:r>
                                <a:rPr lang="en-NZ" b="0" i="1" smtClean="0">
                                  <a:latin typeface="Cambria Math"/>
                                </a:rPr>
                                <m:t> 60 </m:t>
                              </m:r>
                              <m:r>
                                <a:rPr lang="en-NZ" b="0" i="1" smtClean="0">
                                  <a:latin typeface="Cambria Math"/>
                                </a:rPr>
                                <m:t>𝑥</m:t>
                              </m:r>
                              <m:r>
                                <a:rPr lang="en-NZ" b="0" i="1" smtClean="0">
                                  <a:latin typeface="Cambria Math"/>
                                </a:rPr>
                                <m:t> 60)</m:t>
                              </m:r>
                            </m:e>
                            <m:sup>
                              <m:r>
                                <a:rPr lang="en-NZ" b="0" i="1" smtClean="0">
                                  <a:latin typeface="Cambria Math"/>
                                </a:rPr>
                                <m:t>2</m:t>
                              </m:r>
                            </m:sup>
                          </m:sSup>
                        </m:num>
                        <m:den>
                          <m:r>
                            <a:rPr lang="en-NZ" b="0" i="1" smtClean="0">
                              <a:latin typeface="Cambria Math"/>
                            </a:rPr>
                            <m:t> 4</m:t>
                          </m:r>
                          <m:sSup>
                            <m:sSupPr>
                              <m:ctrlPr>
                                <a:rPr lang="en-NZ" b="0" i="1" smtClean="0">
                                  <a:latin typeface="Cambria Math"/>
                                </a:rPr>
                              </m:ctrlPr>
                            </m:sSupPr>
                            <m:e>
                              <m:r>
                                <a:rPr lang="en-NZ" b="0" i="1" smtClean="0">
                                  <a:latin typeface="Cambria Math"/>
                                  <a:ea typeface="Cambria Math"/>
                                </a:rPr>
                                <m:t>𝜋</m:t>
                              </m:r>
                            </m:e>
                            <m:sup>
                              <m:r>
                                <a:rPr lang="en-NZ" b="0" i="1" smtClean="0">
                                  <a:latin typeface="Cambria Math"/>
                                </a:rPr>
                                <m:t>2</m:t>
                              </m:r>
                            </m:sup>
                          </m:sSup>
                        </m:den>
                      </m:f>
                      <m:r>
                        <a:rPr lang="en-NZ" b="0" i="1" smtClean="0">
                          <a:latin typeface="Cambria Math"/>
                        </a:rPr>
                        <m:t>=8.509 </m:t>
                      </m:r>
                      <m:r>
                        <a:rPr lang="en-NZ" b="0" i="1" smtClean="0">
                          <a:latin typeface="Cambria Math"/>
                        </a:rPr>
                        <m:t>𝑥</m:t>
                      </m:r>
                      <m:r>
                        <a:rPr lang="en-NZ" b="0" i="1" smtClean="0">
                          <a:latin typeface="Cambria Math"/>
                        </a:rPr>
                        <m:t> 1021</m:t>
                      </m:r>
                    </m:oMath>
                  </m:oMathPara>
                </a14:m>
                <a:endParaRPr lang="en-NZ" baseline="30000" dirty="0"/>
              </a:p>
            </p:txBody>
          </p:sp>
        </mc:Choice>
        <mc:Fallback xmlns="">
          <p:sp>
            <p:nvSpPr>
              <p:cNvPr id="107" name="TextBox 106"/>
              <p:cNvSpPr txBox="1">
                <a:spLocks noRot="1" noChangeAspect="1" noMove="1" noResize="1" noEditPoints="1" noAdjustHandles="1" noChangeArrowheads="1" noChangeShapeType="1" noTextEdit="1"/>
              </p:cNvSpPr>
              <p:nvPr/>
            </p:nvSpPr>
            <p:spPr>
              <a:xfrm>
                <a:off x="654676" y="4473262"/>
                <a:ext cx="6472669" cy="648191"/>
              </a:xfrm>
              <a:prstGeom prst="rect">
                <a:avLst/>
              </a:prstGeom>
              <a:blipFill rotWithShape="1">
                <a:blip r:embed="rId8"/>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2081" name="TextBox 2080"/>
              <p:cNvSpPr txBox="1"/>
              <p:nvPr/>
            </p:nvSpPr>
            <p:spPr>
              <a:xfrm>
                <a:off x="3380704" y="5370490"/>
                <a:ext cx="2968581" cy="400110"/>
              </a:xfrm>
              <a:prstGeom prst="rect">
                <a:avLst/>
              </a:prstGeom>
              <a:solidFill>
                <a:srgbClr val="FFFFCC"/>
              </a:solidFill>
            </p:spPr>
            <p:txBody>
              <a:bodyPr wrap="square" rtlCol="0">
                <a:spAutoFit/>
              </a:bodyPr>
              <a:lstStyle/>
              <a:p>
                <a14:m>
                  <m:oMath xmlns:m="http://schemas.openxmlformats.org/officeDocument/2006/math">
                    <m:r>
                      <a:rPr lang="en-NZ" sz="2000" b="1" i="1" smtClean="0">
                        <a:latin typeface="Cambria Math"/>
                      </a:rPr>
                      <m:t>𝒓</m:t>
                    </m:r>
                    <m:r>
                      <a:rPr lang="en-NZ" sz="2000" b="1" i="1" smtClean="0">
                        <a:latin typeface="Cambria Math"/>
                      </a:rPr>
                      <m:t>=</m:t>
                    </m:r>
                    <m:r>
                      <a:rPr lang="en-NZ" sz="2000" b="1" i="1" smtClean="0">
                        <a:latin typeface="Cambria Math"/>
                      </a:rPr>
                      <m:t>𝟐</m:t>
                    </m:r>
                    <m:r>
                      <a:rPr lang="en-NZ" sz="2000" b="1" i="1" smtClean="0">
                        <a:latin typeface="Cambria Math"/>
                      </a:rPr>
                      <m:t>.</m:t>
                    </m:r>
                    <m:r>
                      <a:rPr lang="en-NZ" sz="2000" b="1" i="1" smtClean="0">
                        <a:latin typeface="Cambria Math"/>
                      </a:rPr>
                      <m:t>𝟎𝟒𝟏𝟓𝟒𝟐</m:t>
                    </m:r>
                    <m:r>
                      <a:rPr lang="en-NZ" sz="2000" b="1" i="1" smtClean="0">
                        <a:latin typeface="Cambria Math"/>
                      </a:rPr>
                      <m:t>  </m:t>
                    </m:r>
                    <m:r>
                      <a:rPr lang="en-NZ" sz="2000" b="1" i="1" smtClean="0">
                        <a:latin typeface="Cambria Math"/>
                      </a:rPr>
                      <m:t>𝒙</m:t>
                    </m:r>
                    <m:r>
                      <a:rPr lang="en-NZ" sz="2000" b="1" i="1" smtClean="0">
                        <a:latin typeface="Cambria Math"/>
                      </a:rPr>
                      <m:t> </m:t>
                    </m:r>
                    <m:r>
                      <a:rPr lang="en-NZ" sz="2000" b="1" i="1" smtClean="0">
                        <a:latin typeface="Cambria Math"/>
                      </a:rPr>
                      <m:t>𝟏𝟎𝟕</m:t>
                    </m:r>
                    <m:r>
                      <a:rPr lang="en-NZ" sz="2000" b="1" i="1" baseline="30000" smtClean="0">
                        <a:latin typeface="Cambria Math"/>
                      </a:rPr>
                      <m:t> </m:t>
                    </m:r>
                  </m:oMath>
                </a14:m>
                <a:r>
                  <a:rPr lang="en-NZ" sz="2000" b="1" i="1" dirty="0" smtClean="0">
                    <a:latin typeface="Cambria Math" panose="02040503050406030204" pitchFamily="18" charset="0"/>
                    <a:ea typeface="Cambria Math" panose="02040503050406030204" pitchFamily="18" charset="0"/>
                  </a:rPr>
                  <a:t>m</a:t>
                </a:r>
                <a:endParaRPr lang="en-NZ" sz="2000" b="1" i="1" baseline="30000" dirty="0">
                  <a:latin typeface="Cambria Math" panose="02040503050406030204" pitchFamily="18" charset="0"/>
                  <a:ea typeface="Cambria Math" panose="02040503050406030204" pitchFamily="18" charset="0"/>
                </a:endParaRPr>
              </a:p>
            </p:txBody>
          </p:sp>
        </mc:Choice>
        <mc:Fallback xmlns="">
          <p:sp>
            <p:nvSpPr>
              <p:cNvPr id="2081" name="TextBox 2080"/>
              <p:cNvSpPr txBox="1">
                <a:spLocks noRot="1" noChangeAspect="1" noMove="1" noResize="1" noEditPoints="1" noAdjustHandles="1" noChangeArrowheads="1" noChangeShapeType="1" noTextEdit="1"/>
              </p:cNvSpPr>
              <p:nvPr/>
            </p:nvSpPr>
            <p:spPr>
              <a:xfrm>
                <a:off x="3380704" y="5370490"/>
                <a:ext cx="2968581" cy="400110"/>
              </a:xfrm>
              <a:prstGeom prst="rect">
                <a:avLst/>
              </a:prstGeom>
              <a:blipFill rotWithShape="1">
                <a:blip r:embed="rId9"/>
                <a:stretch>
                  <a:fillRect t="-7576" b="-25758"/>
                </a:stretch>
              </a:blipFill>
            </p:spPr>
            <p:txBody>
              <a:bodyPr/>
              <a:lstStyle/>
              <a:p>
                <a:r>
                  <a:rPr lang="en-NZ">
                    <a:noFill/>
                  </a:rPr>
                  <a:t> </a:t>
                </a:r>
              </a:p>
            </p:txBody>
          </p:sp>
        </mc:Fallback>
      </mc:AlternateContent>
      <p:sp>
        <p:nvSpPr>
          <p:cNvPr id="109" name="TextBox 108"/>
          <p:cNvSpPr txBox="1"/>
          <p:nvPr/>
        </p:nvSpPr>
        <p:spPr>
          <a:xfrm>
            <a:off x="8536670" y="2656417"/>
            <a:ext cx="279001" cy="730642"/>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10" name="TextBox 109"/>
          <p:cNvSpPr txBox="1"/>
          <p:nvPr/>
        </p:nvSpPr>
        <p:spPr>
          <a:xfrm>
            <a:off x="8549585" y="5020481"/>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11" name="TextBox 110"/>
          <p:cNvSpPr txBox="1"/>
          <p:nvPr/>
        </p:nvSpPr>
        <p:spPr>
          <a:xfrm>
            <a:off x="6060756" y="6293490"/>
            <a:ext cx="2821413" cy="369332"/>
          </a:xfrm>
          <a:prstGeom prst="rect">
            <a:avLst/>
          </a:prstGeom>
          <a:solidFill>
            <a:srgbClr val="FFFFCC"/>
          </a:solidFill>
        </p:spPr>
        <p:txBody>
          <a:bodyPr wrap="none" rtlCol="0">
            <a:spAutoFit/>
          </a:bodyPr>
          <a:lstStyle/>
          <a:p>
            <a:r>
              <a:rPr lang="en-NZ" b="1" i="1" dirty="0" smtClean="0">
                <a:solidFill>
                  <a:srgbClr val="FF0000"/>
                </a:solidFill>
              </a:rPr>
              <a:t>Two marks were given here</a:t>
            </a:r>
            <a:endParaRPr lang="en-NZ" b="1" i="1" dirty="0">
              <a:solidFill>
                <a:srgbClr val="FF0000"/>
              </a:solidFill>
            </a:endParaRPr>
          </a:p>
        </p:txBody>
      </p:sp>
    </p:spTree>
    <p:extLst>
      <p:ext uri="{BB962C8B-B14F-4D97-AF65-F5344CB8AC3E}">
        <p14:creationId xmlns:p14="http://schemas.microsoft.com/office/powerpoint/2010/main" val="361910225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077"/>
                                        </p:tgtEl>
                                        <p:attrNameLst>
                                          <p:attrName>style.visibility</p:attrName>
                                        </p:attrNameLst>
                                      </p:cBhvr>
                                      <p:to>
                                        <p:strVal val="visible"/>
                                      </p:to>
                                    </p:set>
                                    <p:animEffect transition="in" filter="fade">
                                      <p:cBhvr>
                                        <p:cTn id="7" dur="2000"/>
                                        <p:tgtEl>
                                          <p:spTgt spid="2077"/>
                                        </p:tgtEl>
                                      </p:cBhvr>
                                    </p:animEffect>
                                  </p:childTnLst>
                                </p:cTn>
                              </p:par>
                            </p:childTnLst>
                          </p:cTn>
                        </p:par>
                        <p:par>
                          <p:cTn id="8" fill="hold">
                            <p:stCondLst>
                              <p:cond delay="2000"/>
                            </p:stCondLst>
                            <p:childTnLst>
                              <p:par>
                                <p:cTn id="9" presetID="10" presetClass="entr" presetSubtype="0" fill="hold" grpId="0" nodeType="afterEffect">
                                  <p:stCondLst>
                                    <p:cond delay="0"/>
                                  </p:stCondLst>
                                  <p:childTnLst>
                                    <p:set>
                                      <p:cBhvr>
                                        <p:cTn id="10" dur="1" fill="hold">
                                          <p:stCondLst>
                                            <p:cond delay="0"/>
                                          </p:stCondLst>
                                        </p:cTn>
                                        <p:tgtEl>
                                          <p:spTgt spid="2079"/>
                                        </p:tgtEl>
                                        <p:attrNameLst>
                                          <p:attrName>style.visibility</p:attrName>
                                        </p:attrNameLst>
                                      </p:cBhvr>
                                      <p:to>
                                        <p:strVal val="visible"/>
                                      </p:to>
                                    </p:set>
                                    <p:animEffect transition="in" filter="fade">
                                      <p:cBhvr>
                                        <p:cTn id="11" dur="1000"/>
                                        <p:tgtEl>
                                          <p:spTgt spid="2079"/>
                                        </p:tgtEl>
                                      </p:cBhvr>
                                    </p:animEffect>
                                  </p:childTnLst>
                                </p:cTn>
                              </p:par>
                            </p:childTnLst>
                          </p:cTn>
                        </p:par>
                        <p:par>
                          <p:cTn id="12" fill="hold">
                            <p:stCondLst>
                              <p:cond delay="3000"/>
                            </p:stCondLst>
                            <p:childTnLst>
                              <p:par>
                                <p:cTn id="13" presetID="10" presetClass="entr" presetSubtype="0" fill="hold" grpId="0" nodeType="afterEffect">
                                  <p:stCondLst>
                                    <p:cond delay="750"/>
                                  </p:stCondLst>
                                  <p:childTnLst>
                                    <p:set>
                                      <p:cBhvr>
                                        <p:cTn id="14" dur="1" fill="hold">
                                          <p:stCondLst>
                                            <p:cond delay="0"/>
                                          </p:stCondLst>
                                        </p:cTn>
                                        <p:tgtEl>
                                          <p:spTgt spid="2080"/>
                                        </p:tgtEl>
                                        <p:attrNameLst>
                                          <p:attrName>style.visibility</p:attrName>
                                        </p:attrNameLst>
                                      </p:cBhvr>
                                      <p:to>
                                        <p:strVal val="visible"/>
                                      </p:to>
                                    </p:set>
                                    <p:animEffect transition="in" filter="fade">
                                      <p:cBhvr>
                                        <p:cTn id="15" dur="2000"/>
                                        <p:tgtEl>
                                          <p:spTgt spid="2080"/>
                                        </p:tgtEl>
                                      </p:cBhvr>
                                    </p:animEffect>
                                  </p:childTnLst>
                                </p:cTn>
                              </p:par>
                            </p:childTnLst>
                          </p:cTn>
                        </p:par>
                        <p:par>
                          <p:cTn id="16" fill="hold">
                            <p:stCondLst>
                              <p:cond delay="5750"/>
                            </p:stCondLst>
                            <p:childTnLst>
                              <p:par>
                                <p:cTn id="17" presetID="10" presetClass="entr" presetSubtype="0" fill="hold" grpId="0" nodeType="afterEffect">
                                  <p:stCondLst>
                                    <p:cond delay="0"/>
                                  </p:stCondLst>
                                  <p:childTnLst>
                                    <p:set>
                                      <p:cBhvr>
                                        <p:cTn id="18" dur="1" fill="hold">
                                          <p:stCondLst>
                                            <p:cond delay="0"/>
                                          </p:stCondLst>
                                        </p:cTn>
                                        <p:tgtEl>
                                          <p:spTgt spid="102"/>
                                        </p:tgtEl>
                                        <p:attrNameLst>
                                          <p:attrName>style.visibility</p:attrName>
                                        </p:attrNameLst>
                                      </p:cBhvr>
                                      <p:to>
                                        <p:strVal val="visible"/>
                                      </p:to>
                                    </p:set>
                                    <p:animEffect transition="in" filter="fade">
                                      <p:cBhvr>
                                        <p:cTn id="19" dur="1250"/>
                                        <p:tgtEl>
                                          <p:spTgt spid="102"/>
                                        </p:tgtEl>
                                      </p:cBhvr>
                                    </p:animEffect>
                                  </p:childTnLst>
                                </p:cTn>
                              </p:par>
                            </p:childTnLst>
                          </p:cTn>
                        </p:par>
                      </p:childTnLst>
                    </p:cTn>
                  </p:par>
                  <p:par>
                    <p:cTn id="20" fill="hold">
                      <p:stCondLst>
                        <p:cond delay="indefinite"/>
                      </p:stCondLst>
                      <p:childTnLst>
                        <p:par>
                          <p:cTn id="21" fill="hold">
                            <p:stCondLst>
                              <p:cond delay="0"/>
                            </p:stCondLst>
                            <p:childTnLst>
                              <p:par>
                                <p:cTn id="22" presetID="22" presetClass="entr" presetSubtype="8" fill="hold" grpId="0" nodeType="clickEffect">
                                  <p:stCondLst>
                                    <p:cond delay="0"/>
                                  </p:stCondLst>
                                  <p:childTnLst>
                                    <p:set>
                                      <p:cBhvr>
                                        <p:cTn id="23" dur="1" fill="hold">
                                          <p:stCondLst>
                                            <p:cond delay="0"/>
                                          </p:stCondLst>
                                        </p:cTn>
                                        <p:tgtEl>
                                          <p:spTgt spid="101"/>
                                        </p:tgtEl>
                                        <p:attrNameLst>
                                          <p:attrName>style.visibility</p:attrName>
                                        </p:attrNameLst>
                                      </p:cBhvr>
                                      <p:to>
                                        <p:strVal val="visible"/>
                                      </p:to>
                                    </p:set>
                                    <p:animEffect transition="in" filter="wipe(left)">
                                      <p:cBhvr>
                                        <p:cTn id="24" dur="2000"/>
                                        <p:tgtEl>
                                          <p:spTgt spid="101"/>
                                        </p:tgtEl>
                                      </p:cBhvr>
                                    </p:animEffect>
                                  </p:childTnLst>
                                </p:cTn>
                              </p:par>
                            </p:childTnLst>
                          </p:cTn>
                        </p:par>
                      </p:childTnLst>
                    </p:cTn>
                  </p:par>
                  <p:par>
                    <p:cTn id="25" fill="hold">
                      <p:stCondLst>
                        <p:cond delay="indefinite"/>
                      </p:stCondLst>
                      <p:childTnLst>
                        <p:par>
                          <p:cTn id="26" fill="hold">
                            <p:stCondLst>
                              <p:cond delay="0"/>
                            </p:stCondLst>
                            <p:childTnLst>
                              <p:par>
                                <p:cTn id="27" presetID="22" presetClass="entr" presetSubtype="8" fill="hold" grpId="0" nodeType="clickEffect">
                                  <p:stCondLst>
                                    <p:cond delay="0"/>
                                  </p:stCondLst>
                                  <p:childTnLst>
                                    <p:set>
                                      <p:cBhvr>
                                        <p:cTn id="28" dur="1" fill="hold">
                                          <p:stCondLst>
                                            <p:cond delay="0"/>
                                          </p:stCondLst>
                                        </p:cTn>
                                        <p:tgtEl>
                                          <p:spTgt spid="103"/>
                                        </p:tgtEl>
                                        <p:attrNameLst>
                                          <p:attrName>style.visibility</p:attrName>
                                        </p:attrNameLst>
                                      </p:cBhvr>
                                      <p:to>
                                        <p:strVal val="visible"/>
                                      </p:to>
                                    </p:set>
                                    <p:animEffect transition="in" filter="wipe(left)">
                                      <p:cBhvr>
                                        <p:cTn id="29" dur="2000"/>
                                        <p:tgtEl>
                                          <p:spTgt spid="103"/>
                                        </p:tgtEl>
                                      </p:cBhvr>
                                    </p:animEffect>
                                  </p:childTnLst>
                                </p:cTn>
                              </p:par>
                            </p:childTnLst>
                          </p:cTn>
                        </p:par>
                        <p:par>
                          <p:cTn id="30" fill="hold">
                            <p:stCondLst>
                              <p:cond delay="2000"/>
                            </p:stCondLst>
                            <p:childTnLst>
                              <p:par>
                                <p:cTn id="31" presetID="22" presetClass="entr" presetSubtype="8" fill="hold" grpId="0" nodeType="afterEffect">
                                  <p:stCondLst>
                                    <p:cond delay="500"/>
                                  </p:stCondLst>
                                  <p:childTnLst>
                                    <p:set>
                                      <p:cBhvr>
                                        <p:cTn id="32" dur="1" fill="hold">
                                          <p:stCondLst>
                                            <p:cond delay="0"/>
                                          </p:stCondLst>
                                        </p:cTn>
                                        <p:tgtEl>
                                          <p:spTgt spid="104"/>
                                        </p:tgtEl>
                                        <p:attrNameLst>
                                          <p:attrName>style.visibility</p:attrName>
                                        </p:attrNameLst>
                                      </p:cBhvr>
                                      <p:to>
                                        <p:strVal val="visible"/>
                                      </p:to>
                                    </p:set>
                                    <p:animEffect transition="in" filter="wipe(left)">
                                      <p:cBhvr>
                                        <p:cTn id="33" dur="2000"/>
                                        <p:tgtEl>
                                          <p:spTgt spid="104"/>
                                        </p:tgtEl>
                                      </p:cBhvr>
                                    </p:animEffect>
                                  </p:childTnLst>
                                </p:cTn>
                              </p:par>
                            </p:childTnLst>
                          </p:cTn>
                        </p:par>
                      </p:childTnLst>
                    </p:cTn>
                  </p:par>
                  <p:par>
                    <p:cTn id="34" fill="hold">
                      <p:stCondLst>
                        <p:cond delay="indefinite"/>
                      </p:stCondLst>
                      <p:childTnLst>
                        <p:par>
                          <p:cTn id="35" fill="hold">
                            <p:stCondLst>
                              <p:cond delay="0"/>
                            </p:stCondLst>
                            <p:childTnLst>
                              <p:par>
                                <p:cTn id="36" presetID="8" presetClass="entr" presetSubtype="16" fill="hold" grpId="0" nodeType="clickEffect">
                                  <p:stCondLst>
                                    <p:cond delay="0"/>
                                  </p:stCondLst>
                                  <p:childTnLst>
                                    <p:set>
                                      <p:cBhvr>
                                        <p:cTn id="37" dur="1" fill="hold">
                                          <p:stCondLst>
                                            <p:cond delay="0"/>
                                          </p:stCondLst>
                                        </p:cTn>
                                        <p:tgtEl>
                                          <p:spTgt spid="105"/>
                                        </p:tgtEl>
                                        <p:attrNameLst>
                                          <p:attrName>style.visibility</p:attrName>
                                        </p:attrNameLst>
                                      </p:cBhvr>
                                      <p:to>
                                        <p:strVal val="visible"/>
                                      </p:to>
                                    </p:set>
                                    <p:animEffect transition="in" filter="diamond(in)">
                                      <p:cBhvr>
                                        <p:cTn id="38" dur="2000"/>
                                        <p:tgtEl>
                                          <p:spTgt spid="105"/>
                                        </p:tgtEl>
                                      </p:cBhvr>
                                    </p:animEffect>
                                  </p:childTnLst>
                                </p:cTn>
                              </p:par>
                            </p:childTnLst>
                          </p:cTn>
                        </p:par>
                      </p:childTnLst>
                    </p:cTn>
                  </p:par>
                  <p:par>
                    <p:cTn id="39" fill="hold">
                      <p:stCondLst>
                        <p:cond delay="indefinite"/>
                      </p:stCondLst>
                      <p:childTnLst>
                        <p:par>
                          <p:cTn id="40" fill="hold">
                            <p:stCondLst>
                              <p:cond delay="0"/>
                            </p:stCondLst>
                            <p:childTnLst>
                              <p:par>
                                <p:cTn id="41" presetID="8" presetClass="entr" presetSubtype="16" fill="hold" grpId="0" nodeType="clickEffect">
                                  <p:stCondLst>
                                    <p:cond delay="0"/>
                                  </p:stCondLst>
                                  <p:childTnLst>
                                    <p:set>
                                      <p:cBhvr>
                                        <p:cTn id="42" dur="1" fill="hold">
                                          <p:stCondLst>
                                            <p:cond delay="0"/>
                                          </p:stCondLst>
                                        </p:cTn>
                                        <p:tgtEl>
                                          <p:spTgt spid="106"/>
                                        </p:tgtEl>
                                        <p:attrNameLst>
                                          <p:attrName>style.visibility</p:attrName>
                                        </p:attrNameLst>
                                      </p:cBhvr>
                                      <p:to>
                                        <p:strVal val="visible"/>
                                      </p:to>
                                    </p:set>
                                    <p:animEffect transition="in" filter="diamond(in)">
                                      <p:cBhvr>
                                        <p:cTn id="43" dur="2000"/>
                                        <p:tgtEl>
                                          <p:spTgt spid="106"/>
                                        </p:tgtEl>
                                      </p:cBhvr>
                                    </p:animEffect>
                                  </p:childTnLst>
                                </p:cTn>
                              </p:par>
                            </p:childTnLst>
                          </p:cTn>
                        </p:par>
                      </p:childTnLst>
                    </p:cTn>
                  </p:par>
                  <p:par>
                    <p:cTn id="44" fill="hold">
                      <p:stCondLst>
                        <p:cond delay="indefinite"/>
                      </p:stCondLst>
                      <p:childTnLst>
                        <p:par>
                          <p:cTn id="45" fill="hold">
                            <p:stCondLst>
                              <p:cond delay="0"/>
                            </p:stCondLst>
                            <p:childTnLst>
                              <p:par>
                                <p:cTn id="46" presetID="22" presetClass="entr" presetSubtype="8" fill="hold" grpId="0" nodeType="clickEffect">
                                  <p:stCondLst>
                                    <p:cond delay="0"/>
                                  </p:stCondLst>
                                  <p:childTnLst>
                                    <p:set>
                                      <p:cBhvr>
                                        <p:cTn id="47" dur="1" fill="hold">
                                          <p:stCondLst>
                                            <p:cond delay="0"/>
                                          </p:stCondLst>
                                        </p:cTn>
                                        <p:tgtEl>
                                          <p:spTgt spid="107"/>
                                        </p:tgtEl>
                                        <p:attrNameLst>
                                          <p:attrName>style.visibility</p:attrName>
                                        </p:attrNameLst>
                                      </p:cBhvr>
                                      <p:to>
                                        <p:strVal val="visible"/>
                                      </p:to>
                                    </p:set>
                                    <p:animEffect transition="in" filter="wipe(left)">
                                      <p:cBhvr>
                                        <p:cTn id="48" dur="3500"/>
                                        <p:tgtEl>
                                          <p:spTgt spid="107"/>
                                        </p:tgtEl>
                                      </p:cBhvr>
                                    </p:animEffect>
                                  </p:childTnLst>
                                </p:cTn>
                              </p:par>
                            </p:childTnLst>
                          </p:cTn>
                        </p:par>
                      </p:childTnLst>
                    </p:cTn>
                  </p:par>
                  <p:par>
                    <p:cTn id="49" fill="hold">
                      <p:stCondLst>
                        <p:cond delay="indefinite"/>
                      </p:stCondLst>
                      <p:childTnLst>
                        <p:par>
                          <p:cTn id="50" fill="hold">
                            <p:stCondLst>
                              <p:cond delay="0"/>
                            </p:stCondLst>
                            <p:childTnLst>
                              <p:par>
                                <p:cTn id="51" presetID="31" presetClass="entr" presetSubtype="0" fill="hold" grpId="0" nodeType="clickEffect">
                                  <p:stCondLst>
                                    <p:cond delay="0"/>
                                  </p:stCondLst>
                                  <p:childTnLst>
                                    <p:set>
                                      <p:cBhvr>
                                        <p:cTn id="52" dur="1" fill="hold">
                                          <p:stCondLst>
                                            <p:cond delay="0"/>
                                          </p:stCondLst>
                                        </p:cTn>
                                        <p:tgtEl>
                                          <p:spTgt spid="2081"/>
                                        </p:tgtEl>
                                        <p:attrNameLst>
                                          <p:attrName>style.visibility</p:attrName>
                                        </p:attrNameLst>
                                      </p:cBhvr>
                                      <p:to>
                                        <p:strVal val="visible"/>
                                      </p:to>
                                    </p:set>
                                    <p:anim calcmode="lin" valueType="num">
                                      <p:cBhvr>
                                        <p:cTn id="53" dur="1000" fill="hold"/>
                                        <p:tgtEl>
                                          <p:spTgt spid="2081"/>
                                        </p:tgtEl>
                                        <p:attrNameLst>
                                          <p:attrName>ppt_w</p:attrName>
                                        </p:attrNameLst>
                                      </p:cBhvr>
                                      <p:tavLst>
                                        <p:tav tm="0">
                                          <p:val>
                                            <p:fltVal val="0"/>
                                          </p:val>
                                        </p:tav>
                                        <p:tav tm="100000">
                                          <p:val>
                                            <p:strVal val="#ppt_w"/>
                                          </p:val>
                                        </p:tav>
                                      </p:tavLst>
                                    </p:anim>
                                    <p:anim calcmode="lin" valueType="num">
                                      <p:cBhvr>
                                        <p:cTn id="54" dur="1000" fill="hold"/>
                                        <p:tgtEl>
                                          <p:spTgt spid="2081"/>
                                        </p:tgtEl>
                                        <p:attrNameLst>
                                          <p:attrName>ppt_h</p:attrName>
                                        </p:attrNameLst>
                                      </p:cBhvr>
                                      <p:tavLst>
                                        <p:tav tm="0">
                                          <p:val>
                                            <p:fltVal val="0"/>
                                          </p:val>
                                        </p:tav>
                                        <p:tav tm="100000">
                                          <p:val>
                                            <p:strVal val="#ppt_h"/>
                                          </p:val>
                                        </p:tav>
                                      </p:tavLst>
                                    </p:anim>
                                    <p:anim calcmode="lin" valueType="num">
                                      <p:cBhvr>
                                        <p:cTn id="55" dur="1000" fill="hold"/>
                                        <p:tgtEl>
                                          <p:spTgt spid="2081"/>
                                        </p:tgtEl>
                                        <p:attrNameLst>
                                          <p:attrName>style.rotation</p:attrName>
                                        </p:attrNameLst>
                                      </p:cBhvr>
                                      <p:tavLst>
                                        <p:tav tm="0">
                                          <p:val>
                                            <p:fltVal val="90"/>
                                          </p:val>
                                        </p:tav>
                                        <p:tav tm="100000">
                                          <p:val>
                                            <p:fltVal val="0"/>
                                          </p:val>
                                        </p:tav>
                                      </p:tavLst>
                                    </p:anim>
                                    <p:animEffect transition="in" filter="fade">
                                      <p:cBhvr>
                                        <p:cTn id="56" dur="1000"/>
                                        <p:tgtEl>
                                          <p:spTgt spid="2081"/>
                                        </p:tgtEl>
                                      </p:cBhvr>
                                    </p:animEffect>
                                  </p:childTnLst>
                                </p:cTn>
                              </p:par>
                            </p:childTnLst>
                          </p:cTn>
                        </p:par>
                      </p:childTnLst>
                    </p:cTn>
                  </p:par>
                  <p:par>
                    <p:cTn id="57" fill="hold">
                      <p:stCondLst>
                        <p:cond delay="indefinite"/>
                      </p:stCondLst>
                      <p:childTnLst>
                        <p:par>
                          <p:cTn id="58" fill="hold">
                            <p:stCondLst>
                              <p:cond delay="0"/>
                            </p:stCondLst>
                            <p:childTnLst>
                              <p:par>
                                <p:cTn id="59" presetID="26" presetClass="entr" presetSubtype="0" fill="hold" grpId="0" nodeType="clickEffect">
                                  <p:stCondLst>
                                    <p:cond delay="0"/>
                                  </p:stCondLst>
                                  <p:childTnLst>
                                    <p:set>
                                      <p:cBhvr>
                                        <p:cTn id="60" dur="1" fill="hold">
                                          <p:stCondLst>
                                            <p:cond delay="0"/>
                                          </p:stCondLst>
                                        </p:cTn>
                                        <p:tgtEl>
                                          <p:spTgt spid="111"/>
                                        </p:tgtEl>
                                        <p:attrNameLst>
                                          <p:attrName>style.visibility</p:attrName>
                                        </p:attrNameLst>
                                      </p:cBhvr>
                                      <p:to>
                                        <p:strVal val="visible"/>
                                      </p:to>
                                    </p:set>
                                    <p:animEffect transition="in" filter="wipe(down)">
                                      <p:cBhvr>
                                        <p:cTn id="61" dur="580">
                                          <p:stCondLst>
                                            <p:cond delay="0"/>
                                          </p:stCondLst>
                                        </p:cTn>
                                        <p:tgtEl>
                                          <p:spTgt spid="111"/>
                                        </p:tgtEl>
                                      </p:cBhvr>
                                    </p:animEffect>
                                    <p:anim calcmode="lin" valueType="num">
                                      <p:cBhvr>
                                        <p:cTn id="62" dur="1822" tmFilter="0,0; 0.14,0.36; 0.43,0.73; 0.71,0.91; 1.0,1.0">
                                          <p:stCondLst>
                                            <p:cond delay="0"/>
                                          </p:stCondLst>
                                        </p:cTn>
                                        <p:tgtEl>
                                          <p:spTgt spid="111"/>
                                        </p:tgtEl>
                                        <p:attrNameLst>
                                          <p:attrName>ppt_x</p:attrName>
                                        </p:attrNameLst>
                                      </p:cBhvr>
                                      <p:tavLst>
                                        <p:tav tm="0">
                                          <p:val>
                                            <p:strVal val="#ppt_x-0.25"/>
                                          </p:val>
                                        </p:tav>
                                        <p:tav tm="100000">
                                          <p:val>
                                            <p:strVal val="#ppt_x"/>
                                          </p:val>
                                        </p:tav>
                                      </p:tavLst>
                                    </p:anim>
                                    <p:anim calcmode="lin" valueType="num">
                                      <p:cBhvr>
                                        <p:cTn id="63" dur="664" tmFilter="0.0,0.0; 0.25,0.07; 0.50,0.2; 0.75,0.467; 1.0,1.0">
                                          <p:stCondLst>
                                            <p:cond delay="0"/>
                                          </p:stCondLst>
                                        </p:cTn>
                                        <p:tgtEl>
                                          <p:spTgt spid="111"/>
                                        </p:tgtEl>
                                        <p:attrNameLst>
                                          <p:attrName>ppt_y</p:attrName>
                                        </p:attrNameLst>
                                      </p:cBhvr>
                                      <p:tavLst>
                                        <p:tav tm="0" fmla="#ppt_y-sin(pi*$)/3">
                                          <p:val>
                                            <p:fltVal val="0.5"/>
                                          </p:val>
                                        </p:tav>
                                        <p:tav tm="100000">
                                          <p:val>
                                            <p:fltVal val="1"/>
                                          </p:val>
                                        </p:tav>
                                      </p:tavLst>
                                    </p:anim>
                                    <p:anim calcmode="lin" valueType="num">
                                      <p:cBhvr>
                                        <p:cTn id="64" dur="664" tmFilter="0, 0; 0.125,0.2665; 0.25,0.4; 0.375,0.465; 0.5,0.5;  0.625,0.535; 0.75,0.6; 0.875,0.7335; 1,1">
                                          <p:stCondLst>
                                            <p:cond delay="664"/>
                                          </p:stCondLst>
                                        </p:cTn>
                                        <p:tgtEl>
                                          <p:spTgt spid="111"/>
                                        </p:tgtEl>
                                        <p:attrNameLst>
                                          <p:attrName>ppt_y</p:attrName>
                                        </p:attrNameLst>
                                      </p:cBhvr>
                                      <p:tavLst>
                                        <p:tav tm="0" fmla="#ppt_y-sin(pi*$)/9">
                                          <p:val>
                                            <p:fltVal val="0"/>
                                          </p:val>
                                        </p:tav>
                                        <p:tav tm="100000">
                                          <p:val>
                                            <p:fltVal val="1"/>
                                          </p:val>
                                        </p:tav>
                                      </p:tavLst>
                                    </p:anim>
                                    <p:anim calcmode="lin" valueType="num">
                                      <p:cBhvr>
                                        <p:cTn id="65" dur="332" tmFilter="0, 0; 0.125,0.2665; 0.25,0.4; 0.375,0.465; 0.5,0.5;  0.625,0.535; 0.75,0.6; 0.875,0.7335; 1,1">
                                          <p:stCondLst>
                                            <p:cond delay="1324"/>
                                          </p:stCondLst>
                                        </p:cTn>
                                        <p:tgtEl>
                                          <p:spTgt spid="111"/>
                                        </p:tgtEl>
                                        <p:attrNameLst>
                                          <p:attrName>ppt_y</p:attrName>
                                        </p:attrNameLst>
                                      </p:cBhvr>
                                      <p:tavLst>
                                        <p:tav tm="0" fmla="#ppt_y-sin(pi*$)/27">
                                          <p:val>
                                            <p:fltVal val="0"/>
                                          </p:val>
                                        </p:tav>
                                        <p:tav tm="100000">
                                          <p:val>
                                            <p:fltVal val="1"/>
                                          </p:val>
                                        </p:tav>
                                      </p:tavLst>
                                    </p:anim>
                                    <p:anim calcmode="lin" valueType="num">
                                      <p:cBhvr>
                                        <p:cTn id="66" dur="164" tmFilter="0, 0; 0.125,0.2665; 0.25,0.4; 0.375,0.465; 0.5,0.5;  0.625,0.535; 0.75,0.6; 0.875,0.7335; 1,1">
                                          <p:stCondLst>
                                            <p:cond delay="1656"/>
                                          </p:stCondLst>
                                        </p:cTn>
                                        <p:tgtEl>
                                          <p:spTgt spid="111"/>
                                        </p:tgtEl>
                                        <p:attrNameLst>
                                          <p:attrName>ppt_y</p:attrName>
                                        </p:attrNameLst>
                                      </p:cBhvr>
                                      <p:tavLst>
                                        <p:tav tm="0" fmla="#ppt_y-sin(pi*$)/81">
                                          <p:val>
                                            <p:fltVal val="0"/>
                                          </p:val>
                                        </p:tav>
                                        <p:tav tm="100000">
                                          <p:val>
                                            <p:fltVal val="1"/>
                                          </p:val>
                                        </p:tav>
                                      </p:tavLst>
                                    </p:anim>
                                    <p:animScale>
                                      <p:cBhvr>
                                        <p:cTn id="67" dur="26">
                                          <p:stCondLst>
                                            <p:cond delay="650"/>
                                          </p:stCondLst>
                                        </p:cTn>
                                        <p:tgtEl>
                                          <p:spTgt spid="111"/>
                                        </p:tgtEl>
                                      </p:cBhvr>
                                      <p:to x="100000" y="60000"/>
                                    </p:animScale>
                                    <p:animScale>
                                      <p:cBhvr>
                                        <p:cTn id="68" dur="166" decel="50000">
                                          <p:stCondLst>
                                            <p:cond delay="676"/>
                                          </p:stCondLst>
                                        </p:cTn>
                                        <p:tgtEl>
                                          <p:spTgt spid="111"/>
                                        </p:tgtEl>
                                      </p:cBhvr>
                                      <p:to x="100000" y="100000"/>
                                    </p:animScale>
                                    <p:animScale>
                                      <p:cBhvr>
                                        <p:cTn id="69" dur="26">
                                          <p:stCondLst>
                                            <p:cond delay="1312"/>
                                          </p:stCondLst>
                                        </p:cTn>
                                        <p:tgtEl>
                                          <p:spTgt spid="111"/>
                                        </p:tgtEl>
                                      </p:cBhvr>
                                      <p:to x="100000" y="80000"/>
                                    </p:animScale>
                                    <p:animScale>
                                      <p:cBhvr>
                                        <p:cTn id="70" dur="166" decel="50000">
                                          <p:stCondLst>
                                            <p:cond delay="1338"/>
                                          </p:stCondLst>
                                        </p:cTn>
                                        <p:tgtEl>
                                          <p:spTgt spid="111"/>
                                        </p:tgtEl>
                                      </p:cBhvr>
                                      <p:to x="100000" y="100000"/>
                                    </p:animScale>
                                    <p:animScale>
                                      <p:cBhvr>
                                        <p:cTn id="71" dur="26">
                                          <p:stCondLst>
                                            <p:cond delay="1642"/>
                                          </p:stCondLst>
                                        </p:cTn>
                                        <p:tgtEl>
                                          <p:spTgt spid="111"/>
                                        </p:tgtEl>
                                      </p:cBhvr>
                                      <p:to x="100000" y="90000"/>
                                    </p:animScale>
                                    <p:animScale>
                                      <p:cBhvr>
                                        <p:cTn id="72" dur="166" decel="50000">
                                          <p:stCondLst>
                                            <p:cond delay="1668"/>
                                          </p:stCondLst>
                                        </p:cTn>
                                        <p:tgtEl>
                                          <p:spTgt spid="111"/>
                                        </p:tgtEl>
                                      </p:cBhvr>
                                      <p:to x="100000" y="100000"/>
                                    </p:animScale>
                                    <p:animScale>
                                      <p:cBhvr>
                                        <p:cTn id="73" dur="26">
                                          <p:stCondLst>
                                            <p:cond delay="1808"/>
                                          </p:stCondLst>
                                        </p:cTn>
                                        <p:tgtEl>
                                          <p:spTgt spid="111"/>
                                        </p:tgtEl>
                                      </p:cBhvr>
                                      <p:to x="100000" y="95000"/>
                                    </p:animScale>
                                    <p:animScale>
                                      <p:cBhvr>
                                        <p:cTn id="74" dur="166" decel="50000">
                                          <p:stCondLst>
                                            <p:cond delay="1834"/>
                                          </p:stCondLst>
                                        </p:cTn>
                                        <p:tgtEl>
                                          <p:spTgt spid="111"/>
                                        </p:tgtEl>
                                      </p:cBhvr>
                                      <p:to x="100000" y="100000"/>
                                    </p:animScale>
                                  </p:childTnLst>
                                </p:cTn>
                              </p:par>
                            </p:childTnLst>
                          </p:cTn>
                        </p:par>
                        <p:par>
                          <p:cTn id="75" fill="hold">
                            <p:stCondLst>
                              <p:cond delay="2000"/>
                            </p:stCondLst>
                            <p:childTnLst>
                              <p:par>
                                <p:cTn id="76" presetID="10" presetClass="entr" presetSubtype="0" fill="hold" grpId="0" nodeType="afterEffect">
                                  <p:stCondLst>
                                    <p:cond delay="0"/>
                                  </p:stCondLst>
                                  <p:childTnLst>
                                    <p:set>
                                      <p:cBhvr>
                                        <p:cTn id="77" dur="1" fill="hold">
                                          <p:stCondLst>
                                            <p:cond delay="0"/>
                                          </p:stCondLst>
                                        </p:cTn>
                                        <p:tgtEl>
                                          <p:spTgt spid="109"/>
                                        </p:tgtEl>
                                        <p:attrNameLst>
                                          <p:attrName>style.visibility</p:attrName>
                                        </p:attrNameLst>
                                      </p:cBhvr>
                                      <p:to>
                                        <p:strVal val="visible"/>
                                      </p:to>
                                    </p:set>
                                    <p:animEffect transition="in" filter="fade">
                                      <p:cBhvr>
                                        <p:cTn id="78" dur="750"/>
                                        <p:tgtEl>
                                          <p:spTgt spid="109"/>
                                        </p:tgtEl>
                                      </p:cBhvr>
                                    </p:animEffect>
                                  </p:childTnLst>
                                </p:cTn>
                              </p:par>
                            </p:childTnLst>
                          </p:cTn>
                        </p:par>
                        <p:par>
                          <p:cTn id="79" fill="hold">
                            <p:stCondLst>
                              <p:cond delay="2750"/>
                            </p:stCondLst>
                            <p:childTnLst>
                              <p:par>
                                <p:cTn id="80" presetID="10" presetClass="entr" presetSubtype="0" fill="hold" grpId="0" nodeType="afterEffect">
                                  <p:stCondLst>
                                    <p:cond delay="0"/>
                                  </p:stCondLst>
                                  <p:childTnLst>
                                    <p:set>
                                      <p:cBhvr>
                                        <p:cTn id="81" dur="1" fill="hold">
                                          <p:stCondLst>
                                            <p:cond delay="0"/>
                                          </p:stCondLst>
                                        </p:cTn>
                                        <p:tgtEl>
                                          <p:spTgt spid="110"/>
                                        </p:tgtEl>
                                        <p:attrNameLst>
                                          <p:attrName>style.visibility</p:attrName>
                                        </p:attrNameLst>
                                      </p:cBhvr>
                                      <p:to>
                                        <p:strVal val="visible"/>
                                      </p:to>
                                    </p:set>
                                    <p:animEffect transition="in" filter="fade">
                                      <p:cBhvr>
                                        <p:cTn id="82" dur="750"/>
                                        <p:tgtEl>
                                          <p:spTgt spid="11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77" grpId="0" animBg="1"/>
      <p:bldP spid="2079" grpId="0" animBg="1"/>
      <p:bldP spid="2080" grpId="0" animBg="1"/>
      <p:bldP spid="101" grpId="0" animBg="1"/>
      <p:bldP spid="102" grpId="0" animBg="1"/>
      <p:bldP spid="103" grpId="0" animBg="1"/>
      <p:bldP spid="104" grpId="0" animBg="1"/>
      <p:bldP spid="105" grpId="0" animBg="1"/>
      <p:bldP spid="106" grpId="0" animBg="1"/>
      <p:bldP spid="107" grpId="0" animBg="1"/>
      <p:bldP spid="2081" grpId="0" animBg="1"/>
      <p:bldP spid="109" grpId="0"/>
      <p:bldP spid="110" grpId="0"/>
      <p:bldP spid="111" grpId="0" animBg="1"/>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2" name="Table 1"/>
          <p:cNvGraphicFramePr>
            <a:graphicFrameLocks noGrp="1"/>
          </p:cNvGraphicFramePr>
          <p:nvPr>
            <p:extLst>
              <p:ext uri="{D42A27DB-BD31-4B8C-83A1-F6EECF244321}">
                <p14:modId xmlns:p14="http://schemas.microsoft.com/office/powerpoint/2010/main" val="2593019820"/>
              </p:ext>
            </p:extLst>
          </p:nvPr>
        </p:nvGraphicFramePr>
        <p:xfrm>
          <a:off x="850008" y="1017430"/>
          <a:ext cx="7791717" cy="5383370"/>
        </p:xfrm>
        <a:graphic>
          <a:graphicData uri="http://schemas.openxmlformats.org/drawingml/2006/table">
            <a:tbl>
              <a:tblPr firstRow="1" firstCol="1" lastRow="1" lastCol="1" bandRow="1" bandCol="1"/>
              <a:tblGrid>
                <a:gridCol w="2600238"/>
                <a:gridCol w="2591241"/>
                <a:gridCol w="2600238"/>
              </a:tblGrid>
              <a:tr h="357884">
                <a:tc>
                  <a:txBody>
                    <a:bodyPr/>
                    <a:lstStyle/>
                    <a:p>
                      <a:pPr marL="184150" algn="ctr">
                        <a:spcBef>
                          <a:spcPts val="310"/>
                        </a:spcBef>
                        <a:spcAft>
                          <a:spcPts val="0"/>
                        </a:spcAft>
                      </a:pPr>
                      <a:r>
                        <a:rPr lang="en-US" sz="2000" b="1" dirty="0">
                          <a:effectLst/>
                          <a:latin typeface="+mn-lt"/>
                          <a:ea typeface="Calibri"/>
                          <a:cs typeface="Times New Roman"/>
                        </a:rPr>
                        <a:t>1-4</a:t>
                      </a:r>
                      <a:r>
                        <a:rPr lang="en-US" sz="2000" b="1" spc="-15" dirty="0">
                          <a:effectLst/>
                          <a:latin typeface="+mn-lt"/>
                          <a:ea typeface="Calibri"/>
                          <a:cs typeface="Times New Roman"/>
                        </a:rPr>
                        <a:t> </a:t>
                      </a:r>
                      <a:r>
                        <a:rPr lang="en-US" sz="2000" b="1" dirty="0">
                          <a:effectLst/>
                          <a:latin typeface="+mn-lt"/>
                          <a:ea typeface="Calibri"/>
                          <a:cs typeface="Times New Roman"/>
                        </a:rPr>
                        <a:t>marks</a:t>
                      </a:r>
                      <a:endParaRPr lang="en-NZ" sz="2000" dirty="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82245" algn="ctr">
                        <a:spcBef>
                          <a:spcPts val="310"/>
                        </a:spcBef>
                        <a:spcAft>
                          <a:spcPts val="0"/>
                        </a:spcAft>
                      </a:pPr>
                      <a:r>
                        <a:rPr lang="en-US" sz="2000" b="1" dirty="0">
                          <a:effectLst/>
                          <a:latin typeface="+mn-lt"/>
                          <a:ea typeface="Calibri"/>
                          <a:cs typeface="Times New Roman"/>
                        </a:rPr>
                        <a:t>5-6</a:t>
                      </a:r>
                      <a:r>
                        <a:rPr lang="en-US" sz="2000" b="1" spc="-15" dirty="0">
                          <a:effectLst/>
                          <a:latin typeface="+mn-lt"/>
                          <a:ea typeface="Calibri"/>
                          <a:cs typeface="Times New Roman"/>
                        </a:rPr>
                        <a:t> </a:t>
                      </a:r>
                      <a:r>
                        <a:rPr lang="en-US" sz="2000" b="1" dirty="0">
                          <a:effectLst/>
                          <a:latin typeface="+mn-lt"/>
                          <a:ea typeface="Calibri"/>
                          <a:cs typeface="Times New Roman"/>
                        </a:rPr>
                        <a:t>marks</a:t>
                      </a:r>
                      <a:endParaRPr lang="en-NZ" sz="2000" dirty="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181610" algn="ctr">
                        <a:spcBef>
                          <a:spcPts val="310"/>
                        </a:spcBef>
                        <a:spcAft>
                          <a:spcPts val="0"/>
                        </a:spcAft>
                      </a:pPr>
                      <a:r>
                        <a:rPr lang="en-US" sz="2000" b="1" dirty="0">
                          <a:effectLst/>
                          <a:latin typeface="+mn-lt"/>
                          <a:ea typeface="Calibri"/>
                          <a:cs typeface="Times New Roman"/>
                        </a:rPr>
                        <a:t>7-8</a:t>
                      </a:r>
                      <a:r>
                        <a:rPr lang="en-US" sz="2000" b="1" spc="-15" dirty="0">
                          <a:effectLst/>
                          <a:latin typeface="+mn-lt"/>
                          <a:ea typeface="Calibri"/>
                          <a:cs typeface="Times New Roman"/>
                        </a:rPr>
                        <a:t> </a:t>
                      </a:r>
                      <a:r>
                        <a:rPr lang="en-US" sz="2000" b="1" dirty="0">
                          <a:effectLst/>
                          <a:latin typeface="+mn-lt"/>
                          <a:ea typeface="Calibri"/>
                          <a:cs typeface="Times New Roman"/>
                        </a:rPr>
                        <a:t>marks</a:t>
                      </a:r>
                      <a:endParaRPr lang="en-NZ" sz="2000" dirty="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5025486">
                <a:tc>
                  <a:txBody>
                    <a:bodyPr/>
                    <a:lstStyle/>
                    <a:p>
                      <a:pPr marL="36195" marR="120015">
                        <a:lnSpc>
                          <a:spcPct val="105000"/>
                        </a:lnSpc>
                        <a:spcBef>
                          <a:spcPts val="575"/>
                        </a:spcBef>
                        <a:spcAft>
                          <a:spcPts val="0"/>
                        </a:spcAft>
                      </a:pPr>
                      <a:endParaRPr lang="en-US" sz="1800" dirty="0" smtClean="0">
                        <a:effectLst/>
                        <a:latin typeface="+mn-lt"/>
                        <a:ea typeface="Calibri"/>
                        <a:cs typeface="Times New Roman"/>
                      </a:endParaRPr>
                    </a:p>
                    <a:p>
                      <a:pPr marL="36195" marR="120015">
                        <a:lnSpc>
                          <a:spcPct val="105000"/>
                        </a:lnSpc>
                        <a:spcBef>
                          <a:spcPts val="575"/>
                        </a:spcBef>
                        <a:spcAft>
                          <a:spcPts val="0"/>
                        </a:spcAft>
                      </a:pPr>
                      <a:r>
                        <a:rPr lang="en-US" sz="1800" dirty="0" smtClean="0">
                          <a:effectLst/>
                          <a:latin typeface="+mn-lt"/>
                          <a:ea typeface="Calibri"/>
                          <a:cs typeface="Times New Roman"/>
                        </a:rPr>
                        <a:t>Thorough </a:t>
                      </a:r>
                      <a:r>
                        <a:rPr lang="en-US" sz="1800" dirty="0">
                          <a:effectLst/>
                          <a:latin typeface="+mn-lt"/>
                          <a:ea typeface="Calibri"/>
                          <a:cs typeface="Times New Roman"/>
                        </a:rPr>
                        <a:t>understanding</a:t>
                      </a:r>
                      <a:r>
                        <a:rPr lang="en-US" sz="1800" spc="5" dirty="0">
                          <a:effectLst/>
                          <a:latin typeface="+mn-lt"/>
                          <a:ea typeface="Calibri"/>
                          <a:cs typeface="Times New Roman"/>
                        </a:rPr>
                        <a:t> </a:t>
                      </a:r>
                      <a:r>
                        <a:rPr lang="en-US" sz="1800" dirty="0">
                          <a:effectLst/>
                          <a:latin typeface="+mn-lt"/>
                          <a:ea typeface="Calibri"/>
                          <a:cs typeface="Times New Roman"/>
                        </a:rPr>
                        <a:t>of these applications</a:t>
                      </a:r>
                      <a:r>
                        <a:rPr lang="en-US" sz="1800" spc="-25" dirty="0">
                          <a:effectLst/>
                          <a:latin typeface="+mn-lt"/>
                          <a:ea typeface="Calibri"/>
                          <a:cs typeface="Times New Roman"/>
                        </a:rPr>
                        <a:t> </a:t>
                      </a:r>
                      <a:r>
                        <a:rPr lang="en-US" sz="1800" dirty="0">
                          <a:effectLst/>
                          <a:latin typeface="+mn-lt"/>
                          <a:ea typeface="Calibri"/>
                          <a:cs typeface="Times New Roman"/>
                        </a:rPr>
                        <a:t>of physics.</a:t>
                      </a:r>
                      <a:endParaRPr lang="en-NZ" sz="1800" dirty="0">
                        <a:effectLst/>
                        <a:latin typeface="+mn-lt"/>
                        <a:ea typeface="Calibri"/>
                        <a:cs typeface="Times New Roman"/>
                      </a:endParaRPr>
                    </a:p>
                    <a:p>
                      <a:pPr>
                        <a:spcAft>
                          <a:spcPts val="0"/>
                        </a:spcAft>
                      </a:pPr>
                      <a:r>
                        <a:rPr lang="en-US" sz="1800" b="1" dirty="0">
                          <a:effectLst/>
                          <a:latin typeface="+mn-lt"/>
                          <a:ea typeface="Arial"/>
                          <a:cs typeface="Times New Roman"/>
                        </a:rPr>
                        <a:t>  </a:t>
                      </a:r>
                      <a:endParaRPr lang="en-NZ" sz="1800" dirty="0">
                        <a:effectLst/>
                        <a:latin typeface="+mn-lt"/>
                        <a:ea typeface="Calibri"/>
                        <a:cs typeface="Times New Roman"/>
                      </a:endParaRPr>
                    </a:p>
                    <a:p>
                      <a:pPr marL="36195">
                        <a:spcAft>
                          <a:spcPts val="0"/>
                        </a:spcAft>
                      </a:pPr>
                      <a:r>
                        <a:rPr lang="en-US" sz="1800" dirty="0">
                          <a:effectLst/>
                          <a:latin typeface="+mn-lt"/>
                          <a:ea typeface="Calibri"/>
                          <a:cs typeface="Times New Roman"/>
                        </a:rPr>
                        <a:t>OR</a:t>
                      </a:r>
                      <a:endParaRPr lang="en-NZ" sz="1800" dirty="0">
                        <a:effectLst/>
                        <a:latin typeface="+mn-lt"/>
                        <a:ea typeface="Calibri"/>
                        <a:cs typeface="Times New Roman"/>
                      </a:endParaRPr>
                    </a:p>
                    <a:p>
                      <a:pPr>
                        <a:spcBef>
                          <a:spcPts val="40"/>
                        </a:spcBef>
                        <a:spcAft>
                          <a:spcPts val="0"/>
                        </a:spcAft>
                      </a:pPr>
                      <a:r>
                        <a:rPr lang="en-US" sz="1800" b="1" dirty="0">
                          <a:effectLst/>
                          <a:latin typeface="+mn-lt"/>
                          <a:ea typeface="Arial"/>
                          <a:cs typeface="Times New Roman"/>
                        </a:rPr>
                        <a:t> </a:t>
                      </a:r>
                      <a:endParaRPr lang="en-NZ" sz="1800" dirty="0">
                        <a:effectLst/>
                        <a:latin typeface="+mn-lt"/>
                        <a:ea typeface="Calibri"/>
                        <a:cs typeface="Times New Roman"/>
                      </a:endParaRPr>
                    </a:p>
                    <a:p>
                      <a:pPr marL="36195" marR="55880">
                        <a:lnSpc>
                          <a:spcPct val="105000"/>
                        </a:lnSpc>
                        <a:spcAft>
                          <a:spcPts val="0"/>
                        </a:spcAft>
                      </a:pPr>
                      <a:r>
                        <a:rPr lang="en-US" sz="1800" dirty="0">
                          <a:effectLst/>
                          <a:latin typeface="+mn-lt"/>
                          <a:ea typeface="Calibri"/>
                          <a:cs typeface="Times New Roman"/>
                        </a:rPr>
                        <a:t>Partially</a:t>
                      </a:r>
                      <a:r>
                        <a:rPr lang="en-US" sz="1800" spc="-20" dirty="0">
                          <a:effectLst/>
                          <a:latin typeface="+mn-lt"/>
                          <a:ea typeface="Calibri"/>
                          <a:cs typeface="Times New Roman"/>
                        </a:rPr>
                        <a:t> </a:t>
                      </a:r>
                      <a:r>
                        <a:rPr lang="en-US" sz="1800" dirty="0">
                          <a:effectLst/>
                          <a:latin typeface="+mn-lt"/>
                          <a:ea typeface="Calibri"/>
                          <a:cs typeface="Times New Roman"/>
                        </a:rPr>
                        <a:t>correct mathematical solution to</a:t>
                      </a:r>
                      <a:r>
                        <a:rPr lang="en-US" sz="1800" spc="-5" dirty="0">
                          <a:effectLst/>
                          <a:latin typeface="+mn-lt"/>
                          <a:ea typeface="Calibri"/>
                          <a:cs typeface="Times New Roman"/>
                        </a:rPr>
                        <a:t> </a:t>
                      </a:r>
                      <a:r>
                        <a:rPr lang="en-US" sz="1800" dirty="0">
                          <a:effectLst/>
                          <a:latin typeface="+mn-lt"/>
                          <a:ea typeface="Calibri"/>
                          <a:cs typeface="Times New Roman"/>
                        </a:rPr>
                        <a:t>the given</a:t>
                      </a:r>
                      <a:r>
                        <a:rPr lang="en-US" sz="1800" spc="-25" dirty="0">
                          <a:effectLst/>
                          <a:latin typeface="+mn-lt"/>
                          <a:ea typeface="Calibri"/>
                          <a:cs typeface="Times New Roman"/>
                        </a:rPr>
                        <a:t> </a:t>
                      </a:r>
                      <a:r>
                        <a:rPr lang="en-US" sz="1800" dirty="0">
                          <a:effectLst/>
                          <a:latin typeface="+mn-lt"/>
                          <a:ea typeface="Calibri"/>
                          <a:cs typeface="Times New Roman"/>
                        </a:rPr>
                        <a:t>problems</a:t>
                      </a:r>
                      <a:endParaRPr lang="en-NZ" sz="1800" dirty="0">
                        <a:effectLst/>
                        <a:latin typeface="+mn-lt"/>
                        <a:ea typeface="Calibri"/>
                        <a:cs typeface="Times New Roman"/>
                      </a:endParaRPr>
                    </a:p>
                    <a:p>
                      <a:pPr>
                        <a:spcBef>
                          <a:spcPts val="10"/>
                        </a:spcBef>
                        <a:spcAft>
                          <a:spcPts val="0"/>
                        </a:spcAft>
                      </a:pPr>
                      <a:r>
                        <a:rPr lang="en-US" sz="1800" b="1" dirty="0">
                          <a:effectLst/>
                          <a:latin typeface="+mn-lt"/>
                          <a:ea typeface="Arial"/>
                          <a:cs typeface="Times New Roman"/>
                        </a:rPr>
                        <a:t> </a:t>
                      </a:r>
                      <a:endParaRPr lang="en-NZ" sz="1800" dirty="0">
                        <a:effectLst/>
                        <a:latin typeface="+mn-lt"/>
                        <a:ea typeface="Calibri"/>
                        <a:cs typeface="Times New Roman"/>
                      </a:endParaRPr>
                    </a:p>
                    <a:p>
                      <a:pPr marL="36195">
                        <a:spcAft>
                          <a:spcPts val="0"/>
                        </a:spcAft>
                      </a:pPr>
                      <a:r>
                        <a:rPr lang="en-US" sz="1800" dirty="0">
                          <a:effectLst/>
                          <a:latin typeface="+mn-lt"/>
                          <a:ea typeface="Calibri"/>
                          <a:cs typeface="Times New Roman"/>
                        </a:rPr>
                        <a:t>AND /</a:t>
                      </a:r>
                      <a:r>
                        <a:rPr lang="en-US" sz="1800" spc="-5" dirty="0">
                          <a:effectLst/>
                          <a:latin typeface="+mn-lt"/>
                          <a:ea typeface="Calibri"/>
                          <a:cs typeface="Times New Roman"/>
                        </a:rPr>
                        <a:t> </a:t>
                      </a:r>
                      <a:r>
                        <a:rPr lang="en-US" sz="1800" dirty="0">
                          <a:effectLst/>
                          <a:latin typeface="+mn-lt"/>
                          <a:ea typeface="Calibri"/>
                          <a:cs typeface="Times New Roman"/>
                        </a:rPr>
                        <a:t>OR</a:t>
                      </a:r>
                      <a:endParaRPr lang="en-NZ" sz="1800" dirty="0">
                        <a:effectLst/>
                        <a:latin typeface="+mn-lt"/>
                        <a:ea typeface="Calibri"/>
                        <a:cs typeface="Times New Roman"/>
                      </a:endParaRPr>
                    </a:p>
                    <a:p>
                      <a:pPr>
                        <a:spcBef>
                          <a:spcPts val="5"/>
                        </a:spcBef>
                        <a:spcAft>
                          <a:spcPts val="0"/>
                        </a:spcAft>
                      </a:pPr>
                      <a:r>
                        <a:rPr lang="en-US" sz="1800" b="1" dirty="0">
                          <a:effectLst/>
                          <a:latin typeface="+mn-lt"/>
                          <a:ea typeface="Arial"/>
                          <a:cs typeface="Times New Roman"/>
                        </a:rPr>
                        <a:t> </a:t>
                      </a:r>
                      <a:endParaRPr lang="en-NZ" sz="1800" dirty="0">
                        <a:effectLst/>
                        <a:latin typeface="+mn-lt"/>
                        <a:ea typeface="Calibri"/>
                        <a:cs typeface="Times New Roman"/>
                      </a:endParaRPr>
                    </a:p>
                    <a:p>
                      <a:pPr marL="36195" marR="120015">
                        <a:lnSpc>
                          <a:spcPct val="105000"/>
                        </a:lnSpc>
                        <a:spcAft>
                          <a:spcPts val="0"/>
                        </a:spcAft>
                      </a:pPr>
                      <a:r>
                        <a:rPr lang="en-US" sz="1800" dirty="0">
                          <a:effectLst/>
                          <a:latin typeface="+mn-lt"/>
                          <a:ea typeface="Calibri"/>
                          <a:cs typeface="Times New Roman"/>
                        </a:rPr>
                        <a:t>Partial understanding</a:t>
                      </a:r>
                      <a:r>
                        <a:rPr lang="en-US" sz="1800" spc="5" dirty="0">
                          <a:effectLst/>
                          <a:latin typeface="+mn-lt"/>
                          <a:ea typeface="Calibri"/>
                          <a:cs typeface="Times New Roman"/>
                        </a:rPr>
                        <a:t> </a:t>
                      </a:r>
                      <a:r>
                        <a:rPr lang="en-US" sz="1800" dirty="0">
                          <a:effectLst/>
                          <a:latin typeface="+mn-lt"/>
                          <a:ea typeface="Calibri"/>
                          <a:cs typeface="Times New Roman"/>
                        </a:rPr>
                        <a:t>of these applications</a:t>
                      </a:r>
                      <a:r>
                        <a:rPr lang="en-US" sz="1800" spc="-25" dirty="0">
                          <a:effectLst/>
                          <a:latin typeface="+mn-lt"/>
                          <a:ea typeface="Calibri"/>
                          <a:cs typeface="Times New Roman"/>
                        </a:rPr>
                        <a:t> </a:t>
                      </a:r>
                      <a:r>
                        <a:rPr lang="en-US" sz="1800" dirty="0">
                          <a:effectLst/>
                          <a:latin typeface="+mn-lt"/>
                          <a:ea typeface="Calibri"/>
                          <a:cs typeface="Times New Roman"/>
                        </a:rPr>
                        <a:t>of physics.</a:t>
                      </a:r>
                      <a:endParaRPr lang="en-NZ" sz="1800" dirty="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3020" marR="52705">
                        <a:lnSpc>
                          <a:spcPct val="105000"/>
                        </a:lnSpc>
                        <a:spcBef>
                          <a:spcPts val="575"/>
                        </a:spcBef>
                        <a:spcAft>
                          <a:spcPts val="0"/>
                        </a:spcAft>
                      </a:pPr>
                      <a:endParaRPr lang="en-US" sz="1800" dirty="0" smtClean="0">
                        <a:effectLst/>
                        <a:latin typeface="+mn-lt"/>
                        <a:ea typeface="Calibri"/>
                        <a:cs typeface="Times New Roman"/>
                      </a:endParaRPr>
                    </a:p>
                    <a:p>
                      <a:pPr marL="33020" marR="52705">
                        <a:lnSpc>
                          <a:spcPct val="105000"/>
                        </a:lnSpc>
                        <a:spcBef>
                          <a:spcPts val="575"/>
                        </a:spcBef>
                        <a:spcAft>
                          <a:spcPts val="0"/>
                        </a:spcAft>
                      </a:pPr>
                      <a:r>
                        <a:rPr lang="en-US" sz="1800" dirty="0" smtClean="0">
                          <a:effectLst/>
                          <a:latin typeface="+mn-lt"/>
                          <a:ea typeface="Calibri"/>
                          <a:cs typeface="Times New Roman"/>
                        </a:rPr>
                        <a:t>(</a:t>
                      </a:r>
                      <a:r>
                        <a:rPr lang="en-US" sz="1800" dirty="0">
                          <a:effectLst/>
                          <a:latin typeface="+mn-lt"/>
                          <a:ea typeface="Calibri"/>
                          <a:cs typeface="Times New Roman"/>
                        </a:rPr>
                        <a:t>Partially) correct</a:t>
                      </a:r>
                      <a:r>
                        <a:rPr lang="en-US" sz="1800" spc="5" dirty="0">
                          <a:effectLst/>
                          <a:latin typeface="+mn-lt"/>
                          <a:ea typeface="Calibri"/>
                          <a:cs typeface="Times New Roman"/>
                        </a:rPr>
                        <a:t> </a:t>
                      </a:r>
                      <a:r>
                        <a:rPr lang="en-US" sz="1800" dirty="0">
                          <a:effectLst/>
                          <a:latin typeface="+mn-lt"/>
                          <a:ea typeface="Calibri"/>
                          <a:cs typeface="Times New Roman"/>
                        </a:rPr>
                        <a:t>mathematical solution to</a:t>
                      </a:r>
                      <a:r>
                        <a:rPr lang="en-US" sz="1800" spc="-5" dirty="0">
                          <a:effectLst/>
                          <a:latin typeface="+mn-lt"/>
                          <a:ea typeface="Calibri"/>
                          <a:cs typeface="Times New Roman"/>
                        </a:rPr>
                        <a:t> </a:t>
                      </a:r>
                      <a:r>
                        <a:rPr lang="en-US" sz="1800" dirty="0">
                          <a:effectLst/>
                          <a:latin typeface="+mn-lt"/>
                          <a:ea typeface="Calibri"/>
                          <a:cs typeface="Times New Roman"/>
                        </a:rPr>
                        <a:t>the given</a:t>
                      </a:r>
                      <a:r>
                        <a:rPr lang="en-US" sz="1800" spc="-25" dirty="0">
                          <a:effectLst/>
                          <a:latin typeface="+mn-lt"/>
                          <a:ea typeface="Calibri"/>
                          <a:cs typeface="Times New Roman"/>
                        </a:rPr>
                        <a:t> </a:t>
                      </a:r>
                      <a:r>
                        <a:rPr lang="en-US" sz="1800" dirty="0">
                          <a:effectLst/>
                          <a:latin typeface="+mn-lt"/>
                          <a:ea typeface="Calibri"/>
                          <a:cs typeface="Times New Roman"/>
                        </a:rPr>
                        <a:t>problems.</a:t>
                      </a:r>
                      <a:endParaRPr lang="en-NZ" sz="1800" dirty="0">
                        <a:effectLst/>
                        <a:latin typeface="+mn-lt"/>
                        <a:ea typeface="Calibri"/>
                        <a:cs typeface="Times New Roman"/>
                      </a:endParaRPr>
                    </a:p>
                    <a:p>
                      <a:pPr>
                        <a:spcAft>
                          <a:spcPts val="0"/>
                        </a:spcAft>
                      </a:pPr>
                      <a:r>
                        <a:rPr lang="en-US" sz="1800" b="1" dirty="0">
                          <a:effectLst/>
                          <a:latin typeface="+mn-lt"/>
                          <a:ea typeface="Arial"/>
                          <a:cs typeface="Times New Roman"/>
                        </a:rPr>
                        <a:t>   </a:t>
                      </a:r>
                      <a:endParaRPr lang="en-NZ" sz="1800" dirty="0">
                        <a:effectLst/>
                        <a:latin typeface="+mn-lt"/>
                        <a:ea typeface="Calibri"/>
                        <a:cs typeface="Times New Roman"/>
                      </a:endParaRPr>
                    </a:p>
                    <a:p>
                      <a:pPr marL="33020">
                        <a:spcAft>
                          <a:spcPts val="0"/>
                        </a:spcAft>
                      </a:pPr>
                      <a:r>
                        <a:rPr lang="en-US" sz="1800" dirty="0">
                          <a:effectLst/>
                          <a:latin typeface="+mn-lt"/>
                          <a:ea typeface="Calibri"/>
                          <a:cs typeface="Times New Roman"/>
                        </a:rPr>
                        <a:t>AND /</a:t>
                      </a:r>
                      <a:r>
                        <a:rPr lang="en-US" sz="1800" spc="-5" dirty="0">
                          <a:effectLst/>
                          <a:latin typeface="+mn-lt"/>
                          <a:ea typeface="Calibri"/>
                          <a:cs typeface="Times New Roman"/>
                        </a:rPr>
                        <a:t> </a:t>
                      </a:r>
                      <a:r>
                        <a:rPr lang="en-US" sz="1800" dirty="0">
                          <a:effectLst/>
                          <a:latin typeface="+mn-lt"/>
                          <a:ea typeface="Calibri"/>
                          <a:cs typeface="Times New Roman"/>
                        </a:rPr>
                        <a:t>OR</a:t>
                      </a:r>
                      <a:endParaRPr lang="en-NZ" sz="1800" dirty="0">
                        <a:effectLst/>
                        <a:latin typeface="+mn-lt"/>
                        <a:ea typeface="Calibri"/>
                        <a:cs typeface="Times New Roman"/>
                      </a:endParaRPr>
                    </a:p>
                    <a:p>
                      <a:pPr>
                        <a:spcBef>
                          <a:spcPts val="5"/>
                        </a:spcBef>
                        <a:spcAft>
                          <a:spcPts val="0"/>
                        </a:spcAft>
                      </a:pPr>
                      <a:r>
                        <a:rPr lang="en-US" sz="1800" b="1" dirty="0">
                          <a:effectLst/>
                          <a:latin typeface="+mn-lt"/>
                          <a:ea typeface="Arial"/>
                          <a:cs typeface="Times New Roman"/>
                        </a:rPr>
                        <a:t> </a:t>
                      </a:r>
                      <a:endParaRPr lang="en-NZ" sz="1800" dirty="0">
                        <a:effectLst/>
                        <a:latin typeface="+mn-lt"/>
                        <a:ea typeface="Calibri"/>
                        <a:cs typeface="Times New Roman"/>
                      </a:endParaRPr>
                    </a:p>
                    <a:p>
                      <a:pPr marL="33020" marR="118745">
                        <a:lnSpc>
                          <a:spcPct val="105000"/>
                        </a:lnSpc>
                        <a:spcAft>
                          <a:spcPts val="0"/>
                        </a:spcAft>
                      </a:pPr>
                      <a:r>
                        <a:rPr lang="en-US" sz="1800" dirty="0">
                          <a:effectLst/>
                          <a:latin typeface="+mn-lt"/>
                          <a:ea typeface="Calibri"/>
                          <a:cs typeface="Times New Roman"/>
                        </a:rPr>
                        <a:t>Reasonably thorough understanding</a:t>
                      </a:r>
                      <a:r>
                        <a:rPr lang="en-US" sz="1800" spc="5" dirty="0">
                          <a:effectLst/>
                          <a:latin typeface="+mn-lt"/>
                          <a:ea typeface="Calibri"/>
                          <a:cs typeface="Times New Roman"/>
                        </a:rPr>
                        <a:t> </a:t>
                      </a:r>
                      <a:r>
                        <a:rPr lang="en-US" sz="1800" dirty="0">
                          <a:effectLst/>
                          <a:latin typeface="+mn-lt"/>
                          <a:ea typeface="Calibri"/>
                          <a:cs typeface="Times New Roman"/>
                        </a:rPr>
                        <a:t>of these applications</a:t>
                      </a:r>
                      <a:r>
                        <a:rPr lang="en-US" sz="1800" spc="-20" dirty="0">
                          <a:effectLst/>
                          <a:latin typeface="+mn-lt"/>
                          <a:ea typeface="Calibri"/>
                          <a:cs typeface="Times New Roman"/>
                        </a:rPr>
                        <a:t> </a:t>
                      </a:r>
                      <a:r>
                        <a:rPr lang="en-US" sz="1800" dirty="0">
                          <a:effectLst/>
                          <a:latin typeface="+mn-lt"/>
                          <a:ea typeface="Calibri"/>
                          <a:cs typeface="Times New Roman"/>
                        </a:rPr>
                        <a:t>of</a:t>
                      </a:r>
                      <a:r>
                        <a:rPr lang="en-US" sz="1800" spc="5" dirty="0">
                          <a:effectLst/>
                          <a:latin typeface="+mn-lt"/>
                          <a:ea typeface="Calibri"/>
                          <a:cs typeface="Times New Roman"/>
                        </a:rPr>
                        <a:t> </a:t>
                      </a:r>
                      <a:r>
                        <a:rPr lang="en-US" sz="1800" dirty="0">
                          <a:effectLst/>
                          <a:latin typeface="+mn-lt"/>
                          <a:ea typeface="Calibri"/>
                          <a:cs typeface="Times New Roman"/>
                        </a:rPr>
                        <a:t>physics</a:t>
                      </a:r>
                      <a:r>
                        <a:rPr lang="en-US" sz="1800" dirty="0" smtClean="0">
                          <a:effectLst/>
                          <a:latin typeface="+mn-lt"/>
                          <a:ea typeface="Calibri"/>
                          <a:cs typeface="Times New Roman"/>
                        </a:rPr>
                        <a:t>.</a:t>
                      </a:r>
                    </a:p>
                    <a:p>
                      <a:pPr marL="33020" marR="118745">
                        <a:lnSpc>
                          <a:spcPct val="105000"/>
                        </a:lnSpc>
                        <a:spcAft>
                          <a:spcPts val="0"/>
                        </a:spcAft>
                      </a:pPr>
                      <a:endParaRPr lang="en-US" sz="1800" dirty="0" smtClean="0">
                        <a:effectLst/>
                        <a:latin typeface="+mn-lt"/>
                        <a:ea typeface="Calibri"/>
                        <a:cs typeface="Times New Roman"/>
                      </a:endParaRPr>
                    </a:p>
                    <a:p>
                      <a:pPr marL="33020" marR="118745" algn="ctr">
                        <a:lnSpc>
                          <a:spcPct val="105000"/>
                        </a:lnSpc>
                        <a:spcAft>
                          <a:spcPts val="0"/>
                        </a:spcAft>
                      </a:pPr>
                      <a:r>
                        <a:rPr lang="en-US" sz="1800" dirty="0" smtClean="0">
                          <a:solidFill>
                            <a:srgbClr val="2B0BB5"/>
                          </a:solidFill>
                          <a:effectLst/>
                          <a:latin typeface="+mn-lt"/>
                          <a:ea typeface="Calibri"/>
                          <a:cs typeface="Times New Roman"/>
                        </a:rPr>
                        <a:t>I have used the marks awarded to the top scholar paper as</a:t>
                      </a:r>
                      <a:r>
                        <a:rPr lang="en-US" sz="1800" baseline="0" dirty="0" smtClean="0">
                          <a:solidFill>
                            <a:srgbClr val="2B0BB5"/>
                          </a:solidFill>
                          <a:effectLst/>
                          <a:latin typeface="+mn-lt"/>
                          <a:ea typeface="Calibri"/>
                          <a:cs typeface="Times New Roman"/>
                        </a:rPr>
                        <a:t> a guide to the mark allocation in the solutions here.</a:t>
                      </a:r>
                    </a:p>
                    <a:p>
                      <a:pPr marL="33020" marR="118745">
                        <a:lnSpc>
                          <a:spcPct val="105000"/>
                        </a:lnSpc>
                        <a:spcAft>
                          <a:spcPts val="0"/>
                        </a:spcAft>
                      </a:pPr>
                      <a:r>
                        <a:rPr lang="en-US" sz="1800" baseline="0" dirty="0" smtClean="0">
                          <a:solidFill>
                            <a:srgbClr val="2B0BB5"/>
                          </a:solidFill>
                          <a:effectLst/>
                          <a:latin typeface="+mn-lt"/>
                          <a:ea typeface="Calibri"/>
                          <a:cs typeface="Times New Roman"/>
                        </a:rPr>
                        <a:t>       </a:t>
                      </a:r>
                      <a:r>
                        <a:rPr lang="en-US" sz="1800" i="1" baseline="0" dirty="0" smtClean="0">
                          <a:solidFill>
                            <a:srgbClr val="2B0BB5"/>
                          </a:solidFill>
                          <a:effectLst/>
                          <a:latin typeface="+mn-lt"/>
                          <a:ea typeface="Calibri"/>
                          <a:cs typeface="Times New Roman"/>
                        </a:rPr>
                        <a:t>Jonathan Jaffrey</a:t>
                      </a:r>
                      <a:endParaRPr lang="en-NZ" sz="1800" dirty="0">
                        <a:solidFill>
                          <a:srgbClr val="2B0BB5"/>
                        </a:solidFill>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33020" marR="55880">
                        <a:lnSpc>
                          <a:spcPct val="105000"/>
                        </a:lnSpc>
                        <a:spcBef>
                          <a:spcPts val="575"/>
                        </a:spcBef>
                        <a:spcAft>
                          <a:spcPts val="0"/>
                        </a:spcAft>
                      </a:pPr>
                      <a:endParaRPr lang="en-US" sz="1800" dirty="0" smtClean="0">
                        <a:effectLst/>
                        <a:latin typeface="+mn-lt"/>
                        <a:ea typeface="Calibri"/>
                        <a:cs typeface="Times New Roman"/>
                      </a:endParaRPr>
                    </a:p>
                    <a:p>
                      <a:pPr marL="33020" marR="55880">
                        <a:lnSpc>
                          <a:spcPct val="105000"/>
                        </a:lnSpc>
                        <a:spcBef>
                          <a:spcPts val="575"/>
                        </a:spcBef>
                        <a:spcAft>
                          <a:spcPts val="0"/>
                        </a:spcAft>
                      </a:pPr>
                      <a:r>
                        <a:rPr lang="en-US" sz="1800" dirty="0" smtClean="0">
                          <a:effectLst/>
                          <a:latin typeface="+mn-lt"/>
                          <a:ea typeface="Calibri"/>
                          <a:cs typeface="Times New Roman"/>
                        </a:rPr>
                        <a:t>Correct </a:t>
                      </a:r>
                      <a:r>
                        <a:rPr lang="en-US" sz="1800" dirty="0">
                          <a:effectLst/>
                          <a:latin typeface="+mn-lt"/>
                          <a:ea typeface="Calibri"/>
                          <a:cs typeface="Times New Roman"/>
                        </a:rPr>
                        <a:t>mathematical solution to</a:t>
                      </a:r>
                      <a:r>
                        <a:rPr lang="en-US" sz="1800" spc="-5" dirty="0">
                          <a:effectLst/>
                          <a:latin typeface="+mn-lt"/>
                          <a:ea typeface="Calibri"/>
                          <a:cs typeface="Times New Roman"/>
                        </a:rPr>
                        <a:t> </a:t>
                      </a:r>
                      <a:r>
                        <a:rPr lang="en-US" sz="1800" dirty="0">
                          <a:effectLst/>
                          <a:latin typeface="+mn-lt"/>
                          <a:ea typeface="Calibri"/>
                          <a:cs typeface="Times New Roman"/>
                        </a:rPr>
                        <a:t>the given</a:t>
                      </a:r>
                      <a:r>
                        <a:rPr lang="en-US" sz="1800" spc="-25" dirty="0">
                          <a:effectLst/>
                          <a:latin typeface="+mn-lt"/>
                          <a:ea typeface="Calibri"/>
                          <a:cs typeface="Times New Roman"/>
                        </a:rPr>
                        <a:t> </a:t>
                      </a:r>
                      <a:r>
                        <a:rPr lang="en-US" sz="1800" dirty="0">
                          <a:effectLst/>
                          <a:latin typeface="+mn-lt"/>
                          <a:ea typeface="Calibri"/>
                          <a:cs typeface="Times New Roman"/>
                        </a:rPr>
                        <a:t>problems.</a:t>
                      </a:r>
                      <a:endParaRPr lang="en-NZ" sz="1800" dirty="0">
                        <a:effectLst/>
                        <a:latin typeface="+mn-lt"/>
                        <a:ea typeface="Calibri"/>
                        <a:cs typeface="Times New Roman"/>
                      </a:endParaRPr>
                    </a:p>
                    <a:p>
                      <a:pPr>
                        <a:spcAft>
                          <a:spcPts val="0"/>
                        </a:spcAft>
                      </a:pPr>
                      <a:r>
                        <a:rPr lang="en-US" sz="1800" b="1" dirty="0">
                          <a:effectLst/>
                          <a:latin typeface="+mn-lt"/>
                          <a:ea typeface="Arial"/>
                          <a:cs typeface="Times New Roman"/>
                        </a:rPr>
                        <a:t>  </a:t>
                      </a:r>
                      <a:endParaRPr lang="en-NZ" sz="1800" dirty="0">
                        <a:effectLst/>
                        <a:latin typeface="+mn-lt"/>
                        <a:ea typeface="Calibri"/>
                        <a:cs typeface="Times New Roman"/>
                      </a:endParaRPr>
                    </a:p>
                    <a:p>
                      <a:pPr marL="33020">
                        <a:spcAft>
                          <a:spcPts val="0"/>
                        </a:spcAft>
                      </a:pPr>
                      <a:r>
                        <a:rPr lang="en-US" sz="1800" dirty="0">
                          <a:effectLst/>
                          <a:latin typeface="+mn-lt"/>
                          <a:ea typeface="Calibri"/>
                          <a:cs typeface="Times New Roman"/>
                        </a:rPr>
                        <a:t>AND</a:t>
                      </a:r>
                      <a:endParaRPr lang="en-NZ" sz="1800" dirty="0">
                        <a:effectLst/>
                        <a:latin typeface="+mn-lt"/>
                        <a:ea typeface="Calibri"/>
                        <a:cs typeface="Times New Roman"/>
                      </a:endParaRPr>
                    </a:p>
                    <a:p>
                      <a:pPr>
                        <a:spcBef>
                          <a:spcPts val="40"/>
                        </a:spcBef>
                        <a:spcAft>
                          <a:spcPts val="0"/>
                        </a:spcAft>
                      </a:pPr>
                      <a:r>
                        <a:rPr lang="en-US" sz="1800" b="1" dirty="0">
                          <a:effectLst/>
                          <a:latin typeface="+mn-lt"/>
                          <a:ea typeface="Arial"/>
                          <a:cs typeface="Times New Roman"/>
                        </a:rPr>
                        <a:t> </a:t>
                      </a:r>
                      <a:endParaRPr lang="en-NZ" sz="1800" dirty="0">
                        <a:effectLst/>
                        <a:latin typeface="+mn-lt"/>
                        <a:ea typeface="Calibri"/>
                        <a:cs typeface="Times New Roman"/>
                      </a:endParaRPr>
                    </a:p>
                    <a:p>
                      <a:pPr marL="33020" marR="122555">
                        <a:lnSpc>
                          <a:spcPct val="105000"/>
                        </a:lnSpc>
                        <a:spcAft>
                          <a:spcPts val="0"/>
                        </a:spcAft>
                      </a:pPr>
                      <a:r>
                        <a:rPr lang="en-US" sz="1800" dirty="0">
                          <a:effectLst/>
                          <a:latin typeface="+mn-lt"/>
                          <a:ea typeface="Calibri"/>
                          <a:cs typeface="Times New Roman"/>
                        </a:rPr>
                        <a:t>Thorough understanding</a:t>
                      </a:r>
                      <a:r>
                        <a:rPr lang="en-US" sz="1800" spc="5" dirty="0">
                          <a:effectLst/>
                          <a:latin typeface="+mn-lt"/>
                          <a:ea typeface="Calibri"/>
                          <a:cs typeface="Times New Roman"/>
                        </a:rPr>
                        <a:t> </a:t>
                      </a:r>
                      <a:r>
                        <a:rPr lang="en-US" sz="1800" dirty="0">
                          <a:effectLst/>
                          <a:latin typeface="+mn-lt"/>
                          <a:ea typeface="Calibri"/>
                          <a:cs typeface="Times New Roman"/>
                        </a:rPr>
                        <a:t>of these applications</a:t>
                      </a:r>
                      <a:r>
                        <a:rPr lang="en-US" sz="1800" spc="-25" dirty="0">
                          <a:effectLst/>
                          <a:latin typeface="+mn-lt"/>
                          <a:ea typeface="Calibri"/>
                          <a:cs typeface="Times New Roman"/>
                        </a:rPr>
                        <a:t> </a:t>
                      </a:r>
                      <a:r>
                        <a:rPr lang="en-US" sz="1800" dirty="0">
                          <a:effectLst/>
                          <a:latin typeface="+mn-lt"/>
                          <a:ea typeface="Calibri"/>
                          <a:cs typeface="Times New Roman"/>
                        </a:rPr>
                        <a:t>of physics</a:t>
                      </a:r>
                      <a:r>
                        <a:rPr lang="en-US" sz="1800" dirty="0" smtClean="0">
                          <a:effectLst/>
                          <a:latin typeface="+mn-lt"/>
                          <a:ea typeface="Calibri"/>
                          <a:cs typeface="Times New Roman"/>
                        </a:rPr>
                        <a:t>.</a:t>
                      </a:r>
                    </a:p>
                    <a:p>
                      <a:pPr marL="33020" marR="122555">
                        <a:lnSpc>
                          <a:spcPct val="105000"/>
                        </a:lnSpc>
                        <a:spcAft>
                          <a:spcPts val="0"/>
                        </a:spcAft>
                      </a:pPr>
                      <a:endParaRPr lang="en-US" sz="1800" dirty="0" smtClean="0">
                        <a:effectLst/>
                        <a:latin typeface="+mn-lt"/>
                        <a:ea typeface="Calibri"/>
                        <a:cs typeface="Times New Roman"/>
                      </a:endParaRPr>
                    </a:p>
                    <a:p>
                      <a:pPr marL="33020" marR="122555" algn="ctr">
                        <a:lnSpc>
                          <a:spcPct val="105000"/>
                        </a:lnSpc>
                        <a:spcAft>
                          <a:spcPts val="0"/>
                        </a:spcAft>
                      </a:pPr>
                      <a:r>
                        <a:rPr lang="en-US" sz="1800" dirty="0" smtClean="0">
                          <a:solidFill>
                            <a:srgbClr val="2B0BB5"/>
                          </a:solidFill>
                          <a:effectLst/>
                          <a:latin typeface="+mn-lt"/>
                          <a:ea typeface="Calibri"/>
                          <a:cs typeface="Times New Roman"/>
                        </a:rPr>
                        <a:t>I have animated the solutions so you can just click to advance through them step</a:t>
                      </a:r>
                      <a:r>
                        <a:rPr lang="en-US" sz="1800" baseline="0" dirty="0" smtClean="0">
                          <a:solidFill>
                            <a:srgbClr val="2B0BB5"/>
                          </a:solidFill>
                          <a:effectLst/>
                          <a:latin typeface="+mn-lt"/>
                          <a:ea typeface="Calibri"/>
                          <a:cs typeface="Times New Roman"/>
                        </a:rPr>
                        <a:t> by step.</a:t>
                      </a:r>
                      <a:endParaRPr lang="en-NZ" sz="1800" dirty="0">
                        <a:effectLst/>
                        <a:latin typeface="+mn-lt"/>
                        <a:ea typeface="Calibri"/>
                        <a:cs typeface="Times New Roman"/>
                      </a:endParaRPr>
                    </a:p>
                  </a:txBody>
                  <a:tcPr marL="0" marR="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
        <p:nvSpPr>
          <p:cNvPr id="3" name="TextBox 2"/>
          <p:cNvSpPr txBox="1"/>
          <p:nvPr/>
        </p:nvSpPr>
        <p:spPr>
          <a:xfrm>
            <a:off x="2292440" y="244699"/>
            <a:ext cx="4363567" cy="461665"/>
          </a:xfrm>
          <a:prstGeom prst="rect">
            <a:avLst/>
          </a:prstGeom>
          <a:noFill/>
        </p:spPr>
        <p:txBody>
          <a:bodyPr wrap="none" rtlCol="0">
            <a:spAutoFit/>
          </a:bodyPr>
          <a:lstStyle/>
          <a:p>
            <a:r>
              <a:rPr lang="en-NZ" sz="2400" b="1" dirty="0" smtClean="0"/>
              <a:t>Marking rubric for each question</a:t>
            </a:r>
            <a:endParaRPr lang="en-NZ" sz="2400" b="1" dirty="0"/>
          </a:p>
        </p:txBody>
      </p:sp>
    </p:spTree>
    <p:extLst>
      <p:ext uri="{BB962C8B-B14F-4D97-AF65-F5344CB8AC3E}">
        <p14:creationId xmlns:p14="http://schemas.microsoft.com/office/powerpoint/2010/main" val="1591989988"/>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 name="Group 1"/>
          <p:cNvGrpSpPr>
            <a:grpSpLocks/>
          </p:cNvGrpSpPr>
          <p:nvPr/>
        </p:nvGrpSpPr>
        <p:grpSpPr bwMode="auto">
          <a:xfrm>
            <a:off x="5822722" y="162461"/>
            <a:ext cx="2962141" cy="2218922"/>
            <a:chOff x="0" y="0"/>
            <a:chExt cx="3409" cy="2459"/>
          </a:xfrm>
        </p:grpSpPr>
        <p:pic>
          <p:nvPicPr>
            <p:cNvPr id="3" name="Picture 9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44" y="5"/>
              <a:ext cx="567" cy="170"/>
            </a:xfrm>
            <a:prstGeom prst="rect">
              <a:avLst/>
            </a:prstGeom>
            <a:noFill/>
            <a:extLst>
              <a:ext uri="{909E8E84-426E-40DD-AFC4-6F175D3DCCD1}">
                <a14:hiddenFill xmlns:a14="http://schemas.microsoft.com/office/drawing/2010/main">
                  <a:solidFill>
                    <a:srgbClr val="FFFFFF"/>
                  </a:solidFill>
                </a14:hiddenFill>
              </a:ext>
            </a:extLst>
          </p:spPr>
        </p:pic>
        <p:grpSp>
          <p:nvGrpSpPr>
            <p:cNvPr id="4" name="Group 90"/>
            <p:cNvGrpSpPr>
              <a:grpSpLocks/>
            </p:cNvGrpSpPr>
            <p:nvPr/>
          </p:nvGrpSpPr>
          <p:grpSpPr bwMode="auto">
            <a:xfrm>
              <a:off x="944" y="5"/>
              <a:ext cx="567" cy="171"/>
              <a:chOff x="944" y="5"/>
              <a:chExt cx="567" cy="171"/>
            </a:xfrm>
          </p:grpSpPr>
          <p:sp>
            <p:nvSpPr>
              <p:cNvPr id="93" name="Freeform 91"/>
              <p:cNvSpPr>
                <a:spLocks/>
              </p:cNvSpPr>
              <p:nvPr/>
            </p:nvSpPr>
            <p:spPr bwMode="auto">
              <a:xfrm>
                <a:off x="944" y="5"/>
                <a:ext cx="567" cy="171"/>
              </a:xfrm>
              <a:custGeom>
                <a:avLst/>
                <a:gdLst>
                  <a:gd name="T0" fmla="+- 0 1511 944"/>
                  <a:gd name="T1" fmla="*/ T0 w 567"/>
                  <a:gd name="T2" fmla="+- 0 175 5"/>
                  <a:gd name="T3" fmla="*/ 175 h 171"/>
                  <a:gd name="T4" fmla="+- 0 944 944"/>
                  <a:gd name="T5" fmla="*/ T4 w 567"/>
                  <a:gd name="T6" fmla="+- 0 175 5"/>
                  <a:gd name="T7" fmla="*/ 175 h 171"/>
                  <a:gd name="T8" fmla="+- 0 944 944"/>
                  <a:gd name="T9" fmla="*/ T8 w 567"/>
                  <a:gd name="T10" fmla="+- 0 5 5"/>
                  <a:gd name="T11" fmla="*/ 5 h 171"/>
                  <a:gd name="T12" fmla="+- 0 1511 944"/>
                  <a:gd name="T13" fmla="*/ T12 w 567"/>
                  <a:gd name="T14" fmla="+- 0 5 5"/>
                  <a:gd name="T15" fmla="*/ 5 h 171"/>
                  <a:gd name="T16" fmla="+- 0 1511 944"/>
                  <a:gd name="T17" fmla="*/ T16 w 567"/>
                  <a:gd name="T18" fmla="+- 0 175 5"/>
                  <a:gd name="T19" fmla="*/ 175 h 171"/>
                </a:gdLst>
                <a:ahLst/>
                <a:cxnLst>
                  <a:cxn ang="0">
                    <a:pos x="T1" y="T3"/>
                  </a:cxn>
                  <a:cxn ang="0">
                    <a:pos x="T5" y="T7"/>
                  </a:cxn>
                  <a:cxn ang="0">
                    <a:pos x="T9" y="T11"/>
                  </a:cxn>
                  <a:cxn ang="0">
                    <a:pos x="T13" y="T15"/>
                  </a:cxn>
                  <a:cxn ang="0">
                    <a:pos x="T17" y="T19"/>
                  </a:cxn>
                </a:cxnLst>
                <a:rect l="0" t="0" r="r" b="b"/>
                <a:pathLst>
                  <a:path w="567" h="171">
                    <a:moveTo>
                      <a:pt x="567" y="170"/>
                    </a:moveTo>
                    <a:lnTo>
                      <a:pt x="0" y="170"/>
                    </a:lnTo>
                    <a:lnTo>
                      <a:pt x="0" y="0"/>
                    </a:lnTo>
                    <a:lnTo>
                      <a:pt x="567" y="0"/>
                    </a:lnTo>
                    <a:lnTo>
                      <a:pt x="567" y="170"/>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5" name="Group 88"/>
            <p:cNvGrpSpPr>
              <a:grpSpLocks/>
            </p:cNvGrpSpPr>
            <p:nvPr/>
          </p:nvGrpSpPr>
          <p:grpSpPr bwMode="auto">
            <a:xfrm>
              <a:off x="1511" y="90"/>
              <a:ext cx="32" cy="2"/>
              <a:chOff x="1511" y="90"/>
              <a:chExt cx="32" cy="2"/>
            </a:xfrm>
          </p:grpSpPr>
          <p:sp>
            <p:nvSpPr>
              <p:cNvPr id="92" name="Freeform 89"/>
              <p:cNvSpPr>
                <a:spLocks/>
              </p:cNvSpPr>
              <p:nvPr/>
            </p:nvSpPr>
            <p:spPr bwMode="auto">
              <a:xfrm>
                <a:off x="1511" y="90"/>
                <a:ext cx="32" cy="2"/>
              </a:xfrm>
              <a:custGeom>
                <a:avLst/>
                <a:gdLst>
                  <a:gd name="T0" fmla="+- 0 1511 1511"/>
                  <a:gd name="T1" fmla="*/ T0 w 32"/>
                  <a:gd name="T2" fmla="+- 0 1542 1511"/>
                  <a:gd name="T3" fmla="*/ T2 w 32"/>
                </a:gdLst>
                <a:ahLst/>
                <a:cxnLst>
                  <a:cxn ang="0">
                    <a:pos x="T1" y="0"/>
                  </a:cxn>
                  <a:cxn ang="0">
                    <a:pos x="T3" y="0"/>
                  </a:cxn>
                </a:cxnLst>
                <a:rect l="0" t="0" r="r" b="b"/>
                <a:pathLst>
                  <a:path w="32">
                    <a:moveTo>
                      <a:pt x="0" y="0"/>
                    </a:moveTo>
                    <a:lnTo>
                      <a:pt x="31" y="0"/>
                    </a:lnTo>
                  </a:path>
                </a:pathLst>
              </a:custGeom>
              <a:noFill/>
              <a:ln w="25197">
                <a:solidFill>
                  <a:srgbClr val="939598"/>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6" name="Group 85"/>
            <p:cNvGrpSpPr>
              <a:grpSpLocks/>
            </p:cNvGrpSpPr>
            <p:nvPr/>
          </p:nvGrpSpPr>
          <p:grpSpPr bwMode="auto">
            <a:xfrm>
              <a:off x="1511" y="70"/>
              <a:ext cx="32" cy="40"/>
              <a:chOff x="1511" y="70"/>
              <a:chExt cx="32" cy="40"/>
            </a:xfrm>
          </p:grpSpPr>
          <p:sp>
            <p:nvSpPr>
              <p:cNvPr id="90" name="Freeform 87"/>
              <p:cNvSpPr>
                <a:spLocks/>
              </p:cNvSpPr>
              <p:nvPr/>
            </p:nvSpPr>
            <p:spPr bwMode="auto">
              <a:xfrm>
                <a:off x="1511" y="70"/>
                <a:ext cx="32" cy="40"/>
              </a:xfrm>
              <a:custGeom>
                <a:avLst/>
                <a:gdLst>
                  <a:gd name="T0" fmla="+- 0 1542 1511"/>
                  <a:gd name="T1" fmla="*/ T0 w 32"/>
                  <a:gd name="T2" fmla="+- 0 110 70"/>
                  <a:gd name="T3" fmla="*/ 110 h 40"/>
                  <a:gd name="T4" fmla="+- 0 1511 1511"/>
                  <a:gd name="T5" fmla="*/ T4 w 32"/>
                  <a:gd name="T6" fmla="+- 0 110 70"/>
                  <a:gd name="T7" fmla="*/ 110 h 40"/>
                  <a:gd name="T8" fmla="+- 0 1511 1511"/>
                  <a:gd name="T9" fmla="*/ T8 w 32"/>
                  <a:gd name="T10" fmla="+- 0 70 70"/>
                  <a:gd name="T11" fmla="*/ 70 h 40"/>
                  <a:gd name="T12" fmla="+- 0 1542 1511"/>
                  <a:gd name="T13" fmla="*/ T12 w 32"/>
                  <a:gd name="T14" fmla="+- 0 70 70"/>
                  <a:gd name="T15" fmla="*/ 70 h 40"/>
                  <a:gd name="T16" fmla="+- 0 1542 1511"/>
                  <a:gd name="T17" fmla="*/ T16 w 32"/>
                  <a:gd name="T18" fmla="+- 0 110 70"/>
                  <a:gd name="T19" fmla="*/ 110 h 40"/>
                </a:gdLst>
                <a:ahLst/>
                <a:cxnLst>
                  <a:cxn ang="0">
                    <a:pos x="T1" y="T3"/>
                  </a:cxn>
                  <a:cxn ang="0">
                    <a:pos x="T5" y="T7"/>
                  </a:cxn>
                  <a:cxn ang="0">
                    <a:pos x="T9" y="T11"/>
                  </a:cxn>
                  <a:cxn ang="0">
                    <a:pos x="T13" y="T15"/>
                  </a:cxn>
                  <a:cxn ang="0">
                    <a:pos x="T17" y="T19"/>
                  </a:cxn>
                </a:cxnLst>
                <a:rect l="0" t="0" r="r" b="b"/>
                <a:pathLst>
                  <a:path w="32" h="40">
                    <a:moveTo>
                      <a:pt x="31" y="40"/>
                    </a:moveTo>
                    <a:lnTo>
                      <a:pt x="0" y="40"/>
                    </a:lnTo>
                    <a:lnTo>
                      <a:pt x="0" y="0"/>
                    </a:lnTo>
                    <a:lnTo>
                      <a:pt x="31" y="0"/>
                    </a:lnTo>
                    <a:lnTo>
                      <a:pt x="31" y="40"/>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pic>
            <p:nvPicPr>
              <p:cNvPr id="91" name="Picture 86"/>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1511" y="24"/>
                <a:ext cx="576" cy="43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7" name="Group 83"/>
            <p:cNvGrpSpPr>
              <a:grpSpLocks/>
            </p:cNvGrpSpPr>
            <p:nvPr/>
          </p:nvGrpSpPr>
          <p:grpSpPr bwMode="auto">
            <a:xfrm>
              <a:off x="1511" y="24"/>
              <a:ext cx="576" cy="431"/>
              <a:chOff x="1511" y="24"/>
              <a:chExt cx="576" cy="431"/>
            </a:xfrm>
          </p:grpSpPr>
          <p:sp>
            <p:nvSpPr>
              <p:cNvPr id="89" name="Freeform 84"/>
              <p:cNvSpPr>
                <a:spLocks/>
              </p:cNvSpPr>
              <p:nvPr/>
            </p:nvSpPr>
            <p:spPr bwMode="auto">
              <a:xfrm>
                <a:off x="1511" y="24"/>
                <a:ext cx="576" cy="431"/>
              </a:xfrm>
              <a:custGeom>
                <a:avLst/>
                <a:gdLst>
                  <a:gd name="T0" fmla="+- 0 2002 1511"/>
                  <a:gd name="T1" fmla="*/ T0 w 576"/>
                  <a:gd name="T2" fmla="+- 0 455 24"/>
                  <a:gd name="T3" fmla="*/ 455 h 431"/>
                  <a:gd name="T4" fmla="+- 0 1511 1511"/>
                  <a:gd name="T5" fmla="*/ T4 w 576"/>
                  <a:gd name="T6" fmla="+- 0 171 24"/>
                  <a:gd name="T7" fmla="*/ 171 h 431"/>
                  <a:gd name="T8" fmla="+- 0 1596 1511"/>
                  <a:gd name="T9" fmla="*/ T8 w 576"/>
                  <a:gd name="T10" fmla="+- 0 24 24"/>
                  <a:gd name="T11" fmla="*/ 24 h 431"/>
                  <a:gd name="T12" fmla="+- 0 2087 1511"/>
                  <a:gd name="T13" fmla="*/ T12 w 576"/>
                  <a:gd name="T14" fmla="+- 0 307 24"/>
                  <a:gd name="T15" fmla="*/ 307 h 431"/>
                  <a:gd name="T16" fmla="+- 0 2002 1511"/>
                  <a:gd name="T17" fmla="*/ T16 w 576"/>
                  <a:gd name="T18" fmla="+- 0 455 24"/>
                  <a:gd name="T19" fmla="*/ 455 h 431"/>
                </a:gdLst>
                <a:ahLst/>
                <a:cxnLst>
                  <a:cxn ang="0">
                    <a:pos x="T1" y="T3"/>
                  </a:cxn>
                  <a:cxn ang="0">
                    <a:pos x="T5" y="T7"/>
                  </a:cxn>
                  <a:cxn ang="0">
                    <a:pos x="T9" y="T11"/>
                  </a:cxn>
                  <a:cxn ang="0">
                    <a:pos x="T13" y="T15"/>
                  </a:cxn>
                  <a:cxn ang="0">
                    <a:pos x="T17" y="T19"/>
                  </a:cxn>
                </a:cxnLst>
                <a:rect l="0" t="0" r="r" b="b"/>
                <a:pathLst>
                  <a:path w="576" h="431">
                    <a:moveTo>
                      <a:pt x="491" y="431"/>
                    </a:moveTo>
                    <a:lnTo>
                      <a:pt x="0" y="147"/>
                    </a:lnTo>
                    <a:lnTo>
                      <a:pt x="85" y="0"/>
                    </a:lnTo>
                    <a:lnTo>
                      <a:pt x="576" y="283"/>
                    </a:lnTo>
                    <a:lnTo>
                      <a:pt x="491" y="431"/>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8" name="Group 81"/>
            <p:cNvGrpSpPr>
              <a:grpSpLocks/>
            </p:cNvGrpSpPr>
            <p:nvPr/>
          </p:nvGrpSpPr>
          <p:grpSpPr bwMode="auto">
            <a:xfrm>
              <a:off x="2034" y="364"/>
              <a:ext cx="47" cy="50"/>
              <a:chOff x="2034" y="364"/>
              <a:chExt cx="47" cy="50"/>
            </a:xfrm>
          </p:grpSpPr>
          <p:sp>
            <p:nvSpPr>
              <p:cNvPr id="88" name="Freeform 82"/>
              <p:cNvSpPr>
                <a:spLocks/>
              </p:cNvSpPr>
              <p:nvPr/>
            </p:nvSpPr>
            <p:spPr bwMode="auto">
              <a:xfrm>
                <a:off x="2034" y="364"/>
                <a:ext cx="47" cy="50"/>
              </a:xfrm>
              <a:custGeom>
                <a:avLst/>
                <a:gdLst>
                  <a:gd name="T0" fmla="+- 0 2054 2034"/>
                  <a:gd name="T1" fmla="*/ T0 w 47"/>
                  <a:gd name="T2" fmla="+- 0 364 364"/>
                  <a:gd name="T3" fmla="*/ 364 h 50"/>
                  <a:gd name="T4" fmla="+- 0 2034 2034"/>
                  <a:gd name="T5" fmla="*/ T4 w 47"/>
                  <a:gd name="T6" fmla="+- 0 398 364"/>
                  <a:gd name="T7" fmla="*/ 398 h 50"/>
                  <a:gd name="T8" fmla="+- 0 2061 2034"/>
                  <a:gd name="T9" fmla="*/ T8 w 47"/>
                  <a:gd name="T10" fmla="+- 0 414 364"/>
                  <a:gd name="T11" fmla="*/ 414 h 50"/>
                  <a:gd name="T12" fmla="+- 0 2081 2034"/>
                  <a:gd name="T13" fmla="*/ T12 w 47"/>
                  <a:gd name="T14" fmla="+- 0 379 364"/>
                  <a:gd name="T15" fmla="*/ 379 h 50"/>
                  <a:gd name="T16" fmla="+- 0 2054 2034"/>
                  <a:gd name="T17" fmla="*/ T16 w 47"/>
                  <a:gd name="T18" fmla="+- 0 364 364"/>
                  <a:gd name="T19" fmla="*/ 364 h 50"/>
                </a:gdLst>
                <a:ahLst/>
                <a:cxnLst>
                  <a:cxn ang="0">
                    <a:pos x="T1" y="T3"/>
                  </a:cxn>
                  <a:cxn ang="0">
                    <a:pos x="T5" y="T7"/>
                  </a:cxn>
                  <a:cxn ang="0">
                    <a:pos x="T9" y="T11"/>
                  </a:cxn>
                  <a:cxn ang="0">
                    <a:pos x="T13" y="T15"/>
                  </a:cxn>
                  <a:cxn ang="0">
                    <a:pos x="T17" y="T19"/>
                  </a:cxn>
                </a:cxnLst>
                <a:rect l="0" t="0" r="r" b="b"/>
                <a:pathLst>
                  <a:path w="47" h="50">
                    <a:moveTo>
                      <a:pt x="20" y="0"/>
                    </a:moveTo>
                    <a:lnTo>
                      <a:pt x="0" y="34"/>
                    </a:lnTo>
                    <a:lnTo>
                      <a:pt x="27" y="50"/>
                    </a:lnTo>
                    <a:lnTo>
                      <a:pt x="47" y="15"/>
                    </a:lnTo>
                    <a:lnTo>
                      <a:pt x="20" y="0"/>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9" name="Group 78"/>
            <p:cNvGrpSpPr>
              <a:grpSpLocks/>
            </p:cNvGrpSpPr>
            <p:nvPr/>
          </p:nvGrpSpPr>
          <p:grpSpPr bwMode="auto">
            <a:xfrm>
              <a:off x="2034" y="364"/>
              <a:ext cx="47" cy="50"/>
              <a:chOff x="2034" y="364"/>
              <a:chExt cx="47" cy="50"/>
            </a:xfrm>
          </p:grpSpPr>
          <p:sp>
            <p:nvSpPr>
              <p:cNvPr id="86" name="Freeform 80"/>
              <p:cNvSpPr>
                <a:spLocks/>
              </p:cNvSpPr>
              <p:nvPr/>
            </p:nvSpPr>
            <p:spPr bwMode="auto">
              <a:xfrm>
                <a:off x="2034" y="364"/>
                <a:ext cx="47" cy="50"/>
              </a:xfrm>
              <a:custGeom>
                <a:avLst/>
                <a:gdLst>
                  <a:gd name="T0" fmla="+- 0 2061 2034"/>
                  <a:gd name="T1" fmla="*/ T0 w 47"/>
                  <a:gd name="T2" fmla="+- 0 414 364"/>
                  <a:gd name="T3" fmla="*/ 414 h 50"/>
                  <a:gd name="T4" fmla="+- 0 2034 2034"/>
                  <a:gd name="T5" fmla="*/ T4 w 47"/>
                  <a:gd name="T6" fmla="+- 0 398 364"/>
                  <a:gd name="T7" fmla="*/ 398 h 50"/>
                  <a:gd name="T8" fmla="+- 0 2054 2034"/>
                  <a:gd name="T9" fmla="*/ T8 w 47"/>
                  <a:gd name="T10" fmla="+- 0 364 364"/>
                  <a:gd name="T11" fmla="*/ 364 h 50"/>
                  <a:gd name="T12" fmla="+- 0 2081 2034"/>
                  <a:gd name="T13" fmla="*/ T12 w 47"/>
                  <a:gd name="T14" fmla="+- 0 379 364"/>
                  <a:gd name="T15" fmla="*/ 379 h 50"/>
                  <a:gd name="T16" fmla="+- 0 2061 2034"/>
                  <a:gd name="T17" fmla="*/ T16 w 47"/>
                  <a:gd name="T18" fmla="+- 0 414 364"/>
                  <a:gd name="T19" fmla="*/ 414 h 50"/>
                </a:gdLst>
                <a:ahLst/>
                <a:cxnLst>
                  <a:cxn ang="0">
                    <a:pos x="T1" y="T3"/>
                  </a:cxn>
                  <a:cxn ang="0">
                    <a:pos x="T5" y="T7"/>
                  </a:cxn>
                  <a:cxn ang="0">
                    <a:pos x="T9" y="T11"/>
                  </a:cxn>
                  <a:cxn ang="0">
                    <a:pos x="T13" y="T15"/>
                  </a:cxn>
                  <a:cxn ang="0">
                    <a:pos x="T17" y="T19"/>
                  </a:cxn>
                </a:cxnLst>
                <a:rect l="0" t="0" r="r" b="b"/>
                <a:pathLst>
                  <a:path w="47" h="50">
                    <a:moveTo>
                      <a:pt x="27" y="50"/>
                    </a:moveTo>
                    <a:lnTo>
                      <a:pt x="0" y="34"/>
                    </a:lnTo>
                    <a:lnTo>
                      <a:pt x="20" y="0"/>
                    </a:lnTo>
                    <a:lnTo>
                      <a:pt x="47" y="15"/>
                    </a:lnTo>
                    <a:lnTo>
                      <a:pt x="27" y="50"/>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pic>
            <p:nvPicPr>
              <p:cNvPr id="87" name="Picture 79"/>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2000" y="364"/>
                <a:ext cx="431" cy="57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0" name="Group 76"/>
            <p:cNvGrpSpPr>
              <a:grpSpLocks/>
            </p:cNvGrpSpPr>
            <p:nvPr/>
          </p:nvGrpSpPr>
          <p:grpSpPr bwMode="auto">
            <a:xfrm>
              <a:off x="2000" y="364"/>
              <a:ext cx="431" cy="576"/>
              <a:chOff x="2000" y="364"/>
              <a:chExt cx="431" cy="576"/>
            </a:xfrm>
          </p:grpSpPr>
          <p:sp>
            <p:nvSpPr>
              <p:cNvPr id="85" name="Freeform 77"/>
              <p:cNvSpPr>
                <a:spLocks/>
              </p:cNvSpPr>
              <p:nvPr/>
            </p:nvSpPr>
            <p:spPr bwMode="auto">
              <a:xfrm>
                <a:off x="2000" y="364"/>
                <a:ext cx="431" cy="576"/>
              </a:xfrm>
              <a:custGeom>
                <a:avLst/>
                <a:gdLst>
                  <a:gd name="T0" fmla="+- 0 2283 2000"/>
                  <a:gd name="T1" fmla="*/ T0 w 431"/>
                  <a:gd name="T2" fmla="+- 0 940 364"/>
                  <a:gd name="T3" fmla="*/ 940 h 576"/>
                  <a:gd name="T4" fmla="+- 0 2000 2000"/>
                  <a:gd name="T5" fmla="*/ T4 w 431"/>
                  <a:gd name="T6" fmla="+- 0 449 364"/>
                  <a:gd name="T7" fmla="*/ 449 h 576"/>
                  <a:gd name="T8" fmla="+- 0 2147 2000"/>
                  <a:gd name="T9" fmla="*/ T8 w 431"/>
                  <a:gd name="T10" fmla="+- 0 364 364"/>
                  <a:gd name="T11" fmla="*/ 364 h 576"/>
                  <a:gd name="T12" fmla="+- 0 2431 2000"/>
                  <a:gd name="T13" fmla="*/ T12 w 431"/>
                  <a:gd name="T14" fmla="+- 0 855 364"/>
                  <a:gd name="T15" fmla="*/ 855 h 576"/>
                  <a:gd name="T16" fmla="+- 0 2283 2000"/>
                  <a:gd name="T17" fmla="*/ T16 w 431"/>
                  <a:gd name="T18" fmla="+- 0 940 364"/>
                  <a:gd name="T19" fmla="*/ 940 h 576"/>
                </a:gdLst>
                <a:ahLst/>
                <a:cxnLst>
                  <a:cxn ang="0">
                    <a:pos x="T1" y="T3"/>
                  </a:cxn>
                  <a:cxn ang="0">
                    <a:pos x="T5" y="T7"/>
                  </a:cxn>
                  <a:cxn ang="0">
                    <a:pos x="T9" y="T11"/>
                  </a:cxn>
                  <a:cxn ang="0">
                    <a:pos x="T13" y="T15"/>
                  </a:cxn>
                  <a:cxn ang="0">
                    <a:pos x="T17" y="T19"/>
                  </a:cxn>
                </a:cxnLst>
                <a:rect l="0" t="0" r="r" b="b"/>
                <a:pathLst>
                  <a:path w="431" h="576">
                    <a:moveTo>
                      <a:pt x="283" y="576"/>
                    </a:moveTo>
                    <a:lnTo>
                      <a:pt x="0" y="85"/>
                    </a:lnTo>
                    <a:lnTo>
                      <a:pt x="147" y="0"/>
                    </a:lnTo>
                    <a:lnTo>
                      <a:pt x="431" y="491"/>
                    </a:lnTo>
                    <a:lnTo>
                      <a:pt x="283" y="576"/>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1" name="Group 74"/>
            <p:cNvGrpSpPr>
              <a:grpSpLocks/>
            </p:cNvGrpSpPr>
            <p:nvPr/>
          </p:nvGrpSpPr>
          <p:grpSpPr bwMode="auto">
            <a:xfrm>
              <a:off x="2340" y="887"/>
              <a:ext cx="50" cy="47"/>
              <a:chOff x="2340" y="887"/>
              <a:chExt cx="50" cy="47"/>
            </a:xfrm>
          </p:grpSpPr>
          <p:sp>
            <p:nvSpPr>
              <p:cNvPr id="84" name="Freeform 75"/>
              <p:cNvSpPr>
                <a:spLocks/>
              </p:cNvSpPr>
              <p:nvPr/>
            </p:nvSpPr>
            <p:spPr bwMode="auto">
              <a:xfrm>
                <a:off x="2340" y="887"/>
                <a:ext cx="50" cy="47"/>
              </a:xfrm>
              <a:custGeom>
                <a:avLst/>
                <a:gdLst>
                  <a:gd name="T0" fmla="+- 0 2374 2340"/>
                  <a:gd name="T1" fmla="*/ T0 w 50"/>
                  <a:gd name="T2" fmla="+- 0 887 887"/>
                  <a:gd name="T3" fmla="*/ 887 h 47"/>
                  <a:gd name="T4" fmla="+- 0 2340 2340"/>
                  <a:gd name="T5" fmla="*/ T4 w 50"/>
                  <a:gd name="T6" fmla="+- 0 907 887"/>
                  <a:gd name="T7" fmla="*/ 907 h 47"/>
                  <a:gd name="T8" fmla="+- 0 2355 2340"/>
                  <a:gd name="T9" fmla="*/ T8 w 50"/>
                  <a:gd name="T10" fmla="+- 0 934 887"/>
                  <a:gd name="T11" fmla="*/ 934 h 47"/>
                  <a:gd name="T12" fmla="+- 0 2390 2340"/>
                  <a:gd name="T13" fmla="*/ T12 w 50"/>
                  <a:gd name="T14" fmla="+- 0 914 887"/>
                  <a:gd name="T15" fmla="*/ 914 h 47"/>
                  <a:gd name="T16" fmla="+- 0 2374 2340"/>
                  <a:gd name="T17" fmla="*/ T16 w 50"/>
                  <a:gd name="T18" fmla="+- 0 887 887"/>
                  <a:gd name="T19" fmla="*/ 887 h 47"/>
                </a:gdLst>
                <a:ahLst/>
                <a:cxnLst>
                  <a:cxn ang="0">
                    <a:pos x="T1" y="T3"/>
                  </a:cxn>
                  <a:cxn ang="0">
                    <a:pos x="T5" y="T7"/>
                  </a:cxn>
                  <a:cxn ang="0">
                    <a:pos x="T9" y="T11"/>
                  </a:cxn>
                  <a:cxn ang="0">
                    <a:pos x="T13" y="T15"/>
                  </a:cxn>
                  <a:cxn ang="0">
                    <a:pos x="T17" y="T19"/>
                  </a:cxn>
                </a:cxnLst>
                <a:rect l="0" t="0" r="r" b="b"/>
                <a:pathLst>
                  <a:path w="50" h="47">
                    <a:moveTo>
                      <a:pt x="34" y="0"/>
                    </a:moveTo>
                    <a:lnTo>
                      <a:pt x="0" y="20"/>
                    </a:lnTo>
                    <a:lnTo>
                      <a:pt x="15" y="47"/>
                    </a:lnTo>
                    <a:lnTo>
                      <a:pt x="50" y="27"/>
                    </a:lnTo>
                    <a:lnTo>
                      <a:pt x="34" y="0"/>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2" name="Group 71"/>
            <p:cNvGrpSpPr>
              <a:grpSpLocks/>
            </p:cNvGrpSpPr>
            <p:nvPr/>
          </p:nvGrpSpPr>
          <p:grpSpPr bwMode="auto">
            <a:xfrm>
              <a:off x="2340" y="887"/>
              <a:ext cx="50" cy="47"/>
              <a:chOff x="2340" y="887"/>
              <a:chExt cx="50" cy="47"/>
            </a:xfrm>
          </p:grpSpPr>
          <p:sp>
            <p:nvSpPr>
              <p:cNvPr id="82" name="Freeform 73"/>
              <p:cNvSpPr>
                <a:spLocks/>
              </p:cNvSpPr>
              <p:nvPr/>
            </p:nvSpPr>
            <p:spPr bwMode="auto">
              <a:xfrm>
                <a:off x="2340" y="887"/>
                <a:ext cx="50" cy="47"/>
              </a:xfrm>
              <a:custGeom>
                <a:avLst/>
                <a:gdLst>
                  <a:gd name="T0" fmla="+- 0 2355 2340"/>
                  <a:gd name="T1" fmla="*/ T0 w 50"/>
                  <a:gd name="T2" fmla="+- 0 934 887"/>
                  <a:gd name="T3" fmla="*/ 934 h 47"/>
                  <a:gd name="T4" fmla="+- 0 2340 2340"/>
                  <a:gd name="T5" fmla="*/ T4 w 50"/>
                  <a:gd name="T6" fmla="+- 0 907 887"/>
                  <a:gd name="T7" fmla="*/ 907 h 47"/>
                  <a:gd name="T8" fmla="+- 0 2374 2340"/>
                  <a:gd name="T9" fmla="*/ T8 w 50"/>
                  <a:gd name="T10" fmla="+- 0 887 887"/>
                  <a:gd name="T11" fmla="*/ 887 h 47"/>
                  <a:gd name="T12" fmla="+- 0 2390 2340"/>
                  <a:gd name="T13" fmla="*/ T12 w 50"/>
                  <a:gd name="T14" fmla="+- 0 914 887"/>
                  <a:gd name="T15" fmla="*/ 914 h 47"/>
                  <a:gd name="T16" fmla="+- 0 2355 2340"/>
                  <a:gd name="T17" fmla="*/ T16 w 50"/>
                  <a:gd name="T18" fmla="+- 0 934 887"/>
                  <a:gd name="T19" fmla="*/ 934 h 47"/>
                </a:gdLst>
                <a:ahLst/>
                <a:cxnLst>
                  <a:cxn ang="0">
                    <a:pos x="T1" y="T3"/>
                  </a:cxn>
                  <a:cxn ang="0">
                    <a:pos x="T5" y="T7"/>
                  </a:cxn>
                  <a:cxn ang="0">
                    <a:pos x="T9" y="T11"/>
                  </a:cxn>
                  <a:cxn ang="0">
                    <a:pos x="T13" y="T15"/>
                  </a:cxn>
                  <a:cxn ang="0">
                    <a:pos x="T17" y="T19"/>
                  </a:cxn>
                </a:cxnLst>
                <a:rect l="0" t="0" r="r" b="b"/>
                <a:pathLst>
                  <a:path w="50" h="47">
                    <a:moveTo>
                      <a:pt x="15" y="47"/>
                    </a:moveTo>
                    <a:lnTo>
                      <a:pt x="0" y="20"/>
                    </a:lnTo>
                    <a:lnTo>
                      <a:pt x="34" y="0"/>
                    </a:lnTo>
                    <a:lnTo>
                      <a:pt x="50" y="27"/>
                    </a:lnTo>
                    <a:lnTo>
                      <a:pt x="15" y="47"/>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pic>
            <p:nvPicPr>
              <p:cNvPr id="83" name="Picture 7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2285" y="940"/>
                <a:ext cx="170" cy="56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3" name="Group 69"/>
            <p:cNvGrpSpPr>
              <a:grpSpLocks/>
            </p:cNvGrpSpPr>
            <p:nvPr/>
          </p:nvGrpSpPr>
          <p:grpSpPr bwMode="auto">
            <a:xfrm>
              <a:off x="2285" y="940"/>
              <a:ext cx="171" cy="567"/>
              <a:chOff x="2285" y="940"/>
              <a:chExt cx="171" cy="567"/>
            </a:xfrm>
          </p:grpSpPr>
          <p:sp>
            <p:nvSpPr>
              <p:cNvPr id="81" name="Freeform 70"/>
              <p:cNvSpPr>
                <a:spLocks/>
              </p:cNvSpPr>
              <p:nvPr/>
            </p:nvSpPr>
            <p:spPr bwMode="auto">
              <a:xfrm>
                <a:off x="2285" y="940"/>
                <a:ext cx="171" cy="567"/>
              </a:xfrm>
              <a:custGeom>
                <a:avLst/>
                <a:gdLst>
                  <a:gd name="T0" fmla="+- 0 2285 2285"/>
                  <a:gd name="T1" fmla="*/ T0 w 171"/>
                  <a:gd name="T2" fmla="+- 0 1507 940"/>
                  <a:gd name="T3" fmla="*/ 1507 h 567"/>
                  <a:gd name="T4" fmla="+- 0 2285 2285"/>
                  <a:gd name="T5" fmla="*/ T4 w 171"/>
                  <a:gd name="T6" fmla="+- 0 940 940"/>
                  <a:gd name="T7" fmla="*/ 940 h 567"/>
                  <a:gd name="T8" fmla="+- 0 2455 2285"/>
                  <a:gd name="T9" fmla="*/ T8 w 171"/>
                  <a:gd name="T10" fmla="+- 0 940 940"/>
                  <a:gd name="T11" fmla="*/ 940 h 567"/>
                  <a:gd name="T12" fmla="+- 0 2455 2285"/>
                  <a:gd name="T13" fmla="*/ T12 w 171"/>
                  <a:gd name="T14" fmla="+- 0 1507 940"/>
                  <a:gd name="T15" fmla="*/ 1507 h 567"/>
                  <a:gd name="T16" fmla="+- 0 2285 2285"/>
                  <a:gd name="T17" fmla="*/ T16 w 171"/>
                  <a:gd name="T18" fmla="+- 0 1507 940"/>
                  <a:gd name="T19" fmla="*/ 1507 h 567"/>
                </a:gdLst>
                <a:ahLst/>
                <a:cxnLst>
                  <a:cxn ang="0">
                    <a:pos x="T1" y="T3"/>
                  </a:cxn>
                  <a:cxn ang="0">
                    <a:pos x="T5" y="T7"/>
                  </a:cxn>
                  <a:cxn ang="0">
                    <a:pos x="T9" y="T11"/>
                  </a:cxn>
                  <a:cxn ang="0">
                    <a:pos x="T13" y="T15"/>
                  </a:cxn>
                  <a:cxn ang="0">
                    <a:pos x="T17" y="T19"/>
                  </a:cxn>
                </a:cxnLst>
                <a:rect l="0" t="0" r="r" b="b"/>
                <a:pathLst>
                  <a:path w="171" h="567">
                    <a:moveTo>
                      <a:pt x="0" y="567"/>
                    </a:moveTo>
                    <a:lnTo>
                      <a:pt x="0" y="0"/>
                    </a:lnTo>
                    <a:lnTo>
                      <a:pt x="170" y="0"/>
                    </a:lnTo>
                    <a:lnTo>
                      <a:pt x="170" y="567"/>
                    </a:lnTo>
                    <a:lnTo>
                      <a:pt x="0" y="567"/>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4" name="Group 67"/>
            <p:cNvGrpSpPr>
              <a:grpSpLocks/>
            </p:cNvGrpSpPr>
            <p:nvPr/>
          </p:nvGrpSpPr>
          <p:grpSpPr bwMode="auto">
            <a:xfrm>
              <a:off x="2350" y="1522"/>
              <a:ext cx="40" cy="2"/>
              <a:chOff x="2350" y="1522"/>
              <a:chExt cx="40" cy="2"/>
            </a:xfrm>
          </p:grpSpPr>
          <p:sp>
            <p:nvSpPr>
              <p:cNvPr id="80" name="Freeform 68"/>
              <p:cNvSpPr>
                <a:spLocks/>
              </p:cNvSpPr>
              <p:nvPr/>
            </p:nvSpPr>
            <p:spPr bwMode="auto">
              <a:xfrm>
                <a:off x="2350" y="1522"/>
                <a:ext cx="40" cy="2"/>
              </a:xfrm>
              <a:custGeom>
                <a:avLst/>
                <a:gdLst>
                  <a:gd name="T0" fmla="+- 0 2350 2350"/>
                  <a:gd name="T1" fmla="*/ T0 w 40"/>
                  <a:gd name="T2" fmla="+- 0 2390 2350"/>
                  <a:gd name="T3" fmla="*/ T2 w 40"/>
                </a:gdLst>
                <a:ahLst/>
                <a:cxnLst>
                  <a:cxn ang="0">
                    <a:pos x="T1" y="0"/>
                  </a:cxn>
                  <a:cxn ang="0">
                    <a:pos x="T3" y="0"/>
                  </a:cxn>
                </a:cxnLst>
                <a:rect l="0" t="0" r="r" b="b"/>
                <a:pathLst>
                  <a:path w="40">
                    <a:moveTo>
                      <a:pt x="0" y="0"/>
                    </a:moveTo>
                    <a:lnTo>
                      <a:pt x="40" y="0"/>
                    </a:lnTo>
                  </a:path>
                </a:pathLst>
              </a:custGeom>
              <a:noFill/>
              <a:ln w="19825">
                <a:solidFill>
                  <a:srgbClr val="939598"/>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5" name="Group 64"/>
            <p:cNvGrpSpPr>
              <a:grpSpLocks/>
            </p:cNvGrpSpPr>
            <p:nvPr/>
          </p:nvGrpSpPr>
          <p:grpSpPr bwMode="auto">
            <a:xfrm>
              <a:off x="2350" y="1507"/>
              <a:ext cx="40" cy="32"/>
              <a:chOff x="2350" y="1507"/>
              <a:chExt cx="40" cy="32"/>
            </a:xfrm>
          </p:grpSpPr>
          <p:sp>
            <p:nvSpPr>
              <p:cNvPr id="78" name="Freeform 66"/>
              <p:cNvSpPr>
                <a:spLocks/>
              </p:cNvSpPr>
              <p:nvPr/>
            </p:nvSpPr>
            <p:spPr bwMode="auto">
              <a:xfrm>
                <a:off x="2350" y="1507"/>
                <a:ext cx="40" cy="32"/>
              </a:xfrm>
              <a:custGeom>
                <a:avLst/>
                <a:gdLst>
                  <a:gd name="T0" fmla="+- 0 2350 2350"/>
                  <a:gd name="T1" fmla="*/ T0 w 40"/>
                  <a:gd name="T2" fmla="+- 0 1538 1507"/>
                  <a:gd name="T3" fmla="*/ 1538 h 32"/>
                  <a:gd name="T4" fmla="+- 0 2350 2350"/>
                  <a:gd name="T5" fmla="*/ T4 w 40"/>
                  <a:gd name="T6" fmla="+- 0 1507 1507"/>
                  <a:gd name="T7" fmla="*/ 1507 h 32"/>
                  <a:gd name="T8" fmla="+- 0 2390 2350"/>
                  <a:gd name="T9" fmla="*/ T8 w 40"/>
                  <a:gd name="T10" fmla="+- 0 1507 1507"/>
                  <a:gd name="T11" fmla="*/ 1507 h 32"/>
                  <a:gd name="T12" fmla="+- 0 2390 2350"/>
                  <a:gd name="T13" fmla="*/ T12 w 40"/>
                  <a:gd name="T14" fmla="+- 0 1538 1507"/>
                  <a:gd name="T15" fmla="*/ 1538 h 32"/>
                  <a:gd name="T16" fmla="+- 0 2350 2350"/>
                  <a:gd name="T17" fmla="*/ T16 w 40"/>
                  <a:gd name="T18" fmla="+- 0 1538 1507"/>
                  <a:gd name="T19" fmla="*/ 1538 h 32"/>
                </a:gdLst>
                <a:ahLst/>
                <a:cxnLst>
                  <a:cxn ang="0">
                    <a:pos x="T1" y="T3"/>
                  </a:cxn>
                  <a:cxn ang="0">
                    <a:pos x="T5" y="T7"/>
                  </a:cxn>
                  <a:cxn ang="0">
                    <a:pos x="T9" y="T11"/>
                  </a:cxn>
                  <a:cxn ang="0">
                    <a:pos x="T13" y="T15"/>
                  </a:cxn>
                  <a:cxn ang="0">
                    <a:pos x="T17" y="T19"/>
                  </a:cxn>
                </a:cxnLst>
                <a:rect l="0" t="0" r="r" b="b"/>
                <a:pathLst>
                  <a:path w="40" h="32">
                    <a:moveTo>
                      <a:pt x="0" y="31"/>
                    </a:moveTo>
                    <a:lnTo>
                      <a:pt x="0" y="0"/>
                    </a:lnTo>
                    <a:lnTo>
                      <a:pt x="40" y="0"/>
                    </a:lnTo>
                    <a:lnTo>
                      <a:pt x="40" y="31"/>
                    </a:lnTo>
                    <a:lnTo>
                      <a:pt x="0" y="31"/>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pic>
            <p:nvPicPr>
              <p:cNvPr id="79" name="Picture 65"/>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000" y="1507"/>
                <a:ext cx="431" cy="57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6" name="Group 62"/>
            <p:cNvGrpSpPr>
              <a:grpSpLocks/>
            </p:cNvGrpSpPr>
            <p:nvPr/>
          </p:nvGrpSpPr>
          <p:grpSpPr bwMode="auto">
            <a:xfrm>
              <a:off x="2000" y="1507"/>
              <a:ext cx="431" cy="577"/>
              <a:chOff x="2000" y="1507"/>
              <a:chExt cx="431" cy="577"/>
            </a:xfrm>
          </p:grpSpPr>
          <p:sp>
            <p:nvSpPr>
              <p:cNvPr id="77" name="Freeform 63"/>
              <p:cNvSpPr>
                <a:spLocks/>
              </p:cNvSpPr>
              <p:nvPr/>
            </p:nvSpPr>
            <p:spPr bwMode="auto">
              <a:xfrm>
                <a:off x="2000" y="1507"/>
                <a:ext cx="431" cy="577"/>
              </a:xfrm>
              <a:custGeom>
                <a:avLst/>
                <a:gdLst>
                  <a:gd name="T0" fmla="+- 0 2000 2000"/>
                  <a:gd name="T1" fmla="*/ T0 w 431"/>
                  <a:gd name="T2" fmla="+- 0 1998 1507"/>
                  <a:gd name="T3" fmla="*/ 1998 h 577"/>
                  <a:gd name="T4" fmla="+- 0 2283 2000"/>
                  <a:gd name="T5" fmla="*/ T4 w 431"/>
                  <a:gd name="T6" fmla="+- 0 1507 1507"/>
                  <a:gd name="T7" fmla="*/ 1507 h 577"/>
                  <a:gd name="T8" fmla="+- 0 2431 2000"/>
                  <a:gd name="T9" fmla="*/ T8 w 431"/>
                  <a:gd name="T10" fmla="+- 0 1592 1507"/>
                  <a:gd name="T11" fmla="*/ 1592 h 577"/>
                  <a:gd name="T12" fmla="+- 0 2147 2000"/>
                  <a:gd name="T13" fmla="*/ T12 w 431"/>
                  <a:gd name="T14" fmla="+- 0 2083 1507"/>
                  <a:gd name="T15" fmla="*/ 2083 h 577"/>
                  <a:gd name="T16" fmla="+- 0 2000 2000"/>
                  <a:gd name="T17" fmla="*/ T16 w 431"/>
                  <a:gd name="T18" fmla="+- 0 1998 1507"/>
                  <a:gd name="T19" fmla="*/ 1998 h 577"/>
                </a:gdLst>
                <a:ahLst/>
                <a:cxnLst>
                  <a:cxn ang="0">
                    <a:pos x="T1" y="T3"/>
                  </a:cxn>
                  <a:cxn ang="0">
                    <a:pos x="T5" y="T7"/>
                  </a:cxn>
                  <a:cxn ang="0">
                    <a:pos x="T9" y="T11"/>
                  </a:cxn>
                  <a:cxn ang="0">
                    <a:pos x="T13" y="T15"/>
                  </a:cxn>
                  <a:cxn ang="0">
                    <a:pos x="T17" y="T19"/>
                  </a:cxn>
                </a:cxnLst>
                <a:rect l="0" t="0" r="r" b="b"/>
                <a:pathLst>
                  <a:path w="431" h="577">
                    <a:moveTo>
                      <a:pt x="0" y="491"/>
                    </a:moveTo>
                    <a:lnTo>
                      <a:pt x="283" y="0"/>
                    </a:lnTo>
                    <a:lnTo>
                      <a:pt x="431" y="85"/>
                    </a:lnTo>
                    <a:lnTo>
                      <a:pt x="147" y="576"/>
                    </a:lnTo>
                    <a:lnTo>
                      <a:pt x="0" y="491"/>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7" name="Group 60"/>
            <p:cNvGrpSpPr>
              <a:grpSpLocks/>
            </p:cNvGrpSpPr>
            <p:nvPr/>
          </p:nvGrpSpPr>
          <p:grpSpPr bwMode="auto">
            <a:xfrm>
              <a:off x="2041" y="2030"/>
              <a:ext cx="50" cy="47"/>
              <a:chOff x="2041" y="2030"/>
              <a:chExt cx="50" cy="47"/>
            </a:xfrm>
          </p:grpSpPr>
          <p:sp>
            <p:nvSpPr>
              <p:cNvPr id="76" name="Freeform 61"/>
              <p:cNvSpPr>
                <a:spLocks/>
              </p:cNvSpPr>
              <p:nvPr/>
            </p:nvSpPr>
            <p:spPr bwMode="auto">
              <a:xfrm>
                <a:off x="2041" y="2030"/>
                <a:ext cx="50" cy="47"/>
              </a:xfrm>
              <a:custGeom>
                <a:avLst/>
                <a:gdLst>
                  <a:gd name="T0" fmla="+- 0 2056 2041"/>
                  <a:gd name="T1" fmla="*/ T0 w 50"/>
                  <a:gd name="T2" fmla="+- 0 2030 2030"/>
                  <a:gd name="T3" fmla="*/ 2030 h 47"/>
                  <a:gd name="T4" fmla="+- 0 2041 2041"/>
                  <a:gd name="T5" fmla="*/ T4 w 50"/>
                  <a:gd name="T6" fmla="+- 0 2057 2030"/>
                  <a:gd name="T7" fmla="*/ 2057 h 47"/>
                  <a:gd name="T8" fmla="+- 0 2075 2041"/>
                  <a:gd name="T9" fmla="*/ T8 w 50"/>
                  <a:gd name="T10" fmla="+- 0 2077 2030"/>
                  <a:gd name="T11" fmla="*/ 2077 h 47"/>
                  <a:gd name="T12" fmla="+- 0 2091 2041"/>
                  <a:gd name="T13" fmla="*/ T12 w 50"/>
                  <a:gd name="T14" fmla="+- 0 2050 2030"/>
                  <a:gd name="T15" fmla="*/ 2050 h 47"/>
                  <a:gd name="T16" fmla="+- 0 2056 2041"/>
                  <a:gd name="T17" fmla="*/ T16 w 50"/>
                  <a:gd name="T18" fmla="+- 0 2030 2030"/>
                  <a:gd name="T19" fmla="*/ 2030 h 47"/>
                </a:gdLst>
                <a:ahLst/>
                <a:cxnLst>
                  <a:cxn ang="0">
                    <a:pos x="T1" y="T3"/>
                  </a:cxn>
                  <a:cxn ang="0">
                    <a:pos x="T5" y="T7"/>
                  </a:cxn>
                  <a:cxn ang="0">
                    <a:pos x="T9" y="T11"/>
                  </a:cxn>
                  <a:cxn ang="0">
                    <a:pos x="T13" y="T15"/>
                  </a:cxn>
                  <a:cxn ang="0">
                    <a:pos x="T17" y="T19"/>
                  </a:cxn>
                </a:cxnLst>
                <a:rect l="0" t="0" r="r" b="b"/>
                <a:pathLst>
                  <a:path w="50" h="47">
                    <a:moveTo>
                      <a:pt x="15" y="0"/>
                    </a:moveTo>
                    <a:lnTo>
                      <a:pt x="0" y="27"/>
                    </a:lnTo>
                    <a:lnTo>
                      <a:pt x="34" y="47"/>
                    </a:lnTo>
                    <a:lnTo>
                      <a:pt x="50" y="20"/>
                    </a:lnTo>
                    <a:lnTo>
                      <a:pt x="15" y="0"/>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8" name="Group 57"/>
            <p:cNvGrpSpPr>
              <a:grpSpLocks/>
            </p:cNvGrpSpPr>
            <p:nvPr/>
          </p:nvGrpSpPr>
          <p:grpSpPr bwMode="auto">
            <a:xfrm>
              <a:off x="2041" y="2030"/>
              <a:ext cx="50" cy="47"/>
              <a:chOff x="2041" y="2030"/>
              <a:chExt cx="50" cy="47"/>
            </a:xfrm>
          </p:grpSpPr>
          <p:sp>
            <p:nvSpPr>
              <p:cNvPr id="74" name="Freeform 59"/>
              <p:cNvSpPr>
                <a:spLocks/>
              </p:cNvSpPr>
              <p:nvPr/>
            </p:nvSpPr>
            <p:spPr bwMode="auto">
              <a:xfrm>
                <a:off x="2041" y="2030"/>
                <a:ext cx="50" cy="47"/>
              </a:xfrm>
              <a:custGeom>
                <a:avLst/>
                <a:gdLst>
                  <a:gd name="T0" fmla="+- 0 2041 2041"/>
                  <a:gd name="T1" fmla="*/ T0 w 50"/>
                  <a:gd name="T2" fmla="+- 0 2057 2030"/>
                  <a:gd name="T3" fmla="*/ 2057 h 47"/>
                  <a:gd name="T4" fmla="+- 0 2056 2041"/>
                  <a:gd name="T5" fmla="*/ T4 w 50"/>
                  <a:gd name="T6" fmla="+- 0 2030 2030"/>
                  <a:gd name="T7" fmla="*/ 2030 h 47"/>
                  <a:gd name="T8" fmla="+- 0 2091 2041"/>
                  <a:gd name="T9" fmla="*/ T8 w 50"/>
                  <a:gd name="T10" fmla="+- 0 2050 2030"/>
                  <a:gd name="T11" fmla="*/ 2050 h 47"/>
                  <a:gd name="T12" fmla="+- 0 2075 2041"/>
                  <a:gd name="T13" fmla="*/ T12 w 50"/>
                  <a:gd name="T14" fmla="+- 0 2077 2030"/>
                  <a:gd name="T15" fmla="*/ 2077 h 47"/>
                  <a:gd name="T16" fmla="+- 0 2041 2041"/>
                  <a:gd name="T17" fmla="*/ T16 w 50"/>
                  <a:gd name="T18" fmla="+- 0 2057 2030"/>
                  <a:gd name="T19" fmla="*/ 2057 h 47"/>
                </a:gdLst>
                <a:ahLst/>
                <a:cxnLst>
                  <a:cxn ang="0">
                    <a:pos x="T1" y="T3"/>
                  </a:cxn>
                  <a:cxn ang="0">
                    <a:pos x="T5" y="T7"/>
                  </a:cxn>
                  <a:cxn ang="0">
                    <a:pos x="T9" y="T11"/>
                  </a:cxn>
                  <a:cxn ang="0">
                    <a:pos x="T13" y="T15"/>
                  </a:cxn>
                  <a:cxn ang="0">
                    <a:pos x="T17" y="T19"/>
                  </a:cxn>
                </a:cxnLst>
                <a:rect l="0" t="0" r="r" b="b"/>
                <a:pathLst>
                  <a:path w="50" h="47">
                    <a:moveTo>
                      <a:pt x="0" y="27"/>
                    </a:moveTo>
                    <a:lnTo>
                      <a:pt x="15" y="0"/>
                    </a:lnTo>
                    <a:lnTo>
                      <a:pt x="50" y="20"/>
                    </a:lnTo>
                    <a:lnTo>
                      <a:pt x="34" y="47"/>
                    </a:lnTo>
                    <a:lnTo>
                      <a:pt x="0" y="27"/>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pic>
            <p:nvPicPr>
              <p:cNvPr id="75" name="Picture 58"/>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1511" y="1998"/>
                <a:ext cx="576" cy="43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19" name="Group 55"/>
            <p:cNvGrpSpPr>
              <a:grpSpLocks/>
            </p:cNvGrpSpPr>
            <p:nvPr/>
          </p:nvGrpSpPr>
          <p:grpSpPr bwMode="auto">
            <a:xfrm>
              <a:off x="1511" y="1998"/>
              <a:ext cx="577" cy="431"/>
              <a:chOff x="1511" y="1998"/>
              <a:chExt cx="577" cy="431"/>
            </a:xfrm>
          </p:grpSpPr>
          <p:sp>
            <p:nvSpPr>
              <p:cNvPr id="73" name="Freeform 56"/>
              <p:cNvSpPr>
                <a:spLocks/>
              </p:cNvSpPr>
              <p:nvPr/>
            </p:nvSpPr>
            <p:spPr bwMode="auto">
              <a:xfrm>
                <a:off x="1511" y="1998"/>
                <a:ext cx="577" cy="431"/>
              </a:xfrm>
              <a:custGeom>
                <a:avLst/>
                <a:gdLst>
                  <a:gd name="T0" fmla="+- 0 1511 1511"/>
                  <a:gd name="T1" fmla="*/ T0 w 577"/>
                  <a:gd name="T2" fmla="+- 0 2282 1998"/>
                  <a:gd name="T3" fmla="*/ 2282 h 431"/>
                  <a:gd name="T4" fmla="+- 0 2002 1511"/>
                  <a:gd name="T5" fmla="*/ T4 w 577"/>
                  <a:gd name="T6" fmla="+- 0 1998 1998"/>
                  <a:gd name="T7" fmla="*/ 1998 h 431"/>
                  <a:gd name="T8" fmla="+- 0 2087 1511"/>
                  <a:gd name="T9" fmla="*/ T8 w 577"/>
                  <a:gd name="T10" fmla="+- 0 2145 1998"/>
                  <a:gd name="T11" fmla="*/ 2145 h 431"/>
                  <a:gd name="T12" fmla="+- 0 1596 1511"/>
                  <a:gd name="T13" fmla="*/ T12 w 577"/>
                  <a:gd name="T14" fmla="+- 0 2429 1998"/>
                  <a:gd name="T15" fmla="*/ 2429 h 431"/>
                  <a:gd name="T16" fmla="+- 0 1511 1511"/>
                  <a:gd name="T17" fmla="*/ T16 w 577"/>
                  <a:gd name="T18" fmla="+- 0 2282 1998"/>
                  <a:gd name="T19" fmla="*/ 2282 h 431"/>
                </a:gdLst>
                <a:ahLst/>
                <a:cxnLst>
                  <a:cxn ang="0">
                    <a:pos x="T1" y="T3"/>
                  </a:cxn>
                  <a:cxn ang="0">
                    <a:pos x="T5" y="T7"/>
                  </a:cxn>
                  <a:cxn ang="0">
                    <a:pos x="T9" y="T11"/>
                  </a:cxn>
                  <a:cxn ang="0">
                    <a:pos x="T13" y="T15"/>
                  </a:cxn>
                  <a:cxn ang="0">
                    <a:pos x="T17" y="T19"/>
                  </a:cxn>
                </a:cxnLst>
                <a:rect l="0" t="0" r="r" b="b"/>
                <a:pathLst>
                  <a:path w="577" h="431">
                    <a:moveTo>
                      <a:pt x="0" y="284"/>
                    </a:moveTo>
                    <a:lnTo>
                      <a:pt x="491" y="0"/>
                    </a:lnTo>
                    <a:lnTo>
                      <a:pt x="576" y="147"/>
                    </a:lnTo>
                    <a:lnTo>
                      <a:pt x="85" y="431"/>
                    </a:lnTo>
                    <a:lnTo>
                      <a:pt x="0" y="284"/>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0" name="Group 53"/>
            <p:cNvGrpSpPr>
              <a:grpSpLocks/>
            </p:cNvGrpSpPr>
            <p:nvPr/>
          </p:nvGrpSpPr>
          <p:grpSpPr bwMode="auto">
            <a:xfrm>
              <a:off x="1516" y="2338"/>
              <a:ext cx="47" cy="50"/>
              <a:chOff x="1516" y="2338"/>
              <a:chExt cx="47" cy="50"/>
            </a:xfrm>
          </p:grpSpPr>
          <p:sp>
            <p:nvSpPr>
              <p:cNvPr id="72" name="Freeform 54"/>
              <p:cNvSpPr>
                <a:spLocks/>
              </p:cNvSpPr>
              <p:nvPr/>
            </p:nvSpPr>
            <p:spPr bwMode="auto">
              <a:xfrm>
                <a:off x="1516" y="2338"/>
                <a:ext cx="47" cy="50"/>
              </a:xfrm>
              <a:custGeom>
                <a:avLst/>
                <a:gdLst>
                  <a:gd name="T0" fmla="+- 0 1544 1516"/>
                  <a:gd name="T1" fmla="*/ T0 w 47"/>
                  <a:gd name="T2" fmla="+- 0 2338 2338"/>
                  <a:gd name="T3" fmla="*/ 2338 h 50"/>
                  <a:gd name="T4" fmla="+- 0 1516 1516"/>
                  <a:gd name="T5" fmla="*/ T4 w 47"/>
                  <a:gd name="T6" fmla="+- 0 2354 2338"/>
                  <a:gd name="T7" fmla="*/ 2354 h 50"/>
                  <a:gd name="T8" fmla="+- 0 1536 1516"/>
                  <a:gd name="T9" fmla="*/ T8 w 47"/>
                  <a:gd name="T10" fmla="+- 0 2388 2338"/>
                  <a:gd name="T11" fmla="*/ 2388 h 50"/>
                  <a:gd name="T12" fmla="+- 0 1563 1516"/>
                  <a:gd name="T13" fmla="*/ T12 w 47"/>
                  <a:gd name="T14" fmla="+- 0 2372 2338"/>
                  <a:gd name="T15" fmla="*/ 2372 h 50"/>
                  <a:gd name="T16" fmla="+- 0 1544 1516"/>
                  <a:gd name="T17" fmla="*/ T16 w 47"/>
                  <a:gd name="T18" fmla="+- 0 2338 2338"/>
                  <a:gd name="T19" fmla="*/ 2338 h 50"/>
                </a:gdLst>
                <a:ahLst/>
                <a:cxnLst>
                  <a:cxn ang="0">
                    <a:pos x="T1" y="T3"/>
                  </a:cxn>
                  <a:cxn ang="0">
                    <a:pos x="T5" y="T7"/>
                  </a:cxn>
                  <a:cxn ang="0">
                    <a:pos x="T9" y="T11"/>
                  </a:cxn>
                  <a:cxn ang="0">
                    <a:pos x="T13" y="T15"/>
                  </a:cxn>
                  <a:cxn ang="0">
                    <a:pos x="T17" y="T19"/>
                  </a:cxn>
                </a:cxnLst>
                <a:rect l="0" t="0" r="r" b="b"/>
                <a:pathLst>
                  <a:path w="47" h="50">
                    <a:moveTo>
                      <a:pt x="28" y="0"/>
                    </a:moveTo>
                    <a:lnTo>
                      <a:pt x="0" y="16"/>
                    </a:lnTo>
                    <a:lnTo>
                      <a:pt x="20" y="50"/>
                    </a:lnTo>
                    <a:lnTo>
                      <a:pt x="47" y="34"/>
                    </a:lnTo>
                    <a:lnTo>
                      <a:pt x="28" y="0"/>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1" name="Group 50"/>
            <p:cNvGrpSpPr>
              <a:grpSpLocks/>
            </p:cNvGrpSpPr>
            <p:nvPr/>
          </p:nvGrpSpPr>
          <p:grpSpPr bwMode="auto">
            <a:xfrm>
              <a:off x="1516" y="2338"/>
              <a:ext cx="47" cy="50"/>
              <a:chOff x="1516" y="2338"/>
              <a:chExt cx="47" cy="50"/>
            </a:xfrm>
          </p:grpSpPr>
          <p:sp>
            <p:nvSpPr>
              <p:cNvPr id="70" name="Freeform 52"/>
              <p:cNvSpPr>
                <a:spLocks/>
              </p:cNvSpPr>
              <p:nvPr/>
            </p:nvSpPr>
            <p:spPr bwMode="auto">
              <a:xfrm>
                <a:off x="1516" y="2338"/>
                <a:ext cx="47" cy="50"/>
              </a:xfrm>
              <a:custGeom>
                <a:avLst/>
                <a:gdLst>
                  <a:gd name="T0" fmla="+- 0 1516 1516"/>
                  <a:gd name="T1" fmla="*/ T0 w 47"/>
                  <a:gd name="T2" fmla="+- 0 2354 2338"/>
                  <a:gd name="T3" fmla="*/ 2354 h 50"/>
                  <a:gd name="T4" fmla="+- 0 1544 1516"/>
                  <a:gd name="T5" fmla="*/ T4 w 47"/>
                  <a:gd name="T6" fmla="+- 0 2338 2338"/>
                  <a:gd name="T7" fmla="*/ 2338 h 50"/>
                  <a:gd name="T8" fmla="+- 0 1563 1516"/>
                  <a:gd name="T9" fmla="*/ T8 w 47"/>
                  <a:gd name="T10" fmla="+- 0 2372 2338"/>
                  <a:gd name="T11" fmla="*/ 2372 h 50"/>
                  <a:gd name="T12" fmla="+- 0 1536 1516"/>
                  <a:gd name="T13" fmla="*/ T12 w 47"/>
                  <a:gd name="T14" fmla="+- 0 2388 2338"/>
                  <a:gd name="T15" fmla="*/ 2388 h 50"/>
                  <a:gd name="T16" fmla="+- 0 1516 1516"/>
                  <a:gd name="T17" fmla="*/ T16 w 47"/>
                  <a:gd name="T18" fmla="+- 0 2354 2338"/>
                  <a:gd name="T19" fmla="*/ 2354 h 50"/>
                </a:gdLst>
                <a:ahLst/>
                <a:cxnLst>
                  <a:cxn ang="0">
                    <a:pos x="T1" y="T3"/>
                  </a:cxn>
                  <a:cxn ang="0">
                    <a:pos x="T5" y="T7"/>
                  </a:cxn>
                  <a:cxn ang="0">
                    <a:pos x="T9" y="T11"/>
                  </a:cxn>
                  <a:cxn ang="0">
                    <a:pos x="T13" y="T15"/>
                  </a:cxn>
                  <a:cxn ang="0">
                    <a:pos x="T17" y="T19"/>
                  </a:cxn>
                </a:cxnLst>
                <a:rect l="0" t="0" r="r" b="b"/>
                <a:pathLst>
                  <a:path w="47" h="50">
                    <a:moveTo>
                      <a:pt x="0" y="16"/>
                    </a:moveTo>
                    <a:lnTo>
                      <a:pt x="28" y="0"/>
                    </a:lnTo>
                    <a:lnTo>
                      <a:pt x="47" y="34"/>
                    </a:lnTo>
                    <a:lnTo>
                      <a:pt x="20" y="50"/>
                    </a:lnTo>
                    <a:lnTo>
                      <a:pt x="0" y="16"/>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pic>
            <p:nvPicPr>
              <p:cNvPr id="71" name="Picture 51"/>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944" y="2283"/>
                <a:ext cx="567" cy="170"/>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2" name="Group 48"/>
            <p:cNvGrpSpPr>
              <a:grpSpLocks/>
            </p:cNvGrpSpPr>
            <p:nvPr/>
          </p:nvGrpSpPr>
          <p:grpSpPr bwMode="auto">
            <a:xfrm>
              <a:off x="944" y="2283"/>
              <a:ext cx="567" cy="171"/>
              <a:chOff x="944" y="2283"/>
              <a:chExt cx="567" cy="171"/>
            </a:xfrm>
          </p:grpSpPr>
          <p:sp>
            <p:nvSpPr>
              <p:cNvPr id="69" name="Freeform 49"/>
              <p:cNvSpPr>
                <a:spLocks/>
              </p:cNvSpPr>
              <p:nvPr/>
            </p:nvSpPr>
            <p:spPr bwMode="auto">
              <a:xfrm>
                <a:off x="944" y="2283"/>
                <a:ext cx="567" cy="171"/>
              </a:xfrm>
              <a:custGeom>
                <a:avLst/>
                <a:gdLst>
                  <a:gd name="T0" fmla="+- 0 944 944"/>
                  <a:gd name="T1" fmla="*/ T0 w 567"/>
                  <a:gd name="T2" fmla="+- 0 2283 2283"/>
                  <a:gd name="T3" fmla="*/ 2283 h 171"/>
                  <a:gd name="T4" fmla="+- 0 1511 944"/>
                  <a:gd name="T5" fmla="*/ T4 w 567"/>
                  <a:gd name="T6" fmla="+- 0 2283 2283"/>
                  <a:gd name="T7" fmla="*/ 2283 h 171"/>
                  <a:gd name="T8" fmla="+- 0 1511 944"/>
                  <a:gd name="T9" fmla="*/ T8 w 567"/>
                  <a:gd name="T10" fmla="+- 0 2453 2283"/>
                  <a:gd name="T11" fmla="*/ 2453 h 171"/>
                  <a:gd name="T12" fmla="+- 0 944 944"/>
                  <a:gd name="T13" fmla="*/ T12 w 567"/>
                  <a:gd name="T14" fmla="+- 0 2453 2283"/>
                  <a:gd name="T15" fmla="*/ 2453 h 171"/>
                  <a:gd name="T16" fmla="+- 0 944 944"/>
                  <a:gd name="T17" fmla="*/ T16 w 567"/>
                  <a:gd name="T18" fmla="+- 0 2283 2283"/>
                  <a:gd name="T19" fmla="*/ 2283 h 171"/>
                </a:gdLst>
                <a:ahLst/>
                <a:cxnLst>
                  <a:cxn ang="0">
                    <a:pos x="T1" y="T3"/>
                  </a:cxn>
                  <a:cxn ang="0">
                    <a:pos x="T5" y="T7"/>
                  </a:cxn>
                  <a:cxn ang="0">
                    <a:pos x="T9" y="T11"/>
                  </a:cxn>
                  <a:cxn ang="0">
                    <a:pos x="T13" y="T15"/>
                  </a:cxn>
                  <a:cxn ang="0">
                    <a:pos x="T17" y="T19"/>
                  </a:cxn>
                </a:cxnLst>
                <a:rect l="0" t="0" r="r" b="b"/>
                <a:pathLst>
                  <a:path w="567" h="171">
                    <a:moveTo>
                      <a:pt x="0" y="0"/>
                    </a:moveTo>
                    <a:lnTo>
                      <a:pt x="567" y="0"/>
                    </a:lnTo>
                    <a:lnTo>
                      <a:pt x="567" y="170"/>
                    </a:lnTo>
                    <a:lnTo>
                      <a:pt x="0" y="170"/>
                    </a:lnTo>
                    <a:lnTo>
                      <a:pt x="0" y="0"/>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3" name="Group 46"/>
            <p:cNvGrpSpPr>
              <a:grpSpLocks/>
            </p:cNvGrpSpPr>
            <p:nvPr/>
          </p:nvGrpSpPr>
          <p:grpSpPr bwMode="auto">
            <a:xfrm>
              <a:off x="913" y="2368"/>
              <a:ext cx="32" cy="2"/>
              <a:chOff x="913" y="2368"/>
              <a:chExt cx="32" cy="2"/>
            </a:xfrm>
          </p:grpSpPr>
          <p:sp>
            <p:nvSpPr>
              <p:cNvPr id="68" name="Freeform 47"/>
              <p:cNvSpPr>
                <a:spLocks/>
              </p:cNvSpPr>
              <p:nvPr/>
            </p:nvSpPr>
            <p:spPr bwMode="auto">
              <a:xfrm>
                <a:off x="913" y="2368"/>
                <a:ext cx="32" cy="2"/>
              </a:xfrm>
              <a:custGeom>
                <a:avLst/>
                <a:gdLst>
                  <a:gd name="T0" fmla="+- 0 913 913"/>
                  <a:gd name="T1" fmla="*/ T0 w 32"/>
                  <a:gd name="T2" fmla="+- 0 944 913"/>
                  <a:gd name="T3" fmla="*/ T2 w 32"/>
                </a:gdLst>
                <a:ahLst/>
                <a:cxnLst>
                  <a:cxn ang="0">
                    <a:pos x="T1" y="0"/>
                  </a:cxn>
                  <a:cxn ang="0">
                    <a:pos x="T3" y="0"/>
                  </a:cxn>
                </a:cxnLst>
                <a:rect l="0" t="0" r="r" b="b"/>
                <a:pathLst>
                  <a:path w="32">
                    <a:moveTo>
                      <a:pt x="0" y="0"/>
                    </a:moveTo>
                    <a:lnTo>
                      <a:pt x="31" y="0"/>
                    </a:lnTo>
                  </a:path>
                </a:pathLst>
              </a:custGeom>
              <a:noFill/>
              <a:ln w="25210">
                <a:solidFill>
                  <a:srgbClr val="939598"/>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4" name="Group 43"/>
            <p:cNvGrpSpPr>
              <a:grpSpLocks/>
            </p:cNvGrpSpPr>
            <p:nvPr/>
          </p:nvGrpSpPr>
          <p:grpSpPr bwMode="auto">
            <a:xfrm>
              <a:off x="913" y="2348"/>
              <a:ext cx="32" cy="40"/>
              <a:chOff x="913" y="2348"/>
              <a:chExt cx="32" cy="40"/>
            </a:xfrm>
          </p:grpSpPr>
          <p:sp>
            <p:nvSpPr>
              <p:cNvPr id="66" name="Freeform 45"/>
              <p:cNvSpPr>
                <a:spLocks/>
              </p:cNvSpPr>
              <p:nvPr/>
            </p:nvSpPr>
            <p:spPr bwMode="auto">
              <a:xfrm>
                <a:off x="913" y="2348"/>
                <a:ext cx="32" cy="40"/>
              </a:xfrm>
              <a:custGeom>
                <a:avLst/>
                <a:gdLst>
                  <a:gd name="T0" fmla="+- 0 913 913"/>
                  <a:gd name="T1" fmla="*/ T0 w 32"/>
                  <a:gd name="T2" fmla="+- 0 2348 2348"/>
                  <a:gd name="T3" fmla="*/ 2348 h 40"/>
                  <a:gd name="T4" fmla="+- 0 944 913"/>
                  <a:gd name="T5" fmla="*/ T4 w 32"/>
                  <a:gd name="T6" fmla="+- 0 2348 2348"/>
                  <a:gd name="T7" fmla="*/ 2348 h 40"/>
                  <a:gd name="T8" fmla="+- 0 944 913"/>
                  <a:gd name="T9" fmla="*/ T8 w 32"/>
                  <a:gd name="T10" fmla="+- 0 2388 2348"/>
                  <a:gd name="T11" fmla="*/ 2388 h 40"/>
                  <a:gd name="T12" fmla="+- 0 913 913"/>
                  <a:gd name="T13" fmla="*/ T12 w 32"/>
                  <a:gd name="T14" fmla="+- 0 2388 2348"/>
                  <a:gd name="T15" fmla="*/ 2388 h 40"/>
                  <a:gd name="T16" fmla="+- 0 913 913"/>
                  <a:gd name="T17" fmla="*/ T16 w 32"/>
                  <a:gd name="T18" fmla="+- 0 2348 2348"/>
                  <a:gd name="T19" fmla="*/ 2348 h 40"/>
                </a:gdLst>
                <a:ahLst/>
                <a:cxnLst>
                  <a:cxn ang="0">
                    <a:pos x="T1" y="T3"/>
                  </a:cxn>
                  <a:cxn ang="0">
                    <a:pos x="T5" y="T7"/>
                  </a:cxn>
                  <a:cxn ang="0">
                    <a:pos x="T9" y="T11"/>
                  </a:cxn>
                  <a:cxn ang="0">
                    <a:pos x="T13" y="T15"/>
                  </a:cxn>
                  <a:cxn ang="0">
                    <a:pos x="T17" y="T19"/>
                  </a:cxn>
                </a:cxnLst>
                <a:rect l="0" t="0" r="r" b="b"/>
                <a:pathLst>
                  <a:path w="32" h="40">
                    <a:moveTo>
                      <a:pt x="0" y="0"/>
                    </a:moveTo>
                    <a:lnTo>
                      <a:pt x="31" y="0"/>
                    </a:lnTo>
                    <a:lnTo>
                      <a:pt x="31" y="40"/>
                    </a:lnTo>
                    <a:lnTo>
                      <a:pt x="0" y="40"/>
                    </a:lnTo>
                    <a:lnTo>
                      <a:pt x="0" y="0"/>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pic>
            <p:nvPicPr>
              <p:cNvPr id="67" name="Picture 44"/>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368" y="1998"/>
                <a:ext cx="576" cy="43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5" name="Group 41"/>
            <p:cNvGrpSpPr>
              <a:grpSpLocks/>
            </p:cNvGrpSpPr>
            <p:nvPr/>
          </p:nvGrpSpPr>
          <p:grpSpPr bwMode="auto">
            <a:xfrm>
              <a:off x="368" y="1998"/>
              <a:ext cx="577" cy="431"/>
              <a:chOff x="368" y="1998"/>
              <a:chExt cx="577" cy="431"/>
            </a:xfrm>
          </p:grpSpPr>
          <p:sp>
            <p:nvSpPr>
              <p:cNvPr id="65" name="Freeform 42"/>
              <p:cNvSpPr>
                <a:spLocks/>
              </p:cNvSpPr>
              <p:nvPr/>
            </p:nvSpPr>
            <p:spPr bwMode="auto">
              <a:xfrm>
                <a:off x="368" y="1998"/>
                <a:ext cx="577" cy="431"/>
              </a:xfrm>
              <a:custGeom>
                <a:avLst/>
                <a:gdLst>
                  <a:gd name="T0" fmla="+- 0 453 368"/>
                  <a:gd name="T1" fmla="*/ T0 w 577"/>
                  <a:gd name="T2" fmla="+- 0 1998 1998"/>
                  <a:gd name="T3" fmla="*/ 1998 h 431"/>
                  <a:gd name="T4" fmla="+- 0 944 368"/>
                  <a:gd name="T5" fmla="*/ T4 w 577"/>
                  <a:gd name="T6" fmla="+- 0 2282 1998"/>
                  <a:gd name="T7" fmla="*/ 2282 h 431"/>
                  <a:gd name="T8" fmla="+- 0 859 368"/>
                  <a:gd name="T9" fmla="*/ T8 w 577"/>
                  <a:gd name="T10" fmla="+- 0 2429 1998"/>
                  <a:gd name="T11" fmla="*/ 2429 h 431"/>
                  <a:gd name="T12" fmla="+- 0 368 368"/>
                  <a:gd name="T13" fmla="*/ T12 w 577"/>
                  <a:gd name="T14" fmla="+- 0 2145 1998"/>
                  <a:gd name="T15" fmla="*/ 2145 h 431"/>
                  <a:gd name="T16" fmla="+- 0 453 368"/>
                  <a:gd name="T17" fmla="*/ T16 w 577"/>
                  <a:gd name="T18" fmla="+- 0 1998 1998"/>
                  <a:gd name="T19" fmla="*/ 1998 h 431"/>
                </a:gdLst>
                <a:ahLst/>
                <a:cxnLst>
                  <a:cxn ang="0">
                    <a:pos x="T1" y="T3"/>
                  </a:cxn>
                  <a:cxn ang="0">
                    <a:pos x="T5" y="T7"/>
                  </a:cxn>
                  <a:cxn ang="0">
                    <a:pos x="T9" y="T11"/>
                  </a:cxn>
                  <a:cxn ang="0">
                    <a:pos x="T13" y="T15"/>
                  </a:cxn>
                  <a:cxn ang="0">
                    <a:pos x="T17" y="T19"/>
                  </a:cxn>
                </a:cxnLst>
                <a:rect l="0" t="0" r="r" b="b"/>
                <a:pathLst>
                  <a:path w="577" h="431">
                    <a:moveTo>
                      <a:pt x="85" y="0"/>
                    </a:moveTo>
                    <a:lnTo>
                      <a:pt x="576" y="284"/>
                    </a:lnTo>
                    <a:lnTo>
                      <a:pt x="491" y="431"/>
                    </a:lnTo>
                    <a:lnTo>
                      <a:pt x="0" y="147"/>
                    </a:lnTo>
                    <a:lnTo>
                      <a:pt x="85" y="0"/>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6" name="Group 39"/>
            <p:cNvGrpSpPr>
              <a:grpSpLocks/>
            </p:cNvGrpSpPr>
            <p:nvPr/>
          </p:nvGrpSpPr>
          <p:grpSpPr bwMode="auto">
            <a:xfrm>
              <a:off x="373" y="2039"/>
              <a:ext cx="47" cy="50"/>
              <a:chOff x="373" y="2039"/>
              <a:chExt cx="47" cy="50"/>
            </a:xfrm>
          </p:grpSpPr>
          <p:sp>
            <p:nvSpPr>
              <p:cNvPr id="64" name="Freeform 40"/>
              <p:cNvSpPr>
                <a:spLocks/>
              </p:cNvSpPr>
              <p:nvPr/>
            </p:nvSpPr>
            <p:spPr bwMode="auto">
              <a:xfrm>
                <a:off x="373" y="2039"/>
                <a:ext cx="47" cy="50"/>
              </a:xfrm>
              <a:custGeom>
                <a:avLst/>
                <a:gdLst>
                  <a:gd name="T0" fmla="+- 0 393 373"/>
                  <a:gd name="T1" fmla="*/ T0 w 47"/>
                  <a:gd name="T2" fmla="+- 0 2039 2039"/>
                  <a:gd name="T3" fmla="*/ 2039 h 50"/>
                  <a:gd name="T4" fmla="+- 0 373 373"/>
                  <a:gd name="T5" fmla="*/ T4 w 47"/>
                  <a:gd name="T6" fmla="+- 0 2073 2039"/>
                  <a:gd name="T7" fmla="*/ 2073 h 50"/>
                  <a:gd name="T8" fmla="+- 0 401 373"/>
                  <a:gd name="T9" fmla="*/ T8 w 47"/>
                  <a:gd name="T10" fmla="+- 0 2089 2039"/>
                  <a:gd name="T11" fmla="*/ 2089 h 50"/>
                  <a:gd name="T12" fmla="+- 0 420 373"/>
                  <a:gd name="T13" fmla="*/ T12 w 47"/>
                  <a:gd name="T14" fmla="+- 0 2055 2039"/>
                  <a:gd name="T15" fmla="*/ 2055 h 50"/>
                  <a:gd name="T16" fmla="+- 0 393 373"/>
                  <a:gd name="T17" fmla="*/ T16 w 47"/>
                  <a:gd name="T18" fmla="+- 0 2039 2039"/>
                  <a:gd name="T19" fmla="*/ 2039 h 50"/>
                </a:gdLst>
                <a:ahLst/>
                <a:cxnLst>
                  <a:cxn ang="0">
                    <a:pos x="T1" y="T3"/>
                  </a:cxn>
                  <a:cxn ang="0">
                    <a:pos x="T5" y="T7"/>
                  </a:cxn>
                  <a:cxn ang="0">
                    <a:pos x="T9" y="T11"/>
                  </a:cxn>
                  <a:cxn ang="0">
                    <a:pos x="T13" y="T15"/>
                  </a:cxn>
                  <a:cxn ang="0">
                    <a:pos x="T17" y="T19"/>
                  </a:cxn>
                </a:cxnLst>
                <a:rect l="0" t="0" r="r" b="b"/>
                <a:pathLst>
                  <a:path w="47" h="50">
                    <a:moveTo>
                      <a:pt x="20" y="0"/>
                    </a:moveTo>
                    <a:lnTo>
                      <a:pt x="0" y="34"/>
                    </a:lnTo>
                    <a:lnTo>
                      <a:pt x="28" y="50"/>
                    </a:lnTo>
                    <a:lnTo>
                      <a:pt x="47" y="16"/>
                    </a:lnTo>
                    <a:lnTo>
                      <a:pt x="20" y="0"/>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7" name="Group 36"/>
            <p:cNvGrpSpPr>
              <a:grpSpLocks/>
            </p:cNvGrpSpPr>
            <p:nvPr/>
          </p:nvGrpSpPr>
          <p:grpSpPr bwMode="auto">
            <a:xfrm>
              <a:off x="373" y="2039"/>
              <a:ext cx="47" cy="50"/>
              <a:chOff x="373" y="2039"/>
              <a:chExt cx="47" cy="50"/>
            </a:xfrm>
          </p:grpSpPr>
          <p:sp>
            <p:nvSpPr>
              <p:cNvPr id="62" name="Freeform 38"/>
              <p:cNvSpPr>
                <a:spLocks/>
              </p:cNvSpPr>
              <p:nvPr/>
            </p:nvSpPr>
            <p:spPr bwMode="auto">
              <a:xfrm>
                <a:off x="373" y="2039"/>
                <a:ext cx="47" cy="50"/>
              </a:xfrm>
              <a:custGeom>
                <a:avLst/>
                <a:gdLst>
                  <a:gd name="T0" fmla="+- 0 393 373"/>
                  <a:gd name="T1" fmla="*/ T0 w 47"/>
                  <a:gd name="T2" fmla="+- 0 2039 2039"/>
                  <a:gd name="T3" fmla="*/ 2039 h 50"/>
                  <a:gd name="T4" fmla="+- 0 420 373"/>
                  <a:gd name="T5" fmla="*/ T4 w 47"/>
                  <a:gd name="T6" fmla="+- 0 2055 2039"/>
                  <a:gd name="T7" fmla="*/ 2055 h 50"/>
                  <a:gd name="T8" fmla="+- 0 401 373"/>
                  <a:gd name="T9" fmla="*/ T8 w 47"/>
                  <a:gd name="T10" fmla="+- 0 2089 2039"/>
                  <a:gd name="T11" fmla="*/ 2089 h 50"/>
                  <a:gd name="T12" fmla="+- 0 373 373"/>
                  <a:gd name="T13" fmla="*/ T12 w 47"/>
                  <a:gd name="T14" fmla="+- 0 2073 2039"/>
                  <a:gd name="T15" fmla="*/ 2073 h 50"/>
                  <a:gd name="T16" fmla="+- 0 393 373"/>
                  <a:gd name="T17" fmla="*/ T16 w 47"/>
                  <a:gd name="T18" fmla="+- 0 2039 2039"/>
                  <a:gd name="T19" fmla="*/ 2039 h 50"/>
                </a:gdLst>
                <a:ahLst/>
                <a:cxnLst>
                  <a:cxn ang="0">
                    <a:pos x="T1" y="T3"/>
                  </a:cxn>
                  <a:cxn ang="0">
                    <a:pos x="T5" y="T7"/>
                  </a:cxn>
                  <a:cxn ang="0">
                    <a:pos x="T9" y="T11"/>
                  </a:cxn>
                  <a:cxn ang="0">
                    <a:pos x="T13" y="T15"/>
                  </a:cxn>
                  <a:cxn ang="0">
                    <a:pos x="T17" y="T19"/>
                  </a:cxn>
                </a:cxnLst>
                <a:rect l="0" t="0" r="r" b="b"/>
                <a:pathLst>
                  <a:path w="47" h="50">
                    <a:moveTo>
                      <a:pt x="20" y="0"/>
                    </a:moveTo>
                    <a:lnTo>
                      <a:pt x="47" y="16"/>
                    </a:lnTo>
                    <a:lnTo>
                      <a:pt x="28" y="50"/>
                    </a:lnTo>
                    <a:lnTo>
                      <a:pt x="0" y="34"/>
                    </a:lnTo>
                    <a:lnTo>
                      <a:pt x="20" y="0"/>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pic>
            <p:nvPicPr>
              <p:cNvPr id="63" name="Picture 37"/>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25" y="1507"/>
                <a:ext cx="431" cy="57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28" name="Group 34"/>
            <p:cNvGrpSpPr>
              <a:grpSpLocks/>
            </p:cNvGrpSpPr>
            <p:nvPr/>
          </p:nvGrpSpPr>
          <p:grpSpPr bwMode="auto">
            <a:xfrm>
              <a:off x="25" y="1507"/>
              <a:ext cx="431" cy="577"/>
              <a:chOff x="25" y="1507"/>
              <a:chExt cx="431" cy="577"/>
            </a:xfrm>
          </p:grpSpPr>
          <p:sp>
            <p:nvSpPr>
              <p:cNvPr id="61" name="Freeform 35"/>
              <p:cNvSpPr>
                <a:spLocks/>
              </p:cNvSpPr>
              <p:nvPr/>
            </p:nvSpPr>
            <p:spPr bwMode="auto">
              <a:xfrm>
                <a:off x="25" y="1507"/>
                <a:ext cx="431" cy="577"/>
              </a:xfrm>
              <a:custGeom>
                <a:avLst/>
                <a:gdLst>
                  <a:gd name="T0" fmla="+- 0 172 25"/>
                  <a:gd name="T1" fmla="*/ T0 w 431"/>
                  <a:gd name="T2" fmla="+- 0 1507 1507"/>
                  <a:gd name="T3" fmla="*/ 1507 h 577"/>
                  <a:gd name="T4" fmla="+- 0 456 25"/>
                  <a:gd name="T5" fmla="*/ T4 w 431"/>
                  <a:gd name="T6" fmla="+- 0 1998 1507"/>
                  <a:gd name="T7" fmla="*/ 1998 h 577"/>
                  <a:gd name="T8" fmla="+- 0 308 25"/>
                  <a:gd name="T9" fmla="*/ T8 w 431"/>
                  <a:gd name="T10" fmla="+- 0 2083 1507"/>
                  <a:gd name="T11" fmla="*/ 2083 h 577"/>
                  <a:gd name="T12" fmla="+- 0 25 25"/>
                  <a:gd name="T13" fmla="*/ T12 w 431"/>
                  <a:gd name="T14" fmla="+- 0 1592 1507"/>
                  <a:gd name="T15" fmla="*/ 1592 h 577"/>
                  <a:gd name="T16" fmla="+- 0 172 25"/>
                  <a:gd name="T17" fmla="*/ T16 w 431"/>
                  <a:gd name="T18" fmla="+- 0 1507 1507"/>
                  <a:gd name="T19" fmla="*/ 1507 h 577"/>
                </a:gdLst>
                <a:ahLst/>
                <a:cxnLst>
                  <a:cxn ang="0">
                    <a:pos x="T1" y="T3"/>
                  </a:cxn>
                  <a:cxn ang="0">
                    <a:pos x="T5" y="T7"/>
                  </a:cxn>
                  <a:cxn ang="0">
                    <a:pos x="T9" y="T11"/>
                  </a:cxn>
                  <a:cxn ang="0">
                    <a:pos x="T13" y="T15"/>
                  </a:cxn>
                  <a:cxn ang="0">
                    <a:pos x="T17" y="T19"/>
                  </a:cxn>
                </a:cxnLst>
                <a:rect l="0" t="0" r="r" b="b"/>
                <a:pathLst>
                  <a:path w="431" h="577">
                    <a:moveTo>
                      <a:pt x="147" y="0"/>
                    </a:moveTo>
                    <a:lnTo>
                      <a:pt x="431" y="491"/>
                    </a:lnTo>
                    <a:lnTo>
                      <a:pt x="283" y="576"/>
                    </a:lnTo>
                    <a:lnTo>
                      <a:pt x="0" y="85"/>
                    </a:lnTo>
                    <a:lnTo>
                      <a:pt x="147" y="0"/>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9" name="Group 32"/>
            <p:cNvGrpSpPr>
              <a:grpSpLocks/>
            </p:cNvGrpSpPr>
            <p:nvPr/>
          </p:nvGrpSpPr>
          <p:grpSpPr bwMode="auto">
            <a:xfrm>
              <a:off x="66" y="1512"/>
              <a:ext cx="51" cy="47"/>
              <a:chOff x="66" y="1512"/>
              <a:chExt cx="51" cy="47"/>
            </a:xfrm>
          </p:grpSpPr>
          <p:sp>
            <p:nvSpPr>
              <p:cNvPr id="60" name="Freeform 33"/>
              <p:cNvSpPr>
                <a:spLocks/>
              </p:cNvSpPr>
              <p:nvPr/>
            </p:nvSpPr>
            <p:spPr bwMode="auto">
              <a:xfrm>
                <a:off x="66" y="1512"/>
                <a:ext cx="51" cy="47"/>
              </a:xfrm>
              <a:custGeom>
                <a:avLst/>
                <a:gdLst>
                  <a:gd name="T0" fmla="+- 0 100 66"/>
                  <a:gd name="T1" fmla="*/ T0 w 51"/>
                  <a:gd name="T2" fmla="+- 0 1512 1512"/>
                  <a:gd name="T3" fmla="*/ 1512 h 47"/>
                  <a:gd name="T4" fmla="+- 0 66 66"/>
                  <a:gd name="T5" fmla="*/ T4 w 51"/>
                  <a:gd name="T6" fmla="+- 0 1532 1512"/>
                  <a:gd name="T7" fmla="*/ 1532 h 47"/>
                  <a:gd name="T8" fmla="+- 0 81 66"/>
                  <a:gd name="T9" fmla="*/ T8 w 51"/>
                  <a:gd name="T10" fmla="+- 0 1559 1512"/>
                  <a:gd name="T11" fmla="*/ 1559 h 47"/>
                  <a:gd name="T12" fmla="+- 0 116 66"/>
                  <a:gd name="T13" fmla="*/ T12 w 51"/>
                  <a:gd name="T14" fmla="+- 0 1539 1512"/>
                  <a:gd name="T15" fmla="*/ 1539 h 47"/>
                  <a:gd name="T16" fmla="+- 0 100 66"/>
                  <a:gd name="T17" fmla="*/ T16 w 51"/>
                  <a:gd name="T18" fmla="+- 0 1512 1512"/>
                  <a:gd name="T19" fmla="*/ 1512 h 47"/>
                </a:gdLst>
                <a:ahLst/>
                <a:cxnLst>
                  <a:cxn ang="0">
                    <a:pos x="T1" y="T3"/>
                  </a:cxn>
                  <a:cxn ang="0">
                    <a:pos x="T5" y="T7"/>
                  </a:cxn>
                  <a:cxn ang="0">
                    <a:pos x="T9" y="T11"/>
                  </a:cxn>
                  <a:cxn ang="0">
                    <a:pos x="T13" y="T15"/>
                  </a:cxn>
                  <a:cxn ang="0">
                    <a:pos x="T17" y="T19"/>
                  </a:cxn>
                </a:cxnLst>
                <a:rect l="0" t="0" r="r" b="b"/>
                <a:pathLst>
                  <a:path w="51" h="47">
                    <a:moveTo>
                      <a:pt x="34" y="0"/>
                    </a:moveTo>
                    <a:lnTo>
                      <a:pt x="0" y="20"/>
                    </a:lnTo>
                    <a:lnTo>
                      <a:pt x="15" y="47"/>
                    </a:lnTo>
                    <a:lnTo>
                      <a:pt x="50" y="27"/>
                    </a:lnTo>
                    <a:lnTo>
                      <a:pt x="34" y="0"/>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30" name="Group 29"/>
            <p:cNvGrpSpPr>
              <a:grpSpLocks/>
            </p:cNvGrpSpPr>
            <p:nvPr/>
          </p:nvGrpSpPr>
          <p:grpSpPr bwMode="auto">
            <a:xfrm>
              <a:off x="66" y="1512"/>
              <a:ext cx="51" cy="47"/>
              <a:chOff x="66" y="1512"/>
              <a:chExt cx="51" cy="47"/>
            </a:xfrm>
          </p:grpSpPr>
          <p:sp>
            <p:nvSpPr>
              <p:cNvPr id="58" name="Freeform 31"/>
              <p:cNvSpPr>
                <a:spLocks/>
              </p:cNvSpPr>
              <p:nvPr/>
            </p:nvSpPr>
            <p:spPr bwMode="auto">
              <a:xfrm>
                <a:off x="66" y="1512"/>
                <a:ext cx="51" cy="47"/>
              </a:xfrm>
              <a:custGeom>
                <a:avLst/>
                <a:gdLst>
                  <a:gd name="T0" fmla="+- 0 100 66"/>
                  <a:gd name="T1" fmla="*/ T0 w 51"/>
                  <a:gd name="T2" fmla="+- 0 1512 1512"/>
                  <a:gd name="T3" fmla="*/ 1512 h 47"/>
                  <a:gd name="T4" fmla="+- 0 116 66"/>
                  <a:gd name="T5" fmla="*/ T4 w 51"/>
                  <a:gd name="T6" fmla="+- 0 1539 1512"/>
                  <a:gd name="T7" fmla="*/ 1539 h 47"/>
                  <a:gd name="T8" fmla="+- 0 81 66"/>
                  <a:gd name="T9" fmla="*/ T8 w 51"/>
                  <a:gd name="T10" fmla="+- 0 1559 1512"/>
                  <a:gd name="T11" fmla="*/ 1559 h 47"/>
                  <a:gd name="T12" fmla="+- 0 66 66"/>
                  <a:gd name="T13" fmla="*/ T12 w 51"/>
                  <a:gd name="T14" fmla="+- 0 1532 1512"/>
                  <a:gd name="T15" fmla="*/ 1532 h 47"/>
                  <a:gd name="T16" fmla="+- 0 100 66"/>
                  <a:gd name="T17" fmla="*/ T16 w 51"/>
                  <a:gd name="T18" fmla="+- 0 1512 1512"/>
                  <a:gd name="T19" fmla="*/ 1512 h 47"/>
                </a:gdLst>
                <a:ahLst/>
                <a:cxnLst>
                  <a:cxn ang="0">
                    <a:pos x="T1" y="T3"/>
                  </a:cxn>
                  <a:cxn ang="0">
                    <a:pos x="T5" y="T7"/>
                  </a:cxn>
                  <a:cxn ang="0">
                    <a:pos x="T9" y="T11"/>
                  </a:cxn>
                  <a:cxn ang="0">
                    <a:pos x="T13" y="T15"/>
                  </a:cxn>
                  <a:cxn ang="0">
                    <a:pos x="T17" y="T19"/>
                  </a:cxn>
                </a:cxnLst>
                <a:rect l="0" t="0" r="r" b="b"/>
                <a:pathLst>
                  <a:path w="51" h="47">
                    <a:moveTo>
                      <a:pt x="34" y="0"/>
                    </a:moveTo>
                    <a:lnTo>
                      <a:pt x="50" y="27"/>
                    </a:lnTo>
                    <a:lnTo>
                      <a:pt x="15" y="47"/>
                    </a:lnTo>
                    <a:lnTo>
                      <a:pt x="0" y="20"/>
                    </a:lnTo>
                    <a:lnTo>
                      <a:pt x="34" y="0"/>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pic>
            <p:nvPicPr>
              <p:cNvPr id="59" name="Picture 30"/>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 y="942"/>
                <a:ext cx="170" cy="567"/>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1" name="Group 27"/>
            <p:cNvGrpSpPr>
              <a:grpSpLocks/>
            </p:cNvGrpSpPr>
            <p:nvPr/>
          </p:nvGrpSpPr>
          <p:grpSpPr bwMode="auto">
            <a:xfrm>
              <a:off x="5" y="942"/>
              <a:ext cx="171" cy="567"/>
              <a:chOff x="5" y="942"/>
              <a:chExt cx="171" cy="567"/>
            </a:xfrm>
          </p:grpSpPr>
          <p:sp>
            <p:nvSpPr>
              <p:cNvPr id="57" name="Freeform 28"/>
              <p:cNvSpPr>
                <a:spLocks/>
              </p:cNvSpPr>
              <p:nvPr/>
            </p:nvSpPr>
            <p:spPr bwMode="auto">
              <a:xfrm>
                <a:off x="5" y="942"/>
                <a:ext cx="171" cy="567"/>
              </a:xfrm>
              <a:custGeom>
                <a:avLst/>
                <a:gdLst>
                  <a:gd name="T0" fmla="+- 0 175 5"/>
                  <a:gd name="T1" fmla="*/ T0 w 171"/>
                  <a:gd name="T2" fmla="+- 0 942 942"/>
                  <a:gd name="T3" fmla="*/ 942 h 567"/>
                  <a:gd name="T4" fmla="+- 0 175 5"/>
                  <a:gd name="T5" fmla="*/ T4 w 171"/>
                  <a:gd name="T6" fmla="+- 0 1509 942"/>
                  <a:gd name="T7" fmla="*/ 1509 h 567"/>
                  <a:gd name="T8" fmla="+- 0 5 5"/>
                  <a:gd name="T9" fmla="*/ T8 w 171"/>
                  <a:gd name="T10" fmla="+- 0 1509 942"/>
                  <a:gd name="T11" fmla="*/ 1509 h 567"/>
                  <a:gd name="T12" fmla="+- 0 5 5"/>
                  <a:gd name="T13" fmla="*/ T12 w 171"/>
                  <a:gd name="T14" fmla="+- 0 942 942"/>
                  <a:gd name="T15" fmla="*/ 942 h 567"/>
                  <a:gd name="T16" fmla="+- 0 175 5"/>
                  <a:gd name="T17" fmla="*/ T16 w 171"/>
                  <a:gd name="T18" fmla="+- 0 942 942"/>
                  <a:gd name="T19" fmla="*/ 942 h 567"/>
                </a:gdLst>
                <a:ahLst/>
                <a:cxnLst>
                  <a:cxn ang="0">
                    <a:pos x="T1" y="T3"/>
                  </a:cxn>
                  <a:cxn ang="0">
                    <a:pos x="T5" y="T7"/>
                  </a:cxn>
                  <a:cxn ang="0">
                    <a:pos x="T9" y="T11"/>
                  </a:cxn>
                  <a:cxn ang="0">
                    <a:pos x="T13" y="T15"/>
                  </a:cxn>
                  <a:cxn ang="0">
                    <a:pos x="T17" y="T19"/>
                  </a:cxn>
                </a:cxnLst>
                <a:rect l="0" t="0" r="r" b="b"/>
                <a:pathLst>
                  <a:path w="171" h="567">
                    <a:moveTo>
                      <a:pt x="170" y="0"/>
                    </a:moveTo>
                    <a:lnTo>
                      <a:pt x="170" y="567"/>
                    </a:lnTo>
                    <a:lnTo>
                      <a:pt x="0" y="567"/>
                    </a:lnTo>
                    <a:lnTo>
                      <a:pt x="0" y="0"/>
                    </a:lnTo>
                    <a:lnTo>
                      <a:pt x="170" y="0"/>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32" name="Group 25"/>
            <p:cNvGrpSpPr>
              <a:grpSpLocks/>
            </p:cNvGrpSpPr>
            <p:nvPr/>
          </p:nvGrpSpPr>
          <p:grpSpPr bwMode="auto">
            <a:xfrm>
              <a:off x="70" y="926"/>
              <a:ext cx="40" cy="2"/>
              <a:chOff x="70" y="926"/>
              <a:chExt cx="40" cy="2"/>
            </a:xfrm>
          </p:grpSpPr>
          <p:sp>
            <p:nvSpPr>
              <p:cNvPr id="56" name="Freeform 26"/>
              <p:cNvSpPr>
                <a:spLocks/>
              </p:cNvSpPr>
              <p:nvPr/>
            </p:nvSpPr>
            <p:spPr bwMode="auto">
              <a:xfrm>
                <a:off x="70" y="926"/>
                <a:ext cx="40" cy="2"/>
              </a:xfrm>
              <a:custGeom>
                <a:avLst/>
                <a:gdLst>
                  <a:gd name="T0" fmla="+- 0 70 70"/>
                  <a:gd name="T1" fmla="*/ T0 w 40"/>
                  <a:gd name="T2" fmla="+- 0 110 70"/>
                  <a:gd name="T3" fmla="*/ T2 w 40"/>
                </a:gdLst>
                <a:ahLst/>
                <a:cxnLst>
                  <a:cxn ang="0">
                    <a:pos x="T1" y="0"/>
                  </a:cxn>
                  <a:cxn ang="0">
                    <a:pos x="T3" y="0"/>
                  </a:cxn>
                </a:cxnLst>
                <a:rect l="0" t="0" r="r" b="b"/>
                <a:pathLst>
                  <a:path w="40">
                    <a:moveTo>
                      <a:pt x="0" y="0"/>
                    </a:moveTo>
                    <a:lnTo>
                      <a:pt x="40" y="0"/>
                    </a:lnTo>
                  </a:path>
                </a:pathLst>
              </a:custGeom>
              <a:noFill/>
              <a:ln w="19850">
                <a:solidFill>
                  <a:srgbClr val="939598"/>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33" name="Group 22"/>
            <p:cNvGrpSpPr>
              <a:grpSpLocks/>
            </p:cNvGrpSpPr>
            <p:nvPr/>
          </p:nvGrpSpPr>
          <p:grpSpPr bwMode="auto">
            <a:xfrm>
              <a:off x="70" y="911"/>
              <a:ext cx="40" cy="32"/>
              <a:chOff x="70" y="911"/>
              <a:chExt cx="40" cy="32"/>
            </a:xfrm>
          </p:grpSpPr>
          <p:sp>
            <p:nvSpPr>
              <p:cNvPr id="54" name="Freeform 24"/>
              <p:cNvSpPr>
                <a:spLocks/>
              </p:cNvSpPr>
              <p:nvPr/>
            </p:nvSpPr>
            <p:spPr bwMode="auto">
              <a:xfrm>
                <a:off x="70" y="911"/>
                <a:ext cx="40" cy="32"/>
              </a:xfrm>
              <a:custGeom>
                <a:avLst/>
                <a:gdLst>
                  <a:gd name="T0" fmla="+- 0 110 70"/>
                  <a:gd name="T1" fmla="*/ T0 w 40"/>
                  <a:gd name="T2" fmla="+- 0 911 911"/>
                  <a:gd name="T3" fmla="*/ 911 h 32"/>
                  <a:gd name="T4" fmla="+- 0 110 70"/>
                  <a:gd name="T5" fmla="*/ T4 w 40"/>
                  <a:gd name="T6" fmla="+- 0 942 911"/>
                  <a:gd name="T7" fmla="*/ 942 h 32"/>
                  <a:gd name="T8" fmla="+- 0 70 70"/>
                  <a:gd name="T9" fmla="*/ T8 w 40"/>
                  <a:gd name="T10" fmla="+- 0 942 911"/>
                  <a:gd name="T11" fmla="*/ 942 h 32"/>
                  <a:gd name="T12" fmla="+- 0 70 70"/>
                  <a:gd name="T13" fmla="*/ T12 w 40"/>
                  <a:gd name="T14" fmla="+- 0 911 911"/>
                  <a:gd name="T15" fmla="*/ 911 h 32"/>
                  <a:gd name="T16" fmla="+- 0 110 70"/>
                  <a:gd name="T17" fmla="*/ T16 w 40"/>
                  <a:gd name="T18" fmla="+- 0 911 911"/>
                  <a:gd name="T19" fmla="*/ 911 h 32"/>
                </a:gdLst>
                <a:ahLst/>
                <a:cxnLst>
                  <a:cxn ang="0">
                    <a:pos x="T1" y="T3"/>
                  </a:cxn>
                  <a:cxn ang="0">
                    <a:pos x="T5" y="T7"/>
                  </a:cxn>
                  <a:cxn ang="0">
                    <a:pos x="T9" y="T11"/>
                  </a:cxn>
                  <a:cxn ang="0">
                    <a:pos x="T13" y="T15"/>
                  </a:cxn>
                  <a:cxn ang="0">
                    <a:pos x="T17" y="T19"/>
                  </a:cxn>
                </a:cxnLst>
                <a:rect l="0" t="0" r="r" b="b"/>
                <a:pathLst>
                  <a:path w="40" h="32">
                    <a:moveTo>
                      <a:pt x="40" y="0"/>
                    </a:moveTo>
                    <a:lnTo>
                      <a:pt x="40" y="31"/>
                    </a:lnTo>
                    <a:lnTo>
                      <a:pt x="0" y="31"/>
                    </a:lnTo>
                    <a:lnTo>
                      <a:pt x="0" y="0"/>
                    </a:lnTo>
                    <a:lnTo>
                      <a:pt x="40" y="0"/>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pic>
            <p:nvPicPr>
              <p:cNvPr id="55" name="Picture 23"/>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5" y="364"/>
                <a:ext cx="431" cy="576"/>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4" name="Group 20"/>
            <p:cNvGrpSpPr>
              <a:grpSpLocks/>
            </p:cNvGrpSpPr>
            <p:nvPr/>
          </p:nvGrpSpPr>
          <p:grpSpPr bwMode="auto">
            <a:xfrm>
              <a:off x="25" y="364"/>
              <a:ext cx="431" cy="577"/>
              <a:chOff x="25" y="364"/>
              <a:chExt cx="431" cy="577"/>
            </a:xfrm>
          </p:grpSpPr>
          <p:sp>
            <p:nvSpPr>
              <p:cNvPr id="53" name="Freeform 21"/>
              <p:cNvSpPr>
                <a:spLocks/>
              </p:cNvSpPr>
              <p:nvPr/>
            </p:nvSpPr>
            <p:spPr bwMode="auto">
              <a:xfrm>
                <a:off x="25" y="364"/>
                <a:ext cx="431" cy="577"/>
              </a:xfrm>
              <a:custGeom>
                <a:avLst/>
                <a:gdLst>
                  <a:gd name="T0" fmla="+- 0 456 25"/>
                  <a:gd name="T1" fmla="*/ T0 w 431"/>
                  <a:gd name="T2" fmla="+- 0 449 364"/>
                  <a:gd name="T3" fmla="*/ 449 h 577"/>
                  <a:gd name="T4" fmla="+- 0 172 25"/>
                  <a:gd name="T5" fmla="*/ T4 w 431"/>
                  <a:gd name="T6" fmla="+- 0 940 364"/>
                  <a:gd name="T7" fmla="*/ 940 h 577"/>
                  <a:gd name="T8" fmla="+- 0 25 25"/>
                  <a:gd name="T9" fmla="*/ T8 w 431"/>
                  <a:gd name="T10" fmla="+- 0 855 364"/>
                  <a:gd name="T11" fmla="*/ 855 h 577"/>
                  <a:gd name="T12" fmla="+- 0 308 25"/>
                  <a:gd name="T13" fmla="*/ T12 w 431"/>
                  <a:gd name="T14" fmla="+- 0 364 364"/>
                  <a:gd name="T15" fmla="*/ 364 h 577"/>
                  <a:gd name="T16" fmla="+- 0 456 25"/>
                  <a:gd name="T17" fmla="*/ T16 w 431"/>
                  <a:gd name="T18" fmla="+- 0 449 364"/>
                  <a:gd name="T19" fmla="*/ 449 h 577"/>
                </a:gdLst>
                <a:ahLst/>
                <a:cxnLst>
                  <a:cxn ang="0">
                    <a:pos x="T1" y="T3"/>
                  </a:cxn>
                  <a:cxn ang="0">
                    <a:pos x="T5" y="T7"/>
                  </a:cxn>
                  <a:cxn ang="0">
                    <a:pos x="T9" y="T11"/>
                  </a:cxn>
                  <a:cxn ang="0">
                    <a:pos x="T13" y="T15"/>
                  </a:cxn>
                  <a:cxn ang="0">
                    <a:pos x="T17" y="T19"/>
                  </a:cxn>
                </a:cxnLst>
                <a:rect l="0" t="0" r="r" b="b"/>
                <a:pathLst>
                  <a:path w="431" h="577">
                    <a:moveTo>
                      <a:pt x="431" y="85"/>
                    </a:moveTo>
                    <a:lnTo>
                      <a:pt x="147" y="576"/>
                    </a:lnTo>
                    <a:lnTo>
                      <a:pt x="0" y="491"/>
                    </a:lnTo>
                    <a:lnTo>
                      <a:pt x="283" y="0"/>
                    </a:lnTo>
                    <a:lnTo>
                      <a:pt x="431" y="85"/>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35" name="Group 18"/>
            <p:cNvGrpSpPr>
              <a:grpSpLocks/>
            </p:cNvGrpSpPr>
            <p:nvPr/>
          </p:nvGrpSpPr>
          <p:grpSpPr bwMode="auto">
            <a:xfrm>
              <a:off x="365" y="369"/>
              <a:ext cx="50" cy="47"/>
              <a:chOff x="365" y="369"/>
              <a:chExt cx="50" cy="47"/>
            </a:xfrm>
          </p:grpSpPr>
          <p:sp>
            <p:nvSpPr>
              <p:cNvPr id="52" name="Freeform 19"/>
              <p:cNvSpPr>
                <a:spLocks/>
              </p:cNvSpPr>
              <p:nvPr/>
            </p:nvSpPr>
            <p:spPr bwMode="auto">
              <a:xfrm>
                <a:off x="365" y="369"/>
                <a:ext cx="50" cy="47"/>
              </a:xfrm>
              <a:custGeom>
                <a:avLst/>
                <a:gdLst>
                  <a:gd name="T0" fmla="+- 0 380 365"/>
                  <a:gd name="T1" fmla="*/ T0 w 50"/>
                  <a:gd name="T2" fmla="+- 0 369 369"/>
                  <a:gd name="T3" fmla="*/ 369 h 47"/>
                  <a:gd name="T4" fmla="+- 0 365 365"/>
                  <a:gd name="T5" fmla="*/ T4 w 50"/>
                  <a:gd name="T6" fmla="+- 0 396 369"/>
                  <a:gd name="T7" fmla="*/ 396 h 47"/>
                  <a:gd name="T8" fmla="+- 0 399 365"/>
                  <a:gd name="T9" fmla="*/ T8 w 50"/>
                  <a:gd name="T10" fmla="+- 0 416 369"/>
                  <a:gd name="T11" fmla="*/ 416 h 47"/>
                  <a:gd name="T12" fmla="+- 0 415 365"/>
                  <a:gd name="T13" fmla="*/ T12 w 50"/>
                  <a:gd name="T14" fmla="+- 0 389 369"/>
                  <a:gd name="T15" fmla="*/ 389 h 47"/>
                  <a:gd name="T16" fmla="+- 0 380 365"/>
                  <a:gd name="T17" fmla="*/ T16 w 50"/>
                  <a:gd name="T18" fmla="+- 0 369 369"/>
                  <a:gd name="T19" fmla="*/ 369 h 47"/>
                </a:gdLst>
                <a:ahLst/>
                <a:cxnLst>
                  <a:cxn ang="0">
                    <a:pos x="T1" y="T3"/>
                  </a:cxn>
                  <a:cxn ang="0">
                    <a:pos x="T5" y="T7"/>
                  </a:cxn>
                  <a:cxn ang="0">
                    <a:pos x="T9" y="T11"/>
                  </a:cxn>
                  <a:cxn ang="0">
                    <a:pos x="T13" y="T15"/>
                  </a:cxn>
                  <a:cxn ang="0">
                    <a:pos x="T17" y="T19"/>
                  </a:cxn>
                </a:cxnLst>
                <a:rect l="0" t="0" r="r" b="b"/>
                <a:pathLst>
                  <a:path w="50" h="47">
                    <a:moveTo>
                      <a:pt x="15" y="0"/>
                    </a:moveTo>
                    <a:lnTo>
                      <a:pt x="0" y="27"/>
                    </a:lnTo>
                    <a:lnTo>
                      <a:pt x="34" y="47"/>
                    </a:lnTo>
                    <a:lnTo>
                      <a:pt x="50" y="20"/>
                    </a:lnTo>
                    <a:lnTo>
                      <a:pt x="15" y="0"/>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36" name="Group 15"/>
            <p:cNvGrpSpPr>
              <a:grpSpLocks/>
            </p:cNvGrpSpPr>
            <p:nvPr/>
          </p:nvGrpSpPr>
          <p:grpSpPr bwMode="auto">
            <a:xfrm>
              <a:off x="365" y="369"/>
              <a:ext cx="50" cy="47"/>
              <a:chOff x="365" y="369"/>
              <a:chExt cx="50" cy="47"/>
            </a:xfrm>
          </p:grpSpPr>
          <p:sp>
            <p:nvSpPr>
              <p:cNvPr id="50" name="Freeform 17"/>
              <p:cNvSpPr>
                <a:spLocks/>
              </p:cNvSpPr>
              <p:nvPr/>
            </p:nvSpPr>
            <p:spPr bwMode="auto">
              <a:xfrm>
                <a:off x="365" y="369"/>
                <a:ext cx="50" cy="47"/>
              </a:xfrm>
              <a:custGeom>
                <a:avLst/>
                <a:gdLst>
                  <a:gd name="T0" fmla="+- 0 415 365"/>
                  <a:gd name="T1" fmla="*/ T0 w 50"/>
                  <a:gd name="T2" fmla="+- 0 389 369"/>
                  <a:gd name="T3" fmla="*/ 389 h 47"/>
                  <a:gd name="T4" fmla="+- 0 399 365"/>
                  <a:gd name="T5" fmla="*/ T4 w 50"/>
                  <a:gd name="T6" fmla="+- 0 416 369"/>
                  <a:gd name="T7" fmla="*/ 416 h 47"/>
                  <a:gd name="T8" fmla="+- 0 365 365"/>
                  <a:gd name="T9" fmla="*/ T8 w 50"/>
                  <a:gd name="T10" fmla="+- 0 396 369"/>
                  <a:gd name="T11" fmla="*/ 396 h 47"/>
                  <a:gd name="T12" fmla="+- 0 380 365"/>
                  <a:gd name="T13" fmla="*/ T12 w 50"/>
                  <a:gd name="T14" fmla="+- 0 369 369"/>
                  <a:gd name="T15" fmla="*/ 369 h 47"/>
                  <a:gd name="T16" fmla="+- 0 415 365"/>
                  <a:gd name="T17" fmla="*/ T16 w 50"/>
                  <a:gd name="T18" fmla="+- 0 389 369"/>
                  <a:gd name="T19" fmla="*/ 389 h 47"/>
                </a:gdLst>
                <a:ahLst/>
                <a:cxnLst>
                  <a:cxn ang="0">
                    <a:pos x="T1" y="T3"/>
                  </a:cxn>
                  <a:cxn ang="0">
                    <a:pos x="T5" y="T7"/>
                  </a:cxn>
                  <a:cxn ang="0">
                    <a:pos x="T9" y="T11"/>
                  </a:cxn>
                  <a:cxn ang="0">
                    <a:pos x="T13" y="T15"/>
                  </a:cxn>
                  <a:cxn ang="0">
                    <a:pos x="T17" y="T19"/>
                  </a:cxn>
                </a:cxnLst>
                <a:rect l="0" t="0" r="r" b="b"/>
                <a:pathLst>
                  <a:path w="50" h="47">
                    <a:moveTo>
                      <a:pt x="50" y="20"/>
                    </a:moveTo>
                    <a:lnTo>
                      <a:pt x="34" y="47"/>
                    </a:lnTo>
                    <a:lnTo>
                      <a:pt x="0" y="27"/>
                    </a:lnTo>
                    <a:lnTo>
                      <a:pt x="15" y="0"/>
                    </a:lnTo>
                    <a:lnTo>
                      <a:pt x="50" y="20"/>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pic>
            <p:nvPicPr>
              <p:cNvPr id="51" name="Picture 16"/>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373" y="24"/>
                <a:ext cx="576" cy="431"/>
              </a:xfrm>
              <a:prstGeom prst="rect">
                <a:avLst/>
              </a:prstGeom>
              <a:noFill/>
              <a:extLst>
                <a:ext uri="{909E8E84-426E-40DD-AFC4-6F175D3DCCD1}">
                  <a14:hiddenFill xmlns:a14="http://schemas.microsoft.com/office/drawing/2010/main">
                    <a:solidFill>
                      <a:srgbClr val="FFFFFF"/>
                    </a:solidFill>
                  </a14:hiddenFill>
                </a:ext>
              </a:extLst>
            </p:spPr>
          </p:pic>
        </p:grpSp>
        <p:grpSp>
          <p:nvGrpSpPr>
            <p:cNvPr id="37" name="Group 13"/>
            <p:cNvGrpSpPr>
              <a:grpSpLocks/>
            </p:cNvGrpSpPr>
            <p:nvPr/>
          </p:nvGrpSpPr>
          <p:grpSpPr bwMode="auto">
            <a:xfrm>
              <a:off x="373" y="24"/>
              <a:ext cx="577" cy="431"/>
              <a:chOff x="373" y="24"/>
              <a:chExt cx="577" cy="431"/>
            </a:xfrm>
          </p:grpSpPr>
          <p:sp>
            <p:nvSpPr>
              <p:cNvPr id="49" name="Freeform 14"/>
              <p:cNvSpPr>
                <a:spLocks/>
              </p:cNvSpPr>
              <p:nvPr/>
            </p:nvSpPr>
            <p:spPr bwMode="auto">
              <a:xfrm>
                <a:off x="373" y="24"/>
                <a:ext cx="577" cy="431"/>
              </a:xfrm>
              <a:custGeom>
                <a:avLst/>
                <a:gdLst>
                  <a:gd name="T0" fmla="+- 0 950 373"/>
                  <a:gd name="T1" fmla="*/ T0 w 577"/>
                  <a:gd name="T2" fmla="+- 0 171 24"/>
                  <a:gd name="T3" fmla="*/ 171 h 431"/>
                  <a:gd name="T4" fmla="+- 0 459 373"/>
                  <a:gd name="T5" fmla="*/ T4 w 577"/>
                  <a:gd name="T6" fmla="+- 0 455 24"/>
                  <a:gd name="T7" fmla="*/ 455 h 431"/>
                  <a:gd name="T8" fmla="+- 0 373 373"/>
                  <a:gd name="T9" fmla="*/ T8 w 577"/>
                  <a:gd name="T10" fmla="+- 0 307 24"/>
                  <a:gd name="T11" fmla="*/ 307 h 431"/>
                  <a:gd name="T12" fmla="+- 0 864 373"/>
                  <a:gd name="T13" fmla="*/ T12 w 577"/>
                  <a:gd name="T14" fmla="+- 0 24 24"/>
                  <a:gd name="T15" fmla="*/ 24 h 431"/>
                  <a:gd name="T16" fmla="+- 0 950 373"/>
                  <a:gd name="T17" fmla="*/ T16 w 577"/>
                  <a:gd name="T18" fmla="+- 0 171 24"/>
                  <a:gd name="T19" fmla="*/ 171 h 431"/>
                </a:gdLst>
                <a:ahLst/>
                <a:cxnLst>
                  <a:cxn ang="0">
                    <a:pos x="T1" y="T3"/>
                  </a:cxn>
                  <a:cxn ang="0">
                    <a:pos x="T5" y="T7"/>
                  </a:cxn>
                  <a:cxn ang="0">
                    <a:pos x="T9" y="T11"/>
                  </a:cxn>
                  <a:cxn ang="0">
                    <a:pos x="T13" y="T15"/>
                  </a:cxn>
                  <a:cxn ang="0">
                    <a:pos x="T17" y="T19"/>
                  </a:cxn>
                </a:cxnLst>
                <a:rect l="0" t="0" r="r" b="b"/>
                <a:pathLst>
                  <a:path w="577" h="431">
                    <a:moveTo>
                      <a:pt x="577" y="147"/>
                    </a:moveTo>
                    <a:lnTo>
                      <a:pt x="86" y="431"/>
                    </a:lnTo>
                    <a:lnTo>
                      <a:pt x="0" y="283"/>
                    </a:lnTo>
                    <a:lnTo>
                      <a:pt x="491" y="0"/>
                    </a:lnTo>
                    <a:lnTo>
                      <a:pt x="577" y="147"/>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38" name="Group 11"/>
            <p:cNvGrpSpPr>
              <a:grpSpLocks/>
            </p:cNvGrpSpPr>
            <p:nvPr/>
          </p:nvGrpSpPr>
          <p:grpSpPr bwMode="auto">
            <a:xfrm>
              <a:off x="897" y="65"/>
              <a:ext cx="47" cy="51"/>
              <a:chOff x="897" y="65"/>
              <a:chExt cx="47" cy="51"/>
            </a:xfrm>
          </p:grpSpPr>
          <p:sp>
            <p:nvSpPr>
              <p:cNvPr id="48" name="Freeform 12"/>
              <p:cNvSpPr>
                <a:spLocks/>
              </p:cNvSpPr>
              <p:nvPr/>
            </p:nvSpPr>
            <p:spPr bwMode="auto">
              <a:xfrm>
                <a:off x="897" y="65"/>
                <a:ext cx="47" cy="51"/>
              </a:xfrm>
              <a:custGeom>
                <a:avLst/>
                <a:gdLst>
                  <a:gd name="T0" fmla="+- 0 924 897"/>
                  <a:gd name="T1" fmla="*/ T0 w 47"/>
                  <a:gd name="T2" fmla="+- 0 65 65"/>
                  <a:gd name="T3" fmla="*/ 65 h 51"/>
                  <a:gd name="T4" fmla="+- 0 897 897"/>
                  <a:gd name="T5" fmla="*/ T4 w 47"/>
                  <a:gd name="T6" fmla="+- 0 80 65"/>
                  <a:gd name="T7" fmla="*/ 80 h 51"/>
                  <a:gd name="T8" fmla="+- 0 917 897"/>
                  <a:gd name="T9" fmla="*/ T8 w 47"/>
                  <a:gd name="T10" fmla="+- 0 115 65"/>
                  <a:gd name="T11" fmla="*/ 115 h 51"/>
                  <a:gd name="T12" fmla="+- 0 944 897"/>
                  <a:gd name="T13" fmla="*/ T12 w 47"/>
                  <a:gd name="T14" fmla="+- 0 99 65"/>
                  <a:gd name="T15" fmla="*/ 99 h 51"/>
                  <a:gd name="T16" fmla="+- 0 924 897"/>
                  <a:gd name="T17" fmla="*/ T16 w 47"/>
                  <a:gd name="T18" fmla="+- 0 65 65"/>
                  <a:gd name="T19" fmla="*/ 65 h 51"/>
                </a:gdLst>
                <a:ahLst/>
                <a:cxnLst>
                  <a:cxn ang="0">
                    <a:pos x="T1" y="T3"/>
                  </a:cxn>
                  <a:cxn ang="0">
                    <a:pos x="T5" y="T7"/>
                  </a:cxn>
                  <a:cxn ang="0">
                    <a:pos x="T9" y="T11"/>
                  </a:cxn>
                  <a:cxn ang="0">
                    <a:pos x="T13" y="T15"/>
                  </a:cxn>
                  <a:cxn ang="0">
                    <a:pos x="T17" y="T19"/>
                  </a:cxn>
                </a:cxnLst>
                <a:rect l="0" t="0" r="r" b="b"/>
                <a:pathLst>
                  <a:path w="47" h="51">
                    <a:moveTo>
                      <a:pt x="27" y="0"/>
                    </a:moveTo>
                    <a:lnTo>
                      <a:pt x="0" y="15"/>
                    </a:lnTo>
                    <a:lnTo>
                      <a:pt x="20" y="50"/>
                    </a:lnTo>
                    <a:lnTo>
                      <a:pt x="47" y="34"/>
                    </a:lnTo>
                    <a:lnTo>
                      <a:pt x="27" y="0"/>
                    </a:lnTo>
                    <a:close/>
                  </a:path>
                </a:pathLst>
              </a:custGeom>
              <a:solidFill>
                <a:srgbClr val="939598"/>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39" name="Group 9"/>
            <p:cNvGrpSpPr>
              <a:grpSpLocks/>
            </p:cNvGrpSpPr>
            <p:nvPr/>
          </p:nvGrpSpPr>
          <p:grpSpPr bwMode="auto">
            <a:xfrm>
              <a:off x="897" y="65"/>
              <a:ext cx="47" cy="51"/>
              <a:chOff x="897" y="65"/>
              <a:chExt cx="47" cy="51"/>
            </a:xfrm>
          </p:grpSpPr>
          <p:sp>
            <p:nvSpPr>
              <p:cNvPr id="47" name="Freeform 10"/>
              <p:cNvSpPr>
                <a:spLocks/>
              </p:cNvSpPr>
              <p:nvPr/>
            </p:nvSpPr>
            <p:spPr bwMode="auto">
              <a:xfrm>
                <a:off x="897" y="65"/>
                <a:ext cx="47" cy="51"/>
              </a:xfrm>
              <a:custGeom>
                <a:avLst/>
                <a:gdLst>
                  <a:gd name="T0" fmla="+- 0 944 897"/>
                  <a:gd name="T1" fmla="*/ T0 w 47"/>
                  <a:gd name="T2" fmla="+- 0 99 65"/>
                  <a:gd name="T3" fmla="*/ 99 h 51"/>
                  <a:gd name="T4" fmla="+- 0 917 897"/>
                  <a:gd name="T5" fmla="*/ T4 w 47"/>
                  <a:gd name="T6" fmla="+- 0 115 65"/>
                  <a:gd name="T7" fmla="*/ 115 h 51"/>
                  <a:gd name="T8" fmla="+- 0 897 897"/>
                  <a:gd name="T9" fmla="*/ T8 w 47"/>
                  <a:gd name="T10" fmla="+- 0 80 65"/>
                  <a:gd name="T11" fmla="*/ 80 h 51"/>
                  <a:gd name="T12" fmla="+- 0 924 897"/>
                  <a:gd name="T13" fmla="*/ T12 w 47"/>
                  <a:gd name="T14" fmla="+- 0 65 65"/>
                  <a:gd name="T15" fmla="*/ 65 h 51"/>
                  <a:gd name="T16" fmla="+- 0 944 897"/>
                  <a:gd name="T17" fmla="*/ T16 w 47"/>
                  <a:gd name="T18" fmla="+- 0 99 65"/>
                  <a:gd name="T19" fmla="*/ 99 h 51"/>
                </a:gdLst>
                <a:ahLst/>
                <a:cxnLst>
                  <a:cxn ang="0">
                    <a:pos x="T1" y="T3"/>
                  </a:cxn>
                  <a:cxn ang="0">
                    <a:pos x="T5" y="T7"/>
                  </a:cxn>
                  <a:cxn ang="0">
                    <a:pos x="T9" y="T11"/>
                  </a:cxn>
                  <a:cxn ang="0">
                    <a:pos x="T13" y="T15"/>
                  </a:cxn>
                  <a:cxn ang="0">
                    <a:pos x="T17" y="T19"/>
                  </a:cxn>
                </a:cxnLst>
                <a:rect l="0" t="0" r="r" b="b"/>
                <a:pathLst>
                  <a:path w="47" h="51">
                    <a:moveTo>
                      <a:pt x="47" y="34"/>
                    </a:moveTo>
                    <a:lnTo>
                      <a:pt x="20" y="50"/>
                    </a:lnTo>
                    <a:lnTo>
                      <a:pt x="0" y="15"/>
                    </a:lnTo>
                    <a:lnTo>
                      <a:pt x="27" y="0"/>
                    </a:lnTo>
                    <a:lnTo>
                      <a:pt x="47" y="34"/>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40" name="Group 7"/>
            <p:cNvGrpSpPr>
              <a:grpSpLocks/>
            </p:cNvGrpSpPr>
            <p:nvPr/>
          </p:nvGrpSpPr>
          <p:grpSpPr bwMode="auto">
            <a:xfrm>
              <a:off x="2068" y="222"/>
              <a:ext cx="1172" cy="1961"/>
              <a:chOff x="2068" y="222"/>
              <a:chExt cx="1172" cy="1961"/>
            </a:xfrm>
          </p:grpSpPr>
          <p:sp>
            <p:nvSpPr>
              <p:cNvPr id="46" name="Freeform 8"/>
              <p:cNvSpPr>
                <a:spLocks/>
              </p:cNvSpPr>
              <p:nvPr/>
            </p:nvSpPr>
            <p:spPr bwMode="auto">
              <a:xfrm>
                <a:off x="2068" y="222"/>
                <a:ext cx="1172" cy="1961"/>
              </a:xfrm>
              <a:custGeom>
                <a:avLst/>
                <a:gdLst>
                  <a:gd name="T0" fmla="+- 0 2137 2068"/>
                  <a:gd name="T1" fmla="*/ T0 w 1172"/>
                  <a:gd name="T2" fmla="+- 0 331 222"/>
                  <a:gd name="T3" fmla="*/ 331 h 1961"/>
                  <a:gd name="T4" fmla="+- 0 2187 2068"/>
                  <a:gd name="T5" fmla="*/ T4 w 1172"/>
                  <a:gd name="T6" fmla="+- 0 295 222"/>
                  <a:gd name="T7" fmla="*/ 295 h 1961"/>
                  <a:gd name="T8" fmla="+- 0 2316 2068"/>
                  <a:gd name="T9" fmla="*/ T8 w 1172"/>
                  <a:gd name="T10" fmla="+- 0 230 222"/>
                  <a:gd name="T11" fmla="*/ 230 h 1961"/>
                  <a:gd name="T12" fmla="+- 0 2415 2068"/>
                  <a:gd name="T13" fmla="*/ T12 w 1172"/>
                  <a:gd name="T14" fmla="+- 0 222 222"/>
                  <a:gd name="T15" fmla="*/ 222 h 1961"/>
                  <a:gd name="T16" fmla="+- 0 2444 2068"/>
                  <a:gd name="T17" fmla="*/ T16 w 1172"/>
                  <a:gd name="T18" fmla="+- 0 223 222"/>
                  <a:gd name="T19" fmla="*/ 223 h 1961"/>
                  <a:gd name="T20" fmla="+- 0 2517 2068"/>
                  <a:gd name="T21" fmla="*/ T20 w 1172"/>
                  <a:gd name="T22" fmla="+- 0 236 222"/>
                  <a:gd name="T23" fmla="*/ 236 h 1961"/>
                  <a:gd name="T24" fmla="+- 0 2661 2068"/>
                  <a:gd name="T25" fmla="*/ T24 w 1172"/>
                  <a:gd name="T26" fmla="+- 0 275 222"/>
                  <a:gd name="T27" fmla="*/ 275 h 1961"/>
                  <a:gd name="T28" fmla="+- 0 2789 2068"/>
                  <a:gd name="T29" fmla="*/ T28 w 1172"/>
                  <a:gd name="T30" fmla="+- 0 318 222"/>
                  <a:gd name="T31" fmla="*/ 318 h 1961"/>
                  <a:gd name="T32" fmla="+- 0 2915 2068"/>
                  <a:gd name="T33" fmla="*/ T32 w 1172"/>
                  <a:gd name="T34" fmla="+- 0 379 222"/>
                  <a:gd name="T35" fmla="*/ 379 h 1961"/>
                  <a:gd name="T36" fmla="+- 0 2985 2068"/>
                  <a:gd name="T37" fmla="*/ T36 w 1172"/>
                  <a:gd name="T38" fmla="+- 0 422 222"/>
                  <a:gd name="T39" fmla="*/ 422 h 1961"/>
                  <a:gd name="T40" fmla="+- 0 3076 2068"/>
                  <a:gd name="T41" fmla="*/ T40 w 1172"/>
                  <a:gd name="T42" fmla="+- 0 520 222"/>
                  <a:gd name="T43" fmla="*/ 520 h 1961"/>
                  <a:gd name="T44" fmla="+- 0 3149 2068"/>
                  <a:gd name="T45" fmla="*/ T44 w 1172"/>
                  <a:gd name="T46" fmla="+- 0 636 222"/>
                  <a:gd name="T47" fmla="*/ 636 h 1961"/>
                  <a:gd name="T48" fmla="+- 0 3208 2068"/>
                  <a:gd name="T49" fmla="*/ T48 w 1172"/>
                  <a:gd name="T50" fmla="+- 0 766 222"/>
                  <a:gd name="T51" fmla="*/ 766 h 1961"/>
                  <a:gd name="T52" fmla="+- 0 3217 2068"/>
                  <a:gd name="T53" fmla="*/ T52 w 1172"/>
                  <a:gd name="T54" fmla="+- 0 862 222"/>
                  <a:gd name="T55" fmla="*/ 862 h 1961"/>
                  <a:gd name="T56" fmla="+- 0 3222 2068"/>
                  <a:gd name="T57" fmla="*/ T56 w 1172"/>
                  <a:gd name="T58" fmla="+- 0 902 222"/>
                  <a:gd name="T59" fmla="*/ 902 h 1961"/>
                  <a:gd name="T60" fmla="+- 0 3231 2068"/>
                  <a:gd name="T61" fmla="*/ T60 w 1172"/>
                  <a:gd name="T62" fmla="+- 0 956 222"/>
                  <a:gd name="T63" fmla="*/ 956 h 1961"/>
                  <a:gd name="T64" fmla="+- 0 3237 2068"/>
                  <a:gd name="T65" fmla="*/ T64 w 1172"/>
                  <a:gd name="T66" fmla="+- 0 1012 222"/>
                  <a:gd name="T67" fmla="*/ 1012 h 1961"/>
                  <a:gd name="T68" fmla="+- 0 3239 2068"/>
                  <a:gd name="T69" fmla="*/ T68 w 1172"/>
                  <a:gd name="T70" fmla="+- 0 1069 222"/>
                  <a:gd name="T71" fmla="*/ 1069 h 1961"/>
                  <a:gd name="T72" fmla="+- 0 3235 2068"/>
                  <a:gd name="T73" fmla="*/ T72 w 1172"/>
                  <a:gd name="T74" fmla="+- 0 1183 222"/>
                  <a:gd name="T75" fmla="*/ 1183 h 1961"/>
                  <a:gd name="T76" fmla="+- 0 3210 2068"/>
                  <a:gd name="T77" fmla="*/ T76 w 1172"/>
                  <a:gd name="T78" fmla="+- 0 1349 222"/>
                  <a:gd name="T79" fmla="*/ 1349 h 1961"/>
                  <a:gd name="T80" fmla="+- 0 3171 2068"/>
                  <a:gd name="T81" fmla="*/ T80 w 1172"/>
                  <a:gd name="T82" fmla="+- 0 1497 222"/>
                  <a:gd name="T83" fmla="*/ 1497 h 1961"/>
                  <a:gd name="T84" fmla="+- 0 3123 2068"/>
                  <a:gd name="T85" fmla="*/ T84 w 1172"/>
                  <a:gd name="T86" fmla="+- 0 1636 222"/>
                  <a:gd name="T87" fmla="*/ 1636 h 1961"/>
                  <a:gd name="T88" fmla="+- 0 3064 2068"/>
                  <a:gd name="T89" fmla="*/ T88 w 1172"/>
                  <a:gd name="T90" fmla="+- 0 1771 222"/>
                  <a:gd name="T91" fmla="*/ 1771 h 1961"/>
                  <a:gd name="T92" fmla="+- 0 2992 2068"/>
                  <a:gd name="T93" fmla="*/ T92 w 1172"/>
                  <a:gd name="T94" fmla="+- 0 1898 222"/>
                  <a:gd name="T95" fmla="*/ 1898 h 1961"/>
                  <a:gd name="T96" fmla="+- 0 2917 2068"/>
                  <a:gd name="T97" fmla="*/ T96 w 1172"/>
                  <a:gd name="T98" fmla="+- 0 1995 222"/>
                  <a:gd name="T99" fmla="*/ 1995 h 1961"/>
                  <a:gd name="T100" fmla="+- 0 2793 2068"/>
                  <a:gd name="T101" fmla="*/ T100 w 1172"/>
                  <a:gd name="T102" fmla="+- 0 2095 222"/>
                  <a:gd name="T103" fmla="*/ 2095 h 1961"/>
                  <a:gd name="T104" fmla="+- 0 2681 2068"/>
                  <a:gd name="T105" fmla="*/ T104 w 1172"/>
                  <a:gd name="T106" fmla="+- 0 2150 222"/>
                  <a:gd name="T107" fmla="*/ 2150 h 1961"/>
                  <a:gd name="T108" fmla="+- 0 2544 2068"/>
                  <a:gd name="T109" fmla="*/ T108 w 1172"/>
                  <a:gd name="T110" fmla="+- 0 2183 222"/>
                  <a:gd name="T111" fmla="*/ 2183 h 1961"/>
                  <a:gd name="T112" fmla="+- 0 2502 2068"/>
                  <a:gd name="T113" fmla="*/ T112 w 1172"/>
                  <a:gd name="T114" fmla="+- 0 2183 222"/>
                  <a:gd name="T115" fmla="*/ 2183 h 1961"/>
                  <a:gd name="T116" fmla="+- 0 2366 2068"/>
                  <a:gd name="T117" fmla="*/ T116 w 1172"/>
                  <a:gd name="T118" fmla="+- 0 2171 222"/>
                  <a:gd name="T119" fmla="*/ 2171 h 1961"/>
                  <a:gd name="T120" fmla="+- 0 2225 2068"/>
                  <a:gd name="T121" fmla="*/ T120 w 1172"/>
                  <a:gd name="T122" fmla="+- 0 2134 222"/>
                  <a:gd name="T123" fmla="*/ 2134 h 1961"/>
                  <a:gd name="T124" fmla="+- 0 2086 2068"/>
                  <a:gd name="T125" fmla="*/ T124 w 1172"/>
                  <a:gd name="T126" fmla="+- 0 2084 222"/>
                  <a:gd name="T127" fmla="*/ 2084 h 1961"/>
                  <a:gd name="T128" fmla="+- 0 2068 2068"/>
                  <a:gd name="T129" fmla="*/ T128 w 1172"/>
                  <a:gd name="T130" fmla="+- 0 2076 222"/>
                  <a:gd name="T131" fmla="*/ 2076 h 1961"/>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Lst>
                <a:rect l="0" t="0" r="r" b="b"/>
                <a:pathLst>
                  <a:path w="1172" h="1961">
                    <a:moveTo>
                      <a:pt x="3" y="150"/>
                    </a:moveTo>
                    <a:lnTo>
                      <a:pt x="69" y="109"/>
                    </a:lnTo>
                    <a:lnTo>
                      <a:pt x="102" y="85"/>
                    </a:lnTo>
                    <a:lnTo>
                      <a:pt x="119" y="73"/>
                    </a:lnTo>
                    <a:lnTo>
                      <a:pt x="171" y="38"/>
                    </a:lnTo>
                    <a:lnTo>
                      <a:pt x="248" y="8"/>
                    </a:lnTo>
                    <a:lnTo>
                      <a:pt x="310" y="1"/>
                    </a:lnTo>
                    <a:lnTo>
                      <a:pt x="347" y="0"/>
                    </a:lnTo>
                    <a:lnTo>
                      <a:pt x="365" y="0"/>
                    </a:lnTo>
                    <a:lnTo>
                      <a:pt x="376" y="1"/>
                    </a:lnTo>
                    <a:lnTo>
                      <a:pt x="383" y="0"/>
                    </a:lnTo>
                    <a:lnTo>
                      <a:pt x="449" y="14"/>
                    </a:lnTo>
                    <a:lnTo>
                      <a:pt x="519" y="32"/>
                    </a:lnTo>
                    <a:lnTo>
                      <a:pt x="593" y="53"/>
                    </a:lnTo>
                    <a:lnTo>
                      <a:pt x="651" y="70"/>
                    </a:lnTo>
                    <a:lnTo>
                      <a:pt x="721" y="96"/>
                    </a:lnTo>
                    <a:lnTo>
                      <a:pt x="776" y="121"/>
                    </a:lnTo>
                    <a:lnTo>
                      <a:pt x="847" y="157"/>
                    </a:lnTo>
                    <a:lnTo>
                      <a:pt x="864" y="166"/>
                    </a:lnTo>
                    <a:lnTo>
                      <a:pt x="917" y="200"/>
                    </a:lnTo>
                    <a:lnTo>
                      <a:pt x="965" y="245"/>
                    </a:lnTo>
                    <a:lnTo>
                      <a:pt x="1008" y="298"/>
                    </a:lnTo>
                    <a:lnTo>
                      <a:pt x="1047" y="355"/>
                    </a:lnTo>
                    <a:lnTo>
                      <a:pt x="1081" y="414"/>
                    </a:lnTo>
                    <a:lnTo>
                      <a:pt x="1111" y="471"/>
                    </a:lnTo>
                    <a:lnTo>
                      <a:pt x="1140" y="544"/>
                    </a:lnTo>
                    <a:lnTo>
                      <a:pt x="1148" y="621"/>
                    </a:lnTo>
                    <a:lnTo>
                      <a:pt x="1149" y="640"/>
                    </a:lnTo>
                    <a:lnTo>
                      <a:pt x="1151" y="660"/>
                    </a:lnTo>
                    <a:lnTo>
                      <a:pt x="1154" y="680"/>
                    </a:lnTo>
                    <a:lnTo>
                      <a:pt x="1159" y="707"/>
                    </a:lnTo>
                    <a:lnTo>
                      <a:pt x="1163" y="734"/>
                    </a:lnTo>
                    <a:lnTo>
                      <a:pt x="1167" y="762"/>
                    </a:lnTo>
                    <a:lnTo>
                      <a:pt x="1169" y="790"/>
                    </a:lnTo>
                    <a:lnTo>
                      <a:pt x="1171" y="818"/>
                    </a:lnTo>
                    <a:lnTo>
                      <a:pt x="1171" y="847"/>
                    </a:lnTo>
                    <a:lnTo>
                      <a:pt x="1171" y="875"/>
                    </a:lnTo>
                    <a:lnTo>
                      <a:pt x="1167" y="961"/>
                    </a:lnTo>
                    <a:lnTo>
                      <a:pt x="1157" y="1045"/>
                    </a:lnTo>
                    <a:lnTo>
                      <a:pt x="1142" y="1127"/>
                    </a:lnTo>
                    <a:lnTo>
                      <a:pt x="1123" y="1204"/>
                    </a:lnTo>
                    <a:lnTo>
                      <a:pt x="1103" y="1275"/>
                    </a:lnTo>
                    <a:lnTo>
                      <a:pt x="1080" y="1344"/>
                    </a:lnTo>
                    <a:lnTo>
                      <a:pt x="1055" y="1414"/>
                    </a:lnTo>
                    <a:lnTo>
                      <a:pt x="1027" y="1482"/>
                    </a:lnTo>
                    <a:lnTo>
                      <a:pt x="996" y="1549"/>
                    </a:lnTo>
                    <a:lnTo>
                      <a:pt x="962" y="1614"/>
                    </a:lnTo>
                    <a:lnTo>
                      <a:pt x="924" y="1676"/>
                    </a:lnTo>
                    <a:lnTo>
                      <a:pt x="888" y="1726"/>
                    </a:lnTo>
                    <a:lnTo>
                      <a:pt x="849" y="1773"/>
                    </a:lnTo>
                    <a:lnTo>
                      <a:pt x="790" y="1827"/>
                    </a:lnTo>
                    <a:lnTo>
                      <a:pt x="725" y="1873"/>
                    </a:lnTo>
                    <a:lnTo>
                      <a:pt x="671" y="1903"/>
                    </a:lnTo>
                    <a:lnTo>
                      <a:pt x="613" y="1928"/>
                    </a:lnTo>
                    <a:lnTo>
                      <a:pt x="554" y="1948"/>
                    </a:lnTo>
                    <a:lnTo>
                      <a:pt x="476" y="1961"/>
                    </a:lnTo>
                    <a:lnTo>
                      <a:pt x="455" y="1961"/>
                    </a:lnTo>
                    <a:lnTo>
                      <a:pt x="434" y="1961"/>
                    </a:lnTo>
                    <a:lnTo>
                      <a:pt x="375" y="1958"/>
                    </a:lnTo>
                    <a:lnTo>
                      <a:pt x="298" y="1949"/>
                    </a:lnTo>
                    <a:lnTo>
                      <a:pt x="230" y="1935"/>
                    </a:lnTo>
                    <a:lnTo>
                      <a:pt x="157" y="1912"/>
                    </a:lnTo>
                    <a:lnTo>
                      <a:pt x="87" y="1888"/>
                    </a:lnTo>
                    <a:lnTo>
                      <a:pt x="18" y="1862"/>
                    </a:lnTo>
                    <a:lnTo>
                      <a:pt x="7" y="1857"/>
                    </a:lnTo>
                    <a:lnTo>
                      <a:pt x="0" y="1854"/>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41" name="Group 5"/>
            <p:cNvGrpSpPr>
              <a:grpSpLocks/>
            </p:cNvGrpSpPr>
            <p:nvPr/>
          </p:nvGrpSpPr>
          <p:grpSpPr bwMode="auto">
            <a:xfrm>
              <a:off x="3014" y="1008"/>
              <a:ext cx="390" cy="389"/>
              <a:chOff x="3014" y="1008"/>
              <a:chExt cx="390" cy="389"/>
            </a:xfrm>
          </p:grpSpPr>
          <p:sp>
            <p:nvSpPr>
              <p:cNvPr id="45" name="Freeform 6"/>
              <p:cNvSpPr>
                <a:spLocks/>
              </p:cNvSpPr>
              <p:nvPr/>
            </p:nvSpPr>
            <p:spPr bwMode="auto">
              <a:xfrm>
                <a:off x="3014" y="1008"/>
                <a:ext cx="390" cy="389"/>
              </a:xfrm>
              <a:custGeom>
                <a:avLst/>
                <a:gdLst>
                  <a:gd name="T0" fmla="+- 0 3206 3014"/>
                  <a:gd name="T1" fmla="*/ T0 w 390"/>
                  <a:gd name="T2" fmla="+- 0 1008 1008"/>
                  <a:gd name="T3" fmla="*/ 1008 h 389"/>
                  <a:gd name="T4" fmla="+- 0 3141 3014"/>
                  <a:gd name="T5" fmla="*/ T4 w 390"/>
                  <a:gd name="T6" fmla="+- 0 1020 1008"/>
                  <a:gd name="T7" fmla="*/ 1020 h 389"/>
                  <a:gd name="T8" fmla="+- 0 3086 3014"/>
                  <a:gd name="T9" fmla="*/ T8 w 390"/>
                  <a:gd name="T10" fmla="+- 0 1052 1008"/>
                  <a:gd name="T11" fmla="*/ 1052 h 389"/>
                  <a:gd name="T12" fmla="+- 0 3044 3014"/>
                  <a:gd name="T13" fmla="*/ T12 w 390"/>
                  <a:gd name="T14" fmla="+- 0 1102 1008"/>
                  <a:gd name="T15" fmla="*/ 1102 h 389"/>
                  <a:gd name="T16" fmla="+- 0 3019 3014"/>
                  <a:gd name="T17" fmla="*/ T16 w 390"/>
                  <a:gd name="T18" fmla="+- 0 1165 1008"/>
                  <a:gd name="T19" fmla="*/ 1165 h 389"/>
                  <a:gd name="T20" fmla="+- 0 3014 3014"/>
                  <a:gd name="T21" fmla="*/ T20 w 390"/>
                  <a:gd name="T22" fmla="+- 0 1213 1008"/>
                  <a:gd name="T23" fmla="*/ 1213 h 389"/>
                  <a:gd name="T24" fmla="+- 0 3017 3014"/>
                  <a:gd name="T25" fmla="*/ T24 w 390"/>
                  <a:gd name="T26" fmla="+- 0 1234 1008"/>
                  <a:gd name="T27" fmla="*/ 1234 h 389"/>
                  <a:gd name="T28" fmla="+- 0 3038 3014"/>
                  <a:gd name="T29" fmla="*/ T28 w 390"/>
                  <a:gd name="T30" fmla="+- 0 1294 1008"/>
                  <a:gd name="T31" fmla="*/ 1294 h 389"/>
                  <a:gd name="T32" fmla="+- 0 3077 3014"/>
                  <a:gd name="T33" fmla="*/ T32 w 390"/>
                  <a:gd name="T34" fmla="+- 0 1344 1008"/>
                  <a:gd name="T35" fmla="*/ 1344 h 389"/>
                  <a:gd name="T36" fmla="+- 0 3133 3014"/>
                  <a:gd name="T37" fmla="*/ T36 w 390"/>
                  <a:gd name="T38" fmla="+- 0 1378 1008"/>
                  <a:gd name="T39" fmla="*/ 1378 h 389"/>
                  <a:gd name="T40" fmla="+- 0 3202 3014"/>
                  <a:gd name="T41" fmla="*/ T40 w 390"/>
                  <a:gd name="T42" fmla="+- 0 1395 1008"/>
                  <a:gd name="T43" fmla="*/ 1395 h 389"/>
                  <a:gd name="T44" fmla="+- 0 3227 3014"/>
                  <a:gd name="T45" fmla="*/ T44 w 390"/>
                  <a:gd name="T46" fmla="+- 0 1397 1008"/>
                  <a:gd name="T47" fmla="*/ 1397 h 389"/>
                  <a:gd name="T48" fmla="+- 0 3250 3014"/>
                  <a:gd name="T49" fmla="*/ T48 w 390"/>
                  <a:gd name="T50" fmla="+- 0 1393 1008"/>
                  <a:gd name="T51" fmla="*/ 1393 h 389"/>
                  <a:gd name="T52" fmla="+- 0 3311 3014"/>
                  <a:gd name="T53" fmla="*/ T52 w 390"/>
                  <a:gd name="T54" fmla="+- 0 1369 1008"/>
                  <a:gd name="T55" fmla="*/ 1369 h 389"/>
                  <a:gd name="T56" fmla="+- 0 3360 3014"/>
                  <a:gd name="T57" fmla="*/ T56 w 390"/>
                  <a:gd name="T58" fmla="+- 0 1326 1008"/>
                  <a:gd name="T59" fmla="*/ 1326 h 389"/>
                  <a:gd name="T60" fmla="+- 0 3392 3014"/>
                  <a:gd name="T61" fmla="*/ T60 w 390"/>
                  <a:gd name="T62" fmla="+- 0 1269 1008"/>
                  <a:gd name="T63" fmla="*/ 1269 h 389"/>
                  <a:gd name="T64" fmla="+- 0 3404 3014"/>
                  <a:gd name="T65" fmla="*/ T64 w 390"/>
                  <a:gd name="T66" fmla="+- 0 1203 1008"/>
                  <a:gd name="T67" fmla="*/ 1203 h 389"/>
                  <a:gd name="T68" fmla="+- 0 3403 3014"/>
                  <a:gd name="T69" fmla="*/ T68 w 390"/>
                  <a:gd name="T70" fmla="+- 0 1182 1008"/>
                  <a:gd name="T71" fmla="*/ 1182 h 389"/>
                  <a:gd name="T72" fmla="+- 0 3385 3014"/>
                  <a:gd name="T73" fmla="*/ T72 w 390"/>
                  <a:gd name="T74" fmla="+- 0 1118 1008"/>
                  <a:gd name="T75" fmla="*/ 1118 h 389"/>
                  <a:gd name="T76" fmla="+- 0 3347 3014"/>
                  <a:gd name="T77" fmla="*/ T76 w 390"/>
                  <a:gd name="T78" fmla="+- 0 1066 1008"/>
                  <a:gd name="T79" fmla="*/ 1066 h 389"/>
                  <a:gd name="T80" fmla="+- 0 3294 3014"/>
                  <a:gd name="T81" fmla="*/ T80 w 390"/>
                  <a:gd name="T82" fmla="+- 0 1028 1008"/>
                  <a:gd name="T83" fmla="*/ 1028 h 389"/>
                  <a:gd name="T84" fmla="+- 0 3229 3014"/>
                  <a:gd name="T85" fmla="*/ T84 w 390"/>
                  <a:gd name="T86" fmla="+- 0 1009 1008"/>
                  <a:gd name="T87" fmla="*/ 1009 h 389"/>
                  <a:gd name="T88" fmla="+- 0 3206 3014"/>
                  <a:gd name="T89" fmla="*/ T88 w 390"/>
                  <a:gd name="T90" fmla="+- 0 1008 1008"/>
                  <a:gd name="T91" fmla="*/ 1008 h 38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Lst>
                <a:rect l="0" t="0" r="r" b="b"/>
                <a:pathLst>
                  <a:path w="390" h="389">
                    <a:moveTo>
                      <a:pt x="192" y="0"/>
                    </a:moveTo>
                    <a:lnTo>
                      <a:pt x="127" y="12"/>
                    </a:lnTo>
                    <a:lnTo>
                      <a:pt x="72" y="44"/>
                    </a:lnTo>
                    <a:lnTo>
                      <a:pt x="30" y="94"/>
                    </a:lnTo>
                    <a:lnTo>
                      <a:pt x="5" y="157"/>
                    </a:lnTo>
                    <a:lnTo>
                      <a:pt x="0" y="205"/>
                    </a:lnTo>
                    <a:lnTo>
                      <a:pt x="3" y="226"/>
                    </a:lnTo>
                    <a:lnTo>
                      <a:pt x="24" y="286"/>
                    </a:lnTo>
                    <a:lnTo>
                      <a:pt x="63" y="336"/>
                    </a:lnTo>
                    <a:lnTo>
                      <a:pt x="119" y="370"/>
                    </a:lnTo>
                    <a:lnTo>
                      <a:pt x="188" y="387"/>
                    </a:lnTo>
                    <a:lnTo>
                      <a:pt x="213" y="389"/>
                    </a:lnTo>
                    <a:lnTo>
                      <a:pt x="236" y="385"/>
                    </a:lnTo>
                    <a:lnTo>
                      <a:pt x="297" y="361"/>
                    </a:lnTo>
                    <a:lnTo>
                      <a:pt x="346" y="318"/>
                    </a:lnTo>
                    <a:lnTo>
                      <a:pt x="378" y="261"/>
                    </a:lnTo>
                    <a:lnTo>
                      <a:pt x="390" y="195"/>
                    </a:lnTo>
                    <a:lnTo>
                      <a:pt x="389" y="174"/>
                    </a:lnTo>
                    <a:lnTo>
                      <a:pt x="371" y="110"/>
                    </a:lnTo>
                    <a:lnTo>
                      <a:pt x="333" y="58"/>
                    </a:lnTo>
                    <a:lnTo>
                      <a:pt x="280" y="20"/>
                    </a:lnTo>
                    <a:lnTo>
                      <a:pt x="215" y="1"/>
                    </a:lnTo>
                    <a:lnTo>
                      <a:pt x="192" y="0"/>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42" name="Group 2"/>
            <p:cNvGrpSpPr>
              <a:grpSpLocks/>
            </p:cNvGrpSpPr>
            <p:nvPr/>
          </p:nvGrpSpPr>
          <p:grpSpPr bwMode="auto">
            <a:xfrm>
              <a:off x="3014" y="1008"/>
              <a:ext cx="390" cy="389"/>
              <a:chOff x="3014" y="1008"/>
              <a:chExt cx="390" cy="389"/>
            </a:xfrm>
          </p:grpSpPr>
          <p:sp>
            <p:nvSpPr>
              <p:cNvPr id="43" name="Freeform 4"/>
              <p:cNvSpPr>
                <a:spLocks/>
              </p:cNvSpPr>
              <p:nvPr/>
            </p:nvSpPr>
            <p:spPr bwMode="auto">
              <a:xfrm>
                <a:off x="3014" y="1008"/>
                <a:ext cx="390" cy="389"/>
              </a:xfrm>
              <a:custGeom>
                <a:avLst/>
                <a:gdLst>
                  <a:gd name="T0" fmla="+- 0 3404 3014"/>
                  <a:gd name="T1" fmla="*/ T0 w 390"/>
                  <a:gd name="T2" fmla="+- 0 1203 1008"/>
                  <a:gd name="T3" fmla="*/ 1203 h 389"/>
                  <a:gd name="T4" fmla="+- 0 3392 3014"/>
                  <a:gd name="T5" fmla="*/ T4 w 390"/>
                  <a:gd name="T6" fmla="+- 0 1269 1008"/>
                  <a:gd name="T7" fmla="*/ 1269 h 389"/>
                  <a:gd name="T8" fmla="+- 0 3360 3014"/>
                  <a:gd name="T9" fmla="*/ T8 w 390"/>
                  <a:gd name="T10" fmla="+- 0 1326 1008"/>
                  <a:gd name="T11" fmla="*/ 1326 h 389"/>
                  <a:gd name="T12" fmla="+- 0 3311 3014"/>
                  <a:gd name="T13" fmla="*/ T12 w 390"/>
                  <a:gd name="T14" fmla="+- 0 1369 1008"/>
                  <a:gd name="T15" fmla="*/ 1369 h 389"/>
                  <a:gd name="T16" fmla="+- 0 3250 3014"/>
                  <a:gd name="T17" fmla="*/ T16 w 390"/>
                  <a:gd name="T18" fmla="+- 0 1393 1008"/>
                  <a:gd name="T19" fmla="*/ 1393 h 389"/>
                  <a:gd name="T20" fmla="+- 0 3227 3014"/>
                  <a:gd name="T21" fmla="*/ T20 w 390"/>
                  <a:gd name="T22" fmla="+- 0 1397 1008"/>
                  <a:gd name="T23" fmla="*/ 1397 h 389"/>
                  <a:gd name="T24" fmla="+- 0 3202 3014"/>
                  <a:gd name="T25" fmla="*/ T24 w 390"/>
                  <a:gd name="T26" fmla="+- 0 1395 1008"/>
                  <a:gd name="T27" fmla="*/ 1395 h 389"/>
                  <a:gd name="T28" fmla="+- 0 3133 3014"/>
                  <a:gd name="T29" fmla="*/ T28 w 390"/>
                  <a:gd name="T30" fmla="+- 0 1378 1008"/>
                  <a:gd name="T31" fmla="*/ 1378 h 389"/>
                  <a:gd name="T32" fmla="+- 0 3077 3014"/>
                  <a:gd name="T33" fmla="*/ T32 w 390"/>
                  <a:gd name="T34" fmla="+- 0 1344 1008"/>
                  <a:gd name="T35" fmla="*/ 1344 h 389"/>
                  <a:gd name="T36" fmla="+- 0 3038 3014"/>
                  <a:gd name="T37" fmla="*/ T36 w 390"/>
                  <a:gd name="T38" fmla="+- 0 1294 1008"/>
                  <a:gd name="T39" fmla="*/ 1294 h 389"/>
                  <a:gd name="T40" fmla="+- 0 3017 3014"/>
                  <a:gd name="T41" fmla="*/ T40 w 390"/>
                  <a:gd name="T42" fmla="+- 0 1234 1008"/>
                  <a:gd name="T43" fmla="*/ 1234 h 389"/>
                  <a:gd name="T44" fmla="+- 0 3014 3014"/>
                  <a:gd name="T45" fmla="*/ T44 w 390"/>
                  <a:gd name="T46" fmla="+- 0 1213 1008"/>
                  <a:gd name="T47" fmla="*/ 1213 h 389"/>
                  <a:gd name="T48" fmla="+- 0 3016 3014"/>
                  <a:gd name="T49" fmla="*/ T48 w 390"/>
                  <a:gd name="T50" fmla="+- 0 1188 1008"/>
                  <a:gd name="T51" fmla="*/ 1188 h 389"/>
                  <a:gd name="T52" fmla="+- 0 3034 3014"/>
                  <a:gd name="T53" fmla="*/ T52 w 390"/>
                  <a:gd name="T54" fmla="+- 0 1121 1008"/>
                  <a:gd name="T55" fmla="*/ 1121 h 389"/>
                  <a:gd name="T56" fmla="+- 0 3070 3014"/>
                  <a:gd name="T57" fmla="*/ T56 w 390"/>
                  <a:gd name="T58" fmla="+- 0 1067 1008"/>
                  <a:gd name="T59" fmla="*/ 1067 h 389"/>
                  <a:gd name="T60" fmla="+- 0 3121 3014"/>
                  <a:gd name="T61" fmla="*/ T60 w 390"/>
                  <a:gd name="T62" fmla="+- 0 1029 1008"/>
                  <a:gd name="T63" fmla="*/ 1029 h 389"/>
                  <a:gd name="T64" fmla="+- 0 3183 3014"/>
                  <a:gd name="T65" fmla="*/ T64 w 390"/>
                  <a:gd name="T66" fmla="+- 0 1009 1008"/>
                  <a:gd name="T67" fmla="*/ 1009 h 389"/>
                  <a:gd name="T68" fmla="+- 0 3206 3014"/>
                  <a:gd name="T69" fmla="*/ T68 w 390"/>
                  <a:gd name="T70" fmla="+- 0 1008 1008"/>
                  <a:gd name="T71" fmla="*/ 1008 h 389"/>
                  <a:gd name="T72" fmla="+- 0 3229 3014"/>
                  <a:gd name="T73" fmla="*/ T72 w 390"/>
                  <a:gd name="T74" fmla="+- 0 1009 1008"/>
                  <a:gd name="T75" fmla="*/ 1009 h 389"/>
                  <a:gd name="T76" fmla="+- 0 3294 3014"/>
                  <a:gd name="T77" fmla="*/ T76 w 390"/>
                  <a:gd name="T78" fmla="+- 0 1028 1008"/>
                  <a:gd name="T79" fmla="*/ 1028 h 389"/>
                  <a:gd name="T80" fmla="+- 0 3347 3014"/>
                  <a:gd name="T81" fmla="*/ T80 w 390"/>
                  <a:gd name="T82" fmla="+- 0 1066 1008"/>
                  <a:gd name="T83" fmla="*/ 1066 h 389"/>
                  <a:gd name="T84" fmla="+- 0 3385 3014"/>
                  <a:gd name="T85" fmla="*/ T84 w 390"/>
                  <a:gd name="T86" fmla="+- 0 1118 1008"/>
                  <a:gd name="T87" fmla="*/ 1118 h 389"/>
                  <a:gd name="T88" fmla="+- 0 3403 3014"/>
                  <a:gd name="T89" fmla="*/ T88 w 390"/>
                  <a:gd name="T90" fmla="+- 0 1182 1008"/>
                  <a:gd name="T91" fmla="*/ 1182 h 389"/>
                  <a:gd name="T92" fmla="+- 0 3404 3014"/>
                  <a:gd name="T93" fmla="*/ T92 w 390"/>
                  <a:gd name="T94" fmla="+- 0 1203 1008"/>
                  <a:gd name="T95" fmla="*/ 1203 h 389"/>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Lst>
                <a:rect l="0" t="0" r="r" b="b"/>
                <a:pathLst>
                  <a:path w="390" h="389">
                    <a:moveTo>
                      <a:pt x="390" y="195"/>
                    </a:moveTo>
                    <a:lnTo>
                      <a:pt x="378" y="261"/>
                    </a:lnTo>
                    <a:lnTo>
                      <a:pt x="346" y="318"/>
                    </a:lnTo>
                    <a:lnTo>
                      <a:pt x="297" y="361"/>
                    </a:lnTo>
                    <a:lnTo>
                      <a:pt x="236" y="385"/>
                    </a:lnTo>
                    <a:lnTo>
                      <a:pt x="213" y="389"/>
                    </a:lnTo>
                    <a:lnTo>
                      <a:pt x="188" y="387"/>
                    </a:lnTo>
                    <a:lnTo>
                      <a:pt x="119" y="370"/>
                    </a:lnTo>
                    <a:lnTo>
                      <a:pt x="63" y="336"/>
                    </a:lnTo>
                    <a:lnTo>
                      <a:pt x="24" y="286"/>
                    </a:lnTo>
                    <a:lnTo>
                      <a:pt x="3" y="226"/>
                    </a:lnTo>
                    <a:lnTo>
                      <a:pt x="0" y="205"/>
                    </a:lnTo>
                    <a:lnTo>
                      <a:pt x="2" y="180"/>
                    </a:lnTo>
                    <a:lnTo>
                      <a:pt x="20" y="113"/>
                    </a:lnTo>
                    <a:lnTo>
                      <a:pt x="56" y="59"/>
                    </a:lnTo>
                    <a:lnTo>
                      <a:pt x="107" y="21"/>
                    </a:lnTo>
                    <a:lnTo>
                      <a:pt x="169" y="1"/>
                    </a:lnTo>
                    <a:lnTo>
                      <a:pt x="192" y="0"/>
                    </a:lnTo>
                    <a:lnTo>
                      <a:pt x="215" y="1"/>
                    </a:lnTo>
                    <a:lnTo>
                      <a:pt x="280" y="20"/>
                    </a:lnTo>
                    <a:lnTo>
                      <a:pt x="333" y="58"/>
                    </a:lnTo>
                    <a:lnTo>
                      <a:pt x="371" y="110"/>
                    </a:lnTo>
                    <a:lnTo>
                      <a:pt x="389" y="174"/>
                    </a:lnTo>
                    <a:lnTo>
                      <a:pt x="390" y="195"/>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sp>
            <p:nvSpPr>
              <p:cNvPr id="44" name="Text Box 3"/>
              <p:cNvSpPr txBox="1">
                <a:spLocks noChangeArrowheads="1"/>
              </p:cNvSpPr>
              <p:nvPr/>
            </p:nvSpPr>
            <p:spPr bwMode="auto">
              <a:xfrm>
                <a:off x="3139" y="1121"/>
                <a:ext cx="145"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0" u="none" strike="noStrike" cap="none" normalizeH="0" baseline="0" smtClean="0">
                    <a:ln>
                      <a:noFill/>
                    </a:ln>
                    <a:solidFill>
                      <a:srgbClr val="231F20"/>
                    </a:solidFill>
                    <a:effectLst/>
                    <a:latin typeface="Calibri" pitchFamily="34" charset="0"/>
                    <a:ea typeface="Calibri" pitchFamily="34" charset="0"/>
                    <a:cs typeface="Times New Roman" pitchFamily="18" charset="0"/>
                  </a:rPr>
                  <a:t>V</a:t>
                </a:r>
                <a:endParaRPr kumimoji="0" lang="en-US" altLang="en-US" sz="1600" b="1" i="0" u="none" strike="noStrike" cap="none" normalizeH="0" baseline="0" smtClean="0">
                  <a:ln>
                    <a:noFill/>
                  </a:ln>
                  <a:solidFill>
                    <a:schemeClr val="tx1"/>
                  </a:solidFill>
                  <a:effectLst/>
                  <a:latin typeface="Arial" pitchFamily="34" charset="0"/>
                  <a:cs typeface="Arial" pitchFamily="34" charset="0"/>
                </a:endParaRPr>
              </a:p>
            </p:txBody>
          </p:sp>
        </p:grpSp>
      </p:grpSp>
      <p:sp>
        <p:nvSpPr>
          <p:cNvPr id="94" name="Rectangle 93"/>
          <p:cNvSpPr/>
          <p:nvPr/>
        </p:nvSpPr>
        <p:spPr>
          <a:xfrm>
            <a:off x="420035" y="289697"/>
            <a:ext cx="5196626" cy="2308324"/>
          </a:xfrm>
          <a:prstGeom prst="rect">
            <a:avLst/>
          </a:prstGeom>
        </p:spPr>
        <p:txBody>
          <a:bodyPr wrap="square">
            <a:spAutoFit/>
          </a:bodyPr>
          <a:lstStyle/>
          <a:p>
            <a:r>
              <a:rPr lang="en-US" dirty="0" smtClean="0"/>
              <a:t>(b)   Twelve </a:t>
            </a:r>
            <a:r>
              <a:rPr lang="en-US" dirty="0"/>
              <a:t>identical one volt batteries are connected into an electrical circuit as shown in the </a:t>
            </a:r>
            <a:r>
              <a:rPr lang="en-US" dirty="0" smtClean="0"/>
              <a:t>diagram.</a:t>
            </a:r>
            <a:endParaRPr lang="en-NZ" dirty="0"/>
          </a:p>
          <a:p>
            <a:r>
              <a:rPr lang="en-US" dirty="0"/>
              <a:t> </a:t>
            </a:r>
            <a:endParaRPr lang="en-NZ" dirty="0"/>
          </a:p>
          <a:p>
            <a:r>
              <a:rPr lang="en-US" dirty="0" smtClean="0"/>
              <a:t>What </a:t>
            </a:r>
            <a:r>
              <a:rPr lang="en-US" dirty="0"/>
              <a:t>will be the reading on the voltmeter? </a:t>
            </a:r>
            <a:r>
              <a:rPr lang="en-US" dirty="0" smtClean="0"/>
              <a:t>      </a:t>
            </a:r>
          </a:p>
          <a:p>
            <a:r>
              <a:rPr lang="en-US" dirty="0" smtClean="0"/>
              <a:t>Explain </a:t>
            </a:r>
            <a:r>
              <a:rPr lang="en-US" dirty="0"/>
              <a:t>your answer</a:t>
            </a:r>
            <a:r>
              <a:rPr lang="en-US" dirty="0" smtClean="0"/>
              <a:t>.</a:t>
            </a:r>
          </a:p>
          <a:p>
            <a:endParaRPr lang="en-NZ" dirty="0"/>
          </a:p>
          <a:p>
            <a:r>
              <a:rPr lang="en-US" dirty="0"/>
              <a:t>Assume each battery has the same internal resistance and the voltmeter has infinite resistance.</a:t>
            </a:r>
            <a:endParaRPr lang="en-NZ" dirty="0"/>
          </a:p>
        </p:txBody>
      </p:sp>
      <p:sp>
        <p:nvSpPr>
          <p:cNvPr id="95" name="Rectangle 94"/>
          <p:cNvSpPr/>
          <p:nvPr/>
        </p:nvSpPr>
        <p:spPr>
          <a:xfrm>
            <a:off x="379926" y="2841714"/>
            <a:ext cx="8171645" cy="646331"/>
          </a:xfrm>
          <a:prstGeom prst="rect">
            <a:avLst/>
          </a:prstGeom>
          <a:solidFill>
            <a:srgbClr val="FFFFCC"/>
          </a:solidFill>
        </p:spPr>
        <p:txBody>
          <a:bodyPr wrap="square">
            <a:spAutoFit/>
          </a:bodyPr>
          <a:lstStyle/>
          <a:p>
            <a:r>
              <a:rPr lang="en-US" dirty="0"/>
              <a:t>The reading will be zero. Across each cell the voltage rise (1 volt) must be equal to the voltage drop (</a:t>
            </a:r>
            <a:r>
              <a:rPr lang="en-US" i="1" dirty="0"/>
              <a:t>I </a:t>
            </a:r>
            <a:r>
              <a:rPr lang="en-US" dirty="0"/>
              <a:t>. </a:t>
            </a:r>
            <a:r>
              <a:rPr lang="en-US" i="1" dirty="0"/>
              <a:t>R</a:t>
            </a:r>
            <a:r>
              <a:rPr lang="en-US" dirty="0"/>
              <a:t>), so the total voltage change across each circuit element is zero.</a:t>
            </a:r>
            <a:endParaRPr lang="en-NZ" dirty="0"/>
          </a:p>
        </p:txBody>
      </p:sp>
      <p:sp>
        <p:nvSpPr>
          <p:cNvPr id="96" name="TextBox 95"/>
          <p:cNvSpPr txBox="1"/>
          <p:nvPr/>
        </p:nvSpPr>
        <p:spPr>
          <a:xfrm>
            <a:off x="489396" y="4327302"/>
            <a:ext cx="4006803" cy="369332"/>
          </a:xfrm>
          <a:prstGeom prst="rect">
            <a:avLst/>
          </a:prstGeom>
          <a:solidFill>
            <a:srgbClr val="FFFFCC"/>
          </a:solidFill>
        </p:spPr>
        <p:txBody>
          <a:bodyPr wrap="none" rtlCol="0">
            <a:spAutoFit/>
          </a:bodyPr>
          <a:lstStyle/>
          <a:p>
            <a:r>
              <a:rPr lang="en-NZ" dirty="0" smtClean="0"/>
              <a:t>The current through the loop is given by:</a:t>
            </a:r>
            <a:endParaRPr lang="en-NZ" dirty="0"/>
          </a:p>
        </p:txBody>
      </p:sp>
      <mc:AlternateContent xmlns:mc="http://schemas.openxmlformats.org/markup-compatibility/2006" xmlns:a14="http://schemas.microsoft.com/office/drawing/2010/main">
        <mc:Choice Requires="a14">
          <p:sp>
            <p:nvSpPr>
              <p:cNvPr id="97" name="TextBox 96"/>
              <p:cNvSpPr txBox="1"/>
              <p:nvPr/>
            </p:nvSpPr>
            <p:spPr>
              <a:xfrm>
                <a:off x="4823138" y="4288664"/>
                <a:ext cx="1890133" cy="610936"/>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𝐼</m:t>
                      </m:r>
                      <m:r>
                        <a:rPr lang="en-NZ" b="0" i="1" smtClean="0">
                          <a:latin typeface="Cambria Math"/>
                        </a:rPr>
                        <m:t>=</m:t>
                      </m:r>
                      <m:f>
                        <m:fPr>
                          <m:ctrlPr>
                            <a:rPr lang="en-NZ" b="0" i="1" smtClean="0">
                              <a:latin typeface="Cambria Math"/>
                            </a:rPr>
                          </m:ctrlPr>
                        </m:fPr>
                        <m:num>
                          <m:r>
                            <a:rPr lang="en-NZ" b="0" i="1" smtClean="0">
                              <a:latin typeface="Cambria Math"/>
                            </a:rPr>
                            <m:t>𝑉</m:t>
                          </m:r>
                        </m:num>
                        <m:den>
                          <m:r>
                            <a:rPr lang="en-NZ" b="0" i="1" smtClean="0">
                              <a:latin typeface="Cambria Math"/>
                            </a:rPr>
                            <m:t>𝑅</m:t>
                          </m:r>
                        </m:den>
                      </m:f>
                      <m:r>
                        <a:rPr lang="en-NZ" b="0" i="1" smtClean="0">
                          <a:latin typeface="Cambria Math"/>
                        </a:rPr>
                        <m:t>=</m:t>
                      </m:r>
                      <m:f>
                        <m:fPr>
                          <m:ctrlPr>
                            <a:rPr lang="en-NZ" b="0" i="1" smtClean="0">
                              <a:latin typeface="Cambria Math"/>
                            </a:rPr>
                          </m:ctrlPr>
                        </m:fPr>
                        <m:num>
                          <m:r>
                            <a:rPr lang="en-NZ" b="0" i="1" smtClean="0">
                              <a:latin typeface="Cambria Math"/>
                            </a:rPr>
                            <m:t>12</m:t>
                          </m:r>
                        </m:num>
                        <m:den>
                          <m:r>
                            <a:rPr lang="en-NZ" b="0" i="1" smtClean="0">
                              <a:latin typeface="Cambria Math"/>
                            </a:rPr>
                            <m:t>12</m:t>
                          </m:r>
                          <m:r>
                            <a:rPr lang="en-NZ" b="0" i="1" smtClean="0">
                              <a:latin typeface="Cambria Math"/>
                            </a:rPr>
                            <m:t>𝑟</m:t>
                          </m:r>
                        </m:den>
                      </m:f>
                      <m:r>
                        <a:rPr lang="en-NZ" b="0" i="1" smtClean="0">
                          <a:latin typeface="Cambria Math"/>
                        </a:rPr>
                        <m:t>=</m:t>
                      </m:r>
                      <m:f>
                        <m:fPr>
                          <m:ctrlPr>
                            <a:rPr lang="en-NZ" b="0" i="1" smtClean="0">
                              <a:latin typeface="Cambria Math"/>
                            </a:rPr>
                          </m:ctrlPr>
                        </m:fPr>
                        <m:num>
                          <m:r>
                            <a:rPr lang="en-NZ" b="0" i="1" smtClean="0">
                              <a:latin typeface="Cambria Math"/>
                            </a:rPr>
                            <m:t>1</m:t>
                          </m:r>
                        </m:num>
                        <m:den>
                          <m:r>
                            <a:rPr lang="en-NZ" b="0" i="1" smtClean="0">
                              <a:latin typeface="Cambria Math"/>
                            </a:rPr>
                            <m:t>𝑟</m:t>
                          </m:r>
                        </m:den>
                      </m:f>
                    </m:oMath>
                  </m:oMathPara>
                </a14:m>
                <a:endParaRPr lang="en-NZ" dirty="0"/>
              </a:p>
            </p:txBody>
          </p:sp>
        </mc:Choice>
        <mc:Fallback xmlns="">
          <p:sp>
            <p:nvSpPr>
              <p:cNvPr id="97" name="TextBox 96"/>
              <p:cNvSpPr txBox="1">
                <a:spLocks noRot="1" noChangeAspect="1" noMove="1" noResize="1" noEditPoints="1" noAdjustHandles="1" noChangeArrowheads="1" noChangeShapeType="1" noTextEdit="1"/>
              </p:cNvSpPr>
              <p:nvPr/>
            </p:nvSpPr>
            <p:spPr>
              <a:xfrm>
                <a:off x="4823138" y="4288664"/>
                <a:ext cx="1890133" cy="610936"/>
              </a:xfrm>
              <a:prstGeom prst="rect">
                <a:avLst/>
              </a:prstGeom>
              <a:blipFill rotWithShape="1">
                <a:blip r:embed="rId13"/>
                <a:stretch>
                  <a:fillRect/>
                </a:stretch>
              </a:blipFill>
            </p:spPr>
            <p:txBody>
              <a:bodyPr/>
              <a:lstStyle/>
              <a:p>
                <a:r>
                  <a:rPr lang="en-NZ">
                    <a:noFill/>
                  </a:rPr>
                  <a:t> </a:t>
                </a:r>
              </a:p>
            </p:txBody>
          </p:sp>
        </mc:Fallback>
      </mc:AlternateContent>
      <p:sp>
        <p:nvSpPr>
          <p:cNvPr id="98" name="TextBox 97"/>
          <p:cNvSpPr txBox="1"/>
          <p:nvPr/>
        </p:nvSpPr>
        <p:spPr>
          <a:xfrm>
            <a:off x="965916" y="5007735"/>
            <a:ext cx="3322750" cy="646331"/>
          </a:xfrm>
          <a:prstGeom prst="rect">
            <a:avLst/>
          </a:prstGeom>
          <a:solidFill>
            <a:srgbClr val="FFFFCC"/>
          </a:solidFill>
        </p:spPr>
        <p:txBody>
          <a:bodyPr wrap="square" rtlCol="0">
            <a:spAutoFit/>
          </a:bodyPr>
          <a:lstStyle/>
          <a:p>
            <a:r>
              <a:rPr lang="en-NZ" dirty="0" smtClean="0"/>
              <a:t>The terminal potential difference across the three cells is given by:</a:t>
            </a:r>
            <a:endParaRPr lang="en-NZ" dirty="0"/>
          </a:p>
        </p:txBody>
      </p:sp>
      <mc:AlternateContent xmlns:mc="http://schemas.openxmlformats.org/markup-compatibility/2006" xmlns:a14="http://schemas.microsoft.com/office/drawing/2010/main">
        <mc:Choice Requires="a14">
          <p:sp>
            <p:nvSpPr>
              <p:cNvPr id="99" name="TextBox 98"/>
              <p:cNvSpPr txBox="1"/>
              <p:nvPr/>
            </p:nvSpPr>
            <p:spPr>
              <a:xfrm>
                <a:off x="4885388" y="5136523"/>
                <a:ext cx="2515945" cy="610936"/>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m:rPr>
                          <m:sty m:val="p"/>
                        </m:rPr>
                        <a:rPr lang="el-GR" b="0" i="1" smtClean="0">
                          <a:latin typeface="Cambria Math"/>
                        </a:rPr>
                        <m:t>Ε</m:t>
                      </m:r>
                      <m:r>
                        <a:rPr lang="en-NZ" b="0" i="1" smtClean="0">
                          <a:latin typeface="Cambria Math"/>
                        </a:rPr>
                        <m:t>−</m:t>
                      </m:r>
                      <m:r>
                        <a:rPr lang="en-NZ" b="0" i="1" smtClean="0">
                          <a:latin typeface="Cambria Math"/>
                        </a:rPr>
                        <m:t>𝐼𝑟</m:t>
                      </m:r>
                      <m:r>
                        <a:rPr lang="en-NZ" b="0" i="1" smtClean="0">
                          <a:latin typeface="Cambria Math"/>
                        </a:rPr>
                        <m:t>=3−</m:t>
                      </m:r>
                      <m:f>
                        <m:fPr>
                          <m:ctrlPr>
                            <a:rPr lang="en-NZ" b="0" i="1" smtClean="0">
                              <a:latin typeface="Cambria Math"/>
                            </a:rPr>
                          </m:ctrlPr>
                        </m:fPr>
                        <m:num>
                          <m:r>
                            <a:rPr lang="en-NZ" b="0" i="1" smtClean="0">
                              <a:latin typeface="Cambria Math"/>
                            </a:rPr>
                            <m:t>1</m:t>
                          </m:r>
                        </m:num>
                        <m:den>
                          <m:r>
                            <a:rPr lang="en-NZ" b="0" i="1" smtClean="0">
                              <a:latin typeface="Cambria Math"/>
                            </a:rPr>
                            <m:t>𝑟</m:t>
                          </m:r>
                        </m:den>
                      </m:f>
                      <m:r>
                        <a:rPr lang="en-NZ" b="0" i="1" smtClean="0">
                          <a:latin typeface="Cambria Math"/>
                        </a:rPr>
                        <m:t>𝑥</m:t>
                      </m:r>
                      <m:r>
                        <a:rPr lang="en-NZ" b="0" i="1" smtClean="0">
                          <a:latin typeface="Cambria Math"/>
                        </a:rPr>
                        <m:t>3</m:t>
                      </m:r>
                      <m:r>
                        <a:rPr lang="en-NZ" b="0" i="1" smtClean="0">
                          <a:latin typeface="Cambria Math"/>
                        </a:rPr>
                        <m:t>𝑟</m:t>
                      </m:r>
                      <m:r>
                        <a:rPr lang="en-NZ" b="0" i="1" smtClean="0">
                          <a:latin typeface="Cambria Math"/>
                        </a:rPr>
                        <m:t>=0</m:t>
                      </m:r>
                    </m:oMath>
                  </m:oMathPara>
                </a14:m>
                <a:endParaRPr lang="en-NZ" dirty="0"/>
              </a:p>
            </p:txBody>
          </p:sp>
        </mc:Choice>
        <mc:Fallback xmlns="">
          <p:sp>
            <p:nvSpPr>
              <p:cNvPr id="99" name="TextBox 98"/>
              <p:cNvSpPr txBox="1">
                <a:spLocks noRot="1" noChangeAspect="1" noMove="1" noResize="1" noEditPoints="1" noAdjustHandles="1" noChangeArrowheads="1" noChangeShapeType="1" noTextEdit="1"/>
              </p:cNvSpPr>
              <p:nvPr/>
            </p:nvSpPr>
            <p:spPr>
              <a:xfrm>
                <a:off x="4885388" y="5136523"/>
                <a:ext cx="2515945" cy="610936"/>
              </a:xfrm>
              <a:prstGeom prst="rect">
                <a:avLst/>
              </a:prstGeom>
              <a:blipFill rotWithShape="1">
                <a:blip r:embed="rId14"/>
                <a:stretch>
                  <a:fillRect/>
                </a:stretch>
              </a:blipFill>
            </p:spPr>
            <p:txBody>
              <a:bodyPr/>
              <a:lstStyle/>
              <a:p>
                <a:r>
                  <a:rPr lang="en-NZ">
                    <a:noFill/>
                  </a:rPr>
                  <a:t> </a:t>
                </a:r>
              </a:p>
            </p:txBody>
          </p:sp>
        </mc:Fallback>
      </mc:AlternateContent>
      <p:sp>
        <p:nvSpPr>
          <p:cNvPr id="100" name="TextBox 99"/>
          <p:cNvSpPr txBox="1"/>
          <p:nvPr/>
        </p:nvSpPr>
        <p:spPr>
          <a:xfrm>
            <a:off x="489397" y="3812147"/>
            <a:ext cx="420308" cy="369332"/>
          </a:xfrm>
          <a:prstGeom prst="rect">
            <a:avLst/>
          </a:prstGeom>
          <a:solidFill>
            <a:srgbClr val="FFFFCC"/>
          </a:solidFill>
        </p:spPr>
        <p:txBody>
          <a:bodyPr wrap="none" rtlCol="0">
            <a:spAutoFit/>
          </a:bodyPr>
          <a:lstStyle/>
          <a:p>
            <a:r>
              <a:rPr lang="en-NZ" b="1" i="1" dirty="0" smtClean="0"/>
              <a:t>Or</a:t>
            </a:r>
            <a:endParaRPr lang="en-NZ" b="1" i="1" dirty="0"/>
          </a:p>
        </p:txBody>
      </p:sp>
      <p:sp>
        <p:nvSpPr>
          <p:cNvPr id="101" name="TextBox 100"/>
          <p:cNvSpPr txBox="1"/>
          <p:nvPr/>
        </p:nvSpPr>
        <p:spPr>
          <a:xfrm>
            <a:off x="8536670" y="2656417"/>
            <a:ext cx="279001" cy="730642"/>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02" name="TextBox 101"/>
          <p:cNvSpPr txBox="1"/>
          <p:nvPr/>
        </p:nvSpPr>
        <p:spPr>
          <a:xfrm>
            <a:off x="8563231" y="3055201"/>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03" name="TextBox 102"/>
          <p:cNvSpPr txBox="1"/>
          <p:nvPr/>
        </p:nvSpPr>
        <p:spPr>
          <a:xfrm>
            <a:off x="6060756" y="6293490"/>
            <a:ext cx="2821413" cy="369332"/>
          </a:xfrm>
          <a:prstGeom prst="rect">
            <a:avLst/>
          </a:prstGeom>
          <a:solidFill>
            <a:srgbClr val="FFFFCC"/>
          </a:solidFill>
        </p:spPr>
        <p:txBody>
          <a:bodyPr wrap="none" rtlCol="0">
            <a:spAutoFit/>
          </a:bodyPr>
          <a:lstStyle/>
          <a:p>
            <a:r>
              <a:rPr lang="en-NZ" b="1" i="1" dirty="0" smtClean="0">
                <a:solidFill>
                  <a:srgbClr val="FF0000"/>
                </a:solidFill>
              </a:rPr>
              <a:t>Two marks were given here</a:t>
            </a:r>
            <a:endParaRPr lang="en-NZ" b="1" i="1" dirty="0">
              <a:solidFill>
                <a:srgbClr val="FF0000"/>
              </a:solidFill>
            </a:endParaRPr>
          </a:p>
        </p:txBody>
      </p:sp>
    </p:spTree>
    <p:extLst>
      <p:ext uri="{BB962C8B-B14F-4D97-AF65-F5344CB8AC3E}">
        <p14:creationId xmlns:p14="http://schemas.microsoft.com/office/powerpoint/2010/main" val="53791278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95"/>
                                        </p:tgtEl>
                                        <p:attrNameLst>
                                          <p:attrName>style.visibility</p:attrName>
                                        </p:attrNameLst>
                                      </p:cBhvr>
                                      <p:to>
                                        <p:strVal val="visible"/>
                                      </p:to>
                                    </p:set>
                                    <p:animEffect transition="in" filter="fade">
                                      <p:cBhvr>
                                        <p:cTn id="7" dur="1500"/>
                                        <p:tgtEl>
                                          <p:spTgt spid="95"/>
                                        </p:tgtEl>
                                      </p:cBhvr>
                                    </p:animEffect>
                                  </p:childTnLst>
                                </p:cTn>
                              </p:par>
                            </p:childTnLst>
                          </p:cTn>
                        </p:par>
                        <p:par>
                          <p:cTn id="8" fill="hold">
                            <p:stCondLst>
                              <p:cond delay="1500"/>
                            </p:stCondLst>
                            <p:childTnLst>
                              <p:par>
                                <p:cTn id="9" presetID="10" presetClass="entr" presetSubtype="0" fill="hold" grpId="0" nodeType="afterEffect">
                                  <p:stCondLst>
                                    <p:cond delay="500"/>
                                  </p:stCondLst>
                                  <p:childTnLst>
                                    <p:set>
                                      <p:cBhvr>
                                        <p:cTn id="10" dur="1" fill="hold">
                                          <p:stCondLst>
                                            <p:cond delay="0"/>
                                          </p:stCondLst>
                                        </p:cTn>
                                        <p:tgtEl>
                                          <p:spTgt spid="100"/>
                                        </p:tgtEl>
                                        <p:attrNameLst>
                                          <p:attrName>style.visibility</p:attrName>
                                        </p:attrNameLst>
                                      </p:cBhvr>
                                      <p:to>
                                        <p:strVal val="visible"/>
                                      </p:to>
                                    </p:set>
                                    <p:animEffect transition="in" filter="fade">
                                      <p:cBhvr>
                                        <p:cTn id="11" dur="1000"/>
                                        <p:tgtEl>
                                          <p:spTgt spid="100"/>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96"/>
                                        </p:tgtEl>
                                        <p:attrNameLst>
                                          <p:attrName>style.visibility</p:attrName>
                                        </p:attrNameLst>
                                      </p:cBhvr>
                                      <p:to>
                                        <p:strVal val="visible"/>
                                      </p:to>
                                    </p:set>
                                    <p:animEffect transition="in" filter="wipe(left)">
                                      <p:cBhvr>
                                        <p:cTn id="16" dur="2000"/>
                                        <p:tgtEl>
                                          <p:spTgt spid="96"/>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97"/>
                                        </p:tgtEl>
                                        <p:attrNameLst>
                                          <p:attrName>style.visibility</p:attrName>
                                        </p:attrNameLst>
                                      </p:cBhvr>
                                      <p:to>
                                        <p:strVal val="visible"/>
                                      </p:to>
                                    </p:set>
                                    <p:animEffect transition="in" filter="fade">
                                      <p:cBhvr>
                                        <p:cTn id="21" dur="1250"/>
                                        <p:tgtEl>
                                          <p:spTgt spid="97"/>
                                        </p:tgtEl>
                                      </p:cBhvr>
                                    </p:animEffect>
                                  </p:childTnLst>
                                </p:cTn>
                              </p:par>
                            </p:childTnLst>
                          </p:cTn>
                        </p:par>
                      </p:childTnLst>
                    </p:cTn>
                  </p:par>
                  <p:par>
                    <p:cTn id="22" fill="hold">
                      <p:stCondLst>
                        <p:cond delay="indefinite"/>
                      </p:stCondLst>
                      <p:childTnLst>
                        <p:par>
                          <p:cTn id="23" fill="hold">
                            <p:stCondLst>
                              <p:cond delay="0"/>
                            </p:stCondLst>
                            <p:childTnLst>
                              <p:par>
                                <p:cTn id="24" presetID="10" presetClass="entr" presetSubtype="0" fill="hold" grpId="0" nodeType="clickEffect">
                                  <p:stCondLst>
                                    <p:cond delay="0"/>
                                  </p:stCondLst>
                                  <p:childTnLst>
                                    <p:set>
                                      <p:cBhvr>
                                        <p:cTn id="25" dur="1" fill="hold">
                                          <p:stCondLst>
                                            <p:cond delay="0"/>
                                          </p:stCondLst>
                                        </p:cTn>
                                        <p:tgtEl>
                                          <p:spTgt spid="98"/>
                                        </p:tgtEl>
                                        <p:attrNameLst>
                                          <p:attrName>style.visibility</p:attrName>
                                        </p:attrNameLst>
                                      </p:cBhvr>
                                      <p:to>
                                        <p:strVal val="visible"/>
                                      </p:to>
                                    </p:set>
                                    <p:animEffect transition="in" filter="fade">
                                      <p:cBhvr>
                                        <p:cTn id="26" dur="1250"/>
                                        <p:tgtEl>
                                          <p:spTgt spid="98"/>
                                        </p:tgtEl>
                                      </p:cBhvr>
                                    </p:animEffect>
                                  </p:childTnLst>
                                </p:cTn>
                              </p:par>
                            </p:childTnLst>
                          </p:cTn>
                        </p:par>
                      </p:childTnLst>
                    </p:cTn>
                  </p:par>
                  <p:par>
                    <p:cTn id="27" fill="hold">
                      <p:stCondLst>
                        <p:cond delay="indefinite"/>
                      </p:stCondLst>
                      <p:childTnLst>
                        <p:par>
                          <p:cTn id="28" fill="hold">
                            <p:stCondLst>
                              <p:cond delay="0"/>
                            </p:stCondLst>
                            <p:childTnLst>
                              <p:par>
                                <p:cTn id="29" presetID="10" presetClass="entr" presetSubtype="0" fill="hold" grpId="0" nodeType="clickEffect">
                                  <p:stCondLst>
                                    <p:cond delay="0"/>
                                  </p:stCondLst>
                                  <p:childTnLst>
                                    <p:set>
                                      <p:cBhvr>
                                        <p:cTn id="30" dur="1" fill="hold">
                                          <p:stCondLst>
                                            <p:cond delay="0"/>
                                          </p:stCondLst>
                                        </p:cTn>
                                        <p:tgtEl>
                                          <p:spTgt spid="99"/>
                                        </p:tgtEl>
                                        <p:attrNameLst>
                                          <p:attrName>style.visibility</p:attrName>
                                        </p:attrNameLst>
                                      </p:cBhvr>
                                      <p:to>
                                        <p:strVal val="visible"/>
                                      </p:to>
                                    </p:set>
                                    <p:animEffect transition="in" filter="fade">
                                      <p:cBhvr>
                                        <p:cTn id="31" dur="1500"/>
                                        <p:tgtEl>
                                          <p:spTgt spid="99"/>
                                        </p:tgtEl>
                                      </p:cBhvr>
                                    </p:animEffect>
                                  </p:childTnLst>
                                </p:cTn>
                              </p:par>
                            </p:childTnLst>
                          </p:cTn>
                        </p:par>
                      </p:childTnLst>
                    </p:cTn>
                  </p:par>
                  <p:par>
                    <p:cTn id="32" fill="hold">
                      <p:stCondLst>
                        <p:cond delay="indefinite"/>
                      </p:stCondLst>
                      <p:childTnLst>
                        <p:par>
                          <p:cTn id="33" fill="hold">
                            <p:stCondLst>
                              <p:cond delay="0"/>
                            </p:stCondLst>
                            <p:childTnLst>
                              <p:par>
                                <p:cTn id="34" presetID="26" presetClass="entr" presetSubtype="0" fill="hold" grpId="0" nodeType="clickEffect">
                                  <p:stCondLst>
                                    <p:cond delay="0"/>
                                  </p:stCondLst>
                                  <p:childTnLst>
                                    <p:set>
                                      <p:cBhvr>
                                        <p:cTn id="35" dur="1" fill="hold">
                                          <p:stCondLst>
                                            <p:cond delay="0"/>
                                          </p:stCondLst>
                                        </p:cTn>
                                        <p:tgtEl>
                                          <p:spTgt spid="103"/>
                                        </p:tgtEl>
                                        <p:attrNameLst>
                                          <p:attrName>style.visibility</p:attrName>
                                        </p:attrNameLst>
                                      </p:cBhvr>
                                      <p:to>
                                        <p:strVal val="visible"/>
                                      </p:to>
                                    </p:set>
                                    <p:animEffect transition="in" filter="wipe(down)">
                                      <p:cBhvr>
                                        <p:cTn id="36" dur="580">
                                          <p:stCondLst>
                                            <p:cond delay="0"/>
                                          </p:stCondLst>
                                        </p:cTn>
                                        <p:tgtEl>
                                          <p:spTgt spid="103"/>
                                        </p:tgtEl>
                                      </p:cBhvr>
                                    </p:animEffect>
                                    <p:anim calcmode="lin" valueType="num">
                                      <p:cBhvr>
                                        <p:cTn id="37" dur="1822" tmFilter="0,0; 0.14,0.36; 0.43,0.73; 0.71,0.91; 1.0,1.0">
                                          <p:stCondLst>
                                            <p:cond delay="0"/>
                                          </p:stCondLst>
                                        </p:cTn>
                                        <p:tgtEl>
                                          <p:spTgt spid="103"/>
                                        </p:tgtEl>
                                        <p:attrNameLst>
                                          <p:attrName>ppt_x</p:attrName>
                                        </p:attrNameLst>
                                      </p:cBhvr>
                                      <p:tavLst>
                                        <p:tav tm="0">
                                          <p:val>
                                            <p:strVal val="#ppt_x-0.25"/>
                                          </p:val>
                                        </p:tav>
                                        <p:tav tm="100000">
                                          <p:val>
                                            <p:strVal val="#ppt_x"/>
                                          </p:val>
                                        </p:tav>
                                      </p:tavLst>
                                    </p:anim>
                                    <p:anim calcmode="lin" valueType="num">
                                      <p:cBhvr>
                                        <p:cTn id="38" dur="664" tmFilter="0.0,0.0; 0.25,0.07; 0.50,0.2; 0.75,0.467; 1.0,1.0">
                                          <p:stCondLst>
                                            <p:cond delay="0"/>
                                          </p:stCondLst>
                                        </p:cTn>
                                        <p:tgtEl>
                                          <p:spTgt spid="103"/>
                                        </p:tgtEl>
                                        <p:attrNameLst>
                                          <p:attrName>ppt_y</p:attrName>
                                        </p:attrNameLst>
                                      </p:cBhvr>
                                      <p:tavLst>
                                        <p:tav tm="0" fmla="#ppt_y-sin(pi*$)/3">
                                          <p:val>
                                            <p:fltVal val="0.5"/>
                                          </p:val>
                                        </p:tav>
                                        <p:tav tm="100000">
                                          <p:val>
                                            <p:fltVal val="1"/>
                                          </p:val>
                                        </p:tav>
                                      </p:tavLst>
                                    </p:anim>
                                    <p:anim calcmode="lin" valueType="num">
                                      <p:cBhvr>
                                        <p:cTn id="39" dur="664" tmFilter="0, 0; 0.125,0.2665; 0.25,0.4; 0.375,0.465; 0.5,0.5;  0.625,0.535; 0.75,0.6; 0.875,0.7335; 1,1">
                                          <p:stCondLst>
                                            <p:cond delay="664"/>
                                          </p:stCondLst>
                                        </p:cTn>
                                        <p:tgtEl>
                                          <p:spTgt spid="103"/>
                                        </p:tgtEl>
                                        <p:attrNameLst>
                                          <p:attrName>ppt_y</p:attrName>
                                        </p:attrNameLst>
                                      </p:cBhvr>
                                      <p:tavLst>
                                        <p:tav tm="0" fmla="#ppt_y-sin(pi*$)/9">
                                          <p:val>
                                            <p:fltVal val="0"/>
                                          </p:val>
                                        </p:tav>
                                        <p:tav tm="100000">
                                          <p:val>
                                            <p:fltVal val="1"/>
                                          </p:val>
                                        </p:tav>
                                      </p:tavLst>
                                    </p:anim>
                                    <p:anim calcmode="lin" valueType="num">
                                      <p:cBhvr>
                                        <p:cTn id="40" dur="332" tmFilter="0, 0; 0.125,0.2665; 0.25,0.4; 0.375,0.465; 0.5,0.5;  0.625,0.535; 0.75,0.6; 0.875,0.7335; 1,1">
                                          <p:stCondLst>
                                            <p:cond delay="1324"/>
                                          </p:stCondLst>
                                        </p:cTn>
                                        <p:tgtEl>
                                          <p:spTgt spid="103"/>
                                        </p:tgtEl>
                                        <p:attrNameLst>
                                          <p:attrName>ppt_y</p:attrName>
                                        </p:attrNameLst>
                                      </p:cBhvr>
                                      <p:tavLst>
                                        <p:tav tm="0" fmla="#ppt_y-sin(pi*$)/27">
                                          <p:val>
                                            <p:fltVal val="0"/>
                                          </p:val>
                                        </p:tav>
                                        <p:tav tm="100000">
                                          <p:val>
                                            <p:fltVal val="1"/>
                                          </p:val>
                                        </p:tav>
                                      </p:tavLst>
                                    </p:anim>
                                    <p:anim calcmode="lin" valueType="num">
                                      <p:cBhvr>
                                        <p:cTn id="41" dur="164" tmFilter="0, 0; 0.125,0.2665; 0.25,0.4; 0.375,0.465; 0.5,0.5;  0.625,0.535; 0.75,0.6; 0.875,0.7335; 1,1">
                                          <p:stCondLst>
                                            <p:cond delay="1656"/>
                                          </p:stCondLst>
                                        </p:cTn>
                                        <p:tgtEl>
                                          <p:spTgt spid="103"/>
                                        </p:tgtEl>
                                        <p:attrNameLst>
                                          <p:attrName>ppt_y</p:attrName>
                                        </p:attrNameLst>
                                      </p:cBhvr>
                                      <p:tavLst>
                                        <p:tav tm="0" fmla="#ppt_y-sin(pi*$)/81">
                                          <p:val>
                                            <p:fltVal val="0"/>
                                          </p:val>
                                        </p:tav>
                                        <p:tav tm="100000">
                                          <p:val>
                                            <p:fltVal val="1"/>
                                          </p:val>
                                        </p:tav>
                                      </p:tavLst>
                                    </p:anim>
                                    <p:animScale>
                                      <p:cBhvr>
                                        <p:cTn id="42" dur="26">
                                          <p:stCondLst>
                                            <p:cond delay="650"/>
                                          </p:stCondLst>
                                        </p:cTn>
                                        <p:tgtEl>
                                          <p:spTgt spid="103"/>
                                        </p:tgtEl>
                                      </p:cBhvr>
                                      <p:to x="100000" y="60000"/>
                                    </p:animScale>
                                    <p:animScale>
                                      <p:cBhvr>
                                        <p:cTn id="43" dur="166" decel="50000">
                                          <p:stCondLst>
                                            <p:cond delay="676"/>
                                          </p:stCondLst>
                                        </p:cTn>
                                        <p:tgtEl>
                                          <p:spTgt spid="103"/>
                                        </p:tgtEl>
                                      </p:cBhvr>
                                      <p:to x="100000" y="100000"/>
                                    </p:animScale>
                                    <p:animScale>
                                      <p:cBhvr>
                                        <p:cTn id="44" dur="26">
                                          <p:stCondLst>
                                            <p:cond delay="1312"/>
                                          </p:stCondLst>
                                        </p:cTn>
                                        <p:tgtEl>
                                          <p:spTgt spid="103"/>
                                        </p:tgtEl>
                                      </p:cBhvr>
                                      <p:to x="100000" y="80000"/>
                                    </p:animScale>
                                    <p:animScale>
                                      <p:cBhvr>
                                        <p:cTn id="45" dur="166" decel="50000">
                                          <p:stCondLst>
                                            <p:cond delay="1338"/>
                                          </p:stCondLst>
                                        </p:cTn>
                                        <p:tgtEl>
                                          <p:spTgt spid="103"/>
                                        </p:tgtEl>
                                      </p:cBhvr>
                                      <p:to x="100000" y="100000"/>
                                    </p:animScale>
                                    <p:animScale>
                                      <p:cBhvr>
                                        <p:cTn id="46" dur="26">
                                          <p:stCondLst>
                                            <p:cond delay="1642"/>
                                          </p:stCondLst>
                                        </p:cTn>
                                        <p:tgtEl>
                                          <p:spTgt spid="103"/>
                                        </p:tgtEl>
                                      </p:cBhvr>
                                      <p:to x="100000" y="90000"/>
                                    </p:animScale>
                                    <p:animScale>
                                      <p:cBhvr>
                                        <p:cTn id="47" dur="166" decel="50000">
                                          <p:stCondLst>
                                            <p:cond delay="1668"/>
                                          </p:stCondLst>
                                        </p:cTn>
                                        <p:tgtEl>
                                          <p:spTgt spid="103"/>
                                        </p:tgtEl>
                                      </p:cBhvr>
                                      <p:to x="100000" y="100000"/>
                                    </p:animScale>
                                    <p:animScale>
                                      <p:cBhvr>
                                        <p:cTn id="48" dur="26">
                                          <p:stCondLst>
                                            <p:cond delay="1808"/>
                                          </p:stCondLst>
                                        </p:cTn>
                                        <p:tgtEl>
                                          <p:spTgt spid="103"/>
                                        </p:tgtEl>
                                      </p:cBhvr>
                                      <p:to x="100000" y="95000"/>
                                    </p:animScale>
                                    <p:animScale>
                                      <p:cBhvr>
                                        <p:cTn id="49" dur="166" decel="50000">
                                          <p:stCondLst>
                                            <p:cond delay="1834"/>
                                          </p:stCondLst>
                                        </p:cTn>
                                        <p:tgtEl>
                                          <p:spTgt spid="103"/>
                                        </p:tgtEl>
                                      </p:cBhvr>
                                      <p:to x="100000" y="100000"/>
                                    </p:animScale>
                                  </p:childTnLst>
                                </p:cTn>
                              </p:par>
                            </p:childTnLst>
                          </p:cTn>
                        </p:par>
                        <p:par>
                          <p:cTn id="50" fill="hold">
                            <p:stCondLst>
                              <p:cond delay="2000"/>
                            </p:stCondLst>
                            <p:childTnLst>
                              <p:par>
                                <p:cTn id="51" presetID="10" presetClass="entr" presetSubtype="0" fill="hold" grpId="0" nodeType="afterEffect">
                                  <p:stCondLst>
                                    <p:cond delay="0"/>
                                  </p:stCondLst>
                                  <p:childTnLst>
                                    <p:set>
                                      <p:cBhvr>
                                        <p:cTn id="52" dur="1" fill="hold">
                                          <p:stCondLst>
                                            <p:cond delay="0"/>
                                          </p:stCondLst>
                                        </p:cTn>
                                        <p:tgtEl>
                                          <p:spTgt spid="101"/>
                                        </p:tgtEl>
                                        <p:attrNameLst>
                                          <p:attrName>style.visibility</p:attrName>
                                        </p:attrNameLst>
                                      </p:cBhvr>
                                      <p:to>
                                        <p:strVal val="visible"/>
                                      </p:to>
                                    </p:set>
                                    <p:animEffect transition="in" filter="fade">
                                      <p:cBhvr>
                                        <p:cTn id="53" dur="750"/>
                                        <p:tgtEl>
                                          <p:spTgt spid="101"/>
                                        </p:tgtEl>
                                      </p:cBhvr>
                                    </p:animEffect>
                                  </p:childTnLst>
                                </p:cTn>
                              </p:par>
                            </p:childTnLst>
                          </p:cTn>
                        </p:par>
                        <p:par>
                          <p:cTn id="54" fill="hold">
                            <p:stCondLst>
                              <p:cond delay="2750"/>
                            </p:stCondLst>
                            <p:childTnLst>
                              <p:par>
                                <p:cTn id="55" presetID="10" presetClass="entr" presetSubtype="0" fill="hold" grpId="0" nodeType="afterEffect">
                                  <p:stCondLst>
                                    <p:cond delay="0"/>
                                  </p:stCondLst>
                                  <p:childTnLst>
                                    <p:set>
                                      <p:cBhvr>
                                        <p:cTn id="56" dur="1" fill="hold">
                                          <p:stCondLst>
                                            <p:cond delay="0"/>
                                          </p:stCondLst>
                                        </p:cTn>
                                        <p:tgtEl>
                                          <p:spTgt spid="102"/>
                                        </p:tgtEl>
                                        <p:attrNameLst>
                                          <p:attrName>style.visibility</p:attrName>
                                        </p:attrNameLst>
                                      </p:cBhvr>
                                      <p:to>
                                        <p:strVal val="visible"/>
                                      </p:to>
                                    </p:set>
                                    <p:animEffect transition="in" filter="fade">
                                      <p:cBhvr>
                                        <p:cTn id="57" dur="750"/>
                                        <p:tgtEl>
                                          <p:spTgt spid="10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5" grpId="0" animBg="1"/>
      <p:bldP spid="96" grpId="0" animBg="1"/>
      <p:bldP spid="97" grpId="0" animBg="1"/>
      <p:bldP spid="98" grpId="0" animBg="1"/>
      <p:bldP spid="99" grpId="0" animBg="1"/>
      <p:bldP spid="100" grpId="0" animBg="1"/>
      <p:bldP spid="101" grpId="0"/>
      <p:bldP spid="102" grpId="0"/>
      <p:bldP spid="103"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6062" y="233846"/>
            <a:ext cx="8500056" cy="369332"/>
          </a:xfrm>
          <a:prstGeom prst="rect">
            <a:avLst/>
          </a:prstGeom>
        </p:spPr>
        <p:txBody>
          <a:bodyPr wrap="square">
            <a:spAutoFit/>
          </a:bodyPr>
          <a:lstStyle/>
          <a:p>
            <a:pPr lvl="0"/>
            <a:r>
              <a:rPr lang="en-US" dirty="0" smtClean="0"/>
              <a:t>(c)    The </a:t>
            </a:r>
            <a:r>
              <a:rPr lang="en-US" dirty="0"/>
              <a:t>circuit below consists of eight resistors each with resistance </a:t>
            </a:r>
            <a:r>
              <a:rPr lang="en-US" i="1" dirty="0"/>
              <a:t>r</a:t>
            </a:r>
            <a:r>
              <a:rPr lang="en-US" dirty="0"/>
              <a:t>.</a:t>
            </a:r>
            <a:endParaRPr lang="en-NZ" dirty="0"/>
          </a:p>
        </p:txBody>
      </p:sp>
      <p:sp>
        <p:nvSpPr>
          <p:cNvPr id="3" name="Rectangle 2"/>
          <p:cNvSpPr/>
          <p:nvPr/>
        </p:nvSpPr>
        <p:spPr>
          <a:xfrm>
            <a:off x="25760" y="645968"/>
            <a:ext cx="5608749" cy="369332"/>
          </a:xfrm>
          <a:prstGeom prst="rect">
            <a:avLst/>
          </a:prstGeom>
        </p:spPr>
        <p:txBody>
          <a:bodyPr wrap="square">
            <a:spAutoFit/>
          </a:bodyPr>
          <a:lstStyle/>
          <a:p>
            <a:pPr lvl="1"/>
            <a:r>
              <a:rPr lang="en-US" dirty="0" smtClean="0"/>
              <a:t>(</a:t>
            </a:r>
            <a:r>
              <a:rPr lang="en-US" dirty="0" err="1" smtClean="0"/>
              <a:t>i</a:t>
            </a:r>
            <a:r>
              <a:rPr lang="en-US" dirty="0" smtClean="0"/>
              <a:t>)   Explain </a:t>
            </a:r>
            <a:r>
              <a:rPr lang="en-US" dirty="0"/>
              <a:t>why B and D are at the same potential.</a:t>
            </a:r>
            <a:endParaRPr lang="en-NZ" sz="1600" dirty="0"/>
          </a:p>
        </p:txBody>
      </p:sp>
      <p:sp>
        <p:nvSpPr>
          <p:cNvPr id="4" name="Rectangle 3"/>
          <p:cNvSpPr/>
          <p:nvPr/>
        </p:nvSpPr>
        <p:spPr>
          <a:xfrm>
            <a:off x="25755" y="1122487"/>
            <a:ext cx="4314425" cy="646331"/>
          </a:xfrm>
          <a:prstGeom prst="rect">
            <a:avLst/>
          </a:prstGeom>
        </p:spPr>
        <p:txBody>
          <a:bodyPr wrap="square">
            <a:spAutoFit/>
          </a:bodyPr>
          <a:lstStyle/>
          <a:p>
            <a:pPr marL="857250" lvl="1" indent="-400050">
              <a:buAutoNum type="romanLcParenBoth" startAt="2"/>
            </a:pPr>
            <a:r>
              <a:rPr lang="en-US" dirty="0" smtClean="0"/>
              <a:t>Calculate </a:t>
            </a:r>
            <a:r>
              <a:rPr lang="en-US" dirty="0"/>
              <a:t>the effective resistance </a:t>
            </a:r>
            <a:endParaRPr lang="en-US" dirty="0" smtClean="0"/>
          </a:p>
          <a:p>
            <a:pPr lvl="1"/>
            <a:r>
              <a:rPr lang="en-US" dirty="0"/>
              <a:t> </a:t>
            </a:r>
            <a:r>
              <a:rPr lang="en-US" dirty="0" smtClean="0"/>
              <a:t>       between </a:t>
            </a:r>
            <a:r>
              <a:rPr lang="en-US" dirty="0"/>
              <a:t>A and C.</a:t>
            </a:r>
            <a:endParaRPr lang="en-NZ" sz="1600" dirty="0"/>
          </a:p>
        </p:txBody>
      </p:sp>
      <p:sp>
        <p:nvSpPr>
          <p:cNvPr id="5" name="Rectangle 61"/>
          <p:cNvSpPr>
            <a:spLocks noChangeArrowheads="1"/>
          </p:cNvSpPr>
          <p:nvPr/>
        </p:nvSpPr>
        <p:spPr bwMode="auto">
          <a:xfrm>
            <a:off x="0" y="0"/>
            <a:ext cx="9144000" cy="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Z"/>
          </a:p>
        </p:txBody>
      </p:sp>
      <p:grpSp>
        <p:nvGrpSpPr>
          <p:cNvPr id="71" name="Group 70"/>
          <p:cNvGrpSpPr/>
          <p:nvPr/>
        </p:nvGrpSpPr>
        <p:grpSpPr>
          <a:xfrm>
            <a:off x="4835532" y="1082194"/>
            <a:ext cx="4198945" cy="3374265"/>
            <a:chOff x="4744092" y="1056068"/>
            <a:chExt cx="4198945" cy="3374265"/>
          </a:xfrm>
        </p:grpSpPr>
        <p:grpSp>
          <p:nvGrpSpPr>
            <p:cNvPr id="6" name="Group 1"/>
            <p:cNvGrpSpPr>
              <a:grpSpLocks/>
            </p:cNvGrpSpPr>
            <p:nvPr/>
          </p:nvGrpSpPr>
          <p:grpSpPr bwMode="auto">
            <a:xfrm>
              <a:off x="4744092" y="1056068"/>
              <a:ext cx="4198945" cy="3374265"/>
              <a:chOff x="3" y="0"/>
              <a:chExt cx="2699" cy="2305"/>
            </a:xfrm>
          </p:grpSpPr>
          <p:grpSp>
            <p:nvGrpSpPr>
              <p:cNvPr id="7" name="Group 59"/>
              <p:cNvGrpSpPr>
                <a:grpSpLocks/>
              </p:cNvGrpSpPr>
              <p:nvPr/>
            </p:nvGrpSpPr>
            <p:grpSpPr bwMode="auto">
              <a:xfrm>
                <a:off x="446" y="271"/>
                <a:ext cx="1815" cy="1815"/>
                <a:chOff x="446" y="271"/>
                <a:chExt cx="1815" cy="1815"/>
              </a:xfrm>
            </p:grpSpPr>
            <p:sp>
              <p:nvSpPr>
                <p:cNvPr id="65" name="Freeform 60"/>
                <p:cNvSpPr>
                  <a:spLocks/>
                </p:cNvSpPr>
                <p:nvPr/>
              </p:nvSpPr>
              <p:spPr bwMode="auto">
                <a:xfrm>
                  <a:off x="446" y="271"/>
                  <a:ext cx="1815" cy="1815"/>
                </a:xfrm>
                <a:custGeom>
                  <a:avLst/>
                  <a:gdLst>
                    <a:gd name="T0" fmla="+- 0 2260 446"/>
                    <a:gd name="T1" fmla="*/ T0 w 1815"/>
                    <a:gd name="T2" fmla="+- 0 2085 271"/>
                    <a:gd name="T3" fmla="*/ 2085 h 1815"/>
                    <a:gd name="T4" fmla="+- 0 446 446"/>
                    <a:gd name="T5" fmla="*/ T4 w 1815"/>
                    <a:gd name="T6" fmla="+- 0 2085 271"/>
                    <a:gd name="T7" fmla="*/ 2085 h 1815"/>
                    <a:gd name="T8" fmla="+- 0 446 446"/>
                    <a:gd name="T9" fmla="*/ T8 w 1815"/>
                    <a:gd name="T10" fmla="+- 0 271 271"/>
                    <a:gd name="T11" fmla="*/ 271 h 1815"/>
                    <a:gd name="T12" fmla="+- 0 2260 446"/>
                    <a:gd name="T13" fmla="*/ T12 w 1815"/>
                    <a:gd name="T14" fmla="+- 0 271 271"/>
                    <a:gd name="T15" fmla="*/ 271 h 1815"/>
                    <a:gd name="T16" fmla="+- 0 2260 446"/>
                    <a:gd name="T17" fmla="*/ T16 w 1815"/>
                    <a:gd name="T18" fmla="+- 0 2085 271"/>
                    <a:gd name="T19" fmla="*/ 2085 h 1815"/>
                  </a:gdLst>
                  <a:ahLst/>
                  <a:cxnLst>
                    <a:cxn ang="0">
                      <a:pos x="T1" y="T3"/>
                    </a:cxn>
                    <a:cxn ang="0">
                      <a:pos x="T5" y="T7"/>
                    </a:cxn>
                    <a:cxn ang="0">
                      <a:pos x="T9" y="T11"/>
                    </a:cxn>
                    <a:cxn ang="0">
                      <a:pos x="T13" y="T15"/>
                    </a:cxn>
                    <a:cxn ang="0">
                      <a:pos x="T17" y="T19"/>
                    </a:cxn>
                  </a:cxnLst>
                  <a:rect l="0" t="0" r="r" b="b"/>
                  <a:pathLst>
                    <a:path w="1815" h="1815">
                      <a:moveTo>
                        <a:pt x="1814" y="1814"/>
                      </a:moveTo>
                      <a:lnTo>
                        <a:pt x="0" y="1814"/>
                      </a:lnTo>
                      <a:lnTo>
                        <a:pt x="0" y="0"/>
                      </a:lnTo>
                      <a:lnTo>
                        <a:pt x="1814" y="0"/>
                      </a:lnTo>
                      <a:lnTo>
                        <a:pt x="1814" y="1814"/>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8" name="Group 57"/>
              <p:cNvGrpSpPr>
                <a:grpSpLocks/>
              </p:cNvGrpSpPr>
              <p:nvPr/>
            </p:nvGrpSpPr>
            <p:grpSpPr bwMode="auto">
              <a:xfrm>
                <a:off x="1007" y="168"/>
                <a:ext cx="693" cy="207"/>
                <a:chOff x="1007" y="168"/>
                <a:chExt cx="693" cy="207"/>
              </a:xfrm>
            </p:grpSpPr>
            <p:sp>
              <p:nvSpPr>
                <p:cNvPr id="64" name="Freeform 58"/>
                <p:cNvSpPr>
                  <a:spLocks/>
                </p:cNvSpPr>
                <p:nvPr/>
              </p:nvSpPr>
              <p:spPr bwMode="auto">
                <a:xfrm>
                  <a:off x="1007" y="168"/>
                  <a:ext cx="693" cy="207"/>
                </a:xfrm>
                <a:custGeom>
                  <a:avLst/>
                  <a:gdLst>
                    <a:gd name="T0" fmla="+- 0 1699 1007"/>
                    <a:gd name="T1" fmla="*/ T0 w 693"/>
                    <a:gd name="T2" fmla="+- 0 374 168"/>
                    <a:gd name="T3" fmla="*/ 374 h 207"/>
                    <a:gd name="T4" fmla="+- 0 1007 1007"/>
                    <a:gd name="T5" fmla="*/ T4 w 693"/>
                    <a:gd name="T6" fmla="+- 0 374 168"/>
                    <a:gd name="T7" fmla="*/ 374 h 207"/>
                    <a:gd name="T8" fmla="+- 0 1007 1007"/>
                    <a:gd name="T9" fmla="*/ T8 w 693"/>
                    <a:gd name="T10" fmla="+- 0 168 168"/>
                    <a:gd name="T11" fmla="*/ 168 h 207"/>
                    <a:gd name="T12" fmla="+- 0 1699 1007"/>
                    <a:gd name="T13" fmla="*/ T12 w 693"/>
                    <a:gd name="T14" fmla="+- 0 168 168"/>
                    <a:gd name="T15" fmla="*/ 168 h 207"/>
                    <a:gd name="T16" fmla="+- 0 1699 1007"/>
                    <a:gd name="T17" fmla="*/ T16 w 693"/>
                    <a:gd name="T18" fmla="+- 0 374 168"/>
                    <a:gd name="T19" fmla="*/ 374 h 207"/>
                  </a:gdLst>
                  <a:ahLst/>
                  <a:cxnLst>
                    <a:cxn ang="0">
                      <a:pos x="T1" y="T3"/>
                    </a:cxn>
                    <a:cxn ang="0">
                      <a:pos x="T5" y="T7"/>
                    </a:cxn>
                    <a:cxn ang="0">
                      <a:pos x="T9" y="T11"/>
                    </a:cxn>
                    <a:cxn ang="0">
                      <a:pos x="T13" y="T15"/>
                    </a:cxn>
                    <a:cxn ang="0">
                      <a:pos x="T17" y="T19"/>
                    </a:cxn>
                  </a:cxnLst>
                  <a:rect l="0" t="0" r="r" b="b"/>
                  <a:pathLst>
                    <a:path w="693" h="207">
                      <a:moveTo>
                        <a:pt x="692" y="206"/>
                      </a:moveTo>
                      <a:lnTo>
                        <a:pt x="0" y="206"/>
                      </a:lnTo>
                      <a:lnTo>
                        <a:pt x="0" y="0"/>
                      </a:lnTo>
                      <a:lnTo>
                        <a:pt x="692" y="0"/>
                      </a:lnTo>
                      <a:lnTo>
                        <a:pt x="692" y="20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9" name="Group 55"/>
              <p:cNvGrpSpPr>
                <a:grpSpLocks/>
              </p:cNvGrpSpPr>
              <p:nvPr/>
            </p:nvGrpSpPr>
            <p:grpSpPr bwMode="auto">
              <a:xfrm>
                <a:off x="1007" y="168"/>
                <a:ext cx="693" cy="207"/>
                <a:chOff x="1007" y="168"/>
                <a:chExt cx="693" cy="207"/>
              </a:xfrm>
            </p:grpSpPr>
            <p:sp>
              <p:nvSpPr>
                <p:cNvPr id="63" name="Freeform 56"/>
                <p:cNvSpPr>
                  <a:spLocks/>
                </p:cNvSpPr>
                <p:nvPr/>
              </p:nvSpPr>
              <p:spPr bwMode="auto">
                <a:xfrm>
                  <a:off x="1007" y="168"/>
                  <a:ext cx="693" cy="207"/>
                </a:xfrm>
                <a:custGeom>
                  <a:avLst/>
                  <a:gdLst>
                    <a:gd name="T0" fmla="+- 0 1699 1007"/>
                    <a:gd name="T1" fmla="*/ T0 w 693"/>
                    <a:gd name="T2" fmla="+- 0 374 168"/>
                    <a:gd name="T3" fmla="*/ 374 h 207"/>
                    <a:gd name="T4" fmla="+- 0 1007 1007"/>
                    <a:gd name="T5" fmla="*/ T4 w 693"/>
                    <a:gd name="T6" fmla="+- 0 374 168"/>
                    <a:gd name="T7" fmla="*/ 374 h 207"/>
                    <a:gd name="T8" fmla="+- 0 1007 1007"/>
                    <a:gd name="T9" fmla="*/ T8 w 693"/>
                    <a:gd name="T10" fmla="+- 0 168 168"/>
                    <a:gd name="T11" fmla="*/ 168 h 207"/>
                    <a:gd name="T12" fmla="+- 0 1699 1007"/>
                    <a:gd name="T13" fmla="*/ T12 w 693"/>
                    <a:gd name="T14" fmla="+- 0 168 168"/>
                    <a:gd name="T15" fmla="*/ 168 h 207"/>
                    <a:gd name="T16" fmla="+- 0 1699 1007"/>
                    <a:gd name="T17" fmla="*/ T16 w 693"/>
                    <a:gd name="T18" fmla="+- 0 374 168"/>
                    <a:gd name="T19" fmla="*/ 374 h 207"/>
                  </a:gdLst>
                  <a:ahLst/>
                  <a:cxnLst>
                    <a:cxn ang="0">
                      <a:pos x="T1" y="T3"/>
                    </a:cxn>
                    <a:cxn ang="0">
                      <a:pos x="T5" y="T7"/>
                    </a:cxn>
                    <a:cxn ang="0">
                      <a:pos x="T9" y="T11"/>
                    </a:cxn>
                    <a:cxn ang="0">
                      <a:pos x="T13" y="T15"/>
                    </a:cxn>
                    <a:cxn ang="0">
                      <a:pos x="T17" y="T19"/>
                    </a:cxn>
                  </a:cxnLst>
                  <a:rect l="0" t="0" r="r" b="b"/>
                  <a:pathLst>
                    <a:path w="693" h="207">
                      <a:moveTo>
                        <a:pt x="692" y="206"/>
                      </a:moveTo>
                      <a:lnTo>
                        <a:pt x="0" y="206"/>
                      </a:lnTo>
                      <a:lnTo>
                        <a:pt x="0" y="0"/>
                      </a:lnTo>
                      <a:lnTo>
                        <a:pt x="692" y="0"/>
                      </a:lnTo>
                      <a:lnTo>
                        <a:pt x="692" y="206"/>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0" name="Group 53"/>
              <p:cNvGrpSpPr>
                <a:grpSpLocks/>
              </p:cNvGrpSpPr>
              <p:nvPr/>
            </p:nvGrpSpPr>
            <p:grpSpPr bwMode="auto">
              <a:xfrm>
                <a:off x="1007" y="1982"/>
                <a:ext cx="693" cy="207"/>
                <a:chOff x="1007" y="1982"/>
                <a:chExt cx="693" cy="207"/>
              </a:xfrm>
            </p:grpSpPr>
            <p:sp>
              <p:nvSpPr>
                <p:cNvPr id="62" name="Freeform 54"/>
                <p:cNvSpPr>
                  <a:spLocks/>
                </p:cNvSpPr>
                <p:nvPr/>
              </p:nvSpPr>
              <p:spPr bwMode="auto">
                <a:xfrm>
                  <a:off x="1007" y="1982"/>
                  <a:ext cx="693" cy="207"/>
                </a:xfrm>
                <a:custGeom>
                  <a:avLst/>
                  <a:gdLst>
                    <a:gd name="T0" fmla="+- 0 1699 1007"/>
                    <a:gd name="T1" fmla="*/ T0 w 693"/>
                    <a:gd name="T2" fmla="+- 0 2188 1982"/>
                    <a:gd name="T3" fmla="*/ 2188 h 207"/>
                    <a:gd name="T4" fmla="+- 0 1007 1007"/>
                    <a:gd name="T5" fmla="*/ T4 w 693"/>
                    <a:gd name="T6" fmla="+- 0 2188 1982"/>
                    <a:gd name="T7" fmla="*/ 2188 h 207"/>
                    <a:gd name="T8" fmla="+- 0 1007 1007"/>
                    <a:gd name="T9" fmla="*/ T8 w 693"/>
                    <a:gd name="T10" fmla="+- 0 1982 1982"/>
                    <a:gd name="T11" fmla="*/ 1982 h 207"/>
                    <a:gd name="T12" fmla="+- 0 1699 1007"/>
                    <a:gd name="T13" fmla="*/ T12 w 693"/>
                    <a:gd name="T14" fmla="+- 0 1982 1982"/>
                    <a:gd name="T15" fmla="*/ 1982 h 207"/>
                    <a:gd name="T16" fmla="+- 0 1699 1007"/>
                    <a:gd name="T17" fmla="*/ T16 w 693"/>
                    <a:gd name="T18" fmla="+- 0 2188 1982"/>
                    <a:gd name="T19" fmla="*/ 2188 h 207"/>
                  </a:gdLst>
                  <a:ahLst/>
                  <a:cxnLst>
                    <a:cxn ang="0">
                      <a:pos x="T1" y="T3"/>
                    </a:cxn>
                    <a:cxn ang="0">
                      <a:pos x="T5" y="T7"/>
                    </a:cxn>
                    <a:cxn ang="0">
                      <a:pos x="T9" y="T11"/>
                    </a:cxn>
                    <a:cxn ang="0">
                      <a:pos x="T13" y="T15"/>
                    </a:cxn>
                    <a:cxn ang="0">
                      <a:pos x="T17" y="T19"/>
                    </a:cxn>
                  </a:cxnLst>
                  <a:rect l="0" t="0" r="r" b="b"/>
                  <a:pathLst>
                    <a:path w="693" h="207">
                      <a:moveTo>
                        <a:pt x="692" y="206"/>
                      </a:moveTo>
                      <a:lnTo>
                        <a:pt x="0" y="206"/>
                      </a:lnTo>
                      <a:lnTo>
                        <a:pt x="0" y="0"/>
                      </a:lnTo>
                      <a:lnTo>
                        <a:pt x="692" y="0"/>
                      </a:lnTo>
                      <a:lnTo>
                        <a:pt x="692" y="206"/>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1" name="Group 51"/>
              <p:cNvGrpSpPr>
                <a:grpSpLocks/>
              </p:cNvGrpSpPr>
              <p:nvPr/>
            </p:nvGrpSpPr>
            <p:grpSpPr bwMode="auto">
              <a:xfrm>
                <a:off x="1007" y="1982"/>
                <a:ext cx="693" cy="207"/>
                <a:chOff x="1007" y="1982"/>
                <a:chExt cx="693" cy="207"/>
              </a:xfrm>
            </p:grpSpPr>
            <p:sp>
              <p:nvSpPr>
                <p:cNvPr id="61" name="Freeform 52"/>
                <p:cNvSpPr>
                  <a:spLocks/>
                </p:cNvSpPr>
                <p:nvPr/>
              </p:nvSpPr>
              <p:spPr bwMode="auto">
                <a:xfrm>
                  <a:off x="1007" y="1982"/>
                  <a:ext cx="693" cy="207"/>
                </a:xfrm>
                <a:custGeom>
                  <a:avLst/>
                  <a:gdLst>
                    <a:gd name="T0" fmla="+- 0 1699 1007"/>
                    <a:gd name="T1" fmla="*/ T0 w 693"/>
                    <a:gd name="T2" fmla="+- 0 2188 1982"/>
                    <a:gd name="T3" fmla="*/ 2188 h 207"/>
                    <a:gd name="T4" fmla="+- 0 1007 1007"/>
                    <a:gd name="T5" fmla="*/ T4 w 693"/>
                    <a:gd name="T6" fmla="+- 0 2188 1982"/>
                    <a:gd name="T7" fmla="*/ 2188 h 207"/>
                    <a:gd name="T8" fmla="+- 0 1007 1007"/>
                    <a:gd name="T9" fmla="*/ T8 w 693"/>
                    <a:gd name="T10" fmla="+- 0 1982 1982"/>
                    <a:gd name="T11" fmla="*/ 1982 h 207"/>
                    <a:gd name="T12" fmla="+- 0 1699 1007"/>
                    <a:gd name="T13" fmla="*/ T12 w 693"/>
                    <a:gd name="T14" fmla="+- 0 1982 1982"/>
                    <a:gd name="T15" fmla="*/ 1982 h 207"/>
                    <a:gd name="T16" fmla="+- 0 1699 1007"/>
                    <a:gd name="T17" fmla="*/ T16 w 693"/>
                    <a:gd name="T18" fmla="+- 0 2188 1982"/>
                    <a:gd name="T19" fmla="*/ 2188 h 207"/>
                  </a:gdLst>
                  <a:ahLst/>
                  <a:cxnLst>
                    <a:cxn ang="0">
                      <a:pos x="T1" y="T3"/>
                    </a:cxn>
                    <a:cxn ang="0">
                      <a:pos x="T5" y="T7"/>
                    </a:cxn>
                    <a:cxn ang="0">
                      <a:pos x="T9" y="T11"/>
                    </a:cxn>
                    <a:cxn ang="0">
                      <a:pos x="T13" y="T15"/>
                    </a:cxn>
                    <a:cxn ang="0">
                      <a:pos x="T17" y="T19"/>
                    </a:cxn>
                  </a:cxnLst>
                  <a:rect l="0" t="0" r="r" b="b"/>
                  <a:pathLst>
                    <a:path w="693" h="207">
                      <a:moveTo>
                        <a:pt x="692" y="206"/>
                      </a:moveTo>
                      <a:lnTo>
                        <a:pt x="0" y="206"/>
                      </a:lnTo>
                      <a:lnTo>
                        <a:pt x="0" y="0"/>
                      </a:lnTo>
                      <a:lnTo>
                        <a:pt x="692" y="0"/>
                      </a:lnTo>
                      <a:lnTo>
                        <a:pt x="692" y="206"/>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2" name="Group 49"/>
              <p:cNvGrpSpPr>
                <a:grpSpLocks/>
              </p:cNvGrpSpPr>
              <p:nvPr/>
            </p:nvGrpSpPr>
            <p:grpSpPr bwMode="auto">
              <a:xfrm>
                <a:off x="2157" y="832"/>
                <a:ext cx="207" cy="693"/>
                <a:chOff x="2157" y="832"/>
                <a:chExt cx="207" cy="693"/>
              </a:xfrm>
            </p:grpSpPr>
            <p:sp>
              <p:nvSpPr>
                <p:cNvPr id="60" name="Freeform 50"/>
                <p:cNvSpPr>
                  <a:spLocks/>
                </p:cNvSpPr>
                <p:nvPr/>
              </p:nvSpPr>
              <p:spPr bwMode="auto">
                <a:xfrm>
                  <a:off x="2157" y="832"/>
                  <a:ext cx="207" cy="693"/>
                </a:xfrm>
                <a:custGeom>
                  <a:avLst/>
                  <a:gdLst>
                    <a:gd name="T0" fmla="+- 0 2364 2157"/>
                    <a:gd name="T1" fmla="*/ T0 w 207"/>
                    <a:gd name="T2" fmla="+- 0 1524 832"/>
                    <a:gd name="T3" fmla="*/ 1524 h 693"/>
                    <a:gd name="T4" fmla="+- 0 2157 2157"/>
                    <a:gd name="T5" fmla="*/ T4 w 207"/>
                    <a:gd name="T6" fmla="+- 0 1524 832"/>
                    <a:gd name="T7" fmla="*/ 1524 h 693"/>
                    <a:gd name="T8" fmla="+- 0 2157 2157"/>
                    <a:gd name="T9" fmla="*/ T8 w 207"/>
                    <a:gd name="T10" fmla="+- 0 832 832"/>
                    <a:gd name="T11" fmla="*/ 832 h 693"/>
                    <a:gd name="T12" fmla="+- 0 2364 2157"/>
                    <a:gd name="T13" fmla="*/ T12 w 207"/>
                    <a:gd name="T14" fmla="+- 0 832 832"/>
                    <a:gd name="T15" fmla="*/ 832 h 693"/>
                    <a:gd name="T16" fmla="+- 0 2364 2157"/>
                    <a:gd name="T17" fmla="*/ T16 w 207"/>
                    <a:gd name="T18" fmla="+- 0 1524 832"/>
                    <a:gd name="T19" fmla="*/ 1524 h 693"/>
                  </a:gdLst>
                  <a:ahLst/>
                  <a:cxnLst>
                    <a:cxn ang="0">
                      <a:pos x="T1" y="T3"/>
                    </a:cxn>
                    <a:cxn ang="0">
                      <a:pos x="T5" y="T7"/>
                    </a:cxn>
                    <a:cxn ang="0">
                      <a:pos x="T9" y="T11"/>
                    </a:cxn>
                    <a:cxn ang="0">
                      <a:pos x="T13" y="T15"/>
                    </a:cxn>
                    <a:cxn ang="0">
                      <a:pos x="T17" y="T19"/>
                    </a:cxn>
                  </a:cxnLst>
                  <a:rect l="0" t="0" r="r" b="b"/>
                  <a:pathLst>
                    <a:path w="207" h="693">
                      <a:moveTo>
                        <a:pt x="207" y="692"/>
                      </a:moveTo>
                      <a:lnTo>
                        <a:pt x="0" y="692"/>
                      </a:lnTo>
                      <a:lnTo>
                        <a:pt x="0" y="0"/>
                      </a:lnTo>
                      <a:lnTo>
                        <a:pt x="207" y="0"/>
                      </a:lnTo>
                      <a:lnTo>
                        <a:pt x="207" y="69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3" name="Group 47"/>
              <p:cNvGrpSpPr>
                <a:grpSpLocks/>
              </p:cNvGrpSpPr>
              <p:nvPr/>
            </p:nvGrpSpPr>
            <p:grpSpPr bwMode="auto">
              <a:xfrm>
                <a:off x="2157" y="832"/>
                <a:ext cx="207" cy="693"/>
                <a:chOff x="2157" y="832"/>
                <a:chExt cx="207" cy="693"/>
              </a:xfrm>
            </p:grpSpPr>
            <p:sp>
              <p:nvSpPr>
                <p:cNvPr id="59" name="Freeform 48"/>
                <p:cNvSpPr>
                  <a:spLocks/>
                </p:cNvSpPr>
                <p:nvPr/>
              </p:nvSpPr>
              <p:spPr bwMode="auto">
                <a:xfrm>
                  <a:off x="2157" y="832"/>
                  <a:ext cx="207" cy="693"/>
                </a:xfrm>
                <a:custGeom>
                  <a:avLst/>
                  <a:gdLst>
                    <a:gd name="T0" fmla="+- 0 2364 2157"/>
                    <a:gd name="T1" fmla="*/ T0 w 207"/>
                    <a:gd name="T2" fmla="+- 0 1524 832"/>
                    <a:gd name="T3" fmla="*/ 1524 h 693"/>
                    <a:gd name="T4" fmla="+- 0 2157 2157"/>
                    <a:gd name="T5" fmla="*/ T4 w 207"/>
                    <a:gd name="T6" fmla="+- 0 1524 832"/>
                    <a:gd name="T7" fmla="*/ 1524 h 693"/>
                    <a:gd name="T8" fmla="+- 0 2157 2157"/>
                    <a:gd name="T9" fmla="*/ T8 w 207"/>
                    <a:gd name="T10" fmla="+- 0 832 832"/>
                    <a:gd name="T11" fmla="*/ 832 h 693"/>
                    <a:gd name="T12" fmla="+- 0 2364 2157"/>
                    <a:gd name="T13" fmla="*/ T12 w 207"/>
                    <a:gd name="T14" fmla="+- 0 832 832"/>
                    <a:gd name="T15" fmla="*/ 832 h 693"/>
                    <a:gd name="T16" fmla="+- 0 2364 2157"/>
                    <a:gd name="T17" fmla="*/ T16 w 207"/>
                    <a:gd name="T18" fmla="+- 0 1524 832"/>
                    <a:gd name="T19" fmla="*/ 1524 h 693"/>
                  </a:gdLst>
                  <a:ahLst/>
                  <a:cxnLst>
                    <a:cxn ang="0">
                      <a:pos x="T1" y="T3"/>
                    </a:cxn>
                    <a:cxn ang="0">
                      <a:pos x="T5" y="T7"/>
                    </a:cxn>
                    <a:cxn ang="0">
                      <a:pos x="T9" y="T11"/>
                    </a:cxn>
                    <a:cxn ang="0">
                      <a:pos x="T13" y="T15"/>
                    </a:cxn>
                    <a:cxn ang="0">
                      <a:pos x="T17" y="T19"/>
                    </a:cxn>
                  </a:cxnLst>
                  <a:rect l="0" t="0" r="r" b="b"/>
                  <a:pathLst>
                    <a:path w="207" h="693">
                      <a:moveTo>
                        <a:pt x="207" y="692"/>
                      </a:moveTo>
                      <a:lnTo>
                        <a:pt x="0" y="692"/>
                      </a:lnTo>
                      <a:lnTo>
                        <a:pt x="0" y="0"/>
                      </a:lnTo>
                      <a:lnTo>
                        <a:pt x="207" y="0"/>
                      </a:lnTo>
                      <a:lnTo>
                        <a:pt x="207" y="692"/>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4" name="Group 45"/>
              <p:cNvGrpSpPr>
                <a:grpSpLocks/>
              </p:cNvGrpSpPr>
              <p:nvPr/>
            </p:nvGrpSpPr>
            <p:grpSpPr bwMode="auto">
              <a:xfrm>
                <a:off x="343" y="832"/>
                <a:ext cx="207" cy="693"/>
                <a:chOff x="343" y="832"/>
                <a:chExt cx="207" cy="693"/>
              </a:xfrm>
            </p:grpSpPr>
            <p:sp>
              <p:nvSpPr>
                <p:cNvPr id="58" name="Freeform 46"/>
                <p:cNvSpPr>
                  <a:spLocks/>
                </p:cNvSpPr>
                <p:nvPr/>
              </p:nvSpPr>
              <p:spPr bwMode="auto">
                <a:xfrm>
                  <a:off x="343" y="832"/>
                  <a:ext cx="207" cy="693"/>
                </a:xfrm>
                <a:custGeom>
                  <a:avLst/>
                  <a:gdLst>
                    <a:gd name="T0" fmla="+- 0 549 343"/>
                    <a:gd name="T1" fmla="*/ T0 w 207"/>
                    <a:gd name="T2" fmla="+- 0 1524 832"/>
                    <a:gd name="T3" fmla="*/ 1524 h 693"/>
                    <a:gd name="T4" fmla="+- 0 343 343"/>
                    <a:gd name="T5" fmla="*/ T4 w 207"/>
                    <a:gd name="T6" fmla="+- 0 1524 832"/>
                    <a:gd name="T7" fmla="*/ 1524 h 693"/>
                    <a:gd name="T8" fmla="+- 0 343 343"/>
                    <a:gd name="T9" fmla="*/ T8 w 207"/>
                    <a:gd name="T10" fmla="+- 0 832 832"/>
                    <a:gd name="T11" fmla="*/ 832 h 693"/>
                    <a:gd name="T12" fmla="+- 0 549 343"/>
                    <a:gd name="T13" fmla="*/ T12 w 207"/>
                    <a:gd name="T14" fmla="+- 0 832 832"/>
                    <a:gd name="T15" fmla="*/ 832 h 693"/>
                    <a:gd name="T16" fmla="+- 0 549 343"/>
                    <a:gd name="T17" fmla="*/ T16 w 207"/>
                    <a:gd name="T18" fmla="+- 0 1524 832"/>
                    <a:gd name="T19" fmla="*/ 1524 h 693"/>
                  </a:gdLst>
                  <a:ahLst/>
                  <a:cxnLst>
                    <a:cxn ang="0">
                      <a:pos x="T1" y="T3"/>
                    </a:cxn>
                    <a:cxn ang="0">
                      <a:pos x="T5" y="T7"/>
                    </a:cxn>
                    <a:cxn ang="0">
                      <a:pos x="T9" y="T11"/>
                    </a:cxn>
                    <a:cxn ang="0">
                      <a:pos x="T13" y="T15"/>
                    </a:cxn>
                    <a:cxn ang="0">
                      <a:pos x="T17" y="T19"/>
                    </a:cxn>
                  </a:cxnLst>
                  <a:rect l="0" t="0" r="r" b="b"/>
                  <a:pathLst>
                    <a:path w="207" h="693">
                      <a:moveTo>
                        <a:pt x="206" y="692"/>
                      </a:moveTo>
                      <a:lnTo>
                        <a:pt x="0" y="692"/>
                      </a:lnTo>
                      <a:lnTo>
                        <a:pt x="0" y="0"/>
                      </a:lnTo>
                      <a:lnTo>
                        <a:pt x="206" y="0"/>
                      </a:lnTo>
                      <a:lnTo>
                        <a:pt x="206" y="692"/>
                      </a:lnTo>
                      <a:close/>
                    </a:path>
                  </a:pathLst>
                </a:custGeom>
                <a:solidFill>
                  <a:srgbClr val="FFFFFF"/>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15" name="Group 43"/>
              <p:cNvGrpSpPr>
                <a:grpSpLocks/>
              </p:cNvGrpSpPr>
              <p:nvPr/>
            </p:nvGrpSpPr>
            <p:grpSpPr bwMode="auto">
              <a:xfrm>
                <a:off x="343" y="832"/>
                <a:ext cx="207" cy="693"/>
                <a:chOff x="343" y="832"/>
                <a:chExt cx="207" cy="693"/>
              </a:xfrm>
            </p:grpSpPr>
            <p:sp>
              <p:nvSpPr>
                <p:cNvPr id="57" name="Freeform 44"/>
                <p:cNvSpPr>
                  <a:spLocks/>
                </p:cNvSpPr>
                <p:nvPr/>
              </p:nvSpPr>
              <p:spPr bwMode="auto">
                <a:xfrm>
                  <a:off x="343" y="832"/>
                  <a:ext cx="207" cy="693"/>
                </a:xfrm>
                <a:custGeom>
                  <a:avLst/>
                  <a:gdLst>
                    <a:gd name="T0" fmla="+- 0 549 343"/>
                    <a:gd name="T1" fmla="*/ T0 w 207"/>
                    <a:gd name="T2" fmla="+- 0 1524 832"/>
                    <a:gd name="T3" fmla="*/ 1524 h 693"/>
                    <a:gd name="T4" fmla="+- 0 343 343"/>
                    <a:gd name="T5" fmla="*/ T4 w 207"/>
                    <a:gd name="T6" fmla="+- 0 1524 832"/>
                    <a:gd name="T7" fmla="*/ 1524 h 693"/>
                    <a:gd name="T8" fmla="+- 0 343 343"/>
                    <a:gd name="T9" fmla="*/ T8 w 207"/>
                    <a:gd name="T10" fmla="+- 0 832 832"/>
                    <a:gd name="T11" fmla="*/ 832 h 693"/>
                    <a:gd name="T12" fmla="+- 0 549 343"/>
                    <a:gd name="T13" fmla="*/ T12 w 207"/>
                    <a:gd name="T14" fmla="+- 0 832 832"/>
                    <a:gd name="T15" fmla="*/ 832 h 693"/>
                    <a:gd name="T16" fmla="+- 0 549 343"/>
                    <a:gd name="T17" fmla="*/ T16 w 207"/>
                    <a:gd name="T18" fmla="+- 0 1524 832"/>
                    <a:gd name="T19" fmla="*/ 1524 h 693"/>
                  </a:gdLst>
                  <a:ahLst/>
                  <a:cxnLst>
                    <a:cxn ang="0">
                      <a:pos x="T1" y="T3"/>
                    </a:cxn>
                    <a:cxn ang="0">
                      <a:pos x="T5" y="T7"/>
                    </a:cxn>
                    <a:cxn ang="0">
                      <a:pos x="T9" y="T11"/>
                    </a:cxn>
                    <a:cxn ang="0">
                      <a:pos x="T13" y="T15"/>
                    </a:cxn>
                    <a:cxn ang="0">
                      <a:pos x="T17" y="T19"/>
                    </a:cxn>
                  </a:cxnLst>
                  <a:rect l="0" t="0" r="r" b="b"/>
                  <a:pathLst>
                    <a:path w="207" h="693">
                      <a:moveTo>
                        <a:pt x="206" y="692"/>
                      </a:moveTo>
                      <a:lnTo>
                        <a:pt x="0" y="692"/>
                      </a:lnTo>
                      <a:lnTo>
                        <a:pt x="0" y="0"/>
                      </a:lnTo>
                      <a:lnTo>
                        <a:pt x="206" y="0"/>
                      </a:lnTo>
                      <a:lnTo>
                        <a:pt x="206" y="692"/>
                      </a:lnTo>
                      <a:close/>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6" name="Group 41"/>
              <p:cNvGrpSpPr>
                <a:grpSpLocks/>
              </p:cNvGrpSpPr>
              <p:nvPr/>
            </p:nvGrpSpPr>
            <p:grpSpPr bwMode="auto">
              <a:xfrm>
                <a:off x="446" y="271"/>
                <a:ext cx="1815" cy="1815"/>
                <a:chOff x="446" y="271"/>
                <a:chExt cx="1815" cy="1815"/>
              </a:xfrm>
            </p:grpSpPr>
            <p:sp>
              <p:nvSpPr>
                <p:cNvPr id="56" name="Freeform 42"/>
                <p:cNvSpPr>
                  <a:spLocks/>
                </p:cNvSpPr>
                <p:nvPr/>
              </p:nvSpPr>
              <p:spPr bwMode="auto">
                <a:xfrm>
                  <a:off x="446" y="271"/>
                  <a:ext cx="1815" cy="1815"/>
                </a:xfrm>
                <a:custGeom>
                  <a:avLst/>
                  <a:gdLst>
                    <a:gd name="T0" fmla="+- 0 446 446"/>
                    <a:gd name="T1" fmla="*/ T0 w 1815"/>
                    <a:gd name="T2" fmla="+- 0 2085 271"/>
                    <a:gd name="T3" fmla="*/ 2085 h 1815"/>
                    <a:gd name="T4" fmla="+- 0 2260 446"/>
                    <a:gd name="T5" fmla="*/ T4 w 1815"/>
                    <a:gd name="T6" fmla="+- 0 271 271"/>
                    <a:gd name="T7" fmla="*/ 271 h 1815"/>
                  </a:gdLst>
                  <a:ahLst/>
                  <a:cxnLst>
                    <a:cxn ang="0">
                      <a:pos x="T1" y="T3"/>
                    </a:cxn>
                    <a:cxn ang="0">
                      <a:pos x="T5" y="T7"/>
                    </a:cxn>
                  </a:cxnLst>
                  <a:rect l="0" t="0" r="r" b="b"/>
                  <a:pathLst>
                    <a:path w="1815" h="1815">
                      <a:moveTo>
                        <a:pt x="0" y="1814"/>
                      </a:moveTo>
                      <a:lnTo>
                        <a:pt x="1814"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7" name="Group 39"/>
              <p:cNvGrpSpPr>
                <a:grpSpLocks/>
              </p:cNvGrpSpPr>
              <p:nvPr/>
            </p:nvGrpSpPr>
            <p:grpSpPr bwMode="auto">
              <a:xfrm>
                <a:off x="446" y="271"/>
                <a:ext cx="1815" cy="1815"/>
                <a:chOff x="446" y="271"/>
                <a:chExt cx="1815" cy="1815"/>
              </a:xfrm>
            </p:grpSpPr>
            <p:sp>
              <p:nvSpPr>
                <p:cNvPr id="55" name="Freeform 40"/>
                <p:cNvSpPr>
                  <a:spLocks/>
                </p:cNvSpPr>
                <p:nvPr/>
              </p:nvSpPr>
              <p:spPr bwMode="auto">
                <a:xfrm>
                  <a:off x="446" y="271"/>
                  <a:ext cx="1815" cy="1815"/>
                </a:xfrm>
                <a:custGeom>
                  <a:avLst/>
                  <a:gdLst>
                    <a:gd name="T0" fmla="+- 0 446 446"/>
                    <a:gd name="T1" fmla="*/ T0 w 1815"/>
                    <a:gd name="T2" fmla="+- 0 271 271"/>
                    <a:gd name="T3" fmla="*/ 271 h 1815"/>
                    <a:gd name="T4" fmla="+- 0 2260 446"/>
                    <a:gd name="T5" fmla="*/ T4 w 1815"/>
                    <a:gd name="T6" fmla="+- 0 2085 271"/>
                    <a:gd name="T7" fmla="*/ 2085 h 1815"/>
                  </a:gdLst>
                  <a:ahLst/>
                  <a:cxnLst>
                    <a:cxn ang="0">
                      <a:pos x="T1" y="T3"/>
                    </a:cxn>
                    <a:cxn ang="0">
                      <a:pos x="T5" y="T7"/>
                    </a:cxn>
                  </a:cxnLst>
                  <a:rect l="0" t="0" r="r" b="b"/>
                  <a:pathLst>
                    <a:path w="1815" h="1815">
                      <a:moveTo>
                        <a:pt x="0" y="0"/>
                      </a:moveTo>
                      <a:lnTo>
                        <a:pt x="1814" y="1814"/>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8" name="Group 37"/>
              <p:cNvGrpSpPr>
                <a:grpSpLocks/>
              </p:cNvGrpSpPr>
              <p:nvPr/>
            </p:nvGrpSpPr>
            <p:grpSpPr bwMode="auto">
              <a:xfrm>
                <a:off x="1489" y="407"/>
                <a:ext cx="636" cy="636"/>
                <a:chOff x="1489" y="407"/>
                <a:chExt cx="636" cy="636"/>
              </a:xfrm>
            </p:grpSpPr>
            <p:sp>
              <p:nvSpPr>
                <p:cNvPr id="54" name="Freeform 38"/>
                <p:cNvSpPr>
                  <a:spLocks/>
                </p:cNvSpPr>
                <p:nvPr/>
              </p:nvSpPr>
              <p:spPr bwMode="auto">
                <a:xfrm>
                  <a:off x="1489" y="407"/>
                  <a:ext cx="636" cy="636"/>
                </a:xfrm>
                <a:custGeom>
                  <a:avLst/>
                  <a:gdLst>
                    <a:gd name="T0" fmla="+- 0 2125 1489"/>
                    <a:gd name="T1" fmla="*/ T0 w 636"/>
                    <a:gd name="T2" fmla="+- 0 553 407"/>
                    <a:gd name="T3" fmla="*/ 553 h 636"/>
                    <a:gd name="T4" fmla="+- 0 1635 1489"/>
                    <a:gd name="T5" fmla="*/ T4 w 636"/>
                    <a:gd name="T6" fmla="+- 0 1042 407"/>
                    <a:gd name="T7" fmla="*/ 1042 h 636"/>
                    <a:gd name="T8" fmla="+- 0 1489 1489"/>
                    <a:gd name="T9" fmla="*/ T8 w 636"/>
                    <a:gd name="T10" fmla="+- 0 896 407"/>
                    <a:gd name="T11" fmla="*/ 896 h 636"/>
                    <a:gd name="T12" fmla="+- 0 1978 1489"/>
                    <a:gd name="T13" fmla="*/ T12 w 636"/>
                    <a:gd name="T14" fmla="+- 0 407 407"/>
                    <a:gd name="T15" fmla="*/ 407 h 636"/>
                    <a:gd name="T16" fmla="+- 0 2125 1489"/>
                    <a:gd name="T17" fmla="*/ T16 w 636"/>
                    <a:gd name="T18" fmla="+- 0 553 407"/>
                    <a:gd name="T19" fmla="*/ 553 h 636"/>
                  </a:gdLst>
                  <a:ahLst/>
                  <a:cxnLst>
                    <a:cxn ang="0">
                      <a:pos x="T1" y="T3"/>
                    </a:cxn>
                    <a:cxn ang="0">
                      <a:pos x="T5" y="T7"/>
                    </a:cxn>
                    <a:cxn ang="0">
                      <a:pos x="T9" y="T11"/>
                    </a:cxn>
                    <a:cxn ang="0">
                      <a:pos x="T13" y="T15"/>
                    </a:cxn>
                    <a:cxn ang="0">
                      <a:pos x="T17" y="T19"/>
                    </a:cxn>
                  </a:cxnLst>
                  <a:rect l="0" t="0" r="r" b="b"/>
                  <a:pathLst>
                    <a:path w="636" h="636">
                      <a:moveTo>
                        <a:pt x="636" y="146"/>
                      </a:moveTo>
                      <a:lnTo>
                        <a:pt x="146" y="635"/>
                      </a:lnTo>
                      <a:lnTo>
                        <a:pt x="0" y="489"/>
                      </a:lnTo>
                      <a:lnTo>
                        <a:pt x="489" y="0"/>
                      </a:lnTo>
                      <a:lnTo>
                        <a:pt x="636" y="146"/>
                      </a:lnTo>
                      <a:close/>
                    </a:path>
                  </a:pathLst>
                </a:custGeom>
                <a:solidFill>
                  <a:srgbClr val="FFFFFF"/>
                </a:solidFill>
                <a:ln w="6350">
                  <a:solidFill>
                    <a:srgbClr val="231F20"/>
                  </a:solidFill>
                  <a:round/>
                  <a:headEnd/>
                  <a:tailEnd/>
                </a:ln>
              </p:spPr>
              <p:txBody>
                <a:bodyPr vert="horz" wrap="square" lIns="91440" tIns="45720" rIns="91440" bIns="45720" numCol="1" anchor="t" anchorCtr="0" compatLnSpc="1">
                  <a:prstTxWarp prst="textNoShape">
                    <a:avLst/>
                  </a:prstTxWarp>
                </a:bodyPr>
                <a:lstStyle/>
                <a:p>
                  <a:endParaRPr lang="en-NZ"/>
                </a:p>
              </p:txBody>
            </p:sp>
          </p:grpSp>
          <p:grpSp>
            <p:nvGrpSpPr>
              <p:cNvPr id="19" name="Group 35"/>
              <p:cNvGrpSpPr>
                <a:grpSpLocks/>
              </p:cNvGrpSpPr>
              <p:nvPr/>
            </p:nvGrpSpPr>
            <p:grpSpPr bwMode="auto">
              <a:xfrm>
                <a:off x="582" y="407"/>
                <a:ext cx="636" cy="636"/>
                <a:chOff x="582" y="407"/>
                <a:chExt cx="636" cy="636"/>
              </a:xfrm>
            </p:grpSpPr>
            <p:sp>
              <p:nvSpPr>
                <p:cNvPr id="53" name="Freeform 36"/>
                <p:cNvSpPr>
                  <a:spLocks/>
                </p:cNvSpPr>
                <p:nvPr/>
              </p:nvSpPr>
              <p:spPr bwMode="auto">
                <a:xfrm>
                  <a:off x="582" y="407"/>
                  <a:ext cx="636" cy="636"/>
                </a:xfrm>
                <a:custGeom>
                  <a:avLst/>
                  <a:gdLst>
                    <a:gd name="T0" fmla="+- 0 582 582"/>
                    <a:gd name="T1" fmla="*/ T0 w 636"/>
                    <a:gd name="T2" fmla="+- 0 553 407"/>
                    <a:gd name="T3" fmla="*/ 553 h 636"/>
                    <a:gd name="T4" fmla="+- 0 1071 582"/>
                    <a:gd name="T5" fmla="*/ T4 w 636"/>
                    <a:gd name="T6" fmla="+- 0 1042 407"/>
                    <a:gd name="T7" fmla="*/ 1042 h 636"/>
                    <a:gd name="T8" fmla="+- 0 1218 582"/>
                    <a:gd name="T9" fmla="*/ T8 w 636"/>
                    <a:gd name="T10" fmla="+- 0 896 407"/>
                    <a:gd name="T11" fmla="*/ 896 h 636"/>
                    <a:gd name="T12" fmla="+- 0 728 582"/>
                    <a:gd name="T13" fmla="*/ T12 w 636"/>
                    <a:gd name="T14" fmla="+- 0 407 407"/>
                    <a:gd name="T15" fmla="*/ 407 h 636"/>
                    <a:gd name="T16" fmla="+- 0 582 582"/>
                    <a:gd name="T17" fmla="*/ T16 w 636"/>
                    <a:gd name="T18" fmla="+- 0 553 407"/>
                    <a:gd name="T19" fmla="*/ 553 h 636"/>
                  </a:gdLst>
                  <a:ahLst/>
                  <a:cxnLst>
                    <a:cxn ang="0">
                      <a:pos x="T1" y="T3"/>
                    </a:cxn>
                    <a:cxn ang="0">
                      <a:pos x="T5" y="T7"/>
                    </a:cxn>
                    <a:cxn ang="0">
                      <a:pos x="T9" y="T11"/>
                    </a:cxn>
                    <a:cxn ang="0">
                      <a:pos x="T13" y="T15"/>
                    </a:cxn>
                    <a:cxn ang="0">
                      <a:pos x="T17" y="T19"/>
                    </a:cxn>
                  </a:cxnLst>
                  <a:rect l="0" t="0" r="r" b="b"/>
                  <a:pathLst>
                    <a:path w="636" h="636">
                      <a:moveTo>
                        <a:pt x="0" y="146"/>
                      </a:moveTo>
                      <a:lnTo>
                        <a:pt x="489" y="635"/>
                      </a:lnTo>
                      <a:lnTo>
                        <a:pt x="636" y="489"/>
                      </a:lnTo>
                      <a:lnTo>
                        <a:pt x="146" y="0"/>
                      </a:lnTo>
                      <a:lnTo>
                        <a:pt x="0" y="146"/>
                      </a:lnTo>
                      <a:close/>
                    </a:path>
                  </a:pathLst>
                </a:custGeom>
                <a:solidFill>
                  <a:srgbClr val="FFFFFF"/>
                </a:solidFill>
                <a:ln w="6350">
                  <a:solidFill>
                    <a:srgbClr val="231F20"/>
                  </a:solidFill>
                  <a:round/>
                  <a:headEnd/>
                  <a:tailEnd/>
                </a:ln>
              </p:spPr>
              <p:txBody>
                <a:bodyPr vert="horz" wrap="square" lIns="91440" tIns="45720" rIns="91440" bIns="45720" numCol="1" anchor="t" anchorCtr="0" compatLnSpc="1">
                  <a:prstTxWarp prst="textNoShape">
                    <a:avLst/>
                  </a:prstTxWarp>
                </a:bodyPr>
                <a:lstStyle/>
                <a:p>
                  <a:endParaRPr lang="en-NZ"/>
                </a:p>
              </p:txBody>
            </p:sp>
          </p:grpSp>
          <p:grpSp>
            <p:nvGrpSpPr>
              <p:cNvPr id="20" name="Group 33"/>
              <p:cNvGrpSpPr>
                <a:grpSpLocks/>
              </p:cNvGrpSpPr>
              <p:nvPr/>
            </p:nvGrpSpPr>
            <p:grpSpPr bwMode="auto">
              <a:xfrm>
                <a:off x="1489" y="1314"/>
                <a:ext cx="636" cy="636"/>
                <a:chOff x="1489" y="1314"/>
                <a:chExt cx="636" cy="636"/>
              </a:xfrm>
            </p:grpSpPr>
            <p:sp>
              <p:nvSpPr>
                <p:cNvPr id="52" name="Freeform 34"/>
                <p:cNvSpPr>
                  <a:spLocks/>
                </p:cNvSpPr>
                <p:nvPr/>
              </p:nvSpPr>
              <p:spPr bwMode="auto">
                <a:xfrm>
                  <a:off x="1489" y="1314"/>
                  <a:ext cx="636" cy="636"/>
                </a:xfrm>
                <a:custGeom>
                  <a:avLst/>
                  <a:gdLst>
                    <a:gd name="T0" fmla="+- 0 2125 1489"/>
                    <a:gd name="T1" fmla="*/ T0 w 636"/>
                    <a:gd name="T2" fmla="+- 0 1803 1314"/>
                    <a:gd name="T3" fmla="*/ 1803 h 636"/>
                    <a:gd name="T4" fmla="+- 0 1635 1489"/>
                    <a:gd name="T5" fmla="*/ T4 w 636"/>
                    <a:gd name="T6" fmla="+- 0 1314 1314"/>
                    <a:gd name="T7" fmla="*/ 1314 h 636"/>
                    <a:gd name="T8" fmla="+- 0 1489 1489"/>
                    <a:gd name="T9" fmla="*/ T8 w 636"/>
                    <a:gd name="T10" fmla="+- 0 1460 1314"/>
                    <a:gd name="T11" fmla="*/ 1460 h 636"/>
                    <a:gd name="T12" fmla="+- 0 1978 1489"/>
                    <a:gd name="T13" fmla="*/ T12 w 636"/>
                    <a:gd name="T14" fmla="+- 0 1949 1314"/>
                    <a:gd name="T15" fmla="*/ 1949 h 636"/>
                    <a:gd name="T16" fmla="+- 0 2125 1489"/>
                    <a:gd name="T17" fmla="*/ T16 w 636"/>
                    <a:gd name="T18" fmla="+- 0 1803 1314"/>
                    <a:gd name="T19" fmla="*/ 1803 h 636"/>
                  </a:gdLst>
                  <a:ahLst/>
                  <a:cxnLst>
                    <a:cxn ang="0">
                      <a:pos x="T1" y="T3"/>
                    </a:cxn>
                    <a:cxn ang="0">
                      <a:pos x="T5" y="T7"/>
                    </a:cxn>
                    <a:cxn ang="0">
                      <a:pos x="T9" y="T11"/>
                    </a:cxn>
                    <a:cxn ang="0">
                      <a:pos x="T13" y="T15"/>
                    </a:cxn>
                    <a:cxn ang="0">
                      <a:pos x="T17" y="T19"/>
                    </a:cxn>
                  </a:cxnLst>
                  <a:rect l="0" t="0" r="r" b="b"/>
                  <a:pathLst>
                    <a:path w="636" h="636">
                      <a:moveTo>
                        <a:pt x="636" y="489"/>
                      </a:moveTo>
                      <a:lnTo>
                        <a:pt x="146" y="0"/>
                      </a:lnTo>
                      <a:lnTo>
                        <a:pt x="0" y="146"/>
                      </a:lnTo>
                      <a:lnTo>
                        <a:pt x="489" y="635"/>
                      </a:lnTo>
                      <a:lnTo>
                        <a:pt x="636" y="489"/>
                      </a:lnTo>
                      <a:close/>
                    </a:path>
                  </a:pathLst>
                </a:custGeom>
                <a:solidFill>
                  <a:srgbClr val="FFFFFF"/>
                </a:solidFill>
                <a:ln w="6350">
                  <a:solidFill>
                    <a:srgbClr val="231F20"/>
                  </a:solidFill>
                  <a:round/>
                  <a:headEnd/>
                  <a:tailEnd/>
                </a:ln>
              </p:spPr>
              <p:txBody>
                <a:bodyPr vert="horz" wrap="square" lIns="91440" tIns="45720" rIns="91440" bIns="45720" numCol="1" anchor="t" anchorCtr="0" compatLnSpc="1">
                  <a:prstTxWarp prst="textNoShape">
                    <a:avLst/>
                  </a:prstTxWarp>
                </a:bodyPr>
                <a:lstStyle/>
                <a:p>
                  <a:endParaRPr lang="en-NZ"/>
                </a:p>
              </p:txBody>
            </p:sp>
          </p:grpSp>
          <p:grpSp>
            <p:nvGrpSpPr>
              <p:cNvPr id="21" name="Group 31"/>
              <p:cNvGrpSpPr>
                <a:grpSpLocks/>
              </p:cNvGrpSpPr>
              <p:nvPr/>
            </p:nvGrpSpPr>
            <p:grpSpPr bwMode="auto">
              <a:xfrm>
                <a:off x="582" y="1314"/>
                <a:ext cx="636" cy="636"/>
                <a:chOff x="582" y="1314"/>
                <a:chExt cx="636" cy="636"/>
              </a:xfrm>
            </p:grpSpPr>
            <p:sp>
              <p:nvSpPr>
                <p:cNvPr id="51" name="Freeform 32"/>
                <p:cNvSpPr>
                  <a:spLocks/>
                </p:cNvSpPr>
                <p:nvPr/>
              </p:nvSpPr>
              <p:spPr bwMode="auto">
                <a:xfrm>
                  <a:off x="582" y="1314"/>
                  <a:ext cx="636" cy="636"/>
                </a:xfrm>
                <a:custGeom>
                  <a:avLst/>
                  <a:gdLst>
                    <a:gd name="T0" fmla="+- 0 582 582"/>
                    <a:gd name="T1" fmla="*/ T0 w 636"/>
                    <a:gd name="T2" fmla="+- 0 1803 1314"/>
                    <a:gd name="T3" fmla="*/ 1803 h 636"/>
                    <a:gd name="T4" fmla="+- 0 1071 582"/>
                    <a:gd name="T5" fmla="*/ T4 w 636"/>
                    <a:gd name="T6" fmla="+- 0 1314 1314"/>
                    <a:gd name="T7" fmla="*/ 1314 h 636"/>
                    <a:gd name="T8" fmla="+- 0 1218 582"/>
                    <a:gd name="T9" fmla="*/ T8 w 636"/>
                    <a:gd name="T10" fmla="+- 0 1460 1314"/>
                    <a:gd name="T11" fmla="*/ 1460 h 636"/>
                    <a:gd name="T12" fmla="+- 0 728 582"/>
                    <a:gd name="T13" fmla="*/ T12 w 636"/>
                    <a:gd name="T14" fmla="+- 0 1949 1314"/>
                    <a:gd name="T15" fmla="*/ 1949 h 636"/>
                    <a:gd name="T16" fmla="+- 0 582 582"/>
                    <a:gd name="T17" fmla="*/ T16 w 636"/>
                    <a:gd name="T18" fmla="+- 0 1803 1314"/>
                    <a:gd name="T19" fmla="*/ 1803 h 636"/>
                  </a:gdLst>
                  <a:ahLst/>
                  <a:cxnLst>
                    <a:cxn ang="0">
                      <a:pos x="T1" y="T3"/>
                    </a:cxn>
                    <a:cxn ang="0">
                      <a:pos x="T5" y="T7"/>
                    </a:cxn>
                    <a:cxn ang="0">
                      <a:pos x="T9" y="T11"/>
                    </a:cxn>
                    <a:cxn ang="0">
                      <a:pos x="T13" y="T15"/>
                    </a:cxn>
                    <a:cxn ang="0">
                      <a:pos x="T17" y="T19"/>
                    </a:cxn>
                  </a:cxnLst>
                  <a:rect l="0" t="0" r="r" b="b"/>
                  <a:pathLst>
                    <a:path w="636" h="636">
                      <a:moveTo>
                        <a:pt x="0" y="489"/>
                      </a:moveTo>
                      <a:lnTo>
                        <a:pt x="489" y="0"/>
                      </a:lnTo>
                      <a:lnTo>
                        <a:pt x="636" y="146"/>
                      </a:lnTo>
                      <a:lnTo>
                        <a:pt x="146" y="635"/>
                      </a:lnTo>
                      <a:lnTo>
                        <a:pt x="0" y="489"/>
                      </a:lnTo>
                      <a:close/>
                    </a:path>
                  </a:pathLst>
                </a:custGeom>
                <a:solidFill>
                  <a:srgbClr val="FFFFFF"/>
                </a:solidFill>
                <a:ln w="6350">
                  <a:solidFill>
                    <a:srgbClr val="231F20"/>
                  </a:solidFill>
                  <a:round/>
                  <a:headEnd/>
                  <a:tailEnd/>
                </a:ln>
              </p:spPr>
              <p:txBody>
                <a:bodyPr vert="horz" wrap="square" lIns="91440" tIns="45720" rIns="91440" bIns="45720" numCol="1" anchor="t" anchorCtr="0" compatLnSpc="1">
                  <a:prstTxWarp prst="textNoShape">
                    <a:avLst/>
                  </a:prstTxWarp>
                </a:bodyPr>
                <a:lstStyle/>
                <a:p>
                  <a:endParaRPr lang="en-NZ"/>
                </a:p>
              </p:txBody>
            </p:sp>
          </p:grpSp>
          <p:grpSp>
            <p:nvGrpSpPr>
              <p:cNvPr id="22" name="Group 29"/>
              <p:cNvGrpSpPr>
                <a:grpSpLocks/>
              </p:cNvGrpSpPr>
              <p:nvPr/>
            </p:nvGrpSpPr>
            <p:grpSpPr bwMode="auto">
              <a:xfrm>
                <a:off x="418" y="242"/>
                <a:ext cx="57" cy="57"/>
                <a:chOff x="418" y="242"/>
                <a:chExt cx="57" cy="57"/>
              </a:xfrm>
            </p:grpSpPr>
            <p:sp>
              <p:nvSpPr>
                <p:cNvPr id="50" name="Freeform 30"/>
                <p:cNvSpPr>
                  <a:spLocks/>
                </p:cNvSpPr>
                <p:nvPr/>
              </p:nvSpPr>
              <p:spPr bwMode="auto">
                <a:xfrm>
                  <a:off x="418" y="242"/>
                  <a:ext cx="57" cy="57"/>
                </a:xfrm>
                <a:custGeom>
                  <a:avLst/>
                  <a:gdLst>
                    <a:gd name="T0" fmla="+- 0 446 418"/>
                    <a:gd name="T1" fmla="*/ T0 w 57"/>
                    <a:gd name="T2" fmla="+- 0 242 242"/>
                    <a:gd name="T3" fmla="*/ 242 h 57"/>
                    <a:gd name="T4" fmla="+- 0 426 418"/>
                    <a:gd name="T5" fmla="*/ T4 w 57"/>
                    <a:gd name="T6" fmla="+- 0 251 242"/>
                    <a:gd name="T7" fmla="*/ 251 h 57"/>
                    <a:gd name="T8" fmla="+- 0 418 418"/>
                    <a:gd name="T9" fmla="*/ T8 w 57"/>
                    <a:gd name="T10" fmla="+- 0 271 242"/>
                    <a:gd name="T11" fmla="*/ 271 h 57"/>
                    <a:gd name="T12" fmla="+- 0 426 418"/>
                    <a:gd name="T13" fmla="*/ T12 w 57"/>
                    <a:gd name="T14" fmla="+- 0 291 242"/>
                    <a:gd name="T15" fmla="*/ 291 h 57"/>
                    <a:gd name="T16" fmla="+- 0 446 418"/>
                    <a:gd name="T17" fmla="*/ T16 w 57"/>
                    <a:gd name="T18" fmla="+- 0 299 242"/>
                    <a:gd name="T19" fmla="*/ 299 h 57"/>
                    <a:gd name="T20" fmla="+- 0 466 418"/>
                    <a:gd name="T21" fmla="*/ T20 w 57"/>
                    <a:gd name="T22" fmla="+- 0 291 242"/>
                    <a:gd name="T23" fmla="*/ 291 h 57"/>
                    <a:gd name="T24" fmla="+- 0 474 418"/>
                    <a:gd name="T25" fmla="*/ T24 w 57"/>
                    <a:gd name="T26" fmla="+- 0 271 242"/>
                    <a:gd name="T27" fmla="*/ 271 h 57"/>
                    <a:gd name="T28" fmla="+- 0 474 418"/>
                    <a:gd name="T29" fmla="*/ T28 w 57"/>
                    <a:gd name="T30" fmla="+- 0 271 242"/>
                    <a:gd name="T31" fmla="*/ 271 h 57"/>
                    <a:gd name="T32" fmla="+- 0 466 418"/>
                    <a:gd name="T33" fmla="*/ T32 w 57"/>
                    <a:gd name="T34" fmla="+- 0 251 242"/>
                    <a:gd name="T35" fmla="*/ 251 h 57"/>
                    <a:gd name="T36" fmla="+- 0 446 418"/>
                    <a:gd name="T37" fmla="*/ T36 w 57"/>
                    <a:gd name="T38" fmla="+- 0 242 242"/>
                    <a:gd name="T39" fmla="*/ 242 h 5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57" h="57">
                      <a:moveTo>
                        <a:pt x="28" y="0"/>
                      </a:moveTo>
                      <a:lnTo>
                        <a:pt x="8" y="9"/>
                      </a:lnTo>
                      <a:lnTo>
                        <a:pt x="0" y="29"/>
                      </a:lnTo>
                      <a:lnTo>
                        <a:pt x="8" y="49"/>
                      </a:lnTo>
                      <a:lnTo>
                        <a:pt x="28" y="57"/>
                      </a:lnTo>
                      <a:lnTo>
                        <a:pt x="48" y="49"/>
                      </a:lnTo>
                      <a:lnTo>
                        <a:pt x="56" y="29"/>
                      </a:lnTo>
                      <a:lnTo>
                        <a:pt x="48" y="9"/>
                      </a:lnTo>
                      <a:lnTo>
                        <a:pt x="28"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3" name="Group 27"/>
              <p:cNvGrpSpPr>
                <a:grpSpLocks/>
              </p:cNvGrpSpPr>
              <p:nvPr/>
            </p:nvGrpSpPr>
            <p:grpSpPr bwMode="auto">
              <a:xfrm>
                <a:off x="418" y="2057"/>
                <a:ext cx="57" cy="57"/>
                <a:chOff x="418" y="2057"/>
                <a:chExt cx="57" cy="57"/>
              </a:xfrm>
            </p:grpSpPr>
            <p:sp>
              <p:nvSpPr>
                <p:cNvPr id="49" name="Freeform 28"/>
                <p:cNvSpPr>
                  <a:spLocks/>
                </p:cNvSpPr>
                <p:nvPr/>
              </p:nvSpPr>
              <p:spPr bwMode="auto">
                <a:xfrm>
                  <a:off x="418" y="2057"/>
                  <a:ext cx="57" cy="57"/>
                </a:xfrm>
                <a:custGeom>
                  <a:avLst/>
                  <a:gdLst>
                    <a:gd name="T0" fmla="+- 0 446 418"/>
                    <a:gd name="T1" fmla="*/ T0 w 57"/>
                    <a:gd name="T2" fmla="+- 0 2057 2057"/>
                    <a:gd name="T3" fmla="*/ 2057 h 57"/>
                    <a:gd name="T4" fmla="+- 0 426 418"/>
                    <a:gd name="T5" fmla="*/ T4 w 57"/>
                    <a:gd name="T6" fmla="+- 0 2065 2057"/>
                    <a:gd name="T7" fmla="*/ 2065 h 57"/>
                    <a:gd name="T8" fmla="+- 0 418 418"/>
                    <a:gd name="T9" fmla="*/ T8 w 57"/>
                    <a:gd name="T10" fmla="+- 0 2085 2057"/>
                    <a:gd name="T11" fmla="*/ 2085 h 57"/>
                    <a:gd name="T12" fmla="+- 0 426 418"/>
                    <a:gd name="T13" fmla="*/ T12 w 57"/>
                    <a:gd name="T14" fmla="+- 0 2105 2057"/>
                    <a:gd name="T15" fmla="*/ 2105 h 57"/>
                    <a:gd name="T16" fmla="+- 0 446 418"/>
                    <a:gd name="T17" fmla="*/ T16 w 57"/>
                    <a:gd name="T18" fmla="+- 0 2113 2057"/>
                    <a:gd name="T19" fmla="*/ 2113 h 57"/>
                    <a:gd name="T20" fmla="+- 0 466 418"/>
                    <a:gd name="T21" fmla="*/ T20 w 57"/>
                    <a:gd name="T22" fmla="+- 0 2105 2057"/>
                    <a:gd name="T23" fmla="*/ 2105 h 57"/>
                    <a:gd name="T24" fmla="+- 0 474 418"/>
                    <a:gd name="T25" fmla="*/ T24 w 57"/>
                    <a:gd name="T26" fmla="+- 0 2085 2057"/>
                    <a:gd name="T27" fmla="*/ 2085 h 57"/>
                    <a:gd name="T28" fmla="+- 0 474 418"/>
                    <a:gd name="T29" fmla="*/ T28 w 57"/>
                    <a:gd name="T30" fmla="+- 0 2085 2057"/>
                    <a:gd name="T31" fmla="*/ 2085 h 57"/>
                    <a:gd name="T32" fmla="+- 0 466 418"/>
                    <a:gd name="T33" fmla="*/ T32 w 57"/>
                    <a:gd name="T34" fmla="+- 0 2065 2057"/>
                    <a:gd name="T35" fmla="*/ 2065 h 57"/>
                    <a:gd name="T36" fmla="+- 0 446 418"/>
                    <a:gd name="T37" fmla="*/ T36 w 57"/>
                    <a:gd name="T38" fmla="+- 0 2057 2057"/>
                    <a:gd name="T39" fmla="*/ 2057 h 5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57" h="57">
                      <a:moveTo>
                        <a:pt x="28" y="0"/>
                      </a:moveTo>
                      <a:lnTo>
                        <a:pt x="8" y="8"/>
                      </a:lnTo>
                      <a:lnTo>
                        <a:pt x="0" y="28"/>
                      </a:lnTo>
                      <a:lnTo>
                        <a:pt x="8" y="48"/>
                      </a:lnTo>
                      <a:lnTo>
                        <a:pt x="28" y="56"/>
                      </a:lnTo>
                      <a:lnTo>
                        <a:pt x="48" y="48"/>
                      </a:lnTo>
                      <a:lnTo>
                        <a:pt x="56" y="28"/>
                      </a:lnTo>
                      <a:lnTo>
                        <a:pt x="48" y="8"/>
                      </a:lnTo>
                      <a:lnTo>
                        <a:pt x="28"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4" name="Group 25"/>
              <p:cNvGrpSpPr>
                <a:grpSpLocks/>
              </p:cNvGrpSpPr>
              <p:nvPr/>
            </p:nvGrpSpPr>
            <p:grpSpPr bwMode="auto">
              <a:xfrm>
                <a:off x="2232" y="2057"/>
                <a:ext cx="57" cy="57"/>
                <a:chOff x="2232" y="2057"/>
                <a:chExt cx="57" cy="57"/>
              </a:xfrm>
            </p:grpSpPr>
            <p:sp>
              <p:nvSpPr>
                <p:cNvPr id="48" name="Freeform 26"/>
                <p:cNvSpPr>
                  <a:spLocks/>
                </p:cNvSpPr>
                <p:nvPr/>
              </p:nvSpPr>
              <p:spPr bwMode="auto">
                <a:xfrm>
                  <a:off x="2232" y="2057"/>
                  <a:ext cx="57" cy="57"/>
                </a:xfrm>
                <a:custGeom>
                  <a:avLst/>
                  <a:gdLst>
                    <a:gd name="T0" fmla="+- 0 2260 2232"/>
                    <a:gd name="T1" fmla="*/ T0 w 57"/>
                    <a:gd name="T2" fmla="+- 0 2057 2057"/>
                    <a:gd name="T3" fmla="*/ 2057 h 57"/>
                    <a:gd name="T4" fmla="+- 0 2240 2232"/>
                    <a:gd name="T5" fmla="*/ T4 w 57"/>
                    <a:gd name="T6" fmla="+- 0 2065 2057"/>
                    <a:gd name="T7" fmla="*/ 2065 h 57"/>
                    <a:gd name="T8" fmla="+- 0 2232 2232"/>
                    <a:gd name="T9" fmla="*/ T8 w 57"/>
                    <a:gd name="T10" fmla="+- 0 2085 2057"/>
                    <a:gd name="T11" fmla="*/ 2085 h 57"/>
                    <a:gd name="T12" fmla="+- 0 2240 2232"/>
                    <a:gd name="T13" fmla="*/ T12 w 57"/>
                    <a:gd name="T14" fmla="+- 0 2105 2057"/>
                    <a:gd name="T15" fmla="*/ 2105 h 57"/>
                    <a:gd name="T16" fmla="+- 0 2260 2232"/>
                    <a:gd name="T17" fmla="*/ T16 w 57"/>
                    <a:gd name="T18" fmla="+- 0 2113 2057"/>
                    <a:gd name="T19" fmla="*/ 2113 h 57"/>
                    <a:gd name="T20" fmla="+- 0 2280 2232"/>
                    <a:gd name="T21" fmla="*/ T20 w 57"/>
                    <a:gd name="T22" fmla="+- 0 2105 2057"/>
                    <a:gd name="T23" fmla="*/ 2105 h 57"/>
                    <a:gd name="T24" fmla="+- 0 2289 2232"/>
                    <a:gd name="T25" fmla="*/ T24 w 57"/>
                    <a:gd name="T26" fmla="+- 0 2085 2057"/>
                    <a:gd name="T27" fmla="*/ 2085 h 57"/>
                    <a:gd name="T28" fmla="+- 0 2289 2232"/>
                    <a:gd name="T29" fmla="*/ T28 w 57"/>
                    <a:gd name="T30" fmla="+- 0 2085 2057"/>
                    <a:gd name="T31" fmla="*/ 2085 h 57"/>
                    <a:gd name="T32" fmla="+- 0 2280 2232"/>
                    <a:gd name="T33" fmla="*/ T32 w 57"/>
                    <a:gd name="T34" fmla="+- 0 2065 2057"/>
                    <a:gd name="T35" fmla="*/ 2065 h 57"/>
                    <a:gd name="T36" fmla="+- 0 2260 2232"/>
                    <a:gd name="T37" fmla="*/ T36 w 57"/>
                    <a:gd name="T38" fmla="+- 0 2057 2057"/>
                    <a:gd name="T39" fmla="*/ 2057 h 5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57" h="57">
                      <a:moveTo>
                        <a:pt x="28" y="0"/>
                      </a:moveTo>
                      <a:lnTo>
                        <a:pt x="8" y="8"/>
                      </a:lnTo>
                      <a:lnTo>
                        <a:pt x="0" y="28"/>
                      </a:lnTo>
                      <a:lnTo>
                        <a:pt x="8" y="48"/>
                      </a:lnTo>
                      <a:lnTo>
                        <a:pt x="28" y="56"/>
                      </a:lnTo>
                      <a:lnTo>
                        <a:pt x="48" y="48"/>
                      </a:lnTo>
                      <a:lnTo>
                        <a:pt x="57" y="28"/>
                      </a:lnTo>
                      <a:lnTo>
                        <a:pt x="48" y="8"/>
                      </a:lnTo>
                      <a:lnTo>
                        <a:pt x="28"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5" name="Group 23"/>
              <p:cNvGrpSpPr>
                <a:grpSpLocks/>
              </p:cNvGrpSpPr>
              <p:nvPr/>
            </p:nvGrpSpPr>
            <p:grpSpPr bwMode="auto">
              <a:xfrm>
                <a:off x="2232" y="242"/>
                <a:ext cx="57" cy="57"/>
                <a:chOff x="2232" y="242"/>
                <a:chExt cx="57" cy="57"/>
              </a:xfrm>
            </p:grpSpPr>
            <p:sp>
              <p:nvSpPr>
                <p:cNvPr id="47" name="Freeform 24"/>
                <p:cNvSpPr>
                  <a:spLocks/>
                </p:cNvSpPr>
                <p:nvPr/>
              </p:nvSpPr>
              <p:spPr bwMode="auto">
                <a:xfrm>
                  <a:off x="2232" y="242"/>
                  <a:ext cx="57" cy="57"/>
                </a:xfrm>
                <a:custGeom>
                  <a:avLst/>
                  <a:gdLst>
                    <a:gd name="T0" fmla="+- 0 2260 2232"/>
                    <a:gd name="T1" fmla="*/ T0 w 57"/>
                    <a:gd name="T2" fmla="+- 0 242 242"/>
                    <a:gd name="T3" fmla="*/ 242 h 57"/>
                    <a:gd name="T4" fmla="+- 0 2240 2232"/>
                    <a:gd name="T5" fmla="*/ T4 w 57"/>
                    <a:gd name="T6" fmla="+- 0 251 242"/>
                    <a:gd name="T7" fmla="*/ 251 h 57"/>
                    <a:gd name="T8" fmla="+- 0 2232 2232"/>
                    <a:gd name="T9" fmla="*/ T8 w 57"/>
                    <a:gd name="T10" fmla="+- 0 271 242"/>
                    <a:gd name="T11" fmla="*/ 271 h 57"/>
                    <a:gd name="T12" fmla="+- 0 2240 2232"/>
                    <a:gd name="T13" fmla="*/ T12 w 57"/>
                    <a:gd name="T14" fmla="+- 0 291 242"/>
                    <a:gd name="T15" fmla="*/ 291 h 57"/>
                    <a:gd name="T16" fmla="+- 0 2260 2232"/>
                    <a:gd name="T17" fmla="*/ T16 w 57"/>
                    <a:gd name="T18" fmla="+- 0 299 242"/>
                    <a:gd name="T19" fmla="*/ 299 h 57"/>
                    <a:gd name="T20" fmla="+- 0 2280 2232"/>
                    <a:gd name="T21" fmla="*/ T20 w 57"/>
                    <a:gd name="T22" fmla="+- 0 291 242"/>
                    <a:gd name="T23" fmla="*/ 291 h 57"/>
                    <a:gd name="T24" fmla="+- 0 2289 2232"/>
                    <a:gd name="T25" fmla="*/ T24 w 57"/>
                    <a:gd name="T26" fmla="+- 0 271 242"/>
                    <a:gd name="T27" fmla="*/ 271 h 57"/>
                    <a:gd name="T28" fmla="+- 0 2289 2232"/>
                    <a:gd name="T29" fmla="*/ T28 w 57"/>
                    <a:gd name="T30" fmla="+- 0 271 242"/>
                    <a:gd name="T31" fmla="*/ 271 h 57"/>
                    <a:gd name="T32" fmla="+- 0 2280 2232"/>
                    <a:gd name="T33" fmla="*/ T32 w 57"/>
                    <a:gd name="T34" fmla="+- 0 251 242"/>
                    <a:gd name="T35" fmla="*/ 251 h 57"/>
                    <a:gd name="T36" fmla="+- 0 2260 2232"/>
                    <a:gd name="T37" fmla="*/ T36 w 57"/>
                    <a:gd name="T38" fmla="+- 0 242 242"/>
                    <a:gd name="T39" fmla="*/ 242 h 5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57" h="57">
                      <a:moveTo>
                        <a:pt x="28" y="0"/>
                      </a:moveTo>
                      <a:lnTo>
                        <a:pt x="8" y="9"/>
                      </a:lnTo>
                      <a:lnTo>
                        <a:pt x="0" y="29"/>
                      </a:lnTo>
                      <a:lnTo>
                        <a:pt x="8" y="49"/>
                      </a:lnTo>
                      <a:lnTo>
                        <a:pt x="28" y="57"/>
                      </a:lnTo>
                      <a:lnTo>
                        <a:pt x="48" y="49"/>
                      </a:lnTo>
                      <a:lnTo>
                        <a:pt x="57" y="29"/>
                      </a:lnTo>
                      <a:lnTo>
                        <a:pt x="48" y="9"/>
                      </a:lnTo>
                      <a:lnTo>
                        <a:pt x="28"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6" name="Group 21"/>
              <p:cNvGrpSpPr>
                <a:grpSpLocks/>
              </p:cNvGrpSpPr>
              <p:nvPr/>
            </p:nvGrpSpPr>
            <p:grpSpPr bwMode="auto">
              <a:xfrm>
                <a:off x="1325" y="1150"/>
                <a:ext cx="57" cy="57"/>
                <a:chOff x="1325" y="1150"/>
                <a:chExt cx="57" cy="57"/>
              </a:xfrm>
            </p:grpSpPr>
            <p:sp>
              <p:nvSpPr>
                <p:cNvPr id="46" name="Freeform 22"/>
                <p:cNvSpPr>
                  <a:spLocks/>
                </p:cNvSpPr>
                <p:nvPr/>
              </p:nvSpPr>
              <p:spPr bwMode="auto">
                <a:xfrm>
                  <a:off x="1325" y="1150"/>
                  <a:ext cx="57" cy="57"/>
                </a:xfrm>
                <a:custGeom>
                  <a:avLst/>
                  <a:gdLst>
                    <a:gd name="T0" fmla="+- 0 1353 1325"/>
                    <a:gd name="T1" fmla="*/ T0 w 57"/>
                    <a:gd name="T2" fmla="+- 0 1150 1150"/>
                    <a:gd name="T3" fmla="*/ 1150 h 57"/>
                    <a:gd name="T4" fmla="+- 0 1333 1325"/>
                    <a:gd name="T5" fmla="*/ T4 w 57"/>
                    <a:gd name="T6" fmla="+- 0 1158 1150"/>
                    <a:gd name="T7" fmla="*/ 1158 h 57"/>
                    <a:gd name="T8" fmla="+- 0 1325 1325"/>
                    <a:gd name="T9" fmla="*/ T8 w 57"/>
                    <a:gd name="T10" fmla="+- 0 1178 1150"/>
                    <a:gd name="T11" fmla="*/ 1178 h 57"/>
                    <a:gd name="T12" fmla="+- 0 1333 1325"/>
                    <a:gd name="T13" fmla="*/ T12 w 57"/>
                    <a:gd name="T14" fmla="+- 0 1198 1150"/>
                    <a:gd name="T15" fmla="*/ 1198 h 57"/>
                    <a:gd name="T16" fmla="+- 0 1353 1325"/>
                    <a:gd name="T17" fmla="*/ T16 w 57"/>
                    <a:gd name="T18" fmla="+- 0 1206 1150"/>
                    <a:gd name="T19" fmla="*/ 1206 h 57"/>
                    <a:gd name="T20" fmla="+- 0 1373 1325"/>
                    <a:gd name="T21" fmla="*/ T20 w 57"/>
                    <a:gd name="T22" fmla="+- 0 1198 1150"/>
                    <a:gd name="T23" fmla="*/ 1198 h 57"/>
                    <a:gd name="T24" fmla="+- 0 1381 1325"/>
                    <a:gd name="T25" fmla="*/ T24 w 57"/>
                    <a:gd name="T26" fmla="+- 0 1178 1150"/>
                    <a:gd name="T27" fmla="*/ 1178 h 57"/>
                    <a:gd name="T28" fmla="+- 0 1382 1325"/>
                    <a:gd name="T29" fmla="*/ T28 w 57"/>
                    <a:gd name="T30" fmla="+- 0 1178 1150"/>
                    <a:gd name="T31" fmla="*/ 1178 h 57"/>
                    <a:gd name="T32" fmla="+- 0 1373 1325"/>
                    <a:gd name="T33" fmla="*/ T32 w 57"/>
                    <a:gd name="T34" fmla="+- 0 1158 1150"/>
                    <a:gd name="T35" fmla="*/ 1158 h 57"/>
                    <a:gd name="T36" fmla="+- 0 1353 1325"/>
                    <a:gd name="T37" fmla="*/ T36 w 57"/>
                    <a:gd name="T38" fmla="+- 0 1150 1150"/>
                    <a:gd name="T39" fmla="*/ 1150 h 57"/>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Lst>
                  <a:rect l="0" t="0" r="r" b="b"/>
                  <a:pathLst>
                    <a:path w="57" h="57">
                      <a:moveTo>
                        <a:pt x="28" y="0"/>
                      </a:moveTo>
                      <a:lnTo>
                        <a:pt x="8" y="8"/>
                      </a:lnTo>
                      <a:lnTo>
                        <a:pt x="0" y="28"/>
                      </a:lnTo>
                      <a:lnTo>
                        <a:pt x="8" y="48"/>
                      </a:lnTo>
                      <a:lnTo>
                        <a:pt x="28" y="56"/>
                      </a:lnTo>
                      <a:lnTo>
                        <a:pt x="48" y="48"/>
                      </a:lnTo>
                      <a:lnTo>
                        <a:pt x="56" y="28"/>
                      </a:lnTo>
                      <a:lnTo>
                        <a:pt x="57" y="28"/>
                      </a:lnTo>
                      <a:lnTo>
                        <a:pt x="48" y="8"/>
                      </a:lnTo>
                      <a:lnTo>
                        <a:pt x="28"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27" name="Group 19"/>
              <p:cNvGrpSpPr>
                <a:grpSpLocks/>
              </p:cNvGrpSpPr>
              <p:nvPr/>
            </p:nvGrpSpPr>
            <p:grpSpPr bwMode="auto">
              <a:xfrm>
                <a:off x="5" y="271"/>
                <a:ext cx="442" cy="2"/>
                <a:chOff x="5" y="271"/>
                <a:chExt cx="442" cy="2"/>
              </a:xfrm>
            </p:grpSpPr>
            <p:sp>
              <p:nvSpPr>
                <p:cNvPr id="45" name="Freeform 20"/>
                <p:cNvSpPr>
                  <a:spLocks/>
                </p:cNvSpPr>
                <p:nvPr/>
              </p:nvSpPr>
              <p:spPr bwMode="auto">
                <a:xfrm>
                  <a:off x="5" y="271"/>
                  <a:ext cx="442" cy="2"/>
                </a:xfrm>
                <a:custGeom>
                  <a:avLst/>
                  <a:gdLst>
                    <a:gd name="T0" fmla="+- 0 5 5"/>
                    <a:gd name="T1" fmla="*/ T0 w 442"/>
                    <a:gd name="T2" fmla="+- 0 446 5"/>
                    <a:gd name="T3" fmla="*/ T2 w 442"/>
                  </a:gdLst>
                  <a:ahLst/>
                  <a:cxnLst>
                    <a:cxn ang="0">
                      <a:pos x="T1" y="0"/>
                    </a:cxn>
                    <a:cxn ang="0">
                      <a:pos x="T3" y="0"/>
                    </a:cxn>
                  </a:cxnLst>
                  <a:rect l="0" t="0" r="r" b="b"/>
                  <a:pathLst>
                    <a:path w="442">
                      <a:moveTo>
                        <a:pt x="0" y="0"/>
                      </a:moveTo>
                      <a:lnTo>
                        <a:pt x="441"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8" name="Group 17"/>
              <p:cNvGrpSpPr>
                <a:grpSpLocks/>
              </p:cNvGrpSpPr>
              <p:nvPr/>
            </p:nvGrpSpPr>
            <p:grpSpPr bwMode="auto">
              <a:xfrm>
                <a:off x="2260" y="2085"/>
                <a:ext cx="442" cy="2"/>
                <a:chOff x="2260" y="2085"/>
                <a:chExt cx="442" cy="2"/>
              </a:xfrm>
            </p:grpSpPr>
            <p:sp>
              <p:nvSpPr>
                <p:cNvPr id="44" name="Freeform 18"/>
                <p:cNvSpPr>
                  <a:spLocks/>
                </p:cNvSpPr>
                <p:nvPr/>
              </p:nvSpPr>
              <p:spPr bwMode="auto">
                <a:xfrm>
                  <a:off x="2260" y="2085"/>
                  <a:ext cx="442" cy="2"/>
                </a:xfrm>
                <a:custGeom>
                  <a:avLst/>
                  <a:gdLst>
                    <a:gd name="T0" fmla="+- 0 2260 2260"/>
                    <a:gd name="T1" fmla="*/ T0 w 442"/>
                    <a:gd name="T2" fmla="+- 0 2701 2260"/>
                    <a:gd name="T3" fmla="*/ T2 w 442"/>
                  </a:gdLst>
                  <a:ahLst/>
                  <a:cxnLst>
                    <a:cxn ang="0">
                      <a:pos x="T1" y="0"/>
                    </a:cxn>
                    <a:cxn ang="0">
                      <a:pos x="T3" y="0"/>
                    </a:cxn>
                  </a:cxnLst>
                  <a:rect l="0" t="0" r="r" b="b"/>
                  <a:pathLst>
                    <a:path w="442">
                      <a:moveTo>
                        <a:pt x="0" y="0"/>
                      </a:moveTo>
                      <a:lnTo>
                        <a:pt x="441" y="0"/>
                      </a:lnTo>
                    </a:path>
                  </a:pathLst>
                </a:custGeom>
                <a:noFill/>
                <a:ln w="6350">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9" name="Group 15"/>
              <p:cNvGrpSpPr>
                <a:grpSpLocks/>
              </p:cNvGrpSpPr>
              <p:nvPr/>
            </p:nvGrpSpPr>
            <p:grpSpPr bwMode="auto">
              <a:xfrm>
                <a:off x="2438" y="2085"/>
                <a:ext cx="25" cy="2"/>
                <a:chOff x="2438" y="2085"/>
                <a:chExt cx="25" cy="2"/>
              </a:xfrm>
            </p:grpSpPr>
            <p:sp>
              <p:nvSpPr>
                <p:cNvPr id="43" name="Freeform 16"/>
                <p:cNvSpPr>
                  <a:spLocks/>
                </p:cNvSpPr>
                <p:nvPr/>
              </p:nvSpPr>
              <p:spPr bwMode="auto">
                <a:xfrm>
                  <a:off x="2438" y="2085"/>
                  <a:ext cx="25" cy="2"/>
                </a:xfrm>
                <a:custGeom>
                  <a:avLst/>
                  <a:gdLst>
                    <a:gd name="T0" fmla="+- 0 2438 2438"/>
                    <a:gd name="T1" fmla="*/ T0 w 25"/>
                    <a:gd name="T2" fmla="+- 0 2462 2438"/>
                    <a:gd name="T3" fmla="*/ T2 w 25"/>
                  </a:gdLst>
                  <a:ahLst/>
                  <a:cxnLst>
                    <a:cxn ang="0">
                      <a:pos x="T1" y="0"/>
                    </a:cxn>
                    <a:cxn ang="0">
                      <a:pos x="T3" y="0"/>
                    </a:cxn>
                  </a:cxnLst>
                  <a:rect l="0" t="0" r="r" b="b"/>
                  <a:pathLst>
                    <a:path w="25">
                      <a:moveTo>
                        <a:pt x="0" y="0"/>
                      </a:moveTo>
                      <a:lnTo>
                        <a:pt x="24" y="0"/>
                      </a:lnTo>
                    </a:path>
                  </a:pathLst>
                </a:custGeom>
                <a:noFill/>
                <a:ln w="317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30" name="Group 13"/>
              <p:cNvGrpSpPr>
                <a:grpSpLocks/>
              </p:cNvGrpSpPr>
              <p:nvPr/>
            </p:nvGrpSpPr>
            <p:grpSpPr bwMode="auto">
              <a:xfrm>
                <a:off x="2417" y="2000"/>
                <a:ext cx="116" cy="167"/>
                <a:chOff x="2417" y="2000"/>
                <a:chExt cx="116" cy="167"/>
              </a:xfrm>
            </p:grpSpPr>
            <p:sp>
              <p:nvSpPr>
                <p:cNvPr id="42" name="Freeform 14"/>
                <p:cNvSpPr>
                  <a:spLocks/>
                </p:cNvSpPr>
                <p:nvPr/>
              </p:nvSpPr>
              <p:spPr bwMode="auto">
                <a:xfrm>
                  <a:off x="2417" y="2000"/>
                  <a:ext cx="116" cy="167"/>
                </a:xfrm>
                <a:custGeom>
                  <a:avLst/>
                  <a:gdLst>
                    <a:gd name="T0" fmla="+- 0 2455 2455"/>
                    <a:gd name="T1" fmla="*/ T0 w 44"/>
                    <a:gd name="T2" fmla="+- 0 2060 2060"/>
                    <a:gd name="T3" fmla="*/ 2060 h 50"/>
                    <a:gd name="T4" fmla="+- 0 2455 2455"/>
                    <a:gd name="T5" fmla="*/ T4 w 44"/>
                    <a:gd name="T6" fmla="+- 0 2110 2060"/>
                    <a:gd name="T7" fmla="*/ 2110 h 50"/>
                    <a:gd name="T8" fmla="+- 0 2498 2455"/>
                    <a:gd name="T9" fmla="*/ T8 w 44"/>
                    <a:gd name="T10" fmla="+- 0 2085 2060"/>
                    <a:gd name="T11" fmla="*/ 2085 h 50"/>
                    <a:gd name="T12" fmla="+- 0 2455 2455"/>
                    <a:gd name="T13" fmla="*/ T12 w 44"/>
                    <a:gd name="T14" fmla="+- 0 2060 2060"/>
                    <a:gd name="T15" fmla="*/ 2060 h 50"/>
                  </a:gdLst>
                  <a:ahLst/>
                  <a:cxnLst>
                    <a:cxn ang="0">
                      <a:pos x="T1" y="T3"/>
                    </a:cxn>
                    <a:cxn ang="0">
                      <a:pos x="T5" y="T7"/>
                    </a:cxn>
                    <a:cxn ang="0">
                      <a:pos x="T9" y="T11"/>
                    </a:cxn>
                    <a:cxn ang="0">
                      <a:pos x="T13" y="T15"/>
                    </a:cxn>
                  </a:cxnLst>
                  <a:rect l="0" t="0" r="r" b="b"/>
                  <a:pathLst>
                    <a:path w="44" h="50">
                      <a:moveTo>
                        <a:pt x="0" y="0"/>
                      </a:moveTo>
                      <a:lnTo>
                        <a:pt x="0" y="50"/>
                      </a:lnTo>
                      <a:lnTo>
                        <a:pt x="43" y="25"/>
                      </a:lnTo>
                      <a:lnTo>
                        <a:pt x="0"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grpSp>
            <p:nvGrpSpPr>
              <p:cNvPr id="32" name="Group 2"/>
              <p:cNvGrpSpPr>
                <a:grpSpLocks/>
              </p:cNvGrpSpPr>
              <p:nvPr/>
            </p:nvGrpSpPr>
            <p:grpSpPr bwMode="auto">
              <a:xfrm>
                <a:off x="3" y="0"/>
                <a:ext cx="2667" cy="2305"/>
                <a:chOff x="3" y="0"/>
                <a:chExt cx="2667" cy="2305"/>
              </a:xfrm>
            </p:grpSpPr>
            <p:sp>
              <p:nvSpPr>
                <p:cNvPr id="34" name="Text Box 9"/>
                <p:cNvSpPr txBox="1">
                  <a:spLocks noChangeArrowheads="1"/>
                </p:cNvSpPr>
                <p:nvPr/>
              </p:nvSpPr>
              <p:spPr bwMode="auto">
                <a:xfrm>
                  <a:off x="379" y="0"/>
                  <a:ext cx="145"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231F20"/>
                      </a:solidFill>
                      <a:effectLst/>
                      <a:latin typeface="Calibri" pitchFamily="34" charset="0"/>
                      <a:ea typeface="Calibri" pitchFamily="34" charset="0"/>
                      <a:cs typeface="Times New Roman" pitchFamily="18" charset="0"/>
                    </a:rPr>
                    <a:t>A</a:t>
                  </a:r>
                  <a:endParaRPr kumimoji="0" lang="en-US" alt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35" name="Text Box 8"/>
                <p:cNvSpPr txBox="1">
                  <a:spLocks noChangeArrowheads="1"/>
                </p:cNvSpPr>
                <p:nvPr/>
              </p:nvSpPr>
              <p:spPr bwMode="auto">
                <a:xfrm>
                  <a:off x="2194" y="0"/>
                  <a:ext cx="134"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231F20"/>
                      </a:solidFill>
                      <a:effectLst/>
                      <a:latin typeface="Calibri" pitchFamily="34" charset="0"/>
                      <a:ea typeface="Calibri" pitchFamily="34" charset="0"/>
                      <a:cs typeface="Times New Roman" pitchFamily="18" charset="0"/>
                    </a:rPr>
                    <a:t>B</a:t>
                  </a:r>
                  <a:endParaRPr kumimoji="0" lang="en-US" alt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36" name="Text Box 7"/>
                <p:cNvSpPr txBox="1">
                  <a:spLocks noChangeArrowheads="1"/>
                </p:cNvSpPr>
                <p:nvPr/>
              </p:nvSpPr>
              <p:spPr bwMode="auto">
                <a:xfrm>
                  <a:off x="3" y="323"/>
                  <a:ext cx="67"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1" u="none" strike="noStrike" cap="none" normalizeH="0" baseline="0" dirty="0" smtClean="0">
                      <a:ln>
                        <a:noFill/>
                      </a:ln>
                      <a:solidFill>
                        <a:srgbClr val="231F20"/>
                      </a:solidFill>
                      <a:effectLst/>
                      <a:latin typeface="Times New Roman" panose="02020603050405020304" pitchFamily="18" charset="0"/>
                      <a:ea typeface="Calibri" pitchFamily="34" charset="0"/>
                      <a:cs typeface="Times New Roman" panose="02020603050405020304" pitchFamily="18" charset="0"/>
                    </a:rPr>
                    <a:t>I</a:t>
                  </a:r>
                  <a:endParaRPr kumimoji="0" lang="en-US" altLang="en-US" sz="1600" b="1" i="0" u="none" strike="noStrike" cap="none" normalizeH="0" baseline="0" dirty="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37" name="Text Box 6"/>
                <p:cNvSpPr txBox="1">
                  <a:spLocks noChangeArrowheads="1"/>
                </p:cNvSpPr>
                <p:nvPr/>
              </p:nvSpPr>
              <p:spPr bwMode="auto">
                <a:xfrm>
                  <a:off x="1446" y="1045"/>
                  <a:ext cx="145"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231F20"/>
                      </a:solidFill>
                      <a:effectLst/>
                      <a:latin typeface="Calibri" pitchFamily="34" charset="0"/>
                      <a:ea typeface="Calibri" pitchFamily="34" charset="0"/>
                      <a:cs typeface="Times New Roman" pitchFamily="18" charset="0"/>
                    </a:rPr>
                    <a:t>O</a:t>
                  </a:r>
                  <a:endParaRPr kumimoji="0" lang="en-US" alt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38" name="Text Box 5"/>
                <p:cNvSpPr txBox="1">
                  <a:spLocks noChangeArrowheads="1"/>
                </p:cNvSpPr>
                <p:nvPr/>
              </p:nvSpPr>
              <p:spPr bwMode="auto">
                <a:xfrm>
                  <a:off x="2603" y="1868"/>
                  <a:ext cx="67"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1" i="1" u="none" strike="noStrike" cap="none" normalizeH="0" baseline="0" smtClean="0">
                      <a:ln>
                        <a:noFill/>
                      </a:ln>
                      <a:solidFill>
                        <a:srgbClr val="231F20"/>
                      </a:solidFill>
                      <a:effectLst/>
                      <a:latin typeface="Times New Roman" panose="02020603050405020304" pitchFamily="18" charset="0"/>
                      <a:ea typeface="Calibri" pitchFamily="34" charset="0"/>
                      <a:cs typeface="Times New Roman" panose="02020603050405020304" pitchFamily="18" charset="0"/>
                    </a:rPr>
                    <a:t>I</a:t>
                  </a:r>
                  <a:endParaRPr kumimoji="0" lang="en-US" altLang="en-US" sz="1600" b="1" i="0" u="none" strike="noStrike" cap="none" normalizeH="0" baseline="0" smtClean="0">
                    <a:ln>
                      <a:noFill/>
                    </a:ln>
                    <a:solidFill>
                      <a:schemeClr val="tx1"/>
                    </a:solidFill>
                    <a:effectLst/>
                    <a:latin typeface="Times New Roman" panose="02020603050405020304" pitchFamily="18" charset="0"/>
                    <a:cs typeface="Times New Roman" panose="02020603050405020304" pitchFamily="18" charset="0"/>
                  </a:endParaRPr>
                </a:p>
              </p:txBody>
            </p:sp>
            <p:sp>
              <p:nvSpPr>
                <p:cNvPr id="39" name="Text Box 4"/>
                <p:cNvSpPr txBox="1">
                  <a:spLocks noChangeArrowheads="1"/>
                </p:cNvSpPr>
                <p:nvPr/>
              </p:nvSpPr>
              <p:spPr bwMode="auto">
                <a:xfrm>
                  <a:off x="374" y="2105"/>
                  <a:ext cx="145"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231F20"/>
                      </a:solidFill>
                      <a:effectLst/>
                      <a:latin typeface="Calibri" pitchFamily="34" charset="0"/>
                      <a:ea typeface="Calibri" pitchFamily="34" charset="0"/>
                      <a:cs typeface="Times New Roman" pitchFamily="18" charset="0"/>
                    </a:rPr>
                    <a:t>D</a:t>
                  </a:r>
                  <a:endParaRPr kumimoji="0" lang="en-US" altLang="en-US" sz="1600" b="0" i="0" u="none" strike="noStrike" cap="none" normalizeH="0" baseline="0" smtClean="0">
                    <a:ln>
                      <a:noFill/>
                    </a:ln>
                    <a:solidFill>
                      <a:schemeClr val="tx1"/>
                    </a:solidFill>
                    <a:effectLst/>
                    <a:latin typeface="Arial" pitchFamily="34" charset="0"/>
                    <a:cs typeface="Arial" pitchFamily="34" charset="0"/>
                  </a:endParaRPr>
                </a:p>
              </p:txBody>
            </p:sp>
            <p:sp>
              <p:nvSpPr>
                <p:cNvPr id="40" name="Text Box 3"/>
                <p:cNvSpPr txBox="1">
                  <a:spLocks noChangeArrowheads="1"/>
                </p:cNvSpPr>
                <p:nvPr/>
              </p:nvSpPr>
              <p:spPr bwMode="auto">
                <a:xfrm>
                  <a:off x="2194" y="2105"/>
                  <a:ext cx="134" cy="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0" tIns="0" rIns="0" bIns="0" numCol="1" anchor="t" anchorCtr="0" compatLnSpc="1">
                  <a:prstTxWarp prst="textNoShape">
                    <a:avLst/>
                  </a:prstTxWarp>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altLang="en-US" sz="1600" b="0" i="0" u="none" strike="noStrike" cap="none" normalizeH="0" baseline="0" smtClean="0">
                      <a:ln>
                        <a:noFill/>
                      </a:ln>
                      <a:solidFill>
                        <a:srgbClr val="231F20"/>
                      </a:solidFill>
                      <a:effectLst/>
                      <a:latin typeface="Calibri" pitchFamily="34" charset="0"/>
                      <a:ea typeface="Calibri" pitchFamily="34" charset="0"/>
                      <a:cs typeface="Times New Roman" pitchFamily="18" charset="0"/>
                    </a:rPr>
                    <a:t>C</a:t>
                  </a:r>
                  <a:endParaRPr kumimoji="0" lang="en-US" altLang="en-US" sz="1600" b="0" i="0" u="none" strike="noStrike" cap="none" normalizeH="0" baseline="0" smtClean="0">
                    <a:ln>
                      <a:noFill/>
                    </a:ln>
                    <a:solidFill>
                      <a:schemeClr val="tx1"/>
                    </a:solidFill>
                    <a:effectLst/>
                    <a:latin typeface="Arial" pitchFamily="34" charset="0"/>
                    <a:cs typeface="Arial" pitchFamily="34" charset="0"/>
                  </a:endParaRPr>
                </a:p>
              </p:txBody>
            </p:sp>
          </p:grpSp>
        </p:grpSp>
        <p:sp>
          <p:nvSpPr>
            <p:cNvPr id="67" name="Freeform 14"/>
            <p:cNvSpPr>
              <a:spLocks/>
            </p:cNvSpPr>
            <p:nvPr/>
          </p:nvSpPr>
          <p:spPr bwMode="auto">
            <a:xfrm>
              <a:off x="5035235" y="1333113"/>
              <a:ext cx="180466" cy="244469"/>
            </a:xfrm>
            <a:custGeom>
              <a:avLst/>
              <a:gdLst>
                <a:gd name="T0" fmla="+- 0 2455 2455"/>
                <a:gd name="T1" fmla="*/ T0 w 44"/>
                <a:gd name="T2" fmla="+- 0 2060 2060"/>
                <a:gd name="T3" fmla="*/ 2060 h 50"/>
                <a:gd name="T4" fmla="+- 0 2455 2455"/>
                <a:gd name="T5" fmla="*/ T4 w 44"/>
                <a:gd name="T6" fmla="+- 0 2110 2060"/>
                <a:gd name="T7" fmla="*/ 2110 h 50"/>
                <a:gd name="T8" fmla="+- 0 2498 2455"/>
                <a:gd name="T9" fmla="*/ T8 w 44"/>
                <a:gd name="T10" fmla="+- 0 2085 2060"/>
                <a:gd name="T11" fmla="*/ 2085 h 50"/>
                <a:gd name="T12" fmla="+- 0 2455 2455"/>
                <a:gd name="T13" fmla="*/ T12 w 44"/>
                <a:gd name="T14" fmla="+- 0 2060 2060"/>
                <a:gd name="T15" fmla="*/ 2060 h 50"/>
              </a:gdLst>
              <a:ahLst/>
              <a:cxnLst>
                <a:cxn ang="0">
                  <a:pos x="T1" y="T3"/>
                </a:cxn>
                <a:cxn ang="0">
                  <a:pos x="T5" y="T7"/>
                </a:cxn>
                <a:cxn ang="0">
                  <a:pos x="T9" y="T11"/>
                </a:cxn>
                <a:cxn ang="0">
                  <a:pos x="T13" y="T15"/>
                </a:cxn>
              </a:cxnLst>
              <a:rect l="0" t="0" r="r" b="b"/>
              <a:pathLst>
                <a:path w="44" h="50">
                  <a:moveTo>
                    <a:pt x="0" y="0"/>
                  </a:moveTo>
                  <a:lnTo>
                    <a:pt x="0" y="50"/>
                  </a:lnTo>
                  <a:lnTo>
                    <a:pt x="43" y="25"/>
                  </a:lnTo>
                  <a:lnTo>
                    <a:pt x="0" y="0"/>
                  </a:lnTo>
                  <a:close/>
                </a:path>
              </a:pathLst>
            </a:custGeom>
            <a:solidFill>
              <a:srgbClr val="231F20"/>
            </a:solidFill>
            <a:ln>
              <a:noFill/>
            </a:ln>
            <a:extLst>
              <a:ext uri="{91240B29-F687-4F45-9708-019B960494DF}">
                <a14:hiddenLine xmlns:a14="http://schemas.microsoft.com/office/drawing/2010/main" w="9525">
                  <a:solidFill>
                    <a:srgbClr val="000000"/>
                  </a:solidFill>
                  <a:round/>
                  <a:headEnd/>
                  <a:tailEnd/>
                </a14:hiddenLine>
              </a:ext>
            </a:extLst>
          </p:spPr>
          <p:txBody>
            <a:bodyPr vert="horz" wrap="square" lIns="91440" tIns="45720" rIns="91440" bIns="45720" numCol="1" anchor="t" anchorCtr="0" compatLnSpc="1">
              <a:prstTxWarp prst="textNoShape">
                <a:avLst/>
              </a:prstTxWarp>
            </a:bodyPr>
            <a:lstStyle/>
            <a:p>
              <a:endParaRPr lang="en-NZ"/>
            </a:p>
          </p:txBody>
        </p:sp>
      </p:grpSp>
      <p:sp>
        <p:nvSpPr>
          <p:cNvPr id="31" name="Rectangle 30"/>
          <p:cNvSpPr/>
          <p:nvPr/>
        </p:nvSpPr>
        <p:spPr>
          <a:xfrm>
            <a:off x="260088" y="2136819"/>
            <a:ext cx="4820193" cy="1754326"/>
          </a:xfrm>
          <a:prstGeom prst="rect">
            <a:avLst/>
          </a:prstGeom>
          <a:solidFill>
            <a:srgbClr val="FFFFCC"/>
          </a:solidFill>
        </p:spPr>
        <p:txBody>
          <a:bodyPr wrap="square">
            <a:spAutoFit/>
          </a:bodyPr>
          <a:lstStyle/>
          <a:p>
            <a:r>
              <a:rPr lang="en-US" dirty="0"/>
              <a:t>The circuit is symmetrical. Equal sized currents must flow along the identical paths AB and AD. This means that the voltage drops across resistors AB and AD will be the same and so the potential at B and D will be the same</a:t>
            </a:r>
            <a:r>
              <a:rPr lang="en-US" dirty="0" smtClean="0"/>
              <a:t>. (The potential difference BD is zero.)</a:t>
            </a:r>
            <a:endParaRPr lang="en-NZ" dirty="0"/>
          </a:p>
        </p:txBody>
      </p:sp>
      <p:sp>
        <p:nvSpPr>
          <p:cNvPr id="33" name="Rectangle 32"/>
          <p:cNvSpPr/>
          <p:nvPr/>
        </p:nvSpPr>
        <p:spPr>
          <a:xfrm>
            <a:off x="301810" y="4519597"/>
            <a:ext cx="5252829" cy="1200329"/>
          </a:xfrm>
          <a:prstGeom prst="rect">
            <a:avLst/>
          </a:prstGeom>
          <a:solidFill>
            <a:srgbClr val="FFFFCC"/>
          </a:solidFill>
        </p:spPr>
        <p:txBody>
          <a:bodyPr wrap="square">
            <a:spAutoFit/>
          </a:bodyPr>
          <a:lstStyle/>
          <a:p>
            <a:r>
              <a:rPr lang="en-US" dirty="0"/>
              <a:t>DO and BO do not have any current through them so do not contribute to the resistance.</a:t>
            </a:r>
            <a:endParaRPr lang="en-NZ" dirty="0"/>
          </a:p>
          <a:p>
            <a:r>
              <a:rPr lang="en-US" dirty="0"/>
              <a:t>This leaves 3 parallel branches, each of resistance </a:t>
            </a:r>
            <a:r>
              <a:rPr lang="en-US" b="1" dirty="0"/>
              <a:t>2</a:t>
            </a:r>
            <a:r>
              <a:rPr lang="en-US" b="1" i="1" dirty="0"/>
              <a:t>r</a:t>
            </a:r>
            <a:r>
              <a:rPr lang="en-US" b="1" dirty="0"/>
              <a:t>. </a:t>
            </a:r>
            <a:r>
              <a:rPr lang="en-US" dirty="0"/>
              <a:t>The total will be </a:t>
            </a:r>
            <a:r>
              <a:rPr lang="en-US" b="1" dirty="0" smtClean="0"/>
              <a:t>⅔</a:t>
            </a:r>
            <a:r>
              <a:rPr lang="en-US" b="1" i="1" dirty="0" smtClean="0"/>
              <a:t>r</a:t>
            </a:r>
            <a:r>
              <a:rPr lang="en-US" b="1" dirty="0" smtClean="0"/>
              <a:t> </a:t>
            </a:r>
            <a:r>
              <a:rPr lang="en-US" b="1" dirty="0"/>
              <a:t>Ω</a:t>
            </a:r>
            <a:endParaRPr lang="en-NZ" b="1" dirty="0"/>
          </a:p>
        </p:txBody>
      </p:sp>
      <p:cxnSp>
        <p:nvCxnSpPr>
          <p:cNvPr id="66" name="Straight Arrow Connector 65"/>
          <p:cNvCxnSpPr/>
          <p:nvPr/>
        </p:nvCxnSpPr>
        <p:spPr>
          <a:xfrm>
            <a:off x="5570764" y="1479913"/>
            <a:ext cx="452846" cy="2177"/>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3" name="Straight Arrow Connector 72"/>
          <p:cNvCxnSpPr/>
          <p:nvPr/>
        </p:nvCxnSpPr>
        <p:spPr>
          <a:xfrm flipH="1">
            <a:off x="5524725" y="1514748"/>
            <a:ext cx="3041" cy="410404"/>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cxnSp>
        <p:nvCxnSpPr>
          <p:cNvPr id="74" name="Straight Arrow Connector 73"/>
          <p:cNvCxnSpPr/>
          <p:nvPr/>
        </p:nvCxnSpPr>
        <p:spPr>
          <a:xfrm>
            <a:off x="5559335" y="1506584"/>
            <a:ext cx="256902" cy="243839"/>
          </a:xfrm>
          <a:prstGeom prst="straightConnector1">
            <a:avLst/>
          </a:prstGeom>
          <a:ln w="28575">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80" name="TextBox 79"/>
          <p:cNvSpPr txBox="1"/>
          <p:nvPr/>
        </p:nvSpPr>
        <p:spPr>
          <a:xfrm>
            <a:off x="5745480" y="1123950"/>
            <a:ext cx="409086" cy="307777"/>
          </a:xfrm>
          <a:prstGeom prst="rect">
            <a:avLst/>
          </a:prstGeom>
          <a:noFill/>
        </p:spPr>
        <p:txBody>
          <a:bodyPr wrap="none" rtlCol="0">
            <a:spAutoFit/>
          </a:bodyPr>
          <a:lstStyle/>
          <a:p>
            <a:r>
              <a:rPr lang="en-NZ" sz="1400" b="1" i="1" dirty="0" smtClean="0">
                <a:solidFill>
                  <a:srgbClr val="FF0000"/>
                </a:solidFill>
                <a:latin typeface="Cambria Math" panose="02040503050406030204" pitchFamily="18" charset="0"/>
                <a:ea typeface="Cambria Math" panose="02040503050406030204" pitchFamily="18" charset="0"/>
              </a:rPr>
              <a:t>⅓I</a:t>
            </a:r>
            <a:endParaRPr lang="en-NZ" sz="1400" b="1" i="1" dirty="0">
              <a:solidFill>
                <a:srgbClr val="FF0000"/>
              </a:solidFill>
              <a:latin typeface="Cambria Math" panose="02040503050406030204" pitchFamily="18" charset="0"/>
              <a:ea typeface="Cambria Math" panose="02040503050406030204" pitchFamily="18" charset="0"/>
            </a:endParaRPr>
          </a:p>
        </p:txBody>
      </p:sp>
      <p:sp>
        <p:nvSpPr>
          <p:cNvPr id="81" name="TextBox 80"/>
          <p:cNvSpPr txBox="1"/>
          <p:nvPr/>
        </p:nvSpPr>
        <p:spPr>
          <a:xfrm>
            <a:off x="5093970" y="1790700"/>
            <a:ext cx="409086" cy="307777"/>
          </a:xfrm>
          <a:prstGeom prst="rect">
            <a:avLst/>
          </a:prstGeom>
          <a:noFill/>
        </p:spPr>
        <p:txBody>
          <a:bodyPr wrap="none" rtlCol="0">
            <a:spAutoFit/>
          </a:bodyPr>
          <a:lstStyle/>
          <a:p>
            <a:r>
              <a:rPr lang="en-NZ" sz="1400" b="1" i="1" dirty="0" smtClean="0">
                <a:solidFill>
                  <a:srgbClr val="FF0000"/>
                </a:solidFill>
                <a:latin typeface="Cambria Math" panose="02040503050406030204" pitchFamily="18" charset="0"/>
                <a:ea typeface="Cambria Math" panose="02040503050406030204" pitchFamily="18" charset="0"/>
              </a:rPr>
              <a:t>⅓I</a:t>
            </a:r>
            <a:endParaRPr lang="en-NZ" sz="1400" b="1" i="1" dirty="0">
              <a:solidFill>
                <a:srgbClr val="FF0000"/>
              </a:solidFill>
              <a:latin typeface="Cambria Math" panose="02040503050406030204" pitchFamily="18" charset="0"/>
              <a:ea typeface="Cambria Math" panose="02040503050406030204" pitchFamily="18" charset="0"/>
            </a:endParaRPr>
          </a:p>
        </p:txBody>
      </p:sp>
      <p:sp>
        <p:nvSpPr>
          <p:cNvPr id="82" name="TextBox 81"/>
          <p:cNvSpPr txBox="1"/>
          <p:nvPr/>
        </p:nvSpPr>
        <p:spPr>
          <a:xfrm>
            <a:off x="4544603" y="3345730"/>
            <a:ext cx="279001" cy="730642"/>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83" name="TextBox 82"/>
          <p:cNvSpPr txBox="1"/>
          <p:nvPr/>
        </p:nvSpPr>
        <p:spPr>
          <a:xfrm>
            <a:off x="5608395" y="4472068"/>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84" name="TextBox 83"/>
          <p:cNvSpPr txBox="1"/>
          <p:nvPr/>
        </p:nvSpPr>
        <p:spPr>
          <a:xfrm>
            <a:off x="5625892" y="5098459"/>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85" name="TextBox 84"/>
          <p:cNvSpPr txBox="1"/>
          <p:nvPr/>
        </p:nvSpPr>
        <p:spPr>
          <a:xfrm>
            <a:off x="5392016" y="6272921"/>
            <a:ext cx="2965555" cy="369332"/>
          </a:xfrm>
          <a:prstGeom prst="rect">
            <a:avLst/>
          </a:prstGeom>
          <a:solidFill>
            <a:srgbClr val="FFFFCC"/>
          </a:solidFill>
        </p:spPr>
        <p:txBody>
          <a:bodyPr wrap="none" rtlCol="0">
            <a:spAutoFit/>
          </a:bodyPr>
          <a:lstStyle/>
          <a:p>
            <a:r>
              <a:rPr lang="en-NZ" b="1" i="1" dirty="0" smtClean="0">
                <a:solidFill>
                  <a:srgbClr val="FF0000"/>
                </a:solidFill>
              </a:rPr>
              <a:t>Three marks were given here</a:t>
            </a:r>
            <a:endParaRPr lang="en-NZ" b="1" i="1" dirty="0">
              <a:solidFill>
                <a:srgbClr val="FF0000"/>
              </a:solidFill>
            </a:endParaRPr>
          </a:p>
        </p:txBody>
      </p:sp>
    </p:spTree>
    <p:extLst>
      <p:ext uri="{BB962C8B-B14F-4D97-AF65-F5344CB8AC3E}">
        <p14:creationId xmlns:p14="http://schemas.microsoft.com/office/powerpoint/2010/main" val="34726240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1" fill="hold" grpId="0" nodeType="clickEffect">
                                  <p:stCondLst>
                                    <p:cond delay="0"/>
                                  </p:stCondLst>
                                  <p:childTnLst>
                                    <p:set>
                                      <p:cBhvr>
                                        <p:cTn id="6" dur="1" fill="hold">
                                          <p:stCondLst>
                                            <p:cond delay="0"/>
                                          </p:stCondLst>
                                        </p:cTn>
                                        <p:tgtEl>
                                          <p:spTgt spid="31"/>
                                        </p:tgtEl>
                                        <p:attrNameLst>
                                          <p:attrName>style.visibility</p:attrName>
                                        </p:attrNameLst>
                                      </p:cBhvr>
                                      <p:to>
                                        <p:strVal val="visible"/>
                                      </p:to>
                                    </p:set>
                                    <p:animEffect transition="in" filter="wipe(up)">
                                      <p:cBhvr>
                                        <p:cTn id="7" dur="3000"/>
                                        <p:tgtEl>
                                          <p:spTgt spid="31"/>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1" fill="hold" grpId="0" nodeType="clickEffect">
                                  <p:stCondLst>
                                    <p:cond delay="0"/>
                                  </p:stCondLst>
                                  <p:childTnLst>
                                    <p:set>
                                      <p:cBhvr>
                                        <p:cTn id="11" dur="1" fill="hold">
                                          <p:stCondLst>
                                            <p:cond delay="0"/>
                                          </p:stCondLst>
                                        </p:cTn>
                                        <p:tgtEl>
                                          <p:spTgt spid="33"/>
                                        </p:tgtEl>
                                        <p:attrNameLst>
                                          <p:attrName>style.visibility</p:attrName>
                                        </p:attrNameLst>
                                      </p:cBhvr>
                                      <p:to>
                                        <p:strVal val="visible"/>
                                      </p:to>
                                    </p:set>
                                    <p:animEffect transition="in" filter="wipe(up)">
                                      <p:cBhvr>
                                        <p:cTn id="12" dur="2500"/>
                                        <p:tgtEl>
                                          <p:spTgt spid="33"/>
                                        </p:tgtEl>
                                      </p:cBhvr>
                                    </p:animEffect>
                                  </p:childTnLst>
                                </p:cTn>
                              </p:par>
                            </p:childTnLst>
                          </p:cTn>
                        </p:par>
                        <p:par>
                          <p:cTn id="13" fill="hold">
                            <p:stCondLst>
                              <p:cond delay="2500"/>
                            </p:stCondLst>
                            <p:childTnLst>
                              <p:par>
                                <p:cTn id="14" presetID="22" presetClass="entr" presetSubtype="8" fill="hold" grpId="0" nodeType="afterEffect">
                                  <p:stCondLst>
                                    <p:cond delay="0"/>
                                  </p:stCondLst>
                                  <p:childTnLst>
                                    <p:set>
                                      <p:cBhvr>
                                        <p:cTn id="15" dur="1" fill="hold">
                                          <p:stCondLst>
                                            <p:cond delay="0"/>
                                          </p:stCondLst>
                                        </p:cTn>
                                        <p:tgtEl>
                                          <p:spTgt spid="80"/>
                                        </p:tgtEl>
                                        <p:attrNameLst>
                                          <p:attrName>style.visibility</p:attrName>
                                        </p:attrNameLst>
                                      </p:cBhvr>
                                      <p:to>
                                        <p:strVal val="visible"/>
                                      </p:to>
                                    </p:set>
                                    <p:animEffect transition="in" filter="wipe(left)">
                                      <p:cBhvr>
                                        <p:cTn id="16" dur="1750"/>
                                        <p:tgtEl>
                                          <p:spTgt spid="80"/>
                                        </p:tgtEl>
                                      </p:cBhvr>
                                    </p:animEffect>
                                  </p:childTnLst>
                                </p:cTn>
                              </p:par>
                              <p:par>
                                <p:cTn id="17" presetID="22" presetClass="entr" presetSubtype="8" fill="hold" nodeType="withEffect">
                                  <p:stCondLst>
                                    <p:cond delay="0"/>
                                  </p:stCondLst>
                                  <p:childTnLst>
                                    <p:set>
                                      <p:cBhvr>
                                        <p:cTn id="18" dur="1" fill="hold">
                                          <p:stCondLst>
                                            <p:cond delay="0"/>
                                          </p:stCondLst>
                                        </p:cTn>
                                        <p:tgtEl>
                                          <p:spTgt spid="66"/>
                                        </p:tgtEl>
                                        <p:attrNameLst>
                                          <p:attrName>style.visibility</p:attrName>
                                        </p:attrNameLst>
                                      </p:cBhvr>
                                      <p:to>
                                        <p:strVal val="visible"/>
                                      </p:to>
                                    </p:set>
                                    <p:animEffect transition="in" filter="wipe(left)">
                                      <p:cBhvr>
                                        <p:cTn id="19" dur="1750"/>
                                        <p:tgtEl>
                                          <p:spTgt spid="66"/>
                                        </p:tgtEl>
                                      </p:cBhvr>
                                    </p:animEffect>
                                  </p:childTnLst>
                                </p:cTn>
                              </p:par>
                            </p:childTnLst>
                          </p:cTn>
                        </p:par>
                        <p:par>
                          <p:cTn id="20" fill="hold">
                            <p:stCondLst>
                              <p:cond delay="4250"/>
                            </p:stCondLst>
                            <p:childTnLst>
                              <p:par>
                                <p:cTn id="21" presetID="22" presetClass="entr" presetSubtype="8" fill="hold" nodeType="afterEffect">
                                  <p:stCondLst>
                                    <p:cond delay="0"/>
                                  </p:stCondLst>
                                  <p:childTnLst>
                                    <p:set>
                                      <p:cBhvr>
                                        <p:cTn id="22" dur="1" fill="hold">
                                          <p:stCondLst>
                                            <p:cond delay="0"/>
                                          </p:stCondLst>
                                        </p:cTn>
                                        <p:tgtEl>
                                          <p:spTgt spid="74"/>
                                        </p:tgtEl>
                                        <p:attrNameLst>
                                          <p:attrName>style.visibility</p:attrName>
                                        </p:attrNameLst>
                                      </p:cBhvr>
                                      <p:to>
                                        <p:strVal val="visible"/>
                                      </p:to>
                                    </p:set>
                                    <p:animEffect transition="in" filter="wipe(left)">
                                      <p:cBhvr>
                                        <p:cTn id="23" dur="1250"/>
                                        <p:tgtEl>
                                          <p:spTgt spid="74"/>
                                        </p:tgtEl>
                                      </p:cBhvr>
                                    </p:animEffect>
                                  </p:childTnLst>
                                </p:cTn>
                              </p:par>
                              <p:par>
                                <p:cTn id="24" presetID="22" presetClass="entr" presetSubtype="8" fill="hold" nodeType="withEffect">
                                  <p:stCondLst>
                                    <p:cond delay="0"/>
                                  </p:stCondLst>
                                  <p:childTnLst>
                                    <p:set>
                                      <p:cBhvr>
                                        <p:cTn id="25" dur="1" fill="hold">
                                          <p:stCondLst>
                                            <p:cond delay="0"/>
                                          </p:stCondLst>
                                        </p:cTn>
                                        <p:tgtEl>
                                          <p:spTgt spid="73"/>
                                        </p:tgtEl>
                                        <p:attrNameLst>
                                          <p:attrName>style.visibility</p:attrName>
                                        </p:attrNameLst>
                                      </p:cBhvr>
                                      <p:to>
                                        <p:strVal val="visible"/>
                                      </p:to>
                                    </p:set>
                                    <p:animEffect transition="in" filter="wipe(left)">
                                      <p:cBhvr>
                                        <p:cTn id="26" dur="1750"/>
                                        <p:tgtEl>
                                          <p:spTgt spid="73"/>
                                        </p:tgtEl>
                                      </p:cBhvr>
                                    </p:animEffect>
                                  </p:childTnLst>
                                </p:cTn>
                              </p:par>
                              <p:par>
                                <p:cTn id="27" presetID="22" presetClass="entr" presetSubtype="8" fill="hold" grpId="0" nodeType="withEffect">
                                  <p:stCondLst>
                                    <p:cond delay="0"/>
                                  </p:stCondLst>
                                  <p:childTnLst>
                                    <p:set>
                                      <p:cBhvr>
                                        <p:cTn id="28" dur="1" fill="hold">
                                          <p:stCondLst>
                                            <p:cond delay="0"/>
                                          </p:stCondLst>
                                        </p:cTn>
                                        <p:tgtEl>
                                          <p:spTgt spid="81"/>
                                        </p:tgtEl>
                                        <p:attrNameLst>
                                          <p:attrName>style.visibility</p:attrName>
                                        </p:attrNameLst>
                                      </p:cBhvr>
                                      <p:to>
                                        <p:strVal val="visible"/>
                                      </p:to>
                                    </p:set>
                                    <p:animEffect transition="in" filter="wipe(left)">
                                      <p:cBhvr>
                                        <p:cTn id="29" dur="1250"/>
                                        <p:tgtEl>
                                          <p:spTgt spid="81"/>
                                        </p:tgtEl>
                                      </p:cBhvr>
                                    </p:animEffect>
                                  </p:childTnLst>
                                </p:cTn>
                              </p:par>
                            </p:childTnLst>
                          </p:cTn>
                        </p:par>
                      </p:childTnLst>
                    </p:cTn>
                  </p:par>
                  <p:par>
                    <p:cTn id="30" fill="hold">
                      <p:stCondLst>
                        <p:cond delay="indefinite"/>
                      </p:stCondLst>
                      <p:childTnLst>
                        <p:par>
                          <p:cTn id="31" fill="hold">
                            <p:stCondLst>
                              <p:cond delay="0"/>
                            </p:stCondLst>
                            <p:childTnLst>
                              <p:par>
                                <p:cTn id="32" presetID="26" presetClass="entr" presetSubtype="0" fill="hold" grpId="0" nodeType="clickEffect">
                                  <p:stCondLst>
                                    <p:cond delay="0"/>
                                  </p:stCondLst>
                                  <p:childTnLst>
                                    <p:set>
                                      <p:cBhvr>
                                        <p:cTn id="33" dur="1" fill="hold">
                                          <p:stCondLst>
                                            <p:cond delay="0"/>
                                          </p:stCondLst>
                                        </p:cTn>
                                        <p:tgtEl>
                                          <p:spTgt spid="85"/>
                                        </p:tgtEl>
                                        <p:attrNameLst>
                                          <p:attrName>style.visibility</p:attrName>
                                        </p:attrNameLst>
                                      </p:cBhvr>
                                      <p:to>
                                        <p:strVal val="visible"/>
                                      </p:to>
                                    </p:set>
                                    <p:animEffect transition="in" filter="wipe(down)">
                                      <p:cBhvr>
                                        <p:cTn id="34" dur="580">
                                          <p:stCondLst>
                                            <p:cond delay="0"/>
                                          </p:stCondLst>
                                        </p:cTn>
                                        <p:tgtEl>
                                          <p:spTgt spid="85"/>
                                        </p:tgtEl>
                                      </p:cBhvr>
                                    </p:animEffect>
                                    <p:anim calcmode="lin" valueType="num">
                                      <p:cBhvr>
                                        <p:cTn id="35" dur="1822" tmFilter="0,0; 0.14,0.36; 0.43,0.73; 0.71,0.91; 1.0,1.0">
                                          <p:stCondLst>
                                            <p:cond delay="0"/>
                                          </p:stCondLst>
                                        </p:cTn>
                                        <p:tgtEl>
                                          <p:spTgt spid="85"/>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85"/>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85"/>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85"/>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85"/>
                                        </p:tgtEl>
                                        <p:attrNameLst>
                                          <p:attrName>ppt_y</p:attrName>
                                        </p:attrNameLst>
                                      </p:cBhvr>
                                      <p:tavLst>
                                        <p:tav tm="0" fmla="#ppt_y-sin(pi*$)/81">
                                          <p:val>
                                            <p:fltVal val="0"/>
                                          </p:val>
                                        </p:tav>
                                        <p:tav tm="100000">
                                          <p:val>
                                            <p:fltVal val="1"/>
                                          </p:val>
                                        </p:tav>
                                      </p:tavLst>
                                    </p:anim>
                                    <p:animScale>
                                      <p:cBhvr>
                                        <p:cTn id="40" dur="26">
                                          <p:stCondLst>
                                            <p:cond delay="650"/>
                                          </p:stCondLst>
                                        </p:cTn>
                                        <p:tgtEl>
                                          <p:spTgt spid="85"/>
                                        </p:tgtEl>
                                      </p:cBhvr>
                                      <p:to x="100000" y="60000"/>
                                    </p:animScale>
                                    <p:animScale>
                                      <p:cBhvr>
                                        <p:cTn id="41" dur="166" decel="50000">
                                          <p:stCondLst>
                                            <p:cond delay="676"/>
                                          </p:stCondLst>
                                        </p:cTn>
                                        <p:tgtEl>
                                          <p:spTgt spid="85"/>
                                        </p:tgtEl>
                                      </p:cBhvr>
                                      <p:to x="100000" y="100000"/>
                                    </p:animScale>
                                    <p:animScale>
                                      <p:cBhvr>
                                        <p:cTn id="42" dur="26">
                                          <p:stCondLst>
                                            <p:cond delay="1312"/>
                                          </p:stCondLst>
                                        </p:cTn>
                                        <p:tgtEl>
                                          <p:spTgt spid="85"/>
                                        </p:tgtEl>
                                      </p:cBhvr>
                                      <p:to x="100000" y="80000"/>
                                    </p:animScale>
                                    <p:animScale>
                                      <p:cBhvr>
                                        <p:cTn id="43" dur="166" decel="50000">
                                          <p:stCondLst>
                                            <p:cond delay="1338"/>
                                          </p:stCondLst>
                                        </p:cTn>
                                        <p:tgtEl>
                                          <p:spTgt spid="85"/>
                                        </p:tgtEl>
                                      </p:cBhvr>
                                      <p:to x="100000" y="100000"/>
                                    </p:animScale>
                                    <p:animScale>
                                      <p:cBhvr>
                                        <p:cTn id="44" dur="26">
                                          <p:stCondLst>
                                            <p:cond delay="1642"/>
                                          </p:stCondLst>
                                        </p:cTn>
                                        <p:tgtEl>
                                          <p:spTgt spid="85"/>
                                        </p:tgtEl>
                                      </p:cBhvr>
                                      <p:to x="100000" y="90000"/>
                                    </p:animScale>
                                    <p:animScale>
                                      <p:cBhvr>
                                        <p:cTn id="45" dur="166" decel="50000">
                                          <p:stCondLst>
                                            <p:cond delay="1668"/>
                                          </p:stCondLst>
                                        </p:cTn>
                                        <p:tgtEl>
                                          <p:spTgt spid="85"/>
                                        </p:tgtEl>
                                      </p:cBhvr>
                                      <p:to x="100000" y="100000"/>
                                    </p:animScale>
                                    <p:animScale>
                                      <p:cBhvr>
                                        <p:cTn id="46" dur="26">
                                          <p:stCondLst>
                                            <p:cond delay="1808"/>
                                          </p:stCondLst>
                                        </p:cTn>
                                        <p:tgtEl>
                                          <p:spTgt spid="85"/>
                                        </p:tgtEl>
                                      </p:cBhvr>
                                      <p:to x="100000" y="95000"/>
                                    </p:animScale>
                                    <p:animScale>
                                      <p:cBhvr>
                                        <p:cTn id="47" dur="166" decel="50000">
                                          <p:stCondLst>
                                            <p:cond delay="1834"/>
                                          </p:stCondLst>
                                        </p:cTn>
                                        <p:tgtEl>
                                          <p:spTgt spid="85"/>
                                        </p:tgtEl>
                                      </p:cBhvr>
                                      <p:to x="100000" y="100000"/>
                                    </p:animScale>
                                  </p:childTnLst>
                                </p:cTn>
                              </p:par>
                            </p:childTnLst>
                          </p:cTn>
                        </p:par>
                        <p:par>
                          <p:cTn id="48" fill="hold">
                            <p:stCondLst>
                              <p:cond delay="2000"/>
                            </p:stCondLst>
                            <p:childTnLst>
                              <p:par>
                                <p:cTn id="49" presetID="10" presetClass="entr" presetSubtype="0" fill="hold" grpId="0" nodeType="afterEffect">
                                  <p:stCondLst>
                                    <p:cond delay="0"/>
                                  </p:stCondLst>
                                  <p:childTnLst>
                                    <p:set>
                                      <p:cBhvr>
                                        <p:cTn id="50" dur="1" fill="hold">
                                          <p:stCondLst>
                                            <p:cond delay="0"/>
                                          </p:stCondLst>
                                        </p:cTn>
                                        <p:tgtEl>
                                          <p:spTgt spid="82"/>
                                        </p:tgtEl>
                                        <p:attrNameLst>
                                          <p:attrName>style.visibility</p:attrName>
                                        </p:attrNameLst>
                                      </p:cBhvr>
                                      <p:to>
                                        <p:strVal val="visible"/>
                                      </p:to>
                                    </p:set>
                                    <p:animEffect transition="in" filter="fade">
                                      <p:cBhvr>
                                        <p:cTn id="51" dur="750"/>
                                        <p:tgtEl>
                                          <p:spTgt spid="82"/>
                                        </p:tgtEl>
                                      </p:cBhvr>
                                    </p:animEffect>
                                  </p:childTnLst>
                                </p:cTn>
                              </p:par>
                            </p:childTnLst>
                          </p:cTn>
                        </p:par>
                        <p:par>
                          <p:cTn id="52" fill="hold">
                            <p:stCondLst>
                              <p:cond delay="2750"/>
                            </p:stCondLst>
                            <p:childTnLst>
                              <p:par>
                                <p:cTn id="53" presetID="10" presetClass="entr" presetSubtype="0" fill="hold" grpId="0" nodeType="afterEffect">
                                  <p:stCondLst>
                                    <p:cond delay="0"/>
                                  </p:stCondLst>
                                  <p:childTnLst>
                                    <p:set>
                                      <p:cBhvr>
                                        <p:cTn id="54" dur="1" fill="hold">
                                          <p:stCondLst>
                                            <p:cond delay="0"/>
                                          </p:stCondLst>
                                        </p:cTn>
                                        <p:tgtEl>
                                          <p:spTgt spid="83"/>
                                        </p:tgtEl>
                                        <p:attrNameLst>
                                          <p:attrName>style.visibility</p:attrName>
                                        </p:attrNameLst>
                                      </p:cBhvr>
                                      <p:to>
                                        <p:strVal val="visible"/>
                                      </p:to>
                                    </p:set>
                                    <p:animEffect transition="in" filter="fade">
                                      <p:cBhvr>
                                        <p:cTn id="55" dur="750"/>
                                        <p:tgtEl>
                                          <p:spTgt spid="83"/>
                                        </p:tgtEl>
                                      </p:cBhvr>
                                    </p:animEffect>
                                  </p:childTnLst>
                                </p:cTn>
                              </p:par>
                            </p:childTnLst>
                          </p:cTn>
                        </p:par>
                        <p:par>
                          <p:cTn id="56" fill="hold">
                            <p:stCondLst>
                              <p:cond delay="3500"/>
                            </p:stCondLst>
                            <p:childTnLst>
                              <p:par>
                                <p:cTn id="57" presetID="10" presetClass="entr" presetSubtype="0" fill="hold" grpId="0" nodeType="afterEffect">
                                  <p:stCondLst>
                                    <p:cond delay="0"/>
                                  </p:stCondLst>
                                  <p:childTnLst>
                                    <p:set>
                                      <p:cBhvr>
                                        <p:cTn id="58" dur="1" fill="hold">
                                          <p:stCondLst>
                                            <p:cond delay="0"/>
                                          </p:stCondLst>
                                        </p:cTn>
                                        <p:tgtEl>
                                          <p:spTgt spid="84"/>
                                        </p:tgtEl>
                                        <p:attrNameLst>
                                          <p:attrName>style.visibility</p:attrName>
                                        </p:attrNameLst>
                                      </p:cBhvr>
                                      <p:to>
                                        <p:strVal val="visible"/>
                                      </p:to>
                                    </p:set>
                                    <p:animEffect transition="in" filter="fade">
                                      <p:cBhvr>
                                        <p:cTn id="59" dur="750"/>
                                        <p:tgtEl>
                                          <p:spTgt spid="8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1" grpId="0" animBg="1"/>
      <p:bldP spid="33" grpId="0" animBg="1"/>
      <p:bldP spid="80" grpId="0"/>
      <p:bldP spid="81" grpId="0"/>
      <p:bldP spid="82" grpId="0"/>
      <p:bldP spid="83" grpId="0"/>
      <p:bldP spid="84" grpId="0"/>
      <p:bldP spid="85" grpId="0" animBg="1"/>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71637" y="120850"/>
            <a:ext cx="6591302" cy="369332"/>
          </a:xfrm>
          <a:prstGeom prst="rect">
            <a:avLst/>
          </a:prstGeom>
        </p:spPr>
        <p:txBody>
          <a:bodyPr wrap="square">
            <a:spAutoFit/>
          </a:bodyPr>
          <a:lstStyle/>
          <a:p>
            <a:pPr marL="342900" indent="-342900">
              <a:buAutoNum type="alphaLcParenBoth" startAt="4"/>
            </a:pPr>
            <a:r>
              <a:rPr lang="en-US" dirty="0" smtClean="0"/>
              <a:t>The </a:t>
            </a:r>
            <a:r>
              <a:rPr lang="en-US" dirty="0"/>
              <a:t>force between a pair of charges </a:t>
            </a:r>
            <a:r>
              <a:rPr lang="en-US" dirty="0" smtClean="0"/>
              <a:t>is given </a:t>
            </a:r>
            <a:r>
              <a:rPr lang="en-US" dirty="0"/>
              <a:t>by Coulomb’s </a:t>
            </a:r>
            <a:r>
              <a:rPr lang="en-US" dirty="0" smtClean="0"/>
              <a:t>Law</a:t>
            </a:r>
            <a:endParaRPr lang="en-NZ" dirty="0"/>
          </a:p>
        </p:txBody>
      </p:sp>
      <p:sp>
        <p:nvSpPr>
          <p:cNvPr id="3" name="Rectangle 2"/>
          <p:cNvSpPr/>
          <p:nvPr/>
        </p:nvSpPr>
        <p:spPr>
          <a:xfrm>
            <a:off x="514505" y="397905"/>
            <a:ext cx="6800680" cy="1200329"/>
          </a:xfrm>
          <a:prstGeom prst="rect">
            <a:avLst/>
          </a:prstGeom>
        </p:spPr>
        <p:txBody>
          <a:bodyPr wrap="square">
            <a:spAutoFit/>
          </a:bodyPr>
          <a:lstStyle/>
          <a:p>
            <a:r>
              <a:rPr lang="en-US" dirty="0"/>
              <a:t>where k = constant, </a:t>
            </a:r>
            <a:r>
              <a:rPr lang="en-US" i="1" dirty="0"/>
              <a:t>q</a:t>
            </a:r>
            <a:r>
              <a:rPr lang="en-US" baseline="-25000" dirty="0"/>
              <a:t>1</a:t>
            </a:r>
            <a:r>
              <a:rPr lang="en-US" dirty="0"/>
              <a:t>and </a:t>
            </a:r>
            <a:r>
              <a:rPr lang="en-US" i="1" dirty="0"/>
              <a:t>q</a:t>
            </a:r>
            <a:r>
              <a:rPr lang="en-US" baseline="-25000" dirty="0"/>
              <a:t>2 </a:t>
            </a:r>
            <a:r>
              <a:rPr lang="en-US" dirty="0"/>
              <a:t>are the respective charges and </a:t>
            </a:r>
            <a:r>
              <a:rPr lang="en-US" i="1" dirty="0"/>
              <a:t>r </a:t>
            </a:r>
            <a:r>
              <a:rPr lang="en-US" dirty="0"/>
              <a:t>is the separation of the charges. </a:t>
            </a:r>
            <a:endParaRPr lang="en-US" dirty="0" smtClean="0"/>
          </a:p>
          <a:p>
            <a:r>
              <a:rPr lang="en-US" dirty="0" smtClean="0"/>
              <a:t>A charge </a:t>
            </a:r>
            <a:r>
              <a:rPr lang="en-US" i="1" dirty="0" smtClean="0"/>
              <a:t>q </a:t>
            </a:r>
            <a:r>
              <a:rPr lang="en-US" dirty="0" smtClean="0"/>
              <a:t>and another charge 4</a:t>
            </a:r>
            <a:r>
              <a:rPr lang="en-US" i="1" dirty="0" smtClean="0"/>
              <a:t>q </a:t>
            </a:r>
            <a:r>
              <a:rPr lang="en-US" dirty="0" smtClean="0"/>
              <a:t>are placed at the coordinates </a:t>
            </a:r>
            <a:r>
              <a:rPr lang="en-US" i="1" dirty="0" smtClean="0"/>
              <a:t>x </a:t>
            </a:r>
            <a:r>
              <a:rPr lang="en-US" dirty="0" smtClean="0"/>
              <a:t>= 0 and </a:t>
            </a:r>
            <a:r>
              <a:rPr lang="en-US" i="1" dirty="0" smtClean="0"/>
              <a:t>x </a:t>
            </a:r>
            <a:r>
              <a:rPr lang="en-US" dirty="0" smtClean="0"/>
              <a:t>= </a:t>
            </a:r>
            <a:r>
              <a:rPr lang="en-US" i="1" dirty="0" smtClean="0"/>
              <a:t>L </a:t>
            </a:r>
            <a:r>
              <a:rPr lang="en-US" dirty="0" smtClean="0"/>
              <a:t>respectively.</a:t>
            </a:r>
            <a:endParaRPr lang="en-NZ" dirty="0"/>
          </a:p>
        </p:txBody>
      </p:sp>
      <p:sp>
        <p:nvSpPr>
          <p:cNvPr id="4" name="Rectangle 3"/>
          <p:cNvSpPr/>
          <p:nvPr/>
        </p:nvSpPr>
        <p:spPr>
          <a:xfrm>
            <a:off x="500239" y="1489836"/>
            <a:ext cx="7811037" cy="646331"/>
          </a:xfrm>
          <a:prstGeom prst="rect">
            <a:avLst/>
          </a:prstGeom>
        </p:spPr>
        <p:txBody>
          <a:bodyPr wrap="square">
            <a:spAutoFit/>
          </a:bodyPr>
          <a:lstStyle/>
          <a:p>
            <a:r>
              <a:rPr lang="en-US" dirty="0"/>
              <a:t>Find where, on the line between them, the resultant electrostatic force on a third charge is zero.</a:t>
            </a:r>
            <a:endParaRPr lang="en-NZ" dirty="0"/>
          </a:p>
        </p:txBody>
      </p:sp>
      <mc:AlternateContent xmlns:mc="http://schemas.openxmlformats.org/markup-compatibility/2006" xmlns:a14="http://schemas.microsoft.com/office/drawing/2010/main">
        <mc:Choice Requires="a14">
          <p:sp>
            <p:nvSpPr>
              <p:cNvPr id="5" name="TextBox 4"/>
              <p:cNvSpPr txBox="1"/>
              <p:nvPr/>
            </p:nvSpPr>
            <p:spPr>
              <a:xfrm>
                <a:off x="6774988" y="125217"/>
                <a:ext cx="1680693" cy="674672"/>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NZ" sz="2000" b="0" i="1" smtClean="0">
                          <a:latin typeface="Cambria Math"/>
                        </a:rPr>
                        <m:t>𝐹</m:t>
                      </m:r>
                      <m:r>
                        <a:rPr lang="en-NZ" sz="2000" b="0" i="1" smtClean="0">
                          <a:latin typeface="Cambria Math"/>
                        </a:rPr>
                        <m:t>= </m:t>
                      </m:r>
                      <m:f>
                        <m:fPr>
                          <m:ctrlPr>
                            <a:rPr lang="en-NZ" sz="2000" b="0" i="1" smtClean="0">
                              <a:latin typeface="Cambria Math"/>
                            </a:rPr>
                          </m:ctrlPr>
                        </m:fPr>
                        <m:num>
                          <m:r>
                            <a:rPr lang="en-NZ" sz="2000" b="0" i="1" smtClean="0">
                              <a:latin typeface="Cambria Math"/>
                            </a:rPr>
                            <m:t>𝑘</m:t>
                          </m:r>
                          <m:sSub>
                            <m:sSubPr>
                              <m:ctrlPr>
                                <a:rPr lang="en-NZ" sz="2000" b="0" i="1" smtClean="0">
                                  <a:latin typeface="Cambria Math"/>
                                </a:rPr>
                              </m:ctrlPr>
                            </m:sSubPr>
                            <m:e>
                              <m:r>
                                <a:rPr lang="en-NZ" sz="2000" b="0" i="1" smtClean="0">
                                  <a:latin typeface="Cambria Math"/>
                                </a:rPr>
                                <m:t>𝑞</m:t>
                              </m:r>
                            </m:e>
                            <m:sub>
                              <m:r>
                                <a:rPr lang="en-NZ" sz="2000" b="0" i="1" smtClean="0">
                                  <a:latin typeface="Cambria Math"/>
                                </a:rPr>
                                <m:t>1</m:t>
                              </m:r>
                            </m:sub>
                          </m:sSub>
                          <m:sSub>
                            <m:sSubPr>
                              <m:ctrlPr>
                                <a:rPr lang="en-NZ" sz="2000" b="0" i="1" smtClean="0">
                                  <a:latin typeface="Cambria Math"/>
                                </a:rPr>
                              </m:ctrlPr>
                            </m:sSubPr>
                            <m:e>
                              <m:r>
                                <a:rPr lang="en-NZ" sz="2000" b="0" i="1" smtClean="0">
                                  <a:latin typeface="Cambria Math"/>
                                </a:rPr>
                                <m:t>𝑞</m:t>
                              </m:r>
                            </m:e>
                            <m:sub>
                              <m:r>
                                <a:rPr lang="en-NZ" sz="2000" b="0" i="1" smtClean="0">
                                  <a:latin typeface="Cambria Math"/>
                                </a:rPr>
                                <m:t>2</m:t>
                              </m:r>
                            </m:sub>
                          </m:sSub>
                        </m:num>
                        <m:den>
                          <m:sSup>
                            <m:sSupPr>
                              <m:ctrlPr>
                                <a:rPr lang="en-NZ" sz="2000" b="0" i="1" smtClean="0">
                                  <a:latin typeface="Cambria Math"/>
                                </a:rPr>
                              </m:ctrlPr>
                            </m:sSupPr>
                            <m:e>
                              <m:r>
                                <a:rPr lang="en-NZ" sz="2000" b="0" i="1" smtClean="0">
                                  <a:latin typeface="Cambria Math"/>
                                </a:rPr>
                                <m:t>𝑟</m:t>
                              </m:r>
                            </m:e>
                            <m:sup>
                              <m:r>
                                <a:rPr lang="en-NZ" sz="2000" b="0" i="1" smtClean="0">
                                  <a:latin typeface="Cambria Math"/>
                                </a:rPr>
                                <m:t>2</m:t>
                              </m:r>
                            </m:sup>
                          </m:sSup>
                        </m:den>
                      </m:f>
                    </m:oMath>
                  </m:oMathPara>
                </a14:m>
                <a:endParaRPr lang="en-NZ" sz="2000" dirty="0"/>
              </a:p>
            </p:txBody>
          </p:sp>
        </mc:Choice>
        <mc:Fallback xmlns="">
          <p:sp>
            <p:nvSpPr>
              <p:cNvPr id="5" name="TextBox 4"/>
              <p:cNvSpPr txBox="1">
                <a:spLocks noRot="1" noChangeAspect="1" noMove="1" noResize="1" noEditPoints="1" noAdjustHandles="1" noChangeArrowheads="1" noChangeShapeType="1" noTextEdit="1"/>
              </p:cNvSpPr>
              <p:nvPr/>
            </p:nvSpPr>
            <p:spPr>
              <a:xfrm>
                <a:off x="6774988" y="125217"/>
                <a:ext cx="1680693" cy="674672"/>
              </a:xfrm>
              <a:prstGeom prst="rect">
                <a:avLst/>
              </a:prstGeom>
              <a:blipFill rotWithShape="1">
                <a:blip r:embed="rId2"/>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2097811" y="1990508"/>
                <a:ext cx="1701457" cy="674672"/>
              </a:xfrm>
              <a:prstGeom prst="rect">
                <a:avLst/>
              </a:prstGeom>
              <a:solidFill>
                <a:srgbClr val="FFFFCC"/>
              </a:solid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NZ" sz="2000" b="0" i="1" smtClean="0">
                          <a:latin typeface="Cambria Math"/>
                        </a:rPr>
                        <m:t>𝐹</m:t>
                      </m:r>
                      <m:r>
                        <a:rPr lang="en-NZ" sz="2000" b="0" i="1" smtClean="0">
                          <a:latin typeface="Cambria Math"/>
                        </a:rPr>
                        <m:t>= </m:t>
                      </m:r>
                      <m:f>
                        <m:fPr>
                          <m:ctrlPr>
                            <a:rPr lang="en-NZ" sz="2000" b="0" i="1" smtClean="0">
                              <a:latin typeface="Cambria Math"/>
                            </a:rPr>
                          </m:ctrlPr>
                        </m:fPr>
                        <m:num>
                          <m:r>
                            <a:rPr lang="en-NZ" sz="2000" b="0" i="1" smtClean="0">
                              <a:latin typeface="Cambria Math"/>
                            </a:rPr>
                            <m:t>𝑘</m:t>
                          </m:r>
                          <m:sSub>
                            <m:sSubPr>
                              <m:ctrlPr>
                                <a:rPr lang="en-NZ" sz="2000" b="0" i="1" smtClean="0">
                                  <a:latin typeface="Cambria Math"/>
                                </a:rPr>
                              </m:ctrlPr>
                            </m:sSubPr>
                            <m:e>
                              <m:r>
                                <a:rPr lang="en-NZ" sz="2000" b="0" i="1" smtClean="0">
                                  <a:latin typeface="Cambria Math"/>
                                </a:rPr>
                                <m:t>𝑞</m:t>
                              </m:r>
                            </m:e>
                            <m:sub>
                              <m:r>
                                <a:rPr lang="en-NZ" sz="2000" b="0" i="1" smtClean="0">
                                  <a:latin typeface="Cambria Math"/>
                                </a:rPr>
                                <m:t>1</m:t>
                              </m:r>
                            </m:sub>
                          </m:sSub>
                          <m:sSub>
                            <m:sSubPr>
                              <m:ctrlPr>
                                <a:rPr lang="en-NZ" sz="2000" b="0" i="1" smtClean="0">
                                  <a:latin typeface="Cambria Math"/>
                                </a:rPr>
                              </m:ctrlPr>
                            </m:sSubPr>
                            <m:e>
                              <m:r>
                                <a:rPr lang="en-NZ" sz="2000" b="0" i="1" smtClean="0">
                                  <a:latin typeface="Cambria Math"/>
                                </a:rPr>
                                <m:t>𝑞</m:t>
                              </m:r>
                            </m:e>
                            <m:sub>
                              <m:r>
                                <a:rPr lang="en-NZ" sz="2000" b="0" i="1" smtClean="0">
                                  <a:latin typeface="Cambria Math"/>
                                </a:rPr>
                                <m:t>2</m:t>
                              </m:r>
                            </m:sub>
                          </m:sSub>
                        </m:num>
                        <m:den>
                          <m:sSup>
                            <m:sSupPr>
                              <m:ctrlPr>
                                <a:rPr lang="en-NZ" sz="2000" b="0" i="1" smtClean="0">
                                  <a:latin typeface="Cambria Math"/>
                                </a:rPr>
                              </m:ctrlPr>
                            </m:sSupPr>
                            <m:e>
                              <m:r>
                                <a:rPr lang="en-NZ" sz="2000" b="0" i="1" smtClean="0">
                                  <a:latin typeface="Cambria Math"/>
                                </a:rPr>
                                <m:t>𝑅</m:t>
                              </m:r>
                            </m:e>
                            <m:sup>
                              <m:r>
                                <a:rPr lang="en-NZ" sz="2000" b="0" i="1" smtClean="0">
                                  <a:latin typeface="Cambria Math"/>
                                </a:rPr>
                                <m:t>2</m:t>
                              </m:r>
                            </m:sup>
                          </m:sSup>
                        </m:den>
                      </m:f>
                      <m:r>
                        <a:rPr lang="en-NZ" sz="2000" b="0" i="1" smtClean="0">
                          <a:latin typeface="Cambria Math"/>
                        </a:rPr>
                        <m:t>=</m:t>
                      </m:r>
                    </m:oMath>
                  </m:oMathPara>
                </a14:m>
                <a:endParaRPr lang="en-NZ" sz="2000" dirty="0"/>
              </a:p>
            </p:txBody>
          </p:sp>
        </mc:Choice>
        <mc:Fallback xmlns="">
          <p:sp>
            <p:nvSpPr>
              <p:cNvPr id="6" name="TextBox 5"/>
              <p:cNvSpPr txBox="1">
                <a:spLocks noRot="1" noChangeAspect="1" noMove="1" noResize="1" noEditPoints="1" noAdjustHandles="1" noChangeArrowheads="1" noChangeShapeType="1" noTextEdit="1"/>
              </p:cNvSpPr>
              <p:nvPr/>
            </p:nvSpPr>
            <p:spPr>
              <a:xfrm>
                <a:off x="2097811" y="1990508"/>
                <a:ext cx="1701457" cy="674672"/>
              </a:xfrm>
              <a:prstGeom prst="rect">
                <a:avLst/>
              </a:prstGeom>
              <a:blipFill rotWithShape="1">
                <a:blip r:embed="rId3"/>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3733428" y="1977628"/>
                <a:ext cx="1313641" cy="731290"/>
              </a:xfrm>
              <a:prstGeom prst="rect">
                <a:avLst/>
              </a:prstGeom>
              <a:solidFill>
                <a:srgbClr val="FFFFCC"/>
              </a:solid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NZ" sz="2000" b="0" i="1" smtClean="0">
                          <a:latin typeface="Cambria Math"/>
                        </a:rPr>
                        <m:t> </m:t>
                      </m:r>
                      <m:f>
                        <m:fPr>
                          <m:ctrlPr>
                            <a:rPr lang="en-NZ" sz="2000" b="0" i="1" smtClean="0">
                              <a:latin typeface="Cambria Math"/>
                            </a:rPr>
                          </m:ctrlPr>
                        </m:fPr>
                        <m:num>
                          <m:r>
                            <a:rPr lang="en-NZ" sz="2000" b="0" i="1" smtClean="0">
                              <a:latin typeface="Cambria Math"/>
                            </a:rPr>
                            <m:t>𝑘</m:t>
                          </m:r>
                          <m:sSub>
                            <m:sSubPr>
                              <m:ctrlPr>
                                <a:rPr lang="en-NZ" sz="2000" b="0" i="1" smtClean="0">
                                  <a:latin typeface="Cambria Math"/>
                                </a:rPr>
                              </m:ctrlPr>
                            </m:sSubPr>
                            <m:e>
                              <m:r>
                                <a:rPr lang="en-NZ" sz="2000" b="0" i="1" smtClean="0">
                                  <a:latin typeface="Cambria Math"/>
                                </a:rPr>
                                <m:t>4</m:t>
                              </m:r>
                              <m:r>
                                <a:rPr lang="en-NZ" sz="2000" b="0" i="1" smtClean="0">
                                  <a:latin typeface="Cambria Math"/>
                                </a:rPr>
                                <m:t>𝑞</m:t>
                              </m:r>
                            </m:e>
                            <m:sub>
                              <m:r>
                                <a:rPr lang="en-NZ" sz="2000" b="0" i="1" smtClean="0">
                                  <a:latin typeface="Cambria Math"/>
                                </a:rPr>
                                <m:t>1</m:t>
                              </m:r>
                            </m:sub>
                          </m:sSub>
                          <m:sSub>
                            <m:sSubPr>
                              <m:ctrlPr>
                                <a:rPr lang="en-NZ" sz="2000" b="0" i="1" smtClean="0">
                                  <a:latin typeface="Cambria Math"/>
                                </a:rPr>
                              </m:ctrlPr>
                            </m:sSubPr>
                            <m:e>
                              <m:r>
                                <a:rPr lang="en-NZ" sz="2000" b="0" i="1" smtClean="0">
                                  <a:latin typeface="Cambria Math"/>
                                </a:rPr>
                                <m:t>𝑞</m:t>
                              </m:r>
                            </m:e>
                            <m:sub>
                              <m:r>
                                <a:rPr lang="en-NZ" sz="2000" b="0" i="1" smtClean="0">
                                  <a:latin typeface="Cambria Math"/>
                                </a:rPr>
                                <m:t>2</m:t>
                              </m:r>
                            </m:sub>
                          </m:sSub>
                        </m:num>
                        <m:den>
                          <m:r>
                            <a:rPr lang="en-NZ" sz="2000" b="0" i="1" smtClean="0">
                              <a:latin typeface="Cambria Math"/>
                            </a:rPr>
                            <m:t>(</m:t>
                          </m:r>
                          <m:r>
                            <a:rPr lang="en-NZ" sz="2000" b="0" i="1" smtClean="0">
                              <a:latin typeface="Cambria Math"/>
                            </a:rPr>
                            <m:t>𝐿</m:t>
                          </m:r>
                          <m:r>
                            <a:rPr lang="en-NZ" sz="2000" b="0" i="1" smtClean="0">
                              <a:latin typeface="Cambria Math"/>
                            </a:rPr>
                            <m:t>−</m:t>
                          </m:r>
                          <m:r>
                            <a:rPr lang="en-NZ" sz="2000" b="0" i="1" smtClean="0">
                              <a:latin typeface="Cambria Math"/>
                            </a:rPr>
                            <m:t>𝑅</m:t>
                          </m:r>
                          <m:sSup>
                            <m:sSupPr>
                              <m:ctrlPr>
                                <a:rPr lang="en-NZ" sz="2000" b="0" i="1" smtClean="0">
                                  <a:latin typeface="Cambria Math"/>
                                </a:rPr>
                              </m:ctrlPr>
                            </m:sSupPr>
                            <m:e>
                              <m:r>
                                <a:rPr lang="en-NZ" sz="2000" b="0" i="1" smtClean="0">
                                  <a:latin typeface="Cambria Math"/>
                                </a:rPr>
                                <m:t>)</m:t>
                              </m:r>
                            </m:e>
                            <m:sup>
                              <m:r>
                                <a:rPr lang="en-NZ" sz="2000" b="0" i="1" smtClean="0">
                                  <a:latin typeface="Cambria Math"/>
                                </a:rPr>
                                <m:t>2</m:t>
                              </m:r>
                            </m:sup>
                          </m:sSup>
                        </m:den>
                      </m:f>
                    </m:oMath>
                  </m:oMathPara>
                </a14:m>
                <a:endParaRPr lang="en-NZ" sz="2000" dirty="0"/>
              </a:p>
            </p:txBody>
          </p:sp>
        </mc:Choice>
        <mc:Fallback xmlns="">
          <p:sp>
            <p:nvSpPr>
              <p:cNvPr id="7" name="TextBox 6"/>
              <p:cNvSpPr txBox="1">
                <a:spLocks noRot="1" noChangeAspect="1" noMove="1" noResize="1" noEditPoints="1" noAdjustHandles="1" noChangeArrowheads="1" noChangeShapeType="1" noTextEdit="1"/>
              </p:cNvSpPr>
              <p:nvPr/>
            </p:nvSpPr>
            <p:spPr>
              <a:xfrm>
                <a:off x="3733428" y="1977628"/>
                <a:ext cx="1313641" cy="731290"/>
              </a:xfrm>
              <a:prstGeom prst="rect">
                <a:avLst/>
              </a:prstGeom>
              <a:blipFill rotWithShape="1">
                <a:blip r:embed="rId4"/>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2079938" y="2871988"/>
                <a:ext cx="1786515" cy="369332"/>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m:t>
                      </m:r>
                      <m:r>
                        <a:rPr lang="en-NZ" b="0" i="1" smtClean="0">
                          <a:latin typeface="Cambria Math"/>
                        </a:rPr>
                        <m:t>𝐿</m:t>
                      </m:r>
                      <m:r>
                        <a:rPr lang="en-NZ" b="0" i="1" smtClean="0">
                          <a:latin typeface="Cambria Math"/>
                        </a:rPr>
                        <m:t>−</m:t>
                      </m:r>
                      <m:r>
                        <a:rPr lang="en-NZ" b="0" i="1" smtClean="0">
                          <a:latin typeface="Cambria Math"/>
                        </a:rPr>
                        <m:t>𝑅</m:t>
                      </m:r>
                      <m:sSup>
                        <m:sSupPr>
                          <m:ctrlPr>
                            <a:rPr lang="en-NZ" b="0" i="1" smtClean="0">
                              <a:latin typeface="Cambria Math"/>
                            </a:rPr>
                          </m:ctrlPr>
                        </m:sSupPr>
                        <m:e>
                          <m:r>
                            <a:rPr lang="en-NZ" b="0" i="1" smtClean="0">
                              <a:latin typeface="Cambria Math"/>
                            </a:rPr>
                            <m:t>)</m:t>
                          </m:r>
                        </m:e>
                        <m:sup>
                          <m:r>
                            <a:rPr lang="en-NZ" b="0" i="1" smtClean="0">
                              <a:latin typeface="Cambria Math"/>
                            </a:rPr>
                            <m:t>2</m:t>
                          </m:r>
                        </m:sup>
                      </m:sSup>
                      <m:r>
                        <a:rPr lang="en-NZ" b="0" i="1" smtClean="0">
                          <a:latin typeface="Cambria Math"/>
                        </a:rPr>
                        <m:t>=4</m:t>
                      </m:r>
                      <m:sSup>
                        <m:sSupPr>
                          <m:ctrlPr>
                            <a:rPr lang="en-NZ" b="0" i="1" smtClean="0">
                              <a:latin typeface="Cambria Math"/>
                            </a:rPr>
                          </m:ctrlPr>
                        </m:sSupPr>
                        <m:e>
                          <m:r>
                            <a:rPr lang="en-NZ" b="0" i="1" smtClean="0">
                              <a:latin typeface="Cambria Math"/>
                            </a:rPr>
                            <m:t>𝑅</m:t>
                          </m:r>
                        </m:e>
                        <m:sup>
                          <m:r>
                            <a:rPr lang="en-NZ" b="0" i="1" smtClean="0">
                              <a:latin typeface="Cambria Math"/>
                            </a:rPr>
                            <m:t>2</m:t>
                          </m:r>
                        </m:sup>
                      </m:sSup>
                    </m:oMath>
                  </m:oMathPara>
                </a14:m>
                <a:endParaRPr lang="en-NZ" dirty="0"/>
              </a:p>
            </p:txBody>
          </p:sp>
        </mc:Choice>
        <mc:Fallback xmlns="">
          <p:sp>
            <p:nvSpPr>
              <p:cNvPr id="8" name="TextBox 7"/>
              <p:cNvSpPr txBox="1">
                <a:spLocks noRot="1" noChangeAspect="1" noMove="1" noResize="1" noEditPoints="1" noAdjustHandles="1" noChangeArrowheads="1" noChangeShapeType="1" noTextEdit="1"/>
              </p:cNvSpPr>
              <p:nvPr/>
            </p:nvSpPr>
            <p:spPr>
              <a:xfrm>
                <a:off x="2079938" y="2871988"/>
                <a:ext cx="1786515" cy="369332"/>
              </a:xfrm>
              <a:prstGeom prst="rect">
                <a:avLst/>
              </a:prstGeom>
              <a:blipFill rotWithShape="1">
                <a:blip r:embed="rId5"/>
                <a:stretch>
                  <a:fillRect b="-11475"/>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2142186" y="3488027"/>
                <a:ext cx="2222660" cy="369332"/>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𝐿</m:t>
                      </m:r>
                      <m:r>
                        <a:rPr lang="en-NZ" b="0" i="1" baseline="30000" smtClean="0">
                          <a:latin typeface="Cambria Math"/>
                        </a:rPr>
                        <m:t>2</m:t>
                      </m:r>
                      <m:r>
                        <a:rPr lang="en-NZ" b="0" i="1" smtClean="0">
                          <a:latin typeface="Cambria Math"/>
                        </a:rPr>
                        <m:t>−2</m:t>
                      </m:r>
                      <m:r>
                        <a:rPr lang="en-NZ" b="0" i="1" smtClean="0">
                          <a:latin typeface="Cambria Math"/>
                        </a:rPr>
                        <m:t>𝐿𝑅</m:t>
                      </m:r>
                      <m:r>
                        <a:rPr lang="en-NZ" b="0" i="1" smtClean="0">
                          <a:latin typeface="Cambria Math"/>
                        </a:rPr>
                        <m:t>−3</m:t>
                      </m:r>
                      <m:sSup>
                        <m:sSupPr>
                          <m:ctrlPr>
                            <a:rPr lang="en-NZ" b="0" i="1" smtClean="0">
                              <a:latin typeface="Cambria Math"/>
                            </a:rPr>
                          </m:ctrlPr>
                        </m:sSupPr>
                        <m:e>
                          <m:r>
                            <a:rPr lang="en-NZ" b="0" i="1" smtClean="0">
                              <a:latin typeface="Cambria Math"/>
                            </a:rPr>
                            <m:t>𝑅</m:t>
                          </m:r>
                        </m:e>
                        <m:sup>
                          <m:r>
                            <a:rPr lang="en-NZ" b="0" i="1" smtClean="0">
                              <a:latin typeface="Cambria Math"/>
                            </a:rPr>
                            <m:t>2</m:t>
                          </m:r>
                        </m:sup>
                      </m:sSup>
                      <m:r>
                        <a:rPr lang="en-NZ" b="0" i="1" smtClean="0">
                          <a:latin typeface="Cambria Math"/>
                        </a:rPr>
                        <m:t>=0</m:t>
                      </m:r>
                    </m:oMath>
                  </m:oMathPara>
                </a14:m>
                <a:endParaRPr lang="en-NZ" dirty="0"/>
              </a:p>
            </p:txBody>
          </p:sp>
        </mc:Choice>
        <mc:Fallback xmlns="">
          <p:sp>
            <p:nvSpPr>
              <p:cNvPr id="9" name="TextBox 8"/>
              <p:cNvSpPr txBox="1">
                <a:spLocks noRot="1" noChangeAspect="1" noMove="1" noResize="1" noEditPoints="1" noAdjustHandles="1" noChangeArrowheads="1" noChangeShapeType="1" noTextEdit="1"/>
              </p:cNvSpPr>
              <p:nvPr/>
            </p:nvSpPr>
            <p:spPr>
              <a:xfrm>
                <a:off x="2142186" y="3488027"/>
                <a:ext cx="2222660" cy="369332"/>
              </a:xfrm>
              <a:prstGeom prst="rect">
                <a:avLst/>
              </a:prstGeom>
              <a:blipFill rotWithShape="1">
                <a:blip r:embed="rId6"/>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2118575" y="4095481"/>
                <a:ext cx="2294795" cy="369332"/>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d>
                        <m:dPr>
                          <m:ctrlPr>
                            <a:rPr lang="en-NZ" b="0" i="1" smtClean="0">
                              <a:latin typeface="Cambria Math"/>
                            </a:rPr>
                          </m:ctrlPr>
                        </m:dPr>
                        <m:e>
                          <m:r>
                            <a:rPr lang="en-NZ" b="0" i="1" smtClean="0">
                              <a:latin typeface="Cambria Math"/>
                            </a:rPr>
                            <m:t>𝐿</m:t>
                          </m:r>
                          <m:r>
                            <a:rPr lang="en-NZ" b="0" i="1" smtClean="0">
                              <a:latin typeface="Cambria Math"/>
                            </a:rPr>
                            <m:t>−3</m:t>
                          </m:r>
                          <m:r>
                            <a:rPr lang="en-NZ" b="0" i="1" smtClean="0">
                              <a:latin typeface="Cambria Math"/>
                            </a:rPr>
                            <m:t>𝑅</m:t>
                          </m:r>
                        </m:e>
                      </m:d>
                      <m:d>
                        <m:dPr>
                          <m:ctrlPr>
                            <a:rPr lang="en-NZ" b="0" i="1" smtClean="0">
                              <a:latin typeface="Cambria Math"/>
                            </a:rPr>
                          </m:ctrlPr>
                        </m:dPr>
                        <m:e>
                          <m:r>
                            <a:rPr lang="en-NZ" b="0" i="1" smtClean="0">
                              <a:latin typeface="Cambria Math"/>
                            </a:rPr>
                            <m:t>𝐿</m:t>
                          </m:r>
                          <m:r>
                            <a:rPr lang="en-NZ" b="0" i="1" smtClean="0">
                              <a:latin typeface="Cambria Math"/>
                            </a:rPr>
                            <m:t>+</m:t>
                          </m:r>
                          <m:r>
                            <a:rPr lang="en-NZ" b="0" i="1" smtClean="0">
                              <a:latin typeface="Cambria Math"/>
                            </a:rPr>
                            <m:t>𝑅</m:t>
                          </m:r>
                        </m:e>
                      </m:d>
                      <m:r>
                        <a:rPr lang="en-NZ" b="0" i="1" smtClean="0">
                          <a:latin typeface="Cambria Math"/>
                        </a:rPr>
                        <m:t>=0</m:t>
                      </m:r>
                    </m:oMath>
                  </m:oMathPara>
                </a14:m>
                <a:endParaRPr lang="en-NZ" dirty="0"/>
              </a:p>
            </p:txBody>
          </p:sp>
        </mc:Choice>
        <mc:Fallback xmlns="">
          <p:sp>
            <p:nvSpPr>
              <p:cNvPr id="10" name="TextBox 9"/>
              <p:cNvSpPr txBox="1">
                <a:spLocks noRot="1" noChangeAspect="1" noMove="1" noResize="1" noEditPoints="1" noAdjustHandles="1" noChangeArrowheads="1" noChangeShapeType="1" noTextEdit="1"/>
              </p:cNvSpPr>
              <p:nvPr/>
            </p:nvSpPr>
            <p:spPr>
              <a:xfrm>
                <a:off x="2118575" y="4095481"/>
                <a:ext cx="2294795" cy="369332"/>
              </a:xfrm>
              <a:prstGeom prst="rect">
                <a:avLst/>
              </a:prstGeom>
              <a:blipFill rotWithShape="1">
                <a:blip r:embed="rId7"/>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2157211" y="4739424"/>
                <a:ext cx="949555" cy="369332"/>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𝐿</m:t>
                      </m:r>
                      <m:r>
                        <a:rPr lang="en-NZ" b="0" i="1" smtClean="0">
                          <a:latin typeface="Cambria Math"/>
                        </a:rPr>
                        <m:t>=3</m:t>
                      </m:r>
                      <m:r>
                        <a:rPr lang="en-NZ" b="0" i="1" smtClean="0">
                          <a:latin typeface="Cambria Math"/>
                        </a:rPr>
                        <m:t>𝑅</m:t>
                      </m:r>
                    </m:oMath>
                  </m:oMathPara>
                </a14:m>
                <a:endParaRPr lang="en-NZ" dirty="0"/>
              </a:p>
            </p:txBody>
          </p:sp>
        </mc:Choice>
        <mc:Fallback xmlns="">
          <p:sp>
            <p:nvSpPr>
              <p:cNvPr id="11" name="TextBox 10"/>
              <p:cNvSpPr txBox="1">
                <a:spLocks noRot="1" noChangeAspect="1" noMove="1" noResize="1" noEditPoints="1" noAdjustHandles="1" noChangeArrowheads="1" noChangeShapeType="1" noTextEdit="1"/>
              </p:cNvSpPr>
              <p:nvPr/>
            </p:nvSpPr>
            <p:spPr>
              <a:xfrm>
                <a:off x="2157211" y="4739424"/>
                <a:ext cx="949555" cy="369332"/>
              </a:xfrm>
              <a:prstGeom prst="rect">
                <a:avLst/>
              </a:prstGeom>
              <a:blipFill rotWithShape="1">
                <a:blip r:embed="rId8"/>
                <a:stretch>
                  <a:fillRect/>
                </a:stretch>
              </a:blipFill>
            </p:spPr>
            <p:txBody>
              <a:bodyPr/>
              <a:lstStyle/>
              <a:p>
                <a:r>
                  <a:rPr lang="en-NZ">
                    <a:noFill/>
                  </a:rPr>
                  <a:t> </a:t>
                </a:r>
              </a:p>
            </p:txBody>
          </p:sp>
        </mc:Fallback>
      </mc:AlternateContent>
      <p:cxnSp>
        <p:nvCxnSpPr>
          <p:cNvPr id="13" name="Straight Arrow Connector 12"/>
          <p:cNvCxnSpPr/>
          <p:nvPr/>
        </p:nvCxnSpPr>
        <p:spPr>
          <a:xfrm>
            <a:off x="1017431" y="5576552"/>
            <a:ext cx="6426558" cy="0"/>
          </a:xfrm>
          <a:prstGeom prst="straightConnector1">
            <a:avLst/>
          </a:prstGeom>
          <a:ln w="28575">
            <a:solidFill>
              <a:srgbClr val="FF0000"/>
            </a:solidFill>
            <a:headEnd type="arrow"/>
            <a:tailEnd type="arrow"/>
          </a:ln>
        </p:spPr>
        <p:style>
          <a:lnRef idx="1">
            <a:schemeClr val="accent1"/>
          </a:lnRef>
          <a:fillRef idx="0">
            <a:schemeClr val="accent1"/>
          </a:fillRef>
          <a:effectRef idx="0">
            <a:schemeClr val="accent1"/>
          </a:effectRef>
          <a:fontRef idx="minor">
            <a:schemeClr val="tx1"/>
          </a:fontRef>
        </p:style>
      </p:cxnSp>
      <p:sp>
        <p:nvSpPr>
          <p:cNvPr id="14" name="TextBox 13"/>
          <p:cNvSpPr txBox="1"/>
          <p:nvPr/>
        </p:nvSpPr>
        <p:spPr>
          <a:xfrm>
            <a:off x="772733" y="5190187"/>
            <a:ext cx="391454" cy="369332"/>
          </a:xfrm>
          <a:prstGeom prst="rect">
            <a:avLst/>
          </a:prstGeom>
          <a:noFill/>
        </p:spPr>
        <p:txBody>
          <a:bodyPr wrap="none" rtlCol="0">
            <a:spAutoFit/>
          </a:bodyPr>
          <a:lstStyle/>
          <a:p>
            <a:r>
              <a:rPr lang="en-NZ" b="1" i="1" dirty="0" smtClean="0">
                <a:latin typeface="Cambria Math" panose="02040503050406030204" pitchFamily="18" charset="0"/>
                <a:ea typeface="Cambria Math" panose="02040503050406030204" pitchFamily="18" charset="0"/>
              </a:rPr>
              <a:t>q</a:t>
            </a:r>
            <a:r>
              <a:rPr lang="en-NZ" b="1" i="1" baseline="-25000" dirty="0" smtClean="0">
                <a:latin typeface="Cambria Math" panose="02040503050406030204" pitchFamily="18" charset="0"/>
                <a:ea typeface="Cambria Math" panose="02040503050406030204" pitchFamily="18" charset="0"/>
              </a:rPr>
              <a:t>1</a:t>
            </a:r>
            <a:endParaRPr lang="en-NZ" b="1" i="1" dirty="0">
              <a:latin typeface="Cambria Math" panose="02040503050406030204" pitchFamily="18" charset="0"/>
              <a:ea typeface="Cambria Math" panose="02040503050406030204" pitchFamily="18" charset="0"/>
            </a:endParaRPr>
          </a:p>
        </p:txBody>
      </p:sp>
      <p:sp>
        <p:nvSpPr>
          <p:cNvPr id="15" name="TextBox 14"/>
          <p:cNvSpPr txBox="1"/>
          <p:nvPr/>
        </p:nvSpPr>
        <p:spPr>
          <a:xfrm>
            <a:off x="7184265" y="5136525"/>
            <a:ext cx="516488" cy="369332"/>
          </a:xfrm>
          <a:prstGeom prst="rect">
            <a:avLst/>
          </a:prstGeom>
          <a:noFill/>
        </p:spPr>
        <p:txBody>
          <a:bodyPr wrap="none" rtlCol="0">
            <a:spAutoFit/>
          </a:bodyPr>
          <a:lstStyle/>
          <a:p>
            <a:r>
              <a:rPr lang="en-NZ" b="1" i="1" dirty="0" smtClean="0">
                <a:latin typeface="Cambria Math" panose="02040503050406030204" pitchFamily="18" charset="0"/>
                <a:ea typeface="Cambria Math" panose="02040503050406030204" pitchFamily="18" charset="0"/>
              </a:rPr>
              <a:t>4q</a:t>
            </a:r>
            <a:r>
              <a:rPr lang="en-NZ" b="1" i="1" baseline="-25000" dirty="0" smtClean="0">
                <a:latin typeface="Cambria Math" panose="02040503050406030204" pitchFamily="18" charset="0"/>
                <a:ea typeface="Cambria Math" panose="02040503050406030204" pitchFamily="18" charset="0"/>
              </a:rPr>
              <a:t>1</a:t>
            </a:r>
            <a:endParaRPr lang="en-NZ" b="1" i="1" dirty="0">
              <a:latin typeface="Cambria Math" panose="02040503050406030204" pitchFamily="18" charset="0"/>
              <a:ea typeface="Cambria Math" panose="02040503050406030204" pitchFamily="18" charset="0"/>
            </a:endParaRPr>
          </a:p>
        </p:txBody>
      </p:sp>
      <p:sp>
        <p:nvSpPr>
          <p:cNvPr id="17" name="5-Point Star 16"/>
          <p:cNvSpPr/>
          <p:nvPr/>
        </p:nvSpPr>
        <p:spPr>
          <a:xfrm>
            <a:off x="2975020" y="5422005"/>
            <a:ext cx="283335" cy="244699"/>
          </a:xfrm>
          <a:prstGeom prst="star5">
            <a:avLst/>
          </a:prstGeom>
          <a:solidFill>
            <a:schemeClr val="tx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NZ"/>
          </a:p>
        </p:txBody>
      </p:sp>
      <p:sp>
        <p:nvSpPr>
          <p:cNvPr id="18" name="TextBox 17"/>
          <p:cNvSpPr txBox="1"/>
          <p:nvPr/>
        </p:nvSpPr>
        <p:spPr>
          <a:xfrm>
            <a:off x="6476233" y="6207607"/>
            <a:ext cx="1858137" cy="369332"/>
          </a:xfrm>
          <a:prstGeom prst="rect">
            <a:avLst/>
          </a:prstGeom>
          <a:solidFill>
            <a:srgbClr val="FFFFCC"/>
          </a:solidFill>
        </p:spPr>
        <p:txBody>
          <a:bodyPr wrap="none" rtlCol="0">
            <a:spAutoFit/>
          </a:bodyPr>
          <a:lstStyle/>
          <a:p>
            <a:r>
              <a:rPr lang="en-NZ" b="1" i="1" dirty="0" smtClean="0">
                <a:solidFill>
                  <a:srgbClr val="FF0000"/>
                </a:solidFill>
              </a:rPr>
              <a:t>One mark for this</a:t>
            </a:r>
            <a:endParaRPr lang="en-NZ" b="1" i="1" dirty="0">
              <a:solidFill>
                <a:srgbClr val="FF0000"/>
              </a:solidFill>
            </a:endParaRPr>
          </a:p>
        </p:txBody>
      </p:sp>
    </p:spTree>
    <p:extLst>
      <p:ext uri="{BB962C8B-B14F-4D97-AF65-F5344CB8AC3E}">
        <p14:creationId xmlns:p14="http://schemas.microsoft.com/office/powerpoint/2010/main" val="16207878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1500"/>
                                        <p:tgtEl>
                                          <p:spTgt spid="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7"/>
                                        </p:tgtEl>
                                        <p:attrNameLst>
                                          <p:attrName>style.visibility</p:attrName>
                                        </p:attrNameLst>
                                      </p:cBhvr>
                                      <p:to>
                                        <p:strVal val="visible"/>
                                      </p:to>
                                    </p:set>
                                    <p:animEffect transition="in" filter="fade">
                                      <p:cBhvr>
                                        <p:cTn id="12" dur="1250"/>
                                        <p:tgtEl>
                                          <p:spTgt spid="7"/>
                                        </p:tgtEl>
                                      </p:cBhvr>
                                    </p:animEffect>
                                  </p:childTnLst>
                                </p:cTn>
                              </p:par>
                            </p:childTnLst>
                          </p:cTn>
                        </p:par>
                      </p:childTnLst>
                    </p:cTn>
                  </p:par>
                  <p:par>
                    <p:cTn id="13" fill="hold">
                      <p:stCondLst>
                        <p:cond delay="indefinite"/>
                      </p:stCondLst>
                      <p:childTnLst>
                        <p:par>
                          <p:cTn id="14" fill="hold">
                            <p:stCondLst>
                              <p:cond delay="0"/>
                            </p:stCondLst>
                            <p:childTnLst>
                              <p:par>
                                <p:cTn id="15" presetID="22" presetClass="entr" presetSubtype="8"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wipe(left)">
                                      <p:cBhvr>
                                        <p:cTn id="17" dur="1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22" presetClass="entr" presetSubtype="8" fill="hold" grpId="0" nodeType="clickEffect">
                                  <p:stCondLst>
                                    <p:cond delay="0"/>
                                  </p:stCondLst>
                                  <p:childTnLst>
                                    <p:set>
                                      <p:cBhvr>
                                        <p:cTn id="21" dur="1" fill="hold">
                                          <p:stCondLst>
                                            <p:cond delay="0"/>
                                          </p:stCondLst>
                                        </p:cTn>
                                        <p:tgtEl>
                                          <p:spTgt spid="9"/>
                                        </p:tgtEl>
                                        <p:attrNameLst>
                                          <p:attrName>style.visibility</p:attrName>
                                        </p:attrNameLst>
                                      </p:cBhvr>
                                      <p:to>
                                        <p:strVal val="visible"/>
                                      </p:to>
                                    </p:set>
                                    <p:animEffect transition="in" filter="wipe(left)">
                                      <p:cBhvr>
                                        <p:cTn id="22" dur="1500"/>
                                        <p:tgtEl>
                                          <p:spTgt spid="9"/>
                                        </p:tgtEl>
                                      </p:cBhvr>
                                    </p:animEffect>
                                  </p:childTnLst>
                                </p:cTn>
                              </p:par>
                            </p:childTnLst>
                          </p:cTn>
                        </p:par>
                      </p:childTnLst>
                    </p:cTn>
                  </p:par>
                  <p:par>
                    <p:cTn id="23" fill="hold">
                      <p:stCondLst>
                        <p:cond delay="indefinite"/>
                      </p:stCondLst>
                      <p:childTnLst>
                        <p:par>
                          <p:cTn id="24" fill="hold">
                            <p:stCondLst>
                              <p:cond delay="0"/>
                            </p:stCondLst>
                            <p:childTnLst>
                              <p:par>
                                <p:cTn id="25" presetID="22" presetClass="entr" presetSubtype="8" fill="hold" grpId="0" nodeType="clickEffect">
                                  <p:stCondLst>
                                    <p:cond delay="0"/>
                                  </p:stCondLst>
                                  <p:childTnLst>
                                    <p:set>
                                      <p:cBhvr>
                                        <p:cTn id="26" dur="1" fill="hold">
                                          <p:stCondLst>
                                            <p:cond delay="0"/>
                                          </p:stCondLst>
                                        </p:cTn>
                                        <p:tgtEl>
                                          <p:spTgt spid="10"/>
                                        </p:tgtEl>
                                        <p:attrNameLst>
                                          <p:attrName>style.visibility</p:attrName>
                                        </p:attrNameLst>
                                      </p:cBhvr>
                                      <p:to>
                                        <p:strVal val="visible"/>
                                      </p:to>
                                    </p:set>
                                    <p:animEffect transition="in" filter="wipe(left)">
                                      <p:cBhvr>
                                        <p:cTn id="27" dur="1500"/>
                                        <p:tgtEl>
                                          <p:spTgt spid="10"/>
                                        </p:tgtEl>
                                      </p:cBhvr>
                                    </p:animEffect>
                                  </p:childTnLst>
                                </p:cTn>
                              </p:par>
                            </p:childTnLst>
                          </p:cTn>
                        </p:par>
                      </p:childTnLst>
                    </p:cTn>
                  </p:par>
                  <p:par>
                    <p:cTn id="28" fill="hold">
                      <p:stCondLst>
                        <p:cond delay="indefinite"/>
                      </p:stCondLst>
                      <p:childTnLst>
                        <p:par>
                          <p:cTn id="29" fill="hold">
                            <p:stCondLst>
                              <p:cond delay="0"/>
                            </p:stCondLst>
                            <p:childTnLst>
                              <p:par>
                                <p:cTn id="30" presetID="22" presetClass="entr" presetSubtype="8" fill="hold" grpId="0" nodeType="clickEffect">
                                  <p:stCondLst>
                                    <p:cond delay="0"/>
                                  </p:stCondLst>
                                  <p:childTnLst>
                                    <p:set>
                                      <p:cBhvr>
                                        <p:cTn id="31" dur="1" fill="hold">
                                          <p:stCondLst>
                                            <p:cond delay="0"/>
                                          </p:stCondLst>
                                        </p:cTn>
                                        <p:tgtEl>
                                          <p:spTgt spid="11"/>
                                        </p:tgtEl>
                                        <p:attrNameLst>
                                          <p:attrName>style.visibility</p:attrName>
                                        </p:attrNameLst>
                                      </p:cBhvr>
                                      <p:to>
                                        <p:strVal val="visible"/>
                                      </p:to>
                                    </p:set>
                                    <p:animEffect transition="in" filter="wipe(left)">
                                      <p:cBhvr>
                                        <p:cTn id="32" dur="1000"/>
                                        <p:tgtEl>
                                          <p:spTgt spid="11"/>
                                        </p:tgtEl>
                                      </p:cBhvr>
                                    </p:animEffect>
                                  </p:childTnLst>
                                </p:cTn>
                              </p:par>
                            </p:childTnLst>
                          </p:cTn>
                        </p:par>
                        <p:par>
                          <p:cTn id="33" fill="hold">
                            <p:stCondLst>
                              <p:cond delay="1000"/>
                            </p:stCondLst>
                            <p:childTnLst>
                              <p:par>
                                <p:cTn id="34" presetID="16" presetClass="entr" presetSubtype="37" fill="hold" nodeType="afterEffect">
                                  <p:stCondLst>
                                    <p:cond delay="500"/>
                                  </p:stCondLst>
                                  <p:childTnLst>
                                    <p:set>
                                      <p:cBhvr>
                                        <p:cTn id="35" dur="1" fill="hold">
                                          <p:stCondLst>
                                            <p:cond delay="0"/>
                                          </p:stCondLst>
                                        </p:cTn>
                                        <p:tgtEl>
                                          <p:spTgt spid="13"/>
                                        </p:tgtEl>
                                        <p:attrNameLst>
                                          <p:attrName>style.visibility</p:attrName>
                                        </p:attrNameLst>
                                      </p:cBhvr>
                                      <p:to>
                                        <p:strVal val="visible"/>
                                      </p:to>
                                    </p:set>
                                    <p:animEffect transition="in" filter="barn(outVertical)">
                                      <p:cBhvr>
                                        <p:cTn id="36" dur="1500"/>
                                        <p:tgtEl>
                                          <p:spTgt spid="13"/>
                                        </p:tgtEl>
                                      </p:cBhvr>
                                    </p:animEffect>
                                  </p:childTnLst>
                                </p:cTn>
                              </p:par>
                            </p:childTnLst>
                          </p:cTn>
                        </p:par>
                        <p:par>
                          <p:cTn id="37" fill="hold">
                            <p:stCondLst>
                              <p:cond delay="3000"/>
                            </p:stCondLst>
                            <p:childTnLst>
                              <p:par>
                                <p:cTn id="38" presetID="10" presetClass="entr" presetSubtype="0" fill="hold" grpId="0" nodeType="after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fade">
                                      <p:cBhvr>
                                        <p:cTn id="40" dur="500"/>
                                        <p:tgtEl>
                                          <p:spTgt spid="14"/>
                                        </p:tgtEl>
                                      </p:cBhvr>
                                    </p:animEffect>
                                  </p:childTnLst>
                                </p:cTn>
                              </p:par>
                            </p:childTnLst>
                          </p:cTn>
                        </p:par>
                        <p:par>
                          <p:cTn id="41" fill="hold">
                            <p:stCondLst>
                              <p:cond delay="3500"/>
                            </p:stCondLst>
                            <p:childTnLst>
                              <p:par>
                                <p:cTn id="42" presetID="10" presetClass="entr" presetSubtype="0" fill="hold" grpId="0" nodeType="afterEffect">
                                  <p:stCondLst>
                                    <p:cond delay="0"/>
                                  </p:stCondLst>
                                  <p:childTnLst>
                                    <p:set>
                                      <p:cBhvr>
                                        <p:cTn id="43" dur="1" fill="hold">
                                          <p:stCondLst>
                                            <p:cond delay="0"/>
                                          </p:stCondLst>
                                        </p:cTn>
                                        <p:tgtEl>
                                          <p:spTgt spid="15"/>
                                        </p:tgtEl>
                                        <p:attrNameLst>
                                          <p:attrName>style.visibility</p:attrName>
                                        </p:attrNameLst>
                                      </p:cBhvr>
                                      <p:to>
                                        <p:strVal val="visible"/>
                                      </p:to>
                                    </p:set>
                                    <p:animEffect transition="in" filter="fade">
                                      <p:cBhvr>
                                        <p:cTn id="44" dur="750"/>
                                        <p:tgtEl>
                                          <p:spTgt spid="15"/>
                                        </p:tgtEl>
                                      </p:cBhvr>
                                    </p:animEffect>
                                  </p:childTnLst>
                                </p:cTn>
                              </p:par>
                            </p:childTnLst>
                          </p:cTn>
                        </p:par>
                        <p:par>
                          <p:cTn id="45" fill="hold">
                            <p:stCondLst>
                              <p:cond delay="4250"/>
                            </p:stCondLst>
                            <p:childTnLst>
                              <p:par>
                                <p:cTn id="46" presetID="26" presetClass="entr" presetSubtype="0" fill="hold" grpId="0" nodeType="afterEffect">
                                  <p:stCondLst>
                                    <p:cond delay="0"/>
                                  </p:stCondLst>
                                  <p:childTnLst>
                                    <p:set>
                                      <p:cBhvr>
                                        <p:cTn id="47" dur="1" fill="hold">
                                          <p:stCondLst>
                                            <p:cond delay="0"/>
                                          </p:stCondLst>
                                        </p:cTn>
                                        <p:tgtEl>
                                          <p:spTgt spid="17"/>
                                        </p:tgtEl>
                                        <p:attrNameLst>
                                          <p:attrName>style.visibility</p:attrName>
                                        </p:attrNameLst>
                                      </p:cBhvr>
                                      <p:to>
                                        <p:strVal val="visible"/>
                                      </p:to>
                                    </p:set>
                                    <p:animEffect transition="in" filter="wipe(down)">
                                      <p:cBhvr>
                                        <p:cTn id="48" dur="580">
                                          <p:stCondLst>
                                            <p:cond delay="0"/>
                                          </p:stCondLst>
                                        </p:cTn>
                                        <p:tgtEl>
                                          <p:spTgt spid="17"/>
                                        </p:tgtEl>
                                      </p:cBhvr>
                                    </p:animEffect>
                                    <p:anim calcmode="lin" valueType="num">
                                      <p:cBhvr>
                                        <p:cTn id="49" dur="1822" tmFilter="0,0; 0.14,0.36; 0.43,0.73; 0.71,0.91; 1.0,1.0">
                                          <p:stCondLst>
                                            <p:cond delay="0"/>
                                          </p:stCondLst>
                                        </p:cTn>
                                        <p:tgtEl>
                                          <p:spTgt spid="17"/>
                                        </p:tgtEl>
                                        <p:attrNameLst>
                                          <p:attrName>ppt_x</p:attrName>
                                        </p:attrNameLst>
                                      </p:cBhvr>
                                      <p:tavLst>
                                        <p:tav tm="0">
                                          <p:val>
                                            <p:strVal val="#ppt_x-0.25"/>
                                          </p:val>
                                        </p:tav>
                                        <p:tav tm="100000">
                                          <p:val>
                                            <p:strVal val="#ppt_x"/>
                                          </p:val>
                                        </p:tav>
                                      </p:tavLst>
                                    </p:anim>
                                    <p:anim calcmode="lin" valueType="num">
                                      <p:cBhvr>
                                        <p:cTn id="50" dur="664" tmFilter="0.0,0.0; 0.25,0.07; 0.50,0.2; 0.75,0.467; 1.0,1.0">
                                          <p:stCondLst>
                                            <p:cond delay="0"/>
                                          </p:stCondLst>
                                        </p:cTn>
                                        <p:tgtEl>
                                          <p:spTgt spid="17"/>
                                        </p:tgtEl>
                                        <p:attrNameLst>
                                          <p:attrName>ppt_y</p:attrName>
                                        </p:attrNameLst>
                                      </p:cBhvr>
                                      <p:tavLst>
                                        <p:tav tm="0" fmla="#ppt_y-sin(pi*$)/3">
                                          <p:val>
                                            <p:fltVal val="0.5"/>
                                          </p:val>
                                        </p:tav>
                                        <p:tav tm="100000">
                                          <p:val>
                                            <p:fltVal val="1"/>
                                          </p:val>
                                        </p:tav>
                                      </p:tavLst>
                                    </p:anim>
                                    <p:anim calcmode="lin" valueType="num">
                                      <p:cBhvr>
                                        <p:cTn id="51" dur="664" tmFilter="0, 0; 0.125,0.2665; 0.25,0.4; 0.375,0.465; 0.5,0.5;  0.625,0.535; 0.75,0.6; 0.875,0.7335; 1,1">
                                          <p:stCondLst>
                                            <p:cond delay="664"/>
                                          </p:stCondLst>
                                        </p:cTn>
                                        <p:tgtEl>
                                          <p:spTgt spid="17"/>
                                        </p:tgtEl>
                                        <p:attrNameLst>
                                          <p:attrName>ppt_y</p:attrName>
                                        </p:attrNameLst>
                                      </p:cBhvr>
                                      <p:tavLst>
                                        <p:tav tm="0" fmla="#ppt_y-sin(pi*$)/9">
                                          <p:val>
                                            <p:fltVal val="0"/>
                                          </p:val>
                                        </p:tav>
                                        <p:tav tm="100000">
                                          <p:val>
                                            <p:fltVal val="1"/>
                                          </p:val>
                                        </p:tav>
                                      </p:tavLst>
                                    </p:anim>
                                    <p:anim calcmode="lin" valueType="num">
                                      <p:cBhvr>
                                        <p:cTn id="52" dur="332" tmFilter="0, 0; 0.125,0.2665; 0.25,0.4; 0.375,0.465; 0.5,0.5;  0.625,0.535; 0.75,0.6; 0.875,0.7335; 1,1">
                                          <p:stCondLst>
                                            <p:cond delay="1324"/>
                                          </p:stCondLst>
                                        </p:cTn>
                                        <p:tgtEl>
                                          <p:spTgt spid="17"/>
                                        </p:tgtEl>
                                        <p:attrNameLst>
                                          <p:attrName>ppt_y</p:attrName>
                                        </p:attrNameLst>
                                      </p:cBhvr>
                                      <p:tavLst>
                                        <p:tav tm="0" fmla="#ppt_y-sin(pi*$)/27">
                                          <p:val>
                                            <p:fltVal val="0"/>
                                          </p:val>
                                        </p:tav>
                                        <p:tav tm="100000">
                                          <p:val>
                                            <p:fltVal val="1"/>
                                          </p:val>
                                        </p:tav>
                                      </p:tavLst>
                                    </p:anim>
                                    <p:anim calcmode="lin" valueType="num">
                                      <p:cBhvr>
                                        <p:cTn id="53" dur="164" tmFilter="0, 0; 0.125,0.2665; 0.25,0.4; 0.375,0.465; 0.5,0.5;  0.625,0.535; 0.75,0.6; 0.875,0.7335; 1,1">
                                          <p:stCondLst>
                                            <p:cond delay="1656"/>
                                          </p:stCondLst>
                                        </p:cTn>
                                        <p:tgtEl>
                                          <p:spTgt spid="17"/>
                                        </p:tgtEl>
                                        <p:attrNameLst>
                                          <p:attrName>ppt_y</p:attrName>
                                        </p:attrNameLst>
                                      </p:cBhvr>
                                      <p:tavLst>
                                        <p:tav tm="0" fmla="#ppt_y-sin(pi*$)/81">
                                          <p:val>
                                            <p:fltVal val="0"/>
                                          </p:val>
                                        </p:tav>
                                        <p:tav tm="100000">
                                          <p:val>
                                            <p:fltVal val="1"/>
                                          </p:val>
                                        </p:tav>
                                      </p:tavLst>
                                    </p:anim>
                                    <p:animScale>
                                      <p:cBhvr>
                                        <p:cTn id="54" dur="26">
                                          <p:stCondLst>
                                            <p:cond delay="650"/>
                                          </p:stCondLst>
                                        </p:cTn>
                                        <p:tgtEl>
                                          <p:spTgt spid="17"/>
                                        </p:tgtEl>
                                      </p:cBhvr>
                                      <p:to x="100000" y="60000"/>
                                    </p:animScale>
                                    <p:animScale>
                                      <p:cBhvr>
                                        <p:cTn id="55" dur="166" decel="50000">
                                          <p:stCondLst>
                                            <p:cond delay="676"/>
                                          </p:stCondLst>
                                        </p:cTn>
                                        <p:tgtEl>
                                          <p:spTgt spid="17"/>
                                        </p:tgtEl>
                                      </p:cBhvr>
                                      <p:to x="100000" y="100000"/>
                                    </p:animScale>
                                    <p:animScale>
                                      <p:cBhvr>
                                        <p:cTn id="56" dur="26">
                                          <p:stCondLst>
                                            <p:cond delay="1312"/>
                                          </p:stCondLst>
                                        </p:cTn>
                                        <p:tgtEl>
                                          <p:spTgt spid="17"/>
                                        </p:tgtEl>
                                      </p:cBhvr>
                                      <p:to x="100000" y="80000"/>
                                    </p:animScale>
                                    <p:animScale>
                                      <p:cBhvr>
                                        <p:cTn id="57" dur="166" decel="50000">
                                          <p:stCondLst>
                                            <p:cond delay="1338"/>
                                          </p:stCondLst>
                                        </p:cTn>
                                        <p:tgtEl>
                                          <p:spTgt spid="17"/>
                                        </p:tgtEl>
                                      </p:cBhvr>
                                      <p:to x="100000" y="100000"/>
                                    </p:animScale>
                                    <p:animScale>
                                      <p:cBhvr>
                                        <p:cTn id="58" dur="26">
                                          <p:stCondLst>
                                            <p:cond delay="1642"/>
                                          </p:stCondLst>
                                        </p:cTn>
                                        <p:tgtEl>
                                          <p:spTgt spid="17"/>
                                        </p:tgtEl>
                                      </p:cBhvr>
                                      <p:to x="100000" y="90000"/>
                                    </p:animScale>
                                    <p:animScale>
                                      <p:cBhvr>
                                        <p:cTn id="59" dur="166" decel="50000">
                                          <p:stCondLst>
                                            <p:cond delay="1668"/>
                                          </p:stCondLst>
                                        </p:cTn>
                                        <p:tgtEl>
                                          <p:spTgt spid="17"/>
                                        </p:tgtEl>
                                      </p:cBhvr>
                                      <p:to x="100000" y="100000"/>
                                    </p:animScale>
                                    <p:animScale>
                                      <p:cBhvr>
                                        <p:cTn id="60" dur="26">
                                          <p:stCondLst>
                                            <p:cond delay="1808"/>
                                          </p:stCondLst>
                                        </p:cTn>
                                        <p:tgtEl>
                                          <p:spTgt spid="17"/>
                                        </p:tgtEl>
                                      </p:cBhvr>
                                      <p:to x="100000" y="95000"/>
                                    </p:animScale>
                                    <p:animScale>
                                      <p:cBhvr>
                                        <p:cTn id="61" dur="166" decel="50000">
                                          <p:stCondLst>
                                            <p:cond delay="1834"/>
                                          </p:stCondLst>
                                        </p:cTn>
                                        <p:tgtEl>
                                          <p:spTgt spid="17"/>
                                        </p:tgtEl>
                                      </p:cBhvr>
                                      <p:to x="100000" y="100000"/>
                                    </p:animScale>
                                  </p:childTnLst>
                                </p:cTn>
                              </p:par>
                            </p:childTnLst>
                          </p:cTn>
                        </p:par>
                      </p:childTnLst>
                    </p:cTn>
                  </p:par>
                  <p:par>
                    <p:cTn id="62" fill="hold">
                      <p:stCondLst>
                        <p:cond delay="indefinite"/>
                      </p:stCondLst>
                      <p:childTnLst>
                        <p:par>
                          <p:cTn id="63" fill="hold">
                            <p:stCondLst>
                              <p:cond delay="0"/>
                            </p:stCondLst>
                            <p:childTnLst>
                              <p:par>
                                <p:cTn id="64" presetID="26" presetClass="entr" presetSubtype="0" fill="hold" grpId="0" nodeType="clickEffect">
                                  <p:stCondLst>
                                    <p:cond delay="0"/>
                                  </p:stCondLst>
                                  <p:childTnLst>
                                    <p:set>
                                      <p:cBhvr>
                                        <p:cTn id="65" dur="1" fill="hold">
                                          <p:stCondLst>
                                            <p:cond delay="0"/>
                                          </p:stCondLst>
                                        </p:cTn>
                                        <p:tgtEl>
                                          <p:spTgt spid="18"/>
                                        </p:tgtEl>
                                        <p:attrNameLst>
                                          <p:attrName>style.visibility</p:attrName>
                                        </p:attrNameLst>
                                      </p:cBhvr>
                                      <p:to>
                                        <p:strVal val="visible"/>
                                      </p:to>
                                    </p:set>
                                    <p:animEffect transition="in" filter="wipe(down)">
                                      <p:cBhvr>
                                        <p:cTn id="66" dur="580">
                                          <p:stCondLst>
                                            <p:cond delay="0"/>
                                          </p:stCondLst>
                                        </p:cTn>
                                        <p:tgtEl>
                                          <p:spTgt spid="18"/>
                                        </p:tgtEl>
                                      </p:cBhvr>
                                    </p:animEffect>
                                    <p:anim calcmode="lin" valueType="num">
                                      <p:cBhvr>
                                        <p:cTn id="67" dur="1822" tmFilter="0,0; 0.14,0.36; 0.43,0.73; 0.71,0.91; 1.0,1.0">
                                          <p:stCondLst>
                                            <p:cond delay="0"/>
                                          </p:stCondLst>
                                        </p:cTn>
                                        <p:tgtEl>
                                          <p:spTgt spid="18"/>
                                        </p:tgtEl>
                                        <p:attrNameLst>
                                          <p:attrName>ppt_x</p:attrName>
                                        </p:attrNameLst>
                                      </p:cBhvr>
                                      <p:tavLst>
                                        <p:tav tm="0">
                                          <p:val>
                                            <p:strVal val="#ppt_x-0.25"/>
                                          </p:val>
                                        </p:tav>
                                        <p:tav tm="100000">
                                          <p:val>
                                            <p:strVal val="#ppt_x"/>
                                          </p:val>
                                        </p:tav>
                                      </p:tavLst>
                                    </p:anim>
                                    <p:anim calcmode="lin" valueType="num">
                                      <p:cBhvr>
                                        <p:cTn id="68" dur="664" tmFilter="0.0,0.0; 0.25,0.07; 0.50,0.2; 0.75,0.467; 1.0,1.0">
                                          <p:stCondLst>
                                            <p:cond delay="0"/>
                                          </p:stCondLst>
                                        </p:cTn>
                                        <p:tgtEl>
                                          <p:spTgt spid="18"/>
                                        </p:tgtEl>
                                        <p:attrNameLst>
                                          <p:attrName>ppt_y</p:attrName>
                                        </p:attrNameLst>
                                      </p:cBhvr>
                                      <p:tavLst>
                                        <p:tav tm="0" fmla="#ppt_y-sin(pi*$)/3">
                                          <p:val>
                                            <p:fltVal val="0.5"/>
                                          </p:val>
                                        </p:tav>
                                        <p:tav tm="100000">
                                          <p:val>
                                            <p:fltVal val="1"/>
                                          </p:val>
                                        </p:tav>
                                      </p:tavLst>
                                    </p:anim>
                                    <p:anim calcmode="lin" valueType="num">
                                      <p:cBhvr>
                                        <p:cTn id="69" dur="664" tmFilter="0, 0; 0.125,0.2665; 0.25,0.4; 0.375,0.465; 0.5,0.5;  0.625,0.535; 0.75,0.6; 0.875,0.7335; 1,1">
                                          <p:stCondLst>
                                            <p:cond delay="664"/>
                                          </p:stCondLst>
                                        </p:cTn>
                                        <p:tgtEl>
                                          <p:spTgt spid="18"/>
                                        </p:tgtEl>
                                        <p:attrNameLst>
                                          <p:attrName>ppt_y</p:attrName>
                                        </p:attrNameLst>
                                      </p:cBhvr>
                                      <p:tavLst>
                                        <p:tav tm="0" fmla="#ppt_y-sin(pi*$)/9">
                                          <p:val>
                                            <p:fltVal val="0"/>
                                          </p:val>
                                        </p:tav>
                                        <p:tav tm="100000">
                                          <p:val>
                                            <p:fltVal val="1"/>
                                          </p:val>
                                        </p:tav>
                                      </p:tavLst>
                                    </p:anim>
                                    <p:anim calcmode="lin" valueType="num">
                                      <p:cBhvr>
                                        <p:cTn id="70" dur="332" tmFilter="0, 0; 0.125,0.2665; 0.25,0.4; 0.375,0.465; 0.5,0.5;  0.625,0.535; 0.75,0.6; 0.875,0.7335; 1,1">
                                          <p:stCondLst>
                                            <p:cond delay="1324"/>
                                          </p:stCondLst>
                                        </p:cTn>
                                        <p:tgtEl>
                                          <p:spTgt spid="18"/>
                                        </p:tgtEl>
                                        <p:attrNameLst>
                                          <p:attrName>ppt_y</p:attrName>
                                        </p:attrNameLst>
                                      </p:cBhvr>
                                      <p:tavLst>
                                        <p:tav tm="0" fmla="#ppt_y-sin(pi*$)/27">
                                          <p:val>
                                            <p:fltVal val="0"/>
                                          </p:val>
                                        </p:tav>
                                        <p:tav tm="100000">
                                          <p:val>
                                            <p:fltVal val="1"/>
                                          </p:val>
                                        </p:tav>
                                      </p:tavLst>
                                    </p:anim>
                                    <p:anim calcmode="lin" valueType="num">
                                      <p:cBhvr>
                                        <p:cTn id="71" dur="164" tmFilter="0, 0; 0.125,0.2665; 0.25,0.4; 0.375,0.465; 0.5,0.5;  0.625,0.535; 0.75,0.6; 0.875,0.7335; 1,1">
                                          <p:stCondLst>
                                            <p:cond delay="1656"/>
                                          </p:stCondLst>
                                        </p:cTn>
                                        <p:tgtEl>
                                          <p:spTgt spid="18"/>
                                        </p:tgtEl>
                                        <p:attrNameLst>
                                          <p:attrName>ppt_y</p:attrName>
                                        </p:attrNameLst>
                                      </p:cBhvr>
                                      <p:tavLst>
                                        <p:tav tm="0" fmla="#ppt_y-sin(pi*$)/81">
                                          <p:val>
                                            <p:fltVal val="0"/>
                                          </p:val>
                                        </p:tav>
                                        <p:tav tm="100000">
                                          <p:val>
                                            <p:fltVal val="1"/>
                                          </p:val>
                                        </p:tav>
                                      </p:tavLst>
                                    </p:anim>
                                    <p:animScale>
                                      <p:cBhvr>
                                        <p:cTn id="72" dur="26">
                                          <p:stCondLst>
                                            <p:cond delay="650"/>
                                          </p:stCondLst>
                                        </p:cTn>
                                        <p:tgtEl>
                                          <p:spTgt spid="18"/>
                                        </p:tgtEl>
                                      </p:cBhvr>
                                      <p:to x="100000" y="60000"/>
                                    </p:animScale>
                                    <p:animScale>
                                      <p:cBhvr>
                                        <p:cTn id="73" dur="166" decel="50000">
                                          <p:stCondLst>
                                            <p:cond delay="676"/>
                                          </p:stCondLst>
                                        </p:cTn>
                                        <p:tgtEl>
                                          <p:spTgt spid="18"/>
                                        </p:tgtEl>
                                      </p:cBhvr>
                                      <p:to x="100000" y="100000"/>
                                    </p:animScale>
                                    <p:animScale>
                                      <p:cBhvr>
                                        <p:cTn id="74" dur="26">
                                          <p:stCondLst>
                                            <p:cond delay="1312"/>
                                          </p:stCondLst>
                                        </p:cTn>
                                        <p:tgtEl>
                                          <p:spTgt spid="18"/>
                                        </p:tgtEl>
                                      </p:cBhvr>
                                      <p:to x="100000" y="80000"/>
                                    </p:animScale>
                                    <p:animScale>
                                      <p:cBhvr>
                                        <p:cTn id="75" dur="166" decel="50000">
                                          <p:stCondLst>
                                            <p:cond delay="1338"/>
                                          </p:stCondLst>
                                        </p:cTn>
                                        <p:tgtEl>
                                          <p:spTgt spid="18"/>
                                        </p:tgtEl>
                                      </p:cBhvr>
                                      <p:to x="100000" y="100000"/>
                                    </p:animScale>
                                    <p:animScale>
                                      <p:cBhvr>
                                        <p:cTn id="76" dur="26">
                                          <p:stCondLst>
                                            <p:cond delay="1642"/>
                                          </p:stCondLst>
                                        </p:cTn>
                                        <p:tgtEl>
                                          <p:spTgt spid="18"/>
                                        </p:tgtEl>
                                      </p:cBhvr>
                                      <p:to x="100000" y="90000"/>
                                    </p:animScale>
                                    <p:animScale>
                                      <p:cBhvr>
                                        <p:cTn id="77" dur="166" decel="50000">
                                          <p:stCondLst>
                                            <p:cond delay="1668"/>
                                          </p:stCondLst>
                                        </p:cTn>
                                        <p:tgtEl>
                                          <p:spTgt spid="18"/>
                                        </p:tgtEl>
                                      </p:cBhvr>
                                      <p:to x="100000" y="100000"/>
                                    </p:animScale>
                                    <p:animScale>
                                      <p:cBhvr>
                                        <p:cTn id="78" dur="26">
                                          <p:stCondLst>
                                            <p:cond delay="1808"/>
                                          </p:stCondLst>
                                        </p:cTn>
                                        <p:tgtEl>
                                          <p:spTgt spid="18"/>
                                        </p:tgtEl>
                                      </p:cBhvr>
                                      <p:to x="100000" y="95000"/>
                                    </p:animScale>
                                    <p:animScale>
                                      <p:cBhvr>
                                        <p:cTn id="79" dur="166" decel="50000">
                                          <p:stCondLst>
                                            <p:cond delay="1834"/>
                                          </p:stCondLst>
                                        </p:cTn>
                                        <p:tgtEl>
                                          <p:spTgt spid="1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7" grpId="0" animBg="1"/>
      <p:bldP spid="8" grpId="0" animBg="1"/>
      <p:bldP spid="9" grpId="0" animBg="1"/>
      <p:bldP spid="10" grpId="0" animBg="1"/>
      <p:bldP spid="11" grpId="0" animBg="1"/>
      <p:bldP spid="14" grpId="0"/>
      <p:bldP spid="15" grpId="0"/>
      <p:bldP spid="17" grpId="0" animBg="1"/>
      <p:bldP spid="18"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93183" y="182330"/>
            <a:ext cx="6561786" cy="369332"/>
          </a:xfrm>
          <a:prstGeom prst="rect">
            <a:avLst/>
          </a:prstGeom>
        </p:spPr>
        <p:txBody>
          <a:bodyPr wrap="square">
            <a:spAutoFit/>
          </a:bodyPr>
          <a:lstStyle/>
          <a:p>
            <a:r>
              <a:rPr lang="en-US" b="1" dirty="0"/>
              <a:t>QUESTION SIX:   SIMPLE HARMONIC GRAVITY  (8 marks)</a:t>
            </a:r>
            <a:endParaRPr lang="en-NZ" b="1" dirty="0"/>
          </a:p>
        </p:txBody>
      </p:sp>
      <p:sp>
        <p:nvSpPr>
          <p:cNvPr id="3" name="Rectangle 2"/>
          <p:cNvSpPr/>
          <p:nvPr/>
        </p:nvSpPr>
        <p:spPr>
          <a:xfrm>
            <a:off x="4372891" y="539771"/>
            <a:ext cx="2227020" cy="369332"/>
          </a:xfrm>
          <a:prstGeom prst="rect">
            <a:avLst/>
          </a:prstGeom>
        </p:spPr>
        <p:txBody>
          <a:bodyPr wrap="none">
            <a:spAutoFit/>
          </a:bodyPr>
          <a:lstStyle/>
          <a:p>
            <a:r>
              <a:rPr lang="en-US" dirty="0"/>
              <a:t>Volume of a sphere = </a:t>
            </a:r>
            <a:endParaRPr lang="en-NZ" dirty="0"/>
          </a:p>
        </p:txBody>
      </p:sp>
      <p:sp>
        <p:nvSpPr>
          <p:cNvPr id="4" name="Rectangle 3"/>
          <p:cNvSpPr/>
          <p:nvPr/>
        </p:nvSpPr>
        <p:spPr>
          <a:xfrm>
            <a:off x="231820" y="562156"/>
            <a:ext cx="6458755" cy="923330"/>
          </a:xfrm>
          <a:prstGeom prst="rect">
            <a:avLst/>
          </a:prstGeom>
        </p:spPr>
        <p:txBody>
          <a:bodyPr wrap="square">
            <a:spAutoFit/>
          </a:bodyPr>
          <a:lstStyle/>
          <a:p>
            <a:r>
              <a:rPr lang="en-US" dirty="0"/>
              <a:t>Radius of the Earth = </a:t>
            </a:r>
            <a:r>
              <a:rPr lang="en-US" b="1" dirty="0"/>
              <a:t>6.37 </a:t>
            </a:r>
            <a:r>
              <a:rPr lang="en-US" b="1" dirty="0" smtClean="0"/>
              <a:t>x </a:t>
            </a:r>
            <a:r>
              <a:rPr lang="en-US" b="1" dirty="0"/>
              <a:t>10</a:t>
            </a:r>
            <a:r>
              <a:rPr lang="en-US" b="1" baseline="30000" dirty="0"/>
              <a:t>6</a:t>
            </a:r>
            <a:r>
              <a:rPr lang="en-US" b="1" dirty="0"/>
              <a:t> m</a:t>
            </a:r>
            <a:endParaRPr lang="en-NZ" b="1" dirty="0"/>
          </a:p>
          <a:p>
            <a:r>
              <a:rPr lang="en-US" dirty="0"/>
              <a:t>Mean density of the Earth = </a:t>
            </a:r>
            <a:r>
              <a:rPr lang="en-US" b="1" dirty="0"/>
              <a:t>5.5 </a:t>
            </a:r>
            <a:r>
              <a:rPr lang="en-US" b="1" dirty="0" smtClean="0"/>
              <a:t>x </a:t>
            </a:r>
            <a:r>
              <a:rPr lang="en-US" b="1" dirty="0"/>
              <a:t>10</a:t>
            </a:r>
            <a:r>
              <a:rPr lang="en-US" b="1" baseline="30000" dirty="0"/>
              <a:t>3</a:t>
            </a:r>
            <a:r>
              <a:rPr lang="en-US" b="1" dirty="0"/>
              <a:t>  kg m</a:t>
            </a:r>
            <a:r>
              <a:rPr lang="en-US" b="1" baseline="30000" dirty="0"/>
              <a:t>–3</a:t>
            </a:r>
            <a:endParaRPr lang="en-NZ" b="1" baseline="30000" dirty="0"/>
          </a:p>
          <a:p>
            <a:r>
              <a:rPr lang="en-US" dirty="0"/>
              <a:t>Universal Gravitational Constant = </a:t>
            </a:r>
            <a:r>
              <a:rPr lang="en-US" b="1" dirty="0"/>
              <a:t>6.67 </a:t>
            </a:r>
            <a:r>
              <a:rPr lang="en-US" b="1" dirty="0" smtClean="0"/>
              <a:t>x </a:t>
            </a:r>
            <a:r>
              <a:rPr lang="en-US" b="1" dirty="0"/>
              <a:t>10</a:t>
            </a:r>
            <a:r>
              <a:rPr lang="en-US" b="1" baseline="30000" dirty="0"/>
              <a:t>–11 </a:t>
            </a:r>
            <a:r>
              <a:rPr lang="en-US" b="1" dirty="0"/>
              <a:t>N m</a:t>
            </a:r>
            <a:r>
              <a:rPr lang="en-US" b="1" baseline="30000" dirty="0"/>
              <a:t>2</a:t>
            </a:r>
            <a:r>
              <a:rPr lang="en-US" b="1" dirty="0"/>
              <a:t> kg</a:t>
            </a:r>
            <a:r>
              <a:rPr lang="en-US" b="1" baseline="30000" dirty="0"/>
              <a:t>–2</a:t>
            </a:r>
            <a:endParaRPr lang="en-NZ" b="1" baseline="30000" dirty="0"/>
          </a:p>
        </p:txBody>
      </p:sp>
      <mc:AlternateContent xmlns:mc="http://schemas.openxmlformats.org/markup-compatibility/2006" xmlns:a14="http://schemas.microsoft.com/office/drawing/2010/main">
        <mc:Choice Requires="a14">
          <p:sp>
            <p:nvSpPr>
              <p:cNvPr id="6" name="TextBox 5"/>
              <p:cNvSpPr txBox="1"/>
              <p:nvPr/>
            </p:nvSpPr>
            <p:spPr>
              <a:xfrm>
                <a:off x="6510270" y="399245"/>
                <a:ext cx="1257011" cy="611706"/>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1" i="1" smtClean="0">
                          <a:latin typeface="Cambria Math"/>
                        </a:rPr>
                        <m:t>𝑽</m:t>
                      </m:r>
                      <m:r>
                        <a:rPr lang="en-NZ" b="1" i="1" smtClean="0">
                          <a:latin typeface="Cambria Math"/>
                        </a:rPr>
                        <m:t>=</m:t>
                      </m:r>
                      <m:f>
                        <m:fPr>
                          <m:ctrlPr>
                            <a:rPr lang="en-NZ" b="1" i="1" smtClean="0">
                              <a:latin typeface="Cambria Math"/>
                            </a:rPr>
                          </m:ctrlPr>
                        </m:fPr>
                        <m:num>
                          <m:r>
                            <a:rPr lang="en-NZ" b="1" i="1" smtClean="0">
                              <a:latin typeface="Cambria Math"/>
                            </a:rPr>
                            <m:t>𝟒</m:t>
                          </m:r>
                        </m:num>
                        <m:den>
                          <m:r>
                            <a:rPr lang="en-NZ" b="1" i="1" smtClean="0">
                              <a:latin typeface="Cambria Math"/>
                            </a:rPr>
                            <m:t>𝟑</m:t>
                          </m:r>
                        </m:den>
                      </m:f>
                      <m:r>
                        <a:rPr lang="en-NZ" b="1" i="1" smtClean="0">
                          <a:latin typeface="Cambria Math"/>
                          <a:ea typeface="Cambria Math"/>
                        </a:rPr>
                        <m:t>𝝅</m:t>
                      </m:r>
                      <m:sSup>
                        <m:sSupPr>
                          <m:ctrlPr>
                            <a:rPr lang="en-NZ" b="1" i="1" smtClean="0">
                              <a:latin typeface="Cambria Math"/>
                              <a:ea typeface="Cambria Math"/>
                            </a:rPr>
                          </m:ctrlPr>
                        </m:sSupPr>
                        <m:e>
                          <m:r>
                            <a:rPr lang="en-NZ" b="1" i="1" smtClean="0">
                              <a:latin typeface="Cambria Math"/>
                              <a:ea typeface="Cambria Math"/>
                            </a:rPr>
                            <m:t>𝒓</m:t>
                          </m:r>
                        </m:e>
                        <m:sup>
                          <m:r>
                            <a:rPr lang="en-NZ" b="1" i="1" smtClean="0">
                              <a:latin typeface="Cambria Math"/>
                              <a:ea typeface="Cambria Math"/>
                            </a:rPr>
                            <m:t>𝟑</m:t>
                          </m:r>
                        </m:sup>
                      </m:sSup>
                    </m:oMath>
                  </m:oMathPara>
                </a14:m>
                <a:endParaRPr lang="en-NZ" b="1" dirty="0"/>
              </a:p>
            </p:txBody>
          </p:sp>
        </mc:Choice>
        <mc:Fallback xmlns="">
          <p:sp>
            <p:nvSpPr>
              <p:cNvPr id="6" name="TextBox 5"/>
              <p:cNvSpPr txBox="1">
                <a:spLocks noRot="1" noChangeAspect="1" noMove="1" noResize="1" noEditPoints="1" noAdjustHandles="1" noChangeArrowheads="1" noChangeShapeType="1" noTextEdit="1"/>
              </p:cNvSpPr>
              <p:nvPr/>
            </p:nvSpPr>
            <p:spPr>
              <a:xfrm>
                <a:off x="6510270" y="399245"/>
                <a:ext cx="1257011" cy="611706"/>
              </a:xfrm>
              <a:prstGeom prst="rect">
                <a:avLst/>
              </a:prstGeom>
              <a:blipFill rotWithShape="1">
                <a:blip r:embed="rId2"/>
                <a:stretch>
                  <a:fillRect/>
                </a:stretch>
              </a:blipFill>
            </p:spPr>
            <p:txBody>
              <a:bodyPr/>
              <a:lstStyle/>
              <a:p>
                <a:r>
                  <a:rPr lang="en-NZ">
                    <a:noFill/>
                  </a:rPr>
                  <a:t> </a:t>
                </a:r>
              </a:p>
            </p:txBody>
          </p:sp>
        </mc:Fallback>
      </mc:AlternateContent>
      <p:sp>
        <p:nvSpPr>
          <p:cNvPr id="17" name="Rectangle 16"/>
          <p:cNvSpPr/>
          <p:nvPr/>
        </p:nvSpPr>
        <p:spPr>
          <a:xfrm>
            <a:off x="259306" y="1540948"/>
            <a:ext cx="5213445" cy="646331"/>
          </a:xfrm>
          <a:prstGeom prst="rect">
            <a:avLst/>
          </a:prstGeom>
        </p:spPr>
        <p:txBody>
          <a:bodyPr wrap="square">
            <a:spAutoFit/>
          </a:bodyPr>
          <a:lstStyle/>
          <a:p>
            <a:pPr lvl="0"/>
            <a:r>
              <a:rPr lang="en-US" dirty="0"/>
              <a:t>Imagine that a hole is drilled from the South Pole, through the centre of the Earth to the North Pole</a:t>
            </a:r>
            <a:r>
              <a:rPr lang="en-US" dirty="0" smtClean="0"/>
              <a:t>.</a:t>
            </a:r>
            <a:r>
              <a:rPr lang="en-US" dirty="0"/>
              <a:t> </a:t>
            </a:r>
            <a:endParaRPr lang="en-NZ" dirty="0"/>
          </a:p>
        </p:txBody>
      </p:sp>
      <p:sp>
        <p:nvSpPr>
          <p:cNvPr id="18" name="Rectangle 17"/>
          <p:cNvSpPr/>
          <p:nvPr/>
        </p:nvSpPr>
        <p:spPr>
          <a:xfrm>
            <a:off x="273051" y="2223237"/>
            <a:ext cx="5691020" cy="1477328"/>
          </a:xfrm>
          <a:prstGeom prst="rect">
            <a:avLst/>
          </a:prstGeom>
        </p:spPr>
        <p:txBody>
          <a:bodyPr wrap="square">
            <a:spAutoFit/>
          </a:bodyPr>
          <a:lstStyle/>
          <a:p>
            <a:r>
              <a:rPr lang="en-US" dirty="0" smtClean="0"/>
              <a:t>(a)</a:t>
            </a:r>
          </a:p>
          <a:p>
            <a:r>
              <a:rPr lang="en-US" dirty="0" smtClean="0"/>
              <a:t>By </a:t>
            </a:r>
            <a:r>
              <a:rPr lang="en-US" dirty="0"/>
              <a:t>using Newton’s Law of Gravitation, show that, if Earth has uniform internal density </a:t>
            </a:r>
            <a:r>
              <a:rPr lang="en-US" i="1" dirty="0"/>
              <a:t>ρ</a:t>
            </a:r>
            <a:r>
              <a:rPr lang="en-US" dirty="0"/>
              <a:t>, and ignoring air resistance, an object dropped into the hole will perform simple harmonic motion.</a:t>
            </a:r>
            <a:endParaRPr lang="en-NZ" dirty="0"/>
          </a:p>
        </p:txBody>
      </p:sp>
      <p:sp>
        <p:nvSpPr>
          <p:cNvPr id="19" name="Rectangle 18"/>
          <p:cNvSpPr/>
          <p:nvPr/>
        </p:nvSpPr>
        <p:spPr>
          <a:xfrm>
            <a:off x="286602" y="3712481"/>
            <a:ext cx="5964071" cy="923330"/>
          </a:xfrm>
          <a:prstGeom prst="rect">
            <a:avLst/>
          </a:prstGeom>
        </p:spPr>
        <p:txBody>
          <a:bodyPr wrap="square">
            <a:spAutoFit/>
          </a:bodyPr>
          <a:lstStyle/>
          <a:p>
            <a:r>
              <a:rPr lang="en-US" dirty="0"/>
              <a:t>Hint: For an object at distance </a:t>
            </a:r>
            <a:r>
              <a:rPr lang="en-US" i="1" dirty="0"/>
              <a:t>r </a:t>
            </a:r>
            <a:r>
              <a:rPr lang="en-US" dirty="0"/>
              <a:t>from the centre of the Earth, the net gravitational force on the object, due to those parts of the Earth’s mass that lie at distances greater than </a:t>
            </a:r>
            <a:r>
              <a:rPr lang="en-US" i="1" dirty="0"/>
              <a:t>r</a:t>
            </a:r>
            <a:r>
              <a:rPr lang="en-US" dirty="0"/>
              <a:t>, is zero</a:t>
            </a:r>
            <a:endParaRPr lang="en-NZ" dirty="0"/>
          </a:p>
        </p:txBody>
      </p:sp>
      <p:grpSp>
        <p:nvGrpSpPr>
          <p:cNvPr id="41" name="Group 40"/>
          <p:cNvGrpSpPr/>
          <p:nvPr/>
        </p:nvGrpSpPr>
        <p:grpSpPr>
          <a:xfrm>
            <a:off x="6223379" y="1763731"/>
            <a:ext cx="2488565" cy="2385187"/>
            <a:chOff x="6986118" y="3032975"/>
            <a:chExt cx="1916895" cy="1820460"/>
          </a:xfrm>
        </p:grpSpPr>
        <p:grpSp>
          <p:nvGrpSpPr>
            <p:cNvPr id="20" name="Group 11"/>
            <p:cNvGrpSpPr>
              <a:grpSpLocks/>
            </p:cNvGrpSpPr>
            <p:nvPr/>
          </p:nvGrpSpPr>
          <p:grpSpPr bwMode="auto">
            <a:xfrm>
              <a:off x="8023538" y="3032975"/>
              <a:ext cx="879475" cy="1811338"/>
              <a:chOff x="0" y="0"/>
              <a:chExt cx="1386" cy="2853"/>
            </a:xfrm>
          </p:grpSpPr>
          <p:grpSp>
            <p:nvGrpSpPr>
              <p:cNvPr id="21" name="Group 18"/>
              <p:cNvGrpSpPr>
                <a:grpSpLocks/>
              </p:cNvGrpSpPr>
              <p:nvPr/>
            </p:nvGrpSpPr>
            <p:grpSpPr bwMode="auto">
              <a:xfrm>
                <a:off x="15" y="10"/>
                <a:ext cx="1361" cy="2833"/>
                <a:chOff x="15" y="10"/>
                <a:chExt cx="1361" cy="2833"/>
              </a:xfrm>
            </p:grpSpPr>
            <p:sp>
              <p:nvSpPr>
                <p:cNvPr id="28" name="Freeform 19"/>
                <p:cNvSpPr>
                  <a:spLocks/>
                </p:cNvSpPr>
                <p:nvPr/>
              </p:nvSpPr>
              <p:spPr bwMode="auto">
                <a:xfrm>
                  <a:off x="15" y="10"/>
                  <a:ext cx="1361" cy="2833"/>
                </a:xfrm>
                <a:custGeom>
                  <a:avLst/>
                  <a:gdLst>
                    <a:gd name="T0" fmla="+- 0 15 15"/>
                    <a:gd name="T1" fmla="*/ T0 w 1361"/>
                    <a:gd name="T2" fmla="+- 0 10 10"/>
                    <a:gd name="T3" fmla="*/ 10 h 2833"/>
                    <a:gd name="T4" fmla="+- 0 127 15"/>
                    <a:gd name="T5" fmla="*/ T4 w 1361"/>
                    <a:gd name="T6" fmla="+- 0 19 10"/>
                    <a:gd name="T7" fmla="*/ 19 h 2833"/>
                    <a:gd name="T8" fmla="+- 0 237 15"/>
                    <a:gd name="T9" fmla="*/ T8 w 1361"/>
                    <a:gd name="T10" fmla="+- 0 36 10"/>
                    <a:gd name="T11" fmla="*/ 36 h 2833"/>
                    <a:gd name="T12" fmla="+- 0 344 15"/>
                    <a:gd name="T13" fmla="*/ T12 w 1361"/>
                    <a:gd name="T14" fmla="+- 0 62 10"/>
                    <a:gd name="T15" fmla="*/ 62 h 2833"/>
                    <a:gd name="T16" fmla="+- 0 447 15"/>
                    <a:gd name="T17" fmla="*/ T16 w 1361"/>
                    <a:gd name="T18" fmla="+- 0 95 10"/>
                    <a:gd name="T19" fmla="*/ 95 h 2833"/>
                    <a:gd name="T20" fmla="+- 0 547 15"/>
                    <a:gd name="T21" fmla="*/ T20 w 1361"/>
                    <a:gd name="T22" fmla="+- 0 136 10"/>
                    <a:gd name="T23" fmla="*/ 136 h 2833"/>
                    <a:gd name="T24" fmla="+- 0 643 15"/>
                    <a:gd name="T25" fmla="*/ T24 w 1361"/>
                    <a:gd name="T26" fmla="+- 0 185 10"/>
                    <a:gd name="T27" fmla="*/ 185 h 2833"/>
                    <a:gd name="T28" fmla="+- 0 734 15"/>
                    <a:gd name="T29" fmla="*/ T28 w 1361"/>
                    <a:gd name="T30" fmla="+- 0 240 10"/>
                    <a:gd name="T31" fmla="*/ 240 h 2833"/>
                    <a:gd name="T32" fmla="+- 0 821 15"/>
                    <a:gd name="T33" fmla="*/ T32 w 1361"/>
                    <a:gd name="T34" fmla="+- 0 301 10"/>
                    <a:gd name="T35" fmla="*/ 301 h 2833"/>
                    <a:gd name="T36" fmla="+- 0 903 15"/>
                    <a:gd name="T37" fmla="*/ T36 w 1361"/>
                    <a:gd name="T38" fmla="+- 0 369 10"/>
                    <a:gd name="T39" fmla="*/ 369 h 2833"/>
                    <a:gd name="T40" fmla="+- 0 979 15"/>
                    <a:gd name="T41" fmla="*/ T40 w 1361"/>
                    <a:gd name="T42" fmla="+- 0 443 10"/>
                    <a:gd name="T43" fmla="*/ 443 h 2833"/>
                    <a:gd name="T44" fmla="+- 0 1050 15"/>
                    <a:gd name="T45" fmla="*/ T44 w 1361"/>
                    <a:gd name="T46" fmla="+- 0 522 10"/>
                    <a:gd name="T47" fmla="*/ 522 h 2833"/>
                    <a:gd name="T48" fmla="+- 0 1115 15"/>
                    <a:gd name="T49" fmla="*/ T48 w 1361"/>
                    <a:gd name="T50" fmla="+- 0 606 10"/>
                    <a:gd name="T51" fmla="*/ 606 h 2833"/>
                    <a:gd name="T52" fmla="+- 0 1173 15"/>
                    <a:gd name="T53" fmla="*/ T52 w 1361"/>
                    <a:gd name="T54" fmla="+- 0 695 10"/>
                    <a:gd name="T55" fmla="*/ 695 h 2833"/>
                    <a:gd name="T56" fmla="+- 0 1225 15"/>
                    <a:gd name="T57" fmla="*/ T56 w 1361"/>
                    <a:gd name="T58" fmla="+- 0 789 10"/>
                    <a:gd name="T59" fmla="*/ 789 h 2833"/>
                    <a:gd name="T60" fmla="+- 0 1269 15"/>
                    <a:gd name="T61" fmla="*/ T60 w 1361"/>
                    <a:gd name="T62" fmla="+- 0 887 10"/>
                    <a:gd name="T63" fmla="*/ 887 h 2833"/>
                    <a:gd name="T64" fmla="+- 0 1307 15"/>
                    <a:gd name="T65" fmla="*/ T64 w 1361"/>
                    <a:gd name="T66" fmla="+- 0 988 10"/>
                    <a:gd name="T67" fmla="*/ 988 h 2833"/>
                    <a:gd name="T68" fmla="+- 0 1336 15"/>
                    <a:gd name="T69" fmla="*/ T68 w 1361"/>
                    <a:gd name="T70" fmla="+- 0 1094 10"/>
                    <a:gd name="T71" fmla="*/ 1094 h 2833"/>
                    <a:gd name="T72" fmla="+- 0 1358 15"/>
                    <a:gd name="T73" fmla="*/ T72 w 1361"/>
                    <a:gd name="T74" fmla="+- 0 1202 10"/>
                    <a:gd name="T75" fmla="*/ 1202 h 2833"/>
                    <a:gd name="T76" fmla="+- 0 1371 15"/>
                    <a:gd name="T77" fmla="*/ T76 w 1361"/>
                    <a:gd name="T78" fmla="+- 0 1313 10"/>
                    <a:gd name="T79" fmla="*/ 1313 h 2833"/>
                    <a:gd name="T80" fmla="+- 0 1376 15"/>
                    <a:gd name="T81" fmla="*/ T80 w 1361"/>
                    <a:gd name="T82" fmla="+- 0 1426 10"/>
                    <a:gd name="T83" fmla="*/ 1426 h 2833"/>
                    <a:gd name="T84" fmla="+- 0 1371 15"/>
                    <a:gd name="T85" fmla="*/ T84 w 1361"/>
                    <a:gd name="T86" fmla="+- 0 1540 10"/>
                    <a:gd name="T87" fmla="*/ 1540 h 2833"/>
                    <a:gd name="T88" fmla="+- 0 1358 15"/>
                    <a:gd name="T89" fmla="*/ T88 w 1361"/>
                    <a:gd name="T90" fmla="+- 0 1651 10"/>
                    <a:gd name="T91" fmla="*/ 1651 h 2833"/>
                    <a:gd name="T92" fmla="+- 0 1336 15"/>
                    <a:gd name="T93" fmla="*/ T92 w 1361"/>
                    <a:gd name="T94" fmla="+- 0 1759 10"/>
                    <a:gd name="T95" fmla="*/ 1759 h 2833"/>
                    <a:gd name="T96" fmla="+- 0 1307 15"/>
                    <a:gd name="T97" fmla="*/ T96 w 1361"/>
                    <a:gd name="T98" fmla="+- 0 1864 10"/>
                    <a:gd name="T99" fmla="*/ 1864 h 2833"/>
                    <a:gd name="T100" fmla="+- 0 1269 15"/>
                    <a:gd name="T101" fmla="*/ T100 w 1361"/>
                    <a:gd name="T102" fmla="+- 0 1966 10"/>
                    <a:gd name="T103" fmla="*/ 1966 h 2833"/>
                    <a:gd name="T104" fmla="+- 0 1225 15"/>
                    <a:gd name="T105" fmla="*/ T104 w 1361"/>
                    <a:gd name="T106" fmla="+- 0 2063 10"/>
                    <a:gd name="T107" fmla="*/ 2063 h 2833"/>
                    <a:gd name="T108" fmla="+- 0 1173 15"/>
                    <a:gd name="T109" fmla="*/ T108 w 1361"/>
                    <a:gd name="T110" fmla="+- 0 2157 10"/>
                    <a:gd name="T111" fmla="*/ 2157 h 2833"/>
                    <a:gd name="T112" fmla="+- 0 1115 15"/>
                    <a:gd name="T113" fmla="*/ T112 w 1361"/>
                    <a:gd name="T114" fmla="+- 0 2246 10"/>
                    <a:gd name="T115" fmla="*/ 2246 h 2833"/>
                    <a:gd name="T116" fmla="+- 0 1050 15"/>
                    <a:gd name="T117" fmla="*/ T116 w 1361"/>
                    <a:gd name="T118" fmla="+- 0 2330 10"/>
                    <a:gd name="T119" fmla="*/ 2330 h 2833"/>
                    <a:gd name="T120" fmla="+- 0 979 15"/>
                    <a:gd name="T121" fmla="*/ T120 w 1361"/>
                    <a:gd name="T122" fmla="+- 0 2410 10"/>
                    <a:gd name="T123" fmla="*/ 2410 h 2833"/>
                    <a:gd name="T124" fmla="+- 0 903 15"/>
                    <a:gd name="T125" fmla="*/ T124 w 1361"/>
                    <a:gd name="T126" fmla="+- 0 2483 10"/>
                    <a:gd name="T127" fmla="*/ 2483 h 2833"/>
                    <a:gd name="T128" fmla="+- 0 821 15"/>
                    <a:gd name="T129" fmla="*/ T128 w 1361"/>
                    <a:gd name="T130" fmla="+- 0 2551 10"/>
                    <a:gd name="T131" fmla="*/ 2551 h 2833"/>
                    <a:gd name="T132" fmla="+- 0 734 15"/>
                    <a:gd name="T133" fmla="*/ T132 w 1361"/>
                    <a:gd name="T134" fmla="+- 0 2613 10"/>
                    <a:gd name="T135" fmla="*/ 2613 h 2833"/>
                    <a:gd name="T136" fmla="+- 0 643 15"/>
                    <a:gd name="T137" fmla="*/ T136 w 1361"/>
                    <a:gd name="T138" fmla="+- 0 2668 10"/>
                    <a:gd name="T139" fmla="*/ 2668 h 2833"/>
                    <a:gd name="T140" fmla="+- 0 547 15"/>
                    <a:gd name="T141" fmla="*/ T140 w 1361"/>
                    <a:gd name="T142" fmla="+- 0 2716 10"/>
                    <a:gd name="T143" fmla="*/ 2716 h 2833"/>
                    <a:gd name="T144" fmla="+- 0 447 15"/>
                    <a:gd name="T145" fmla="*/ T144 w 1361"/>
                    <a:gd name="T146" fmla="+- 0 2757 10"/>
                    <a:gd name="T147" fmla="*/ 2757 h 2833"/>
                    <a:gd name="T148" fmla="+- 0 344 15"/>
                    <a:gd name="T149" fmla="*/ T148 w 1361"/>
                    <a:gd name="T150" fmla="+- 0 2791 10"/>
                    <a:gd name="T151" fmla="*/ 2791 h 2833"/>
                    <a:gd name="T152" fmla="+- 0 237 15"/>
                    <a:gd name="T153" fmla="*/ T152 w 1361"/>
                    <a:gd name="T154" fmla="+- 0 2816 10"/>
                    <a:gd name="T155" fmla="*/ 2816 h 2833"/>
                    <a:gd name="T156" fmla="+- 0 127 15"/>
                    <a:gd name="T157" fmla="*/ T156 w 1361"/>
                    <a:gd name="T158" fmla="+- 0 2834 10"/>
                    <a:gd name="T159" fmla="*/ 2834 h 2833"/>
                    <a:gd name="T160" fmla="+- 0 15 15"/>
                    <a:gd name="T161" fmla="*/ T160 w 1361"/>
                    <a:gd name="T162" fmla="+- 0 2842 10"/>
                    <a:gd name="T163" fmla="*/ 2842 h 283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Lst>
                  <a:rect l="0" t="0" r="r" b="b"/>
                  <a:pathLst>
                    <a:path w="1361" h="2833">
                      <a:moveTo>
                        <a:pt x="0" y="0"/>
                      </a:moveTo>
                      <a:lnTo>
                        <a:pt x="112" y="9"/>
                      </a:lnTo>
                      <a:lnTo>
                        <a:pt x="222" y="26"/>
                      </a:lnTo>
                      <a:lnTo>
                        <a:pt x="329" y="52"/>
                      </a:lnTo>
                      <a:lnTo>
                        <a:pt x="432" y="85"/>
                      </a:lnTo>
                      <a:lnTo>
                        <a:pt x="532" y="126"/>
                      </a:lnTo>
                      <a:lnTo>
                        <a:pt x="628" y="175"/>
                      </a:lnTo>
                      <a:lnTo>
                        <a:pt x="719" y="230"/>
                      </a:lnTo>
                      <a:lnTo>
                        <a:pt x="806" y="291"/>
                      </a:lnTo>
                      <a:lnTo>
                        <a:pt x="888" y="359"/>
                      </a:lnTo>
                      <a:lnTo>
                        <a:pt x="964" y="433"/>
                      </a:lnTo>
                      <a:lnTo>
                        <a:pt x="1035" y="512"/>
                      </a:lnTo>
                      <a:lnTo>
                        <a:pt x="1100" y="596"/>
                      </a:lnTo>
                      <a:lnTo>
                        <a:pt x="1158" y="685"/>
                      </a:lnTo>
                      <a:lnTo>
                        <a:pt x="1210" y="779"/>
                      </a:lnTo>
                      <a:lnTo>
                        <a:pt x="1254" y="877"/>
                      </a:lnTo>
                      <a:lnTo>
                        <a:pt x="1292" y="978"/>
                      </a:lnTo>
                      <a:lnTo>
                        <a:pt x="1321" y="1084"/>
                      </a:lnTo>
                      <a:lnTo>
                        <a:pt x="1343" y="1192"/>
                      </a:lnTo>
                      <a:lnTo>
                        <a:pt x="1356" y="1303"/>
                      </a:lnTo>
                      <a:lnTo>
                        <a:pt x="1361" y="1416"/>
                      </a:lnTo>
                      <a:lnTo>
                        <a:pt x="1356" y="1530"/>
                      </a:lnTo>
                      <a:lnTo>
                        <a:pt x="1343" y="1641"/>
                      </a:lnTo>
                      <a:lnTo>
                        <a:pt x="1321" y="1749"/>
                      </a:lnTo>
                      <a:lnTo>
                        <a:pt x="1292" y="1854"/>
                      </a:lnTo>
                      <a:lnTo>
                        <a:pt x="1254" y="1956"/>
                      </a:lnTo>
                      <a:lnTo>
                        <a:pt x="1210" y="2053"/>
                      </a:lnTo>
                      <a:lnTo>
                        <a:pt x="1158" y="2147"/>
                      </a:lnTo>
                      <a:lnTo>
                        <a:pt x="1100" y="2236"/>
                      </a:lnTo>
                      <a:lnTo>
                        <a:pt x="1035" y="2320"/>
                      </a:lnTo>
                      <a:lnTo>
                        <a:pt x="964" y="2400"/>
                      </a:lnTo>
                      <a:lnTo>
                        <a:pt x="888" y="2473"/>
                      </a:lnTo>
                      <a:lnTo>
                        <a:pt x="806" y="2541"/>
                      </a:lnTo>
                      <a:lnTo>
                        <a:pt x="719" y="2603"/>
                      </a:lnTo>
                      <a:lnTo>
                        <a:pt x="628" y="2658"/>
                      </a:lnTo>
                      <a:lnTo>
                        <a:pt x="532" y="2706"/>
                      </a:lnTo>
                      <a:lnTo>
                        <a:pt x="432" y="2747"/>
                      </a:lnTo>
                      <a:lnTo>
                        <a:pt x="329" y="2781"/>
                      </a:lnTo>
                      <a:lnTo>
                        <a:pt x="222" y="2806"/>
                      </a:lnTo>
                      <a:lnTo>
                        <a:pt x="112" y="2824"/>
                      </a:lnTo>
                      <a:lnTo>
                        <a:pt x="0" y="2832"/>
                      </a:lnTo>
                    </a:path>
                  </a:pathLst>
                </a:custGeom>
                <a:noFill/>
                <a:ln w="2857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2" name="Group 16"/>
              <p:cNvGrpSpPr>
                <a:grpSpLocks/>
              </p:cNvGrpSpPr>
              <p:nvPr/>
            </p:nvGrpSpPr>
            <p:grpSpPr bwMode="auto">
              <a:xfrm>
                <a:off x="10" y="20"/>
                <a:ext cx="10" cy="2"/>
                <a:chOff x="10" y="20"/>
                <a:chExt cx="10" cy="2"/>
              </a:xfrm>
            </p:grpSpPr>
            <p:sp>
              <p:nvSpPr>
                <p:cNvPr id="27" name="Freeform 17"/>
                <p:cNvSpPr>
                  <a:spLocks/>
                </p:cNvSpPr>
                <p:nvPr/>
              </p:nvSpPr>
              <p:spPr bwMode="auto">
                <a:xfrm>
                  <a:off x="10" y="20"/>
                  <a:ext cx="10" cy="2"/>
                </a:xfrm>
                <a:custGeom>
                  <a:avLst/>
                  <a:gdLst>
                    <a:gd name="T0" fmla="+- 0 10 10"/>
                    <a:gd name="T1" fmla="*/ T0 w 10"/>
                    <a:gd name="T2" fmla="+- 0 20 10"/>
                    <a:gd name="T3" fmla="*/ T2 w 10"/>
                  </a:gdLst>
                  <a:ahLst/>
                  <a:cxnLst>
                    <a:cxn ang="0">
                      <a:pos x="T1" y="0"/>
                    </a:cxn>
                    <a:cxn ang="0">
                      <a:pos x="T3" y="0"/>
                    </a:cxn>
                  </a:cxnLst>
                  <a:rect l="0" t="0" r="r" b="b"/>
                  <a:pathLst>
                    <a:path w="10">
                      <a:moveTo>
                        <a:pt x="0" y="0"/>
                      </a:moveTo>
                      <a:lnTo>
                        <a:pt x="10" y="0"/>
                      </a:lnTo>
                    </a:path>
                  </a:pathLst>
                </a:custGeom>
                <a:noFill/>
                <a:ln w="2857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3" name="Group 14"/>
              <p:cNvGrpSpPr>
                <a:grpSpLocks/>
              </p:cNvGrpSpPr>
              <p:nvPr/>
            </p:nvGrpSpPr>
            <p:grpSpPr bwMode="auto">
              <a:xfrm>
                <a:off x="15" y="70"/>
                <a:ext cx="2" cy="2732"/>
                <a:chOff x="15" y="70"/>
                <a:chExt cx="2" cy="2732"/>
              </a:xfrm>
            </p:grpSpPr>
            <p:sp>
              <p:nvSpPr>
                <p:cNvPr id="26" name="Freeform 15"/>
                <p:cNvSpPr>
                  <a:spLocks/>
                </p:cNvSpPr>
                <p:nvPr/>
              </p:nvSpPr>
              <p:spPr bwMode="auto">
                <a:xfrm>
                  <a:off x="15" y="70"/>
                  <a:ext cx="2" cy="2732"/>
                </a:xfrm>
                <a:custGeom>
                  <a:avLst/>
                  <a:gdLst>
                    <a:gd name="T0" fmla="+- 0 70 70"/>
                    <a:gd name="T1" fmla="*/ 70 h 2732"/>
                    <a:gd name="T2" fmla="+- 0 2802 70"/>
                    <a:gd name="T3" fmla="*/ 2802 h 2732"/>
                  </a:gdLst>
                  <a:ahLst/>
                  <a:cxnLst>
                    <a:cxn ang="0">
                      <a:pos x="0" y="T1"/>
                    </a:cxn>
                    <a:cxn ang="0">
                      <a:pos x="0" y="T3"/>
                    </a:cxn>
                  </a:cxnLst>
                  <a:rect l="0" t="0" r="r" b="b"/>
                  <a:pathLst>
                    <a:path h="2732">
                      <a:moveTo>
                        <a:pt x="0" y="0"/>
                      </a:moveTo>
                      <a:lnTo>
                        <a:pt x="0" y="2732"/>
                      </a:lnTo>
                    </a:path>
                  </a:pathLst>
                </a:custGeom>
                <a:noFill/>
                <a:ln w="28575">
                  <a:solidFill>
                    <a:srgbClr val="231F2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24" name="Group 12"/>
              <p:cNvGrpSpPr>
                <a:grpSpLocks/>
              </p:cNvGrpSpPr>
              <p:nvPr/>
            </p:nvGrpSpPr>
            <p:grpSpPr bwMode="auto">
              <a:xfrm>
                <a:off x="10" y="2832"/>
                <a:ext cx="10" cy="2"/>
                <a:chOff x="10" y="2832"/>
                <a:chExt cx="10" cy="2"/>
              </a:xfrm>
            </p:grpSpPr>
            <p:sp>
              <p:nvSpPr>
                <p:cNvPr id="25" name="Freeform 13"/>
                <p:cNvSpPr>
                  <a:spLocks/>
                </p:cNvSpPr>
                <p:nvPr/>
              </p:nvSpPr>
              <p:spPr bwMode="auto">
                <a:xfrm>
                  <a:off x="10" y="2832"/>
                  <a:ext cx="10" cy="2"/>
                </a:xfrm>
                <a:custGeom>
                  <a:avLst/>
                  <a:gdLst>
                    <a:gd name="T0" fmla="+- 0 10 10"/>
                    <a:gd name="T1" fmla="*/ T0 w 10"/>
                    <a:gd name="T2" fmla="+- 0 20 10"/>
                    <a:gd name="T3" fmla="*/ T2 w 10"/>
                  </a:gdLst>
                  <a:ahLst/>
                  <a:cxnLst>
                    <a:cxn ang="0">
                      <a:pos x="T1" y="0"/>
                    </a:cxn>
                    <a:cxn ang="0">
                      <a:pos x="T3" y="0"/>
                    </a:cxn>
                  </a:cxnLst>
                  <a:rect l="0" t="0" r="r" b="b"/>
                  <a:pathLst>
                    <a:path w="10">
                      <a:moveTo>
                        <a:pt x="0" y="0"/>
                      </a:moveTo>
                      <a:lnTo>
                        <a:pt x="10" y="0"/>
                      </a:lnTo>
                    </a:path>
                  </a:pathLst>
                </a:custGeom>
                <a:noFill/>
                <a:ln w="2857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grpSp>
          <p:nvGrpSpPr>
            <p:cNvPr id="29" name="Group 20"/>
            <p:cNvGrpSpPr>
              <a:grpSpLocks/>
            </p:cNvGrpSpPr>
            <p:nvPr/>
          </p:nvGrpSpPr>
          <p:grpSpPr bwMode="auto">
            <a:xfrm>
              <a:off x="6986118" y="3042097"/>
              <a:ext cx="879475" cy="1811338"/>
              <a:chOff x="7634" y="420"/>
              <a:chExt cx="1386" cy="2853"/>
            </a:xfrm>
          </p:grpSpPr>
          <p:grpSp>
            <p:nvGrpSpPr>
              <p:cNvPr id="30" name="Group 27"/>
              <p:cNvGrpSpPr>
                <a:grpSpLocks/>
              </p:cNvGrpSpPr>
              <p:nvPr/>
            </p:nvGrpSpPr>
            <p:grpSpPr bwMode="auto">
              <a:xfrm>
                <a:off x="7644" y="430"/>
                <a:ext cx="1361" cy="2833"/>
                <a:chOff x="7644" y="430"/>
                <a:chExt cx="1361" cy="2833"/>
              </a:xfrm>
            </p:grpSpPr>
            <p:sp>
              <p:nvSpPr>
                <p:cNvPr id="37" name="Freeform 28"/>
                <p:cNvSpPr>
                  <a:spLocks/>
                </p:cNvSpPr>
                <p:nvPr/>
              </p:nvSpPr>
              <p:spPr bwMode="auto">
                <a:xfrm>
                  <a:off x="7644" y="430"/>
                  <a:ext cx="1361" cy="2833"/>
                </a:xfrm>
                <a:custGeom>
                  <a:avLst/>
                  <a:gdLst>
                    <a:gd name="T0" fmla="+- 0 9004 7644"/>
                    <a:gd name="T1" fmla="*/ T0 w 1361"/>
                    <a:gd name="T2" fmla="+- 0 3263 430"/>
                    <a:gd name="T3" fmla="*/ 3263 h 2833"/>
                    <a:gd name="T4" fmla="+- 0 8892 7644"/>
                    <a:gd name="T5" fmla="*/ T4 w 1361"/>
                    <a:gd name="T6" fmla="+- 0 3254 430"/>
                    <a:gd name="T7" fmla="*/ 3254 h 2833"/>
                    <a:gd name="T8" fmla="+- 0 8782 7644"/>
                    <a:gd name="T9" fmla="*/ T8 w 1361"/>
                    <a:gd name="T10" fmla="+- 0 3237 430"/>
                    <a:gd name="T11" fmla="*/ 3237 h 2833"/>
                    <a:gd name="T12" fmla="+- 0 8676 7644"/>
                    <a:gd name="T13" fmla="*/ T12 w 1361"/>
                    <a:gd name="T14" fmla="+- 0 3211 430"/>
                    <a:gd name="T15" fmla="*/ 3211 h 2833"/>
                    <a:gd name="T16" fmla="+- 0 8572 7644"/>
                    <a:gd name="T17" fmla="*/ T16 w 1361"/>
                    <a:gd name="T18" fmla="+- 0 3177 430"/>
                    <a:gd name="T19" fmla="*/ 3177 h 2833"/>
                    <a:gd name="T20" fmla="+- 0 8472 7644"/>
                    <a:gd name="T21" fmla="*/ T20 w 1361"/>
                    <a:gd name="T22" fmla="+- 0 3136 430"/>
                    <a:gd name="T23" fmla="*/ 3136 h 2833"/>
                    <a:gd name="T24" fmla="+- 0 8377 7644"/>
                    <a:gd name="T25" fmla="*/ T24 w 1361"/>
                    <a:gd name="T26" fmla="+- 0 3088 430"/>
                    <a:gd name="T27" fmla="*/ 3088 h 2833"/>
                    <a:gd name="T28" fmla="+- 0 8285 7644"/>
                    <a:gd name="T29" fmla="*/ T28 w 1361"/>
                    <a:gd name="T30" fmla="+- 0 3033 430"/>
                    <a:gd name="T31" fmla="*/ 3033 h 2833"/>
                    <a:gd name="T32" fmla="+- 0 8198 7644"/>
                    <a:gd name="T33" fmla="*/ T32 w 1361"/>
                    <a:gd name="T34" fmla="+- 0 2971 430"/>
                    <a:gd name="T35" fmla="*/ 2971 h 2833"/>
                    <a:gd name="T36" fmla="+- 0 8117 7644"/>
                    <a:gd name="T37" fmla="*/ T36 w 1361"/>
                    <a:gd name="T38" fmla="+- 0 2904 430"/>
                    <a:gd name="T39" fmla="*/ 2904 h 2833"/>
                    <a:gd name="T40" fmla="+- 0 8040 7644"/>
                    <a:gd name="T41" fmla="*/ T40 w 1361"/>
                    <a:gd name="T42" fmla="+- 0 2830 430"/>
                    <a:gd name="T43" fmla="*/ 2830 h 2833"/>
                    <a:gd name="T44" fmla="+- 0 7969 7644"/>
                    <a:gd name="T45" fmla="*/ T44 w 1361"/>
                    <a:gd name="T46" fmla="+- 0 2751 430"/>
                    <a:gd name="T47" fmla="*/ 2751 h 2833"/>
                    <a:gd name="T48" fmla="+- 0 7905 7644"/>
                    <a:gd name="T49" fmla="*/ T48 w 1361"/>
                    <a:gd name="T50" fmla="+- 0 2667 430"/>
                    <a:gd name="T51" fmla="*/ 2667 h 2833"/>
                    <a:gd name="T52" fmla="+- 0 7846 7644"/>
                    <a:gd name="T53" fmla="*/ T52 w 1361"/>
                    <a:gd name="T54" fmla="+- 0 2577 430"/>
                    <a:gd name="T55" fmla="*/ 2577 h 2833"/>
                    <a:gd name="T56" fmla="+- 0 7794 7644"/>
                    <a:gd name="T57" fmla="*/ T56 w 1361"/>
                    <a:gd name="T58" fmla="+- 0 2484 430"/>
                    <a:gd name="T59" fmla="*/ 2484 h 2833"/>
                    <a:gd name="T60" fmla="+- 0 7750 7644"/>
                    <a:gd name="T61" fmla="*/ T60 w 1361"/>
                    <a:gd name="T62" fmla="+- 0 2386 430"/>
                    <a:gd name="T63" fmla="*/ 2386 h 2833"/>
                    <a:gd name="T64" fmla="+- 0 7712 7644"/>
                    <a:gd name="T65" fmla="*/ T64 w 1361"/>
                    <a:gd name="T66" fmla="+- 0 2284 430"/>
                    <a:gd name="T67" fmla="*/ 2284 h 2833"/>
                    <a:gd name="T68" fmla="+- 0 7683 7644"/>
                    <a:gd name="T69" fmla="*/ T68 w 1361"/>
                    <a:gd name="T70" fmla="+- 0 2179 430"/>
                    <a:gd name="T71" fmla="*/ 2179 h 2833"/>
                    <a:gd name="T72" fmla="+- 0 7661 7644"/>
                    <a:gd name="T73" fmla="*/ T72 w 1361"/>
                    <a:gd name="T74" fmla="+- 0 2071 430"/>
                    <a:gd name="T75" fmla="*/ 2071 h 2833"/>
                    <a:gd name="T76" fmla="+- 0 7648 7644"/>
                    <a:gd name="T77" fmla="*/ T76 w 1361"/>
                    <a:gd name="T78" fmla="+- 0 1960 430"/>
                    <a:gd name="T79" fmla="*/ 1960 h 2833"/>
                    <a:gd name="T80" fmla="+- 0 7644 7644"/>
                    <a:gd name="T81" fmla="*/ T80 w 1361"/>
                    <a:gd name="T82" fmla="+- 0 1847 430"/>
                    <a:gd name="T83" fmla="*/ 1847 h 2833"/>
                    <a:gd name="T84" fmla="+- 0 7648 7644"/>
                    <a:gd name="T85" fmla="*/ T84 w 1361"/>
                    <a:gd name="T86" fmla="+- 0 1733 430"/>
                    <a:gd name="T87" fmla="*/ 1733 h 2833"/>
                    <a:gd name="T88" fmla="+- 0 7661 7644"/>
                    <a:gd name="T89" fmla="*/ T88 w 1361"/>
                    <a:gd name="T90" fmla="+- 0 1622 430"/>
                    <a:gd name="T91" fmla="*/ 1622 h 2833"/>
                    <a:gd name="T92" fmla="+- 0 7683 7644"/>
                    <a:gd name="T93" fmla="*/ T92 w 1361"/>
                    <a:gd name="T94" fmla="+- 0 1514 430"/>
                    <a:gd name="T95" fmla="*/ 1514 h 2833"/>
                    <a:gd name="T96" fmla="+- 0 7712 7644"/>
                    <a:gd name="T97" fmla="*/ T96 w 1361"/>
                    <a:gd name="T98" fmla="+- 0 1409 430"/>
                    <a:gd name="T99" fmla="*/ 1409 h 2833"/>
                    <a:gd name="T100" fmla="+- 0 7750 7644"/>
                    <a:gd name="T101" fmla="*/ T100 w 1361"/>
                    <a:gd name="T102" fmla="+- 0 1307 430"/>
                    <a:gd name="T103" fmla="*/ 1307 h 2833"/>
                    <a:gd name="T104" fmla="+- 0 7794 7644"/>
                    <a:gd name="T105" fmla="*/ T104 w 1361"/>
                    <a:gd name="T106" fmla="+- 0 1210 430"/>
                    <a:gd name="T107" fmla="*/ 1210 h 2833"/>
                    <a:gd name="T108" fmla="+- 0 7846 7644"/>
                    <a:gd name="T109" fmla="*/ T108 w 1361"/>
                    <a:gd name="T110" fmla="+- 0 1116 430"/>
                    <a:gd name="T111" fmla="*/ 1116 h 2833"/>
                    <a:gd name="T112" fmla="+- 0 7905 7644"/>
                    <a:gd name="T113" fmla="*/ T112 w 1361"/>
                    <a:gd name="T114" fmla="+- 0 1027 430"/>
                    <a:gd name="T115" fmla="*/ 1027 h 2833"/>
                    <a:gd name="T116" fmla="+- 0 7969 7644"/>
                    <a:gd name="T117" fmla="*/ T116 w 1361"/>
                    <a:gd name="T118" fmla="+- 0 942 430"/>
                    <a:gd name="T119" fmla="*/ 942 h 2833"/>
                    <a:gd name="T120" fmla="+- 0 8040 7644"/>
                    <a:gd name="T121" fmla="*/ T120 w 1361"/>
                    <a:gd name="T122" fmla="+- 0 863 430"/>
                    <a:gd name="T123" fmla="*/ 863 h 2833"/>
                    <a:gd name="T124" fmla="+- 0 8117 7644"/>
                    <a:gd name="T125" fmla="*/ T124 w 1361"/>
                    <a:gd name="T126" fmla="+- 0 790 430"/>
                    <a:gd name="T127" fmla="*/ 790 h 2833"/>
                    <a:gd name="T128" fmla="+- 0 8198 7644"/>
                    <a:gd name="T129" fmla="*/ T128 w 1361"/>
                    <a:gd name="T130" fmla="+- 0 722 430"/>
                    <a:gd name="T131" fmla="*/ 722 h 2833"/>
                    <a:gd name="T132" fmla="+- 0 8285 7644"/>
                    <a:gd name="T133" fmla="*/ T132 w 1361"/>
                    <a:gd name="T134" fmla="+- 0 660 430"/>
                    <a:gd name="T135" fmla="*/ 660 h 2833"/>
                    <a:gd name="T136" fmla="+- 0 8377 7644"/>
                    <a:gd name="T137" fmla="*/ T136 w 1361"/>
                    <a:gd name="T138" fmla="+- 0 605 430"/>
                    <a:gd name="T139" fmla="*/ 605 h 2833"/>
                    <a:gd name="T140" fmla="+- 0 8472 7644"/>
                    <a:gd name="T141" fmla="*/ T140 w 1361"/>
                    <a:gd name="T142" fmla="+- 0 557 430"/>
                    <a:gd name="T143" fmla="*/ 557 h 2833"/>
                    <a:gd name="T144" fmla="+- 0 8572 7644"/>
                    <a:gd name="T145" fmla="*/ T144 w 1361"/>
                    <a:gd name="T146" fmla="+- 0 516 430"/>
                    <a:gd name="T147" fmla="*/ 516 h 2833"/>
                    <a:gd name="T148" fmla="+- 0 8676 7644"/>
                    <a:gd name="T149" fmla="*/ T148 w 1361"/>
                    <a:gd name="T150" fmla="+- 0 482 430"/>
                    <a:gd name="T151" fmla="*/ 482 h 2833"/>
                    <a:gd name="T152" fmla="+- 0 8782 7644"/>
                    <a:gd name="T153" fmla="*/ T152 w 1361"/>
                    <a:gd name="T154" fmla="+- 0 457 430"/>
                    <a:gd name="T155" fmla="*/ 457 h 2833"/>
                    <a:gd name="T156" fmla="+- 0 8892 7644"/>
                    <a:gd name="T157" fmla="*/ T156 w 1361"/>
                    <a:gd name="T158" fmla="+- 0 439 430"/>
                    <a:gd name="T159" fmla="*/ 439 h 2833"/>
                    <a:gd name="T160" fmla="+- 0 9004 7644"/>
                    <a:gd name="T161" fmla="*/ T160 w 1361"/>
                    <a:gd name="T162" fmla="+- 0 430 430"/>
                    <a:gd name="T163" fmla="*/ 430 h 283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Lst>
                  <a:rect l="0" t="0" r="r" b="b"/>
                  <a:pathLst>
                    <a:path w="1361" h="2833">
                      <a:moveTo>
                        <a:pt x="1360" y="2833"/>
                      </a:moveTo>
                      <a:lnTo>
                        <a:pt x="1248" y="2824"/>
                      </a:lnTo>
                      <a:lnTo>
                        <a:pt x="1138" y="2807"/>
                      </a:lnTo>
                      <a:lnTo>
                        <a:pt x="1032" y="2781"/>
                      </a:lnTo>
                      <a:lnTo>
                        <a:pt x="928" y="2747"/>
                      </a:lnTo>
                      <a:lnTo>
                        <a:pt x="828" y="2706"/>
                      </a:lnTo>
                      <a:lnTo>
                        <a:pt x="733" y="2658"/>
                      </a:lnTo>
                      <a:lnTo>
                        <a:pt x="641" y="2603"/>
                      </a:lnTo>
                      <a:lnTo>
                        <a:pt x="554" y="2541"/>
                      </a:lnTo>
                      <a:lnTo>
                        <a:pt x="473" y="2474"/>
                      </a:lnTo>
                      <a:lnTo>
                        <a:pt x="396" y="2400"/>
                      </a:lnTo>
                      <a:lnTo>
                        <a:pt x="325" y="2321"/>
                      </a:lnTo>
                      <a:lnTo>
                        <a:pt x="261" y="2237"/>
                      </a:lnTo>
                      <a:lnTo>
                        <a:pt x="202" y="2147"/>
                      </a:lnTo>
                      <a:lnTo>
                        <a:pt x="150" y="2054"/>
                      </a:lnTo>
                      <a:lnTo>
                        <a:pt x="106" y="1956"/>
                      </a:lnTo>
                      <a:lnTo>
                        <a:pt x="68" y="1854"/>
                      </a:lnTo>
                      <a:lnTo>
                        <a:pt x="39" y="1749"/>
                      </a:lnTo>
                      <a:lnTo>
                        <a:pt x="17" y="1641"/>
                      </a:lnTo>
                      <a:lnTo>
                        <a:pt x="4" y="1530"/>
                      </a:lnTo>
                      <a:lnTo>
                        <a:pt x="0" y="1417"/>
                      </a:lnTo>
                      <a:lnTo>
                        <a:pt x="4" y="1303"/>
                      </a:lnTo>
                      <a:lnTo>
                        <a:pt x="17" y="1192"/>
                      </a:lnTo>
                      <a:lnTo>
                        <a:pt x="39" y="1084"/>
                      </a:lnTo>
                      <a:lnTo>
                        <a:pt x="68" y="979"/>
                      </a:lnTo>
                      <a:lnTo>
                        <a:pt x="106" y="877"/>
                      </a:lnTo>
                      <a:lnTo>
                        <a:pt x="150" y="780"/>
                      </a:lnTo>
                      <a:lnTo>
                        <a:pt x="202" y="686"/>
                      </a:lnTo>
                      <a:lnTo>
                        <a:pt x="261" y="597"/>
                      </a:lnTo>
                      <a:lnTo>
                        <a:pt x="325" y="512"/>
                      </a:lnTo>
                      <a:lnTo>
                        <a:pt x="396" y="433"/>
                      </a:lnTo>
                      <a:lnTo>
                        <a:pt x="473" y="360"/>
                      </a:lnTo>
                      <a:lnTo>
                        <a:pt x="554" y="292"/>
                      </a:lnTo>
                      <a:lnTo>
                        <a:pt x="641" y="230"/>
                      </a:lnTo>
                      <a:lnTo>
                        <a:pt x="733" y="175"/>
                      </a:lnTo>
                      <a:lnTo>
                        <a:pt x="828" y="127"/>
                      </a:lnTo>
                      <a:lnTo>
                        <a:pt x="928" y="86"/>
                      </a:lnTo>
                      <a:lnTo>
                        <a:pt x="1032" y="52"/>
                      </a:lnTo>
                      <a:lnTo>
                        <a:pt x="1138" y="27"/>
                      </a:lnTo>
                      <a:lnTo>
                        <a:pt x="1248" y="9"/>
                      </a:lnTo>
                      <a:lnTo>
                        <a:pt x="1360" y="0"/>
                      </a:lnTo>
                    </a:path>
                  </a:pathLst>
                </a:custGeom>
                <a:noFill/>
                <a:ln w="2857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31" name="Group 25"/>
              <p:cNvGrpSpPr>
                <a:grpSpLocks/>
              </p:cNvGrpSpPr>
              <p:nvPr/>
            </p:nvGrpSpPr>
            <p:grpSpPr bwMode="auto">
              <a:xfrm>
                <a:off x="8999" y="440"/>
                <a:ext cx="10" cy="2"/>
                <a:chOff x="8999" y="440"/>
                <a:chExt cx="10" cy="2"/>
              </a:xfrm>
            </p:grpSpPr>
            <p:sp>
              <p:nvSpPr>
                <p:cNvPr id="36" name="Freeform 26"/>
                <p:cNvSpPr>
                  <a:spLocks/>
                </p:cNvSpPr>
                <p:nvPr/>
              </p:nvSpPr>
              <p:spPr bwMode="auto">
                <a:xfrm>
                  <a:off x="8999" y="440"/>
                  <a:ext cx="10" cy="2"/>
                </a:xfrm>
                <a:custGeom>
                  <a:avLst/>
                  <a:gdLst>
                    <a:gd name="T0" fmla="+- 0 8999 8999"/>
                    <a:gd name="T1" fmla="*/ T0 w 10"/>
                    <a:gd name="T2" fmla="+- 0 9009 8999"/>
                    <a:gd name="T3" fmla="*/ T2 w 10"/>
                  </a:gdLst>
                  <a:ahLst/>
                  <a:cxnLst>
                    <a:cxn ang="0">
                      <a:pos x="T1" y="0"/>
                    </a:cxn>
                    <a:cxn ang="0">
                      <a:pos x="T3" y="0"/>
                    </a:cxn>
                  </a:cxnLst>
                  <a:rect l="0" t="0" r="r" b="b"/>
                  <a:pathLst>
                    <a:path w="10">
                      <a:moveTo>
                        <a:pt x="0" y="0"/>
                      </a:moveTo>
                      <a:lnTo>
                        <a:pt x="10" y="0"/>
                      </a:lnTo>
                    </a:path>
                  </a:pathLst>
                </a:custGeom>
                <a:noFill/>
                <a:ln w="2857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32" name="Group 23"/>
              <p:cNvGrpSpPr>
                <a:grpSpLocks/>
              </p:cNvGrpSpPr>
              <p:nvPr/>
            </p:nvGrpSpPr>
            <p:grpSpPr bwMode="auto">
              <a:xfrm>
                <a:off x="9004" y="491"/>
                <a:ext cx="2" cy="2732"/>
                <a:chOff x="9004" y="491"/>
                <a:chExt cx="2" cy="2732"/>
              </a:xfrm>
            </p:grpSpPr>
            <p:sp>
              <p:nvSpPr>
                <p:cNvPr id="35" name="Freeform 24"/>
                <p:cNvSpPr>
                  <a:spLocks/>
                </p:cNvSpPr>
                <p:nvPr/>
              </p:nvSpPr>
              <p:spPr bwMode="auto">
                <a:xfrm>
                  <a:off x="9004" y="491"/>
                  <a:ext cx="2" cy="2732"/>
                </a:xfrm>
                <a:custGeom>
                  <a:avLst/>
                  <a:gdLst>
                    <a:gd name="T0" fmla="+- 0 491 491"/>
                    <a:gd name="T1" fmla="*/ 491 h 2732"/>
                    <a:gd name="T2" fmla="+- 0 3223 491"/>
                    <a:gd name="T3" fmla="*/ 3223 h 2732"/>
                  </a:gdLst>
                  <a:ahLst/>
                  <a:cxnLst>
                    <a:cxn ang="0">
                      <a:pos x="0" y="T1"/>
                    </a:cxn>
                    <a:cxn ang="0">
                      <a:pos x="0" y="T3"/>
                    </a:cxn>
                  </a:cxnLst>
                  <a:rect l="0" t="0" r="r" b="b"/>
                  <a:pathLst>
                    <a:path h="2732">
                      <a:moveTo>
                        <a:pt x="0" y="0"/>
                      </a:moveTo>
                      <a:lnTo>
                        <a:pt x="0" y="2732"/>
                      </a:lnTo>
                    </a:path>
                  </a:pathLst>
                </a:custGeom>
                <a:noFill/>
                <a:ln w="28575">
                  <a:solidFill>
                    <a:srgbClr val="231F2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33" name="Group 21"/>
              <p:cNvGrpSpPr>
                <a:grpSpLocks/>
              </p:cNvGrpSpPr>
              <p:nvPr/>
            </p:nvGrpSpPr>
            <p:grpSpPr bwMode="auto">
              <a:xfrm>
                <a:off x="8999" y="3253"/>
                <a:ext cx="10" cy="2"/>
                <a:chOff x="8999" y="3253"/>
                <a:chExt cx="10" cy="2"/>
              </a:xfrm>
            </p:grpSpPr>
            <p:sp>
              <p:nvSpPr>
                <p:cNvPr id="34" name="Freeform 22"/>
                <p:cNvSpPr>
                  <a:spLocks/>
                </p:cNvSpPr>
                <p:nvPr/>
              </p:nvSpPr>
              <p:spPr bwMode="auto">
                <a:xfrm>
                  <a:off x="8999" y="3253"/>
                  <a:ext cx="10" cy="2"/>
                </a:xfrm>
                <a:custGeom>
                  <a:avLst/>
                  <a:gdLst>
                    <a:gd name="T0" fmla="+- 0 8999 8999"/>
                    <a:gd name="T1" fmla="*/ T0 w 10"/>
                    <a:gd name="T2" fmla="+- 0 9009 8999"/>
                    <a:gd name="T3" fmla="*/ T2 w 10"/>
                  </a:gdLst>
                  <a:ahLst/>
                  <a:cxnLst>
                    <a:cxn ang="0">
                      <a:pos x="T1" y="0"/>
                    </a:cxn>
                    <a:cxn ang="0">
                      <a:pos x="T3" y="0"/>
                    </a:cxn>
                  </a:cxnLst>
                  <a:rect l="0" t="0" r="r" b="b"/>
                  <a:pathLst>
                    <a:path w="10">
                      <a:moveTo>
                        <a:pt x="0" y="0"/>
                      </a:moveTo>
                      <a:lnTo>
                        <a:pt x="10" y="0"/>
                      </a:lnTo>
                    </a:path>
                  </a:pathLst>
                </a:custGeom>
                <a:noFill/>
                <a:ln w="2857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grpSp>
      <p:sp>
        <p:nvSpPr>
          <p:cNvPr id="38" name="Rectangle 29"/>
          <p:cNvSpPr>
            <a:spLocks noChangeArrowheads="1"/>
          </p:cNvSpPr>
          <p:nvPr/>
        </p:nvSpPr>
        <p:spPr bwMode="auto">
          <a:xfrm>
            <a:off x="0" y="0"/>
            <a:ext cx="91440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91440" tIns="45720" rIns="91440" bIns="45720" numCol="1" anchor="ctr" anchorCtr="0" compatLnSpc="1">
            <a:prstTxWarp prst="textNoShape">
              <a:avLst/>
            </a:prstTxWarp>
            <a:spAutoFit/>
          </a:bodyPr>
          <a:lstStyle/>
          <a:p>
            <a:endParaRPr lang="en-NZ"/>
          </a:p>
        </p:txBody>
      </p:sp>
      <p:sp>
        <p:nvSpPr>
          <p:cNvPr id="42" name="TextBox 41"/>
          <p:cNvSpPr txBox="1"/>
          <p:nvPr/>
        </p:nvSpPr>
        <p:spPr>
          <a:xfrm>
            <a:off x="6933063" y="1351128"/>
            <a:ext cx="1081450" cy="338554"/>
          </a:xfrm>
          <a:prstGeom prst="rect">
            <a:avLst/>
          </a:prstGeom>
          <a:noFill/>
        </p:spPr>
        <p:txBody>
          <a:bodyPr wrap="none" rtlCol="0">
            <a:spAutoFit/>
          </a:bodyPr>
          <a:lstStyle/>
          <a:p>
            <a:r>
              <a:rPr lang="en-NZ" sz="1600" b="1" i="1" dirty="0" smtClean="0"/>
              <a:t>North Pole</a:t>
            </a:r>
            <a:endParaRPr lang="en-NZ" sz="1600" b="1" i="1" dirty="0"/>
          </a:p>
        </p:txBody>
      </p:sp>
      <p:sp>
        <p:nvSpPr>
          <p:cNvPr id="43" name="TextBox 42"/>
          <p:cNvSpPr txBox="1"/>
          <p:nvPr/>
        </p:nvSpPr>
        <p:spPr>
          <a:xfrm>
            <a:off x="7030872" y="4233080"/>
            <a:ext cx="1090235" cy="338554"/>
          </a:xfrm>
          <a:prstGeom prst="rect">
            <a:avLst/>
          </a:prstGeom>
          <a:noFill/>
        </p:spPr>
        <p:txBody>
          <a:bodyPr wrap="none" rtlCol="0">
            <a:spAutoFit/>
          </a:bodyPr>
          <a:lstStyle/>
          <a:p>
            <a:r>
              <a:rPr lang="en-NZ" sz="1600" b="1" i="1" dirty="0" smtClean="0"/>
              <a:t>South Pole</a:t>
            </a:r>
            <a:endParaRPr lang="en-NZ" sz="1600" b="1" i="1" dirty="0"/>
          </a:p>
        </p:txBody>
      </p:sp>
      <p:sp>
        <p:nvSpPr>
          <p:cNvPr id="44" name="Rectangle 43"/>
          <p:cNvSpPr/>
          <p:nvPr/>
        </p:nvSpPr>
        <p:spPr>
          <a:xfrm>
            <a:off x="279779" y="4784510"/>
            <a:ext cx="5493224" cy="369332"/>
          </a:xfrm>
          <a:prstGeom prst="rect">
            <a:avLst/>
          </a:prstGeom>
        </p:spPr>
        <p:txBody>
          <a:bodyPr wrap="square">
            <a:spAutoFit/>
          </a:bodyPr>
          <a:lstStyle/>
          <a:p>
            <a:pPr lvl="0"/>
            <a:r>
              <a:rPr lang="en-US" dirty="0" smtClean="0"/>
              <a:t>(b)   Calculate </a:t>
            </a:r>
            <a:r>
              <a:rPr lang="en-US" dirty="0"/>
              <a:t>the period of this simple harmonic motion.</a:t>
            </a:r>
            <a:endParaRPr lang="en-NZ" dirty="0"/>
          </a:p>
        </p:txBody>
      </p:sp>
      <p:sp>
        <p:nvSpPr>
          <p:cNvPr id="45" name="Rectangle 44"/>
          <p:cNvSpPr/>
          <p:nvPr/>
        </p:nvSpPr>
        <p:spPr>
          <a:xfrm>
            <a:off x="272957" y="5437580"/>
            <a:ext cx="8175008" cy="646331"/>
          </a:xfrm>
          <a:prstGeom prst="rect">
            <a:avLst/>
          </a:prstGeom>
        </p:spPr>
        <p:txBody>
          <a:bodyPr wrap="square">
            <a:spAutoFit/>
          </a:bodyPr>
          <a:lstStyle/>
          <a:p>
            <a:pPr marL="342900" lvl="0" indent="-342900">
              <a:buAutoNum type="alphaLcParenBoth" startAt="3"/>
            </a:pPr>
            <a:r>
              <a:rPr lang="en-US" dirty="0" smtClean="0"/>
              <a:t>Explain </a:t>
            </a:r>
            <a:r>
              <a:rPr lang="en-US" dirty="0"/>
              <a:t>in what way this period is related to the orbital period of satellites in low </a:t>
            </a:r>
            <a:endParaRPr lang="en-US" dirty="0" smtClean="0"/>
          </a:p>
          <a:p>
            <a:pPr lvl="0"/>
            <a:r>
              <a:rPr lang="en-US" dirty="0"/>
              <a:t> </a:t>
            </a:r>
            <a:r>
              <a:rPr lang="en-US" dirty="0" smtClean="0"/>
              <a:t>      Earth </a:t>
            </a:r>
            <a:r>
              <a:rPr lang="en-US" dirty="0"/>
              <a:t>orbits.</a:t>
            </a:r>
            <a:endParaRPr lang="en-NZ" dirty="0"/>
          </a:p>
        </p:txBody>
      </p:sp>
    </p:spTree>
    <p:extLst>
      <p:ext uri="{BB962C8B-B14F-4D97-AF65-F5344CB8AC3E}">
        <p14:creationId xmlns:p14="http://schemas.microsoft.com/office/powerpoint/2010/main" val="166145091"/>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Rectangle 2"/>
          <p:cNvSpPr/>
          <p:nvPr/>
        </p:nvSpPr>
        <p:spPr>
          <a:xfrm>
            <a:off x="218942" y="265649"/>
            <a:ext cx="8757634" cy="646331"/>
          </a:xfrm>
          <a:prstGeom prst="rect">
            <a:avLst/>
          </a:prstGeom>
        </p:spPr>
        <p:txBody>
          <a:bodyPr wrap="square">
            <a:spAutoFit/>
          </a:bodyPr>
          <a:lstStyle/>
          <a:p>
            <a:r>
              <a:rPr lang="en-US" dirty="0" smtClean="0"/>
              <a:t>(a)   By </a:t>
            </a:r>
            <a:r>
              <a:rPr lang="en-US" dirty="0"/>
              <a:t>using Newton’s Law of Gravitation, show that, if Earth has uniform internal density </a:t>
            </a:r>
            <a:r>
              <a:rPr lang="en-US" i="1" dirty="0"/>
              <a:t>ρ</a:t>
            </a:r>
            <a:r>
              <a:rPr lang="en-US" dirty="0"/>
              <a:t>, and ignoring air resistance, an object dropped into the hole will perform </a:t>
            </a:r>
            <a:r>
              <a:rPr lang="en-US" dirty="0" smtClean="0"/>
              <a:t>SHM.</a:t>
            </a:r>
            <a:endParaRPr lang="en-NZ" dirty="0"/>
          </a:p>
        </p:txBody>
      </p:sp>
      <p:sp>
        <p:nvSpPr>
          <p:cNvPr id="4" name="TextBox 3"/>
          <p:cNvSpPr txBox="1"/>
          <p:nvPr/>
        </p:nvSpPr>
        <p:spPr>
          <a:xfrm>
            <a:off x="283335" y="1107584"/>
            <a:ext cx="4301543" cy="369332"/>
          </a:xfrm>
          <a:prstGeom prst="rect">
            <a:avLst/>
          </a:prstGeom>
          <a:solidFill>
            <a:srgbClr val="FFFFCC"/>
          </a:solidFill>
        </p:spPr>
        <p:txBody>
          <a:bodyPr wrap="square" rtlCol="0">
            <a:spAutoFit/>
          </a:bodyPr>
          <a:lstStyle/>
          <a:p>
            <a:r>
              <a:rPr lang="en-NZ" dirty="0" smtClean="0"/>
              <a:t>Force on an object mass </a:t>
            </a:r>
            <a:r>
              <a:rPr lang="en-NZ" b="1" i="1" dirty="0" smtClean="0"/>
              <a:t>m</a:t>
            </a:r>
            <a:r>
              <a:rPr lang="en-NZ" dirty="0"/>
              <a:t> </a:t>
            </a:r>
            <a:r>
              <a:rPr lang="en-NZ" dirty="0" smtClean="0"/>
              <a:t>due to gravity is:</a:t>
            </a:r>
            <a:endParaRPr lang="en-NZ" dirty="0"/>
          </a:p>
        </p:txBody>
      </p:sp>
      <p:sp>
        <p:nvSpPr>
          <p:cNvPr id="5" name="TextBox 4"/>
          <p:cNvSpPr txBox="1"/>
          <p:nvPr/>
        </p:nvSpPr>
        <p:spPr>
          <a:xfrm>
            <a:off x="281189" y="1723622"/>
            <a:ext cx="5398394" cy="646331"/>
          </a:xfrm>
          <a:prstGeom prst="rect">
            <a:avLst/>
          </a:prstGeom>
          <a:solidFill>
            <a:srgbClr val="FFFFCC"/>
          </a:solidFill>
        </p:spPr>
        <p:txBody>
          <a:bodyPr wrap="square" rtlCol="0">
            <a:spAutoFit/>
          </a:bodyPr>
          <a:lstStyle/>
          <a:p>
            <a:r>
              <a:rPr lang="en-NZ" dirty="0" smtClean="0"/>
              <a:t>At distance </a:t>
            </a:r>
            <a:r>
              <a:rPr lang="en-NZ" b="1" i="1" dirty="0" smtClean="0"/>
              <a:t>R</a:t>
            </a:r>
            <a:r>
              <a:rPr lang="en-NZ" dirty="0" smtClean="0"/>
              <a:t> from the centre, the mass </a:t>
            </a:r>
            <a:r>
              <a:rPr lang="en-NZ" b="1" i="1" dirty="0" smtClean="0"/>
              <a:t>M</a:t>
            </a:r>
            <a:r>
              <a:rPr lang="en-NZ" dirty="0" smtClean="0"/>
              <a:t> of the planet acting on the object is:</a:t>
            </a:r>
            <a:endParaRPr lang="en-NZ" dirty="0"/>
          </a:p>
        </p:txBody>
      </p:sp>
      <p:sp>
        <p:nvSpPr>
          <p:cNvPr id="6" name="TextBox 5"/>
          <p:cNvSpPr txBox="1"/>
          <p:nvPr/>
        </p:nvSpPr>
        <p:spPr>
          <a:xfrm>
            <a:off x="294068" y="3397878"/>
            <a:ext cx="4301543" cy="646331"/>
          </a:xfrm>
          <a:prstGeom prst="rect">
            <a:avLst/>
          </a:prstGeom>
          <a:solidFill>
            <a:srgbClr val="FFFFCC"/>
          </a:solidFill>
        </p:spPr>
        <p:txBody>
          <a:bodyPr wrap="square" rtlCol="0">
            <a:spAutoFit/>
          </a:bodyPr>
          <a:lstStyle/>
          <a:p>
            <a:r>
              <a:rPr lang="en-NZ" dirty="0" smtClean="0"/>
              <a:t>The force on the object is in the opposite direction to the displacement </a:t>
            </a:r>
            <a:r>
              <a:rPr lang="en-NZ" b="1" i="1" dirty="0" smtClean="0"/>
              <a:t>R</a:t>
            </a:r>
            <a:endParaRPr lang="en-NZ" dirty="0"/>
          </a:p>
        </p:txBody>
      </p:sp>
      <p:sp>
        <p:nvSpPr>
          <p:cNvPr id="7" name="TextBox 6"/>
          <p:cNvSpPr txBox="1"/>
          <p:nvPr/>
        </p:nvSpPr>
        <p:spPr>
          <a:xfrm>
            <a:off x="294069" y="2689539"/>
            <a:ext cx="2938530" cy="369332"/>
          </a:xfrm>
          <a:prstGeom prst="rect">
            <a:avLst/>
          </a:prstGeom>
          <a:solidFill>
            <a:srgbClr val="FFFFCC"/>
          </a:solidFill>
        </p:spPr>
        <p:txBody>
          <a:bodyPr wrap="square" rtlCol="0">
            <a:spAutoFit/>
          </a:bodyPr>
          <a:lstStyle/>
          <a:p>
            <a:r>
              <a:rPr lang="en-NZ" dirty="0" smtClean="0"/>
              <a:t>Combining these the force is:</a:t>
            </a:r>
            <a:endParaRPr lang="en-NZ" dirty="0"/>
          </a:p>
        </p:txBody>
      </p:sp>
      <p:sp>
        <p:nvSpPr>
          <p:cNvPr id="8" name="TextBox 7"/>
          <p:cNvSpPr txBox="1"/>
          <p:nvPr/>
        </p:nvSpPr>
        <p:spPr>
          <a:xfrm>
            <a:off x="317679" y="4902560"/>
            <a:ext cx="6469486" cy="646331"/>
          </a:xfrm>
          <a:prstGeom prst="rect">
            <a:avLst/>
          </a:prstGeom>
          <a:solidFill>
            <a:srgbClr val="FFFFCC"/>
          </a:solidFill>
        </p:spPr>
        <p:txBody>
          <a:bodyPr wrap="square" rtlCol="0">
            <a:spAutoFit/>
          </a:bodyPr>
          <a:lstStyle/>
          <a:p>
            <a:r>
              <a:rPr lang="en-NZ" dirty="0" smtClean="0"/>
              <a:t>The acceleration of the object is proportional to </a:t>
            </a:r>
            <a:r>
              <a:rPr lang="en-NZ" b="1" i="1" dirty="0" smtClean="0"/>
              <a:t>–R</a:t>
            </a:r>
            <a:r>
              <a:rPr lang="en-NZ" dirty="0" smtClean="0"/>
              <a:t> since the other terms are constants so the motion is </a:t>
            </a:r>
            <a:r>
              <a:rPr lang="en-NZ" b="1" dirty="0" smtClean="0"/>
              <a:t>SHM.</a:t>
            </a:r>
            <a:endParaRPr lang="en-NZ" dirty="0"/>
          </a:p>
        </p:txBody>
      </p:sp>
      <mc:AlternateContent xmlns:mc="http://schemas.openxmlformats.org/markup-compatibility/2006" xmlns:a14="http://schemas.microsoft.com/office/drawing/2010/main">
        <mc:Choice Requires="a14">
          <p:sp>
            <p:nvSpPr>
              <p:cNvPr id="9" name="TextBox 8"/>
              <p:cNvSpPr txBox="1"/>
              <p:nvPr/>
            </p:nvSpPr>
            <p:spPr>
              <a:xfrm>
                <a:off x="6234075" y="975223"/>
                <a:ext cx="1680693" cy="674672"/>
              </a:xfrm>
              <a:prstGeom prst="rect">
                <a:avLst/>
              </a:prstGeom>
              <a:solidFill>
                <a:srgbClr val="FFFFCC"/>
              </a:solid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NZ" sz="2000" b="0" i="1" smtClean="0">
                          <a:latin typeface="Cambria Math"/>
                        </a:rPr>
                        <m:t>𝐹</m:t>
                      </m:r>
                      <m:r>
                        <a:rPr lang="en-NZ" sz="2000" b="0" i="1" smtClean="0">
                          <a:latin typeface="Cambria Math"/>
                        </a:rPr>
                        <m:t>= </m:t>
                      </m:r>
                      <m:f>
                        <m:fPr>
                          <m:ctrlPr>
                            <a:rPr lang="en-NZ" sz="2000" b="0" i="1" smtClean="0">
                              <a:latin typeface="Cambria Math"/>
                            </a:rPr>
                          </m:ctrlPr>
                        </m:fPr>
                        <m:num>
                          <m:r>
                            <a:rPr lang="en-NZ" sz="2000" b="0" i="1" smtClean="0">
                              <a:latin typeface="Cambria Math"/>
                            </a:rPr>
                            <m:t>𝐺𝑀𝑚</m:t>
                          </m:r>
                        </m:num>
                        <m:den>
                          <m:sSup>
                            <m:sSupPr>
                              <m:ctrlPr>
                                <a:rPr lang="en-NZ" sz="2000" b="0" i="1" smtClean="0">
                                  <a:latin typeface="Cambria Math"/>
                                </a:rPr>
                              </m:ctrlPr>
                            </m:sSupPr>
                            <m:e>
                              <m:r>
                                <a:rPr lang="en-NZ" sz="2000" b="0" i="1" smtClean="0">
                                  <a:latin typeface="Cambria Math"/>
                                </a:rPr>
                                <m:t>𝑅</m:t>
                              </m:r>
                            </m:e>
                            <m:sup>
                              <m:r>
                                <a:rPr lang="en-NZ" sz="2000" b="0" i="1" smtClean="0">
                                  <a:latin typeface="Cambria Math"/>
                                </a:rPr>
                                <m:t>2</m:t>
                              </m:r>
                            </m:sup>
                          </m:sSup>
                        </m:den>
                      </m:f>
                    </m:oMath>
                  </m:oMathPara>
                </a14:m>
                <a:endParaRPr lang="en-NZ" sz="2000" dirty="0"/>
              </a:p>
            </p:txBody>
          </p:sp>
        </mc:Choice>
        <mc:Fallback xmlns="">
          <p:sp>
            <p:nvSpPr>
              <p:cNvPr id="9" name="TextBox 8"/>
              <p:cNvSpPr txBox="1">
                <a:spLocks noRot="1" noChangeAspect="1" noMove="1" noResize="1" noEditPoints="1" noAdjustHandles="1" noChangeArrowheads="1" noChangeShapeType="1" noTextEdit="1"/>
              </p:cNvSpPr>
              <p:nvPr/>
            </p:nvSpPr>
            <p:spPr>
              <a:xfrm>
                <a:off x="6234075" y="975223"/>
                <a:ext cx="1680693" cy="674672"/>
              </a:xfrm>
              <a:prstGeom prst="rect">
                <a:avLst/>
              </a:prstGeom>
              <a:blipFill rotWithShape="1">
                <a:blip r:embed="rId2"/>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6317088" y="1764406"/>
                <a:ext cx="1443857" cy="611706"/>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𝑀</m:t>
                      </m:r>
                      <m:r>
                        <a:rPr lang="en-NZ" b="0" i="1" smtClean="0">
                          <a:latin typeface="Cambria Math"/>
                        </a:rPr>
                        <m:t>=</m:t>
                      </m:r>
                      <m:f>
                        <m:fPr>
                          <m:ctrlPr>
                            <a:rPr lang="en-NZ" b="0" i="1" smtClean="0">
                              <a:latin typeface="Cambria Math"/>
                            </a:rPr>
                          </m:ctrlPr>
                        </m:fPr>
                        <m:num>
                          <m:r>
                            <a:rPr lang="en-NZ" b="0" i="1" smtClean="0">
                              <a:latin typeface="Cambria Math"/>
                            </a:rPr>
                            <m:t>4</m:t>
                          </m:r>
                        </m:num>
                        <m:den>
                          <m:r>
                            <a:rPr lang="en-NZ" b="0" i="1" smtClean="0">
                              <a:latin typeface="Cambria Math"/>
                            </a:rPr>
                            <m:t>3</m:t>
                          </m:r>
                        </m:den>
                      </m:f>
                      <m:r>
                        <a:rPr lang="en-NZ" b="0" i="1" smtClean="0">
                          <a:latin typeface="Cambria Math"/>
                          <a:ea typeface="Cambria Math"/>
                        </a:rPr>
                        <m:t>𝜋</m:t>
                      </m:r>
                      <m:sSup>
                        <m:sSupPr>
                          <m:ctrlPr>
                            <a:rPr lang="en-NZ" b="0" i="1" smtClean="0">
                              <a:latin typeface="Cambria Math"/>
                              <a:ea typeface="Cambria Math"/>
                            </a:rPr>
                          </m:ctrlPr>
                        </m:sSupPr>
                        <m:e>
                          <m:r>
                            <a:rPr lang="en-NZ" b="0" i="1" smtClean="0">
                              <a:latin typeface="Cambria Math"/>
                              <a:ea typeface="Cambria Math"/>
                            </a:rPr>
                            <m:t>𝑅</m:t>
                          </m:r>
                        </m:e>
                        <m:sup>
                          <m:r>
                            <a:rPr lang="en-NZ" b="0" i="1" smtClean="0">
                              <a:latin typeface="Cambria Math"/>
                              <a:ea typeface="Cambria Math"/>
                            </a:rPr>
                            <m:t>3</m:t>
                          </m:r>
                        </m:sup>
                      </m:sSup>
                      <m:r>
                        <a:rPr lang="en-NZ" b="0" i="1" smtClean="0">
                          <a:latin typeface="Cambria Math"/>
                          <a:ea typeface="Cambria Math"/>
                        </a:rPr>
                        <m:t>𝜌</m:t>
                      </m:r>
                    </m:oMath>
                  </m:oMathPara>
                </a14:m>
                <a:endParaRPr lang="en-NZ" dirty="0"/>
              </a:p>
            </p:txBody>
          </p:sp>
        </mc:Choice>
        <mc:Fallback xmlns="">
          <p:sp>
            <p:nvSpPr>
              <p:cNvPr id="10" name="TextBox 9"/>
              <p:cNvSpPr txBox="1">
                <a:spLocks noRot="1" noChangeAspect="1" noMove="1" noResize="1" noEditPoints="1" noAdjustHandles="1" noChangeArrowheads="1" noChangeShapeType="1" noTextEdit="1"/>
              </p:cNvSpPr>
              <p:nvPr/>
            </p:nvSpPr>
            <p:spPr>
              <a:xfrm>
                <a:off x="6317088" y="1764406"/>
                <a:ext cx="1443857" cy="611706"/>
              </a:xfrm>
              <a:prstGeom prst="rect">
                <a:avLst/>
              </a:prstGeom>
              <a:blipFill rotWithShape="1">
                <a:blip r:embed="rId3"/>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4086897" y="2496356"/>
                <a:ext cx="1615892" cy="611706"/>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𝐹</m:t>
                      </m:r>
                      <m:r>
                        <a:rPr lang="en-NZ" b="0" i="1" smtClean="0">
                          <a:latin typeface="Cambria Math"/>
                        </a:rPr>
                        <m:t>=</m:t>
                      </m:r>
                      <m:f>
                        <m:fPr>
                          <m:ctrlPr>
                            <a:rPr lang="en-NZ" b="0" i="1" smtClean="0">
                              <a:latin typeface="Cambria Math"/>
                            </a:rPr>
                          </m:ctrlPr>
                        </m:fPr>
                        <m:num>
                          <m:r>
                            <a:rPr lang="en-NZ" b="0" i="1" smtClean="0">
                              <a:latin typeface="Cambria Math"/>
                            </a:rPr>
                            <m:t>4</m:t>
                          </m:r>
                        </m:num>
                        <m:den>
                          <m:r>
                            <a:rPr lang="en-NZ" b="0" i="1" smtClean="0">
                              <a:latin typeface="Cambria Math"/>
                            </a:rPr>
                            <m:t>3</m:t>
                          </m:r>
                        </m:den>
                      </m:f>
                      <m:r>
                        <a:rPr lang="en-NZ" b="0" i="1" smtClean="0">
                          <a:latin typeface="Cambria Math"/>
                          <a:ea typeface="Cambria Math"/>
                        </a:rPr>
                        <m:t>𝜋𝜌</m:t>
                      </m:r>
                      <m:r>
                        <a:rPr lang="en-NZ" b="0" i="1" smtClean="0">
                          <a:latin typeface="Cambria Math"/>
                          <a:ea typeface="Cambria Math"/>
                        </a:rPr>
                        <m:t>𝐺𝑚𝑅</m:t>
                      </m:r>
                    </m:oMath>
                  </m:oMathPara>
                </a14:m>
                <a:endParaRPr lang="en-NZ" dirty="0"/>
              </a:p>
            </p:txBody>
          </p:sp>
        </mc:Choice>
        <mc:Fallback xmlns="">
          <p:sp>
            <p:nvSpPr>
              <p:cNvPr id="11" name="TextBox 10"/>
              <p:cNvSpPr txBox="1">
                <a:spLocks noRot="1" noChangeAspect="1" noMove="1" noResize="1" noEditPoints="1" noAdjustHandles="1" noChangeArrowheads="1" noChangeShapeType="1" noTextEdit="1"/>
              </p:cNvSpPr>
              <p:nvPr/>
            </p:nvSpPr>
            <p:spPr>
              <a:xfrm>
                <a:off x="4086897" y="2496356"/>
                <a:ext cx="1615892" cy="611706"/>
              </a:xfrm>
              <a:prstGeom prst="rect">
                <a:avLst/>
              </a:prstGeom>
              <a:blipFill rotWithShape="1">
                <a:blip r:embed="rId4"/>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5106473" y="3593205"/>
                <a:ext cx="1016881" cy="369332"/>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𝐹</m:t>
                      </m:r>
                      <m:r>
                        <a:rPr lang="en-NZ" b="0" i="1" smtClean="0">
                          <a:latin typeface="Cambria Math"/>
                        </a:rPr>
                        <m:t>=</m:t>
                      </m:r>
                      <m:r>
                        <a:rPr lang="en-NZ" b="0" i="1" smtClean="0">
                          <a:latin typeface="Cambria Math"/>
                        </a:rPr>
                        <m:t>𝑚𝑎</m:t>
                      </m:r>
                    </m:oMath>
                  </m:oMathPara>
                </a14:m>
                <a:endParaRPr lang="en-NZ" dirty="0"/>
              </a:p>
            </p:txBody>
          </p:sp>
        </mc:Choice>
        <mc:Fallback xmlns="">
          <p:sp>
            <p:nvSpPr>
              <p:cNvPr id="12" name="TextBox 11"/>
              <p:cNvSpPr txBox="1">
                <a:spLocks noRot="1" noChangeAspect="1" noMove="1" noResize="1" noEditPoints="1" noAdjustHandles="1" noChangeArrowheads="1" noChangeShapeType="1" noTextEdit="1"/>
              </p:cNvSpPr>
              <p:nvPr/>
            </p:nvSpPr>
            <p:spPr>
              <a:xfrm>
                <a:off x="5106473" y="3593205"/>
                <a:ext cx="1016881" cy="369332"/>
              </a:xfrm>
              <a:prstGeom prst="rect">
                <a:avLst/>
              </a:prstGeom>
              <a:blipFill rotWithShape="1">
                <a:blip r:embed="rId5"/>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5449912" y="4104069"/>
                <a:ext cx="1405706" cy="611706"/>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𝑎</m:t>
                      </m:r>
                      <m:r>
                        <a:rPr lang="en-NZ" b="0" i="1" smtClean="0">
                          <a:latin typeface="Cambria Math"/>
                        </a:rPr>
                        <m:t>=</m:t>
                      </m:r>
                      <m:f>
                        <m:fPr>
                          <m:ctrlPr>
                            <a:rPr lang="en-NZ" b="0" i="1" smtClean="0">
                              <a:latin typeface="Cambria Math"/>
                            </a:rPr>
                          </m:ctrlPr>
                        </m:fPr>
                        <m:num>
                          <m:r>
                            <a:rPr lang="en-NZ" b="0" i="1" smtClean="0">
                              <a:latin typeface="Cambria Math"/>
                            </a:rPr>
                            <m:t>4</m:t>
                          </m:r>
                        </m:num>
                        <m:den>
                          <m:r>
                            <a:rPr lang="en-NZ" b="0" i="1" smtClean="0">
                              <a:latin typeface="Cambria Math"/>
                            </a:rPr>
                            <m:t>3</m:t>
                          </m:r>
                        </m:den>
                      </m:f>
                      <m:r>
                        <a:rPr lang="en-NZ" b="0" i="1" smtClean="0">
                          <a:latin typeface="Cambria Math"/>
                          <a:ea typeface="Cambria Math"/>
                        </a:rPr>
                        <m:t>𝜋𝜌</m:t>
                      </m:r>
                      <m:r>
                        <a:rPr lang="en-NZ" b="0" i="1" smtClean="0">
                          <a:latin typeface="Cambria Math"/>
                          <a:ea typeface="Cambria Math"/>
                        </a:rPr>
                        <m:t>𝐺𝑅</m:t>
                      </m:r>
                    </m:oMath>
                  </m:oMathPara>
                </a14:m>
                <a:endParaRPr lang="en-NZ" dirty="0"/>
              </a:p>
            </p:txBody>
          </p:sp>
        </mc:Choice>
        <mc:Fallback xmlns="">
          <p:sp>
            <p:nvSpPr>
              <p:cNvPr id="13" name="TextBox 12"/>
              <p:cNvSpPr txBox="1">
                <a:spLocks noRot="1" noChangeAspect="1" noMove="1" noResize="1" noEditPoints="1" noAdjustHandles="1" noChangeArrowheads="1" noChangeShapeType="1" noTextEdit="1"/>
              </p:cNvSpPr>
              <p:nvPr/>
            </p:nvSpPr>
            <p:spPr>
              <a:xfrm>
                <a:off x="5449912" y="4104069"/>
                <a:ext cx="1405706" cy="611706"/>
              </a:xfrm>
              <a:prstGeom prst="rect">
                <a:avLst/>
              </a:prstGeom>
              <a:blipFill rotWithShape="1">
                <a:blip r:embed="rId6"/>
                <a:stretch>
                  <a:fillRect/>
                </a:stretch>
              </a:blipFill>
            </p:spPr>
            <p:txBody>
              <a:bodyPr/>
              <a:lstStyle/>
              <a:p>
                <a:r>
                  <a:rPr lang="en-NZ">
                    <a:noFill/>
                  </a:rPr>
                  <a:t> </a:t>
                </a:r>
              </a:p>
            </p:txBody>
          </p:sp>
        </mc:Fallback>
      </mc:AlternateContent>
      <p:sp>
        <p:nvSpPr>
          <p:cNvPr id="14" name="TextBox 13"/>
          <p:cNvSpPr txBox="1"/>
          <p:nvPr/>
        </p:nvSpPr>
        <p:spPr>
          <a:xfrm>
            <a:off x="7931365" y="2669297"/>
            <a:ext cx="279001" cy="730642"/>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5" name="TextBox 14"/>
          <p:cNvSpPr txBox="1"/>
          <p:nvPr/>
        </p:nvSpPr>
        <p:spPr>
          <a:xfrm>
            <a:off x="7957925" y="4240057"/>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6" name="TextBox 15"/>
          <p:cNvSpPr txBox="1"/>
          <p:nvPr/>
        </p:nvSpPr>
        <p:spPr>
          <a:xfrm>
            <a:off x="6009241" y="6151823"/>
            <a:ext cx="2821413" cy="369332"/>
          </a:xfrm>
          <a:prstGeom prst="rect">
            <a:avLst/>
          </a:prstGeom>
          <a:solidFill>
            <a:srgbClr val="FFFFCC"/>
          </a:solidFill>
        </p:spPr>
        <p:txBody>
          <a:bodyPr wrap="none" rtlCol="0">
            <a:spAutoFit/>
          </a:bodyPr>
          <a:lstStyle/>
          <a:p>
            <a:r>
              <a:rPr lang="en-NZ" b="1" i="1" dirty="0" smtClean="0">
                <a:solidFill>
                  <a:srgbClr val="FF0000"/>
                </a:solidFill>
              </a:rPr>
              <a:t>Two marks were given here</a:t>
            </a:r>
            <a:endParaRPr lang="en-NZ" b="1" i="1" dirty="0">
              <a:solidFill>
                <a:srgbClr val="FF0000"/>
              </a:solidFill>
            </a:endParaRPr>
          </a:p>
        </p:txBody>
      </p:sp>
    </p:spTree>
    <p:extLst>
      <p:ext uri="{BB962C8B-B14F-4D97-AF65-F5344CB8AC3E}">
        <p14:creationId xmlns:p14="http://schemas.microsoft.com/office/powerpoint/2010/main" val="19436664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childTnLst>
                          </p:cTn>
                        </p:par>
                        <p:par>
                          <p:cTn id="8" fill="hold">
                            <p:stCondLst>
                              <p:cond delay="1500"/>
                            </p:stCondLst>
                            <p:childTnLst>
                              <p:par>
                                <p:cTn id="9" presetID="10" presetClass="entr" presetSubtype="0" fill="hold" grpId="0" nodeType="afterEffect">
                                  <p:stCondLst>
                                    <p:cond delay="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10" presetClass="entr" presetSubtype="0" fill="hold" grpId="0" nodeType="clickEffect">
                                  <p:stCondLst>
                                    <p:cond delay="0"/>
                                  </p:stCondLst>
                                  <p:childTnLst>
                                    <p:set>
                                      <p:cBhvr>
                                        <p:cTn id="15" dur="1" fill="hold">
                                          <p:stCondLst>
                                            <p:cond delay="0"/>
                                          </p:stCondLst>
                                        </p:cTn>
                                        <p:tgtEl>
                                          <p:spTgt spid="5"/>
                                        </p:tgtEl>
                                        <p:attrNameLst>
                                          <p:attrName>style.visibility</p:attrName>
                                        </p:attrNameLst>
                                      </p:cBhvr>
                                      <p:to>
                                        <p:strVal val="visible"/>
                                      </p:to>
                                    </p:set>
                                    <p:animEffect transition="in" filter="fade">
                                      <p:cBhvr>
                                        <p:cTn id="16" dur="1500"/>
                                        <p:tgtEl>
                                          <p:spTgt spid="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fade">
                                      <p:cBhvr>
                                        <p:cTn id="21" dur="1250"/>
                                        <p:tgtEl>
                                          <p:spTgt spid="10"/>
                                        </p:tgtEl>
                                      </p:cBhvr>
                                    </p:animEffect>
                                  </p:childTnLst>
                                </p:cTn>
                              </p:par>
                            </p:childTnLst>
                          </p:cTn>
                        </p:par>
                        <p:par>
                          <p:cTn id="22" fill="hold">
                            <p:stCondLst>
                              <p:cond delay="1250"/>
                            </p:stCondLst>
                            <p:childTnLst>
                              <p:par>
                                <p:cTn id="23" presetID="22" presetClass="entr" presetSubtype="8" fill="hold" grpId="0" nodeType="afterEffect">
                                  <p:stCondLst>
                                    <p:cond delay="500"/>
                                  </p:stCondLst>
                                  <p:childTnLst>
                                    <p:set>
                                      <p:cBhvr>
                                        <p:cTn id="24" dur="1" fill="hold">
                                          <p:stCondLst>
                                            <p:cond delay="0"/>
                                          </p:stCondLst>
                                        </p:cTn>
                                        <p:tgtEl>
                                          <p:spTgt spid="7"/>
                                        </p:tgtEl>
                                        <p:attrNameLst>
                                          <p:attrName>style.visibility</p:attrName>
                                        </p:attrNameLst>
                                      </p:cBhvr>
                                      <p:to>
                                        <p:strVal val="visible"/>
                                      </p:to>
                                    </p:set>
                                    <p:animEffect transition="in" filter="wipe(left)">
                                      <p:cBhvr>
                                        <p:cTn id="25" dur="1250"/>
                                        <p:tgtEl>
                                          <p:spTgt spid="7"/>
                                        </p:tgtEl>
                                      </p:cBhvr>
                                    </p:animEffect>
                                  </p:childTnLst>
                                </p:cTn>
                              </p:par>
                            </p:childTnLst>
                          </p:cTn>
                        </p:par>
                      </p:childTnLst>
                    </p:cTn>
                  </p:par>
                  <p:par>
                    <p:cTn id="26" fill="hold">
                      <p:stCondLst>
                        <p:cond delay="indefinite"/>
                      </p:stCondLst>
                      <p:childTnLst>
                        <p:par>
                          <p:cTn id="27" fill="hold">
                            <p:stCondLst>
                              <p:cond delay="0"/>
                            </p:stCondLst>
                            <p:childTnLst>
                              <p:par>
                                <p:cTn id="28" presetID="10" presetClass="entr" presetSubtype="0" fill="hold" grpId="0" nodeType="clickEffect">
                                  <p:stCondLst>
                                    <p:cond delay="0"/>
                                  </p:stCondLst>
                                  <p:childTnLst>
                                    <p:set>
                                      <p:cBhvr>
                                        <p:cTn id="29" dur="1" fill="hold">
                                          <p:stCondLst>
                                            <p:cond delay="0"/>
                                          </p:stCondLst>
                                        </p:cTn>
                                        <p:tgtEl>
                                          <p:spTgt spid="11"/>
                                        </p:tgtEl>
                                        <p:attrNameLst>
                                          <p:attrName>style.visibility</p:attrName>
                                        </p:attrNameLst>
                                      </p:cBhvr>
                                      <p:to>
                                        <p:strVal val="visible"/>
                                      </p:to>
                                    </p:set>
                                    <p:animEffect transition="in" filter="fade">
                                      <p:cBhvr>
                                        <p:cTn id="30" dur="1250"/>
                                        <p:tgtEl>
                                          <p:spTgt spid="11"/>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6"/>
                                        </p:tgtEl>
                                        <p:attrNameLst>
                                          <p:attrName>style.visibility</p:attrName>
                                        </p:attrNameLst>
                                      </p:cBhvr>
                                      <p:to>
                                        <p:strVal val="visible"/>
                                      </p:to>
                                    </p:set>
                                    <p:animEffect transition="in" filter="fade">
                                      <p:cBhvr>
                                        <p:cTn id="35" dur="1500"/>
                                        <p:tgtEl>
                                          <p:spTgt spid="6"/>
                                        </p:tgtEl>
                                      </p:cBhvr>
                                    </p:animEffect>
                                  </p:childTnLst>
                                </p:cTn>
                              </p:par>
                            </p:childTnLst>
                          </p:cTn>
                        </p:par>
                        <p:par>
                          <p:cTn id="36" fill="hold">
                            <p:stCondLst>
                              <p:cond delay="1500"/>
                            </p:stCondLst>
                            <p:childTnLst>
                              <p:par>
                                <p:cTn id="37" presetID="22" presetClass="entr" presetSubtype="8" fill="hold" grpId="0" nodeType="afterEffect">
                                  <p:stCondLst>
                                    <p:cond delay="250"/>
                                  </p:stCondLst>
                                  <p:childTnLst>
                                    <p:set>
                                      <p:cBhvr>
                                        <p:cTn id="38" dur="1" fill="hold">
                                          <p:stCondLst>
                                            <p:cond delay="0"/>
                                          </p:stCondLst>
                                        </p:cTn>
                                        <p:tgtEl>
                                          <p:spTgt spid="12"/>
                                        </p:tgtEl>
                                        <p:attrNameLst>
                                          <p:attrName>style.visibility</p:attrName>
                                        </p:attrNameLst>
                                      </p:cBhvr>
                                      <p:to>
                                        <p:strVal val="visible"/>
                                      </p:to>
                                    </p:set>
                                    <p:animEffect transition="in" filter="wipe(left)">
                                      <p:cBhvr>
                                        <p:cTn id="39" dur="10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13"/>
                                        </p:tgtEl>
                                        <p:attrNameLst>
                                          <p:attrName>style.visibility</p:attrName>
                                        </p:attrNameLst>
                                      </p:cBhvr>
                                      <p:to>
                                        <p:strVal val="visible"/>
                                      </p:to>
                                    </p:set>
                                    <p:animEffect transition="in" filter="wipe(left)">
                                      <p:cBhvr>
                                        <p:cTn id="44" dur="1250"/>
                                        <p:tgtEl>
                                          <p:spTgt spid="13"/>
                                        </p:tgtEl>
                                      </p:cBhvr>
                                    </p:animEffect>
                                  </p:childTnLst>
                                </p:cTn>
                              </p:par>
                            </p:childTnLst>
                          </p:cTn>
                        </p:par>
                      </p:childTnLst>
                    </p:cTn>
                  </p:par>
                  <p:par>
                    <p:cTn id="45" fill="hold">
                      <p:stCondLst>
                        <p:cond delay="indefinite"/>
                      </p:stCondLst>
                      <p:childTnLst>
                        <p:par>
                          <p:cTn id="46" fill="hold">
                            <p:stCondLst>
                              <p:cond delay="0"/>
                            </p:stCondLst>
                            <p:childTnLst>
                              <p:par>
                                <p:cTn id="47" presetID="10" presetClass="entr" presetSubtype="0" fill="hold" grpId="0" nodeType="clickEffect">
                                  <p:stCondLst>
                                    <p:cond delay="0"/>
                                  </p:stCondLst>
                                  <p:childTnLst>
                                    <p:set>
                                      <p:cBhvr>
                                        <p:cTn id="48" dur="1" fill="hold">
                                          <p:stCondLst>
                                            <p:cond delay="0"/>
                                          </p:stCondLst>
                                        </p:cTn>
                                        <p:tgtEl>
                                          <p:spTgt spid="8"/>
                                        </p:tgtEl>
                                        <p:attrNameLst>
                                          <p:attrName>style.visibility</p:attrName>
                                        </p:attrNameLst>
                                      </p:cBhvr>
                                      <p:to>
                                        <p:strVal val="visible"/>
                                      </p:to>
                                    </p:set>
                                    <p:animEffect transition="in" filter="fade">
                                      <p:cBhvr>
                                        <p:cTn id="49" dur="1500"/>
                                        <p:tgtEl>
                                          <p:spTgt spid="8"/>
                                        </p:tgtEl>
                                      </p:cBhvr>
                                    </p:animEffect>
                                  </p:childTnLst>
                                </p:cTn>
                              </p:par>
                            </p:childTnLst>
                          </p:cTn>
                        </p:par>
                      </p:childTnLst>
                    </p:cTn>
                  </p:par>
                  <p:par>
                    <p:cTn id="50" fill="hold">
                      <p:stCondLst>
                        <p:cond delay="indefinite"/>
                      </p:stCondLst>
                      <p:childTnLst>
                        <p:par>
                          <p:cTn id="51" fill="hold">
                            <p:stCondLst>
                              <p:cond delay="0"/>
                            </p:stCondLst>
                            <p:childTnLst>
                              <p:par>
                                <p:cTn id="52" presetID="26" presetClass="entr" presetSubtype="0" fill="hold" grpId="0" nodeType="clickEffect">
                                  <p:stCondLst>
                                    <p:cond delay="0"/>
                                  </p:stCondLst>
                                  <p:childTnLst>
                                    <p:set>
                                      <p:cBhvr>
                                        <p:cTn id="53" dur="1" fill="hold">
                                          <p:stCondLst>
                                            <p:cond delay="0"/>
                                          </p:stCondLst>
                                        </p:cTn>
                                        <p:tgtEl>
                                          <p:spTgt spid="16"/>
                                        </p:tgtEl>
                                        <p:attrNameLst>
                                          <p:attrName>style.visibility</p:attrName>
                                        </p:attrNameLst>
                                      </p:cBhvr>
                                      <p:to>
                                        <p:strVal val="visible"/>
                                      </p:to>
                                    </p:set>
                                    <p:animEffect transition="in" filter="wipe(down)">
                                      <p:cBhvr>
                                        <p:cTn id="54" dur="580">
                                          <p:stCondLst>
                                            <p:cond delay="0"/>
                                          </p:stCondLst>
                                        </p:cTn>
                                        <p:tgtEl>
                                          <p:spTgt spid="16"/>
                                        </p:tgtEl>
                                      </p:cBhvr>
                                    </p:animEffect>
                                    <p:anim calcmode="lin" valueType="num">
                                      <p:cBhvr>
                                        <p:cTn id="55"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56"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57"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58"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59"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60" dur="26">
                                          <p:stCondLst>
                                            <p:cond delay="650"/>
                                          </p:stCondLst>
                                        </p:cTn>
                                        <p:tgtEl>
                                          <p:spTgt spid="16"/>
                                        </p:tgtEl>
                                      </p:cBhvr>
                                      <p:to x="100000" y="60000"/>
                                    </p:animScale>
                                    <p:animScale>
                                      <p:cBhvr>
                                        <p:cTn id="61" dur="166" decel="50000">
                                          <p:stCondLst>
                                            <p:cond delay="676"/>
                                          </p:stCondLst>
                                        </p:cTn>
                                        <p:tgtEl>
                                          <p:spTgt spid="16"/>
                                        </p:tgtEl>
                                      </p:cBhvr>
                                      <p:to x="100000" y="100000"/>
                                    </p:animScale>
                                    <p:animScale>
                                      <p:cBhvr>
                                        <p:cTn id="62" dur="26">
                                          <p:stCondLst>
                                            <p:cond delay="1312"/>
                                          </p:stCondLst>
                                        </p:cTn>
                                        <p:tgtEl>
                                          <p:spTgt spid="16"/>
                                        </p:tgtEl>
                                      </p:cBhvr>
                                      <p:to x="100000" y="80000"/>
                                    </p:animScale>
                                    <p:animScale>
                                      <p:cBhvr>
                                        <p:cTn id="63" dur="166" decel="50000">
                                          <p:stCondLst>
                                            <p:cond delay="1338"/>
                                          </p:stCondLst>
                                        </p:cTn>
                                        <p:tgtEl>
                                          <p:spTgt spid="16"/>
                                        </p:tgtEl>
                                      </p:cBhvr>
                                      <p:to x="100000" y="100000"/>
                                    </p:animScale>
                                    <p:animScale>
                                      <p:cBhvr>
                                        <p:cTn id="64" dur="26">
                                          <p:stCondLst>
                                            <p:cond delay="1642"/>
                                          </p:stCondLst>
                                        </p:cTn>
                                        <p:tgtEl>
                                          <p:spTgt spid="16"/>
                                        </p:tgtEl>
                                      </p:cBhvr>
                                      <p:to x="100000" y="90000"/>
                                    </p:animScale>
                                    <p:animScale>
                                      <p:cBhvr>
                                        <p:cTn id="65" dur="166" decel="50000">
                                          <p:stCondLst>
                                            <p:cond delay="1668"/>
                                          </p:stCondLst>
                                        </p:cTn>
                                        <p:tgtEl>
                                          <p:spTgt spid="16"/>
                                        </p:tgtEl>
                                      </p:cBhvr>
                                      <p:to x="100000" y="100000"/>
                                    </p:animScale>
                                    <p:animScale>
                                      <p:cBhvr>
                                        <p:cTn id="66" dur="26">
                                          <p:stCondLst>
                                            <p:cond delay="1808"/>
                                          </p:stCondLst>
                                        </p:cTn>
                                        <p:tgtEl>
                                          <p:spTgt spid="16"/>
                                        </p:tgtEl>
                                      </p:cBhvr>
                                      <p:to x="100000" y="95000"/>
                                    </p:animScale>
                                    <p:animScale>
                                      <p:cBhvr>
                                        <p:cTn id="67" dur="166" decel="50000">
                                          <p:stCondLst>
                                            <p:cond delay="1834"/>
                                          </p:stCondLst>
                                        </p:cTn>
                                        <p:tgtEl>
                                          <p:spTgt spid="16"/>
                                        </p:tgtEl>
                                      </p:cBhvr>
                                      <p:to x="100000" y="100000"/>
                                    </p:animScale>
                                  </p:childTnLst>
                                </p:cTn>
                              </p:par>
                            </p:childTnLst>
                          </p:cTn>
                        </p:par>
                        <p:par>
                          <p:cTn id="68" fill="hold">
                            <p:stCondLst>
                              <p:cond delay="2000"/>
                            </p:stCondLst>
                            <p:childTnLst>
                              <p:par>
                                <p:cTn id="69" presetID="10" presetClass="entr" presetSubtype="0" fill="hold" grpId="0" nodeType="afterEffect">
                                  <p:stCondLst>
                                    <p:cond delay="0"/>
                                  </p:stCondLst>
                                  <p:childTnLst>
                                    <p:set>
                                      <p:cBhvr>
                                        <p:cTn id="70" dur="1" fill="hold">
                                          <p:stCondLst>
                                            <p:cond delay="0"/>
                                          </p:stCondLst>
                                        </p:cTn>
                                        <p:tgtEl>
                                          <p:spTgt spid="14"/>
                                        </p:tgtEl>
                                        <p:attrNameLst>
                                          <p:attrName>style.visibility</p:attrName>
                                        </p:attrNameLst>
                                      </p:cBhvr>
                                      <p:to>
                                        <p:strVal val="visible"/>
                                      </p:to>
                                    </p:set>
                                    <p:animEffect transition="in" filter="fade">
                                      <p:cBhvr>
                                        <p:cTn id="71" dur="750"/>
                                        <p:tgtEl>
                                          <p:spTgt spid="14"/>
                                        </p:tgtEl>
                                      </p:cBhvr>
                                    </p:animEffect>
                                  </p:childTnLst>
                                </p:cTn>
                              </p:par>
                            </p:childTnLst>
                          </p:cTn>
                        </p:par>
                        <p:par>
                          <p:cTn id="72" fill="hold">
                            <p:stCondLst>
                              <p:cond delay="2750"/>
                            </p:stCondLst>
                            <p:childTnLst>
                              <p:par>
                                <p:cTn id="73" presetID="10" presetClass="entr" presetSubtype="0" fill="hold" grpId="0" nodeType="afterEffect">
                                  <p:stCondLst>
                                    <p:cond delay="0"/>
                                  </p:stCondLst>
                                  <p:childTnLst>
                                    <p:set>
                                      <p:cBhvr>
                                        <p:cTn id="74" dur="1" fill="hold">
                                          <p:stCondLst>
                                            <p:cond delay="0"/>
                                          </p:stCondLst>
                                        </p:cTn>
                                        <p:tgtEl>
                                          <p:spTgt spid="15"/>
                                        </p:tgtEl>
                                        <p:attrNameLst>
                                          <p:attrName>style.visibility</p:attrName>
                                        </p:attrNameLst>
                                      </p:cBhvr>
                                      <p:to>
                                        <p:strVal val="visible"/>
                                      </p:to>
                                    </p:set>
                                    <p:animEffect transition="in" filter="fade">
                                      <p:cBhvr>
                                        <p:cTn id="75" dur="7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p:bldP spid="15" grpId="0"/>
      <p:bldP spid="16"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54021" y="225389"/>
            <a:ext cx="5493224" cy="369332"/>
          </a:xfrm>
          <a:prstGeom prst="rect">
            <a:avLst/>
          </a:prstGeom>
        </p:spPr>
        <p:txBody>
          <a:bodyPr wrap="square">
            <a:spAutoFit/>
          </a:bodyPr>
          <a:lstStyle/>
          <a:p>
            <a:pPr lvl="0"/>
            <a:r>
              <a:rPr lang="en-US" dirty="0" smtClean="0"/>
              <a:t>(b)   Calculate </a:t>
            </a:r>
            <a:r>
              <a:rPr lang="en-US" dirty="0"/>
              <a:t>the period of this simple harmonic motion.</a:t>
            </a:r>
            <a:endParaRPr lang="en-NZ" dirty="0"/>
          </a:p>
        </p:txBody>
      </p:sp>
      <mc:AlternateContent xmlns:mc="http://schemas.openxmlformats.org/markup-compatibility/2006" xmlns:a14="http://schemas.microsoft.com/office/drawing/2010/main">
        <mc:Choice Requires="a14">
          <p:sp>
            <p:nvSpPr>
              <p:cNvPr id="3" name="TextBox 2"/>
              <p:cNvSpPr txBox="1"/>
              <p:nvPr/>
            </p:nvSpPr>
            <p:spPr>
              <a:xfrm>
                <a:off x="621488" y="716925"/>
                <a:ext cx="1405706" cy="611706"/>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𝑎</m:t>
                      </m:r>
                      <m:r>
                        <a:rPr lang="en-NZ" b="0" i="1" smtClean="0">
                          <a:latin typeface="Cambria Math"/>
                        </a:rPr>
                        <m:t>=</m:t>
                      </m:r>
                      <m:f>
                        <m:fPr>
                          <m:ctrlPr>
                            <a:rPr lang="en-NZ" b="0" i="1" smtClean="0">
                              <a:latin typeface="Cambria Math"/>
                            </a:rPr>
                          </m:ctrlPr>
                        </m:fPr>
                        <m:num>
                          <m:r>
                            <a:rPr lang="en-NZ" b="0" i="1" smtClean="0">
                              <a:latin typeface="Cambria Math"/>
                            </a:rPr>
                            <m:t>4</m:t>
                          </m:r>
                        </m:num>
                        <m:den>
                          <m:r>
                            <a:rPr lang="en-NZ" b="0" i="1" smtClean="0">
                              <a:latin typeface="Cambria Math"/>
                            </a:rPr>
                            <m:t>3</m:t>
                          </m:r>
                        </m:den>
                      </m:f>
                      <m:r>
                        <a:rPr lang="en-NZ" b="0" i="1" smtClean="0">
                          <a:latin typeface="Cambria Math"/>
                          <a:ea typeface="Cambria Math"/>
                        </a:rPr>
                        <m:t>𝜋𝜌</m:t>
                      </m:r>
                      <m:r>
                        <a:rPr lang="en-NZ" b="0" i="1" smtClean="0">
                          <a:latin typeface="Cambria Math"/>
                          <a:ea typeface="Cambria Math"/>
                        </a:rPr>
                        <m:t>𝐺𝑅</m:t>
                      </m:r>
                    </m:oMath>
                  </m:oMathPara>
                </a14:m>
                <a:endParaRPr lang="en-NZ" dirty="0"/>
              </a:p>
            </p:txBody>
          </p:sp>
        </mc:Choice>
        <mc:Fallback xmlns="">
          <p:sp>
            <p:nvSpPr>
              <p:cNvPr id="3" name="TextBox 2"/>
              <p:cNvSpPr txBox="1">
                <a:spLocks noRot="1" noChangeAspect="1" noMove="1" noResize="1" noEditPoints="1" noAdjustHandles="1" noChangeArrowheads="1" noChangeShapeType="1" noTextEdit="1"/>
              </p:cNvSpPr>
              <p:nvPr/>
            </p:nvSpPr>
            <p:spPr>
              <a:xfrm>
                <a:off x="621488" y="716925"/>
                <a:ext cx="1405706" cy="611706"/>
              </a:xfrm>
              <a:prstGeom prst="rect">
                <a:avLst/>
              </a:prstGeom>
              <a:blipFill rotWithShape="1">
                <a:blip r:embed="rId2"/>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2402871" y="851544"/>
                <a:ext cx="1258871" cy="369332"/>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𝑎</m:t>
                      </m:r>
                      <m:r>
                        <a:rPr lang="en-NZ" b="0" i="1" smtClean="0">
                          <a:latin typeface="Cambria Math"/>
                        </a:rPr>
                        <m:t>=−</m:t>
                      </m:r>
                      <m:sSup>
                        <m:sSupPr>
                          <m:ctrlPr>
                            <a:rPr lang="en-NZ" b="0" i="1" smtClean="0">
                              <a:latin typeface="Cambria Math"/>
                            </a:rPr>
                          </m:ctrlPr>
                        </m:sSupPr>
                        <m:e>
                          <m:r>
                            <a:rPr lang="en-NZ" b="0" i="1" smtClean="0">
                              <a:latin typeface="Cambria Math"/>
                              <a:ea typeface="Cambria Math"/>
                            </a:rPr>
                            <m:t>𝜔</m:t>
                          </m:r>
                        </m:e>
                        <m:sup>
                          <m:r>
                            <a:rPr lang="en-NZ" b="0" i="1" smtClean="0">
                              <a:latin typeface="Cambria Math"/>
                            </a:rPr>
                            <m:t>2</m:t>
                          </m:r>
                        </m:sup>
                      </m:sSup>
                      <m:r>
                        <a:rPr lang="en-NZ" b="0" i="1" smtClean="0">
                          <a:latin typeface="Cambria Math"/>
                        </a:rPr>
                        <m:t>𝑦</m:t>
                      </m:r>
                    </m:oMath>
                  </m:oMathPara>
                </a14:m>
                <a:endParaRPr lang="en-NZ" dirty="0"/>
              </a:p>
            </p:txBody>
          </p:sp>
        </mc:Choice>
        <mc:Fallback xmlns="">
          <p:sp>
            <p:nvSpPr>
              <p:cNvPr id="4" name="TextBox 3"/>
              <p:cNvSpPr txBox="1">
                <a:spLocks noRot="1" noChangeAspect="1" noMove="1" noResize="1" noEditPoints="1" noAdjustHandles="1" noChangeArrowheads="1" noChangeShapeType="1" noTextEdit="1"/>
              </p:cNvSpPr>
              <p:nvPr/>
            </p:nvSpPr>
            <p:spPr>
              <a:xfrm>
                <a:off x="2402871" y="851544"/>
                <a:ext cx="1258871" cy="369332"/>
              </a:xfrm>
              <a:prstGeom prst="rect">
                <a:avLst/>
              </a:prstGeom>
              <a:blipFill rotWithShape="1">
                <a:blip r:embed="rId3"/>
                <a:stretch>
                  <a:fillRect b="-6667"/>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4143538" y="795607"/>
                <a:ext cx="2089226" cy="491738"/>
              </a:xfrm>
              <a:prstGeom prst="rect">
                <a:avLst/>
              </a:prstGeom>
              <a:solidFill>
                <a:srgbClr val="FFFFCC"/>
              </a:solidFill>
            </p:spPr>
            <p:txBody>
              <a:bodyPr wrap="none" rtlCol="0">
                <a:spAutoFit/>
              </a:bodyPr>
              <a:lstStyle/>
              <a:p>
                <a:r>
                  <a:rPr lang="en-NZ" dirty="0" smtClean="0"/>
                  <a:t>So here </a:t>
                </a:r>
                <a:r>
                  <a:rPr lang="el-GR" b="1" i="1" dirty="0" smtClean="0"/>
                  <a:t>ω</a:t>
                </a:r>
                <a:r>
                  <a:rPr lang="en-NZ" b="1" i="1" baseline="30000" dirty="0" smtClean="0"/>
                  <a:t>2</a:t>
                </a:r>
                <a:r>
                  <a:rPr lang="en-NZ" dirty="0" smtClean="0"/>
                  <a:t> is </a:t>
                </a:r>
                <a14:m>
                  <m:oMath xmlns:m="http://schemas.openxmlformats.org/officeDocument/2006/math">
                    <m:f>
                      <m:fPr>
                        <m:ctrlPr>
                          <a:rPr lang="en-NZ" b="1" i="1">
                            <a:latin typeface="Cambria Math"/>
                          </a:rPr>
                        </m:ctrlPr>
                      </m:fPr>
                      <m:num>
                        <m:r>
                          <a:rPr lang="en-NZ" b="1" i="1">
                            <a:latin typeface="Cambria Math"/>
                          </a:rPr>
                          <m:t>𝟒</m:t>
                        </m:r>
                      </m:num>
                      <m:den>
                        <m:r>
                          <a:rPr lang="en-NZ" b="1" i="1">
                            <a:latin typeface="Cambria Math"/>
                          </a:rPr>
                          <m:t>𝟑</m:t>
                        </m:r>
                      </m:den>
                    </m:f>
                    <m:r>
                      <a:rPr lang="en-NZ" b="1" i="1">
                        <a:latin typeface="Cambria Math"/>
                        <a:ea typeface="Cambria Math"/>
                      </a:rPr>
                      <m:t>𝝅𝝆</m:t>
                    </m:r>
                    <m:r>
                      <a:rPr lang="en-NZ" b="1" i="1">
                        <a:latin typeface="Cambria Math"/>
                        <a:ea typeface="Cambria Math"/>
                      </a:rPr>
                      <m:t>𝑮</m:t>
                    </m:r>
                  </m:oMath>
                </a14:m>
                <a:r>
                  <a:rPr lang="en-NZ" b="1" i="1" dirty="0" smtClean="0"/>
                  <a:t> </a:t>
                </a:r>
                <a:endParaRPr lang="en-NZ" b="1" i="1" dirty="0"/>
              </a:p>
            </p:txBody>
          </p:sp>
        </mc:Choice>
        <mc:Fallback xmlns="">
          <p:sp>
            <p:nvSpPr>
              <p:cNvPr id="5" name="TextBox 4"/>
              <p:cNvSpPr txBox="1">
                <a:spLocks noRot="1" noChangeAspect="1" noMove="1" noResize="1" noEditPoints="1" noAdjustHandles="1" noChangeArrowheads="1" noChangeShapeType="1" noTextEdit="1"/>
              </p:cNvSpPr>
              <p:nvPr/>
            </p:nvSpPr>
            <p:spPr>
              <a:xfrm>
                <a:off x="4143538" y="795607"/>
                <a:ext cx="2089226" cy="491738"/>
              </a:xfrm>
              <a:prstGeom prst="rect">
                <a:avLst/>
              </a:prstGeom>
              <a:blipFill rotWithShape="1">
                <a:blip r:embed="rId4"/>
                <a:stretch>
                  <a:fillRect l="-2632" b="-8750"/>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6" name="TextBox 5"/>
              <p:cNvSpPr txBox="1"/>
              <p:nvPr/>
            </p:nvSpPr>
            <p:spPr>
              <a:xfrm>
                <a:off x="686713" y="1490873"/>
                <a:ext cx="951286" cy="610936"/>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𝑇</m:t>
                      </m:r>
                      <m:r>
                        <a:rPr lang="en-NZ" b="0" i="1" smtClean="0">
                          <a:latin typeface="Cambria Math"/>
                        </a:rPr>
                        <m:t>=</m:t>
                      </m:r>
                      <m:f>
                        <m:fPr>
                          <m:ctrlPr>
                            <a:rPr lang="en-NZ" b="0" i="1" smtClean="0">
                              <a:latin typeface="Cambria Math"/>
                            </a:rPr>
                          </m:ctrlPr>
                        </m:fPr>
                        <m:num>
                          <m:r>
                            <a:rPr lang="en-NZ" b="0" i="1" smtClean="0">
                              <a:latin typeface="Cambria Math"/>
                            </a:rPr>
                            <m:t>2</m:t>
                          </m:r>
                          <m:r>
                            <a:rPr lang="en-NZ" b="0" i="1" smtClean="0">
                              <a:latin typeface="Cambria Math"/>
                              <a:ea typeface="Cambria Math"/>
                            </a:rPr>
                            <m:t>𝜋</m:t>
                          </m:r>
                        </m:num>
                        <m:den>
                          <m:r>
                            <a:rPr lang="en-NZ" b="0" i="1" smtClean="0">
                              <a:latin typeface="Cambria Math"/>
                              <a:ea typeface="Cambria Math"/>
                            </a:rPr>
                            <m:t>𝜔</m:t>
                          </m:r>
                        </m:den>
                      </m:f>
                    </m:oMath>
                  </m:oMathPara>
                </a14:m>
                <a:endParaRPr lang="en-NZ" dirty="0"/>
              </a:p>
            </p:txBody>
          </p:sp>
        </mc:Choice>
        <mc:Fallback xmlns="">
          <p:sp>
            <p:nvSpPr>
              <p:cNvPr id="6" name="TextBox 5"/>
              <p:cNvSpPr txBox="1">
                <a:spLocks noRot="1" noChangeAspect="1" noMove="1" noResize="1" noEditPoints="1" noAdjustHandles="1" noChangeArrowheads="1" noChangeShapeType="1" noTextEdit="1"/>
              </p:cNvSpPr>
              <p:nvPr/>
            </p:nvSpPr>
            <p:spPr>
              <a:xfrm>
                <a:off x="686713" y="1490873"/>
                <a:ext cx="951286" cy="610936"/>
              </a:xfrm>
              <a:prstGeom prst="rect">
                <a:avLst/>
              </a:prstGeom>
              <a:blipFill rotWithShape="1">
                <a:blip r:embed="rId5"/>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7" name="TextBox 6"/>
              <p:cNvSpPr txBox="1"/>
              <p:nvPr/>
            </p:nvSpPr>
            <p:spPr>
              <a:xfrm>
                <a:off x="1998980" y="1454703"/>
                <a:ext cx="3800656" cy="957313"/>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𝑇</m:t>
                      </m:r>
                      <m:r>
                        <a:rPr lang="en-NZ" b="0" i="1" smtClean="0">
                          <a:latin typeface="Cambria Math"/>
                        </a:rPr>
                        <m:t>=</m:t>
                      </m:r>
                      <m:f>
                        <m:fPr>
                          <m:ctrlPr>
                            <a:rPr lang="en-NZ" b="0" i="1" smtClean="0">
                              <a:latin typeface="Cambria Math"/>
                            </a:rPr>
                          </m:ctrlPr>
                        </m:fPr>
                        <m:num>
                          <m:r>
                            <a:rPr lang="en-NZ" b="0" i="1" smtClean="0">
                              <a:latin typeface="Cambria Math"/>
                            </a:rPr>
                            <m:t>2</m:t>
                          </m:r>
                          <m:r>
                            <a:rPr lang="en-NZ" b="0" i="1" smtClean="0">
                              <a:latin typeface="Cambria Math"/>
                              <a:ea typeface="Cambria Math"/>
                            </a:rPr>
                            <m:t>𝜋</m:t>
                          </m:r>
                        </m:num>
                        <m:den>
                          <m:rad>
                            <m:radPr>
                              <m:degHide m:val="on"/>
                              <m:ctrlPr>
                                <a:rPr lang="en-NZ" b="0" i="1" smtClean="0">
                                  <a:latin typeface="Cambria Math"/>
                                </a:rPr>
                              </m:ctrlPr>
                            </m:radPr>
                            <m:deg/>
                            <m:e>
                              <m:f>
                                <m:fPr>
                                  <m:ctrlPr>
                                    <a:rPr lang="en-NZ" b="0" i="1" smtClean="0">
                                      <a:latin typeface="Cambria Math"/>
                                    </a:rPr>
                                  </m:ctrlPr>
                                </m:fPr>
                                <m:num>
                                  <m:r>
                                    <a:rPr lang="en-NZ" b="0" i="1" smtClean="0">
                                      <a:latin typeface="Cambria Math"/>
                                    </a:rPr>
                                    <m:t>4</m:t>
                                  </m:r>
                                </m:num>
                                <m:den>
                                  <m:r>
                                    <a:rPr lang="en-NZ" b="0" i="1" smtClean="0">
                                      <a:latin typeface="Cambria Math"/>
                                    </a:rPr>
                                    <m:t>3</m:t>
                                  </m:r>
                                </m:den>
                              </m:f>
                              <m:r>
                                <a:rPr lang="en-NZ" b="0" i="1" smtClean="0">
                                  <a:latin typeface="Cambria Math"/>
                                  <a:ea typeface="Cambria Math"/>
                                </a:rPr>
                                <m:t>𝜋</m:t>
                              </m:r>
                              <m:r>
                                <a:rPr lang="en-NZ" b="0" i="1" smtClean="0">
                                  <a:latin typeface="Cambria Math"/>
                                  <a:ea typeface="Cambria Math"/>
                                </a:rPr>
                                <m:t> </m:t>
                              </m:r>
                              <m:r>
                                <a:rPr lang="en-NZ" b="0" i="1" smtClean="0">
                                  <a:latin typeface="Cambria Math"/>
                                  <a:ea typeface="Cambria Math"/>
                                </a:rPr>
                                <m:t>𝑥</m:t>
                              </m:r>
                              <m:r>
                                <a:rPr lang="en-NZ" b="0" i="1" smtClean="0">
                                  <a:latin typeface="Cambria Math"/>
                                  <a:ea typeface="Cambria Math"/>
                                </a:rPr>
                                <m:t> 5.5 </m:t>
                              </m:r>
                              <m:r>
                                <a:rPr lang="en-NZ" b="0" i="1" smtClean="0">
                                  <a:latin typeface="Cambria Math"/>
                                  <a:ea typeface="Cambria Math"/>
                                </a:rPr>
                                <m:t>𝑥</m:t>
                              </m:r>
                              <m:r>
                                <a:rPr lang="en-NZ" b="0" i="1" smtClean="0">
                                  <a:latin typeface="Cambria Math"/>
                                  <a:ea typeface="Cambria Math"/>
                                </a:rPr>
                                <m:t> 103 </m:t>
                              </m:r>
                              <m:r>
                                <a:rPr lang="en-NZ" b="0" i="1" smtClean="0">
                                  <a:latin typeface="Cambria Math"/>
                                  <a:ea typeface="Cambria Math"/>
                                </a:rPr>
                                <m:t>𝑥</m:t>
                              </m:r>
                              <m:r>
                                <a:rPr lang="en-NZ" b="0" i="1" smtClean="0">
                                  <a:latin typeface="Cambria Math"/>
                                  <a:ea typeface="Cambria Math"/>
                                </a:rPr>
                                <m:t> 6.67 </m:t>
                              </m:r>
                              <m:r>
                                <a:rPr lang="en-NZ" b="0" i="1" smtClean="0">
                                  <a:latin typeface="Cambria Math"/>
                                  <a:ea typeface="Cambria Math"/>
                                </a:rPr>
                                <m:t>𝑥</m:t>
                              </m:r>
                              <m:r>
                                <a:rPr lang="en-NZ" b="0" i="1" smtClean="0">
                                  <a:latin typeface="Cambria Math"/>
                                  <a:ea typeface="Cambria Math"/>
                                </a:rPr>
                                <m:t> 10−11</m:t>
                              </m:r>
                            </m:e>
                          </m:rad>
                        </m:den>
                      </m:f>
                    </m:oMath>
                  </m:oMathPara>
                </a14:m>
                <a:endParaRPr lang="en-NZ" dirty="0"/>
              </a:p>
            </p:txBody>
          </p:sp>
        </mc:Choice>
        <mc:Fallback xmlns="">
          <p:sp>
            <p:nvSpPr>
              <p:cNvPr id="7" name="TextBox 6"/>
              <p:cNvSpPr txBox="1">
                <a:spLocks noRot="1" noChangeAspect="1" noMove="1" noResize="1" noEditPoints="1" noAdjustHandles="1" noChangeArrowheads="1" noChangeShapeType="1" noTextEdit="1"/>
              </p:cNvSpPr>
              <p:nvPr/>
            </p:nvSpPr>
            <p:spPr>
              <a:xfrm>
                <a:off x="1998980" y="1454703"/>
                <a:ext cx="3800656" cy="957313"/>
              </a:xfrm>
              <a:prstGeom prst="rect">
                <a:avLst/>
              </a:prstGeom>
              <a:blipFill rotWithShape="1">
                <a:blip r:embed="rId6"/>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6105035" y="1752455"/>
                <a:ext cx="1401345" cy="369332"/>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1" i="1" smtClean="0">
                          <a:latin typeface="Cambria Math"/>
                        </a:rPr>
                        <m:t>𝑻</m:t>
                      </m:r>
                      <m:r>
                        <a:rPr lang="en-NZ" b="1" i="1" smtClean="0">
                          <a:latin typeface="Cambria Math"/>
                        </a:rPr>
                        <m:t>=</m:t>
                      </m:r>
                      <m:r>
                        <a:rPr lang="en-NZ" b="1" i="1" smtClean="0">
                          <a:latin typeface="Cambria Math"/>
                        </a:rPr>
                        <m:t>𝟓𝟎𝟔𝟗</m:t>
                      </m:r>
                      <m:r>
                        <a:rPr lang="en-NZ" b="1" i="1" smtClean="0">
                          <a:latin typeface="Cambria Math"/>
                        </a:rPr>
                        <m:t> </m:t>
                      </m:r>
                      <m:r>
                        <a:rPr lang="en-NZ" b="1" i="1" smtClean="0">
                          <a:latin typeface="Cambria Math"/>
                        </a:rPr>
                        <m:t>𝒔</m:t>
                      </m:r>
                    </m:oMath>
                  </m:oMathPara>
                </a14:m>
                <a:endParaRPr lang="en-NZ" b="1" dirty="0"/>
              </a:p>
            </p:txBody>
          </p:sp>
        </mc:Choice>
        <mc:Fallback xmlns="">
          <p:sp>
            <p:nvSpPr>
              <p:cNvPr id="8" name="TextBox 7"/>
              <p:cNvSpPr txBox="1">
                <a:spLocks noRot="1" noChangeAspect="1" noMove="1" noResize="1" noEditPoints="1" noAdjustHandles="1" noChangeArrowheads="1" noChangeShapeType="1" noTextEdit="1"/>
              </p:cNvSpPr>
              <p:nvPr/>
            </p:nvSpPr>
            <p:spPr>
              <a:xfrm>
                <a:off x="6105035" y="1752455"/>
                <a:ext cx="1401345" cy="369332"/>
              </a:xfrm>
              <a:prstGeom prst="rect">
                <a:avLst/>
              </a:prstGeom>
              <a:blipFill rotWithShape="1">
                <a:blip r:embed="rId7"/>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9" name="TextBox 8"/>
              <p:cNvSpPr txBox="1"/>
              <p:nvPr/>
            </p:nvSpPr>
            <p:spPr>
              <a:xfrm>
                <a:off x="421993" y="3257936"/>
                <a:ext cx="1649939" cy="369332"/>
              </a:xfrm>
              <a:prstGeom prst="rect">
                <a:avLst/>
              </a:prstGeom>
              <a:solidFill>
                <a:srgbClr val="CCFFCC"/>
              </a:solid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NZ" b="0" i="1" smtClean="0">
                              <a:latin typeface="Cambria Math"/>
                            </a:rPr>
                          </m:ctrlPr>
                        </m:sSubPr>
                        <m:e>
                          <m:r>
                            <a:rPr lang="en-NZ" b="0" i="1" smtClean="0">
                              <a:latin typeface="Cambria Math"/>
                            </a:rPr>
                            <m:t>𝑎</m:t>
                          </m:r>
                        </m:e>
                        <m:sub>
                          <m:r>
                            <a:rPr lang="en-NZ" b="0" i="1" smtClean="0">
                              <a:latin typeface="Cambria Math"/>
                            </a:rPr>
                            <m:t>𝑚𝑎𝑥</m:t>
                          </m:r>
                        </m:sub>
                      </m:sSub>
                      <m:r>
                        <a:rPr lang="en-NZ" b="0" i="1" smtClean="0">
                          <a:latin typeface="Cambria Math"/>
                        </a:rPr>
                        <m:t>=−</m:t>
                      </m:r>
                      <m:sSup>
                        <m:sSupPr>
                          <m:ctrlPr>
                            <a:rPr lang="en-NZ" b="0" i="1" smtClean="0">
                              <a:latin typeface="Cambria Math"/>
                            </a:rPr>
                          </m:ctrlPr>
                        </m:sSupPr>
                        <m:e>
                          <m:r>
                            <a:rPr lang="en-NZ" b="0" i="1" smtClean="0">
                              <a:latin typeface="Cambria Math"/>
                              <a:ea typeface="Cambria Math"/>
                            </a:rPr>
                            <m:t>𝜔</m:t>
                          </m:r>
                        </m:e>
                        <m:sup>
                          <m:r>
                            <a:rPr lang="en-NZ" b="0" i="1" smtClean="0">
                              <a:latin typeface="Cambria Math"/>
                            </a:rPr>
                            <m:t>2</m:t>
                          </m:r>
                        </m:sup>
                      </m:sSup>
                      <m:r>
                        <a:rPr lang="en-NZ" b="0" i="1" smtClean="0">
                          <a:latin typeface="Cambria Math"/>
                        </a:rPr>
                        <m:t>𝑅</m:t>
                      </m:r>
                    </m:oMath>
                  </m:oMathPara>
                </a14:m>
                <a:endParaRPr lang="en-NZ" dirty="0"/>
              </a:p>
            </p:txBody>
          </p:sp>
        </mc:Choice>
        <mc:Fallback xmlns="">
          <p:sp>
            <p:nvSpPr>
              <p:cNvPr id="9" name="TextBox 8"/>
              <p:cNvSpPr txBox="1">
                <a:spLocks noRot="1" noChangeAspect="1" noMove="1" noResize="1" noEditPoints="1" noAdjustHandles="1" noChangeArrowheads="1" noChangeShapeType="1" noTextEdit="1"/>
              </p:cNvSpPr>
              <p:nvPr/>
            </p:nvSpPr>
            <p:spPr>
              <a:xfrm>
                <a:off x="421993" y="3257936"/>
                <a:ext cx="1649939" cy="369332"/>
              </a:xfrm>
              <a:prstGeom prst="rect">
                <a:avLst/>
              </a:prstGeom>
              <a:blipFill rotWithShape="1">
                <a:blip r:embed="rId8"/>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0" name="TextBox 9"/>
              <p:cNvSpPr txBox="1"/>
              <p:nvPr/>
            </p:nvSpPr>
            <p:spPr>
              <a:xfrm>
                <a:off x="1305413" y="3817079"/>
                <a:ext cx="2364943" cy="369332"/>
              </a:xfrm>
              <a:prstGeom prst="rect">
                <a:avLst/>
              </a:prstGeom>
              <a:solidFill>
                <a:srgbClr val="CC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9.81=−</m:t>
                      </m:r>
                      <m:sSup>
                        <m:sSupPr>
                          <m:ctrlPr>
                            <a:rPr lang="en-NZ" b="0" i="1" smtClean="0">
                              <a:latin typeface="Cambria Math"/>
                            </a:rPr>
                          </m:ctrlPr>
                        </m:sSupPr>
                        <m:e>
                          <m:r>
                            <a:rPr lang="en-NZ" b="0" i="1" smtClean="0">
                              <a:latin typeface="Cambria Math"/>
                              <a:ea typeface="Cambria Math"/>
                            </a:rPr>
                            <m:t>𝜔</m:t>
                          </m:r>
                        </m:e>
                        <m:sup>
                          <m:r>
                            <a:rPr lang="en-NZ" b="0" i="1" smtClean="0">
                              <a:latin typeface="Cambria Math"/>
                            </a:rPr>
                            <m:t>2</m:t>
                          </m:r>
                        </m:sup>
                      </m:sSup>
                      <m:r>
                        <a:rPr lang="en-NZ" b="0" i="1" smtClean="0">
                          <a:latin typeface="Cambria Math"/>
                        </a:rPr>
                        <m:t> 6.37</m:t>
                      </m:r>
                      <m:r>
                        <a:rPr lang="en-NZ" b="0" i="1" smtClean="0">
                          <a:latin typeface="Cambria Math"/>
                        </a:rPr>
                        <m:t>𝑥</m:t>
                      </m:r>
                      <m:r>
                        <a:rPr lang="en-NZ" b="0" i="1" smtClean="0">
                          <a:latin typeface="Cambria Math"/>
                        </a:rPr>
                        <m:t>106</m:t>
                      </m:r>
                    </m:oMath>
                  </m:oMathPara>
                </a14:m>
                <a:endParaRPr lang="en-NZ" baseline="30000" dirty="0"/>
              </a:p>
            </p:txBody>
          </p:sp>
        </mc:Choice>
        <mc:Fallback xmlns="">
          <p:sp>
            <p:nvSpPr>
              <p:cNvPr id="10" name="TextBox 9"/>
              <p:cNvSpPr txBox="1">
                <a:spLocks noRot="1" noChangeAspect="1" noMove="1" noResize="1" noEditPoints="1" noAdjustHandles="1" noChangeArrowheads="1" noChangeShapeType="1" noTextEdit="1"/>
              </p:cNvSpPr>
              <p:nvPr/>
            </p:nvSpPr>
            <p:spPr>
              <a:xfrm>
                <a:off x="1305413" y="3817079"/>
                <a:ext cx="2364943" cy="369332"/>
              </a:xfrm>
              <a:prstGeom prst="rect">
                <a:avLst/>
              </a:prstGeom>
              <a:blipFill rotWithShape="1">
                <a:blip r:embed="rId9"/>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1964572" y="4360139"/>
                <a:ext cx="1675715" cy="612732"/>
              </a:xfrm>
              <a:prstGeom prst="rect">
                <a:avLst/>
              </a:prstGeom>
              <a:solidFill>
                <a:srgbClr val="CC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𝑇</m:t>
                      </m:r>
                      <m:r>
                        <a:rPr lang="en-NZ" b="0" i="1" smtClean="0">
                          <a:latin typeface="Cambria Math"/>
                        </a:rPr>
                        <m:t>=</m:t>
                      </m:r>
                      <m:f>
                        <m:fPr>
                          <m:ctrlPr>
                            <a:rPr lang="en-NZ" b="0" i="1" smtClean="0">
                              <a:latin typeface="Cambria Math"/>
                            </a:rPr>
                          </m:ctrlPr>
                        </m:fPr>
                        <m:num>
                          <m:r>
                            <a:rPr lang="en-NZ" b="0" i="1" smtClean="0">
                              <a:latin typeface="Cambria Math"/>
                            </a:rPr>
                            <m:t>2</m:t>
                          </m:r>
                          <m:r>
                            <a:rPr lang="en-NZ" b="0" i="1" smtClean="0">
                              <a:latin typeface="Cambria Math"/>
                              <a:ea typeface="Cambria Math"/>
                            </a:rPr>
                            <m:t>𝜋</m:t>
                          </m:r>
                        </m:num>
                        <m:den>
                          <m:r>
                            <a:rPr lang="en-NZ" b="0" i="1" smtClean="0">
                              <a:latin typeface="Cambria Math"/>
                            </a:rPr>
                            <m:t>0.001241</m:t>
                          </m:r>
                        </m:den>
                      </m:f>
                    </m:oMath>
                  </m:oMathPara>
                </a14:m>
                <a:endParaRPr lang="en-NZ" dirty="0"/>
              </a:p>
            </p:txBody>
          </p:sp>
        </mc:Choice>
        <mc:Fallback xmlns="">
          <p:sp>
            <p:nvSpPr>
              <p:cNvPr id="11" name="TextBox 10"/>
              <p:cNvSpPr txBox="1">
                <a:spLocks noRot="1" noChangeAspect="1" noMove="1" noResize="1" noEditPoints="1" noAdjustHandles="1" noChangeArrowheads="1" noChangeShapeType="1" noTextEdit="1"/>
              </p:cNvSpPr>
              <p:nvPr/>
            </p:nvSpPr>
            <p:spPr>
              <a:xfrm>
                <a:off x="1964572" y="4360139"/>
                <a:ext cx="1675715" cy="612732"/>
              </a:xfrm>
              <a:prstGeom prst="rect">
                <a:avLst/>
              </a:prstGeom>
              <a:blipFill rotWithShape="1">
                <a:blip r:embed="rId10"/>
                <a:stretch>
                  <a:fillRect/>
                </a:stretch>
              </a:blipFill>
            </p:spPr>
            <p:txBody>
              <a:bodyPr/>
              <a:lstStyle/>
              <a:p>
                <a:r>
                  <a:rPr lang="en-NZ">
                    <a:noFill/>
                  </a:rPr>
                  <a:t> </a:t>
                </a:r>
              </a:p>
            </p:txBody>
          </p:sp>
        </mc:Fallback>
      </mc:AlternateContent>
      <p:sp>
        <p:nvSpPr>
          <p:cNvPr id="12" name="TextBox 11"/>
          <p:cNvSpPr txBox="1"/>
          <p:nvPr/>
        </p:nvSpPr>
        <p:spPr>
          <a:xfrm>
            <a:off x="222593" y="2783374"/>
            <a:ext cx="7340792" cy="369332"/>
          </a:xfrm>
          <a:prstGeom prst="rect">
            <a:avLst/>
          </a:prstGeom>
          <a:solidFill>
            <a:srgbClr val="CCFFCC"/>
          </a:solidFill>
        </p:spPr>
        <p:txBody>
          <a:bodyPr wrap="none" rtlCol="0">
            <a:spAutoFit/>
          </a:bodyPr>
          <a:lstStyle/>
          <a:p>
            <a:r>
              <a:rPr lang="en-NZ" dirty="0" smtClean="0"/>
              <a:t>With no result from (a) we can still do this using </a:t>
            </a:r>
            <a:r>
              <a:rPr lang="en-NZ" b="1" i="1" dirty="0" smtClean="0"/>
              <a:t>g</a:t>
            </a:r>
            <a:r>
              <a:rPr lang="en-NZ" dirty="0" smtClean="0"/>
              <a:t> at the surface of the Earth.</a:t>
            </a:r>
            <a:endParaRPr lang="en-NZ" dirty="0"/>
          </a:p>
        </p:txBody>
      </p:sp>
      <mc:AlternateContent xmlns:mc="http://schemas.openxmlformats.org/markup-compatibility/2006" xmlns:a14="http://schemas.microsoft.com/office/drawing/2010/main">
        <mc:Choice Requires="a14">
          <p:sp>
            <p:nvSpPr>
              <p:cNvPr id="13" name="TextBox 12"/>
              <p:cNvSpPr txBox="1"/>
              <p:nvPr/>
            </p:nvSpPr>
            <p:spPr>
              <a:xfrm>
                <a:off x="4131307" y="4575721"/>
                <a:ext cx="1401346" cy="369332"/>
              </a:xfrm>
              <a:prstGeom prst="rect">
                <a:avLst/>
              </a:prstGeom>
              <a:solidFill>
                <a:schemeClr val="bg1"/>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1" i="1" smtClean="0">
                          <a:latin typeface="Cambria Math"/>
                        </a:rPr>
                        <m:t>𝑻</m:t>
                      </m:r>
                      <m:r>
                        <a:rPr lang="en-NZ" b="1" i="1" smtClean="0">
                          <a:latin typeface="Cambria Math"/>
                        </a:rPr>
                        <m:t>=</m:t>
                      </m:r>
                      <m:r>
                        <a:rPr lang="en-NZ" b="1" i="1" smtClean="0">
                          <a:latin typeface="Cambria Math"/>
                        </a:rPr>
                        <m:t>𝟓𝟎𝟔𝟑</m:t>
                      </m:r>
                      <m:r>
                        <a:rPr lang="en-NZ" b="1" i="1" smtClean="0">
                          <a:latin typeface="Cambria Math"/>
                        </a:rPr>
                        <m:t> </m:t>
                      </m:r>
                      <m:r>
                        <a:rPr lang="en-NZ" b="1" i="1" smtClean="0">
                          <a:latin typeface="Cambria Math"/>
                        </a:rPr>
                        <m:t>𝒔</m:t>
                      </m:r>
                    </m:oMath>
                  </m:oMathPara>
                </a14:m>
                <a:endParaRPr lang="en-NZ" b="1" dirty="0"/>
              </a:p>
            </p:txBody>
          </p:sp>
        </mc:Choice>
        <mc:Fallback xmlns="">
          <p:sp>
            <p:nvSpPr>
              <p:cNvPr id="13" name="TextBox 12"/>
              <p:cNvSpPr txBox="1">
                <a:spLocks noRot="1" noChangeAspect="1" noMove="1" noResize="1" noEditPoints="1" noAdjustHandles="1" noChangeArrowheads="1" noChangeShapeType="1" noTextEdit="1"/>
              </p:cNvSpPr>
              <p:nvPr/>
            </p:nvSpPr>
            <p:spPr>
              <a:xfrm>
                <a:off x="4131307" y="4575721"/>
                <a:ext cx="1401346" cy="369332"/>
              </a:xfrm>
              <a:prstGeom prst="rect">
                <a:avLst/>
              </a:prstGeom>
              <a:blipFill rotWithShape="1">
                <a:blip r:embed="rId11"/>
                <a:stretch>
                  <a:fillRect/>
                </a:stretch>
              </a:blipFill>
            </p:spPr>
            <p:txBody>
              <a:bodyPr/>
              <a:lstStyle/>
              <a:p>
                <a:r>
                  <a:rPr lang="en-NZ">
                    <a:noFill/>
                  </a:rPr>
                  <a:t> </a:t>
                </a:r>
              </a:p>
            </p:txBody>
          </p:sp>
        </mc:Fallback>
      </mc:AlternateContent>
      <p:sp>
        <p:nvSpPr>
          <p:cNvPr id="14" name="TextBox 13"/>
          <p:cNvSpPr txBox="1"/>
          <p:nvPr/>
        </p:nvSpPr>
        <p:spPr>
          <a:xfrm>
            <a:off x="8061994" y="762120"/>
            <a:ext cx="279001" cy="730642"/>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5" name="TextBox 14"/>
          <p:cNvSpPr txBox="1"/>
          <p:nvPr/>
        </p:nvSpPr>
        <p:spPr>
          <a:xfrm>
            <a:off x="8075490" y="1549109"/>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6" name="TextBox 15"/>
          <p:cNvSpPr txBox="1"/>
          <p:nvPr/>
        </p:nvSpPr>
        <p:spPr>
          <a:xfrm>
            <a:off x="6048429" y="5877503"/>
            <a:ext cx="2821413" cy="369332"/>
          </a:xfrm>
          <a:prstGeom prst="rect">
            <a:avLst/>
          </a:prstGeom>
          <a:solidFill>
            <a:srgbClr val="FFFFCC"/>
          </a:solidFill>
        </p:spPr>
        <p:txBody>
          <a:bodyPr wrap="none" rtlCol="0">
            <a:spAutoFit/>
          </a:bodyPr>
          <a:lstStyle/>
          <a:p>
            <a:r>
              <a:rPr lang="en-NZ" b="1" i="1" dirty="0" smtClean="0">
                <a:solidFill>
                  <a:srgbClr val="FF0000"/>
                </a:solidFill>
              </a:rPr>
              <a:t>Two marks were given here</a:t>
            </a:r>
            <a:endParaRPr lang="en-NZ" b="1" i="1" dirty="0">
              <a:solidFill>
                <a:srgbClr val="FF0000"/>
              </a:solidFill>
            </a:endParaRPr>
          </a:p>
        </p:txBody>
      </p:sp>
    </p:spTree>
    <p:extLst>
      <p:ext uri="{BB962C8B-B14F-4D97-AF65-F5344CB8AC3E}">
        <p14:creationId xmlns:p14="http://schemas.microsoft.com/office/powerpoint/2010/main" val="295575004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0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125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fade">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7"/>
                                        </p:tgtEl>
                                        <p:attrNameLst>
                                          <p:attrName>style.visibility</p:attrName>
                                        </p:attrNameLst>
                                      </p:cBhvr>
                                      <p:to>
                                        <p:strVal val="visible"/>
                                      </p:to>
                                    </p:set>
                                    <p:animEffect transition="in" filter="fade">
                                      <p:cBhvr>
                                        <p:cTn id="27" dur="1500"/>
                                        <p:tgtEl>
                                          <p:spTgt spid="7"/>
                                        </p:tgtEl>
                                      </p:cBhvr>
                                    </p:animEffect>
                                  </p:childTnLst>
                                </p:cTn>
                              </p:par>
                            </p:childTnLst>
                          </p:cTn>
                        </p:par>
                      </p:childTnLst>
                    </p:cTn>
                  </p:par>
                  <p:par>
                    <p:cTn id="28" fill="hold">
                      <p:stCondLst>
                        <p:cond delay="indefinite"/>
                      </p:stCondLst>
                      <p:childTnLst>
                        <p:par>
                          <p:cTn id="29" fill="hold">
                            <p:stCondLst>
                              <p:cond delay="0"/>
                            </p:stCondLst>
                            <p:childTnLst>
                              <p:par>
                                <p:cTn id="30" presetID="31"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 calcmode="lin" valueType="num">
                                      <p:cBhvr>
                                        <p:cTn id="32" dur="1000" fill="hold"/>
                                        <p:tgtEl>
                                          <p:spTgt spid="8"/>
                                        </p:tgtEl>
                                        <p:attrNameLst>
                                          <p:attrName>ppt_w</p:attrName>
                                        </p:attrNameLst>
                                      </p:cBhvr>
                                      <p:tavLst>
                                        <p:tav tm="0">
                                          <p:val>
                                            <p:fltVal val="0"/>
                                          </p:val>
                                        </p:tav>
                                        <p:tav tm="100000">
                                          <p:val>
                                            <p:strVal val="#ppt_w"/>
                                          </p:val>
                                        </p:tav>
                                      </p:tavLst>
                                    </p:anim>
                                    <p:anim calcmode="lin" valueType="num">
                                      <p:cBhvr>
                                        <p:cTn id="33" dur="1000" fill="hold"/>
                                        <p:tgtEl>
                                          <p:spTgt spid="8"/>
                                        </p:tgtEl>
                                        <p:attrNameLst>
                                          <p:attrName>ppt_h</p:attrName>
                                        </p:attrNameLst>
                                      </p:cBhvr>
                                      <p:tavLst>
                                        <p:tav tm="0">
                                          <p:val>
                                            <p:fltVal val="0"/>
                                          </p:val>
                                        </p:tav>
                                        <p:tav tm="100000">
                                          <p:val>
                                            <p:strVal val="#ppt_h"/>
                                          </p:val>
                                        </p:tav>
                                      </p:tavLst>
                                    </p:anim>
                                    <p:anim calcmode="lin" valueType="num">
                                      <p:cBhvr>
                                        <p:cTn id="34" dur="1000" fill="hold"/>
                                        <p:tgtEl>
                                          <p:spTgt spid="8"/>
                                        </p:tgtEl>
                                        <p:attrNameLst>
                                          <p:attrName>style.rotation</p:attrName>
                                        </p:attrNameLst>
                                      </p:cBhvr>
                                      <p:tavLst>
                                        <p:tav tm="0">
                                          <p:val>
                                            <p:fltVal val="90"/>
                                          </p:val>
                                        </p:tav>
                                        <p:tav tm="100000">
                                          <p:val>
                                            <p:fltVal val="0"/>
                                          </p:val>
                                        </p:tav>
                                      </p:tavLst>
                                    </p:anim>
                                    <p:animEffect transition="in" filter="fade">
                                      <p:cBhvr>
                                        <p:cTn id="35" dur="1000"/>
                                        <p:tgtEl>
                                          <p:spTgt spid="8"/>
                                        </p:tgtEl>
                                      </p:cBhvr>
                                    </p:animEffect>
                                  </p:childTnLst>
                                </p:cTn>
                              </p:par>
                            </p:childTnLst>
                          </p:cTn>
                        </p:par>
                        <p:par>
                          <p:cTn id="36" fill="hold">
                            <p:stCondLst>
                              <p:cond delay="1000"/>
                            </p:stCondLst>
                            <p:childTnLst>
                              <p:par>
                                <p:cTn id="37" presetID="22" presetClass="entr" presetSubtype="8" fill="hold" grpId="0" nodeType="afterEffect">
                                  <p:stCondLst>
                                    <p:cond delay="500"/>
                                  </p:stCondLst>
                                  <p:childTnLst>
                                    <p:set>
                                      <p:cBhvr>
                                        <p:cTn id="38" dur="1" fill="hold">
                                          <p:stCondLst>
                                            <p:cond delay="0"/>
                                          </p:stCondLst>
                                        </p:cTn>
                                        <p:tgtEl>
                                          <p:spTgt spid="12"/>
                                        </p:tgtEl>
                                        <p:attrNameLst>
                                          <p:attrName>style.visibility</p:attrName>
                                        </p:attrNameLst>
                                      </p:cBhvr>
                                      <p:to>
                                        <p:strVal val="visible"/>
                                      </p:to>
                                    </p:set>
                                    <p:animEffect transition="in" filter="wipe(left)">
                                      <p:cBhvr>
                                        <p:cTn id="39" dur="2500"/>
                                        <p:tgtEl>
                                          <p:spTgt spid="12"/>
                                        </p:tgtEl>
                                      </p:cBhvr>
                                    </p:animEffect>
                                  </p:childTnLst>
                                </p:cTn>
                              </p:par>
                            </p:childTnLst>
                          </p:cTn>
                        </p:par>
                      </p:childTnLst>
                    </p:cTn>
                  </p:par>
                  <p:par>
                    <p:cTn id="40" fill="hold">
                      <p:stCondLst>
                        <p:cond delay="indefinite"/>
                      </p:stCondLst>
                      <p:childTnLst>
                        <p:par>
                          <p:cTn id="41" fill="hold">
                            <p:stCondLst>
                              <p:cond delay="0"/>
                            </p:stCondLst>
                            <p:childTnLst>
                              <p:par>
                                <p:cTn id="42" presetID="22" presetClass="entr" presetSubtype="8" fill="hold" grpId="0" nodeType="clickEffect">
                                  <p:stCondLst>
                                    <p:cond delay="0"/>
                                  </p:stCondLst>
                                  <p:childTnLst>
                                    <p:set>
                                      <p:cBhvr>
                                        <p:cTn id="43" dur="1" fill="hold">
                                          <p:stCondLst>
                                            <p:cond delay="0"/>
                                          </p:stCondLst>
                                        </p:cTn>
                                        <p:tgtEl>
                                          <p:spTgt spid="9"/>
                                        </p:tgtEl>
                                        <p:attrNameLst>
                                          <p:attrName>style.visibility</p:attrName>
                                        </p:attrNameLst>
                                      </p:cBhvr>
                                      <p:to>
                                        <p:strVal val="visible"/>
                                      </p:to>
                                    </p:set>
                                    <p:animEffect transition="in" filter="wipe(left)">
                                      <p:cBhvr>
                                        <p:cTn id="44" dur="125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22" presetClass="entr" presetSubtype="8" fill="hold" grpId="0" nodeType="clickEffect">
                                  <p:stCondLst>
                                    <p:cond delay="0"/>
                                  </p:stCondLst>
                                  <p:childTnLst>
                                    <p:set>
                                      <p:cBhvr>
                                        <p:cTn id="48" dur="1" fill="hold">
                                          <p:stCondLst>
                                            <p:cond delay="0"/>
                                          </p:stCondLst>
                                        </p:cTn>
                                        <p:tgtEl>
                                          <p:spTgt spid="10"/>
                                        </p:tgtEl>
                                        <p:attrNameLst>
                                          <p:attrName>style.visibility</p:attrName>
                                        </p:attrNameLst>
                                      </p:cBhvr>
                                      <p:to>
                                        <p:strVal val="visible"/>
                                      </p:to>
                                    </p:set>
                                    <p:animEffect transition="in" filter="wipe(left)">
                                      <p:cBhvr>
                                        <p:cTn id="49" dur="1500"/>
                                        <p:tgtEl>
                                          <p:spTgt spid="10"/>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1"/>
                                        </p:tgtEl>
                                        <p:attrNameLst>
                                          <p:attrName>style.visibility</p:attrName>
                                        </p:attrNameLst>
                                      </p:cBhvr>
                                      <p:to>
                                        <p:strVal val="visible"/>
                                      </p:to>
                                    </p:set>
                                    <p:animEffect transition="in" filter="fade">
                                      <p:cBhvr>
                                        <p:cTn id="54" dur="1250"/>
                                        <p:tgtEl>
                                          <p:spTgt spid="11"/>
                                        </p:tgtEl>
                                      </p:cBhvr>
                                    </p:animEffect>
                                  </p:childTnLst>
                                </p:cTn>
                              </p:par>
                            </p:childTnLst>
                          </p:cTn>
                        </p:par>
                      </p:childTnLst>
                    </p:cTn>
                  </p:par>
                  <p:par>
                    <p:cTn id="55" fill="hold">
                      <p:stCondLst>
                        <p:cond delay="indefinite"/>
                      </p:stCondLst>
                      <p:childTnLst>
                        <p:par>
                          <p:cTn id="56" fill="hold">
                            <p:stCondLst>
                              <p:cond delay="0"/>
                            </p:stCondLst>
                            <p:childTnLst>
                              <p:par>
                                <p:cTn id="57" presetID="31" presetClass="entr" presetSubtype="0" fill="hold" grpId="0" nodeType="clickEffect">
                                  <p:stCondLst>
                                    <p:cond delay="0"/>
                                  </p:stCondLst>
                                  <p:childTnLst>
                                    <p:set>
                                      <p:cBhvr>
                                        <p:cTn id="58" dur="1" fill="hold">
                                          <p:stCondLst>
                                            <p:cond delay="0"/>
                                          </p:stCondLst>
                                        </p:cTn>
                                        <p:tgtEl>
                                          <p:spTgt spid="13"/>
                                        </p:tgtEl>
                                        <p:attrNameLst>
                                          <p:attrName>style.visibility</p:attrName>
                                        </p:attrNameLst>
                                      </p:cBhvr>
                                      <p:to>
                                        <p:strVal val="visible"/>
                                      </p:to>
                                    </p:set>
                                    <p:anim calcmode="lin" valueType="num">
                                      <p:cBhvr>
                                        <p:cTn id="59" dur="1000" fill="hold"/>
                                        <p:tgtEl>
                                          <p:spTgt spid="13"/>
                                        </p:tgtEl>
                                        <p:attrNameLst>
                                          <p:attrName>ppt_w</p:attrName>
                                        </p:attrNameLst>
                                      </p:cBhvr>
                                      <p:tavLst>
                                        <p:tav tm="0">
                                          <p:val>
                                            <p:fltVal val="0"/>
                                          </p:val>
                                        </p:tav>
                                        <p:tav tm="100000">
                                          <p:val>
                                            <p:strVal val="#ppt_w"/>
                                          </p:val>
                                        </p:tav>
                                      </p:tavLst>
                                    </p:anim>
                                    <p:anim calcmode="lin" valueType="num">
                                      <p:cBhvr>
                                        <p:cTn id="60" dur="1000" fill="hold"/>
                                        <p:tgtEl>
                                          <p:spTgt spid="13"/>
                                        </p:tgtEl>
                                        <p:attrNameLst>
                                          <p:attrName>ppt_h</p:attrName>
                                        </p:attrNameLst>
                                      </p:cBhvr>
                                      <p:tavLst>
                                        <p:tav tm="0">
                                          <p:val>
                                            <p:fltVal val="0"/>
                                          </p:val>
                                        </p:tav>
                                        <p:tav tm="100000">
                                          <p:val>
                                            <p:strVal val="#ppt_h"/>
                                          </p:val>
                                        </p:tav>
                                      </p:tavLst>
                                    </p:anim>
                                    <p:anim calcmode="lin" valueType="num">
                                      <p:cBhvr>
                                        <p:cTn id="61" dur="1000" fill="hold"/>
                                        <p:tgtEl>
                                          <p:spTgt spid="13"/>
                                        </p:tgtEl>
                                        <p:attrNameLst>
                                          <p:attrName>style.rotation</p:attrName>
                                        </p:attrNameLst>
                                      </p:cBhvr>
                                      <p:tavLst>
                                        <p:tav tm="0">
                                          <p:val>
                                            <p:fltVal val="90"/>
                                          </p:val>
                                        </p:tav>
                                        <p:tav tm="100000">
                                          <p:val>
                                            <p:fltVal val="0"/>
                                          </p:val>
                                        </p:tav>
                                      </p:tavLst>
                                    </p:anim>
                                    <p:animEffect transition="in" filter="fade">
                                      <p:cBhvr>
                                        <p:cTn id="62" dur="1000"/>
                                        <p:tgtEl>
                                          <p:spTgt spid="13"/>
                                        </p:tgtEl>
                                      </p:cBhvr>
                                    </p:animEffect>
                                  </p:childTnLst>
                                </p:cTn>
                              </p:par>
                            </p:childTnLst>
                          </p:cTn>
                        </p:par>
                      </p:childTnLst>
                    </p:cTn>
                  </p:par>
                  <p:par>
                    <p:cTn id="63" fill="hold">
                      <p:stCondLst>
                        <p:cond delay="indefinite"/>
                      </p:stCondLst>
                      <p:childTnLst>
                        <p:par>
                          <p:cTn id="64" fill="hold">
                            <p:stCondLst>
                              <p:cond delay="0"/>
                            </p:stCondLst>
                            <p:childTnLst>
                              <p:par>
                                <p:cTn id="65" presetID="26" presetClass="entr" presetSubtype="0" fill="hold" grpId="0" nodeType="clickEffect">
                                  <p:stCondLst>
                                    <p:cond delay="0"/>
                                  </p:stCondLst>
                                  <p:childTnLst>
                                    <p:set>
                                      <p:cBhvr>
                                        <p:cTn id="66" dur="1" fill="hold">
                                          <p:stCondLst>
                                            <p:cond delay="0"/>
                                          </p:stCondLst>
                                        </p:cTn>
                                        <p:tgtEl>
                                          <p:spTgt spid="16"/>
                                        </p:tgtEl>
                                        <p:attrNameLst>
                                          <p:attrName>style.visibility</p:attrName>
                                        </p:attrNameLst>
                                      </p:cBhvr>
                                      <p:to>
                                        <p:strVal val="visible"/>
                                      </p:to>
                                    </p:set>
                                    <p:animEffect transition="in" filter="wipe(down)">
                                      <p:cBhvr>
                                        <p:cTn id="67" dur="580">
                                          <p:stCondLst>
                                            <p:cond delay="0"/>
                                          </p:stCondLst>
                                        </p:cTn>
                                        <p:tgtEl>
                                          <p:spTgt spid="16"/>
                                        </p:tgtEl>
                                      </p:cBhvr>
                                    </p:animEffect>
                                    <p:anim calcmode="lin" valueType="num">
                                      <p:cBhvr>
                                        <p:cTn id="68" dur="1822" tmFilter="0,0; 0.14,0.36; 0.43,0.73; 0.71,0.91; 1.0,1.0">
                                          <p:stCondLst>
                                            <p:cond delay="0"/>
                                          </p:stCondLst>
                                        </p:cTn>
                                        <p:tgtEl>
                                          <p:spTgt spid="16"/>
                                        </p:tgtEl>
                                        <p:attrNameLst>
                                          <p:attrName>ppt_x</p:attrName>
                                        </p:attrNameLst>
                                      </p:cBhvr>
                                      <p:tavLst>
                                        <p:tav tm="0">
                                          <p:val>
                                            <p:strVal val="#ppt_x-0.25"/>
                                          </p:val>
                                        </p:tav>
                                        <p:tav tm="100000">
                                          <p:val>
                                            <p:strVal val="#ppt_x"/>
                                          </p:val>
                                        </p:tav>
                                      </p:tavLst>
                                    </p:anim>
                                    <p:anim calcmode="lin" valueType="num">
                                      <p:cBhvr>
                                        <p:cTn id="69" dur="664" tmFilter="0.0,0.0; 0.25,0.07; 0.50,0.2; 0.75,0.467; 1.0,1.0">
                                          <p:stCondLst>
                                            <p:cond delay="0"/>
                                          </p:stCondLst>
                                        </p:cTn>
                                        <p:tgtEl>
                                          <p:spTgt spid="16"/>
                                        </p:tgtEl>
                                        <p:attrNameLst>
                                          <p:attrName>ppt_y</p:attrName>
                                        </p:attrNameLst>
                                      </p:cBhvr>
                                      <p:tavLst>
                                        <p:tav tm="0" fmla="#ppt_y-sin(pi*$)/3">
                                          <p:val>
                                            <p:fltVal val="0.5"/>
                                          </p:val>
                                        </p:tav>
                                        <p:tav tm="100000">
                                          <p:val>
                                            <p:fltVal val="1"/>
                                          </p:val>
                                        </p:tav>
                                      </p:tavLst>
                                    </p:anim>
                                    <p:anim calcmode="lin" valueType="num">
                                      <p:cBhvr>
                                        <p:cTn id="70" dur="664" tmFilter="0, 0; 0.125,0.2665; 0.25,0.4; 0.375,0.465; 0.5,0.5;  0.625,0.535; 0.75,0.6; 0.875,0.7335; 1,1">
                                          <p:stCondLst>
                                            <p:cond delay="664"/>
                                          </p:stCondLst>
                                        </p:cTn>
                                        <p:tgtEl>
                                          <p:spTgt spid="16"/>
                                        </p:tgtEl>
                                        <p:attrNameLst>
                                          <p:attrName>ppt_y</p:attrName>
                                        </p:attrNameLst>
                                      </p:cBhvr>
                                      <p:tavLst>
                                        <p:tav tm="0" fmla="#ppt_y-sin(pi*$)/9">
                                          <p:val>
                                            <p:fltVal val="0"/>
                                          </p:val>
                                        </p:tav>
                                        <p:tav tm="100000">
                                          <p:val>
                                            <p:fltVal val="1"/>
                                          </p:val>
                                        </p:tav>
                                      </p:tavLst>
                                    </p:anim>
                                    <p:anim calcmode="lin" valueType="num">
                                      <p:cBhvr>
                                        <p:cTn id="71" dur="332" tmFilter="0, 0; 0.125,0.2665; 0.25,0.4; 0.375,0.465; 0.5,0.5;  0.625,0.535; 0.75,0.6; 0.875,0.7335; 1,1">
                                          <p:stCondLst>
                                            <p:cond delay="1324"/>
                                          </p:stCondLst>
                                        </p:cTn>
                                        <p:tgtEl>
                                          <p:spTgt spid="16"/>
                                        </p:tgtEl>
                                        <p:attrNameLst>
                                          <p:attrName>ppt_y</p:attrName>
                                        </p:attrNameLst>
                                      </p:cBhvr>
                                      <p:tavLst>
                                        <p:tav tm="0" fmla="#ppt_y-sin(pi*$)/27">
                                          <p:val>
                                            <p:fltVal val="0"/>
                                          </p:val>
                                        </p:tav>
                                        <p:tav tm="100000">
                                          <p:val>
                                            <p:fltVal val="1"/>
                                          </p:val>
                                        </p:tav>
                                      </p:tavLst>
                                    </p:anim>
                                    <p:anim calcmode="lin" valueType="num">
                                      <p:cBhvr>
                                        <p:cTn id="72" dur="164" tmFilter="0, 0; 0.125,0.2665; 0.25,0.4; 0.375,0.465; 0.5,0.5;  0.625,0.535; 0.75,0.6; 0.875,0.7335; 1,1">
                                          <p:stCondLst>
                                            <p:cond delay="1656"/>
                                          </p:stCondLst>
                                        </p:cTn>
                                        <p:tgtEl>
                                          <p:spTgt spid="16"/>
                                        </p:tgtEl>
                                        <p:attrNameLst>
                                          <p:attrName>ppt_y</p:attrName>
                                        </p:attrNameLst>
                                      </p:cBhvr>
                                      <p:tavLst>
                                        <p:tav tm="0" fmla="#ppt_y-sin(pi*$)/81">
                                          <p:val>
                                            <p:fltVal val="0"/>
                                          </p:val>
                                        </p:tav>
                                        <p:tav tm="100000">
                                          <p:val>
                                            <p:fltVal val="1"/>
                                          </p:val>
                                        </p:tav>
                                      </p:tavLst>
                                    </p:anim>
                                    <p:animScale>
                                      <p:cBhvr>
                                        <p:cTn id="73" dur="26">
                                          <p:stCondLst>
                                            <p:cond delay="650"/>
                                          </p:stCondLst>
                                        </p:cTn>
                                        <p:tgtEl>
                                          <p:spTgt spid="16"/>
                                        </p:tgtEl>
                                      </p:cBhvr>
                                      <p:to x="100000" y="60000"/>
                                    </p:animScale>
                                    <p:animScale>
                                      <p:cBhvr>
                                        <p:cTn id="74" dur="166" decel="50000">
                                          <p:stCondLst>
                                            <p:cond delay="676"/>
                                          </p:stCondLst>
                                        </p:cTn>
                                        <p:tgtEl>
                                          <p:spTgt spid="16"/>
                                        </p:tgtEl>
                                      </p:cBhvr>
                                      <p:to x="100000" y="100000"/>
                                    </p:animScale>
                                    <p:animScale>
                                      <p:cBhvr>
                                        <p:cTn id="75" dur="26">
                                          <p:stCondLst>
                                            <p:cond delay="1312"/>
                                          </p:stCondLst>
                                        </p:cTn>
                                        <p:tgtEl>
                                          <p:spTgt spid="16"/>
                                        </p:tgtEl>
                                      </p:cBhvr>
                                      <p:to x="100000" y="80000"/>
                                    </p:animScale>
                                    <p:animScale>
                                      <p:cBhvr>
                                        <p:cTn id="76" dur="166" decel="50000">
                                          <p:stCondLst>
                                            <p:cond delay="1338"/>
                                          </p:stCondLst>
                                        </p:cTn>
                                        <p:tgtEl>
                                          <p:spTgt spid="16"/>
                                        </p:tgtEl>
                                      </p:cBhvr>
                                      <p:to x="100000" y="100000"/>
                                    </p:animScale>
                                    <p:animScale>
                                      <p:cBhvr>
                                        <p:cTn id="77" dur="26">
                                          <p:stCondLst>
                                            <p:cond delay="1642"/>
                                          </p:stCondLst>
                                        </p:cTn>
                                        <p:tgtEl>
                                          <p:spTgt spid="16"/>
                                        </p:tgtEl>
                                      </p:cBhvr>
                                      <p:to x="100000" y="90000"/>
                                    </p:animScale>
                                    <p:animScale>
                                      <p:cBhvr>
                                        <p:cTn id="78" dur="166" decel="50000">
                                          <p:stCondLst>
                                            <p:cond delay="1668"/>
                                          </p:stCondLst>
                                        </p:cTn>
                                        <p:tgtEl>
                                          <p:spTgt spid="16"/>
                                        </p:tgtEl>
                                      </p:cBhvr>
                                      <p:to x="100000" y="100000"/>
                                    </p:animScale>
                                    <p:animScale>
                                      <p:cBhvr>
                                        <p:cTn id="79" dur="26">
                                          <p:stCondLst>
                                            <p:cond delay="1808"/>
                                          </p:stCondLst>
                                        </p:cTn>
                                        <p:tgtEl>
                                          <p:spTgt spid="16"/>
                                        </p:tgtEl>
                                      </p:cBhvr>
                                      <p:to x="100000" y="95000"/>
                                    </p:animScale>
                                    <p:animScale>
                                      <p:cBhvr>
                                        <p:cTn id="80" dur="166" decel="50000">
                                          <p:stCondLst>
                                            <p:cond delay="1834"/>
                                          </p:stCondLst>
                                        </p:cTn>
                                        <p:tgtEl>
                                          <p:spTgt spid="16"/>
                                        </p:tgtEl>
                                      </p:cBhvr>
                                      <p:to x="100000" y="100000"/>
                                    </p:animScale>
                                  </p:childTnLst>
                                </p:cTn>
                              </p:par>
                            </p:childTnLst>
                          </p:cTn>
                        </p:par>
                        <p:par>
                          <p:cTn id="81" fill="hold">
                            <p:stCondLst>
                              <p:cond delay="2000"/>
                            </p:stCondLst>
                            <p:childTnLst>
                              <p:par>
                                <p:cTn id="82" presetID="10" presetClass="entr" presetSubtype="0" fill="hold" grpId="0" nodeType="afterEffect">
                                  <p:stCondLst>
                                    <p:cond delay="0"/>
                                  </p:stCondLst>
                                  <p:childTnLst>
                                    <p:set>
                                      <p:cBhvr>
                                        <p:cTn id="83" dur="1" fill="hold">
                                          <p:stCondLst>
                                            <p:cond delay="0"/>
                                          </p:stCondLst>
                                        </p:cTn>
                                        <p:tgtEl>
                                          <p:spTgt spid="14"/>
                                        </p:tgtEl>
                                        <p:attrNameLst>
                                          <p:attrName>style.visibility</p:attrName>
                                        </p:attrNameLst>
                                      </p:cBhvr>
                                      <p:to>
                                        <p:strVal val="visible"/>
                                      </p:to>
                                    </p:set>
                                    <p:animEffect transition="in" filter="fade">
                                      <p:cBhvr>
                                        <p:cTn id="84" dur="750"/>
                                        <p:tgtEl>
                                          <p:spTgt spid="14"/>
                                        </p:tgtEl>
                                      </p:cBhvr>
                                    </p:animEffect>
                                  </p:childTnLst>
                                </p:cTn>
                              </p:par>
                            </p:childTnLst>
                          </p:cTn>
                        </p:par>
                        <p:par>
                          <p:cTn id="85" fill="hold">
                            <p:stCondLst>
                              <p:cond delay="2750"/>
                            </p:stCondLst>
                            <p:childTnLst>
                              <p:par>
                                <p:cTn id="86" presetID="10" presetClass="entr" presetSubtype="0" fill="hold" grpId="0" nodeType="afterEffect">
                                  <p:stCondLst>
                                    <p:cond delay="0"/>
                                  </p:stCondLst>
                                  <p:childTnLst>
                                    <p:set>
                                      <p:cBhvr>
                                        <p:cTn id="87" dur="1" fill="hold">
                                          <p:stCondLst>
                                            <p:cond delay="0"/>
                                          </p:stCondLst>
                                        </p:cTn>
                                        <p:tgtEl>
                                          <p:spTgt spid="15"/>
                                        </p:tgtEl>
                                        <p:attrNameLst>
                                          <p:attrName>style.visibility</p:attrName>
                                        </p:attrNameLst>
                                      </p:cBhvr>
                                      <p:to>
                                        <p:strVal val="visible"/>
                                      </p:to>
                                    </p:set>
                                    <p:animEffect transition="in" filter="fade">
                                      <p:cBhvr>
                                        <p:cTn id="88" dur="750"/>
                                        <p:tgtEl>
                                          <p:spTgt spid="1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animBg="1"/>
      <p:bldP spid="10" grpId="0" animBg="1"/>
      <p:bldP spid="11" grpId="0" animBg="1"/>
      <p:bldP spid="12" grpId="0" animBg="1"/>
      <p:bldP spid="13" grpId="0" animBg="1"/>
      <p:bldP spid="14" grpId="0"/>
      <p:bldP spid="15" grpId="0"/>
      <p:bldP spid="16" grpId="0" animBg="1"/>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181516" y="251626"/>
            <a:ext cx="8175008" cy="646331"/>
          </a:xfrm>
          <a:prstGeom prst="rect">
            <a:avLst/>
          </a:prstGeom>
        </p:spPr>
        <p:txBody>
          <a:bodyPr wrap="square">
            <a:spAutoFit/>
          </a:bodyPr>
          <a:lstStyle/>
          <a:p>
            <a:pPr marL="342900" lvl="0" indent="-342900">
              <a:buAutoNum type="alphaLcParenBoth" startAt="3"/>
            </a:pPr>
            <a:r>
              <a:rPr lang="en-US" dirty="0" smtClean="0"/>
              <a:t>Explain </a:t>
            </a:r>
            <a:r>
              <a:rPr lang="en-US" dirty="0"/>
              <a:t>in what way this period is related to the orbital period of satellites in low </a:t>
            </a:r>
            <a:endParaRPr lang="en-US" dirty="0" smtClean="0"/>
          </a:p>
          <a:p>
            <a:pPr lvl="0"/>
            <a:r>
              <a:rPr lang="en-US" dirty="0"/>
              <a:t> </a:t>
            </a:r>
            <a:r>
              <a:rPr lang="en-US" dirty="0" smtClean="0"/>
              <a:t>      Earth </a:t>
            </a:r>
            <a:r>
              <a:rPr lang="en-US" dirty="0"/>
              <a:t>orbits.</a:t>
            </a:r>
            <a:endParaRPr lang="en-NZ" dirty="0"/>
          </a:p>
        </p:txBody>
      </p:sp>
      <p:sp>
        <p:nvSpPr>
          <p:cNvPr id="3" name="Rectangle 2"/>
          <p:cNvSpPr/>
          <p:nvPr/>
        </p:nvSpPr>
        <p:spPr>
          <a:xfrm>
            <a:off x="311804" y="910567"/>
            <a:ext cx="8548862" cy="646331"/>
          </a:xfrm>
          <a:prstGeom prst="rect">
            <a:avLst/>
          </a:prstGeom>
          <a:solidFill>
            <a:srgbClr val="FFFFCC"/>
          </a:solidFill>
        </p:spPr>
        <p:txBody>
          <a:bodyPr wrap="square">
            <a:spAutoFit/>
          </a:bodyPr>
          <a:lstStyle/>
          <a:p>
            <a:r>
              <a:rPr lang="en-US" dirty="0" smtClean="0"/>
              <a:t>The long way to do this is to work </a:t>
            </a:r>
            <a:r>
              <a:rPr lang="en-US" dirty="0"/>
              <a:t>out the period of the satellite </a:t>
            </a:r>
            <a:r>
              <a:rPr lang="en-US" dirty="0" smtClean="0"/>
              <a:t>and then spot that these are the same.  You can do this using :</a:t>
            </a:r>
            <a:endParaRPr lang="en-NZ" dirty="0"/>
          </a:p>
        </p:txBody>
      </p:sp>
      <mc:AlternateContent xmlns:mc="http://schemas.openxmlformats.org/markup-compatibility/2006" xmlns:a14="http://schemas.microsoft.com/office/drawing/2010/main">
        <mc:Choice Requires="a14">
          <p:sp>
            <p:nvSpPr>
              <p:cNvPr id="4" name="TextBox 3"/>
              <p:cNvSpPr txBox="1"/>
              <p:nvPr/>
            </p:nvSpPr>
            <p:spPr>
              <a:xfrm>
                <a:off x="348430" y="1735077"/>
                <a:ext cx="2317497" cy="666401"/>
              </a:xfrm>
              <a:prstGeom prst="rect">
                <a:avLst/>
              </a:prstGeom>
              <a:solidFill>
                <a:srgbClr val="FFFFCC"/>
              </a:solidFill>
            </p:spPr>
            <p:txBody>
              <a:bodyPr wrap="square" rtlCol="0">
                <a:spAutoFit/>
              </a:bodyPr>
              <a:lstStyle/>
              <a:p>
                <a14:m>
                  <m:oMath xmlns:m="http://schemas.openxmlformats.org/officeDocument/2006/math">
                    <m:r>
                      <a:rPr lang="en-NZ" sz="2400" b="0" i="1" smtClean="0">
                        <a:latin typeface="Cambria Math"/>
                      </a:rPr>
                      <m:t>𝐹</m:t>
                    </m:r>
                    <m:r>
                      <a:rPr lang="en-NZ" sz="2400" b="0" i="1" smtClean="0">
                        <a:latin typeface="Cambria Math"/>
                      </a:rPr>
                      <m:t>=</m:t>
                    </m:r>
                    <m:r>
                      <a:rPr lang="en-NZ" sz="2400" b="0" i="1" smtClean="0">
                        <a:latin typeface="Cambria Math"/>
                      </a:rPr>
                      <m:t>𝑚𝑔</m:t>
                    </m:r>
                    <m:r>
                      <a:rPr lang="en-NZ" sz="2400" b="0" i="1" smtClean="0">
                        <a:latin typeface="Cambria Math"/>
                      </a:rPr>
                      <m:t>=</m:t>
                    </m:r>
                    <m:f>
                      <m:fPr>
                        <m:ctrlPr>
                          <a:rPr lang="en-NZ" sz="2400" b="0" i="1" smtClean="0">
                            <a:latin typeface="Cambria Math"/>
                          </a:rPr>
                        </m:ctrlPr>
                      </m:fPr>
                      <m:num>
                        <m:r>
                          <a:rPr lang="en-NZ" sz="2400" b="0" i="1" smtClean="0">
                            <a:latin typeface="Cambria Math"/>
                          </a:rPr>
                          <m:t>𝑚</m:t>
                        </m:r>
                        <m:sSup>
                          <m:sSupPr>
                            <m:ctrlPr>
                              <a:rPr lang="en-NZ" sz="2400" b="0" i="1" smtClean="0">
                                <a:latin typeface="Cambria Math"/>
                              </a:rPr>
                            </m:ctrlPr>
                          </m:sSupPr>
                          <m:e>
                            <m:r>
                              <a:rPr lang="en-NZ" sz="2400" b="0" i="1" smtClean="0">
                                <a:latin typeface="Cambria Math"/>
                              </a:rPr>
                              <m:t>𝑣</m:t>
                            </m:r>
                          </m:e>
                          <m:sup>
                            <m:r>
                              <a:rPr lang="en-NZ" sz="2400" b="0" i="1" smtClean="0">
                                <a:latin typeface="Cambria Math"/>
                              </a:rPr>
                              <m:t>2</m:t>
                            </m:r>
                          </m:sup>
                        </m:sSup>
                      </m:num>
                      <m:den>
                        <m:r>
                          <a:rPr lang="en-NZ" sz="2400" b="0" i="1" smtClean="0">
                            <a:latin typeface="Cambria Math"/>
                          </a:rPr>
                          <m:t>𝑟</m:t>
                        </m:r>
                      </m:den>
                    </m:f>
                  </m:oMath>
                </a14:m>
                <a:r>
                  <a:rPr lang="en-NZ" sz="2400" dirty="0" smtClean="0"/>
                  <a:t> </a:t>
                </a:r>
                <a:endParaRPr lang="en-NZ" sz="2400" dirty="0"/>
              </a:p>
            </p:txBody>
          </p:sp>
        </mc:Choice>
        <mc:Fallback xmlns="">
          <p:sp>
            <p:nvSpPr>
              <p:cNvPr id="4" name="TextBox 3"/>
              <p:cNvSpPr txBox="1">
                <a:spLocks noRot="1" noChangeAspect="1" noMove="1" noResize="1" noEditPoints="1" noAdjustHandles="1" noChangeArrowheads="1" noChangeShapeType="1" noTextEdit="1"/>
              </p:cNvSpPr>
              <p:nvPr/>
            </p:nvSpPr>
            <p:spPr>
              <a:xfrm>
                <a:off x="348430" y="1735077"/>
                <a:ext cx="2317497" cy="666401"/>
              </a:xfrm>
              <a:prstGeom prst="rect">
                <a:avLst/>
              </a:prstGeom>
              <a:blipFill rotWithShape="1">
                <a:blip r:embed="rId2"/>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2979153" y="1748451"/>
                <a:ext cx="1348511" cy="786369"/>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sz="2400" b="0" i="1" smtClean="0">
                          <a:latin typeface="Cambria Math"/>
                        </a:rPr>
                        <m:t>𝑇</m:t>
                      </m:r>
                      <m:r>
                        <a:rPr lang="en-NZ" sz="2400" b="0" i="1" smtClean="0">
                          <a:latin typeface="Cambria Math"/>
                        </a:rPr>
                        <m:t>=</m:t>
                      </m:r>
                      <m:f>
                        <m:fPr>
                          <m:ctrlPr>
                            <a:rPr lang="en-NZ" sz="2400" b="0" i="1" smtClean="0">
                              <a:latin typeface="Cambria Math"/>
                            </a:rPr>
                          </m:ctrlPr>
                        </m:fPr>
                        <m:num>
                          <m:r>
                            <a:rPr lang="en-NZ" sz="2400" b="0" i="1" smtClean="0">
                              <a:latin typeface="Cambria Math"/>
                            </a:rPr>
                            <m:t>2</m:t>
                          </m:r>
                          <m:r>
                            <a:rPr lang="en-NZ" sz="2400" b="0" i="1" smtClean="0">
                              <a:latin typeface="Cambria Math"/>
                              <a:ea typeface="Cambria Math"/>
                            </a:rPr>
                            <m:t>𝜋</m:t>
                          </m:r>
                          <m:r>
                            <a:rPr lang="en-NZ" sz="2400" b="0" i="1" smtClean="0">
                              <a:latin typeface="Cambria Math"/>
                              <a:ea typeface="Cambria Math"/>
                            </a:rPr>
                            <m:t>𝑟</m:t>
                          </m:r>
                        </m:num>
                        <m:den>
                          <m:r>
                            <a:rPr lang="en-NZ" sz="2400" b="0" i="1" smtClean="0">
                              <a:latin typeface="Cambria Math"/>
                              <a:ea typeface="Cambria Math"/>
                            </a:rPr>
                            <m:t>𝑣</m:t>
                          </m:r>
                        </m:den>
                      </m:f>
                    </m:oMath>
                  </m:oMathPara>
                </a14:m>
                <a:endParaRPr lang="en-NZ" sz="2400" dirty="0"/>
              </a:p>
            </p:txBody>
          </p:sp>
        </mc:Choice>
        <mc:Fallback xmlns="">
          <p:sp>
            <p:nvSpPr>
              <p:cNvPr id="5" name="TextBox 4"/>
              <p:cNvSpPr txBox="1">
                <a:spLocks noRot="1" noChangeAspect="1" noMove="1" noResize="1" noEditPoints="1" noAdjustHandles="1" noChangeArrowheads="1" noChangeShapeType="1" noTextEdit="1"/>
              </p:cNvSpPr>
              <p:nvPr/>
            </p:nvSpPr>
            <p:spPr>
              <a:xfrm>
                <a:off x="2979153" y="1748451"/>
                <a:ext cx="1348511" cy="786369"/>
              </a:xfrm>
              <a:prstGeom prst="rect">
                <a:avLst/>
              </a:prstGeom>
              <a:blipFill rotWithShape="1">
                <a:blip r:embed="rId3"/>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691866" y="2670941"/>
                <a:ext cx="1780877" cy="710516"/>
              </a:xfrm>
              <a:prstGeom prst="rect">
                <a:avLst/>
              </a:prstGeom>
              <a:solidFill>
                <a:srgbClr val="FFFFCC"/>
              </a:solidFill>
            </p:spPr>
            <p:txBody>
              <a:bodyPr wrap="square" rtlCol="0">
                <a:spAutoFit/>
              </a:bodyPr>
              <a:lstStyle/>
              <a:p>
                <a14:m>
                  <m:oMath xmlns:m="http://schemas.openxmlformats.org/officeDocument/2006/math">
                    <m:sSup>
                      <m:sSupPr>
                        <m:ctrlPr>
                          <a:rPr lang="en-NZ" sz="2400" b="0" i="1" smtClean="0">
                            <a:latin typeface="Cambria Math"/>
                          </a:rPr>
                        </m:ctrlPr>
                      </m:sSupPr>
                      <m:e>
                        <m:r>
                          <a:rPr lang="en-NZ" sz="2400" b="0" i="1" smtClean="0">
                            <a:latin typeface="Cambria Math"/>
                          </a:rPr>
                          <m:t>𝑇</m:t>
                        </m:r>
                      </m:e>
                      <m:sup>
                        <m:r>
                          <a:rPr lang="en-NZ" sz="2400" b="0" i="1" smtClean="0">
                            <a:latin typeface="Cambria Math"/>
                          </a:rPr>
                          <m:t>2</m:t>
                        </m:r>
                      </m:sup>
                    </m:sSup>
                    <m:r>
                      <a:rPr lang="en-NZ" sz="2400" b="0" i="1" smtClean="0">
                        <a:latin typeface="Cambria Math"/>
                      </a:rPr>
                      <m:t>=</m:t>
                    </m:r>
                    <m:f>
                      <m:fPr>
                        <m:ctrlPr>
                          <a:rPr lang="en-NZ" sz="2400" b="0" i="1" smtClean="0">
                            <a:latin typeface="Cambria Math"/>
                          </a:rPr>
                        </m:ctrlPr>
                      </m:fPr>
                      <m:num>
                        <m:r>
                          <a:rPr lang="en-NZ" sz="2400" b="0" i="1" smtClean="0">
                            <a:latin typeface="Cambria Math"/>
                          </a:rPr>
                          <m:t>4</m:t>
                        </m:r>
                        <m:sSup>
                          <m:sSupPr>
                            <m:ctrlPr>
                              <a:rPr lang="en-NZ" sz="2400" b="0" i="1" smtClean="0">
                                <a:latin typeface="Cambria Math"/>
                              </a:rPr>
                            </m:ctrlPr>
                          </m:sSupPr>
                          <m:e>
                            <m:r>
                              <a:rPr lang="en-NZ" sz="2400" b="0" i="1" smtClean="0">
                                <a:latin typeface="Cambria Math"/>
                                <a:ea typeface="Cambria Math"/>
                              </a:rPr>
                              <m:t>𝜋</m:t>
                            </m:r>
                          </m:e>
                          <m:sup>
                            <m:r>
                              <a:rPr lang="en-NZ" sz="2400" b="0" i="1" smtClean="0">
                                <a:latin typeface="Cambria Math"/>
                              </a:rPr>
                              <m:t>2</m:t>
                            </m:r>
                          </m:sup>
                        </m:sSup>
                        <m:r>
                          <a:rPr lang="en-NZ" sz="2400" b="0" i="1" smtClean="0">
                            <a:latin typeface="Cambria Math"/>
                          </a:rPr>
                          <m:t>𝑟</m:t>
                        </m:r>
                      </m:num>
                      <m:den>
                        <m:r>
                          <a:rPr lang="en-NZ" sz="2400" b="0" i="1" smtClean="0">
                            <a:latin typeface="Cambria Math"/>
                          </a:rPr>
                          <m:t>𝑔</m:t>
                        </m:r>
                      </m:den>
                    </m:f>
                  </m:oMath>
                </a14:m>
                <a:r>
                  <a:rPr lang="en-NZ" sz="2400" dirty="0" smtClean="0"/>
                  <a:t> </a:t>
                </a:r>
                <a:endParaRPr lang="en-NZ" sz="2400" dirty="0"/>
              </a:p>
            </p:txBody>
          </p:sp>
        </mc:Choice>
        <mc:Fallback xmlns="">
          <p:sp>
            <p:nvSpPr>
              <p:cNvPr id="8" name="TextBox 7"/>
              <p:cNvSpPr txBox="1">
                <a:spLocks noRot="1" noChangeAspect="1" noMove="1" noResize="1" noEditPoints="1" noAdjustHandles="1" noChangeArrowheads="1" noChangeShapeType="1" noTextEdit="1"/>
              </p:cNvSpPr>
              <p:nvPr/>
            </p:nvSpPr>
            <p:spPr>
              <a:xfrm>
                <a:off x="691866" y="2670941"/>
                <a:ext cx="1780877" cy="710516"/>
              </a:xfrm>
              <a:prstGeom prst="rect">
                <a:avLst/>
              </a:prstGeom>
              <a:blipFill rotWithShape="1">
                <a:blip r:embed="rId4"/>
                <a:stretch>
                  <a:fillRect/>
                </a:stretch>
              </a:blipFill>
            </p:spPr>
            <p:txBody>
              <a:bodyPr/>
              <a:lstStyle/>
              <a:p>
                <a:r>
                  <a:rPr lang="en-NZ">
                    <a:noFill/>
                  </a:rPr>
                  <a:t> </a:t>
                </a:r>
              </a:p>
            </p:txBody>
          </p:sp>
        </mc:Fallback>
      </mc:AlternateContent>
      <p:sp>
        <p:nvSpPr>
          <p:cNvPr id="9" name="Rectangle 8"/>
          <p:cNvSpPr/>
          <p:nvPr/>
        </p:nvSpPr>
        <p:spPr>
          <a:xfrm>
            <a:off x="285797" y="3722885"/>
            <a:ext cx="8467859" cy="1200329"/>
          </a:xfrm>
          <a:prstGeom prst="rect">
            <a:avLst/>
          </a:prstGeom>
          <a:solidFill>
            <a:srgbClr val="FFFFCC"/>
          </a:solidFill>
        </p:spPr>
        <p:txBody>
          <a:bodyPr wrap="square">
            <a:spAutoFit/>
          </a:bodyPr>
          <a:lstStyle/>
          <a:p>
            <a:r>
              <a:rPr lang="en-US" dirty="0" smtClean="0"/>
              <a:t>It is much easier to </a:t>
            </a:r>
            <a:r>
              <a:rPr lang="en-US" dirty="0" err="1"/>
              <a:t>recognise</a:t>
            </a:r>
            <a:r>
              <a:rPr lang="en-US" dirty="0"/>
              <a:t> that the </a:t>
            </a:r>
            <a:r>
              <a:rPr lang="en-US" dirty="0" smtClean="0"/>
              <a:t>orbit at the surface </a:t>
            </a:r>
            <a:r>
              <a:rPr lang="en-US" dirty="0"/>
              <a:t>represents the reference circle for the </a:t>
            </a:r>
            <a:r>
              <a:rPr lang="en-US" dirty="0" smtClean="0"/>
              <a:t>SHM.  The vertical component of the satellite’s acceleration is equal to the acceleration of the object in the hole.  The two periods are the same.  The falling object has acceleration g at the limits of its motion.</a:t>
            </a:r>
            <a:endParaRPr lang="en-NZ" dirty="0"/>
          </a:p>
        </p:txBody>
      </p:sp>
      <p:sp>
        <p:nvSpPr>
          <p:cNvPr id="10" name="TextBox 9"/>
          <p:cNvSpPr txBox="1"/>
          <p:nvPr/>
        </p:nvSpPr>
        <p:spPr>
          <a:xfrm>
            <a:off x="8626971" y="3765621"/>
            <a:ext cx="279001" cy="730642"/>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1" name="TextBox 10"/>
          <p:cNvSpPr txBox="1"/>
          <p:nvPr/>
        </p:nvSpPr>
        <p:spPr>
          <a:xfrm>
            <a:off x="8648696" y="4101230"/>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2" name="TextBox 11"/>
          <p:cNvSpPr txBox="1"/>
          <p:nvPr/>
        </p:nvSpPr>
        <p:spPr>
          <a:xfrm>
            <a:off x="6048429" y="5877503"/>
            <a:ext cx="2821413" cy="369332"/>
          </a:xfrm>
          <a:prstGeom prst="rect">
            <a:avLst/>
          </a:prstGeom>
          <a:solidFill>
            <a:srgbClr val="FFFFCC"/>
          </a:solidFill>
        </p:spPr>
        <p:txBody>
          <a:bodyPr wrap="none" rtlCol="0">
            <a:spAutoFit/>
          </a:bodyPr>
          <a:lstStyle/>
          <a:p>
            <a:r>
              <a:rPr lang="en-NZ" b="1" i="1" dirty="0" smtClean="0">
                <a:solidFill>
                  <a:srgbClr val="FF0000"/>
                </a:solidFill>
              </a:rPr>
              <a:t>Two marks were given here</a:t>
            </a:r>
            <a:endParaRPr lang="en-NZ" b="1" i="1" dirty="0">
              <a:solidFill>
                <a:srgbClr val="FF0000"/>
              </a:solidFill>
            </a:endParaRPr>
          </a:p>
        </p:txBody>
      </p:sp>
      <mc:AlternateContent xmlns:mc="http://schemas.openxmlformats.org/markup-compatibility/2006" xmlns:a14="http://schemas.microsoft.com/office/drawing/2010/main">
        <mc:Choice Requires="a14">
          <p:sp>
            <p:nvSpPr>
              <p:cNvPr id="7" name="Rectangle 6"/>
              <p:cNvSpPr/>
              <p:nvPr/>
            </p:nvSpPr>
            <p:spPr>
              <a:xfrm>
                <a:off x="4630575" y="1714917"/>
                <a:ext cx="1173976" cy="831061"/>
              </a:xfrm>
              <a:prstGeom prst="rect">
                <a:avLst/>
              </a:prstGeom>
              <a:solidFill>
                <a:srgbClr val="FFFFCC"/>
              </a:solidFill>
            </p:spPr>
            <p:txBody>
              <a:bodyPr wrap="none">
                <a:spAutoFit/>
              </a:bodyPr>
              <a:lstStyle/>
              <a:p>
                <a:pPr/>
                <a14:m>
                  <m:oMathPara xmlns:m="http://schemas.openxmlformats.org/officeDocument/2006/math">
                    <m:oMathParaPr>
                      <m:jc m:val="centerGroup"/>
                    </m:oMathParaPr>
                    <m:oMath xmlns:m="http://schemas.openxmlformats.org/officeDocument/2006/math">
                      <m:r>
                        <a:rPr lang="en-NZ" sz="2400" b="0" i="1" smtClean="0">
                          <a:latin typeface="Cambria Math"/>
                        </a:rPr>
                        <m:t>𝑔</m:t>
                      </m:r>
                      <m:r>
                        <a:rPr lang="en-NZ" sz="2400" b="0" i="1" smtClean="0">
                          <a:latin typeface="Cambria Math"/>
                        </a:rPr>
                        <m:t>=</m:t>
                      </m:r>
                      <m:f>
                        <m:fPr>
                          <m:ctrlPr>
                            <a:rPr lang="en-NZ" sz="2400" i="1">
                              <a:latin typeface="Cambria Math"/>
                            </a:rPr>
                          </m:ctrlPr>
                        </m:fPr>
                        <m:num>
                          <m:sSup>
                            <m:sSupPr>
                              <m:ctrlPr>
                                <a:rPr lang="en-NZ" sz="2400" i="1">
                                  <a:latin typeface="Cambria Math"/>
                                </a:rPr>
                              </m:ctrlPr>
                            </m:sSupPr>
                            <m:e>
                              <m:r>
                                <a:rPr lang="en-NZ" sz="2400" i="1">
                                  <a:latin typeface="Cambria Math"/>
                                </a:rPr>
                                <m:t>𝑣</m:t>
                              </m:r>
                            </m:e>
                            <m:sup>
                              <m:r>
                                <a:rPr lang="en-NZ" sz="2400" i="1">
                                  <a:latin typeface="Cambria Math"/>
                                </a:rPr>
                                <m:t>2</m:t>
                              </m:r>
                            </m:sup>
                          </m:sSup>
                        </m:num>
                        <m:den>
                          <m:r>
                            <a:rPr lang="en-NZ" sz="2400" i="1">
                              <a:latin typeface="Cambria Math"/>
                            </a:rPr>
                            <m:t>𝑟</m:t>
                          </m:r>
                        </m:den>
                      </m:f>
                    </m:oMath>
                  </m:oMathPara>
                </a14:m>
                <a:endParaRPr lang="en-NZ" sz="2400" dirty="0"/>
              </a:p>
            </p:txBody>
          </p:sp>
        </mc:Choice>
        <mc:Fallback xmlns="">
          <p:sp>
            <p:nvSpPr>
              <p:cNvPr id="7" name="Rectangle 6"/>
              <p:cNvSpPr>
                <a:spLocks noRot="1" noChangeAspect="1" noMove="1" noResize="1" noEditPoints="1" noAdjustHandles="1" noChangeArrowheads="1" noChangeShapeType="1" noTextEdit="1"/>
              </p:cNvSpPr>
              <p:nvPr/>
            </p:nvSpPr>
            <p:spPr>
              <a:xfrm>
                <a:off x="4630575" y="1714917"/>
                <a:ext cx="1173976" cy="831061"/>
              </a:xfrm>
              <a:prstGeom prst="rect">
                <a:avLst/>
              </a:prstGeom>
              <a:blipFill rotWithShape="1">
                <a:blip r:embed="rId5"/>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6216903" y="1782299"/>
                <a:ext cx="2023429" cy="666401"/>
              </a:xfrm>
              <a:prstGeom prst="rect">
                <a:avLst/>
              </a:prstGeom>
              <a:solidFill>
                <a:srgbClr val="FFFFCC"/>
              </a:solidFill>
            </p:spPr>
            <p:txBody>
              <a:bodyPr wrap="square" rtlCol="0">
                <a:spAutoFit/>
              </a:bodyPr>
              <a:lstStyle/>
              <a:p>
                <a14:m>
                  <m:oMath xmlns:m="http://schemas.openxmlformats.org/officeDocument/2006/math">
                    <m:r>
                      <a:rPr lang="en-NZ" sz="2400" b="0" i="1" smtClean="0">
                        <a:latin typeface="Cambria Math"/>
                      </a:rPr>
                      <m:t>𝑔</m:t>
                    </m:r>
                    <m:r>
                      <a:rPr lang="en-NZ" sz="2400" b="0" i="1" smtClean="0">
                        <a:latin typeface="Cambria Math"/>
                      </a:rPr>
                      <m:t>=</m:t>
                    </m:r>
                    <m:f>
                      <m:fPr>
                        <m:ctrlPr>
                          <a:rPr lang="en-NZ" sz="2400" b="0" i="1" smtClean="0">
                            <a:latin typeface="Cambria Math"/>
                          </a:rPr>
                        </m:ctrlPr>
                      </m:fPr>
                      <m:num>
                        <m:sSup>
                          <m:sSupPr>
                            <m:ctrlPr>
                              <a:rPr lang="en-NZ" sz="2400" b="0" i="1" smtClean="0">
                                <a:latin typeface="Cambria Math"/>
                              </a:rPr>
                            </m:ctrlPr>
                          </m:sSupPr>
                          <m:e>
                            <m:r>
                              <a:rPr lang="en-NZ" sz="2400" b="0" i="1" smtClean="0">
                                <a:latin typeface="Cambria Math"/>
                              </a:rPr>
                              <m:t>4</m:t>
                            </m:r>
                            <m:sSup>
                              <m:sSupPr>
                                <m:ctrlPr>
                                  <a:rPr lang="en-NZ" sz="2400" b="0" i="1" smtClean="0">
                                    <a:latin typeface="Cambria Math"/>
                                  </a:rPr>
                                </m:ctrlPr>
                              </m:sSupPr>
                              <m:e>
                                <m:r>
                                  <a:rPr lang="en-NZ" sz="2400" b="0" i="1" smtClean="0">
                                    <a:latin typeface="Cambria Math"/>
                                    <a:ea typeface="Cambria Math"/>
                                  </a:rPr>
                                  <m:t>𝜋</m:t>
                                </m:r>
                              </m:e>
                              <m:sup>
                                <m:r>
                                  <a:rPr lang="en-NZ" sz="2400" b="0" i="1" smtClean="0">
                                    <a:latin typeface="Cambria Math"/>
                                  </a:rPr>
                                  <m:t>2</m:t>
                                </m:r>
                              </m:sup>
                            </m:sSup>
                            <m:r>
                              <a:rPr lang="en-NZ" sz="2400" b="0" i="1" smtClean="0">
                                <a:latin typeface="Cambria Math"/>
                              </a:rPr>
                              <m:t>𝑟</m:t>
                            </m:r>
                          </m:e>
                          <m:sup>
                            <m:r>
                              <a:rPr lang="en-NZ" sz="2400" b="0" i="1" smtClean="0">
                                <a:latin typeface="Cambria Math"/>
                              </a:rPr>
                              <m:t>2</m:t>
                            </m:r>
                          </m:sup>
                        </m:sSup>
                      </m:num>
                      <m:den>
                        <m:sSup>
                          <m:sSupPr>
                            <m:ctrlPr>
                              <a:rPr lang="en-NZ" sz="2400" b="0" i="1" smtClean="0">
                                <a:latin typeface="Cambria Math"/>
                              </a:rPr>
                            </m:ctrlPr>
                          </m:sSupPr>
                          <m:e>
                            <m:r>
                              <a:rPr lang="en-NZ" sz="2400" b="0" i="1" smtClean="0">
                                <a:latin typeface="Cambria Math"/>
                              </a:rPr>
                              <m:t>𝑇</m:t>
                            </m:r>
                          </m:e>
                          <m:sup>
                            <m:r>
                              <a:rPr lang="en-NZ" sz="2400" b="0" i="1" smtClean="0">
                                <a:latin typeface="Cambria Math"/>
                              </a:rPr>
                              <m:t>2</m:t>
                            </m:r>
                          </m:sup>
                        </m:sSup>
                        <m:r>
                          <a:rPr lang="en-NZ" sz="2400" b="0" i="1" smtClean="0">
                            <a:latin typeface="Cambria Math"/>
                          </a:rPr>
                          <m:t>𝑟</m:t>
                        </m:r>
                      </m:den>
                    </m:f>
                  </m:oMath>
                </a14:m>
                <a:r>
                  <a:rPr lang="en-NZ" sz="2400" dirty="0" smtClean="0"/>
                  <a:t> </a:t>
                </a:r>
                <a:endParaRPr lang="en-NZ" sz="2400" dirty="0"/>
              </a:p>
            </p:txBody>
          </p:sp>
        </mc:Choice>
        <mc:Fallback xmlns="">
          <p:sp>
            <p:nvSpPr>
              <p:cNvPr id="13" name="TextBox 12"/>
              <p:cNvSpPr txBox="1">
                <a:spLocks noRot="1" noChangeAspect="1" noMove="1" noResize="1" noEditPoints="1" noAdjustHandles="1" noChangeArrowheads="1" noChangeShapeType="1" noTextEdit="1"/>
              </p:cNvSpPr>
              <p:nvPr/>
            </p:nvSpPr>
            <p:spPr>
              <a:xfrm>
                <a:off x="6216903" y="1782299"/>
                <a:ext cx="2023429" cy="666401"/>
              </a:xfrm>
              <a:prstGeom prst="rect">
                <a:avLst/>
              </a:prstGeom>
              <a:blipFill rotWithShape="1">
                <a:blip r:embed="rId6"/>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4" name="Rectangle 13"/>
              <p:cNvSpPr/>
              <p:nvPr/>
            </p:nvSpPr>
            <p:spPr>
              <a:xfrm>
                <a:off x="2851143" y="2846112"/>
                <a:ext cx="1804725" cy="461665"/>
              </a:xfrm>
              <a:prstGeom prst="rect">
                <a:avLst/>
              </a:prstGeom>
              <a:solidFill>
                <a:schemeClr val="bg1"/>
              </a:solidFill>
            </p:spPr>
            <p:txBody>
              <a:bodyPr wrap="none">
                <a:spAutoFit/>
              </a:bodyPr>
              <a:lstStyle/>
              <a:p>
                <a:pPr/>
                <a14:m>
                  <m:oMathPara xmlns:m="http://schemas.openxmlformats.org/officeDocument/2006/math">
                    <m:oMathParaPr>
                      <m:jc m:val="centerGroup"/>
                    </m:oMathParaPr>
                    <m:oMath xmlns:m="http://schemas.openxmlformats.org/officeDocument/2006/math">
                      <m:r>
                        <a:rPr lang="en-NZ" sz="2400" b="1" i="1" smtClean="0">
                          <a:latin typeface="Cambria Math"/>
                        </a:rPr>
                        <m:t>𝑻</m:t>
                      </m:r>
                      <m:r>
                        <a:rPr lang="en-NZ" sz="2400" b="1" i="1" smtClean="0">
                          <a:latin typeface="Cambria Math"/>
                        </a:rPr>
                        <m:t>=</m:t>
                      </m:r>
                      <m:r>
                        <a:rPr lang="en-NZ" sz="2400" b="1" i="1" smtClean="0">
                          <a:latin typeface="Cambria Math"/>
                        </a:rPr>
                        <m:t>𝟓𝟎𝟔𝟑</m:t>
                      </m:r>
                      <m:r>
                        <a:rPr lang="en-NZ" sz="2400" b="1" i="1" smtClean="0">
                          <a:latin typeface="Cambria Math"/>
                        </a:rPr>
                        <m:t> </m:t>
                      </m:r>
                      <m:r>
                        <a:rPr lang="en-NZ" sz="2400" b="1" i="1" smtClean="0">
                          <a:latin typeface="Cambria Math"/>
                        </a:rPr>
                        <m:t>𝒔</m:t>
                      </m:r>
                    </m:oMath>
                  </m:oMathPara>
                </a14:m>
                <a:endParaRPr lang="en-NZ" sz="2400" b="1" dirty="0"/>
              </a:p>
            </p:txBody>
          </p:sp>
        </mc:Choice>
        <mc:Fallback xmlns="">
          <p:sp>
            <p:nvSpPr>
              <p:cNvPr id="14" name="Rectangle 13"/>
              <p:cNvSpPr>
                <a:spLocks noRot="1" noChangeAspect="1" noMove="1" noResize="1" noEditPoints="1" noAdjustHandles="1" noChangeArrowheads="1" noChangeShapeType="1" noTextEdit="1"/>
              </p:cNvSpPr>
              <p:nvPr/>
            </p:nvSpPr>
            <p:spPr>
              <a:xfrm>
                <a:off x="2851143" y="2846112"/>
                <a:ext cx="1804725" cy="461665"/>
              </a:xfrm>
              <a:prstGeom prst="rect">
                <a:avLst/>
              </a:prstGeom>
              <a:blipFill rotWithShape="1">
                <a:blip r:embed="rId7"/>
                <a:stretch>
                  <a:fillRect/>
                </a:stretch>
              </a:blipFill>
            </p:spPr>
            <p:txBody>
              <a:bodyPr/>
              <a:lstStyle/>
              <a:p>
                <a:r>
                  <a:rPr lang="en-NZ">
                    <a:noFill/>
                  </a:rPr>
                  <a:t> </a:t>
                </a:r>
              </a:p>
            </p:txBody>
          </p:sp>
        </mc:Fallback>
      </mc:AlternateContent>
    </p:spTree>
    <p:extLst>
      <p:ext uri="{BB962C8B-B14F-4D97-AF65-F5344CB8AC3E}">
        <p14:creationId xmlns:p14="http://schemas.microsoft.com/office/powerpoint/2010/main" val="108605499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afterEffect">
                                  <p:stCondLst>
                                    <p:cond delay="50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20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1500"/>
                                        <p:tgtEl>
                                          <p:spTgt spid="4"/>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5"/>
                                        </p:tgtEl>
                                        <p:attrNameLst>
                                          <p:attrName>style.visibility</p:attrName>
                                        </p:attrNameLst>
                                      </p:cBhvr>
                                      <p:to>
                                        <p:strVal val="visible"/>
                                      </p:to>
                                    </p:set>
                                    <p:animEffect transition="in" filter="fade">
                                      <p:cBhvr>
                                        <p:cTn id="17" dur="500"/>
                                        <p:tgtEl>
                                          <p:spTgt spid="5"/>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7"/>
                                        </p:tgtEl>
                                        <p:attrNameLst>
                                          <p:attrName>style.visibility</p:attrName>
                                        </p:attrNameLst>
                                      </p:cBhvr>
                                      <p:to>
                                        <p:strVal val="visible"/>
                                      </p:to>
                                    </p:set>
                                    <p:animEffect transition="in" filter="fade">
                                      <p:cBhvr>
                                        <p:cTn id="22" dur="1500"/>
                                        <p:tgtEl>
                                          <p:spTgt spid="7"/>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13"/>
                                        </p:tgtEl>
                                        <p:attrNameLst>
                                          <p:attrName>style.visibility</p:attrName>
                                        </p:attrNameLst>
                                      </p:cBhvr>
                                      <p:to>
                                        <p:strVal val="visible"/>
                                      </p:to>
                                    </p:set>
                                    <p:animEffect transition="in" filter="fade">
                                      <p:cBhvr>
                                        <p:cTn id="27" dur="1500"/>
                                        <p:tgtEl>
                                          <p:spTgt spid="13"/>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grpId="0" nodeType="clickEffect">
                                  <p:stCondLst>
                                    <p:cond delay="0"/>
                                  </p:stCondLst>
                                  <p:childTnLst>
                                    <p:set>
                                      <p:cBhvr>
                                        <p:cTn id="31" dur="1" fill="hold">
                                          <p:stCondLst>
                                            <p:cond delay="0"/>
                                          </p:stCondLst>
                                        </p:cTn>
                                        <p:tgtEl>
                                          <p:spTgt spid="8"/>
                                        </p:tgtEl>
                                        <p:attrNameLst>
                                          <p:attrName>style.visibility</p:attrName>
                                        </p:attrNameLst>
                                      </p:cBhvr>
                                      <p:to>
                                        <p:strVal val="visible"/>
                                      </p:to>
                                    </p:set>
                                    <p:animEffect transition="in" filter="fade">
                                      <p:cBhvr>
                                        <p:cTn id="32" dur="1500"/>
                                        <p:tgtEl>
                                          <p:spTgt spid="8"/>
                                        </p:tgtEl>
                                      </p:cBhvr>
                                    </p:animEffect>
                                  </p:childTnLst>
                                </p:cTn>
                              </p:par>
                            </p:childTnLst>
                          </p:cTn>
                        </p:par>
                      </p:childTnLst>
                    </p:cTn>
                  </p:par>
                  <p:par>
                    <p:cTn id="33" fill="hold">
                      <p:stCondLst>
                        <p:cond delay="indefinite"/>
                      </p:stCondLst>
                      <p:childTnLst>
                        <p:par>
                          <p:cTn id="34" fill="hold">
                            <p:stCondLst>
                              <p:cond delay="0"/>
                            </p:stCondLst>
                            <p:childTnLst>
                              <p:par>
                                <p:cTn id="35" presetID="31" presetClass="entr" presetSubtype="0" fill="hold" grpId="0" nodeType="clickEffect">
                                  <p:stCondLst>
                                    <p:cond delay="0"/>
                                  </p:stCondLst>
                                  <p:childTnLst>
                                    <p:set>
                                      <p:cBhvr>
                                        <p:cTn id="36" dur="1" fill="hold">
                                          <p:stCondLst>
                                            <p:cond delay="0"/>
                                          </p:stCondLst>
                                        </p:cTn>
                                        <p:tgtEl>
                                          <p:spTgt spid="14"/>
                                        </p:tgtEl>
                                        <p:attrNameLst>
                                          <p:attrName>style.visibility</p:attrName>
                                        </p:attrNameLst>
                                      </p:cBhvr>
                                      <p:to>
                                        <p:strVal val="visible"/>
                                      </p:to>
                                    </p:set>
                                    <p:anim calcmode="lin" valueType="num">
                                      <p:cBhvr>
                                        <p:cTn id="37" dur="1000" fill="hold"/>
                                        <p:tgtEl>
                                          <p:spTgt spid="14"/>
                                        </p:tgtEl>
                                        <p:attrNameLst>
                                          <p:attrName>ppt_w</p:attrName>
                                        </p:attrNameLst>
                                      </p:cBhvr>
                                      <p:tavLst>
                                        <p:tav tm="0">
                                          <p:val>
                                            <p:fltVal val="0"/>
                                          </p:val>
                                        </p:tav>
                                        <p:tav tm="100000">
                                          <p:val>
                                            <p:strVal val="#ppt_w"/>
                                          </p:val>
                                        </p:tav>
                                      </p:tavLst>
                                    </p:anim>
                                    <p:anim calcmode="lin" valueType="num">
                                      <p:cBhvr>
                                        <p:cTn id="38" dur="1000" fill="hold"/>
                                        <p:tgtEl>
                                          <p:spTgt spid="14"/>
                                        </p:tgtEl>
                                        <p:attrNameLst>
                                          <p:attrName>ppt_h</p:attrName>
                                        </p:attrNameLst>
                                      </p:cBhvr>
                                      <p:tavLst>
                                        <p:tav tm="0">
                                          <p:val>
                                            <p:fltVal val="0"/>
                                          </p:val>
                                        </p:tav>
                                        <p:tav tm="100000">
                                          <p:val>
                                            <p:strVal val="#ppt_h"/>
                                          </p:val>
                                        </p:tav>
                                      </p:tavLst>
                                    </p:anim>
                                    <p:anim calcmode="lin" valueType="num">
                                      <p:cBhvr>
                                        <p:cTn id="39" dur="1000" fill="hold"/>
                                        <p:tgtEl>
                                          <p:spTgt spid="14"/>
                                        </p:tgtEl>
                                        <p:attrNameLst>
                                          <p:attrName>style.rotation</p:attrName>
                                        </p:attrNameLst>
                                      </p:cBhvr>
                                      <p:tavLst>
                                        <p:tav tm="0">
                                          <p:val>
                                            <p:fltVal val="90"/>
                                          </p:val>
                                        </p:tav>
                                        <p:tav tm="100000">
                                          <p:val>
                                            <p:fltVal val="0"/>
                                          </p:val>
                                        </p:tav>
                                      </p:tavLst>
                                    </p:anim>
                                    <p:animEffect transition="in" filter="fade">
                                      <p:cBhvr>
                                        <p:cTn id="40" dur="1000"/>
                                        <p:tgtEl>
                                          <p:spTgt spid="14"/>
                                        </p:tgtEl>
                                      </p:cBhvr>
                                    </p:animEffect>
                                  </p:childTnLst>
                                </p:cTn>
                              </p:par>
                            </p:childTnLst>
                          </p:cTn>
                        </p:par>
                        <p:par>
                          <p:cTn id="41" fill="hold">
                            <p:stCondLst>
                              <p:cond delay="1000"/>
                            </p:stCondLst>
                            <p:childTnLst>
                              <p:par>
                                <p:cTn id="42" presetID="10" presetClass="entr" presetSubtype="0" fill="hold" grpId="0" nodeType="afterEffect">
                                  <p:stCondLst>
                                    <p:cond delay="500"/>
                                  </p:stCondLst>
                                  <p:childTnLst>
                                    <p:set>
                                      <p:cBhvr>
                                        <p:cTn id="43" dur="1" fill="hold">
                                          <p:stCondLst>
                                            <p:cond delay="0"/>
                                          </p:stCondLst>
                                        </p:cTn>
                                        <p:tgtEl>
                                          <p:spTgt spid="9"/>
                                        </p:tgtEl>
                                        <p:attrNameLst>
                                          <p:attrName>style.visibility</p:attrName>
                                        </p:attrNameLst>
                                      </p:cBhvr>
                                      <p:to>
                                        <p:strVal val="visible"/>
                                      </p:to>
                                    </p:set>
                                    <p:animEffect transition="in" filter="fade">
                                      <p:cBhvr>
                                        <p:cTn id="44" dur="2500"/>
                                        <p:tgtEl>
                                          <p:spTgt spid="9"/>
                                        </p:tgtEl>
                                      </p:cBhvr>
                                    </p:animEffect>
                                  </p:childTnLst>
                                </p:cTn>
                              </p:par>
                            </p:childTnLst>
                          </p:cTn>
                        </p:par>
                      </p:childTnLst>
                    </p:cTn>
                  </p:par>
                  <p:par>
                    <p:cTn id="45" fill="hold">
                      <p:stCondLst>
                        <p:cond delay="indefinite"/>
                      </p:stCondLst>
                      <p:childTnLst>
                        <p:par>
                          <p:cTn id="46" fill="hold">
                            <p:stCondLst>
                              <p:cond delay="0"/>
                            </p:stCondLst>
                            <p:childTnLst>
                              <p:par>
                                <p:cTn id="47" presetID="26" presetClass="entr" presetSubtype="0" fill="hold" grpId="0" nodeType="clickEffect">
                                  <p:stCondLst>
                                    <p:cond delay="0"/>
                                  </p:stCondLst>
                                  <p:childTnLst>
                                    <p:set>
                                      <p:cBhvr>
                                        <p:cTn id="48" dur="1" fill="hold">
                                          <p:stCondLst>
                                            <p:cond delay="0"/>
                                          </p:stCondLst>
                                        </p:cTn>
                                        <p:tgtEl>
                                          <p:spTgt spid="12"/>
                                        </p:tgtEl>
                                        <p:attrNameLst>
                                          <p:attrName>style.visibility</p:attrName>
                                        </p:attrNameLst>
                                      </p:cBhvr>
                                      <p:to>
                                        <p:strVal val="visible"/>
                                      </p:to>
                                    </p:set>
                                    <p:animEffect transition="in" filter="wipe(down)">
                                      <p:cBhvr>
                                        <p:cTn id="49" dur="580">
                                          <p:stCondLst>
                                            <p:cond delay="0"/>
                                          </p:stCondLst>
                                        </p:cTn>
                                        <p:tgtEl>
                                          <p:spTgt spid="12"/>
                                        </p:tgtEl>
                                      </p:cBhvr>
                                    </p:animEffect>
                                    <p:anim calcmode="lin" valueType="num">
                                      <p:cBhvr>
                                        <p:cTn id="50" dur="1822" tmFilter="0,0; 0.14,0.36; 0.43,0.73; 0.71,0.91; 1.0,1.0">
                                          <p:stCondLst>
                                            <p:cond delay="0"/>
                                          </p:stCondLst>
                                        </p:cTn>
                                        <p:tgtEl>
                                          <p:spTgt spid="12"/>
                                        </p:tgtEl>
                                        <p:attrNameLst>
                                          <p:attrName>ppt_x</p:attrName>
                                        </p:attrNameLst>
                                      </p:cBhvr>
                                      <p:tavLst>
                                        <p:tav tm="0">
                                          <p:val>
                                            <p:strVal val="#ppt_x-0.25"/>
                                          </p:val>
                                        </p:tav>
                                        <p:tav tm="100000">
                                          <p:val>
                                            <p:strVal val="#ppt_x"/>
                                          </p:val>
                                        </p:tav>
                                      </p:tavLst>
                                    </p:anim>
                                    <p:anim calcmode="lin" valueType="num">
                                      <p:cBhvr>
                                        <p:cTn id="51" dur="664" tmFilter="0.0,0.0; 0.25,0.07; 0.50,0.2; 0.75,0.467; 1.0,1.0">
                                          <p:stCondLst>
                                            <p:cond delay="0"/>
                                          </p:stCondLst>
                                        </p:cTn>
                                        <p:tgtEl>
                                          <p:spTgt spid="12"/>
                                        </p:tgtEl>
                                        <p:attrNameLst>
                                          <p:attrName>ppt_y</p:attrName>
                                        </p:attrNameLst>
                                      </p:cBhvr>
                                      <p:tavLst>
                                        <p:tav tm="0" fmla="#ppt_y-sin(pi*$)/3">
                                          <p:val>
                                            <p:fltVal val="0.5"/>
                                          </p:val>
                                        </p:tav>
                                        <p:tav tm="100000">
                                          <p:val>
                                            <p:fltVal val="1"/>
                                          </p:val>
                                        </p:tav>
                                      </p:tavLst>
                                    </p:anim>
                                    <p:anim calcmode="lin" valueType="num">
                                      <p:cBhvr>
                                        <p:cTn id="52" dur="664" tmFilter="0, 0; 0.125,0.2665; 0.25,0.4; 0.375,0.465; 0.5,0.5;  0.625,0.535; 0.75,0.6; 0.875,0.7335; 1,1">
                                          <p:stCondLst>
                                            <p:cond delay="664"/>
                                          </p:stCondLst>
                                        </p:cTn>
                                        <p:tgtEl>
                                          <p:spTgt spid="12"/>
                                        </p:tgtEl>
                                        <p:attrNameLst>
                                          <p:attrName>ppt_y</p:attrName>
                                        </p:attrNameLst>
                                      </p:cBhvr>
                                      <p:tavLst>
                                        <p:tav tm="0" fmla="#ppt_y-sin(pi*$)/9">
                                          <p:val>
                                            <p:fltVal val="0"/>
                                          </p:val>
                                        </p:tav>
                                        <p:tav tm="100000">
                                          <p:val>
                                            <p:fltVal val="1"/>
                                          </p:val>
                                        </p:tav>
                                      </p:tavLst>
                                    </p:anim>
                                    <p:anim calcmode="lin" valueType="num">
                                      <p:cBhvr>
                                        <p:cTn id="53" dur="332" tmFilter="0, 0; 0.125,0.2665; 0.25,0.4; 0.375,0.465; 0.5,0.5;  0.625,0.535; 0.75,0.6; 0.875,0.7335; 1,1">
                                          <p:stCondLst>
                                            <p:cond delay="1324"/>
                                          </p:stCondLst>
                                        </p:cTn>
                                        <p:tgtEl>
                                          <p:spTgt spid="12"/>
                                        </p:tgtEl>
                                        <p:attrNameLst>
                                          <p:attrName>ppt_y</p:attrName>
                                        </p:attrNameLst>
                                      </p:cBhvr>
                                      <p:tavLst>
                                        <p:tav tm="0" fmla="#ppt_y-sin(pi*$)/27">
                                          <p:val>
                                            <p:fltVal val="0"/>
                                          </p:val>
                                        </p:tav>
                                        <p:tav tm="100000">
                                          <p:val>
                                            <p:fltVal val="1"/>
                                          </p:val>
                                        </p:tav>
                                      </p:tavLst>
                                    </p:anim>
                                    <p:anim calcmode="lin" valueType="num">
                                      <p:cBhvr>
                                        <p:cTn id="54" dur="164" tmFilter="0, 0; 0.125,0.2665; 0.25,0.4; 0.375,0.465; 0.5,0.5;  0.625,0.535; 0.75,0.6; 0.875,0.7335; 1,1">
                                          <p:stCondLst>
                                            <p:cond delay="1656"/>
                                          </p:stCondLst>
                                        </p:cTn>
                                        <p:tgtEl>
                                          <p:spTgt spid="12"/>
                                        </p:tgtEl>
                                        <p:attrNameLst>
                                          <p:attrName>ppt_y</p:attrName>
                                        </p:attrNameLst>
                                      </p:cBhvr>
                                      <p:tavLst>
                                        <p:tav tm="0" fmla="#ppt_y-sin(pi*$)/81">
                                          <p:val>
                                            <p:fltVal val="0"/>
                                          </p:val>
                                        </p:tav>
                                        <p:tav tm="100000">
                                          <p:val>
                                            <p:fltVal val="1"/>
                                          </p:val>
                                        </p:tav>
                                      </p:tavLst>
                                    </p:anim>
                                    <p:animScale>
                                      <p:cBhvr>
                                        <p:cTn id="55" dur="26">
                                          <p:stCondLst>
                                            <p:cond delay="650"/>
                                          </p:stCondLst>
                                        </p:cTn>
                                        <p:tgtEl>
                                          <p:spTgt spid="12"/>
                                        </p:tgtEl>
                                      </p:cBhvr>
                                      <p:to x="100000" y="60000"/>
                                    </p:animScale>
                                    <p:animScale>
                                      <p:cBhvr>
                                        <p:cTn id="56" dur="166" decel="50000">
                                          <p:stCondLst>
                                            <p:cond delay="676"/>
                                          </p:stCondLst>
                                        </p:cTn>
                                        <p:tgtEl>
                                          <p:spTgt spid="12"/>
                                        </p:tgtEl>
                                      </p:cBhvr>
                                      <p:to x="100000" y="100000"/>
                                    </p:animScale>
                                    <p:animScale>
                                      <p:cBhvr>
                                        <p:cTn id="57" dur="26">
                                          <p:stCondLst>
                                            <p:cond delay="1312"/>
                                          </p:stCondLst>
                                        </p:cTn>
                                        <p:tgtEl>
                                          <p:spTgt spid="12"/>
                                        </p:tgtEl>
                                      </p:cBhvr>
                                      <p:to x="100000" y="80000"/>
                                    </p:animScale>
                                    <p:animScale>
                                      <p:cBhvr>
                                        <p:cTn id="58" dur="166" decel="50000">
                                          <p:stCondLst>
                                            <p:cond delay="1338"/>
                                          </p:stCondLst>
                                        </p:cTn>
                                        <p:tgtEl>
                                          <p:spTgt spid="12"/>
                                        </p:tgtEl>
                                      </p:cBhvr>
                                      <p:to x="100000" y="100000"/>
                                    </p:animScale>
                                    <p:animScale>
                                      <p:cBhvr>
                                        <p:cTn id="59" dur="26">
                                          <p:stCondLst>
                                            <p:cond delay="1642"/>
                                          </p:stCondLst>
                                        </p:cTn>
                                        <p:tgtEl>
                                          <p:spTgt spid="12"/>
                                        </p:tgtEl>
                                      </p:cBhvr>
                                      <p:to x="100000" y="90000"/>
                                    </p:animScale>
                                    <p:animScale>
                                      <p:cBhvr>
                                        <p:cTn id="60" dur="166" decel="50000">
                                          <p:stCondLst>
                                            <p:cond delay="1668"/>
                                          </p:stCondLst>
                                        </p:cTn>
                                        <p:tgtEl>
                                          <p:spTgt spid="12"/>
                                        </p:tgtEl>
                                      </p:cBhvr>
                                      <p:to x="100000" y="100000"/>
                                    </p:animScale>
                                    <p:animScale>
                                      <p:cBhvr>
                                        <p:cTn id="61" dur="26">
                                          <p:stCondLst>
                                            <p:cond delay="1808"/>
                                          </p:stCondLst>
                                        </p:cTn>
                                        <p:tgtEl>
                                          <p:spTgt spid="12"/>
                                        </p:tgtEl>
                                      </p:cBhvr>
                                      <p:to x="100000" y="95000"/>
                                    </p:animScale>
                                    <p:animScale>
                                      <p:cBhvr>
                                        <p:cTn id="62" dur="166" decel="50000">
                                          <p:stCondLst>
                                            <p:cond delay="1834"/>
                                          </p:stCondLst>
                                        </p:cTn>
                                        <p:tgtEl>
                                          <p:spTgt spid="12"/>
                                        </p:tgtEl>
                                      </p:cBhvr>
                                      <p:to x="100000" y="100000"/>
                                    </p:animScale>
                                  </p:childTnLst>
                                </p:cTn>
                              </p:par>
                            </p:childTnLst>
                          </p:cTn>
                        </p:par>
                        <p:par>
                          <p:cTn id="63" fill="hold">
                            <p:stCondLst>
                              <p:cond delay="2000"/>
                            </p:stCondLst>
                            <p:childTnLst>
                              <p:par>
                                <p:cTn id="64" presetID="10" presetClass="entr" presetSubtype="0" fill="hold" grpId="0" nodeType="afterEffect">
                                  <p:stCondLst>
                                    <p:cond delay="0"/>
                                  </p:stCondLst>
                                  <p:childTnLst>
                                    <p:set>
                                      <p:cBhvr>
                                        <p:cTn id="65" dur="1" fill="hold">
                                          <p:stCondLst>
                                            <p:cond delay="0"/>
                                          </p:stCondLst>
                                        </p:cTn>
                                        <p:tgtEl>
                                          <p:spTgt spid="10"/>
                                        </p:tgtEl>
                                        <p:attrNameLst>
                                          <p:attrName>style.visibility</p:attrName>
                                        </p:attrNameLst>
                                      </p:cBhvr>
                                      <p:to>
                                        <p:strVal val="visible"/>
                                      </p:to>
                                    </p:set>
                                    <p:animEffect transition="in" filter="fade">
                                      <p:cBhvr>
                                        <p:cTn id="66" dur="750"/>
                                        <p:tgtEl>
                                          <p:spTgt spid="10"/>
                                        </p:tgtEl>
                                      </p:cBhvr>
                                    </p:animEffect>
                                  </p:childTnLst>
                                </p:cTn>
                              </p:par>
                            </p:childTnLst>
                          </p:cTn>
                        </p:par>
                        <p:par>
                          <p:cTn id="67" fill="hold">
                            <p:stCondLst>
                              <p:cond delay="2750"/>
                            </p:stCondLst>
                            <p:childTnLst>
                              <p:par>
                                <p:cTn id="68" presetID="10" presetClass="entr" presetSubtype="0" fill="hold" grpId="0" nodeType="afterEffect">
                                  <p:stCondLst>
                                    <p:cond delay="0"/>
                                  </p:stCondLst>
                                  <p:childTnLst>
                                    <p:set>
                                      <p:cBhvr>
                                        <p:cTn id="69" dur="1" fill="hold">
                                          <p:stCondLst>
                                            <p:cond delay="0"/>
                                          </p:stCondLst>
                                        </p:cTn>
                                        <p:tgtEl>
                                          <p:spTgt spid="11"/>
                                        </p:tgtEl>
                                        <p:attrNameLst>
                                          <p:attrName>style.visibility</p:attrName>
                                        </p:attrNameLst>
                                      </p:cBhvr>
                                      <p:to>
                                        <p:strVal val="visible"/>
                                      </p:to>
                                    </p:set>
                                    <p:animEffect transition="in" filter="fade">
                                      <p:cBhvr>
                                        <p:cTn id="70" dur="750"/>
                                        <p:tgtEl>
                                          <p:spTgt spid="1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8" grpId="0" animBg="1"/>
      <p:bldP spid="9" grpId="0" animBg="1"/>
      <p:bldP spid="10" grpId="0"/>
      <p:bldP spid="11" grpId="0"/>
      <p:bldP spid="12" grpId="0" animBg="1"/>
      <p:bldP spid="7" grpId="0" animBg="1"/>
      <p:bldP spid="13" grpId="0" animBg="1"/>
      <p:bldP spid="14" grpId="0" animBg="1"/>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18941" y="253060"/>
            <a:ext cx="8770513" cy="646331"/>
          </a:xfrm>
          <a:prstGeom prst="rect">
            <a:avLst/>
          </a:prstGeom>
        </p:spPr>
        <p:txBody>
          <a:bodyPr wrap="square">
            <a:spAutoFit/>
          </a:bodyPr>
          <a:lstStyle/>
          <a:p>
            <a:pPr marL="342900" indent="-342900">
              <a:buAutoNum type="alphaLcParenBoth" startAt="4"/>
            </a:pPr>
            <a:r>
              <a:rPr lang="en-US" dirty="0" smtClean="0"/>
              <a:t>Discuss </a:t>
            </a:r>
            <a:r>
              <a:rPr lang="en-US" dirty="0"/>
              <a:t>the differences in the motion of the falling object that would be observed if the </a:t>
            </a:r>
            <a:endParaRPr lang="en-US" dirty="0" smtClean="0"/>
          </a:p>
          <a:p>
            <a:r>
              <a:rPr lang="en-US" dirty="0"/>
              <a:t> </a:t>
            </a:r>
            <a:r>
              <a:rPr lang="en-US" dirty="0" smtClean="0"/>
              <a:t>      hole </a:t>
            </a:r>
            <a:r>
              <a:rPr lang="en-US" dirty="0"/>
              <a:t>were drilled from an equatorial position rather than from the South Pole.</a:t>
            </a:r>
            <a:endParaRPr lang="en-NZ" dirty="0"/>
          </a:p>
        </p:txBody>
      </p:sp>
      <p:grpSp>
        <p:nvGrpSpPr>
          <p:cNvPr id="24" name="Group 23"/>
          <p:cNvGrpSpPr/>
          <p:nvPr/>
        </p:nvGrpSpPr>
        <p:grpSpPr>
          <a:xfrm>
            <a:off x="6091707" y="1003398"/>
            <a:ext cx="2851884" cy="3800421"/>
            <a:chOff x="6275068" y="1351128"/>
            <a:chExt cx="2385187" cy="3220506"/>
          </a:xfrm>
        </p:grpSpPr>
        <p:grpSp>
          <p:nvGrpSpPr>
            <p:cNvPr id="3" name="Group 2"/>
            <p:cNvGrpSpPr/>
            <p:nvPr/>
          </p:nvGrpSpPr>
          <p:grpSpPr>
            <a:xfrm rot="16200000">
              <a:off x="6223379" y="1763731"/>
              <a:ext cx="2488565" cy="2385187"/>
              <a:chOff x="6986118" y="3032975"/>
              <a:chExt cx="1916895" cy="1820460"/>
            </a:xfrm>
          </p:grpSpPr>
          <p:grpSp>
            <p:nvGrpSpPr>
              <p:cNvPr id="4" name="Group 11"/>
              <p:cNvGrpSpPr>
                <a:grpSpLocks/>
              </p:cNvGrpSpPr>
              <p:nvPr/>
            </p:nvGrpSpPr>
            <p:grpSpPr bwMode="auto">
              <a:xfrm>
                <a:off x="8023538" y="3032975"/>
                <a:ext cx="879475" cy="1811338"/>
                <a:chOff x="0" y="0"/>
                <a:chExt cx="1386" cy="2853"/>
              </a:xfrm>
            </p:grpSpPr>
            <p:grpSp>
              <p:nvGrpSpPr>
                <p:cNvPr id="14" name="Group 18"/>
                <p:cNvGrpSpPr>
                  <a:grpSpLocks/>
                </p:cNvGrpSpPr>
                <p:nvPr/>
              </p:nvGrpSpPr>
              <p:grpSpPr bwMode="auto">
                <a:xfrm>
                  <a:off x="15" y="10"/>
                  <a:ext cx="1361" cy="2833"/>
                  <a:chOff x="15" y="10"/>
                  <a:chExt cx="1361" cy="2833"/>
                </a:xfrm>
              </p:grpSpPr>
              <p:sp>
                <p:nvSpPr>
                  <p:cNvPr id="21" name="Freeform 19"/>
                  <p:cNvSpPr>
                    <a:spLocks/>
                  </p:cNvSpPr>
                  <p:nvPr/>
                </p:nvSpPr>
                <p:spPr bwMode="auto">
                  <a:xfrm>
                    <a:off x="15" y="10"/>
                    <a:ext cx="1361" cy="2833"/>
                  </a:xfrm>
                  <a:custGeom>
                    <a:avLst/>
                    <a:gdLst>
                      <a:gd name="T0" fmla="+- 0 15 15"/>
                      <a:gd name="T1" fmla="*/ T0 w 1361"/>
                      <a:gd name="T2" fmla="+- 0 10 10"/>
                      <a:gd name="T3" fmla="*/ 10 h 2833"/>
                      <a:gd name="T4" fmla="+- 0 127 15"/>
                      <a:gd name="T5" fmla="*/ T4 w 1361"/>
                      <a:gd name="T6" fmla="+- 0 19 10"/>
                      <a:gd name="T7" fmla="*/ 19 h 2833"/>
                      <a:gd name="T8" fmla="+- 0 237 15"/>
                      <a:gd name="T9" fmla="*/ T8 w 1361"/>
                      <a:gd name="T10" fmla="+- 0 36 10"/>
                      <a:gd name="T11" fmla="*/ 36 h 2833"/>
                      <a:gd name="T12" fmla="+- 0 344 15"/>
                      <a:gd name="T13" fmla="*/ T12 w 1361"/>
                      <a:gd name="T14" fmla="+- 0 62 10"/>
                      <a:gd name="T15" fmla="*/ 62 h 2833"/>
                      <a:gd name="T16" fmla="+- 0 447 15"/>
                      <a:gd name="T17" fmla="*/ T16 w 1361"/>
                      <a:gd name="T18" fmla="+- 0 95 10"/>
                      <a:gd name="T19" fmla="*/ 95 h 2833"/>
                      <a:gd name="T20" fmla="+- 0 547 15"/>
                      <a:gd name="T21" fmla="*/ T20 w 1361"/>
                      <a:gd name="T22" fmla="+- 0 136 10"/>
                      <a:gd name="T23" fmla="*/ 136 h 2833"/>
                      <a:gd name="T24" fmla="+- 0 643 15"/>
                      <a:gd name="T25" fmla="*/ T24 w 1361"/>
                      <a:gd name="T26" fmla="+- 0 185 10"/>
                      <a:gd name="T27" fmla="*/ 185 h 2833"/>
                      <a:gd name="T28" fmla="+- 0 734 15"/>
                      <a:gd name="T29" fmla="*/ T28 w 1361"/>
                      <a:gd name="T30" fmla="+- 0 240 10"/>
                      <a:gd name="T31" fmla="*/ 240 h 2833"/>
                      <a:gd name="T32" fmla="+- 0 821 15"/>
                      <a:gd name="T33" fmla="*/ T32 w 1361"/>
                      <a:gd name="T34" fmla="+- 0 301 10"/>
                      <a:gd name="T35" fmla="*/ 301 h 2833"/>
                      <a:gd name="T36" fmla="+- 0 903 15"/>
                      <a:gd name="T37" fmla="*/ T36 w 1361"/>
                      <a:gd name="T38" fmla="+- 0 369 10"/>
                      <a:gd name="T39" fmla="*/ 369 h 2833"/>
                      <a:gd name="T40" fmla="+- 0 979 15"/>
                      <a:gd name="T41" fmla="*/ T40 w 1361"/>
                      <a:gd name="T42" fmla="+- 0 443 10"/>
                      <a:gd name="T43" fmla="*/ 443 h 2833"/>
                      <a:gd name="T44" fmla="+- 0 1050 15"/>
                      <a:gd name="T45" fmla="*/ T44 w 1361"/>
                      <a:gd name="T46" fmla="+- 0 522 10"/>
                      <a:gd name="T47" fmla="*/ 522 h 2833"/>
                      <a:gd name="T48" fmla="+- 0 1115 15"/>
                      <a:gd name="T49" fmla="*/ T48 w 1361"/>
                      <a:gd name="T50" fmla="+- 0 606 10"/>
                      <a:gd name="T51" fmla="*/ 606 h 2833"/>
                      <a:gd name="T52" fmla="+- 0 1173 15"/>
                      <a:gd name="T53" fmla="*/ T52 w 1361"/>
                      <a:gd name="T54" fmla="+- 0 695 10"/>
                      <a:gd name="T55" fmla="*/ 695 h 2833"/>
                      <a:gd name="T56" fmla="+- 0 1225 15"/>
                      <a:gd name="T57" fmla="*/ T56 w 1361"/>
                      <a:gd name="T58" fmla="+- 0 789 10"/>
                      <a:gd name="T59" fmla="*/ 789 h 2833"/>
                      <a:gd name="T60" fmla="+- 0 1269 15"/>
                      <a:gd name="T61" fmla="*/ T60 w 1361"/>
                      <a:gd name="T62" fmla="+- 0 887 10"/>
                      <a:gd name="T63" fmla="*/ 887 h 2833"/>
                      <a:gd name="T64" fmla="+- 0 1307 15"/>
                      <a:gd name="T65" fmla="*/ T64 w 1361"/>
                      <a:gd name="T66" fmla="+- 0 988 10"/>
                      <a:gd name="T67" fmla="*/ 988 h 2833"/>
                      <a:gd name="T68" fmla="+- 0 1336 15"/>
                      <a:gd name="T69" fmla="*/ T68 w 1361"/>
                      <a:gd name="T70" fmla="+- 0 1094 10"/>
                      <a:gd name="T71" fmla="*/ 1094 h 2833"/>
                      <a:gd name="T72" fmla="+- 0 1358 15"/>
                      <a:gd name="T73" fmla="*/ T72 w 1361"/>
                      <a:gd name="T74" fmla="+- 0 1202 10"/>
                      <a:gd name="T75" fmla="*/ 1202 h 2833"/>
                      <a:gd name="T76" fmla="+- 0 1371 15"/>
                      <a:gd name="T77" fmla="*/ T76 w 1361"/>
                      <a:gd name="T78" fmla="+- 0 1313 10"/>
                      <a:gd name="T79" fmla="*/ 1313 h 2833"/>
                      <a:gd name="T80" fmla="+- 0 1376 15"/>
                      <a:gd name="T81" fmla="*/ T80 w 1361"/>
                      <a:gd name="T82" fmla="+- 0 1426 10"/>
                      <a:gd name="T83" fmla="*/ 1426 h 2833"/>
                      <a:gd name="T84" fmla="+- 0 1371 15"/>
                      <a:gd name="T85" fmla="*/ T84 w 1361"/>
                      <a:gd name="T86" fmla="+- 0 1540 10"/>
                      <a:gd name="T87" fmla="*/ 1540 h 2833"/>
                      <a:gd name="T88" fmla="+- 0 1358 15"/>
                      <a:gd name="T89" fmla="*/ T88 w 1361"/>
                      <a:gd name="T90" fmla="+- 0 1651 10"/>
                      <a:gd name="T91" fmla="*/ 1651 h 2833"/>
                      <a:gd name="T92" fmla="+- 0 1336 15"/>
                      <a:gd name="T93" fmla="*/ T92 w 1361"/>
                      <a:gd name="T94" fmla="+- 0 1759 10"/>
                      <a:gd name="T95" fmla="*/ 1759 h 2833"/>
                      <a:gd name="T96" fmla="+- 0 1307 15"/>
                      <a:gd name="T97" fmla="*/ T96 w 1361"/>
                      <a:gd name="T98" fmla="+- 0 1864 10"/>
                      <a:gd name="T99" fmla="*/ 1864 h 2833"/>
                      <a:gd name="T100" fmla="+- 0 1269 15"/>
                      <a:gd name="T101" fmla="*/ T100 w 1361"/>
                      <a:gd name="T102" fmla="+- 0 1966 10"/>
                      <a:gd name="T103" fmla="*/ 1966 h 2833"/>
                      <a:gd name="T104" fmla="+- 0 1225 15"/>
                      <a:gd name="T105" fmla="*/ T104 w 1361"/>
                      <a:gd name="T106" fmla="+- 0 2063 10"/>
                      <a:gd name="T107" fmla="*/ 2063 h 2833"/>
                      <a:gd name="T108" fmla="+- 0 1173 15"/>
                      <a:gd name="T109" fmla="*/ T108 w 1361"/>
                      <a:gd name="T110" fmla="+- 0 2157 10"/>
                      <a:gd name="T111" fmla="*/ 2157 h 2833"/>
                      <a:gd name="T112" fmla="+- 0 1115 15"/>
                      <a:gd name="T113" fmla="*/ T112 w 1361"/>
                      <a:gd name="T114" fmla="+- 0 2246 10"/>
                      <a:gd name="T115" fmla="*/ 2246 h 2833"/>
                      <a:gd name="T116" fmla="+- 0 1050 15"/>
                      <a:gd name="T117" fmla="*/ T116 w 1361"/>
                      <a:gd name="T118" fmla="+- 0 2330 10"/>
                      <a:gd name="T119" fmla="*/ 2330 h 2833"/>
                      <a:gd name="T120" fmla="+- 0 979 15"/>
                      <a:gd name="T121" fmla="*/ T120 w 1361"/>
                      <a:gd name="T122" fmla="+- 0 2410 10"/>
                      <a:gd name="T123" fmla="*/ 2410 h 2833"/>
                      <a:gd name="T124" fmla="+- 0 903 15"/>
                      <a:gd name="T125" fmla="*/ T124 w 1361"/>
                      <a:gd name="T126" fmla="+- 0 2483 10"/>
                      <a:gd name="T127" fmla="*/ 2483 h 2833"/>
                      <a:gd name="T128" fmla="+- 0 821 15"/>
                      <a:gd name="T129" fmla="*/ T128 w 1361"/>
                      <a:gd name="T130" fmla="+- 0 2551 10"/>
                      <a:gd name="T131" fmla="*/ 2551 h 2833"/>
                      <a:gd name="T132" fmla="+- 0 734 15"/>
                      <a:gd name="T133" fmla="*/ T132 w 1361"/>
                      <a:gd name="T134" fmla="+- 0 2613 10"/>
                      <a:gd name="T135" fmla="*/ 2613 h 2833"/>
                      <a:gd name="T136" fmla="+- 0 643 15"/>
                      <a:gd name="T137" fmla="*/ T136 w 1361"/>
                      <a:gd name="T138" fmla="+- 0 2668 10"/>
                      <a:gd name="T139" fmla="*/ 2668 h 2833"/>
                      <a:gd name="T140" fmla="+- 0 547 15"/>
                      <a:gd name="T141" fmla="*/ T140 w 1361"/>
                      <a:gd name="T142" fmla="+- 0 2716 10"/>
                      <a:gd name="T143" fmla="*/ 2716 h 2833"/>
                      <a:gd name="T144" fmla="+- 0 447 15"/>
                      <a:gd name="T145" fmla="*/ T144 w 1361"/>
                      <a:gd name="T146" fmla="+- 0 2757 10"/>
                      <a:gd name="T147" fmla="*/ 2757 h 2833"/>
                      <a:gd name="T148" fmla="+- 0 344 15"/>
                      <a:gd name="T149" fmla="*/ T148 w 1361"/>
                      <a:gd name="T150" fmla="+- 0 2791 10"/>
                      <a:gd name="T151" fmla="*/ 2791 h 2833"/>
                      <a:gd name="T152" fmla="+- 0 237 15"/>
                      <a:gd name="T153" fmla="*/ T152 w 1361"/>
                      <a:gd name="T154" fmla="+- 0 2816 10"/>
                      <a:gd name="T155" fmla="*/ 2816 h 2833"/>
                      <a:gd name="T156" fmla="+- 0 127 15"/>
                      <a:gd name="T157" fmla="*/ T156 w 1361"/>
                      <a:gd name="T158" fmla="+- 0 2834 10"/>
                      <a:gd name="T159" fmla="*/ 2834 h 2833"/>
                      <a:gd name="T160" fmla="+- 0 15 15"/>
                      <a:gd name="T161" fmla="*/ T160 w 1361"/>
                      <a:gd name="T162" fmla="+- 0 2842 10"/>
                      <a:gd name="T163" fmla="*/ 2842 h 283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Lst>
                    <a:rect l="0" t="0" r="r" b="b"/>
                    <a:pathLst>
                      <a:path w="1361" h="2833">
                        <a:moveTo>
                          <a:pt x="0" y="0"/>
                        </a:moveTo>
                        <a:lnTo>
                          <a:pt x="112" y="9"/>
                        </a:lnTo>
                        <a:lnTo>
                          <a:pt x="222" y="26"/>
                        </a:lnTo>
                        <a:lnTo>
                          <a:pt x="329" y="52"/>
                        </a:lnTo>
                        <a:lnTo>
                          <a:pt x="432" y="85"/>
                        </a:lnTo>
                        <a:lnTo>
                          <a:pt x="532" y="126"/>
                        </a:lnTo>
                        <a:lnTo>
                          <a:pt x="628" y="175"/>
                        </a:lnTo>
                        <a:lnTo>
                          <a:pt x="719" y="230"/>
                        </a:lnTo>
                        <a:lnTo>
                          <a:pt x="806" y="291"/>
                        </a:lnTo>
                        <a:lnTo>
                          <a:pt x="888" y="359"/>
                        </a:lnTo>
                        <a:lnTo>
                          <a:pt x="964" y="433"/>
                        </a:lnTo>
                        <a:lnTo>
                          <a:pt x="1035" y="512"/>
                        </a:lnTo>
                        <a:lnTo>
                          <a:pt x="1100" y="596"/>
                        </a:lnTo>
                        <a:lnTo>
                          <a:pt x="1158" y="685"/>
                        </a:lnTo>
                        <a:lnTo>
                          <a:pt x="1210" y="779"/>
                        </a:lnTo>
                        <a:lnTo>
                          <a:pt x="1254" y="877"/>
                        </a:lnTo>
                        <a:lnTo>
                          <a:pt x="1292" y="978"/>
                        </a:lnTo>
                        <a:lnTo>
                          <a:pt x="1321" y="1084"/>
                        </a:lnTo>
                        <a:lnTo>
                          <a:pt x="1343" y="1192"/>
                        </a:lnTo>
                        <a:lnTo>
                          <a:pt x="1356" y="1303"/>
                        </a:lnTo>
                        <a:lnTo>
                          <a:pt x="1361" y="1416"/>
                        </a:lnTo>
                        <a:lnTo>
                          <a:pt x="1356" y="1530"/>
                        </a:lnTo>
                        <a:lnTo>
                          <a:pt x="1343" y="1641"/>
                        </a:lnTo>
                        <a:lnTo>
                          <a:pt x="1321" y="1749"/>
                        </a:lnTo>
                        <a:lnTo>
                          <a:pt x="1292" y="1854"/>
                        </a:lnTo>
                        <a:lnTo>
                          <a:pt x="1254" y="1956"/>
                        </a:lnTo>
                        <a:lnTo>
                          <a:pt x="1210" y="2053"/>
                        </a:lnTo>
                        <a:lnTo>
                          <a:pt x="1158" y="2147"/>
                        </a:lnTo>
                        <a:lnTo>
                          <a:pt x="1100" y="2236"/>
                        </a:lnTo>
                        <a:lnTo>
                          <a:pt x="1035" y="2320"/>
                        </a:lnTo>
                        <a:lnTo>
                          <a:pt x="964" y="2400"/>
                        </a:lnTo>
                        <a:lnTo>
                          <a:pt x="888" y="2473"/>
                        </a:lnTo>
                        <a:lnTo>
                          <a:pt x="806" y="2541"/>
                        </a:lnTo>
                        <a:lnTo>
                          <a:pt x="719" y="2603"/>
                        </a:lnTo>
                        <a:lnTo>
                          <a:pt x="628" y="2658"/>
                        </a:lnTo>
                        <a:lnTo>
                          <a:pt x="532" y="2706"/>
                        </a:lnTo>
                        <a:lnTo>
                          <a:pt x="432" y="2747"/>
                        </a:lnTo>
                        <a:lnTo>
                          <a:pt x="329" y="2781"/>
                        </a:lnTo>
                        <a:lnTo>
                          <a:pt x="222" y="2806"/>
                        </a:lnTo>
                        <a:lnTo>
                          <a:pt x="112" y="2824"/>
                        </a:lnTo>
                        <a:lnTo>
                          <a:pt x="0" y="2832"/>
                        </a:lnTo>
                      </a:path>
                    </a:pathLst>
                  </a:custGeom>
                  <a:noFill/>
                  <a:ln w="2857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5" name="Group 16"/>
                <p:cNvGrpSpPr>
                  <a:grpSpLocks/>
                </p:cNvGrpSpPr>
                <p:nvPr/>
              </p:nvGrpSpPr>
              <p:grpSpPr bwMode="auto">
                <a:xfrm>
                  <a:off x="10" y="20"/>
                  <a:ext cx="10" cy="2"/>
                  <a:chOff x="10" y="20"/>
                  <a:chExt cx="10" cy="2"/>
                </a:xfrm>
              </p:grpSpPr>
              <p:sp>
                <p:nvSpPr>
                  <p:cNvPr id="20" name="Freeform 17"/>
                  <p:cNvSpPr>
                    <a:spLocks/>
                  </p:cNvSpPr>
                  <p:nvPr/>
                </p:nvSpPr>
                <p:spPr bwMode="auto">
                  <a:xfrm>
                    <a:off x="10" y="20"/>
                    <a:ext cx="10" cy="2"/>
                  </a:xfrm>
                  <a:custGeom>
                    <a:avLst/>
                    <a:gdLst>
                      <a:gd name="T0" fmla="+- 0 10 10"/>
                      <a:gd name="T1" fmla="*/ T0 w 10"/>
                      <a:gd name="T2" fmla="+- 0 20 10"/>
                      <a:gd name="T3" fmla="*/ T2 w 10"/>
                    </a:gdLst>
                    <a:ahLst/>
                    <a:cxnLst>
                      <a:cxn ang="0">
                        <a:pos x="T1" y="0"/>
                      </a:cxn>
                      <a:cxn ang="0">
                        <a:pos x="T3" y="0"/>
                      </a:cxn>
                    </a:cxnLst>
                    <a:rect l="0" t="0" r="r" b="b"/>
                    <a:pathLst>
                      <a:path w="10">
                        <a:moveTo>
                          <a:pt x="0" y="0"/>
                        </a:moveTo>
                        <a:lnTo>
                          <a:pt x="10" y="0"/>
                        </a:lnTo>
                      </a:path>
                    </a:pathLst>
                  </a:custGeom>
                  <a:noFill/>
                  <a:ln w="2857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6" name="Group 14"/>
                <p:cNvGrpSpPr>
                  <a:grpSpLocks/>
                </p:cNvGrpSpPr>
                <p:nvPr/>
              </p:nvGrpSpPr>
              <p:grpSpPr bwMode="auto">
                <a:xfrm>
                  <a:off x="15" y="70"/>
                  <a:ext cx="2" cy="2732"/>
                  <a:chOff x="15" y="70"/>
                  <a:chExt cx="2" cy="2732"/>
                </a:xfrm>
              </p:grpSpPr>
              <p:sp>
                <p:nvSpPr>
                  <p:cNvPr id="19" name="Freeform 15"/>
                  <p:cNvSpPr>
                    <a:spLocks/>
                  </p:cNvSpPr>
                  <p:nvPr/>
                </p:nvSpPr>
                <p:spPr bwMode="auto">
                  <a:xfrm>
                    <a:off x="15" y="70"/>
                    <a:ext cx="2" cy="2732"/>
                  </a:xfrm>
                  <a:custGeom>
                    <a:avLst/>
                    <a:gdLst>
                      <a:gd name="T0" fmla="+- 0 70 70"/>
                      <a:gd name="T1" fmla="*/ 70 h 2732"/>
                      <a:gd name="T2" fmla="+- 0 2802 70"/>
                      <a:gd name="T3" fmla="*/ 2802 h 2732"/>
                    </a:gdLst>
                    <a:ahLst/>
                    <a:cxnLst>
                      <a:cxn ang="0">
                        <a:pos x="0" y="T1"/>
                      </a:cxn>
                      <a:cxn ang="0">
                        <a:pos x="0" y="T3"/>
                      </a:cxn>
                    </a:cxnLst>
                    <a:rect l="0" t="0" r="r" b="b"/>
                    <a:pathLst>
                      <a:path h="2732">
                        <a:moveTo>
                          <a:pt x="0" y="0"/>
                        </a:moveTo>
                        <a:lnTo>
                          <a:pt x="0" y="2732"/>
                        </a:lnTo>
                      </a:path>
                    </a:pathLst>
                  </a:custGeom>
                  <a:noFill/>
                  <a:ln w="28575">
                    <a:solidFill>
                      <a:srgbClr val="231F2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17" name="Group 12"/>
                <p:cNvGrpSpPr>
                  <a:grpSpLocks/>
                </p:cNvGrpSpPr>
                <p:nvPr/>
              </p:nvGrpSpPr>
              <p:grpSpPr bwMode="auto">
                <a:xfrm>
                  <a:off x="10" y="2832"/>
                  <a:ext cx="10" cy="2"/>
                  <a:chOff x="10" y="2832"/>
                  <a:chExt cx="10" cy="2"/>
                </a:xfrm>
              </p:grpSpPr>
              <p:sp>
                <p:nvSpPr>
                  <p:cNvPr id="18" name="Freeform 13"/>
                  <p:cNvSpPr>
                    <a:spLocks/>
                  </p:cNvSpPr>
                  <p:nvPr/>
                </p:nvSpPr>
                <p:spPr bwMode="auto">
                  <a:xfrm>
                    <a:off x="10" y="2832"/>
                    <a:ext cx="10" cy="2"/>
                  </a:xfrm>
                  <a:custGeom>
                    <a:avLst/>
                    <a:gdLst>
                      <a:gd name="T0" fmla="+- 0 10 10"/>
                      <a:gd name="T1" fmla="*/ T0 w 10"/>
                      <a:gd name="T2" fmla="+- 0 20 10"/>
                      <a:gd name="T3" fmla="*/ T2 w 10"/>
                    </a:gdLst>
                    <a:ahLst/>
                    <a:cxnLst>
                      <a:cxn ang="0">
                        <a:pos x="T1" y="0"/>
                      </a:cxn>
                      <a:cxn ang="0">
                        <a:pos x="T3" y="0"/>
                      </a:cxn>
                    </a:cxnLst>
                    <a:rect l="0" t="0" r="r" b="b"/>
                    <a:pathLst>
                      <a:path w="10">
                        <a:moveTo>
                          <a:pt x="0" y="0"/>
                        </a:moveTo>
                        <a:lnTo>
                          <a:pt x="10" y="0"/>
                        </a:lnTo>
                      </a:path>
                    </a:pathLst>
                  </a:custGeom>
                  <a:noFill/>
                  <a:ln w="2857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grpSp>
            <p:nvGrpSpPr>
              <p:cNvPr id="5" name="Group 20"/>
              <p:cNvGrpSpPr>
                <a:grpSpLocks/>
              </p:cNvGrpSpPr>
              <p:nvPr/>
            </p:nvGrpSpPr>
            <p:grpSpPr bwMode="auto">
              <a:xfrm>
                <a:off x="6986118" y="3042097"/>
                <a:ext cx="879475" cy="1811338"/>
                <a:chOff x="7634" y="420"/>
                <a:chExt cx="1386" cy="2853"/>
              </a:xfrm>
            </p:grpSpPr>
            <p:grpSp>
              <p:nvGrpSpPr>
                <p:cNvPr id="6" name="Group 27"/>
                <p:cNvGrpSpPr>
                  <a:grpSpLocks/>
                </p:cNvGrpSpPr>
                <p:nvPr/>
              </p:nvGrpSpPr>
              <p:grpSpPr bwMode="auto">
                <a:xfrm>
                  <a:off x="7644" y="430"/>
                  <a:ext cx="1361" cy="2833"/>
                  <a:chOff x="7644" y="430"/>
                  <a:chExt cx="1361" cy="2833"/>
                </a:xfrm>
              </p:grpSpPr>
              <p:sp>
                <p:nvSpPr>
                  <p:cNvPr id="13" name="Freeform 28"/>
                  <p:cNvSpPr>
                    <a:spLocks/>
                  </p:cNvSpPr>
                  <p:nvPr/>
                </p:nvSpPr>
                <p:spPr bwMode="auto">
                  <a:xfrm>
                    <a:off x="7644" y="430"/>
                    <a:ext cx="1361" cy="2833"/>
                  </a:xfrm>
                  <a:custGeom>
                    <a:avLst/>
                    <a:gdLst>
                      <a:gd name="T0" fmla="+- 0 9004 7644"/>
                      <a:gd name="T1" fmla="*/ T0 w 1361"/>
                      <a:gd name="T2" fmla="+- 0 3263 430"/>
                      <a:gd name="T3" fmla="*/ 3263 h 2833"/>
                      <a:gd name="T4" fmla="+- 0 8892 7644"/>
                      <a:gd name="T5" fmla="*/ T4 w 1361"/>
                      <a:gd name="T6" fmla="+- 0 3254 430"/>
                      <a:gd name="T7" fmla="*/ 3254 h 2833"/>
                      <a:gd name="T8" fmla="+- 0 8782 7644"/>
                      <a:gd name="T9" fmla="*/ T8 w 1361"/>
                      <a:gd name="T10" fmla="+- 0 3237 430"/>
                      <a:gd name="T11" fmla="*/ 3237 h 2833"/>
                      <a:gd name="T12" fmla="+- 0 8676 7644"/>
                      <a:gd name="T13" fmla="*/ T12 w 1361"/>
                      <a:gd name="T14" fmla="+- 0 3211 430"/>
                      <a:gd name="T15" fmla="*/ 3211 h 2833"/>
                      <a:gd name="T16" fmla="+- 0 8572 7644"/>
                      <a:gd name="T17" fmla="*/ T16 w 1361"/>
                      <a:gd name="T18" fmla="+- 0 3177 430"/>
                      <a:gd name="T19" fmla="*/ 3177 h 2833"/>
                      <a:gd name="T20" fmla="+- 0 8472 7644"/>
                      <a:gd name="T21" fmla="*/ T20 w 1361"/>
                      <a:gd name="T22" fmla="+- 0 3136 430"/>
                      <a:gd name="T23" fmla="*/ 3136 h 2833"/>
                      <a:gd name="T24" fmla="+- 0 8377 7644"/>
                      <a:gd name="T25" fmla="*/ T24 w 1361"/>
                      <a:gd name="T26" fmla="+- 0 3088 430"/>
                      <a:gd name="T27" fmla="*/ 3088 h 2833"/>
                      <a:gd name="T28" fmla="+- 0 8285 7644"/>
                      <a:gd name="T29" fmla="*/ T28 w 1361"/>
                      <a:gd name="T30" fmla="+- 0 3033 430"/>
                      <a:gd name="T31" fmla="*/ 3033 h 2833"/>
                      <a:gd name="T32" fmla="+- 0 8198 7644"/>
                      <a:gd name="T33" fmla="*/ T32 w 1361"/>
                      <a:gd name="T34" fmla="+- 0 2971 430"/>
                      <a:gd name="T35" fmla="*/ 2971 h 2833"/>
                      <a:gd name="T36" fmla="+- 0 8117 7644"/>
                      <a:gd name="T37" fmla="*/ T36 w 1361"/>
                      <a:gd name="T38" fmla="+- 0 2904 430"/>
                      <a:gd name="T39" fmla="*/ 2904 h 2833"/>
                      <a:gd name="T40" fmla="+- 0 8040 7644"/>
                      <a:gd name="T41" fmla="*/ T40 w 1361"/>
                      <a:gd name="T42" fmla="+- 0 2830 430"/>
                      <a:gd name="T43" fmla="*/ 2830 h 2833"/>
                      <a:gd name="T44" fmla="+- 0 7969 7644"/>
                      <a:gd name="T45" fmla="*/ T44 w 1361"/>
                      <a:gd name="T46" fmla="+- 0 2751 430"/>
                      <a:gd name="T47" fmla="*/ 2751 h 2833"/>
                      <a:gd name="T48" fmla="+- 0 7905 7644"/>
                      <a:gd name="T49" fmla="*/ T48 w 1361"/>
                      <a:gd name="T50" fmla="+- 0 2667 430"/>
                      <a:gd name="T51" fmla="*/ 2667 h 2833"/>
                      <a:gd name="T52" fmla="+- 0 7846 7644"/>
                      <a:gd name="T53" fmla="*/ T52 w 1361"/>
                      <a:gd name="T54" fmla="+- 0 2577 430"/>
                      <a:gd name="T55" fmla="*/ 2577 h 2833"/>
                      <a:gd name="T56" fmla="+- 0 7794 7644"/>
                      <a:gd name="T57" fmla="*/ T56 w 1361"/>
                      <a:gd name="T58" fmla="+- 0 2484 430"/>
                      <a:gd name="T59" fmla="*/ 2484 h 2833"/>
                      <a:gd name="T60" fmla="+- 0 7750 7644"/>
                      <a:gd name="T61" fmla="*/ T60 w 1361"/>
                      <a:gd name="T62" fmla="+- 0 2386 430"/>
                      <a:gd name="T63" fmla="*/ 2386 h 2833"/>
                      <a:gd name="T64" fmla="+- 0 7712 7644"/>
                      <a:gd name="T65" fmla="*/ T64 w 1361"/>
                      <a:gd name="T66" fmla="+- 0 2284 430"/>
                      <a:gd name="T67" fmla="*/ 2284 h 2833"/>
                      <a:gd name="T68" fmla="+- 0 7683 7644"/>
                      <a:gd name="T69" fmla="*/ T68 w 1361"/>
                      <a:gd name="T70" fmla="+- 0 2179 430"/>
                      <a:gd name="T71" fmla="*/ 2179 h 2833"/>
                      <a:gd name="T72" fmla="+- 0 7661 7644"/>
                      <a:gd name="T73" fmla="*/ T72 w 1361"/>
                      <a:gd name="T74" fmla="+- 0 2071 430"/>
                      <a:gd name="T75" fmla="*/ 2071 h 2833"/>
                      <a:gd name="T76" fmla="+- 0 7648 7644"/>
                      <a:gd name="T77" fmla="*/ T76 w 1361"/>
                      <a:gd name="T78" fmla="+- 0 1960 430"/>
                      <a:gd name="T79" fmla="*/ 1960 h 2833"/>
                      <a:gd name="T80" fmla="+- 0 7644 7644"/>
                      <a:gd name="T81" fmla="*/ T80 w 1361"/>
                      <a:gd name="T82" fmla="+- 0 1847 430"/>
                      <a:gd name="T83" fmla="*/ 1847 h 2833"/>
                      <a:gd name="T84" fmla="+- 0 7648 7644"/>
                      <a:gd name="T85" fmla="*/ T84 w 1361"/>
                      <a:gd name="T86" fmla="+- 0 1733 430"/>
                      <a:gd name="T87" fmla="*/ 1733 h 2833"/>
                      <a:gd name="T88" fmla="+- 0 7661 7644"/>
                      <a:gd name="T89" fmla="*/ T88 w 1361"/>
                      <a:gd name="T90" fmla="+- 0 1622 430"/>
                      <a:gd name="T91" fmla="*/ 1622 h 2833"/>
                      <a:gd name="T92" fmla="+- 0 7683 7644"/>
                      <a:gd name="T93" fmla="*/ T92 w 1361"/>
                      <a:gd name="T94" fmla="+- 0 1514 430"/>
                      <a:gd name="T95" fmla="*/ 1514 h 2833"/>
                      <a:gd name="T96" fmla="+- 0 7712 7644"/>
                      <a:gd name="T97" fmla="*/ T96 w 1361"/>
                      <a:gd name="T98" fmla="+- 0 1409 430"/>
                      <a:gd name="T99" fmla="*/ 1409 h 2833"/>
                      <a:gd name="T100" fmla="+- 0 7750 7644"/>
                      <a:gd name="T101" fmla="*/ T100 w 1361"/>
                      <a:gd name="T102" fmla="+- 0 1307 430"/>
                      <a:gd name="T103" fmla="*/ 1307 h 2833"/>
                      <a:gd name="T104" fmla="+- 0 7794 7644"/>
                      <a:gd name="T105" fmla="*/ T104 w 1361"/>
                      <a:gd name="T106" fmla="+- 0 1210 430"/>
                      <a:gd name="T107" fmla="*/ 1210 h 2833"/>
                      <a:gd name="T108" fmla="+- 0 7846 7644"/>
                      <a:gd name="T109" fmla="*/ T108 w 1361"/>
                      <a:gd name="T110" fmla="+- 0 1116 430"/>
                      <a:gd name="T111" fmla="*/ 1116 h 2833"/>
                      <a:gd name="T112" fmla="+- 0 7905 7644"/>
                      <a:gd name="T113" fmla="*/ T112 w 1361"/>
                      <a:gd name="T114" fmla="+- 0 1027 430"/>
                      <a:gd name="T115" fmla="*/ 1027 h 2833"/>
                      <a:gd name="T116" fmla="+- 0 7969 7644"/>
                      <a:gd name="T117" fmla="*/ T116 w 1361"/>
                      <a:gd name="T118" fmla="+- 0 942 430"/>
                      <a:gd name="T119" fmla="*/ 942 h 2833"/>
                      <a:gd name="T120" fmla="+- 0 8040 7644"/>
                      <a:gd name="T121" fmla="*/ T120 w 1361"/>
                      <a:gd name="T122" fmla="+- 0 863 430"/>
                      <a:gd name="T123" fmla="*/ 863 h 2833"/>
                      <a:gd name="T124" fmla="+- 0 8117 7644"/>
                      <a:gd name="T125" fmla="*/ T124 w 1361"/>
                      <a:gd name="T126" fmla="+- 0 790 430"/>
                      <a:gd name="T127" fmla="*/ 790 h 2833"/>
                      <a:gd name="T128" fmla="+- 0 8198 7644"/>
                      <a:gd name="T129" fmla="*/ T128 w 1361"/>
                      <a:gd name="T130" fmla="+- 0 722 430"/>
                      <a:gd name="T131" fmla="*/ 722 h 2833"/>
                      <a:gd name="T132" fmla="+- 0 8285 7644"/>
                      <a:gd name="T133" fmla="*/ T132 w 1361"/>
                      <a:gd name="T134" fmla="+- 0 660 430"/>
                      <a:gd name="T135" fmla="*/ 660 h 2833"/>
                      <a:gd name="T136" fmla="+- 0 8377 7644"/>
                      <a:gd name="T137" fmla="*/ T136 w 1361"/>
                      <a:gd name="T138" fmla="+- 0 605 430"/>
                      <a:gd name="T139" fmla="*/ 605 h 2833"/>
                      <a:gd name="T140" fmla="+- 0 8472 7644"/>
                      <a:gd name="T141" fmla="*/ T140 w 1361"/>
                      <a:gd name="T142" fmla="+- 0 557 430"/>
                      <a:gd name="T143" fmla="*/ 557 h 2833"/>
                      <a:gd name="T144" fmla="+- 0 8572 7644"/>
                      <a:gd name="T145" fmla="*/ T144 w 1361"/>
                      <a:gd name="T146" fmla="+- 0 516 430"/>
                      <a:gd name="T147" fmla="*/ 516 h 2833"/>
                      <a:gd name="T148" fmla="+- 0 8676 7644"/>
                      <a:gd name="T149" fmla="*/ T148 w 1361"/>
                      <a:gd name="T150" fmla="+- 0 482 430"/>
                      <a:gd name="T151" fmla="*/ 482 h 2833"/>
                      <a:gd name="T152" fmla="+- 0 8782 7644"/>
                      <a:gd name="T153" fmla="*/ T152 w 1361"/>
                      <a:gd name="T154" fmla="+- 0 457 430"/>
                      <a:gd name="T155" fmla="*/ 457 h 2833"/>
                      <a:gd name="T156" fmla="+- 0 8892 7644"/>
                      <a:gd name="T157" fmla="*/ T156 w 1361"/>
                      <a:gd name="T158" fmla="+- 0 439 430"/>
                      <a:gd name="T159" fmla="*/ 439 h 2833"/>
                      <a:gd name="T160" fmla="+- 0 9004 7644"/>
                      <a:gd name="T161" fmla="*/ T160 w 1361"/>
                      <a:gd name="T162" fmla="+- 0 430 430"/>
                      <a:gd name="T163" fmla="*/ 430 h 2833"/>
                    </a:gdLst>
                    <a:ahLst/>
                    <a:cxnLst>
                      <a:cxn ang="0">
                        <a:pos x="T1" y="T3"/>
                      </a:cxn>
                      <a:cxn ang="0">
                        <a:pos x="T5" y="T7"/>
                      </a:cxn>
                      <a:cxn ang="0">
                        <a:pos x="T9" y="T11"/>
                      </a:cxn>
                      <a:cxn ang="0">
                        <a:pos x="T13" y="T15"/>
                      </a:cxn>
                      <a:cxn ang="0">
                        <a:pos x="T17" y="T19"/>
                      </a:cxn>
                      <a:cxn ang="0">
                        <a:pos x="T21" y="T23"/>
                      </a:cxn>
                      <a:cxn ang="0">
                        <a:pos x="T25" y="T27"/>
                      </a:cxn>
                      <a:cxn ang="0">
                        <a:pos x="T29" y="T31"/>
                      </a:cxn>
                      <a:cxn ang="0">
                        <a:pos x="T33" y="T35"/>
                      </a:cxn>
                      <a:cxn ang="0">
                        <a:pos x="T37" y="T39"/>
                      </a:cxn>
                      <a:cxn ang="0">
                        <a:pos x="T41" y="T43"/>
                      </a:cxn>
                      <a:cxn ang="0">
                        <a:pos x="T45" y="T47"/>
                      </a:cxn>
                      <a:cxn ang="0">
                        <a:pos x="T49" y="T51"/>
                      </a:cxn>
                      <a:cxn ang="0">
                        <a:pos x="T53" y="T55"/>
                      </a:cxn>
                      <a:cxn ang="0">
                        <a:pos x="T57" y="T59"/>
                      </a:cxn>
                      <a:cxn ang="0">
                        <a:pos x="T61" y="T63"/>
                      </a:cxn>
                      <a:cxn ang="0">
                        <a:pos x="T65" y="T67"/>
                      </a:cxn>
                      <a:cxn ang="0">
                        <a:pos x="T69" y="T71"/>
                      </a:cxn>
                      <a:cxn ang="0">
                        <a:pos x="T73" y="T75"/>
                      </a:cxn>
                      <a:cxn ang="0">
                        <a:pos x="T77" y="T79"/>
                      </a:cxn>
                      <a:cxn ang="0">
                        <a:pos x="T81" y="T83"/>
                      </a:cxn>
                      <a:cxn ang="0">
                        <a:pos x="T85" y="T87"/>
                      </a:cxn>
                      <a:cxn ang="0">
                        <a:pos x="T89" y="T91"/>
                      </a:cxn>
                      <a:cxn ang="0">
                        <a:pos x="T93" y="T95"/>
                      </a:cxn>
                      <a:cxn ang="0">
                        <a:pos x="T97" y="T99"/>
                      </a:cxn>
                      <a:cxn ang="0">
                        <a:pos x="T101" y="T103"/>
                      </a:cxn>
                      <a:cxn ang="0">
                        <a:pos x="T105" y="T107"/>
                      </a:cxn>
                      <a:cxn ang="0">
                        <a:pos x="T109" y="T111"/>
                      </a:cxn>
                      <a:cxn ang="0">
                        <a:pos x="T113" y="T115"/>
                      </a:cxn>
                      <a:cxn ang="0">
                        <a:pos x="T117" y="T119"/>
                      </a:cxn>
                      <a:cxn ang="0">
                        <a:pos x="T121" y="T123"/>
                      </a:cxn>
                      <a:cxn ang="0">
                        <a:pos x="T125" y="T127"/>
                      </a:cxn>
                      <a:cxn ang="0">
                        <a:pos x="T129" y="T131"/>
                      </a:cxn>
                      <a:cxn ang="0">
                        <a:pos x="T133" y="T135"/>
                      </a:cxn>
                      <a:cxn ang="0">
                        <a:pos x="T137" y="T139"/>
                      </a:cxn>
                      <a:cxn ang="0">
                        <a:pos x="T141" y="T143"/>
                      </a:cxn>
                      <a:cxn ang="0">
                        <a:pos x="T145" y="T147"/>
                      </a:cxn>
                      <a:cxn ang="0">
                        <a:pos x="T149" y="T151"/>
                      </a:cxn>
                      <a:cxn ang="0">
                        <a:pos x="T153" y="T155"/>
                      </a:cxn>
                      <a:cxn ang="0">
                        <a:pos x="T157" y="T159"/>
                      </a:cxn>
                      <a:cxn ang="0">
                        <a:pos x="T161" y="T163"/>
                      </a:cxn>
                    </a:cxnLst>
                    <a:rect l="0" t="0" r="r" b="b"/>
                    <a:pathLst>
                      <a:path w="1361" h="2833">
                        <a:moveTo>
                          <a:pt x="1360" y="2833"/>
                        </a:moveTo>
                        <a:lnTo>
                          <a:pt x="1248" y="2824"/>
                        </a:lnTo>
                        <a:lnTo>
                          <a:pt x="1138" y="2807"/>
                        </a:lnTo>
                        <a:lnTo>
                          <a:pt x="1032" y="2781"/>
                        </a:lnTo>
                        <a:lnTo>
                          <a:pt x="928" y="2747"/>
                        </a:lnTo>
                        <a:lnTo>
                          <a:pt x="828" y="2706"/>
                        </a:lnTo>
                        <a:lnTo>
                          <a:pt x="733" y="2658"/>
                        </a:lnTo>
                        <a:lnTo>
                          <a:pt x="641" y="2603"/>
                        </a:lnTo>
                        <a:lnTo>
                          <a:pt x="554" y="2541"/>
                        </a:lnTo>
                        <a:lnTo>
                          <a:pt x="473" y="2474"/>
                        </a:lnTo>
                        <a:lnTo>
                          <a:pt x="396" y="2400"/>
                        </a:lnTo>
                        <a:lnTo>
                          <a:pt x="325" y="2321"/>
                        </a:lnTo>
                        <a:lnTo>
                          <a:pt x="261" y="2237"/>
                        </a:lnTo>
                        <a:lnTo>
                          <a:pt x="202" y="2147"/>
                        </a:lnTo>
                        <a:lnTo>
                          <a:pt x="150" y="2054"/>
                        </a:lnTo>
                        <a:lnTo>
                          <a:pt x="106" y="1956"/>
                        </a:lnTo>
                        <a:lnTo>
                          <a:pt x="68" y="1854"/>
                        </a:lnTo>
                        <a:lnTo>
                          <a:pt x="39" y="1749"/>
                        </a:lnTo>
                        <a:lnTo>
                          <a:pt x="17" y="1641"/>
                        </a:lnTo>
                        <a:lnTo>
                          <a:pt x="4" y="1530"/>
                        </a:lnTo>
                        <a:lnTo>
                          <a:pt x="0" y="1417"/>
                        </a:lnTo>
                        <a:lnTo>
                          <a:pt x="4" y="1303"/>
                        </a:lnTo>
                        <a:lnTo>
                          <a:pt x="17" y="1192"/>
                        </a:lnTo>
                        <a:lnTo>
                          <a:pt x="39" y="1084"/>
                        </a:lnTo>
                        <a:lnTo>
                          <a:pt x="68" y="979"/>
                        </a:lnTo>
                        <a:lnTo>
                          <a:pt x="106" y="877"/>
                        </a:lnTo>
                        <a:lnTo>
                          <a:pt x="150" y="780"/>
                        </a:lnTo>
                        <a:lnTo>
                          <a:pt x="202" y="686"/>
                        </a:lnTo>
                        <a:lnTo>
                          <a:pt x="261" y="597"/>
                        </a:lnTo>
                        <a:lnTo>
                          <a:pt x="325" y="512"/>
                        </a:lnTo>
                        <a:lnTo>
                          <a:pt x="396" y="433"/>
                        </a:lnTo>
                        <a:lnTo>
                          <a:pt x="473" y="360"/>
                        </a:lnTo>
                        <a:lnTo>
                          <a:pt x="554" y="292"/>
                        </a:lnTo>
                        <a:lnTo>
                          <a:pt x="641" y="230"/>
                        </a:lnTo>
                        <a:lnTo>
                          <a:pt x="733" y="175"/>
                        </a:lnTo>
                        <a:lnTo>
                          <a:pt x="828" y="127"/>
                        </a:lnTo>
                        <a:lnTo>
                          <a:pt x="928" y="86"/>
                        </a:lnTo>
                        <a:lnTo>
                          <a:pt x="1032" y="52"/>
                        </a:lnTo>
                        <a:lnTo>
                          <a:pt x="1138" y="27"/>
                        </a:lnTo>
                        <a:lnTo>
                          <a:pt x="1248" y="9"/>
                        </a:lnTo>
                        <a:lnTo>
                          <a:pt x="1360" y="0"/>
                        </a:lnTo>
                      </a:path>
                    </a:pathLst>
                  </a:custGeom>
                  <a:noFill/>
                  <a:ln w="2857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7" name="Group 25"/>
                <p:cNvGrpSpPr>
                  <a:grpSpLocks/>
                </p:cNvGrpSpPr>
                <p:nvPr/>
              </p:nvGrpSpPr>
              <p:grpSpPr bwMode="auto">
                <a:xfrm>
                  <a:off x="8999" y="440"/>
                  <a:ext cx="10" cy="2"/>
                  <a:chOff x="8999" y="440"/>
                  <a:chExt cx="10" cy="2"/>
                </a:xfrm>
              </p:grpSpPr>
              <p:sp>
                <p:nvSpPr>
                  <p:cNvPr id="12" name="Freeform 26"/>
                  <p:cNvSpPr>
                    <a:spLocks/>
                  </p:cNvSpPr>
                  <p:nvPr/>
                </p:nvSpPr>
                <p:spPr bwMode="auto">
                  <a:xfrm>
                    <a:off x="8999" y="440"/>
                    <a:ext cx="10" cy="2"/>
                  </a:xfrm>
                  <a:custGeom>
                    <a:avLst/>
                    <a:gdLst>
                      <a:gd name="T0" fmla="+- 0 8999 8999"/>
                      <a:gd name="T1" fmla="*/ T0 w 10"/>
                      <a:gd name="T2" fmla="+- 0 9009 8999"/>
                      <a:gd name="T3" fmla="*/ T2 w 10"/>
                    </a:gdLst>
                    <a:ahLst/>
                    <a:cxnLst>
                      <a:cxn ang="0">
                        <a:pos x="T1" y="0"/>
                      </a:cxn>
                      <a:cxn ang="0">
                        <a:pos x="T3" y="0"/>
                      </a:cxn>
                    </a:cxnLst>
                    <a:rect l="0" t="0" r="r" b="b"/>
                    <a:pathLst>
                      <a:path w="10">
                        <a:moveTo>
                          <a:pt x="0" y="0"/>
                        </a:moveTo>
                        <a:lnTo>
                          <a:pt x="10" y="0"/>
                        </a:lnTo>
                      </a:path>
                    </a:pathLst>
                  </a:custGeom>
                  <a:noFill/>
                  <a:ln w="2857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8" name="Group 23"/>
                <p:cNvGrpSpPr>
                  <a:grpSpLocks/>
                </p:cNvGrpSpPr>
                <p:nvPr/>
              </p:nvGrpSpPr>
              <p:grpSpPr bwMode="auto">
                <a:xfrm>
                  <a:off x="9004" y="491"/>
                  <a:ext cx="2" cy="2732"/>
                  <a:chOff x="9004" y="491"/>
                  <a:chExt cx="2" cy="2732"/>
                </a:xfrm>
              </p:grpSpPr>
              <p:sp>
                <p:nvSpPr>
                  <p:cNvPr id="11" name="Freeform 24"/>
                  <p:cNvSpPr>
                    <a:spLocks/>
                  </p:cNvSpPr>
                  <p:nvPr/>
                </p:nvSpPr>
                <p:spPr bwMode="auto">
                  <a:xfrm>
                    <a:off x="9004" y="491"/>
                    <a:ext cx="2" cy="2732"/>
                  </a:xfrm>
                  <a:custGeom>
                    <a:avLst/>
                    <a:gdLst>
                      <a:gd name="T0" fmla="+- 0 491 491"/>
                      <a:gd name="T1" fmla="*/ 491 h 2732"/>
                      <a:gd name="T2" fmla="+- 0 3223 491"/>
                      <a:gd name="T3" fmla="*/ 3223 h 2732"/>
                    </a:gdLst>
                    <a:ahLst/>
                    <a:cxnLst>
                      <a:cxn ang="0">
                        <a:pos x="0" y="T1"/>
                      </a:cxn>
                      <a:cxn ang="0">
                        <a:pos x="0" y="T3"/>
                      </a:cxn>
                    </a:cxnLst>
                    <a:rect l="0" t="0" r="r" b="b"/>
                    <a:pathLst>
                      <a:path h="2732">
                        <a:moveTo>
                          <a:pt x="0" y="0"/>
                        </a:moveTo>
                        <a:lnTo>
                          <a:pt x="0" y="2732"/>
                        </a:lnTo>
                      </a:path>
                    </a:pathLst>
                  </a:custGeom>
                  <a:noFill/>
                  <a:ln w="28575">
                    <a:solidFill>
                      <a:srgbClr val="231F20"/>
                    </a:solidFill>
                    <a:prstDash val="dash"/>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nvGrpSpPr>
                <p:cNvPr id="9" name="Group 21"/>
                <p:cNvGrpSpPr>
                  <a:grpSpLocks/>
                </p:cNvGrpSpPr>
                <p:nvPr/>
              </p:nvGrpSpPr>
              <p:grpSpPr bwMode="auto">
                <a:xfrm>
                  <a:off x="8999" y="3253"/>
                  <a:ext cx="10" cy="2"/>
                  <a:chOff x="8999" y="3253"/>
                  <a:chExt cx="10" cy="2"/>
                </a:xfrm>
              </p:grpSpPr>
              <p:sp>
                <p:nvSpPr>
                  <p:cNvPr id="10" name="Freeform 22"/>
                  <p:cNvSpPr>
                    <a:spLocks/>
                  </p:cNvSpPr>
                  <p:nvPr/>
                </p:nvSpPr>
                <p:spPr bwMode="auto">
                  <a:xfrm>
                    <a:off x="8999" y="3253"/>
                    <a:ext cx="10" cy="2"/>
                  </a:xfrm>
                  <a:custGeom>
                    <a:avLst/>
                    <a:gdLst>
                      <a:gd name="T0" fmla="+- 0 8999 8999"/>
                      <a:gd name="T1" fmla="*/ T0 w 10"/>
                      <a:gd name="T2" fmla="+- 0 9009 8999"/>
                      <a:gd name="T3" fmla="*/ T2 w 10"/>
                    </a:gdLst>
                    <a:ahLst/>
                    <a:cxnLst>
                      <a:cxn ang="0">
                        <a:pos x="T1" y="0"/>
                      </a:cxn>
                      <a:cxn ang="0">
                        <a:pos x="T3" y="0"/>
                      </a:cxn>
                    </a:cxnLst>
                    <a:rect l="0" t="0" r="r" b="b"/>
                    <a:pathLst>
                      <a:path w="10">
                        <a:moveTo>
                          <a:pt x="0" y="0"/>
                        </a:moveTo>
                        <a:lnTo>
                          <a:pt x="10" y="0"/>
                        </a:lnTo>
                      </a:path>
                    </a:pathLst>
                  </a:custGeom>
                  <a:noFill/>
                  <a:ln w="28575">
                    <a:solidFill>
                      <a:srgbClr val="231F20"/>
                    </a:solidFill>
                    <a:round/>
                    <a:headEnd/>
                    <a:tailEnd/>
                  </a:ln>
                  <a:extLst>
                    <a:ext uri="{909E8E84-426E-40DD-AFC4-6F175D3DCCD1}">
                      <a14:hiddenFill xmlns:a14="http://schemas.microsoft.com/office/drawing/2010/main">
                        <a:solidFill>
                          <a:srgbClr val="FFFFFF"/>
                        </a:solidFill>
                      </a14:hiddenFill>
                    </a:ext>
                  </a:extLst>
                </p:spPr>
                <p:txBody>
                  <a:bodyPr vert="horz" wrap="square" lIns="91440" tIns="45720" rIns="91440" bIns="45720" numCol="1" anchor="t" anchorCtr="0" compatLnSpc="1">
                    <a:prstTxWarp prst="textNoShape">
                      <a:avLst/>
                    </a:prstTxWarp>
                  </a:bodyPr>
                  <a:lstStyle/>
                  <a:p>
                    <a:endParaRPr lang="en-NZ"/>
                  </a:p>
                </p:txBody>
              </p:sp>
            </p:grpSp>
          </p:grpSp>
        </p:grpSp>
        <p:sp>
          <p:nvSpPr>
            <p:cNvPr id="22" name="TextBox 21"/>
            <p:cNvSpPr txBox="1"/>
            <p:nvPr/>
          </p:nvSpPr>
          <p:spPr>
            <a:xfrm>
              <a:off x="6933063" y="1351128"/>
              <a:ext cx="1081450" cy="338554"/>
            </a:xfrm>
            <a:prstGeom prst="rect">
              <a:avLst/>
            </a:prstGeom>
            <a:noFill/>
          </p:spPr>
          <p:txBody>
            <a:bodyPr wrap="none" rtlCol="0">
              <a:spAutoFit/>
            </a:bodyPr>
            <a:lstStyle/>
            <a:p>
              <a:r>
                <a:rPr lang="en-NZ" sz="1600" b="1" i="1" dirty="0" smtClean="0"/>
                <a:t>North Pole</a:t>
              </a:r>
              <a:endParaRPr lang="en-NZ" sz="1600" b="1" i="1" dirty="0"/>
            </a:p>
          </p:txBody>
        </p:sp>
        <p:sp>
          <p:nvSpPr>
            <p:cNvPr id="23" name="TextBox 22"/>
            <p:cNvSpPr txBox="1"/>
            <p:nvPr/>
          </p:nvSpPr>
          <p:spPr>
            <a:xfrm>
              <a:off x="7030872" y="4233080"/>
              <a:ext cx="1090235" cy="338554"/>
            </a:xfrm>
            <a:prstGeom prst="rect">
              <a:avLst/>
            </a:prstGeom>
            <a:noFill/>
          </p:spPr>
          <p:txBody>
            <a:bodyPr wrap="none" rtlCol="0">
              <a:spAutoFit/>
            </a:bodyPr>
            <a:lstStyle/>
            <a:p>
              <a:r>
                <a:rPr lang="en-NZ" sz="1600" b="1" i="1" dirty="0" smtClean="0"/>
                <a:t>South Pole</a:t>
              </a:r>
              <a:endParaRPr lang="en-NZ" sz="1600" b="1" i="1" dirty="0"/>
            </a:p>
          </p:txBody>
        </p:sp>
      </p:grpSp>
      <p:sp>
        <p:nvSpPr>
          <p:cNvPr id="25" name="Rectangle 24"/>
          <p:cNvSpPr/>
          <p:nvPr/>
        </p:nvSpPr>
        <p:spPr>
          <a:xfrm>
            <a:off x="238259" y="1687132"/>
            <a:ext cx="5647385" cy="2308324"/>
          </a:xfrm>
          <a:prstGeom prst="rect">
            <a:avLst/>
          </a:prstGeom>
          <a:solidFill>
            <a:srgbClr val="FFFFCC"/>
          </a:solidFill>
        </p:spPr>
        <p:txBody>
          <a:bodyPr wrap="square">
            <a:spAutoFit/>
          </a:bodyPr>
          <a:lstStyle/>
          <a:p>
            <a:r>
              <a:rPr lang="en-US" dirty="0" smtClean="0"/>
              <a:t>The </a:t>
            </a:r>
            <a:r>
              <a:rPr lang="en-US" dirty="0"/>
              <a:t>object would start with a tangential velocity at right angles to the radius it is falling along. Deeper parts of the hole will not have as great a tangential velocity, and so the object will be going faster </a:t>
            </a:r>
            <a:r>
              <a:rPr lang="en-US" dirty="0" smtClean="0"/>
              <a:t>than </a:t>
            </a:r>
            <a:r>
              <a:rPr lang="en-US" dirty="0"/>
              <a:t>the hole is going. The object will </a:t>
            </a:r>
            <a:r>
              <a:rPr lang="en-US" dirty="0" smtClean="0"/>
              <a:t>collide with the wall </a:t>
            </a:r>
            <a:r>
              <a:rPr lang="en-US" dirty="0"/>
              <a:t>of the </a:t>
            </a:r>
            <a:r>
              <a:rPr lang="en-US" dirty="0" smtClean="0"/>
              <a:t>hole </a:t>
            </a:r>
            <a:r>
              <a:rPr lang="en-US" dirty="0"/>
              <a:t>all the way </a:t>
            </a:r>
            <a:r>
              <a:rPr lang="en-US" dirty="0" smtClean="0"/>
              <a:t>down.</a:t>
            </a:r>
          </a:p>
          <a:p>
            <a:r>
              <a:rPr lang="en-US" dirty="0" smtClean="0"/>
              <a:t>These collisions will mean that it does not perform SHM – unless the Earth stopped rotating!</a:t>
            </a:r>
            <a:endParaRPr lang="en-NZ" dirty="0"/>
          </a:p>
        </p:txBody>
      </p:sp>
      <p:sp>
        <p:nvSpPr>
          <p:cNvPr id="28" name="TextBox 27"/>
          <p:cNvSpPr txBox="1"/>
          <p:nvPr/>
        </p:nvSpPr>
        <p:spPr>
          <a:xfrm>
            <a:off x="5775474" y="5822912"/>
            <a:ext cx="2821413" cy="369332"/>
          </a:xfrm>
          <a:prstGeom prst="rect">
            <a:avLst/>
          </a:prstGeom>
          <a:solidFill>
            <a:srgbClr val="FFFFCC"/>
          </a:solidFill>
        </p:spPr>
        <p:txBody>
          <a:bodyPr wrap="none" rtlCol="0">
            <a:spAutoFit/>
          </a:bodyPr>
          <a:lstStyle/>
          <a:p>
            <a:r>
              <a:rPr lang="en-NZ" b="1" i="1" dirty="0" smtClean="0">
                <a:solidFill>
                  <a:srgbClr val="FF0000"/>
                </a:solidFill>
              </a:rPr>
              <a:t>Two marks were given here</a:t>
            </a:r>
            <a:endParaRPr lang="en-NZ" b="1" i="1" dirty="0">
              <a:solidFill>
                <a:srgbClr val="FF0000"/>
              </a:solidFill>
            </a:endParaRPr>
          </a:p>
        </p:txBody>
      </p:sp>
      <p:sp>
        <p:nvSpPr>
          <p:cNvPr id="26" name="TextBox 25"/>
          <p:cNvSpPr txBox="1"/>
          <p:nvPr/>
        </p:nvSpPr>
        <p:spPr>
          <a:xfrm>
            <a:off x="180306" y="4417456"/>
            <a:ext cx="6761407" cy="923330"/>
          </a:xfrm>
          <a:prstGeom prst="rect">
            <a:avLst/>
          </a:prstGeom>
          <a:solidFill>
            <a:srgbClr val="CCFFCC"/>
          </a:solidFill>
        </p:spPr>
        <p:txBody>
          <a:bodyPr wrap="square" rtlCol="0">
            <a:spAutoFit/>
          </a:bodyPr>
          <a:lstStyle/>
          <a:p>
            <a:r>
              <a:rPr lang="en-NZ" dirty="0" smtClean="0"/>
              <a:t> …… and in true Physics style we will neglect the fact that drilling holes around 10 -15km deep is the best we can do, the Earth’s  density is nowhere near uniform, the outer core is liquid Nickel / Iron ……….</a:t>
            </a:r>
            <a:endParaRPr lang="en-NZ" dirty="0"/>
          </a:p>
        </p:txBody>
      </p:sp>
    </p:spTree>
    <p:extLst>
      <p:ext uri="{BB962C8B-B14F-4D97-AF65-F5344CB8AC3E}">
        <p14:creationId xmlns:p14="http://schemas.microsoft.com/office/powerpoint/2010/main" val="155074407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fade">
                                      <p:cBhvr>
                                        <p:cTn id="7" dur="1500"/>
                                        <p:tgtEl>
                                          <p:spTgt spid="25"/>
                                        </p:tgtEl>
                                      </p:cBhvr>
                                    </p:animEffect>
                                  </p:childTnLst>
                                </p:cTn>
                              </p:par>
                            </p:childTnLst>
                          </p:cTn>
                        </p:par>
                        <p:par>
                          <p:cTn id="8" fill="hold">
                            <p:stCondLst>
                              <p:cond delay="1500"/>
                            </p:stCondLst>
                            <p:childTnLst>
                              <p:par>
                                <p:cTn id="9" presetID="26" presetClass="entr" presetSubtype="0" fill="hold" grpId="0" nodeType="afterEffect">
                                  <p:stCondLst>
                                    <p:cond delay="1000"/>
                                  </p:stCondLst>
                                  <p:childTnLst>
                                    <p:set>
                                      <p:cBhvr>
                                        <p:cTn id="10" dur="1" fill="hold">
                                          <p:stCondLst>
                                            <p:cond delay="0"/>
                                          </p:stCondLst>
                                        </p:cTn>
                                        <p:tgtEl>
                                          <p:spTgt spid="28"/>
                                        </p:tgtEl>
                                        <p:attrNameLst>
                                          <p:attrName>style.visibility</p:attrName>
                                        </p:attrNameLst>
                                      </p:cBhvr>
                                      <p:to>
                                        <p:strVal val="visible"/>
                                      </p:to>
                                    </p:set>
                                    <p:animEffect transition="in" filter="wipe(down)">
                                      <p:cBhvr>
                                        <p:cTn id="11" dur="580">
                                          <p:stCondLst>
                                            <p:cond delay="0"/>
                                          </p:stCondLst>
                                        </p:cTn>
                                        <p:tgtEl>
                                          <p:spTgt spid="28"/>
                                        </p:tgtEl>
                                      </p:cBhvr>
                                    </p:animEffect>
                                    <p:anim calcmode="lin" valueType="num">
                                      <p:cBhvr>
                                        <p:cTn id="12" dur="1822" tmFilter="0,0; 0.14,0.36; 0.43,0.73; 0.71,0.91; 1.0,1.0">
                                          <p:stCondLst>
                                            <p:cond delay="0"/>
                                          </p:stCondLst>
                                        </p:cTn>
                                        <p:tgtEl>
                                          <p:spTgt spid="28"/>
                                        </p:tgtEl>
                                        <p:attrNameLst>
                                          <p:attrName>ppt_x</p:attrName>
                                        </p:attrNameLst>
                                      </p:cBhvr>
                                      <p:tavLst>
                                        <p:tav tm="0">
                                          <p:val>
                                            <p:strVal val="#ppt_x-0.25"/>
                                          </p:val>
                                        </p:tav>
                                        <p:tav tm="100000">
                                          <p:val>
                                            <p:strVal val="#ppt_x"/>
                                          </p:val>
                                        </p:tav>
                                      </p:tavLst>
                                    </p:anim>
                                    <p:anim calcmode="lin" valueType="num">
                                      <p:cBhvr>
                                        <p:cTn id="13" dur="664" tmFilter="0.0,0.0; 0.25,0.07; 0.50,0.2; 0.75,0.467; 1.0,1.0">
                                          <p:stCondLst>
                                            <p:cond delay="0"/>
                                          </p:stCondLst>
                                        </p:cTn>
                                        <p:tgtEl>
                                          <p:spTgt spid="28"/>
                                        </p:tgtEl>
                                        <p:attrNameLst>
                                          <p:attrName>ppt_y</p:attrName>
                                        </p:attrNameLst>
                                      </p:cBhvr>
                                      <p:tavLst>
                                        <p:tav tm="0" fmla="#ppt_y-sin(pi*$)/3">
                                          <p:val>
                                            <p:fltVal val="0.5"/>
                                          </p:val>
                                        </p:tav>
                                        <p:tav tm="100000">
                                          <p:val>
                                            <p:fltVal val="1"/>
                                          </p:val>
                                        </p:tav>
                                      </p:tavLst>
                                    </p:anim>
                                    <p:anim calcmode="lin" valueType="num">
                                      <p:cBhvr>
                                        <p:cTn id="14" dur="664" tmFilter="0, 0; 0.125,0.2665; 0.25,0.4; 0.375,0.465; 0.5,0.5;  0.625,0.535; 0.75,0.6; 0.875,0.7335; 1,1">
                                          <p:stCondLst>
                                            <p:cond delay="664"/>
                                          </p:stCondLst>
                                        </p:cTn>
                                        <p:tgtEl>
                                          <p:spTgt spid="28"/>
                                        </p:tgtEl>
                                        <p:attrNameLst>
                                          <p:attrName>ppt_y</p:attrName>
                                        </p:attrNameLst>
                                      </p:cBhvr>
                                      <p:tavLst>
                                        <p:tav tm="0" fmla="#ppt_y-sin(pi*$)/9">
                                          <p:val>
                                            <p:fltVal val="0"/>
                                          </p:val>
                                        </p:tav>
                                        <p:tav tm="100000">
                                          <p:val>
                                            <p:fltVal val="1"/>
                                          </p:val>
                                        </p:tav>
                                      </p:tavLst>
                                    </p:anim>
                                    <p:anim calcmode="lin" valueType="num">
                                      <p:cBhvr>
                                        <p:cTn id="15" dur="332" tmFilter="0, 0; 0.125,0.2665; 0.25,0.4; 0.375,0.465; 0.5,0.5;  0.625,0.535; 0.75,0.6; 0.875,0.7335; 1,1">
                                          <p:stCondLst>
                                            <p:cond delay="1324"/>
                                          </p:stCondLst>
                                        </p:cTn>
                                        <p:tgtEl>
                                          <p:spTgt spid="28"/>
                                        </p:tgtEl>
                                        <p:attrNameLst>
                                          <p:attrName>ppt_y</p:attrName>
                                        </p:attrNameLst>
                                      </p:cBhvr>
                                      <p:tavLst>
                                        <p:tav tm="0" fmla="#ppt_y-sin(pi*$)/27">
                                          <p:val>
                                            <p:fltVal val="0"/>
                                          </p:val>
                                        </p:tav>
                                        <p:tav tm="100000">
                                          <p:val>
                                            <p:fltVal val="1"/>
                                          </p:val>
                                        </p:tav>
                                      </p:tavLst>
                                    </p:anim>
                                    <p:anim calcmode="lin" valueType="num">
                                      <p:cBhvr>
                                        <p:cTn id="16" dur="164" tmFilter="0, 0; 0.125,0.2665; 0.25,0.4; 0.375,0.465; 0.5,0.5;  0.625,0.535; 0.75,0.6; 0.875,0.7335; 1,1">
                                          <p:stCondLst>
                                            <p:cond delay="1656"/>
                                          </p:stCondLst>
                                        </p:cTn>
                                        <p:tgtEl>
                                          <p:spTgt spid="28"/>
                                        </p:tgtEl>
                                        <p:attrNameLst>
                                          <p:attrName>ppt_y</p:attrName>
                                        </p:attrNameLst>
                                      </p:cBhvr>
                                      <p:tavLst>
                                        <p:tav tm="0" fmla="#ppt_y-sin(pi*$)/81">
                                          <p:val>
                                            <p:fltVal val="0"/>
                                          </p:val>
                                        </p:tav>
                                        <p:tav tm="100000">
                                          <p:val>
                                            <p:fltVal val="1"/>
                                          </p:val>
                                        </p:tav>
                                      </p:tavLst>
                                    </p:anim>
                                    <p:animScale>
                                      <p:cBhvr>
                                        <p:cTn id="17" dur="26">
                                          <p:stCondLst>
                                            <p:cond delay="650"/>
                                          </p:stCondLst>
                                        </p:cTn>
                                        <p:tgtEl>
                                          <p:spTgt spid="28"/>
                                        </p:tgtEl>
                                      </p:cBhvr>
                                      <p:to x="100000" y="60000"/>
                                    </p:animScale>
                                    <p:animScale>
                                      <p:cBhvr>
                                        <p:cTn id="18" dur="166" decel="50000">
                                          <p:stCondLst>
                                            <p:cond delay="676"/>
                                          </p:stCondLst>
                                        </p:cTn>
                                        <p:tgtEl>
                                          <p:spTgt spid="28"/>
                                        </p:tgtEl>
                                      </p:cBhvr>
                                      <p:to x="100000" y="100000"/>
                                    </p:animScale>
                                    <p:animScale>
                                      <p:cBhvr>
                                        <p:cTn id="19" dur="26">
                                          <p:stCondLst>
                                            <p:cond delay="1312"/>
                                          </p:stCondLst>
                                        </p:cTn>
                                        <p:tgtEl>
                                          <p:spTgt spid="28"/>
                                        </p:tgtEl>
                                      </p:cBhvr>
                                      <p:to x="100000" y="80000"/>
                                    </p:animScale>
                                    <p:animScale>
                                      <p:cBhvr>
                                        <p:cTn id="20" dur="166" decel="50000">
                                          <p:stCondLst>
                                            <p:cond delay="1338"/>
                                          </p:stCondLst>
                                        </p:cTn>
                                        <p:tgtEl>
                                          <p:spTgt spid="28"/>
                                        </p:tgtEl>
                                      </p:cBhvr>
                                      <p:to x="100000" y="100000"/>
                                    </p:animScale>
                                    <p:animScale>
                                      <p:cBhvr>
                                        <p:cTn id="21" dur="26">
                                          <p:stCondLst>
                                            <p:cond delay="1642"/>
                                          </p:stCondLst>
                                        </p:cTn>
                                        <p:tgtEl>
                                          <p:spTgt spid="28"/>
                                        </p:tgtEl>
                                      </p:cBhvr>
                                      <p:to x="100000" y="90000"/>
                                    </p:animScale>
                                    <p:animScale>
                                      <p:cBhvr>
                                        <p:cTn id="22" dur="166" decel="50000">
                                          <p:stCondLst>
                                            <p:cond delay="1668"/>
                                          </p:stCondLst>
                                        </p:cTn>
                                        <p:tgtEl>
                                          <p:spTgt spid="28"/>
                                        </p:tgtEl>
                                      </p:cBhvr>
                                      <p:to x="100000" y="100000"/>
                                    </p:animScale>
                                    <p:animScale>
                                      <p:cBhvr>
                                        <p:cTn id="23" dur="26">
                                          <p:stCondLst>
                                            <p:cond delay="1808"/>
                                          </p:stCondLst>
                                        </p:cTn>
                                        <p:tgtEl>
                                          <p:spTgt spid="28"/>
                                        </p:tgtEl>
                                      </p:cBhvr>
                                      <p:to x="100000" y="95000"/>
                                    </p:animScale>
                                    <p:animScale>
                                      <p:cBhvr>
                                        <p:cTn id="24" dur="166" decel="50000">
                                          <p:stCondLst>
                                            <p:cond delay="1834"/>
                                          </p:stCondLst>
                                        </p:cTn>
                                        <p:tgtEl>
                                          <p:spTgt spid="28"/>
                                        </p:tgtEl>
                                      </p:cBhvr>
                                      <p:to x="100000" y="100000"/>
                                    </p:animScale>
                                  </p:childTnLst>
                                </p:cTn>
                              </p:par>
                            </p:childTnLst>
                          </p:cTn>
                        </p:par>
                        <p:par>
                          <p:cTn id="25" fill="hold">
                            <p:stCondLst>
                              <p:cond delay="4500"/>
                            </p:stCondLst>
                            <p:childTnLst>
                              <p:par>
                                <p:cTn id="26" presetID="22" presetClass="entr" presetSubtype="1" fill="hold" grpId="0" nodeType="afterEffect">
                                  <p:stCondLst>
                                    <p:cond delay="0"/>
                                  </p:stCondLst>
                                  <p:childTnLst>
                                    <p:set>
                                      <p:cBhvr>
                                        <p:cTn id="27" dur="1" fill="hold">
                                          <p:stCondLst>
                                            <p:cond delay="0"/>
                                          </p:stCondLst>
                                        </p:cTn>
                                        <p:tgtEl>
                                          <p:spTgt spid="26"/>
                                        </p:tgtEl>
                                        <p:attrNameLst>
                                          <p:attrName>style.visibility</p:attrName>
                                        </p:attrNameLst>
                                      </p:cBhvr>
                                      <p:to>
                                        <p:strVal val="visible"/>
                                      </p:to>
                                    </p:set>
                                    <p:animEffect transition="in" filter="wipe(up)">
                                      <p:cBhvr>
                                        <p:cTn id="28" dur="2500"/>
                                        <p:tgtEl>
                                          <p:spTgt spid="2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5" grpId="0" animBg="1"/>
      <p:bldP spid="28" grpId="0" animBg="1"/>
      <p:bldP spid="26"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6"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1384183" y="-1"/>
            <a:ext cx="6464417" cy="695350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83485026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304800" y="228600"/>
            <a:ext cx="7924800" cy="369332"/>
          </a:xfrm>
          <a:prstGeom prst="rect">
            <a:avLst/>
          </a:prstGeom>
        </p:spPr>
        <p:txBody>
          <a:bodyPr wrap="square">
            <a:spAutoFit/>
          </a:bodyPr>
          <a:lstStyle/>
          <a:p>
            <a:r>
              <a:rPr lang="en-US" b="1" dirty="0"/>
              <a:t>QUESTION ONE:   MODERN PHYSICS  </a:t>
            </a:r>
            <a:r>
              <a:rPr lang="en-US" dirty="0"/>
              <a:t>(8 marks</a:t>
            </a:r>
            <a:r>
              <a:rPr lang="en-US" dirty="0" smtClean="0"/>
              <a:t>)</a:t>
            </a:r>
            <a:endParaRPr lang="en-NZ" dirty="0"/>
          </a:p>
        </p:txBody>
      </p:sp>
      <p:sp>
        <p:nvSpPr>
          <p:cNvPr id="4" name="Rectangle 3"/>
          <p:cNvSpPr/>
          <p:nvPr/>
        </p:nvSpPr>
        <p:spPr>
          <a:xfrm>
            <a:off x="276896" y="619591"/>
            <a:ext cx="8458200" cy="1754326"/>
          </a:xfrm>
          <a:prstGeom prst="rect">
            <a:avLst/>
          </a:prstGeom>
        </p:spPr>
        <p:txBody>
          <a:bodyPr wrap="square">
            <a:spAutoFit/>
          </a:bodyPr>
          <a:lstStyle/>
          <a:p>
            <a:r>
              <a:rPr lang="en-US" dirty="0" smtClean="0"/>
              <a:t>In </a:t>
            </a:r>
            <a:r>
              <a:rPr lang="en-US" dirty="0"/>
              <a:t>an experiment to investigate the photoelectric effect, light of wavelength </a:t>
            </a:r>
            <a:r>
              <a:rPr lang="en-US" i="1" dirty="0"/>
              <a:t>λ </a:t>
            </a:r>
            <a:r>
              <a:rPr lang="en-US" dirty="0"/>
              <a:t>is incident on a metal surface and a current is produced. The current is reduced by applying a potential difference </a:t>
            </a:r>
            <a:r>
              <a:rPr lang="en-US" i="1" dirty="0"/>
              <a:t>V </a:t>
            </a:r>
            <a:r>
              <a:rPr lang="en-US" dirty="0"/>
              <a:t>between the metal surface and the collecting plate.</a:t>
            </a:r>
            <a:endParaRPr lang="en-NZ" dirty="0"/>
          </a:p>
          <a:p>
            <a:r>
              <a:rPr lang="en-US" dirty="0"/>
              <a:t> </a:t>
            </a:r>
            <a:endParaRPr lang="en-NZ" dirty="0"/>
          </a:p>
          <a:p>
            <a:pPr marL="400050" lvl="0" indent="-400050">
              <a:buAutoNum type="romanLcParenBoth"/>
            </a:pPr>
            <a:r>
              <a:rPr lang="en-US" dirty="0" smtClean="0"/>
              <a:t>When </a:t>
            </a:r>
            <a:r>
              <a:rPr lang="en-US" dirty="0"/>
              <a:t>the current is reduced to zero, derive an equation relating </a:t>
            </a:r>
            <a:r>
              <a:rPr lang="en-US" i="1" dirty="0"/>
              <a:t>λ</a:t>
            </a:r>
            <a:r>
              <a:rPr lang="en-US" dirty="0"/>
              <a:t>, </a:t>
            </a:r>
            <a:r>
              <a:rPr lang="en-US" i="1" dirty="0"/>
              <a:t>V </a:t>
            </a:r>
            <a:r>
              <a:rPr lang="en-US" dirty="0"/>
              <a:t>and the work </a:t>
            </a:r>
            <a:r>
              <a:rPr lang="en-US" dirty="0" smtClean="0"/>
              <a:t> </a:t>
            </a:r>
          </a:p>
          <a:p>
            <a:pPr lvl="0"/>
            <a:r>
              <a:rPr lang="en-US" dirty="0"/>
              <a:t> </a:t>
            </a:r>
            <a:r>
              <a:rPr lang="en-US" dirty="0" smtClean="0"/>
              <a:t>       function,</a:t>
            </a:r>
            <a:r>
              <a:rPr lang="el-GR" b="1" i="1" dirty="0">
                <a:latin typeface="Times New Roman" panose="02020603050405020304" pitchFamily="18" charset="0"/>
                <a:cs typeface="Times New Roman" panose="02020603050405020304" pitchFamily="18" charset="0"/>
              </a:rPr>
              <a:t> φ</a:t>
            </a:r>
            <a:r>
              <a:rPr lang="en-NZ" b="1" i="1" dirty="0">
                <a:latin typeface="Times New Roman" panose="02020603050405020304" pitchFamily="18" charset="0"/>
                <a:cs typeface="Times New Roman" panose="02020603050405020304" pitchFamily="18" charset="0"/>
              </a:rPr>
              <a:t> </a:t>
            </a:r>
            <a:r>
              <a:rPr lang="en-US" dirty="0" smtClean="0"/>
              <a:t>, </a:t>
            </a:r>
            <a:r>
              <a:rPr lang="en-US" dirty="0"/>
              <a:t>of the metal</a:t>
            </a:r>
            <a:r>
              <a:rPr lang="en-US" dirty="0" smtClean="0"/>
              <a:t>.  Provide </a:t>
            </a:r>
            <a:r>
              <a:rPr lang="en-US" dirty="0"/>
              <a:t>a full explanation of the </a:t>
            </a:r>
            <a:r>
              <a:rPr lang="en-US" dirty="0" smtClean="0"/>
              <a:t>derivation.</a:t>
            </a:r>
          </a:p>
        </p:txBody>
      </p:sp>
      <p:sp>
        <p:nvSpPr>
          <p:cNvPr id="5" name="Rectangle 4"/>
          <p:cNvSpPr/>
          <p:nvPr/>
        </p:nvSpPr>
        <p:spPr>
          <a:xfrm>
            <a:off x="464978" y="2407207"/>
            <a:ext cx="4583540" cy="369332"/>
          </a:xfrm>
          <a:prstGeom prst="rect">
            <a:avLst/>
          </a:prstGeom>
          <a:solidFill>
            <a:srgbClr val="FFFFCC"/>
          </a:solidFill>
        </p:spPr>
        <p:txBody>
          <a:bodyPr wrap="square">
            <a:spAutoFit/>
          </a:bodyPr>
          <a:lstStyle/>
          <a:p>
            <a:r>
              <a:rPr lang="en-US" dirty="0" smtClean="0"/>
              <a:t>The energy of any incident photon is given by :</a:t>
            </a:r>
            <a:endParaRPr lang="en-NZ" sz="2400" dirty="0"/>
          </a:p>
        </p:txBody>
      </p:sp>
      <p:sp>
        <p:nvSpPr>
          <p:cNvPr id="6" name="Rectangle 5"/>
          <p:cNvSpPr/>
          <p:nvPr/>
        </p:nvSpPr>
        <p:spPr>
          <a:xfrm>
            <a:off x="360608" y="3015478"/>
            <a:ext cx="8474298" cy="923330"/>
          </a:xfrm>
          <a:prstGeom prst="rect">
            <a:avLst/>
          </a:prstGeom>
          <a:solidFill>
            <a:srgbClr val="FFFFCC"/>
          </a:solidFill>
        </p:spPr>
        <p:txBody>
          <a:bodyPr wrap="square">
            <a:spAutoFit/>
          </a:bodyPr>
          <a:lstStyle/>
          <a:p>
            <a:r>
              <a:rPr lang="en-US" dirty="0"/>
              <a:t>The minimum energy required to liberate an electron from the metal surface </a:t>
            </a:r>
            <a:r>
              <a:rPr lang="en-US" dirty="0" smtClean="0"/>
              <a:t>is </a:t>
            </a:r>
            <a:r>
              <a:rPr lang="el-GR" b="1" i="1" dirty="0" smtClean="0">
                <a:latin typeface="Times New Roman" panose="02020603050405020304" pitchFamily="18" charset="0"/>
                <a:cs typeface="Times New Roman" panose="02020603050405020304" pitchFamily="18" charset="0"/>
              </a:rPr>
              <a:t>φ</a:t>
            </a:r>
            <a:r>
              <a:rPr lang="en-NZ" b="1" i="1" dirty="0" smtClean="0">
                <a:latin typeface="Times New Roman" panose="02020603050405020304" pitchFamily="18" charset="0"/>
                <a:cs typeface="Times New Roman" panose="02020603050405020304" pitchFamily="18" charset="0"/>
              </a:rPr>
              <a:t> </a:t>
            </a:r>
            <a:r>
              <a:rPr lang="en-US" dirty="0" smtClean="0"/>
              <a:t>(the </a:t>
            </a:r>
            <a:r>
              <a:rPr lang="en-US" dirty="0"/>
              <a:t>work function). Any difference between the work function energy and the incident photon energy will </a:t>
            </a:r>
            <a:r>
              <a:rPr lang="en-US" dirty="0" smtClean="0"/>
              <a:t>appear </a:t>
            </a:r>
            <a:r>
              <a:rPr lang="en-US" dirty="0"/>
              <a:t>as the maximum kinetic energy of the liberated </a:t>
            </a:r>
            <a:r>
              <a:rPr lang="en-US" dirty="0" smtClean="0"/>
              <a:t>electrons</a:t>
            </a:r>
            <a:r>
              <a:rPr lang="en-US" dirty="0"/>
              <a:t>.</a:t>
            </a:r>
            <a:endParaRPr lang="en-NZ" dirty="0"/>
          </a:p>
        </p:txBody>
      </p:sp>
      <mc:AlternateContent xmlns:mc="http://schemas.openxmlformats.org/markup-compatibility/2006" xmlns:a14="http://schemas.microsoft.com/office/drawing/2010/main">
        <mc:Choice Requires="a14">
          <p:sp>
            <p:nvSpPr>
              <p:cNvPr id="7" name="TextBox 6"/>
              <p:cNvSpPr txBox="1"/>
              <p:nvPr/>
            </p:nvSpPr>
            <p:spPr>
              <a:xfrm>
                <a:off x="6664816" y="4159875"/>
                <a:ext cx="2010359" cy="676660"/>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NZ" sz="2000" b="0" i="1" smtClean="0">
                              <a:latin typeface="Cambria Math"/>
                            </a:rPr>
                          </m:ctrlPr>
                        </m:fPr>
                        <m:num>
                          <m:r>
                            <a:rPr lang="en-NZ" sz="2000" b="0" i="1" smtClean="0">
                              <a:latin typeface="Cambria Math"/>
                            </a:rPr>
                            <m:t>1</m:t>
                          </m:r>
                        </m:num>
                        <m:den>
                          <m:r>
                            <a:rPr lang="en-NZ" sz="2000" b="0" i="1" smtClean="0">
                              <a:latin typeface="Cambria Math"/>
                            </a:rPr>
                            <m:t>2</m:t>
                          </m:r>
                        </m:den>
                      </m:f>
                      <m:r>
                        <a:rPr lang="en-NZ" sz="2000" b="0" i="1" smtClean="0">
                          <a:latin typeface="Cambria Math"/>
                        </a:rPr>
                        <m:t>𝑚</m:t>
                      </m:r>
                      <m:sSup>
                        <m:sSupPr>
                          <m:ctrlPr>
                            <a:rPr lang="en-NZ" sz="2000" b="0" i="1" smtClean="0">
                              <a:latin typeface="Cambria Math"/>
                            </a:rPr>
                          </m:ctrlPr>
                        </m:sSupPr>
                        <m:e>
                          <m:r>
                            <a:rPr lang="en-NZ" sz="2000" b="0" i="1" smtClean="0">
                              <a:latin typeface="Cambria Math"/>
                            </a:rPr>
                            <m:t>𝑣</m:t>
                          </m:r>
                        </m:e>
                        <m:sup>
                          <m:r>
                            <a:rPr lang="en-NZ" sz="2000" b="0" i="1" smtClean="0">
                              <a:latin typeface="Cambria Math"/>
                            </a:rPr>
                            <m:t>2</m:t>
                          </m:r>
                        </m:sup>
                      </m:sSup>
                      <m:r>
                        <a:rPr lang="en-NZ" sz="2000" b="0" i="1" smtClean="0">
                          <a:latin typeface="Cambria Math"/>
                        </a:rPr>
                        <m:t>=</m:t>
                      </m:r>
                      <m:f>
                        <m:fPr>
                          <m:ctrlPr>
                            <a:rPr lang="en-NZ" sz="2000" b="0" i="1" smtClean="0">
                              <a:latin typeface="Cambria Math"/>
                            </a:rPr>
                          </m:ctrlPr>
                        </m:fPr>
                        <m:num>
                          <m:r>
                            <a:rPr lang="en-NZ" sz="2000" b="0" i="1" smtClean="0">
                              <a:latin typeface="Cambria Math"/>
                            </a:rPr>
                            <m:t>h𝑐</m:t>
                          </m:r>
                        </m:num>
                        <m:den>
                          <m:r>
                            <m:rPr>
                              <m:sty m:val="p"/>
                            </m:rPr>
                            <a:rPr lang="el-GR" sz="2000" i="1">
                              <a:latin typeface="Cambria Math"/>
                            </a:rPr>
                            <m:t>λ</m:t>
                          </m:r>
                        </m:den>
                      </m:f>
                      <m:r>
                        <a:rPr lang="en-NZ" sz="2000" b="0" i="1" smtClean="0">
                          <a:latin typeface="Cambria Math"/>
                        </a:rPr>
                        <m:t>−</m:t>
                      </m:r>
                      <m:r>
                        <a:rPr lang="en-NZ" sz="2000" b="0" i="1" smtClean="0">
                          <a:latin typeface="Cambria Math"/>
                          <a:ea typeface="Cambria Math"/>
                        </a:rPr>
                        <m:t>𝜑</m:t>
                      </m:r>
                    </m:oMath>
                  </m:oMathPara>
                </a14:m>
                <a:endParaRPr lang="en-NZ" sz="2000" dirty="0"/>
              </a:p>
            </p:txBody>
          </p:sp>
        </mc:Choice>
        <mc:Fallback xmlns="">
          <p:sp>
            <p:nvSpPr>
              <p:cNvPr id="7" name="TextBox 6"/>
              <p:cNvSpPr txBox="1">
                <a:spLocks noRot="1" noChangeAspect="1" noMove="1" noResize="1" noEditPoints="1" noAdjustHandles="1" noChangeArrowheads="1" noChangeShapeType="1" noTextEdit="1"/>
              </p:cNvSpPr>
              <p:nvPr/>
            </p:nvSpPr>
            <p:spPr>
              <a:xfrm>
                <a:off x="6664816" y="4159875"/>
                <a:ext cx="2010359" cy="676660"/>
              </a:xfrm>
              <a:prstGeom prst="rect">
                <a:avLst/>
              </a:prstGeom>
              <a:blipFill rotWithShape="1">
                <a:blip r:embed="rId2"/>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8" name="Rectangle 7"/>
              <p:cNvSpPr/>
              <p:nvPr/>
            </p:nvSpPr>
            <p:spPr>
              <a:xfrm>
                <a:off x="5188079" y="2333350"/>
                <a:ext cx="1550874" cy="535659"/>
              </a:xfrm>
              <a:prstGeom prst="rect">
                <a:avLst/>
              </a:prstGeom>
              <a:solidFill>
                <a:srgbClr val="FFFFCC"/>
              </a:solidFill>
            </p:spPr>
            <p:txBody>
              <a:bodyPr wrap="none">
                <a:spAutoFit/>
              </a:bodyPr>
              <a:lstStyle/>
              <a:p>
                <a:r>
                  <a:rPr lang="en-US" sz="2000" i="1" dirty="0" smtClean="0">
                    <a:latin typeface="Times New Roman" panose="02020603050405020304" pitchFamily="18" charset="0"/>
                    <a:cs typeface="Times New Roman" panose="02020603050405020304" pitchFamily="18" charset="0"/>
                  </a:rPr>
                  <a:t>E =  </a:t>
                </a:r>
                <a14:m>
                  <m:oMath xmlns:m="http://schemas.openxmlformats.org/officeDocument/2006/math">
                    <m:r>
                      <a:rPr lang="en-NZ" sz="2000" i="1">
                        <a:latin typeface="Cambria Math"/>
                      </a:rPr>
                      <m:t>h𝑓</m:t>
                    </m:r>
                    <m:r>
                      <a:rPr lang="en-NZ" sz="2000" i="1">
                        <a:latin typeface="Cambria Math"/>
                      </a:rPr>
                      <m:t>=</m:t>
                    </m:r>
                    <m:f>
                      <m:fPr>
                        <m:ctrlPr>
                          <a:rPr lang="en-NZ" sz="2000" i="1">
                            <a:latin typeface="Cambria Math"/>
                          </a:rPr>
                        </m:ctrlPr>
                      </m:fPr>
                      <m:num>
                        <m:r>
                          <a:rPr lang="en-NZ" sz="2000" i="1">
                            <a:latin typeface="Cambria Math"/>
                          </a:rPr>
                          <m:t>h𝑐</m:t>
                        </m:r>
                      </m:num>
                      <m:den>
                        <m:r>
                          <m:rPr>
                            <m:sty m:val="p"/>
                          </m:rPr>
                          <a:rPr lang="el-GR" sz="2000" i="1">
                            <a:latin typeface="Cambria Math"/>
                          </a:rPr>
                          <m:t>λ</m:t>
                        </m:r>
                      </m:den>
                    </m:f>
                  </m:oMath>
                </a14:m>
                <a:endParaRPr lang="en-NZ" sz="2000" dirty="0"/>
              </a:p>
            </p:txBody>
          </p:sp>
        </mc:Choice>
        <mc:Fallback xmlns="">
          <p:sp>
            <p:nvSpPr>
              <p:cNvPr id="8" name="Rectangle 7"/>
              <p:cNvSpPr>
                <a:spLocks noRot="1" noChangeAspect="1" noMove="1" noResize="1" noEditPoints="1" noAdjustHandles="1" noChangeArrowheads="1" noChangeShapeType="1" noTextEdit="1"/>
              </p:cNvSpPr>
              <p:nvPr/>
            </p:nvSpPr>
            <p:spPr>
              <a:xfrm>
                <a:off x="5188079" y="2333350"/>
                <a:ext cx="1550874" cy="535659"/>
              </a:xfrm>
              <a:prstGeom prst="rect">
                <a:avLst/>
              </a:prstGeom>
              <a:blipFill rotWithShape="1">
                <a:blip r:embed="rId3"/>
                <a:stretch>
                  <a:fillRect l="-3937" b="-6818"/>
                </a:stretch>
              </a:blipFill>
            </p:spPr>
            <p:txBody>
              <a:bodyPr/>
              <a:lstStyle/>
              <a:p>
                <a:r>
                  <a:rPr lang="en-NZ">
                    <a:noFill/>
                  </a:rPr>
                  <a:t> </a:t>
                </a:r>
              </a:p>
            </p:txBody>
          </p:sp>
        </mc:Fallback>
      </mc:AlternateContent>
      <p:sp>
        <p:nvSpPr>
          <p:cNvPr id="9" name="Rectangle 8"/>
          <p:cNvSpPr/>
          <p:nvPr/>
        </p:nvSpPr>
        <p:spPr>
          <a:xfrm>
            <a:off x="321973" y="4287314"/>
            <a:ext cx="6130344" cy="1200329"/>
          </a:xfrm>
          <a:prstGeom prst="rect">
            <a:avLst/>
          </a:prstGeom>
          <a:solidFill>
            <a:srgbClr val="FFFFCC"/>
          </a:solidFill>
        </p:spPr>
        <p:txBody>
          <a:bodyPr wrap="square">
            <a:spAutoFit/>
          </a:bodyPr>
          <a:lstStyle/>
          <a:p>
            <a:r>
              <a:rPr lang="en-US" dirty="0"/>
              <a:t>The KE of the electron can also be expressed as the equivalent electric potential energy</a:t>
            </a:r>
            <a:endParaRPr lang="en-NZ" dirty="0"/>
          </a:p>
          <a:p>
            <a:r>
              <a:rPr lang="en-US" dirty="0"/>
              <a:t>½ </a:t>
            </a:r>
            <a:r>
              <a:rPr lang="en-US" i="1" dirty="0"/>
              <a:t>mv</a:t>
            </a:r>
            <a:r>
              <a:rPr lang="en-US" baseline="-25000" dirty="0"/>
              <a:t>max</a:t>
            </a:r>
            <a:r>
              <a:rPr lang="en-US" baseline="30000" dirty="0"/>
              <a:t>2</a:t>
            </a:r>
            <a:r>
              <a:rPr lang="en-US" dirty="0"/>
              <a:t>  = </a:t>
            </a:r>
            <a:r>
              <a:rPr lang="en-US" i="1" dirty="0" err="1"/>
              <a:t>V</a:t>
            </a:r>
            <a:r>
              <a:rPr lang="en-US" baseline="-25000" dirty="0" err="1"/>
              <a:t>max</a:t>
            </a:r>
            <a:r>
              <a:rPr lang="en-US" dirty="0" err="1"/>
              <a:t>e</a:t>
            </a:r>
            <a:r>
              <a:rPr lang="en-US" dirty="0"/>
              <a:t>   ( where </a:t>
            </a:r>
            <a:r>
              <a:rPr lang="en-US" i="1" dirty="0"/>
              <a:t>V </a:t>
            </a:r>
            <a:r>
              <a:rPr lang="en-US" dirty="0"/>
              <a:t>= the potential (voltage) required to accelerate an electron from rest to velocity </a:t>
            </a:r>
            <a:r>
              <a:rPr lang="en-US" i="1" dirty="0"/>
              <a:t>v </a:t>
            </a:r>
            <a:r>
              <a:rPr lang="en-US" dirty="0"/>
              <a:t>)</a:t>
            </a:r>
            <a:endParaRPr lang="en-NZ" dirty="0"/>
          </a:p>
        </p:txBody>
      </p:sp>
      <mc:AlternateContent xmlns:mc="http://schemas.openxmlformats.org/markup-compatibility/2006" xmlns:a14="http://schemas.microsoft.com/office/drawing/2010/main">
        <mc:Choice Requires="a14">
          <p:sp>
            <p:nvSpPr>
              <p:cNvPr id="10" name="TextBox 9"/>
              <p:cNvSpPr txBox="1"/>
              <p:nvPr/>
            </p:nvSpPr>
            <p:spPr>
              <a:xfrm>
                <a:off x="2129304" y="5677436"/>
                <a:ext cx="3035123" cy="624273"/>
              </a:xfrm>
              <a:prstGeom prst="rect">
                <a:avLst/>
              </a:prstGeom>
              <a:solidFill>
                <a:srgbClr val="FFFFCC"/>
              </a:solidFill>
            </p:spPr>
            <p:txBody>
              <a:bodyPr wrap="square" rtlCol="0">
                <a:spAutoFit/>
              </a:bodyPr>
              <a:lstStyle/>
              <a:p>
                <a:r>
                  <a:rPr lang="en-NZ" sz="2000" dirty="0" smtClean="0">
                    <a:latin typeface="Cambria Math" panose="02040503050406030204" pitchFamily="18" charset="0"/>
                    <a:ea typeface="Cambria Math" panose="02040503050406030204" pitchFamily="18" charset="0"/>
                  </a:rPr>
                  <a:t>So:  </a:t>
                </a:r>
                <a:r>
                  <a:rPr lang="en-NZ" sz="2400" dirty="0" err="1" smtClean="0">
                    <a:latin typeface="Cambria Math" panose="02040503050406030204" pitchFamily="18" charset="0"/>
                    <a:ea typeface="Cambria Math" panose="02040503050406030204" pitchFamily="18" charset="0"/>
                  </a:rPr>
                  <a:t>V</a:t>
                </a:r>
                <a:r>
                  <a:rPr lang="en-NZ" sz="2400" baseline="-25000" dirty="0" err="1" smtClean="0">
                    <a:latin typeface="Cambria Math" panose="02040503050406030204" pitchFamily="18" charset="0"/>
                    <a:ea typeface="Cambria Math" panose="02040503050406030204" pitchFamily="18" charset="0"/>
                  </a:rPr>
                  <a:t>max</a:t>
                </a:r>
                <a14:m>
                  <m:oMath xmlns:m="http://schemas.openxmlformats.org/officeDocument/2006/math">
                    <m:r>
                      <a:rPr lang="en-NZ" sz="2400" b="0" i="1" smtClean="0">
                        <a:latin typeface="Cambria Math"/>
                      </a:rPr>
                      <m:t>𝑒</m:t>
                    </m:r>
                    <m:r>
                      <a:rPr lang="en-NZ" sz="2400" b="0" i="1" smtClean="0">
                        <a:latin typeface="Cambria Math"/>
                      </a:rPr>
                      <m:t>=</m:t>
                    </m:r>
                    <m:f>
                      <m:fPr>
                        <m:ctrlPr>
                          <a:rPr lang="en-NZ" sz="2400" b="0" i="1" smtClean="0">
                            <a:latin typeface="Cambria Math"/>
                          </a:rPr>
                        </m:ctrlPr>
                      </m:fPr>
                      <m:num>
                        <m:r>
                          <a:rPr lang="en-NZ" sz="2400" b="0" i="1" smtClean="0">
                            <a:latin typeface="Cambria Math"/>
                          </a:rPr>
                          <m:t>h𝑐</m:t>
                        </m:r>
                      </m:num>
                      <m:den>
                        <m:r>
                          <m:rPr>
                            <m:sty m:val="p"/>
                          </m:rPr>
                          <a:rPr lang="el-GR" sz="2400" i="1">
                            <a:latin typeface="Cambria Math"/>
                          </a:rPr>
                          <m:t>λ</m:t>
                        </m:r>
                      </m:den>
                    </m:f>
                    <m:r>
                      <a:rPr lang="en-NZ" sz="2400" b="0" i="1" smtClean="0">
                        <a:latin typeface="Cambria Math"/>
                      </a:rPr>
                      <m:t>−</m:t>
                    </m:r>
                    <m:r>
                      <a:rPr lang="en-NZ" sz="2400" b="0" i="1" smtClean="0">
                        <a:latin typeface="Cambria Math"/>
                        <a:ea typeface="Cambria Math"/>
                      </a:rPr>
                      <m:t>𝜑</m:t>
                    </m:r>
                  </m:oMath>
                </a14:m>
                <a:endParaRPr lang="en-NZ" sz="2400" dirty="0"/>
              </a:p>
            </p:txBody>
          </p:sp>
        </mc:Choice>
        <mc:Fallback xmlns="">
          <p:sp>
            <p:nvSpPr>
              <p:cNvPr id="10" name="TextBox 9"/>
              <p:cNvSpPr txBox="1">
                <a:spLocks noRot="1" noChangeAspect="1" noMove="1" noResize="1" noEditPoints="1" noAdjustHandles="1" noChangeArrowheads="1" noChangeShapeType="1" noTextEdit="1"/>
              </p:cNvSpPr>
              <p:nvPr/>
            </p:nvSpPr>
            <p:spPr>
              <a:xfrm>
                <a:off x="2129304" y="5677436"/>
                <a:ext cx="3035123" cy="624273"/>
              </a:xfrm>
              <a:prstGeom prst="rect">
                <a:avLst/>
              </a:prstGeom>
              <a:blipFill rotWithShape="1">
                <a:blip r:embed="rId4"/>
                <a:stretch>
                  <a:fillRect l="-2008" b="-6796"/>
                </a:stretch>
              </a:blipFill>
            </p:spPr>
            <p:txBody>
              <a:bodyPr/>
              <a:lstStyle/>
              <a:p>
                <a:r>
                  <a:rPr lang="en-NZ">
                    <a:noFill/>
                  </a:rPr>
                  <a:t> </a:t>
                </a:r>
              </a:p>
            </p:txBody>
          </p:sp>
        </mc:Fallback>
      </mc:AlternateContent>
      <p:sp>
        <p:nvSpPr>
          <p:cNvPr id="11" name="TextBox 10"/>
          <p:cNvSpPr txBox="1"/>
          <p:nvPr/>
        </p:nvSpPr>
        <p:spPr>
          <a:xfrm>
            <a:off x="5950040" y="6297768"/>
            <a:ext cx="3068212" cy="369332"/>
          </a:xfrm>
          <a:prstGeom prst="rect">
            <a:avLst/>
          </a:prstGeom>
          <a:solidFill>
            <a:srgbClr val="FFFFCC"/>
          </a:solidFill>
        </p:spPr>
        <p:txBody>
          <a:bodyPr wrap="none" rtlCol="0">
            <a:spAutoFit/>
          </a:bodyPr>
          <a:lstStyle/>
          <a:p>
            <a:r>
              <a:rPr lang="en-NZ" b="1" i="1" dirty="0" smtClean="0">
                <a:solidFill>
                  <a:srgbClr val="FF0000"/>
                </a:solidFill>
              </a:rPr>
              <a:t>Two marks were given for this</a:t>
            </a:r>
            <a:endParaRPr lang="en-NZ" b="1" i="1" dirty="0">
              <a:solidFill>
                <a:srgbClr val="FF0000"/>
              </a:solidFill>
            </a:endParaRPr>
          </a:p>
        </p:txBody>
      </p:sp>
      <p:sp>
        <p:nvSpPr>
          <p:cNvPr id="12" name="TextBox 11"/>
          <p:cNvSpPr txBox="1"/>
          <p:nvPr/>
        </p:nvSpPr>
        <p:spPr>
          <a:xfrm>
            <a:off x="8549423" y="3699888"/>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3" name="TextBox 12"/>
          <p:cNvSpPr txBox="1"/>
          <p:nvPr/>
        </p:nvSpPr>
        <p:spPr>
          <a:xfrm>
            <a:off x="8508639" y="5165931"/>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Tree>
    <p:extLst>
      <p:ext uri="{BB962C8B-B14F-4D97-AF65-F5344CB8AC3E}">
        <p14:creationId xmlns:p14="http://schemas.microsoft.com/office/powerpoint/2010/main" val="10387068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500"/>
                                        <p:tgtEl>
                                          <p:spTgt spid="5"/>
                                        </p:tgtEl>
                                      </p:cBhvr>
                                    </p:animEffect>
                                  </p:childTnLst>
                                </p:cTn>
                              </p:par>
                            </p:childTnLst>
                          </p:cTn>
                        </p:par>
                        <p:par>
                          <p:cTn id="8" fill="hold">
                            <p:stCondLst>
                              <p:cond delay="1500"/>
                            </p:stCondLst>
                            <p:childTnLst>
                              <p:par>
                                <p:cTn id="9" presetID="10" presetClass="entr" presetSubtype="0" fill="hold" grpId="0" nodeType="afterEffect">
                                  <p:stCondLst>
                                    <p:cond delay="0"/>
                                  </p:stCondLst>
                                  <p:childTnLst>
                                    <p:set>
                                      <p:cBhvr>
                                        <p:cTn id="10" dur="1" fill="hold">
                                          <p:stCondLst>
                                            <p:cond delay="0"/>
                                          </p:stCondLst>
                                        </p:cTn>
                                        <p:tgtEl>
                                          <p:spTgt spid="8"/>
                                        </p:tgtEl>
                                        <p:attrNameLst>
                                          <p:attrName>style.visibility</p:attrName>
                                        </p:attrNameLst>
                                      </p:cBhvr>
                                      <p:to>
                                        <p:strVal val="visible"/>
                                      </p:to>
                                    </p:set>
                                    <p:animEffect transition="in" filter="fade">
                                      <p:cBhvr>
                                        <p:cTn id="11" dur="1000"/>
                                        <p:tgtEl>
                                          <p:spTgt spid="8"/>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1" fill="hold" grpId="0" nodeType="click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wipe(up)">
                                      <p:cBhvr>
                                        <p:cTn id="16" dur="2500"/>
                                        <p:tgtEl>
                                          <p:spTgt spid="6"/>
                                        </p:tgtEl>
                                      </p:cBhvr>
                                    </p:animEffect>
                                  </p:childTnLst>
                                </p:cTn>
                              </p:par>
                            </p:childTnLst>
                          </p:cTn>
                        </p:par>
                        <p:par>
                          <p:cTn id="17" fill="hold">
                            <p:stCondLst>
                              <p:cond delay="2500"/>
                            </p:stCondLst>
                            <p:childTnLst>
                              <p:par>
                                <p:cTn id="18" presetID="10" presetClass="entr" presetSubtype="0" fill="hold" grpId="0" nodeType="afterEffect">
                                  <p:stCondLst>
                                    <p:cond delay="0"/>
                                  </p:stCondLst>
                                  <p:childTnLst>
                                    <p:set>
                                      <p:cBhvr>
                                        <p:cTn id="19" dur="1" fill="hold">
                                          <p:stCondLst>
                                            <p:cond delay="0"/>
                                          </p:stCondLst>
                                        </p:cTn>
                                        <p:tgtEl>
                                          <p:spTgt spid="7"/>
                                        </p:tgtEl>
                                        <p:attrNameLst>
                                          <p:attrName>style.visibility</p:attrName>
                                        </p:attrNameLst>
                                      </p:cBhvr>
                                      <p:to>
                                        <p:strVal val="visible"/>
                                      </p:to>
                                    </p:set>
                                    <p:animEffect transition="in" filter="fade">
                                      <p:cBhvr>
                                        <p:cTn id="20" dur="1000"/>
                                        <p:tgtEl>
                                          <p:spTgt spid="7"/>
                                        </p:tgtEl>
                                      </p:cBhvr>
                                    </p:animEffect>
                                  </p:childTnLst>
                                </p:cTn>
                              </p:par>
                            </p:childTnLst>
                          </p:cTn>
                        </p:par>
                      </p:childTnLst>
                    </p:cTn>
                  </p:par>
                  <p:par>
                    <p:cTn id="21" fill="hold">
                      <p:stCondLst>
                        <p:cond delay="indefinite"/>
                      </p:stCondLst>
                      <p:childTnLst>
                        <p:par>
                          <p:cTn id="22" fill="hold">
                            <p:stCondLst>
                              <p:cond delay="0"/>
                            </p:stCondLst>
                            <p:childTnLst>
                              <p:par>
                                <p:cTn id="23" presetID="22" presetClass="entr" presetSubtype="1" fill="hold" grpId="0" nodeType="click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wipe(up)">
                                      <p:cBhvr>
                                        <p:cTn id="25" dur="3000"/>
                                        <p:tgtEl>
                                          <p:spTgt spid="9"/>
                                        </p:tgtEl>
                                      </p:cBhvr>
                                    </p:animEffect>
                                  </p:childTnLst>
                                </p:cTn>
                              </p:par>
                            </p:childTnLst>
                          </p:cTn>
                        </p:par>
                        <p:par>
                          <p:cTn id="26" fill="hold">
                            <p:stCondLst>
                              <p:cond delay="3000"/>
                            </p:stCondLst>
                            <p:childTnLst>
                              <p:par>
                                <p:cTn id="27" presetID="22" presetClass="entr" presetSubtype="8" fill="hold" grpId="0" nodeType="afterEffect">
                                  <p:stCondLst>
                                    <p:cond delay="0"/>
                                  </p:stCondLst>
                                  <p:childTnLst>
                                    <p:set>
                                      <p:cBhvr>
                                        <p:cTn id="28" dur="1" fill="hold">
                                          <p:stCondLst>
                                            <p:cond delay="0"/>
                                          </p:stCondLst>
                                        </p:cTn>
                                        <p:tgtEl>
                                          <p:spTgt spid="10"/>
                                        </p:tgtEl>
                                        <p:attrNameLst>
                                          <p:attrName>style.visibility</p:attrName>
                                        </p:attrNameLst>
                                      </p:cBhvr>
                                      <p:to>
                                        <p:strVal val="visible"/>
                                      </p:to>
                                    </p:set>
                                    <p:animEffect transition="in" filter="wipe(left)">
                                      <p:cBhvr>
                                        <p:cTn id="29" dur="2000"/>
                                        <p:tgtEl>
                                          <p:spTgt spid="10"/>
                                        </p:tgtEl>
                                      </p:cBhvr>
                                    </p:animEffect>
                                  </p:childTnLst>
                                </p:cTn>
                              </p:par>
                            </p:childTnLst>
                          </p:cTn>
                        </p:par>
                      </p:childTnLst>
                    </p:cTn>
                  </p:par>
                  <p:par>
                    <p:cTn id="30" fill="hold">
                      <p:stCondLst>
                        <p:cond delay="indefinite"/>
                      </p:stCondLst>
                      <p:childTnLst>
                        <p:par>
                          <p:cTn id="31" fill="hold">
                            <p:stCondLst>
                              <p:cond delay="0"/>
                            </p:stCondLst>
                            <p:childTnLst>
                              <p:par>
                                <p:cTn id="32" presetID="26" presetClass="entr" presetSubtype="0" fill="hold" grpId="0" nodeType="clickEffect">
                                  <p:stCondLst>
                                    <p:cond delay="0"/>
                                  </p:stCondLst>
                                  <p:childTnLst>
                                    <p:set>
                                      <p:cBhvr>
                                        <p:cTn id="33" dur="1" fill="hold">
                                          <p:stCondLst>
                                            <p:cond delay="0"/>
                                          </p:stCondLst>
                                        </p:cTn>
                                        <p:tgtEl>
                                          <p:spTgt spid="11"/>
                                        </p:tgtEl>
                                        <p:attrNameLst>
                                          <p:attrName>style.visibility</p:attrName>
                                        </p:attrNameLst>
                                      </p:cBhvr>
                                      <p:to>
                                        <p:strVal val="visible"/>
                                      </p:to>
                                    </p:set>
                                    <p:animEffect transition="in" filter="wipe(down)">
                                      <p:cBhvr>
                                        <p:cTn id="34" dur="580">
                                          <p:stCondLst>
                                            <p:cond delay="0"/>
                                          </p:stCondLst>
                                        </p:cTn>
                                        <p:tgtEl>
                                          <p:spTgt spid="11"/>
                                        </p:tgtEl>
                                      </p:cBhvr>
                                    </p:animEffect>
                                    <p:anim calcmode="lin" valueType="num">
                                      <p:cBhvr>
                                        <p:cTn id="35" dur="1822" tmFilter="0,0; 0.14,0.36; 0.43,0.73; 0.71,0.91; 1.0,1.0">
                                          <p:stCondLst>
                                            <p:cond delay="0"/>
                                          </p:stCondLst>
                                        </p:cTn>
                                        <p:tgtEl>
                                          <p:spTgt spid="11"/>
                                        </p:tgtEl>
                                        <p:attrNameLst>
                                          <p:attrName>ppt_x</p:attrName>
                                        </p:attrNameLst>
                                      </p:cBhvr>
                                      <p:tavLst>
                                        <p:tav tm="0">
                                          <p:val>
                                            <p:strVal val="#ppt_x-0.25"/>
                                          </p:val>
                                        </p:tav>
                                        <p:tav tm="100000">
                                          <p:val>
                                            <p:strVal val="#ppt_x"/>
                                          </p:val>
                                        </p:tav>
                                      </p:tavLst>
                                    </p:anim>
                                    <p:anim calcmode="lin" valueType="num">
                                      <p:cBhvr>
                                        <p:cTn id="36" dur="664" tmFilter="0.0,0.0; 0.25,0.07; 0.50,0.2; 0.75,0.467; 1.0,1.0">
                                          <p:stCondLst>
                                            <p:cond delay="0"/>
                                          </p:stCondLst>
                                        </p:cTn>
                                        <p:tgtEl>
                                          <p:spTgt spid="11"/>
                                        </p:tgtEl>
                                        <p:attrNameLst>
                                          <p:attrName>ppt_y</p:attrName>
                                        </p:attrNameLst>
                                      </p:cBhvr>
                                      <p:tavLst>
                                        <p:tav tm="0" fmla="#ppt_y-sin(pi*$)/3">
                                          <p:val>
                                            <p:fltVal val="0.5"/>
                                          </p:val>
                                        </p:tav>
                                        <p:tav tm="100000">
                                          <p:val>
                                            <p:fltVal val="1"/>
                                          </p:val>
                                        </p:tav>
                                      </p:tavLst>
                                    </p:anim>
                                    <p:anim calcmode="lin" valueType="num">
                                      <p:cBhvr>
                                        <p:cTn id="37" dur="664" tmFilter="0, 0; 0.125,0.2665; 0.25,0.4; 0.375,0.465; 0.5,0.5;  0.625,0.535; 0.75,0.6; 0.875,0.7335; 1,1">
                                          <p:stCondLst>
                                            <p:cond delay="664"/>
                                          </p:stCondLst>
                                        </p:cTn>
                                        <p:tgtEl>
                                          <p:spTgt spid="11"/>
                                        </p:tgtEl>
                                        <p:attrNameLst>
                                          <p:attrName>ppt_y</p:attrName>
                                        </p:attrNameLst>
                                      </p:cBhvr>
                                      <p:tavLst>
                                        <p:tav tm="0" fmla="#ppt_y-sin(pi*$)/9">
                                          <p:val>
                                            <p:fltVal val="0"/>
                                          </p:val>
                                        </p:tav>
                                        <p:tav tm="100000">
                                          <p:val>
                                            <p:fltVal val="1"/>
                                          </p:val>
                                        </p:tav>
                                      </p:tavLst>
                                    </p:anim>
                                    <p:anim calcmode="lin" valueType="num">
                                      <p:cBhvr>
                                        <p:cTn id="38" dur="332" tmFilter="0, 0; 0.125,0.2665; 0.25,0.4; 0.375,0.465; 0.5,0.5;  0.625,0.535; 0.75,0.6; 0.875,0.7335; 1,1">
                                          <p:stCondLst>
                                            <p:cond delay="1324"/>
                                          </p:stCondLst>
                                        </p:cTn>
                                        <p:tgtEl>
                                          <p:spTgt spid="11"/>
                                        </p:tgtEl>
                                        <p:attrNameLst>
                                          <p:attrName>ppt_y</p:attrName>
                                        </p:attrNameLst>
                                      </p:cBhvr>
                                      <p:tavLst>
                                        <p:tav tm="0" fmla="#ppt_y-sin(pi*$)/27">
                                          <p:val>
                                            <p:fltVal val="0"/>
                                          </p:val>
                                        </p:tav>
                                        <p:tav tm="100000">
                                          <p:val>
                                            <p:fltVal val="1"/>
                                          </p:val>
                                        </p:tav>
                                      </p:tavLst>
                                    </p:anim>
                                    <p:anim calcmode="lin" valueType="num">
                                      <p:cBhvr>
                                        <p:cTn id="39" dur="164" tmFilter="0, 0; 0.125,0.2665; 0.25,0.4; 0.375,0.465; 0.5,0.5;  0.625,0.535; 0.75,0.6; 0.875,0.7335; 1,1">
                                          <p:stCondLst>
                                            <p:cond delay="1656"/>
                                          </p:stCondLst>
                                        </p:cTn>
                                        <p:tgtEl>
                                          <p:spTgt spid="11"/>
                                        </p:tgtEl>
                                        <p:attrNameLst>
                                          <p:attrName>ppt_y</p:attrName>
                                        </p:attrNameLst>
                                      </p:cBhvr>
                                      <p:tavLst>
                                        <p:tav tm="0" fmla="#ppt_y-sin(pi*$)/81">
                                          <p:val>
                                            <p:fltVal val="0"/>
                                          </p:val>
                                        </p:tav>
                                        <p:tav tm="100000">
                                          <p:val>
                                            <p:fltVal val="1"/>
                                          </p:val>
                                        </p:tav>
                                      </p:tavLst>
                                    </p:anim>
                                    <p:animScale>
                                      <p:cBhvr>
                                        <p:cTn id="40" dur="26">
                                          <p:stCondLst>
                                            <p:cond delay="650"/>
                                          </p:stCondLst>
                                        </p:cTn>
                                        <p:tgtEl>
                                          <p:spTgt spid="11"/>
                                        </p:tgtEl>
                                      </p:cBhvr>
                                      <p:to x="100000" y="60000"/>
                                    </p:animScale>
                                    <p:animScale>
                                      <p:cBhvr>
                                        <p:cTn id="41" dur="166" decel="50000">
                                          <p:stCondLst>
                                            <p:cond delay="676"/>
                                          </p:stCondLst>
                                        </p:cTn>
                                        <p:tgtEl>
                                          <p:spTgt spid="11"/>
                                        </p:tgtEl>
                                      </p:cBhvr>
                                      <p:to x="100000" y="100000"/>
                                    </p:animScale>
                                    <p:animScale>
                                      <p:cBhvr>
                                        <p:cTn id="42" dur="26">
                                          <p:stCondLst>
                                            <p:cond delay="1312"/>
                                          </p:stCondLst>
                                        </p:cTn>
                                        <p:tgtEl>
                                          <p:spTgt spid="11"/>
                                        </p:tgtEl>
                                      </p:cBhvr>
                                      <p:to x="100000" y="80000"/>
                                    </p:animScale>
                                    <p:animScale>
                                      <p:cBhvr>
                                        <p:cTn id="43" dur="166" decel="50000">
                                          <p:stCondLst>
                                            <p:cond delay="1338"/>
                                          </p:stCondLst>
                                        </p:cTn>
                                        <p:tgtEl>
                                          <p:spTgt spid="11"/>
                                        </p:tgtEl>
                                      </p:cBhvr>
                                      <p:to x="100000" y="100000"/>
                                    </p:animScale>
                                    <p:animScale>
                                      <p:cBhvr>
                                        <p:cTn id="44" dur="26">
                                          <p:stCondLst>
                                            <p:cond delay="1642"/>
                                          </p:stCondLst>
                                        </p:cTn>
                                        <p:tgtEl>
                                          <p:spTgt spid="11"/>
                                        </p:tgtEl>
                                      </p:cBhvr>
                                      <p:to x="100000" y="90000"/>
                                    </p:animScale>
                                    <p:animScale>
                                      <p:cBhvr>
                                        <p:cTn id="45" dur="166" decel="50000">
                                          <p:stCondLst>
                                            <p:cond delay="1668"/>
                                          </p:stCondLst>
                                        </p:cTn>
                                        <p:tgtEl>
                                          <p:spTgt spid="11"/>
                                        </p:tgtEl>
                                      </p:cBhvr>
                                      <p:to x="100000" y="100000"/>
                                    </p:animScale>
                                    <p:animScale>
                                      <p:cBhvr>
                                        <p:cTn id="46" dur="26">
                                          <p:stCondLst>
                                            <p:cond delay="1808"/>
                                          </p:stCondLst>
                                        </p:cTn>
                                        <p:tgtEl>
                                          <p:spTgt spid="11"/>
                                        </p:tgtEl>
                                      </p:cBhvr>
                                      <p:to x="100000" y="95000"/>
                                    </p:animScale>
                                    <p:animScale>
                                      <p:cBhvr>
                                        <p:cTn id="47" dur="166" decel="50000">
                                          <p:stCondLst>
                                            <p:cond delay="1834"/>
                                          </p:stCondLst>
                                        </p:cTn>
                                        <p:tgtEl>
                                          <p:spTgt spid="11"/>
                                        </p:tgtEl>
                                      </p:cBhvr>
                                      <p:to x="100000" y="100000"/>
                                    </p:animScale>
                                  </p:childTnLst>
                                </p:cTn>
                              </p:par>
                            </p:childTnLst>
                          </p:cTn>
                        </p:par>
                        <p:par>
                          <p:cTn id="48" fill="hold">
                            <p:stCondLst>
                              <p:cond delay="2000"/>
                            </p:stCondLst>
                            <p:childTnLst>
                              <p:par>
                                <p:cTn id="49" presetID="10" presetClass="entr" presetSubtype="0" fill="hold" grpId="0" nodeType="afterEffect">
                                  <p:stCondLst>
                                    <p:cond delay="0"/>
                                  </p:stCondLst>
                                  <p:childTnLst>
                                    <p:set>
                                      <p:cBhvr>
                                        <p:cTn id="50" dur="1" fill="hold">
                                          <p:stCondLst>
                                            <p:cond delay="0"/>
                                          </p:stCondLst>
                                        </p:cTn>
                                        <p:tgtEl>
                                          <p:spTgt spid="12"/>
                                        </p:tgtEl>
                                        <p:attrNameLst>
                                          <p:attrName>style.visibility</p:attrName>
                                        </p:attrNameLst>
                                      </p:cBhvr>
                                      <p:to>
                                        <p:strVal val="visible"/>
                                      </p:to>
                                    </p:set>
                                    <p:animEffect transition="in" filter="fade">
                                      <p:cBhvr>
                                        <p:cTn id="51" dur="750"/>
                                        <p:tgtEl>
                                          <p:spTgt spid="12"/>
                                        </p:tgtEl>
                                      </p:cBhvr>
                                    </p:animEffect>
                                  </p:childTnLst>
                                </p:cTn>
                              </p:par>
                            </p:childTnLst>
                          </p:cTn>
                        </p:par>
                        <p:par>
                          <p:cTn id="52" fill="hold">
                            <p:stCondLst>
                              <p:cond delay="2750"/>
                            </p:stCondLst>
                            <p:childTnLst>
                              <p:par>
                                <p:cTn id="53" presetID="10" presetClass="entr" presetSubtype="0" fill="hold" grpId="0" nodeType="afterEffect">
                                  <p:stCondLst>
                                    <p:cond delay="0"/>
                                  </p:stCondLst>
                                  <p:childTnLst>
                                    <p:set>
                                      <p:cBhvr>
                                        <p:cTn id="54" dur="1" fill="hold">
                                          <p:stCondLst>
                                            <p:cond delay="0"/>
                                          </p:stCondLst>
                                        </p:cTn>
                                        <p:tgtEl>
                                          <p:spTgt spid="13"/>
                                        </p:tgtEl>
                                        <p:attrNameLst>
                                          <p:attrName>style.visibility</p:attrName>
                                        </p:attrNameLst>
                                      </p:cBhvr>
                                      <p:to>
                                        <p:strVal val="visible"/>
                                      </p:to>
                                    </p:set>
                                    <p:animEffect transition="in" filter="fade">
                                      <p:cBhvr>
                                        <p:cTn id="55" dur="75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P spid="11" grpId="0" animBg="1"/>
      <p:bldP spid="12" grpId="0"/>
      <p:bldP spid="1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36555" y="216180"/>
            <a:ext cx="8458200" cy="1200329"/>
          </a:xfrm>
          <a:prstGeom prst="rect">
            <a:avLst/>
          </a:prstGeom>
        </p:spPr>
        <p:txBody>
          <a:bodyPr wrap="square">
            <a:spAutoFit/>
          </a:bodyPr>
          <a:lstStyle/>
          <a:p>
            <a:pPr marL="400050" indent="-400050">
              <a:buAutoNum type="romanLcParenBoth" startAt="2"/>
            </a:pPr>
            <a:r>
              <a:rPr lang="en-US" dirty="0" smtClean="0"/>
              <a:t>A </a:t>
            </a:r>
            <a:r>
              <a:rPr lang="en-US" dirty="0"/>
              <a:t>classical wave explanation fails to explain the experimental results of the </a:t>
            </a:r>
            <a:endParaRPr lang="en-US" dirty="0" smtClean="0"/>
          </a:p>
          <a:p>
            <a:r>
              <a:rPr lang="en-US" dirty="0"/>
              <a:t> </a:t>
            </a:r>
            <a:r>
              <a:rPr lang="en-US" dirty="0" smtClean="0"/>
              <a:t>       photoelectric </a:t>
            </a:r>
            <a:r>
              <a:rPr lang="en-US" dirty="0"/>
              <a:t>effect.</a:t>
            </a:r>
            <a:endParaRPr lang="en-NZ" sz="1600" dirty="0"/>
          </a:p>
          <a:p>
            <a:r>
              <a:rPr lang="en-US" dirty="0"/>
              <a:t> </a:t>
            </a:r>
            <a:r>
              <a:rPr lang="en-US" dirty="0" smtClean="0"/>
              <a:t>       Discuss </a:t>
            </a:r>
            <a:r>
              <a:rPr lang="en-US" dirty="0"/>
              <a:t>this statement.</a:t>
            </a:r>
            <a:endParaRPr lang="en-NZ" dirty="0"/>
          </a:p>
          <a:p>
            <a:endParaRPr lang="en-NZ" dirty="0"/>
          </a:p>
        </p:txBody>
      </p:sp>
      <p:sp>
        <p:nvSpPr>
          <p:cNvPr id="3" name="Rectangle 2"/>
          <p:cNvSpPr/>
          <p:nvPr/>
        </p:nvSpPr>
        <p:spPr>
          <a:xfrm>
            <a:off x="363071" y="1169563"/>
            <a:ext cx="8686799" cy="5078313"/>
          </a:xfrm>
          <a:prstGeom prst="rect">
            <a:avLst/>
          </a:prstGeom>
          <a:solidFill>
            <a:srgbClr val="FFFFCC"/>
          </a:solidFill>
        </p:spPr>
        <p:txBody>
          <a:bodyPr wrap="square">
            <a:spAutoFit/>
          </a:bodyPr>
          <a:lstStyle/>
          <a:p>
            <a:r>
              <a:rPr lang="en-US" dirty="0"/>
              <a:t>The classical wave explanation would expect that </a:t>
            </a:r>
            <a:r>
              <a:rPr lang="en-US" dirty="0" smtClean="0"/>
              <a:t>increasing the </a:t>
            </a:r>
            <a:r>
              <a:rPr lang="en-US" dirty="0"/>
              <a:t>intensity of incident radiation would lead to an increase in </a:t>
            </a:r>
            <a:r>
              <a:rPr lang="en-US" dirty="0" smtClean="0"/>
              <a:t>the maximum kinetic energy</a:t>
            </a:r>
            <a:r>
              <a:rPr lang="en-US" b="1" i="1" dirty="0" smtClean="0"/>
              <a:t> </a:t>
            </a:r>
            <a:r>
              <a:rPr lang="en-US" b="1" i="1" dirty="0" err="1"/>
              <a:t>KE</a:t>
            </a:r>
            <a:r>
              <a:rPr lang="en-US" b="1" i="1" baseline="-25000" dirty="0" err="1"/>
              <a:t>max</a:t>
            </a:r>
            <a:r>
              <a:rPr lang="en-US" b="1" i="1" dirty="0"/>
              <a:t> </a:t>
            </a:r>
            <a:r>
              <a:rPr lang="en-US" dirty="0"/>
              <a:t>of the liberated electrons. Also light of any frequency would be capable of liberating electrons as long as sufficient time was given for the incoming energy to rise to whatever level the electrons required for liberation</a:t>
            </a:r>
            <a:r>
              <a:rPr lang="en-US" dirty="0" smtClean="0"/>
              <a:t>.</a:t>
            </a:r>
          </a:p>
          <a:p>
            <a:endParaRPr lang="en-NZ" dirty="0"/>
          </a:p>
          <a:p>
            <a:r>
              <a:rPr lang="en-US" dirty="0"/>
              <a:t>Experiment showed that intensity is proportional only to the numbers of electrons released and not to their </a:t>
            </a:r>
            <a:r>
              <a:rPr lang="en-US" b="1" i="1" dirty="0" err="1"/>
              <a:t>KE</a:t>
            </a:r>
            <a:r>
              <a:rPr lang="en-US" b="1" i="1" baseline="-25000" dirty="0" err="1"/>
              <a:t>max</a:t>
            </a:r>
            <a:r>
              <a:rPr lang="en-US" b="1" i="1" dirty="0"/>
              <a:t> </a:t>
            </a:r>
            <a:r>
              <a:rPr lang="en-US" b="1" i="1" dirty="0" smtClean="0"/>
              <a:t>.</a:t>
            </a:r>
          </a:p>
          <a:p>
            <a:endParaRPr lang="en-US" b="1" i="1" dirty="0" smtClean="0"/>
          </a:p>
          <a:p>
            <a:r>
              <a:rPr lang="en-US" b="1" i="1" dirty="0" err="1"/>
              <a:t>KE</a:t>
            </a:r>
            <a:r>
              <a:rPr lang="en-US" b="1" i="1" baseline="-25000" dirty="0" err="1"/>
              <a:t>max</a:t>
            </a:r>
            <a:r>
              <a:rPr lang="en-US" b="1" i="1" dirty="0"/>
              <a:t> </a:t>
            </a:r>
            <a:r>
              <a:rPr lang="en-US" dirty="0" smtClean="0"/>
              <a:t>is  found to be dependent </a:t>
            </a:r>
            <a:r>
              <a:rPr lang="en-US" dirty="0"/>
              <a:t>only on the frequency of the incident </a:t>
            </a:r>
            <a:r>
              <a:rPr lang="en-US" dirty="0" smtClean="0"/>
              <a:t>light.</a:t>
            </a:r>
          </a:p>
          <a:p>
            <a:endParaRPr lang="en-US" dirty="0" smtClean="0"/>
          </a:p>
          <a:p>
            <a:r>
              <a:rPr lang="en-US" dirty="0" smtClean="0"/>
              <a:t>It </a:t>
            </a:r>
            <a:r>
              <a:rPr lang="en-US" dirty="0"/>
              <a:t>is also found that low intensity, high frequency light will </a:t>
            </a:r>
            <a:r>
              <a:rPr lang="en-US" dirty="0" smtClean="0"/>
              <a:t>still cause </a:t>
            </a:r>
            <a:r>
              <a:rPr lang="en-US" dirty="0"/>
              <a:t>electron release immediately while high intensity, low frequency light </a:t>
            </a:r>
            <a:r>
              <a:rPr lang="en-US" dirty="0" smtClean="0"/>
              <a:t>never achieves </a:t>
            </a:r>
            <a:r>
              <a:rPr lang="en-US" dirty="0"/>
              <a:t>electron liberation, no matter how much energy is delivered over any period of </a:t>
            </a:r>
            <a:r>
              <a:rPr lang="en-US" dirty="0" smtClean="0"/>
              <a:t>time.</a:t>
            </a:r>
          </a:p>
          <a:p>
            <a:endParaRPr lang="en-US" dirty="0"/>
          </a:p>
          <a:p>
            <a:r>
              <a:rPr lang="en-US" dirty="0" smtClean="0"/>
              <a:t>The </a:t>
            </a:r>
            <a:r>
              <a:rPr lang="en-US" dirty="0"/>
              <a:t>classical explanation failed and was replaced by a model of the radiation energy being delivered in small </a:t>
            </a:r>
            <a:r>
              <a:rPr lang="en-US" dirty="0" smtClean="0"/>
              <a:t>packets (quanta), </a:t>
            </a:r>
            <a:r>
              <a:rPr lang="en-US" dirty="0"/>
              <a:t>photons, whose energy depended only on their frequency.</a:t>
            </a:r>
            <a:endParaRPr lang="en-NZ" dirty="0"/>
          </a:p>
        </p:txBody>
      </p:sp>
      <p:sp>
        <p:nvSpPr>
          <p:cNvPr id="4" name="TextBox 3"/>
          <p:cNvSpPr txBox="1"/>
          <p:nvPr/>
        </p:nvSpPr>
        <p:spPr>
          <a:xfrm>
            <a:off x="5734887" y="6324662"/>
            <a:ext cx="3068212" cy="369332"/>
          </a:xfrm>
          <a:prstGeom prst="rect">
            <a:avLst/>
          </a:prstGeom>
          <a:solidFill>
            <a:srgbClr val="FFFFCC"/>
          </a:solidFill>
        </p:spPr>
        <p:txBody>
          <a:bodyPr wrap="none" rtlCol="0">
            <a:spAutoFit/>
          </a:bodyPr>
          <a:lstStyle/>
          <a:p>
            <a:r>
              <a:rPr lang="en-NZ" b="1" i="1" dirty="0" smtClean="0">
                <a:solidFill>
                  <a:srgbClr val="FF0000"/>
                </a:solidFill>
              </a:rPr>
              <a:t>Two marks were given for this</a:t>
            </a:r>
            <a:endParaRPr lang="en-NZ" b="1" i="1" dirty="0">
              <a:solidFill>
                <a:srgbClr val="FF0000"/>
              </a:solidFill>
            </a:endParaRPr>
          </a:p>
        </p:txBody>
      </p:sp>
      <p:sp>
        <p:nvSpPr>
          <p:cNvPr id="5" name="TextBox 4"/>
          <p:cNvSpPr txBox="1"/>
          <p:nvPr/>
        </p:nvSpPr>
        <p:spPr>
          <a:xfrm>
            <a:off x="8547116" y="3107845"/>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6" name="TextBox 5"/>
          <p:cNvSpPr txBox="1"/>
          <p:nvPr/>
        </p:nvSpPr>
        <p:spPr>
          <a:xfrm>
            <a:off x="8490379" y="5663789"/>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Tree>
    <p:extLst>
      <p:ext uri="{BB962C8B-B14F-4D97-AF65-F5344CB8AC3E}">
        <p14:creationId xmlns:p14="http://schemas.microsoft.com/office/powerpoint/2010/main" val="22331059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fade">
                                      <p:cBhvr>
                                        <p:cTn id="7" dur="1500"/>
                                        <p:tgtEl>
                                          <p:spTgt spid="3"/>
                                        </p:tgtEl>
                                      </p:cBhvr>
                                    </p:animEffect>
                                  </p:childTnLst>
                                </p:cTn>
                              </p:par>
                            </p:childTnLst>
                          </p:cTn>
                        </p:par>
                      </p:childTnLst>
                    </p:cTn>
                  </p:par>
                  <p:par>
                    <p:cTn id="8" fill="hold">
                      <p:stCondLst>
                        <p:cond delay="indefinite"/>
                      </p:stCondLst>
                      <p:childTnLst>
                        <p:par>
                          <p:cTn id="9" fill="hold">
                            <p:stCondLst>
                              <p:cond delay="0"/>
                            </p:stCondLst>
                            <p:childTnLst>
                              <p:par>
                                <p:cTn id="10" presetID="26" presetClass="entr" presetSubtype="0" fill="hold" grpId="0"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wipe(down)">
                                      <p:cBhvr>
                                        <p:cTn id="12" dur="580">
                                          <p:stCondLst>
                                            <p:cond delay="0"/>
                                          </p:stCondLst>
                                        </p:cTn>
                                        <p:tgtEl>
                                          <p:spTgt spid="4"/>
                                        </p:tgtEl>
                                      </p:cBhvr>
                                    </p:animEffect>
                                    <p:anim calcmode="lin" valueType="num">
                                      <p:cBhvr>
                                        <p:cTn id="13" dur="1822" tmFilter="0,0; 0.14,0.36; 0.43,0.73; 0.71,0.91; 1.0,1.0">
                                          <p:stCondLst>
                                            <p:cond delay="0"/>
                                          </p:stCondLst>
                                        </p:cTn>
                                        <p:tgtEl>
                                          <p:spTgt spid="4"/>
                                        </p:tgtEl>
                                        <p:attrNameLst>
                                          <p:attrName>ppt_x</p:attrName>
                                        </p:attrNameLst>
                                      </p:cBhvr>
                                      <p:tavLst>
                                        <p:tav tm="0">
                                          <p:val>
                                            <p:strVal val="#ppt_x-0.25"/>
                                          </p:val>
                                        </p:tav>
                                        <p:tav tm="100000">
                                          <p:val>
                                            <p:strVal val="#ppt_x"/>
                                          </p:val>
                                        </p:tav>
                                      </p:tavLst>
                                    </p:anim>
                                    <p:anim calcmode="lin" valueType="num">
                                      <p:cBhvr>
                                        <p:cTn id="14" dur="664" tmFilter="0.0,0.0; 0.25,0.07; 0.50,0.2; 0.75,0.467; 1.0,1.0">
                                          <p:stCondLst>
                                            <p:cond delay="0"/>
                                          </p:stCondLst>
                                        </p:cTn>
                                        <p:tgtEl>
                                          <p:spTgt spid="4"/>
                                        </p:tgtEl>
                                        <p:attrNameLst>
                                          <p:attrName>ppt_y</p:attrName>
                                        </p:attrNameLst>
                                      </p:cBhvr>
                                      <p:tavLst>
                                        <p:tav tm="0" fmla="#ppt_y-sin(pi*$)/3">
                                          <p:val>
                                            <p:fltVal val="0.5"/>
                                          </p:val>
                                        </p:tav>
                                        <p:tav tm="100000">
                                          <p:val>
                                            <p:fltVal val="1"/>
                                          </p:val>
                                        </p:tav>
                                      </p:tavLst>
                                    </p:anim>
                                    <p:anim calcmode="lin" valueType="num">
                                      <p:cBhvr>
                                        <p:cTn id="15" dur="664" tmFilter="0, 0; 0.125,0.2665; 0.25,0.4; 0.375,0.465; 0.5,0.5;  0.625,0.535; 0.75,0.6; 0.875,0.7335; 1,1">
                                          <p:stCondLst>
                                            <p:cond delay="664"/>
                                          </p:stCondLst>
                                        </p:cTn>
                                        <p:tgtEl>
                                          <p:spTgt spid="4"/>
                                        </p:tgtEl>
                                        <p:attrNameLst>
                                          <p:attrName>ppt_y</p:attrName>
                                        </p:attrNameLst>
                                      </p:cBhvr>
                                      <p:tavLst>
                                        <p:tav tm="0" fmla="#ppt_y-sin(pi*$)/9">
                                          <p:val>
                                            <p:fltVal val="0"/>
                                          </p:val>
                                        </p:tav>
                                        <p:tav tm="100000">
                                          <p:val>
                                            <p:fltVal val="1"/>
                                          </p:val>
                                        </p:tav>
                                      </p:tavLst>
                                    </p:anim>
                                    <p:anim calcmode="lin" valueType="num">
                                      <p:cBhvr>
                                        <p:cTn id="16" dur="332" tmFilter="0, 0; 0.125,0.2665; 0.25,0.4; 0.375,0.465; 0.5,0.5;  0.625,0.535; 0.75,0.6; 0.875,0.7335; 1,1">
                                          <p:stCondLst>
                                            <p:cond delay="1324"/>
                                          </p:stCondLst>
                                        </p:cTn>
                                        <p:tgtEl>
                                          <p:spTgt spid="4"/>
                                        </p:tgtEl>
                                        <p:attrNameLst>
                                          <p:attrName>ppt_y</p:attrName>
                                        </p:attrNameLst>
                                      </p:cBhvr>
                                      <p:tavLst>
                                        <p:tav tm="0" fmla="#ppt_y-sin(pi*$)/27">
                                          <p:val>
                                            <p:fltVal val="0"/>
                                          </p:val>
                                        </p:tav>
                                        <p:tav tm="100000">
                                          <p:val>
                                            <p:fltVal val="1"/>
                                          </p:val>
                                        </p:tav>
                                      </p:tavLst>
                                    </p:anim>
                                    <p:anim calcmode="lin" valueType="num">
                                      <p:cBhvr>
                                        <p:cTn id="17" dur="164" tmFilter="0, 0; 0.125,0.2665; 0.25,0.4; 0.375,0.465; 0.5,0.5;  0.625,0.535; 0.75,0.6; 0.875,0.7335; 1,1">
                                          <p:stCondLst>
                                            <p:cond delay="1656"/>
                                          </p:stCondLst>
                                        </p:cTn>
                                        <p:tgtEl>
                                          <p:spTgt spid="4"/>
                                        </p:tgtEl>
                                        <p:attrNameLst>
                                          <p:attrName>ppt_y</p:attrName>
                                        </p:attrNameLst>
                                      </p:cBhvr>
                                      <p:tavLst>
                                        <p:tav tm="0" fmla="#ppt_y-sin(pi*$)/81">
                                          <p:val>
                                            <p:fltVal val="0"/>
                                          </p:val>
                                        </p:tav>
                                        <p:tav tm="100000">
                                          <p:val>
                                            <p:fltVal val="1"/>
                                          </p:val>
                                        </p:tav>
                                      </p:tavLst>
                                    </p:anim>
                                    <p:animScale>
                                      <p:cBhvr>
                                        <p:cTn id="18" dur="26">
                                          <p:stCondLst>
                                            <p:cond delay="650"/>
                                          </p:stCondLst>
                                        </p:cTn>
                                        <p:tgtEl>
                                          <p:spTgt spid="4"/>
                                        </p:tgtEl>
                                      </p:cBhvr>
                                      <p:to x="100000" y="60000"/>
                                    </p:animScale>
                                    <p:animScale>
                                      <p:cBhvr>
                                        <p:cTn id="19" dur="166" decel="50000">
                                          <p:stCondLst>
                                            <p:cond delay="676"/>
                                          </p:stCondLst>
                                        </p:cTn>
                                        <p:tgtEl>
                                          <p:spTgt spid="4"/>
                                        </p:tgtEl>
                                      </p:cBhvr>
                                      <p:to x="100000" y="100000"/>
                                    </p:animScale>
                                    <p:animScale>
                                      <p:cBhvr>
                                        <p:cTn id="20" dur="26">
                                          <p:stCondLst>
                                            <p:cond delay="1312"/>
                                          </p:stCondLst>
                                        </p:cTn>
                                        <p:tgtEl>
                                          <p:spTgt spid="4"/>
                                        </p:tgtEl>
                                      </p:cBhvr>
                                      <p:to x="100000" y="80000"/>
                                    </p:animScale>
                                    <p:animScale>
                                      <p:cBhvr>
                                        <p:cTn id="21" dur="166" decel="50000">
                                          <p:stCondLst>
                                            <p:cond delay="1338"/>
                                          </p:stCondLst>
                                        </p:cTn>
                                        <p:tgtEl>
                                          <p:spTgt spid="4"/>
                                        </p:tgtEl>
                                      </p:cBhvr>
                                      <p:to x="100000" y="100000"/>
                                    </p:animScale>
                                    <p:animScale>
                                      <p:cBhvr>
                                        <p:cTn id="22" dur="26">
                                          <p:stCondLst>
                                            <p:cond delay="1642"/>
                                          </p:stCondLst>
                                        </p:cTn>
                                        <p:tgtEl>
                                          <p:spTgt spid="4"/>
                                        </p:tgtEl>
                                      </p:cBhvr>
                                      <p:to x="100000" y="90000"/>
                                    </p:animScale>
                                    <p:animScale>
                                      <p:cBhvr>
                                        <p:cTn id="23" dur="166" decel="50000">
                                          <p:stCondLst>
                                            <p:cond delay="1668"/>
                                          </p:stCondLst>
                                        </p:cTn>
                                        <p:tgtEl>
                                          <p:spTgt spid="4"/>
                                        </p:tgtEl>
                                      </p:cBhvr>
                                      <p:to x="100000" y="100000"/>
                                    </p:animScale>
                                    <p:animScale>
                                      <p:cBhvr>
                                        <p:cTn id="24" dur="26">
                                          <p:stCondLst>
                                            <p:cond delay="1808"/>
                                          </p:stCondLst>
                                        </p:cTn>
                                        <p:tgtEl>
                                          <p:spTgt spid="4"/>
                                        </p:tgtEl>
                                      </p:cBhvr>
                                      <p:to x="100000" y="95000"/>
                                    </p:animScale>
                                    <p:animScale>
                                      <p:cBhvr>
                                        <p:cTn id="25" dur="166" decel="50000">
                                          <p:stCondLst>
                                            <p:cond delay="1834"/>
                                          </p:stCondLst>
                                        </p:cTn>
                                        <p:tgtEl>
                                          <p:spTgt spid="4"/>
                                        </p:tgtEl>
                                      </p:cBhvr>
                                      <p:to x="100000" y="100000"/>
                                    </p:animScale>
                                  </p:childTnLst>
                                </p:cTn>
                              </p:par>
                            </p:childTnLst>
                          </p:cTn>
                        </p:par>
                        <p:par>
                          <p:cTn id="26" fill="hold">
                            <p:stCondLst>
                              <p:cond delay="2000"/>
                            </p:stCondLst>
                            <p:childTnLst>
                              <p:par>
                                <p:cTn id="27" presetID="10" presetClass="entr" presetSubtype="0" fill="hold" grpId="0" nodeType="afterEffect">
                                  <p:stCondLst>
                                    <p:cond delay="0"/>
                                  </p:stCondLst>
                                  <p:childTnLst>
                                    <p:set>
                                      <p:cBhvr>
                                        <p:cTn id="28" dur="1" fill="hold">
                                          <p:stCondLst>
                                            <p:cond delay="0"/>
                                          </p:stCondLst>
                                        </p:cTn>
                                        <p:tgtEl>
                                          <p:spTgt spid="5"/>
                                        </p:tgtEl>
                                        <p:attrNameLst>
                                          <p:attrName>style.visibility</p:attrName>
                                        </p:attrNameLst>
                                      </p:cBhvr>
                                      <p:to>
                                        <p:strVal val="visible"/>
                                      </p:to>
                                    </p:set>
                                    <p:animEffect transition="in" filter="fade">
                                      <p:cBhvr>
                                        <p:cTn id="29" dur="750"/>
                                        <p:tgtEl>
                                          <p:spTgt spid="5"/>
                                        </p:tgtEl>
                                      </p:cBhvr>
                                    </p:animEffect>
                                  </p:childTnLst>
                                </p:cTn>
                              </p:par>
                            </p:childTnLst>
                          </p:cTn>
                        </p:par>
                        <p:par>
                          <p:cTn id="30" fill="hold">
                            <p:stCondLst>
                              <p:cond delay="2750"/>
                            </p:stCondLst>
                            <p:childTnLst>
                              <p:par>
                                <p:cTn id="31" presetID="10" presetClass="entr" presetSubtype="0" fill="hold" grpId="0" nodeType="afterEffect">
                                  <p:stCondLst>
                                    <p:cond delay="0"/>
                                  </p:stCondLst>
                                  <p:childTnLst>
                                    <p:set>
                                      <p:cBhvr>
                                        <p:cTn id="32" dur="1" fill="hold">
                                          <p:stCondLst>
                                            <p:cond delay="0"/>
                                          </p:stCondLst>
                                        </p:cTn>
                                        <p:tgtEl>
                                          <p:spTgt spid="6"/>
                                        </p:tgtEl>
                                        <p:attrNameLst>
                                          <p:attrName>style.visibility</p:attrName>
                                        </p:attrNameLst>
                                      </p:cBhvr>
                                      <p:to>
                                        <p:strVal val="visible"/>
                                      </p:to>
                                    </p:set>
                                    <p:animEffect transition="in" filter="fade">
                                      <p:cBhvr>
                                        <p:cTn id="33" dur="75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p:bldP spid="6"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28600" y="304800"/>
            <a:ext cx="8763000" cy="1477328"/>
          </a:xfrm>
          <a:prstGeom prst="rect">
            <a:avLst/>
          </a:prstGeom>
        </p:spPr>
        <p:txBody>
          <a:bodyPr wrap="square">
            <a:spAutoFit/>
          </a:bodyPr>
          <a:lstStyle/>
          <a:p>
            <a:pPr marL="342900" lvl="0" indent="-342900">
              <a:buAutoNum type="alphaLcParenBoth" startAt="2"/>
            </a:pPr>
            <a:r>
              <a:rPr lang="en-US" dirty="0" smtClean="0"/>
              <a:t>(</a:t>
            </a:r>
            <a:r>
              <a:rPr lang="en-US" dirty="0" err="1" smtClean="0"/>
              <a:t>i</a:t>
            </a:r>
            <a:r>
              <a:rPr lang="en-US" dirty="0" smtClean="0"/>
              <a:t>) </a:t>
            </a:r>
            <a:r>
              <a:rPr lang="en-US" dirty="0"/>
              <a:t> </a:t>
            </a:r>
            <a:r>
              <a:rPr lang="en-US" dirty="0" smtClean="0"/>
              <a:t> A </a:t>
            </a:r>
            <a:r>
              <a:rPr lang="en-US" dirty="0"/>
              <a:t>nucleus of mass </a:t>
            </a:r>
            <a:r>
              <a:rPr lang="en-US" dirty="0" smtClean="0"/>
              <a:t>3.93 x 10</a:t>
            </a:r>
            <a:r>
              <a:rPr lang="en-US" baseline="30000" dirty="0" smtClean="0"/>
              <a:t>–25</a:t>
            </a:r>
            <a:r>
              <a:rPr lang="en-US" dirty="0" smtClean="0"/>
              <a:t> </a:t>
            </a:r>
            <a:r>
              <a:rPr lang="en-US" dirty="0"/>
              <a:t>kg, which is stationary with respect to an observer, undergoes </a:t>
            </a:r>
            <a:r>
              <a:rPr lang="en-US" dirty="0" smtClean="0"/>
              <a:t>fission.  The </a:t>
            </a:r>
            <a:r>
              <a:rPr lang="en-US" dirty="0"/>
              <a:t>nucleus breaks into two equal parts with total kinetic energy of </a:t>
            </a:r>
            <a:r>
              <a:rPr lang="en-US" dirty="0" smtClean="0"/>
              <a:t>200 MeV.  The </a:t>
            </a:r>
            <a:r>
              <a:rPr lang="en-US" dirty="0"/>
              <a:t>two parts are brought to rest.</a:t>
            </a:r>
            <a:endParaRPr lang="en-NZ" dirty="0"/>
          </a:p>
          <a:p>
            <a:r>
              <a:rPr lang="en-US" dirty="0"/>
              <a:t> </a:t>
            </a:r>
            <a:r>
              <a:rPr lang="en-US" dirty="0" smtClean="0"/>
              <a:t>       Calculate </a:t>
            </a:r>
            <a:r>
              <a:rPr lang="en-US" dirty="0"/>
              <a:t>the total decrease in the mass in kg and therefore calculate the individual rest </a:t>
            </a:r>
            <a:endParaRPr lang="en-US" dirty="0" smtClean="0"/>
          </a:p>
          <a:p>
            <a:r>
              <a:rPr lang="en-US" dirty="0"/>
              <a:t> </a:t>
            </a:r>
            <a:r>
              <a:rPr lang="en-US" dirty="0" smtClean="0"/>
              <a:t>       mass </a:t>
            </a:r>
            <a:r>
              <a:rPr lang="en-US" dirty="0"/>
              <a:t>of the two equal masses.</a:t>
            </a:r>
            <a:endParaRPr lang="en-NZ" dirty="0"/>
          </a:p>
        </p:txBody>
      </p:sp>
      <p:sp>
        <p:nvSpPr>
          <p:cNvPr id="8" name="TextBox 7"/>
          <p:cNvSpPr txBox="1"/>
          <p:nvPr/>
        </p:nvSpPr>
        <p:spPr>
          <a:xfrm>
            <a:off x="245162" y="1795754"/>
            <a:ext cx="3759106" cy="369332"/>
          </a:xfrm>
          <a:prstGeom prst="rect">
            <a:avLst/>
          </a:prstGeom>
          <a:solidFill>
            <a:srgbClr val="FFFFCC"/>
          </a:solidFill>
        </p:spPr>
        <p:txBody>
          <a:bodyPr wrap="none" rtlCol="0">
            <a:spAutoFit/>
          </a:bodyPr>
          <a:lstStyle/>
          <a:p>
            <a:r>
              <a:rPr lang="en-NZ" dirty="0" smtClean="0"/>
              <a:t>The mass lost </a:t>
            </a:r>
            <a:r>
              <a:rPr lang="el-GR" b="1" i="1" dirty="0" smtClean="0"/>
              <a:t>Δ</a:t>
            </a:r>
            <a:r>
              <a:rPr lang="en-NZ" b="1" i="1" dirty="0" smtClean="0"/>
              <a:t>m </a:t>
            </a:r>
            <a:r>
              <a:rPr lang="en-NZ" dirty="0" smtClean="0"/>
              <a:t>we get from </a:t>
            </a:r>
            <a:r>
              <a:rPr lang="en-NZ" b="1" i="1" dirty="0" smtClean="0"/>
              <a:t>E = mc</a:t>
            </a:r>
            <a:r>
              <a:rPr lang="en-NZ" b="1" i="1" baseline="30000" dirty="0" smtClean="0"/>
              <a:t>2</a:t>
            </a:r>
            <a:endParaRPr lang="en-NZ" dirty="0"/>
          </a:p>
        </p:txBody>
      </p:sp>
      <mc:AlternateContent xmlns:mc="http://schemas.openxmlformats.org/markup-compatibility/2006" xmlns:a14="http://schemas.microsoft.com/office/drawing/2010/main">
        <mc:Choice Requires="a14">
          <p:sp>
            <p:nvSpPr>
              <p:cNvPr id="9" name="TextBox 8"/>
              <p:cNvSpPr txBox="1"/>
              <p:nvPr/>
            </p:nvSpPr>
            <p:spPr>
              <a:xfrm>
                <a:off x="4369879" y="1773439"/>
                <a:ext cx="2846099" cy="664990"/>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NZ" i="1" smtClean="0">
                              <a:latin typeface="Cambria Math"/>
                            </a:rPr>
                          </m:ctrlPr>
                        </m:fPr>
                        <m:num>
                          <m:r>
                            <a:rPr lang="en-NZ" i="1" smtClean="0">
                              <a:latin typeface="Cambria Math"/>
                              <a:ea typeface="Cambria Math"/>
                            </a:rPr>
                            <m:t>∆</m:t>
                          </m:r>
                          <m:r>
                            <a:rPr lang="en-NZ" b="0" i="1" smtClean="0">
                              <a:latin typeface="Cambria Math"/>
                              <a:ea typeface="Cambria Math"/>
                            </a:rPr>
                            <m:t>𝐸</m:t>
                          </m:r>
                        </m:num>
                        <m:den>
                          <m:sSup>
                            <m:sSupPr>
                              <m:ctrlPr>
                                <a:rPr lang="en-NZ" i="1" smtClean="0">
                                  <a:latin typeface="Cambria Math"/>
                                </a:rPr>
                              </m:ctrlPr>
                            </m:sSupPr>
                            <m:e>
                              <m:r>
                                <a:rPr lang="en-NZ" b="0" i="1" smtClean="0">
                                  <a:latin typeface="Cambria Math"/>
                                </a:rPr>
                                <m:t>𝑐</m:t>
                              </m:r>
                            </m:e>
                            <m:sup>
                              <m:r>
                                <a:rPr lang="en-NZ" b="0" i="1" smtClean="0">
                                  <a:latin typeface="Cambria Math"/>
                                </a:rPr>
                                <m:t>2</m:t>
                              </m:r>
                            </m:sup>
                          </m:sSup>
                        </m:den>
                      </m:f>
                      <m:r>
                        <a:rPr lang="en-NZ" b="0" i="1" smtClean="0">
                          <a:latin typeface="Cambria Math"/>
                        </a:rPr>
                        <m:t>=</m:t>
                      </m:r>
                      <m:f>
                        <m:fPr>
                          <m:ctrlPr>
                            <a:rPr lang="en-NZ" b="0" i="1" smtClean="0">
                              <a:latin typeface="Cambria Math"/>
                            </a:rPr>
                          </m:ctrlPr>
                        </m:fPr>
                        <m:num>
                          <m:r>
                            <a:rPr lang="en-NZ" b="0" i="1" smtClean="0">
                              <a:latin typeface="Cambria Math"/>
                            </a:rPr>
                            <m:t>200</m:t>
                          </m:r>
                          <m:r>
                            <a:rPr lang="en-NZ" b="0" i="1" smtClean="0">
                              <a:latin typeface="Cambria Math"/>
                            </a:rPr>
                            <m:t>𝑥</m:t>
                          </m:r>
                          <m:sSup>
                            <m:sSupPr>
                              <m:ctrlPr>
                                <a:rPr lang="en-NZ" b="0" i="1" smtClean="0">
                                  <a:latin typeface="Cambria Math"/>
                                </a:rPr>
                              </m:ctrlPr>
                            </m:sSupPr>
                            <m:e>
                              <m:r>
                                <a:rPr lang="en-NZ" b="0" i="1" smtClean="0">
                                  <a:latin typeface="Cambria Math"/>
                                </a:rPr>
                                <m:t>10</m:t>
                              </m:r>
                            </m:e>
                            <m:sup>
                              <m:r>
                                <a:rPr lang="en-NZ" b="0" i="1" smtClean="0">
                                  <a:latin typeface="Cambria Math"/>
                                </a:rPr>
                                <m:t>6</m:t>
                              </m:r>
                            </m:sup>
                          </m:sSup>
                          <m:r>
                            <a:rPr lang="en-NZ" b="0" i="1" smtClean="0">
                              <a:latin typeface="Cambria Math"/>
                            </a:rPr>
                            <m:t>𝑥</m:t>
                          </m:r>
                          <m:r>
                            <a:rPr lang="en-NZ" b="0" i="1" smtClean="0">
                              <a:latin typeface="Cambria Math"/>
                            </a:rPr>
                            <m:t>1.6</m:t>
                          </m:r>
                          <m:r>
                            <a:rPr lang="en-NZ" b="0" i="1" smtClean="0">
                              <a:latin typeface="Cambria Math"/>
                            </a:rPr>
                            <m:t>𝑥</m:t>
                          </m:r>
                          <m:sSup>
                            <m:sSupPr>
                              <m:ctrlPr>
                                <a:rPr lang="en-NZ" b="0" i="1" smtClean="0">
                                  <a:latin typeface="Cambria Math"/>
                                </a:rPr>
                              </m:ctrlPr>
                            </m:sSupPr>
                            <m:e>
                              <m:r>
                                <a:rPr lang="en-NZ" b="0" i="1" smtClean="0">
                                  <a:latin typeface="Cambria Math"/>
                                </a:rPr>
                                <m:t>10</m:t>
                              </m:r>
                            </m:e>
                            <m:sup>
                              <m:r>
                                <a:rPr lang="en-NZ" b="0" i="1" smtClean="0">
                                  <a:latin typeface="Cambria Math"/>
                                </a:rPr>
                                <m:t>−19</m:t>
                              </m:r>
                            </m:sup>
                          </m:sSup>
                        </m:num>
                        <m:den>
                          <m:r>
                            <a:rPr lang="en-NZ" b="0" i="1" smtClean="0">
                              <a:latin typeface="Cambria Math"/>
                            </a:rPr>
                            <m:t>9</m:t>
                          </m:r>
                          <m:r>
                            <a:rPr lang="en-NZ" b="0" i="1" smtClean="0">
                              <a:latin typeface="Cambria Math"/>
                            </a:rPr>
                            <m:t>𝑥</m:t>
                          </m:r>
                          <m:sSup>
                            <m:sSupPr>
                              <m:ctrlPr>
                                <a:rPr lang="en-NZ" b="0" i="1" smtClean="0">
                                  <a:latin typeface="Cambria Math"/>
                                </a:rPr>
                              </m:ctrlPr>
                            </m:sSupPr>
                            <m:e>
                              <m:r>
                                <a:rPr lang="en-NZ" b="0" i="1" smtClean="0">
                                  <a:latin typeface="Cambria Math"/>
                                </a:rPr>
                                <m:t>10</m:t>
                              </m:r>
                            </m:e>
                            <m:sup>
                              <m:r>
                                <a:rPr lang="en-NZ" b="0" i="1" smtClean="0">
                                  <a:latin typeface="Cambria Math"/>
                                </a:rPr>
                                <m:t>16</m:t>
                              </m:r>
                            </m:sup>
                          </m:sSup>
                        </m:den>
                      </m:f>
                    </m:oMath>
                  </m:oMathPara>
                </a14:m>
                <a:endParaRPr lang="en-NZ" dirty="0"/>
              </a:p>
            </p:txBody>
          </p:sp>
        </mc:Choice>
        <mc:Fallback xmlns="">
          <p:sp>
            <p:nvSpPr>
              <p:cNvPr id="9" name="TextBox 8"/>
              <p:cNvSpPr txBox="1">
                <a:spLocks noRot="1" noChangeAspect="1" noMove="1" noResize="1" noEditPoints="1" noAdjustHandles="1" noChangeArrowheads="1" noChangeShapeType="1" noTextEdit="1"/>
              </p:cNvSpPr>
              <p:nvPr/>
            </p:nvSpPr>
            <p:spPr>
              <a:xfrm>
                <a:off x="4369879" y="1773439"/>
                <a:ext cx="2846099" cy="664990"/>
              </a:xfrm>
              <a:prstGeom prst="rect">
                <a:avLst/>
              </a:prstGeom>
              <a:blipFill rotWithShape="1">
                <a:blip r:embed="rId2"/>
                <a:stretch>
                  <a:fillRect/>
                </a:stretch>
              </a:blipFill>
            </p:spPr>
            <p:txBody>
              <a:bodyPr/>
              <a:lstStyle/>
              <a:p>
                <a:r>
                  <a:rPr lang="en-NZ">
                    <a:noFill/>
                  </a:rPr>
                  <a:t> </a:t>
                </a:r>
              </a:p>
            </p:txBody>
          </p:sp>
        </mc:Fallback>
      </mc:AlternateContent>
      <p:sp>
        <p:nvSpPr>
          <p:cNvPr id="11" name="TextBox 10"/>
          <p:cNvSpPr txBox="1"/>
          <p:nvPr/>
        </p:nvSpPr>
        <p:spPr>
          <a:xfrm>
            <a:off x="192237" y="2340313"/>
            <a:ext cx="3989875" cy="369332"/>
          </a:xfrm>
          <a:prstGeom prst="rect">
            <a:avLst/>
          </a:prstGeom>
          <a:solidFill>
            <a:srgbClr val="FFFFCC"/>
          </a:solidFill>
        </p:spPr>
        <p:txBody>
          <a:bodyPr wrap="none" rtlCol="0">
            <a:spAutoFit/>
          </a:bodyPr>
          <a:lstStyle/>
          <a:p>
            <a:r>
              <a:rPr lang="en-NZ" dirty="0" smtClean="0"/>
              <a:t>So the mass lost </a:t>
            </a:r>
            <a:r>
              <a:rPr lang="el-GR" b="1" i="1" dirty="0" smtClean="0"/>
              <a:t>Δ</a:t>
            </a:r>
            <a:r>
              <a:rPr lang="en-NZ" b="1" i="1" dirty="0" smtClean="0"/>
              <a:t>m </a:t>
            </a:r>
            <a:r>
              <a:rPr lang="en-NZ" dirty="0" smtClean="0"/>
              <a:t>was </a:t>
            </a:r>
            <a:r>
              <a:rPr lang="en-NZ" b="1" dirty="0" smtClean="0"/>
              <a:t>3.556 x 10</a:t>
            </a:r>
            <a:r>
              <a:rPr lang="en-NZ" b="1" baseline="30000" dirty="0" smtClean="0"/>
              <a:t>-28</a:t>
            </a:r>
            <a:r>
              <a:rPr lang="en-NZ" b="1" dirty="0" smtClean="0"/>
              <a:t> kg</a:t>
            </a:r>
            <a:endParaRPr lang="en-NZ" dirty="0"/>
          </a:p>
        </p:txBody>
      </p:sp>
      <p:sp>
        <p:nvSpPr>
          <p:cNvPr id="10" name="Rectangle 9"/>
          <p:cNvSpPr/>
          <p:nvPr/>
        </p:nvSpPr>
        <p:spPr>
          <a:xfrm>
            <a:off x="179199" y="2865120"/>
            <a:ext cx="8728480" cy="923330"/>
          </a:xfrm>
          <a:prstGeom prst="rect">
            <a:avLst/>
          </a:prstGeom>
          <a:solidFill>
            <a:srgbClr val="FFFFCC"/>
          </a:solidFill>
        </p:spPr>
        <p:txBody>
          <a:bodyPr wrap="none">
            <a:spAutoFit/>
          </a:bodyPr>
          <a:lstStyle/>
          <a:p>
            <a:r>
              <a:rPr lang="en-NZ" dirty="0" smtClean="0"/>
              <a:t>This gives us </a:t>
            </a:r>
            <a:r>
              <a:rPr lang="en-NZ" b="1" dirty="0" smtClean="0"/>
              <a:t>1.7778 </a:t>
            </a:r>
            <a:r>
              <a:rPr lang="en-NZ" b="1" dirty="0"/>
              <a:t>x 10</a:t>
            </a:r>
            <a:r>
              <a:rPr lang="en-NZ" b="1" baseline="30000" dirty="0"/>
              <a:t>-28</a:t>
            </a:r>
            <a:r>
              <a:rPr lang="en-NZ" b="1" dirty="0"/>
              <a:t> </a:t>
            </a:r>
            <a:r>
              <a:rPr lang="en-NZ" b="1" dirty="0" smtClean="0"/>
              <a:t>kg</a:t>
            </a:r>
            <a:r>
              <a:rPr lang="en-NZ" dirty="0" smtClean="0"/>
              <a:t> lost for each one.</a:t>
            </a:r>
          </a:p>
          <a:p>
            <a:r>
              <a:rPr lang="en-NZ" dirty="0" smtClean="0"/>
              <a:t>Subtract this from half of the original rest mass (</a:t>
            </a:r>
            <a:r>
              <a:rPr lang="en-NZ" b="1" dirty="0" smtClean="0"/>
              <a:t>3.93 </a:t>
            </a:r>
            <a:r>
              <a:rPr lang="en-NZ" b="1" dirty="0"/>
              <a:t>x </a:t>
            </a:r>
            <a:r>
              <a:rPr lang="en-NZ" b="1" dirty="0" smtClean="0"/>
              <a:t>10</a:t>
            </a:r>
            <a:r>
              <a:rPr lang="en-NZ" b="1" baseline="30000" dirty="0" smtClean="0"/>
              <a:t>-25</a:t>
            </a:r>
            <a:r>
              <a:rPr lang="en-NZ" b="1" dirty="0" smtClean="0"/>
              <a:t> kg</a:t>
            </a:r>
            <a:r>
              <a:rPr lang="en-NZ" dirty="0" smtClean="0"/>
              <a:t>) and we get </a:t>
            </a:r>
          </a:p>
          <a:p>
            <a:r>
              <a:rPr lang="en-NZ" b="1" dirty="0" smtClean="0"/>
              <a:t>1.963222 </a:t>
            </a:r>
            <a:r>
              <a:rPr lang="en-NZ" b="1" dirty="0"/>
              <a:t>x </a:t>
            </a:r>
            <a:r>
              <a:rPr lang="en-NZ" b="1" dirty="0" smtClean="0"/>
              <a:t>10</a:t>
            </a:r>
            <a:r>
              <a:rPr lang="en-NZ" b="1" baseline="30000" dirty="0" smtClean="0"/>
              <a:t>-25</a:t>
            </a:r>
            <a:r>
              <a:rPr lang="en-NZ" b="1" dirty="0" smtClean="0"/>
              <a:t> kg</a:t>
            </a:r>
            <a:r>
              <a:rPr lang="en-NZ" dirty="0" smtClean="0"/>
              <a:t> as the final rest masses, assuming no other energy was lost (gamma </a:t>
            </a:r>
            <a:r>
              <a:rPr lang="en-NZ" dirty="0" err="1" smtClean="0"/>
              <a:t>etc</a:t>
            </a:r>
            <a:r>
              <a:rPr lang="en-NZ" dirty="0" smtClean="0"/>
              <a:t>)</a:t>
            </a:r>
            <a:endParaRPr lang="en-NZ" dirty="0"/>
          </a:p>
        </p:txBody>
      </p:sp>
      <p:sp>
        <p:nvSpPr>
          <p:cNvPr id="13" name="TextBox 12"/>
          <p:cNvSpPr txBox="1"/>
          <p:nvPr/>
        </p:nvSpPr>
        <p:spPr>
          <a:xfrm>
            <a:off x="5903535" y="5099678"/>
            <a:ext cx="3068212" cy="369332"/>
          </a:xfrm>
          <a:prstGeom prst="rect">
            <a:avLst/>
          </a:prstGeom>
          <a:solidFill>
            <a:srgbClr val="FFFFCC"/>
          </a:solidFill>
        </p:spPr>
        <p:txBody>
          <a:bodyPr wrap="none" rtlCol="0">
            <a:spAutoFit/>
          </a:bodyPr>
          <a:lstStyle/>
          <a:p>
            <a:r>
              <a:rPr lang="en-NZ" b="1" i="1" dirty="0" smtClean="0">
                <a:solidFill>
                  <a:srgbClr val="FF0000"/>
                </a:solidFill>
              </a:rPr>
              <a:t>Two marks were given for this</a:t>
            </a:r>
            <a:endParaRPr lang="en-NZ" b="1" i="1" dirty="0">
              <a:solidFill>
                <a:srgbClr val="FF0000"/>
              </a:solidFill>
            </a:endParaRPr>
          </a:p>
        </p:txBody>
      </p:sp>
      <p:sp>
        <p:nvSpPr>
          <p:cNvPr id="12" name="TextBox 11"/>
          <p:cNvSpPr txBox="1"/>
          <p:nvPr/>
        </p:nvSpPr>
        <p:spPr>
          <a:xfrm>
            <a:off x="8451584" y="2097909"/>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4" name="TextBox 13"/>
          <p:cNvSpPr txBox="1"/>
          <p:nvPr/>
        </p:nvSpPr>
        <p:spPr>
          <a:xfrm>
            <a:off x="8463083" y="3725804"/>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Tree>
    <p:extLst>
      <p:ext uri="{BB962C8B-B14F-4D97-AF65-F5344CB8AC3E}">
        <p14:creationId xmlns:p14="http://schemas.microsoft.com/office/powerpoint/2010/main" val="261429923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500"/>
                                        <p:tgtEl>
                                          <p:spTgt spid="8"/>
                                        </p:tgtEl>
                                      </p:cBhvr>
                                    </p:animEffect>
                                  </p:childTnLst>
                                </p:cTn>
                              </p:par>
                            </p:childTnLst>
                          </p:cTn>
                        </p:par>
                        <p:par>
                          <p:cTn id="8" fill="hold">
                            <p:stCondLst>
                              <p:cond delay="1500"/>
                            </p:stCondLst>
                            <p:childTnLst>
                              <p:par>
                                <p:cTn id="9" presetID="10" presetClass="entr" presetSubtype="0" fill="hold" grpId="0" nodeType="afterEffect">
                                  <p:stCondLst>
                                    <p:cond delay="500"/>
                                  </p:stCondLst>
                                  <p:childTnLst>
                                    <p:set>
                                      <p:cBhvr>
                                        <p:cTn id="10" dur="1" fill="hold">
                                          <p:stCondLst>
                                            <p:cond delay="0"/>
                                          </p:stCondLst>
                                        </p:cTn>
                                        <p:tgtEl>
                                          <p:spTgt spid="9"/>
                                        </p:tgtEl>
                                        <p:attrNameLst>
                                          <p:attrName>style.visibility</p:attrName>
                                        </p:attrNameLst>
                                      </p:cBhvr>
                                      <p:to>
                                        <p:strVal val="visible"/>
                                      </p:to>
                                    </p:set>
                                    <p:animEffect transition="in" filter="fade">
                                      <p:cBhvr>
                                        <p:cTn id="11" dur="1500"/>
                                        <p:tgtEl>
                                          <p:spTgt spid="9"/>
                                        </p:tgtEl>
                                      </p:cBhvr>
                                    </p:animEffect>
                                  </p:childTnLst>
                                </p:cTn>
                              </p:par>
                            </p:childTnLst>
                          </p:cTn>
                        </p:par>
                      </p:childTnLst>
                    </p:cTn>
                  </p:par>
                  <p:par>
                    <p:cTn id="12" fill="hold">
                      <p:stCondLst>
                        <p:cond delay="indefinite"/>
                      </p:stCondLst>
                      <p:childTnLst>
                        <p:par>
                          <p:cTn id="13" fill="hold">
                            <p:stCondLst>
                              <p:cond delay="0"/>
                            </p:stCondLst>
                            <p:childTnLst>
                              <p:par>
                                <p:cTn id="14" presetID="22" presetClass="entr" presetSubtype="8" fill="hold" grpId="0" nodeType="clickEffect">
                                  <p:stCondLst>
                                    <p:cond delay="0"/>
                                  </p:stCondLst>
                                  <p:childTnLst>
                                    <p:set>
                                      <p:cBhvr>
                                        <p:cTn id="15" dur="1" fill="hold">
                                          <p:stCondLst>
                                            <p:cond delay="0"/>
                                          </p:stCondLst>
                                        </p:cTn>
                                        <p:tgtEl>
                                          <p:spTgt spid="11"/>
                                        </p:tgtEl>
                                        <p:attrNameLst>
                                          <p:attrName>style.visibility</p:attrName>
                                        </p:attrNameLst>
                                      </p:cBhvr>
                                      <p:to>
                                        <p:strVal val="visible"/>
                                      </p:to>
                                    </p:set>
                                    <p:animEffect transition="in" filter="wipe(left)">
                                      <p:cBhvr>
                                        <p:cTn id="16" dur="1500"/>
                                        <p:tgtEl>
                                          <p:spTgt spid="11"/>
                                        </p:tgtEl>
                                      </p:cBhvr>
                                    </p:animEffect>
                                  </p:childTnLst>
                                </p:cTn>
                              </p:par>
                            </p:childTnLst>
                          </p:cTn>
                        </p:par>
                      </p:childTnLst>
                    </p:cTn>
                  </p:par>
                  <p:par>
                    <p:cTn id="17" fill="hold">
                      <p:stCondLst>
                        <p:cond delay="indefinite"/>
                      </p:stCondLst>
                      <p:childTnLst>
                        <p:par>
                          <p:cTn id="18" fill="hold">
                            <p:stCondLst>
                              <p:cond delay="0"/>
                            </p:stCondLst>
                            <p:childTnLst>
                              <p:par>
                                <p:cTn id="19" presetID="22" presetClass="entr" presetSubtype="1" fill="hold" grpId="0" nodeType="clickEffect">
                                  <p:stCondLst>
                                    <p:cond delay="0"/>
                                  </p:stCondLst>
                                  <p:childTnLst>
                                    <p:set>
                                      <p:cBhvr>
                                        <p:cTn id="20" dur="1" fill="hold">
                                          <p:stCondLst>
                                            <p:cond delay="0"/>
                                          </p:stCondLst>
                                        </p:cTn>
                                        <p:tgtEl>
                                          <p:spTgt spid="10"/>
                                        </p:tgtEl>
                                        <p:attrNameLst>
                                          <p:attrName>style.visibility</p:attrName>
                                        </p:attrNameLst>
                                      </p:cBhvr>
                                      <p:to>
                                        <p:strVal val="visible"/>
                                      </p:to>
                                    </p:set>
                                    <p:animEffect transition="in" filter="wipe(up)">
                                      <p:cBhvr>
                                        <p:cTn id="21" dur="2500"/>
                                        <p:tgtEl>
                                          <p:spTgt spid="10"/>
                                        </p:tgtEl>
                                      </p:cBhvr>
                                    </p:animEffect>
                                  </p:childTnLst>
                                </p:cTn>
                              </p:par>
                            </p:childTnLst>
                          </p:cTn>
                        </p:par>
                      </p:childTnLst>
                    </p:cTn>
                  </p:par>
                  <p:par>
                    <p:cTn id="22" fill="hold">
                      <p:stCondLst>
                        <p:cond delay="indefinite"/>
                      </p:stCondLst>
                      <p:childTnLst>
                        <p:par>
                          <p:cTn id="23" fill="hold">
                            <p:stCondLst>
                              <p:cond delay="0"/>
                            </p:stCondLst>
                            <p:childTnLst>
                              <p:par>
                                <p:cTn id="24" presetID="26" presetClass="entr" presetSubtype="0" fill="hold" grpId="0" nodeType="clickEffect">
                                  <p:stCondLst>
                                    <p:cond delay="0"/>
                                  </p:stCondLst>
                                  <p:childTnLst>
                                    <p:set>
                                      <p:cBhvr>
                                        <p:cTn id="25" dur="1" fill="hold">
                                          <p:stCondLst>
                                            <p:cond delay="0"/>
                                          </p:stCondLst>
                                        </p:cTn>
                                        <p:tgtEl>
                                          <p:spTgt spid="13"/>
                                        </p:tgtEl>
                                        <p:attrNameLst>
                                          <p:attrName>style.visibility</p:attrName>
                                        </p:attrNameLst>
                                      </p:cBhvr>
                                      <p:to>
                                        <p:strVal val="visible"/>
                                      </p:to>
                                    </p:set>
                                    <p:animEffect transition="in" filter="wipe(down)">
                                      <p:cBhvr>
                                        <p:cTn id="26" dur="580">
                                          <p:stCondLst>
                                            <p:cond delay="0"/>
                                          </p:stCondLst>
                                        </p:cTn>
                                        <p:tgtEl>
                                          <p:spTgt spid="13"/>
                                        </p:tgtEl>
                                      </p:cBhvr>
                                    </p:animEffect>
                                    <p:anim calcmode="lin" valueType="num">
                                      <p:cBhvr>
                                        <p:cTn id="27" dur="1822" tmFilter="0,0; 0.14,0.36; 0.43,0.73; 0.71,0.91; 1.0,1.0">
                                          <p:stCondLst>
                                            <p:cond delay="0"/>
                                          </p:stCondLst>
                                        </p:cTn>
                                        <p:tgtEl>
                                          <p:spTgt spid="13"/>
                                        </p:tgtEl>
                                        <p:attrNameLst>
                                          <p:attrName>ppt_x</p:attrName>
                                        </p:attrNameLst>
                                      </p:cBhvr>
                                      <p:tavLst>
                                        <p:tav tm="0">
                                          <p:val>
                                            <p:strVal val="#ppt_x-0.25"/>
                                          </p:val>
                                        </p:tav>
                                        <p:tav tm="100000">
                                          <p:val>
                                            <p:strVal val="#ppt_x"/>
                                          </p:val>
                                        </p:tav>
                                      </p:tavLst>
                                    </p:anim>
                                    <p:anim calcmode="lin" valueType="num">
                                      <p:cBhvr>
                                        <p:cTn id="28" dur="664" tmFilter="0.0,0.0; 0.25,0.07; 0.50,0.2; 0.75,0.467; 1.0,1.0">
                                          <p:stCondLst>
                                            <p:cond delay="0"/>
                                          </p:stCondLst>
                                        </p:cTn>
                                        <p:tgtEl>
                                          <p:spTgt spid="13"/>
                                        </p:tgtEl>
                                        <p:attrNameLst>
                                          <p:attrName>ppt_y</p:attrName>
                                        </p:attrNameLst>
                                      </p:cBhvr>
                                      <p:tavLst>
                                        <p:tav tm="0" fmla="#ppt_y-sin(pi*$)/3">
                                          <p:val>
                                            <p:fltVal val="0.5"/>
                                          </p:val>
                                        </p:tav>
                                        <p:tav tm="100000">
                                          <p:val>
                                            <p:fltVal val="1"/>
                                          </p:val>
                                        </p:tav>
                                      </p:tavLst>
                                    </p:anim>
                                    <p:anim calcmode="lin" valueType="num">
                                      <p:cBhvr>
                                        <p:cTn id="29" dur="664" tmFilter="0, 0; 0.125,0.2665; 0.25,0.4; 0.375,0.465; 0.5,0.5;  0.625,0.535; 0.75,0.6; 0.875,0.7335; 1,1">
                                          <p:stCondLst>
                                            <p:cond delay="664"/>
                                          </p:stCondLst>
                                        </p:cTn>
                                        <p:tgtEl>
                                          <p:spTgt spid="13"/>
                                        </p:tgtEl>
                                        <p:attrNameLst>
                                          <p:attrName>ppt_y</p:attrName>
                                        </p:attrNameLst>
                                      </p:cBhvr>
                                      <p:tavLst>
                                        <p:tav tm="0" fmla="#ppt_y-sin(pi*$)/9">
                                          <p:val>
                                            <p:fltVal val="0"/>
                                          </p:val>
                                        </p:tav>
                                        <p:tav tm="100000">
                                          <p:val>
                                            <p:fltVal val="1"/>
                                          </p:val>
                                        </p:tav>
                                      </p:tavLst>
                                    </p:anim>
                                    <p:anim calcmode="lin" valueType="num">
                                      <p:cBhvr>
                                        <p:cTn id="30" dur="332" tmFilter="0, 0; 0.125,0.2665; 0.25,0.4; 0.375,0.465; 0.5,0.5;  0.625,0.535; 0.75,0.6; 0.875,0.7335; 1,1">
                                          <p:stCondLst>
                                            <p:cond delay="1324"/>
                                          </p:stCondLst>
                                        </p:cTn>
                                        <p:tgtEl>
                                          <p:spTgt spid="13"/>
                                        </p:tgtEl>
                                        <p:attrNameLst>
                                          <p:attrName>ppt_y</p:attrName>
                                        </p:attrNameLst>
                                      </p:cBhvr>
                                      <p:tavLst>
                                        <p:tav tm="0" fmla="#ppt_y-sin(pi*$)/27">
                                          <p:val>
                                            <p:fltVal val="0"/>
                                          </p:val>
                                        </p:tav>
                                        <p:tav tm="100000">
                                          <p:val>
                                            <p:fltVal val="1"/>
                                          </p:val>
                                        </p:tav>
                                      </p:tavLst>
                                    </p:anim>
                                    <p:anim calcmode="lin" valueType="num">
                                      <p:cBhvr>
                                        <p:cTn id="31" dur="164" tmFilter="0, 0; 0.125,0.2665; 0.25,0.4; 0.375,0.465; 0.5,0.5;  0.625,0.535; 0.75,0.6; 0.875,0.7335; 1,1">
                                          <p:stCondLst>
                                            <p:cond delay="1656"/>
                                          </p:stCondLst>
                                        </p:cTn>
                                        <p:tgtEl>
                                          <p:spTgt spid="13"/>
                                        </p:tgtEl>
                                        <p:attrNameLst>
                                          <p:attrName>ppt_y</p:attrName>
                                        </p:attrNameLst>
                                      </p:cBhvr>
                                      <p:tavLst>
                                        <p:tav tm="0" fmla="#ppt_y-sin(pi*$)/81">
                                          <p:val>
                                            <p:fltVal val="0"/>
                                          </p:val>
                                        </p:tav>
                                        <p:tav tm="100000">
                                          <p:val>
                                            <p:fltVal val="1"/>
                                          </p:val>
                                        </p:tav>
                                      </p:tavLst>
                                    </p:anim>
                                    <p:animScale>
                                      <p:cBhvr>
                                        <p:cTn id="32" dur="26">
                                          <p:stCondLst>
                                            <p:cond delay="650"/>
                                          </p:stCondLst>
                                        </p:cTn>
                                        <p:tgtEl>
                                          <p:spTgt spid="13"/>
                                        </p:tgtEl>
                                      </p:cBhvr>
                                      <p:to x="100000" y="60000"/>
                                    </p:animScale>
                                    <p:animScale>
                                      <p:cBhvr>
                                        <p:cTn id="33" dur="166" decel="50000">
                                          <p:stCondLst>
                                            <p:cond delay="676"/>
                                          </p:stCondLst>
                                        </p:cTn>
                                        <p:tgtEl>
                                          <p:spTgt spid="13"/>
                                        </p:tgtEl>
                                      </p:cBhvr>
                                      <p:to x="100000" y="100000"/>
                                    </p:animScale>
                                    <p:animScale>
                                      <p:cBhvr>
                                        <p:cTn id="34" dur="26">
                                          <p:stCondLst>
                                            <p:cond delay="1312"/>
                                          </p:stCondLst>
                                        </p:cTn>
                                        <p:tgtEl>
                                          <p:spTgt spid="13"/>
                                        </p:tgtEl>
                                      </p:cBhvr>
                                      <p:to x="100000" y="80000"/>
                                    </p:animScale>
                                    <p:animScale>
                                      <p:cBhvr>
                                        <p:cTn id="35" dur="166" decel="50000">
                                          <p:stCondLst>
                                            <p:cond delay="1338"/>
                                          </p:stCondLst>
                                        </p:cTn>
                                        <p:tgtEl>
                                          <p:spTgt spid="13"/>
                                        </p:tgtEl>
                                      </p:cBhvr>
                                      <p:to x="100000" y="100000"/>
                                    </p:animScale>
                                    <p:animScale>
                                      <p:cBhvr>
                                        <p:cTn id="36" dur="26">
                                          <p:stCondLst>
                                            <p:cond delay="1642"/>
                                          </p:stCondLst>
                                        </p:cTn>
                                        <p:tgtEl>
                                          <p:spTgt spid="13"/>
                                        </p:tgtEl>
                                      </p:cBhvr>
                                      <p:to x="100000" y="90000"/>
                                    </p:animScale>
                                    <p:animScale>
                                      <p:cBhvr>
                                        <p:cTn id="37" dur="166" decel="50000">
                                          <p:stCondLst>
                                            <p:cond delay="1668"/>
                                          </p:stCondLst>
                                        </p:cTn>
                                        <p:tgtEl>
                                          <p:spTgt spid="13"/>
                                        </p:tgtEl>
                                      </p:cBhvr>
                                      <p:to x="100000" y="100000"/>
                                    </p:animScale>
                                    <p:animScale>
                                      <p:cBhvr>
                                        <p:cTn id="38" dur="26">
                                          <p:stCondLst>
                                            <p:cond delay="1808"/>
                                          </p:stCondLst>
                                        </p:cTn>
                                        <p:tgtEl>
                                          <p:spTgt spid="13"/>
                                        </p:tgtEl>
                                      </p:cBhvr>
                                      <p:to x="100000" y="95000"/>
                                    </p:animScale>
                                    <p:animScale>
                                      <p:cBhvr>
                                        <p:cTn id="39" dur="166" decel="50000">
                                          <p:stCondLst>
                                            <p:cond delay="1834"/>
                                          </p:stCondLst>
                                        </p:cTn>
                                        <p:tgtEl>
                                          <p:spTgt spid="13"/>
                                        </p:tgtEl>
                                      </p:cBhvr>
                                      <p:to x="100000" y="100000"/>
                                    </p:animScale>
                                  </p:childTnLst>
                                </p:cTn>
                              </p:par>
                            </p:childTnLst>
                          </p:cTn>
                        </p:par>
                        <p:par>
                          <p:cTn id="40" fill="hold">
                            <p:stCondLst>
                              <p:cond delay="2000"/>
                            </p:stCondLst>
                            <p:childTnLst>
                              <p:par>
                                <p:cTn id="41" presetID="10" presetClass="entr" presetSubtype="0" fill="hold" grpId="0" nodeType="afterEffect">
                                  <p:stCondLst>
                                    <p:cond delay="0"/>
                                  </p:stCondLst>
                                  <p:childTnLst>
                                    <p:set>
                                      <p:cBhvr>
                                        <p:cTn id="42" dur="1" fill="hold">
                                          <p:stCondLst>
                                            <p:cond delay="0"/>
                                          </p:stCondLst>
                                        </p:cTn>
                                        <p:tgtEl>
                                          <p:spTgt spid="12"/>
                                        </p:tgtEl>
                                        <p:attrNameLst>
                                          <p:attrName>style.visibility</p:attrName>
                                        </p:attrNameLst>
                                      </p:cBhvr>
                                      <p:to>
                                        <p:strVal val="visible"/>
                                      </p:to>
                                    </p:set>
                                    <p:animEffect transition="in" filter="fade">
                                      <p:cBhvr>
                                        <p:cTn id="43" dur="750"/>
                                        <p:tgtEl>
                                          <p:spTgt spid="12"/>
                                        </p:tgtEl>
                                      </p:cBhvr>
                                    </p:animEffect>
                                  </p:childTnLst>
                                </p:cTn>
                              </p:par>
                            </p:childTnLst>
                          </p:cTn>
                        </p:par>
                        <p:par>
                          <p:cTn id="44" fill="hold">
                            <p:stCondLst>
                              <p:cond delay="2750"/>
                            </p:stCondLst>
                            <p:childTnLst>
                              <p:par>
                                <p:cTn id="45" presetID="10" presetClass="entr" presetSubtype="0" fill="hold" grpId="0" nodeType="afterEffect">
                                  <p:stCondLst>
                                    <p:cond delay="0"/>
                                  </p:stCondLst>
                                  <p:childTnLst>
                                    <p:set>
                                      <p:cBhvr>
                                        <p:cTn id="46" dur="1" fill="hold">
                                          <p:stCondLst>
                                            <p:cond delay="0"/>
                                          </p:stCondLst>
                                        </p:cTn>
                                        <p:tgtEl>
                                          <p:spTgt spid="14"/>
                                        </p:tgtEl>
                                        <p:attrNameLst>
                                          <p:attrName>style.visibility</p:attrName>
                                        </p:attrNameLst>
                                      </p:cBhvr>
                                      <p:to>
                                        <p:strVal val="visible"/>
                                      </p:to>
                                    </p:set>
                                    <p:animEffect transition="in" filter="fade">
                                      <p:cBhvr>
                                        <p:cTn id="47" dur="750"/>
                                        <p:tgtEl>
                                          <p:spTgt spid="1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1" grpId="0" animBg="1"/>
      <p:bldP spid="10" grpId="0" animBg="1"/>
      <p:bldP spid="13" grpId="0" animBg="1"/>
      <p:bldP spid="12" grpId="0"/>
      <p:bldP spid="14"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07982" y="265612"/>
            <a:ext cx="8610600" cy="646331"/>
          </a:xfrm>
          <a:prstGeom prst="rect">
            <a:avLst/>
          </a:prstGeom>
        </p:spPr>
        <p:txBody>
          <a:bodyPr wrap="square">
            <a:spAutoFit/>
          </a:bodyPr>
          <a:lstStyle/>
          <a:p>
            <a:pPr marL="857250" lvl="1" indent="-400050">
              <a:buAutoNum type="romanLcParenBoth" startAt="2"/>
            </a:pPr>
            <a:r>
              <a:rPr lang="en-US" dirty="0" smtClean="0"/>
              <a:t>According </a:t>
            </a:r>
            <a:r>
              <a:rPr lang="en-US" dirty="0"/>
              <a:t>to Einstein’s special theory of relativity, the mass </a:t>
            </a:r>
            <a:r>
              <a:rPr lang="en-US" i="1" dirty="0"/>
              <a:t>m </a:t>
            </a:r>
            <a:r>
              <a:rPr lang="en-US" dirty="0"/>
              <a:t>of an object with a </a:t>
            </a:r>
            <a:endParaRPr lang="en-US" dirty="0" smtClean="0"/>
          </a:p>
          <a:p>
            <a:pPr lvl="1"/>
            <a:r>
              <a:rPr lang="en-US" dirty="0"/>
              <a:t> </a:t>
            </a:r>
            <a:r>
              <a:rPr lang="en-US" dirty="0" smtClean="0"/>
              <a:t>       velocity </a:t>
            </a:r>
            <a:r>
              <a:rPr lang="en-US" i="1" dirty="0"/>
              <a:t>v</a:t>
            </a:r>
            <a:r>
              <a:rPr lang="en-US" dirty="0"/>
              <a:t>, relative to an observer, is given by:</a:t>
            </a:r>
            <a:endParaRPr lang="en-NZ" sz="1600" dirty="0"/>
          </a:p>
        </p:txBody>
      </p:sp>
      <p:sp>
        <p:nvSpPr>
          <p:cNvPr id="4" name="TextBox 3"/>
          <p:cNvSpPr txBox="1"/>
          <p:nvPr/>
        </p:nvSpPr>
        <p:spPr>
          <a:xfrm>
            <a:off x="3852519" y="1262742"/>
            <a:ext cx="386644" cy="369332"/>
          </a:xfrm>
          <a:prstGeom prst="rect">
            <a:avLst/>
          </a:prstGeom>
          <a:noFill/>
        </p:spPr>
        <p:txBody>
          <a:bodyPr wrap="none" rtlCol="0">
            <a:spAutoFit/>
          </a:bodyPr>
          <a:lstStyle/>
          <a:p>
            <a:r>
              <a:rPr lang="en-NZ" dirty="0" smtClean="0"/>
              <a:t>or</a:t>
            </a:r>
            <a:endParaRPr lang="en-NZ" dirty="0"/>
          </a:p>
        </p:txBody>
      </p:sp>
      <p:pic>
        <p:nvPicPr>
          <p:cNvPr id="5"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858359" y="940526"/>
            <a:ext cx="2362200" cy="1365433"/>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
        <p:nvSpPr>
          <p:cNvPr id="6" name="Rectangle 5"/>
          <p:cNvSpPr/>
          <p:nvPr/>
        </p:nvSpPr>
        <p:spPr>
          <a:xfrm>
            <a:off x="152400" y="2427515"/>
            <a:ext cx="8839200" cy="646331"/>
          </a:xfrm>
          <a:prstGeom prst="rect">
            <a:avLst/>
          </a:prstGeom>
        </p:spPr>
        <p:txBody>
          <a:bodyPr wrap="square">
            <a:spAutoFit/>
          </a:bodyPr>
          <a:lstStyle/>
          <a:p>
            <a:r>
              <a:rPr lang="en-US" dirty="0"/>
              <a:t>where c is the speed of light, and </a:t>
            </a:r>
            <a:r>
              <a:rPr lang="en-US" i="1" dirty="0"/>
              <a:t>m</a:t>
            </a:r>
            <a:r>
              <a:rPr lang="en-US" baseline="-25000" dirty="0"/>
              <a:t>0</a:t>
            </a:r>
            <a:r>
              <a:rPr lang="en-US" dirty="0"/>
              <a:t> (the rest mass) is the mass measured when </a:t>
            </a:r>
            <a:r>
              <a:rPr lang="en-US" i="1" dirty="0"/>
              <a:t>v </a:t>
            </a:r>
            <a:r>
              <a:rPr lang="en-US" dirty="0"/>
              <a:t>= 0 m s</a:t>
            </a:r>
            <a:r>
              <a:rPr lang="en-US" baseline="30000" dirty="0"/>
              <a:t>–1</a:t>
            </a:r>
            <a:r>
              <a:rPr lang="en-US" dirty="0"/>
              <a:t>.</a:t>
            </a:r>
            <a:endParaRPr lang="en-NZ" dirty="0"/>
          </a:p>
          <a:p>
            <a:r>
              <a:rPr lang="en-US" dirty="0"/>
              <a:t> </a:t>
            </a:r>
            <a:r>
              <a:rPr lang="en-US" dirty="0" smtClean="0"/>
              <a:t>       Discuss </a:t>
            </a:r>
            <a:r>
              <a:rPr lang="en-US" dirty="0"/>
              <a:t>the physical significance of this relationship.</a:t>
            </a:r>
            <a:endParaRPr lang="en-NZ" dirty="0"/>
          </a:p>
        </p:txBody>
      </p:sp>
      <p:sp>
        <p:nvSpPr>
          <p:cNvPr id="8" name="TextBox 7"/>
          <p:cNvSpPr txBox="1"/>
          <p:nvPr/>
        </p:nvSpPr>
        <p:spPr>
          <a:xfrm>
            <a:off x="5787138" y="5671519"/>
            <a:ext cx="2871235" cy="369332"/>
          </a:xfrm>
          <a:prstGeom prst="rect">
            <a:avLst/>
          </a:prstGeom>
          <a:solidFill>
            <a:srgbClr val="FFFFCC"/>
          </a:solidFill>
        </p:spPr>
        <p:txBody>
          <a:bodyPr wrap="none" rtlCol="0">
            <a:spAutoFit/>
          </a:bodyPr>
          <a:lstStyle/>
          <a:p>
            <a:r>
              <a:rPr lang="en-NZ" b="1" i="1" dirty="0" smtClean="0">
                <a:solidFill>
                  <a:srgbClr val="FF0000"/>
                </a:solidFill>
              </a:rPr>
              <a:t>One mark was given for this</a:t>
            </a:r>
            <a:endParaRPr lang="en-NZ" b="1" i="1" dirty="0">
              <a:solidFill>
                <a:srgbClr val="FF0000"/>
              </a:solidFill>
            </a:endParaRPr>
          </a:p>
        </p:txBody>
      </p:sp>
      <p:sp>
        <p:nvSpPr>
          <p:cNvPr id="9" name="Rectangle 8"/>
          <p:cNvSpPr/>
          <p:nvPr/>
        </p:nvSpPr>
        <p:spPr>
          <a:xfrm>
            <a:off x="313509" y="4341448"/>
            <a:ext cx="8373292" cy="923330"/>
          </a:xfrm>
          <a:prstGeom prst="rect">
            <a:avLst/>
          </a:prstGeom>
          <a:solidFill>
            <a:srgbClr val="FFFFCC"/>
          </a:solidFill>
        </p:spPr>
        <p:txBody>
          <a:bodyPr wrap="square">
            <a:spAutoFit/>
          </a:bodyPr>
          <a:lstStyle/>
          <a:p>
            <a:r>
              <a:rPr lang="en-US" dirty="0"/>
              <a:t>will always be less than 1 </a:t>
            </a:r>
            <a:r>
              <a:rPr lang="en-US" dirty="0" smtClean="0"/>
              <a:t>(for </a:t>
            </a:r>
            <a:r>
              <a:rPr lang="en-US" dirty="0"/>
              <a:t>any </a:t>
            </a:r>
            <a:r>
              <a:rPr lang="en-US" dirty="0" smtClean="0"/>
              <a:t>moving mass) </a:t>
            </a:r>
            <a:r>
              <a:rPr lang="en-US" dirty="0"/>
              <a:t>the actual mass of a moving object will always be greater than the rest mass (</a:t>
            </a:r>
            <a:r>
              <a:rPr lang="en-US" b="1" i="1" dirty="0" err="1"/>
              <a:t>m</a:t>
            </a:r>
            <a:r>
              <a:rPr lang="en-US" b="1" baseline="-25000" dirty="0" err="1"/>
              <a:t>o</a:t>
            </a:r>
            <a:r>
              <a:rPr lang="en-US" dirty="0" smtClean="0"/>
              <a:t>). The </a:t>
            </a:r>
            <a:r>
              <a:rPr lang="en-US" dirty="0"/>
              <a:t>equation expresses the gain in mass any moving object undergoes.</a:t>
            </a:r>
            <a:endParaRPr lang="en-NZ" dirty="0"/>
          </a:p>
        </p:txBody>
      </p:sp>
      <p:sp>
        <p:nvSpPr>
          <p:cNvPr id="10" name="TextBox 9"/>
          <p:cNvSpPr txBox="1"/>
          <p:nvPr/>
        </p:nvSpPr>
        <p:spPr>
          <a:xfrm>
            <a:off x="757646" y="3526971"/>
            <a:ext cx="3012171" cy="369332"/>
          </a:xfrm>
          <a:prstGeom prst="rect">
            <a:avLst/>
          </a:prstGeom>
          <a:solidFill>
            <a:srgbClr val="FFFFCC"/>
          </a:solidFill>
        </p:spPr>
        <p:txBody>
          <a:bodyPr wrap="none" rtlCol="0">
            <a:spAutoFit/>
          </a:bodyPr>
          <a:lstStyle/>
          <a:p>
            <a:r>
              <a:rPr lang="en-NZ" dirty="0" smtClean="0"/>
              <a:t>Because the term in brackets :</a:t>
            </a:r>
            <a:endParaRPr lang="en-NZ" dirty="0"/>
          </a:p>
        </p:txBody>
      </p:sp>
      <mc:AlternateContent xmlns:mc="http://schemas.openxmlformats.org/markup-compatibility/2006" xmlns:a14="http://schemas.microsoft.com/office/drawing/2010/main">
        <mc:Choice Requires="a14">
          <p:sp>
            <p:nvSpPr>
              <p:cNvPr id="13" name="Rectangle 12"/>
              <p:cNvSpPr/>
              <p:nvPr/>
            </p:nvSpPr>
            <p:spPr>
              <a:xfrm>
                <a:off x="4043851" y="3297353"/>
                <a:ext cx="979371" cy="717761"/>
              </a:xfrm>
              <a:prstGeom prst="rect">
                <a:avLst/>
              </a:prstGeom>
              <a:solidFill>
                <a:srgbClr val="FFFFCC"/>
              </a:solidFill>
            </p:spPr>
            <p:txBody>
              <a:bodyPr wrap="none">
                <a:spAutoFit/>
              </a:bodyPr>
              <a:lstStyle/>
              <a:p>
                <a:pPr/>
                <a14:m>
                  <m:oMathPara xmlns:m="http://schemas.openxmlformats.org/officeDocument/2006/math">
                    <m:oMathParaPr>
                      <m:jc m:val="centerGroup"/>
                    </m:oMathParaPr>
                    <m:oMath xmlns:m="http://schemas.openxmlformats.org/officeDocument/2006/math">
                      <m:r>
                        <a:rPr lang="en-NZ" sz="2000" b="1" i="1" smtClean="0">
                          <a:latin typeface="Cambria Math"/>
                        </a:rPr>
                        <m:t>𝟏</m:t>
                      </m:r>
                      <m:r>
                        <a:rPr lang="en-NZ" sz="2000" b="1" i="1" smtClean="0">
                          <a:latin typeface="Cambria Math"/>
                        </a:rPr>
                        <m:t>−</m:t>
                      </m:r>
                      <m:f>
                        <m:fPr>
                          <m:ctrlPr>
                            <a:rPr lang="en-NZ" sz="2000" b="1" i="1">
                              <a:latin typeface="Cambria Math"/>
                            </a:rPr>
                          </m:ctrlPr>
                        </m:fPr>
                        <m:num>
                          <m:sSup>
                            <m:sSupPr>
                              <m:ctrlPr>
                                <a:rPr lang="en-NZ" sz="2000" b="1" i="1">
                                  <a:latin typeface="Cambria Math"/>
                                </a:rPr>
                              </m:ctrlPr>
                            </m:sSupPr>
                            <m:e>
                              <m:r>
                                <a:rPr lang="en-NZ" sz="2000" b="1" i="1">
                                  <a:latin typeface="Cambria Math"/>
                                </a:rPr>
                                <m:t>𝒗</m:t>
                              </m:r>
                            </m:e>
                            <m:sup>
                              <m:r>
                                <a:rPr lang="en-NZ" sz="2000" b="1" i="1">
                                  <a:latin typeface="Cambria Math"/>
                                </a:rPr>
                                <m:t>𝟐</m:t>
                              </m:r>
                            </m:sup>
                          </m:sSup>
                        </m:num>
                        <m:den>
                          <m:sSup>
                            <m:sSupPr>
                              <m:ctrlPr>
                                <a:rPr lang="en-NZ" sz="2000" b="1" i="1">
                                  <a:latin typeface="Cambria Math"/>
                                </a:rPr>
                              </m:ctrlPr>
                            </m:sSupPr>
                            <m:e>
                              <m:r>
                                <a:rPr lang="en-NZ" sz="2000" b="1" i="1">
                                  <a:latin typeface="Cambria Math"/>
                                </a:rPr>
                                <m:t>𝒄</m:t>
                              </m:r>
                            </m:e>
                            <m:sup>
                              <m:r>
                                <a:rPr lang="en-NZ" sz="2000" b="1" i="1">
                                  <a:latin typeface="Cambria Math"/>
                                </a:rPr>
                                <m:t>𝟐</m:t>
                              </m:r>
                            </m:sup>
                          </m:sSup>
                        </m:den>
                      </m:f>
                    </m:oMath>
                  </m:oMathPara>
                </a14:m>
                <a:endParaRPr lang="en-NZ" sz="2000" dirty="0"/>
              </a:p>
            </p:txBody>
          </p:sp>
        </mc:Choice>
        <mc:Fallback xmlns="">
          <p:sp>
            <p:nvSpPr>
              <p:cNvPr id="13" name="Rectangle 12"/>
              <p:cNvSpPr>
                <a:spLocks noRot="1" noChangeAspect="1" noMove="1" noResize="1" noEditPoints="1" noAdjustHandles="1" noChangeArrowheads="1" noChangeShapeType="1" noTextEdit="1"/>
              </p:cNvSpPr>
              <p:nvPr/>
            </p:nvSpPr>
            <p:spPr>
              <a:xfrm>
                <a:off x="4043851" y="3297353"/>
                <a:ext cx="979371" cy="717761"/>
              </a:xfrm>
              <a:prstGeom prst="rect">
                <a:avLst/>
              </a:prstGeom>
              <a:blipFill rotWithShape="1">
                <a:blip r:embed="rId3"/>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5" name="TextBox 14"/>
              <p:cNvSpPr txBox="1"/>
              <p:nvPr/>
            </p:nvSpPr>
            <p:spPr>
              <a:xfrm>
                <a:off x="1628503" y="1008016"/>
                <a:ext cx="1859280" cy="1186543"/>
              </a:xfrm>
              <a:prstGeom prst="rect">
                <a:avLst/>
              </a:prstGeom>
              <a:solidFill>
                <a:schemeClr val="bg1"/>
              </a:solid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𝑚</m:t>
                      </m:r>
                      <m:r>
                        <a:rPr lang="en-NZ" b="0" i="1" smtClean="0">
                          <a:latin typeface="Cambria Math"/>
                        </a:rPr>
                        <m:t>=</m:t>
                      </m:r>
                      <m:f>
                        <m:fPr>
                          <m:ctrlPr>
                            <a:rPr lang="en-NZ" b="0" i="1" smtClean="0">
                              <a:latin typeface="Cambria Math"/>
                            </a:rPr>
                          </m:ctrlPr>
                        </m:fPr>
                        <m:num>
                          <m:sSub>
                            <m:sSubPr>
                              <m:ctrlPr>
                                <a:rPr lang="en-NZ" b="0" i="1" smtClean="0">
                                  <a:latin typeface="Cambria Math"/>
                                </a:rPr>
                              </m:ctrlPr>
                            </m:sSubPr>
                            <m:e>
                              <m:r>
                                <a:rPr lang="en-NZ" b="0" i="1" smtClean="0">
                                  <a:latin typeface="Cambria Math"/>
                                </a:rPr>
                                <m:t>𝑚</m:t>
                              </m:r>
                            </m:e>
                            <m:sub>
                              <m:r>
                                <a:rPr lang="en-NZ" b="0" i="1" smtClean="0">
                                  <a:latin typeface="Cambria Math"/>
                                </a:rPr>
                                <m:t>0</m:t>
                              </m:r>
                            </m:sub>
                          </m:sSub>
                        </m:num>
                        <m:den>
                          <m:rad>
                            <m:radPr>
                              <m:degHide m:val="on"/>
                              <m:ctrlPr>
                                <a:rPr lang="en-NZ" b="1" i="1">
                                  <a:latin typeface="Cambria Math"/>
                                </a:rPr>
                              </m:ctrlPr>
                            </m:radPr>
                            <m:deg/>
                            <m:e>
                              <m:d>
                                <m:dPr>
                                  <m:begChr m:val="["/>
                                  <m:endChr m:val="]"/>
                                  <m:ctrlPr>
                                    <a:rPr lang="en-NZ" b="1" i="1">
                                      <a:latin typeface="Cambria Math"/>
                                    </a:rPr>
                                  </m:ctrlPr>
                                </m:dPr>
                                <m:e>
                                  <m:r>
                                    <a:rPr lang="en-NZ" b="1" i="1">
                                      <a:latin typeface="Cambria Math"/>
                                    </a:rPr>
                                    <m:t>𝟏</m:t>
                                  </m:r>
                                  <m:r>
                                    <a:rPr lang="en-NZ" b="1" i="1">
                                      <a:latin typeface="Cambria Math"/>
                                    </a:rPr>
                                    <m:t>−</m:t>
                                  </m:r>
                                  <m:f>
                                    <m:fPr>
                                      <m:ctrlPr>
                                        <a:rPr lang="en-NZ" b="1" i="1">
                                          <a:latin typeface="Cambria Math"/>
                                        </a:rPr>
                                      </m:ctrlPr>
                                    </m:fPr>
                                    <m:num>
                                      <m:sSup>
                                        <m:sSupPr>
                                          <m:ctrlPr>
                                            <a:rPr lang="en-NZ" b="1" i="1">
                                              <a:latin typeface="Cambria Math"/>
                                            </a:rPr>
                                          </m:ctrlPr>
                                        </m:sSupPr>
                                        <m:e>
                                          <m:r>
                                            <a:rPr lang="en-NZ" b="1" i="1">
                                              <a:latin typeface="Cambria Math"/>
                                            </a:rPr>
                                            <m:t>𝒗</m:t>
                                          </m:r>
                                        </m:e>
                                        <m:sup>
                                          <m:r>
                                            <a:rPr lang="en-NZ" b="1" i="1">
                                              <a:latin typeface="Cambria Math"/>
                                            </a:rPr>
                                            <m:t>𝟐</m:t>
                                          </m:r>
                                        </m:sup>
                                      </m:sSup>
                                    </m:num>
                                    <m:den>
                                      <m:sSup>
                                        <m:sSupPr>
                                          <m:ctrlPr>
                                            <a:rPr lang="en-NZ" b="1" i="1">
                                              <a:latin typeface="Cambria Math"/>
                                            </a:rPr>
                                          </m:ctrlPr>
                                        </m:sSupPr>
                                        <m:e>
                                          <m:r>
                                            <a:rPr lang="en-NZ" b="1" i="1">
                                              <a:latin typeface="Cambria Math"/>
                                            </a:rPr>
                                            <m:t>𝒄</m:t>
                                          </m:r>
                                        </m:e>
                                        <m:sup>
                                          <m:r>
                                            <a:rPr lang="en-NZ" b="1" i="1">
                                              <a:latin typeface="Cambria Math"/>
                                            </a:rPr>
                                            <m:t>𝟐</m:t>
                                          </m:r>
                                        </m:sup>
                                      </m:sSup>
                                    </m:den>
                                  </m:f>
                                </m:e>
                              </m:d>
                            </m:e>
                          </m:rad>
                        </m:den>
                      </m:f>
                    </m:oMath>
                  </m:oMathPara>
                </a14:m>
                <a:endParaRPr lang="en-NZ" dirty="0"/>
              </a:p>
            </p:txBody>
          </p:sp>
        </mc:Choice>
        <mc:Fallback xmlns="">
          <p:sp>
            <p:nvSpPr>
              <p:cNvPr id="15" name="TextBox 14"/>
              <p:cNvSpPr txBox="1">
                <a:spLocks noRot="1" noChangeAspect="1" noMove="1" noResize="1" noEditPoints="1" noAdjustHandles="1" noChangeArrowheads="1" noChangeShapeType="1" noTextEdit="1"/>
              </p:cNvSpPr>
              <p:nvPr/>
            </p:nvSpPr>
            <p:spPr>
              <a:xfrm>
                <a:off x="1628503" y="1008016"/>
                <a:ext cx="1859280" cy="1186543"/>
              </a:xfrm>
              <a:prstGeom prst="rect">
                <a:avLst/>
              </a:prstGeom>
              <a:blipFill rotWithShape="1">
                <a:blip r:embed="rId4"/>
                <a:stretch>
                  <a:fillRect/>
                </a:stretch>
              </a:blipFill>
            </p:spPr>
            <p:txBody>
              <a:bodyPr/>
              <a:lstStyle/>
              <a:p>
                <a:r>
                  <a:rPr lang="en-NZ">
                    <a:noFill/>
                  </a:rPr>
                  <a:t> </a:t>
                </a:r>
              </a:p>
            </p:txBody>
          </p:sp>
        </mc:Fallback>
      </mc:AlternateContent>
    </p:spTree>
    <p:extLst>
      <p:ext uri="{BB962C8B-B14F-4D97-AF65-F5344CB8AC3E}">
        <p14:creationId xmlns:p14="http://schemas.microsoft.com/office/powerpoint/2010/main" val="426887867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0"/>
                                        </p:tgtEl>
                                        <p:attrNameLst>
                                          <p:attrName>style.visibility</p:attrName>
                                        </p:attrNameLst>
                                      </p:cBhvr>
                                      <p:to>
                                        <p:strVal val="visible"/>
                                      </p:to>
                                    </p:set>
                                    <p:animEffect transition="in" filter="fade">
                                      <p:cBhvr>
                                        <p:cTn id="7" dur="1250"/>
                                        <p:tgtEl>
                                          <p:spTgt spid="10"/>
                                        </p:tgtEl>
                                      </p:cBhvr>
                                    </p:animEffect>
                                  </p:childTnLst>
                                </p:cTn>
                              </p:par>
                            </p:childTnLst>
                          </p:cTn>
                        </p:par>
                        <p:par>
                          <p:cTn id="8" fill="hold">
                            <p:stCondLst>
                              <p:cond delay="1250"/>
                            </p:stCondLst>
                            <p:childTnLst>
                              <p:par>
                                <p:cTn id="9" presetID="22" presetClass="entr" presetSubtype="8" fill="hold" grpId="0" nodeType="afterEffect">
                                  <p:stCondLst>
                                    <p:cond delay="0"/>
                                  </p:stCondLst>
                                  <p:childTnLst>
                                    <p:set>
                                      <p:cBhvr>
                                        <p:cTn id="10" dur="1" fill="hold">
                                          <p:stCondLst>
                                            <p:cond delay="0"/>
                                          </p:stCondLst>
                                        </p:cTn>
                                        <p:tgtEl>
                                          <p:spTgt spid="13"/>
                                        </p:tgtEl>
                                        <p:attrNameLst>
                                          <p:attrName>style.visibility</p:attrName>
                                        </p:attrNameLst>
                                      </p:cBhvr>
                                      <p:to>
                                        <p:strVal val="visible"/>
                                      </p:to>
                                    </p:set>
                                    <p:animEffect transition="in" filter="wipe(left)">
                                      <p:cBhvr>
                                        <p:cTn id="11" dur="1500"/>
                                        <p:tgtEl>
                                          <p:spTgt spid="13"/>
                                        </p:tgtEl>
                                      </p:cBhvr>
                                    </p:animEffect>
                                  </p:childTnLst>
                                </p:cTn>
                              </p:par>
                            </p:childTnLst>
                          </p:cTn>
                        </p:par>
                        <p:par>
                          <p:cTn id="12" fill="hold">
                            <p:stCondLst>
                              <p:cond delay="2750"/>
                            </p:stCondLst>
                            <p:childTnLst>
                              <p:par>
                                <p:cTn id="13" presetID="10" presetClass="entr" presetSubtype="0" fill="hold" grpId="0" nodeType="afterEffect">
                                  <p:stCondLst>
                                    <p:cond delay="0"/>
                                  </p:stCondLst>
                                  <p:childTnLst>
                                    <p:set>
                                      <p:cBhvr>
                                        <p:cTn id="14" dur="1" fill="hold">
                                          <p:stCondLst>
                                            <p:cond delay="0"/>
                                          </p:stCondLst>
                                        </p:cTn>
                                        <p:tgtEl>
                                          <p:spTgt spid="9"/>
                                        </p:tgtEl>
                                        <p:attrNameLst>
                                          <p:attrName>style.visibility</p:attrName>
                                        </p:attrNameLst>
                                      </p:cBhvr>
                                      <p:to>
                                        <p:strVal val="visible"/>
                                      </p:to>
                                    </p:set>
                                    <p:animEffect transition="in" filter="fade">
                                      <p:cBhvr>
                                        <p:cTn id="15" dur="1500"/>
                                        <p:tgtEl>
                                          <p:spTgt spid="9"/>
                                        </p:tgtEl>
                                      </p:cBhvr>
                                    </p:animEffect>
                                  </p:childTnLst>
                                </p:cTn>
                              </p:par>
                            </p:childTnLst>
                          </p:cTn>
                        </p:par>
                      </p:childTnLst>
                    </p:cTn>
                  </p:par>
                  <p:par>
                    <p:cTn id="16" fill="hold">
                      <p:stCondLst>
                        <p:cond delay="indefinite"/>
                      </p:stCondLst>
                      <p:childTnLst>
                        <p:par>
                          <p:cTn id="17" fill="hold">
                            <p:stCondLst>
                              <p:cond delay="0"/>
                            </p:stCondLst>
                            <p:childTnLst>
                              <p:par>
                                <p:cTn id="18" presetID="26" presetClass="entr" presetSubtype="0" fill="hold" grpId="0" nodeType="clickEffect">
                                  <p:stCondLst>
                                    <p:cond delay="0"/>
                                  </p:stCondLst>
                                  <p:childTnLst>
                                    <p:set>
                                      <p:cBhvr>
                                        <p:cTn id="19" dur="1" fill="hold">
                                          <p:stCondLst>
                                            <p:cond delay="0"/>
                                          </p:stCondLst>
                                        </p:cTn>
                                        <p:tgtEl>
                                          <p:spTgt spid="8"/>
                                        </p:tgtEl>
                                        <p:attrNameLst>
                                          <p:attrName>style.visibility</p:attrName>
                                        </p:attrNameLst>
                                      </p:cBhvr>
                                      <p:to>
                                        <p:strVal val="visible"/>
                                      </p:to>
                                    </p:set>
                                    <p:animEffect transition="in" filter="wipe(down)">
                                      <p:cBhvr>
                                        <p:cTn id="20" dur="580">
                                          <p:stCondLst>
                                            <p:cond delay="0"/>
                                          </p:stCondLst>
                                        </p:cTn>
                                        <p:tgtEl>
                                          <p:spTgt spid="8"/>
                                        </p:tgtEl>
                                      </p:cBhvr>
                                    </p:animEffect>
                                    <p:anim calcmode="lin" valueType="num">
                                      <p:cBhvr>
                                        <p:cTn id="21" dur="1822" tmFilter="0,0; 0.14,0.36; 0.43,0.73; 0.71,0.91; 1.0,1.0">
                                          <p:stCondLst>
                                            <p:cond delay="0"/>
                                          </p:stCondLst>
                                        </p:cTn>
                                        <p:tgtEl>
                                          <p:spTgt spid="8"/>
                                        </p:tgtEl>
                                        <p:attrNameLst>
                                          <p:attrName>ppt_x</p:attrName>
                                        </p:attrNameLst>
                                      </p:cBhvr>
                                      <p:tavLst>
                                        <p:tav tm="0">
                                          <p:val>
                                            <p:strVal val="#ppt_x-0.25"/>
                                          </p:val>
                                        </p:tav>
                                        <p:tav tm="100000">
                                          <p:val>
                                            <p:strVal val="#ppt_x"/>
                                          </p:val>
                                        </p:tav>
                                      </p:tavLst>
                                    </p:anim>
                                    <p:anim calcmode="lin" valueType="num">
                                      <p:cBhvr>
                                        <p:cTn id="22" dur="664" tmFilter="0.0,0.0; 0.25,0.07; 0.50,0.2; 0.75,0.467; 1.0,1.0">
                                          <p:stCondLst>
                                            <p:cond delay="0"/>
                                          </p:stCondLst>
                                        </p:cTn>
                                        <p:tgtEl>
                                          <p:spTgt spid="8"/>
                                        </p:tgtEl>
                                        <p:attrNameLst>
                                          <p:attrName>ppt_y</p:attrName>
                                        </p:attrNameLst>
                                      </p:cBhvr>
                                      <p:tavLst>
                                        <p:tav tm="0" fmla="#ppt_y-sin(pi*$)/3">
                                          <p:val>
                                            <p:fltVal val="0.5"/>
                                          </p:val>
                                        </p:tav>
                                        <p:tav tm="100000">
                                          <p:val>
                                            <p:fltVal val="1"/>
                                          </p:val>
                                        </p:tav>
                                      </p:tavLst>
                                    </p:anim>
                                    <p:anim calcmode="lin" valueType="num">
                                      <p:cBhvr>
                                        <p:cTn id="23" dur="664" tmFilter="0, 0; 0.125,0.2665; 0.25,0.4; 0.375,0.465; 0.5,0.5;  0.625,0.535; 0.75,0.6; 0.875,0.7335; 1,1">
                                          <p:stCondLst>
                                            <p:cond delay="664"/>
                                          </p:stCondLst>
                                        </p:cTn>
                                        <p:tgtEl>
                                          <p:spTgt spid="8"/>
                                        </p:tgtEl>
                                        <p:attrNameLst>
                                          <p:attrName>ppt_y</p:attrName>
                                        </p:attrNameLst>
                                      </p:cBhvr>
                                      <p:tavLst>
                                        <p:tav tm="0" fmla="#ppt_y-sin(pi*$)/9">
                                          <p:val>
                                            <p:fltVal val="0"/>
                                          </p:val>
                                        </p:tav>
                                        <p:tav tm="100000">
                                          <p:val>
                                            <p:fltVal val="1"/>
                                          </p:val>
                                        </p:tav>
                                      </p:tavLst>
                                    </p:anim>
                                    <p:anim calcmode="lin" valueType="num">
                                      <p:cBhvr>
                                        <p:cTn id="24" dur="332" tmFilter="0, 0; 0.125,0.2665; 0.25,0.4; 0.375,0.465; 0.5,0.5;  0.625,0.535; 0.75,0.6; 0.875,0.7335; 1,1">
                                          <p:stCondLst>
                                            <p:cond delay="1324"/>
                                          </p:stCondLst>
                                        </p:cTn>
                                        <p:tgtEl>
                                          <p:spTgt spid="8"/>
                                        </p:tgtEl>
                                        <p:attrNameLst>
                                          <p:attrName>ppt_y</p:attrName>
                                        </p:attrNameLst>
                                      </p:cBhvr>
                                      <p:tavLst>
                                        <p:tav tm="0" fmla="#ppt_y-sin(pi*$)/27">
                                          <p:val>
                                            <p:fltVal val="0"/>
                                          </p:val>
                                        </p:tav>
                                        <p:tav tm="100000">
                                          <p:val>
                                            <p:fltVal val="1"/>
                                          </p:val>
                                        </p:tav>
                                      </p:tavLst>
                                    </p:anim>
                                    <p:anim calcmode="lin" valueType="num">
                                      <p:cBhvr>
                                        <p:cTn id="25" dur="164" tmFilter="0, 0; 0.125,0.2665; 0.25,0.4; 0.375,0.465; 0.5,0.5;  0.625,0.535; 0.75,0.6; 0.875,0.7335; 1,1">
                                          <p:stCondLst>
                                            <p:cond delay="1656"/>
                                          </p:stCondLst>
                                        </p:cTn>
                                        <p:tgtEl>
                                          <p:spTgt spid="8"/>
                                        </p:tgtEl>
                                        <p:attrNameLst>
                                          <p:attrName>ppt_y</p:attrName>
                                        </p:attrNameLst>
                                      </p:cBhvr>
                                      <p:tavLst>
                                        <p:tav tm="0" fmla="#ppt_y-sin(pi*$)/81">
                                          <p:val>
                                            <p:fltVal val="0"/>
                                          </p:val>
                                        </p:tav>
                                        <p:tav tm="100000">
                                          <p:val>
                                            <p:fltVal val="1"/>
                                          </p:val>
                                        </p:tav>
                                      </p:tavLst>
                                    </p:anim>
                                    <p:animScale>
                                      <p:cBhvr>
                                        <p:cTn id="26" dur="26">
                                          <p:stCondLst>
                                            <p:cond delay="650"/>
                                          </p:stCondLst>
                                        </p:cTn>
                                        <p:tgtEl>
                                          <p:spTgt spid="8"/>
                                        </p:tgtEl>
                                      </p:cBhvr>
                                      <p:to x="100000" y="60000"/>
                                    </p:animScale>
                                    <p:animScale>
                                      <p:cBhvr>
                                        <p:cTn id="27" dur="166" decel="50000">
                                          <p:stCondLst>
                                            <p:cond delay="676"/>
                                          </p:stCondLst>
                                        </p:cTn>
                                        <p:tgtEl>
                                          <p:spTgt spid="8"/>
                                        </p:tgtEl>
                                      </p:cBhvr>
                                      <p:to x="100000" y="100000"/>
                                    </p:animScale>
                                    <p:animScale>
                                      <p:cBhvr>
                                        <p:cTn id="28" dur="26">
                                          <p:stCondLst>
                                            <p:cond delay="1312"/>
                                          </p:stCondLst>
                                        </p:cTn>
                                        <p:tgtEl>
                                          <p:spTgt spid="8"/>
                                        </p:tgtEl>
                                      </p:cBhvr>
                                      <p:to x="100000" y="80000"/>
                                    </p:animScale>
                                    <p:animScale>
                                      <p:cBhvr>
                                        <p:cTn id="29" dur="166" decel="50000">
                                          <p:stCondLst>
                                            <p:cond delay="1338"/>
                                          </p:stCondLst>
                                        </p:cTn>
                                        <p:tgtEl>
                                          <p:spTgt spid="8"/>
                                        </p:tgtEl>
                                      </p:cBhvr>
                                      <p:to x="100000" y="100000"/>
                                    </p:animScale>
                                    <p:animScale>
                                      <p:cBhvr>
                                        <p:cTn id="30" dur="26">
                                          <p:stCondLst>
                                            <p:cond delay="1642"/>
                                          </p:stCondLst>
                                        </p:cTn>
                                        <p:tgtEl>
                                          <p:spTgt spid="8"/>
                                        </p:tgtEl>
                                      </p:cBhvr>
                                      <p:to x="100000" y="90000"/>
                                    </p:animScale>
                                    <p:animScale>
                                      <p:cBhvr>
                                        <p:cTn id="31" dur="166" decel="50000">
                                          <p:stCondLst>
                                            <p:cond delay="1668"/>
                                          </p:stCondLst>
                                        </p:cTn>
                                        <p:tgtEl>
                                          <p:spTgt spid="8"/>
                                        </p:tgtEl>
                                      </p:cBhvr>
                                      <p:to x="100000" y="100000"/>
                                    </p:animScale>
                                    <p:animScale>
                                      <p:cBhvr>
                                        <p:cTn id="32" dur="26">
                                          <p:stCondLst>
                                            <p:cond delay="1808"/>
                                          </p:stCondLst>
                                        </p:cTn>
                                        <p:tgtEl>
                                          <p:spTgt spid="8"/>
                                        </p:tgtEl>
                                      </p:cBhvr>
                                      <p:to x="100000" y="95000"/>
                                    </p:animScale>
                                    <p:animScale>
                                      <p:cBhvr>
                                        <p:cTn id="33" dur="166" decel="50000">
                                          <p:stCondLst>
                                            <p:cond delay="1834"/>
                                          </p:stCondLst>
                                        </p:cTn>
                                        <p:tgtEl>
                                          <p:spTgt spid="8"/>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P spid="9" grpId="0" animBg="1"/>
      <p:bldP spid="10" grpId="0" animBg="1"/>
      <p:bldP spid="13"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0" y="258170"/>
            <a:ext cx="8763000" cy="646331"/>
          </a:xfrm>
          <a:prstGeom prst="rect">
            <a:avLst/>
          </a:prstGeom>
        </p:spPr>
        <p:txBody>
          <a:bodyPr wrap="square">
            <a:spAutoFit/>
          </a:bodyPr>
          <a:lstStyle/>
          <a:p>
            <a:pPr marL="857250" lvl="1" indent="-400050">
              <a:buAutoNum type="romanLcParenBoth" startAt="3"/>
            </a:pPr>
            <a:r>
              <a:rPr lang="en-US" dirty="0" smtClean="0"/>
              <a:t>By </a:t>
            </a:r>
            <a:r>
              <a:rPr lang="en-US" dirty="0"/>
              <a:t>considering the effects of the special theory of relativity, calculate the speed of </a:t>
            </a:r>
            <a:endParaRPr lang="en-US" dirty="0" smtClean="0"/>
          </a:p>
          <a:p>
            <a:pPr lvl="1"/>
            <a:r>
              <a:rPr lang="en-US" dirty="0"/>
              <a:t> </a:t>
            </a:r>
            <a:r>
              <a:rPr lang="en-US" dirty="0" smtClean="0"/>
              <a:t>       the </a:t>
            </a:r>
            <a:r>
              <a:rPr lang="en-US" dirty="0"/>
              <a:t>two masses in part (</a:t>
            </a:r>
            <a:r>
              <a:rPr lang="en-US" dirty="0" err="1"/>
              <a:t>i</a:t>
            </a:r>
            <a:r>
              <a:rPr lang="en-US" dirty="0"/>
              <a:t>) above, before they are brought to rest.</a:t>
            </a:r>
            <a:endParaRPr lang="en-NZ" sz="1600" dirty="0"/>
          </a:p>
        </p:txBody>
      </p:sp>
      <p:sp>
        <p:nvSpPr>
          <p:cNvPr id="3" name="TextBox 2"/>
          <p:cNvSpPr txBox="1"/>
          <p:nvPr/>
        </p:nvSpPr>
        <p:spPr>
          <a:xfrm>
            <a:off x="5787138" y="5671519"/>
            <a:ext cx="2871235" cy="369332"/>
          </a:xfrm>
          <a:prstGeom prst="rect">
            <a:avLst/>
          </a:prstGeom>
          <a:solidFill>
            <a:srgbClr val="FFFFCC"/>
          </a:solidFill>
        </p:spPr>
        <p:txBody>
          <a:bodyPr wrap="none" rtlCol="0">
            <a:spAutoFit/>
          </a:bodyPr>
          <a:lstStyle/>
          <a:p>
            <a:r>
              <a:rPr lang="en-NZ" b="1" i="1" dirty="0" smtClean="0">
                <a:solidFill>
                  <a:srgbClr val="FF0000"/>
                </a:solidFill>
              </a:rPr>
              <a:t>One mark was given for this</a:t>
            </a:r>
            <a:endParaRPr lang="en-NZ" b="1" i="1" dirty="0">
              <a:solidFill>
                <a:srgbClr val="FF0000"/>
              </a:solidFill>
            </a:endParaRPr>
          </a:p>
        </p:txBody>
      </p:sp>
      <p:sp>
        <p:nvSpPr>
          <p:cNvPr id="5" name="Rectangle 4"/>
          <p:cNvSpPr/>
          <p:nvPr/>
        </p:nvSpPr>
        <p:spPr>
          <a:xfrm>
            <a:off x="518053" y="992452"/>
            <a:ext cx="6425990" cy="369332"/>
          </a:xfrm>
          <a:prstGeom prst="rect">
            <a:avLst/>
          </a:prstGeom>
          <a:solidFill>
            <a:srgbClr val="FFFFCC"/>
          </a:solidFill>
        </p:spPr>
        <p:txBody>
          <a:bodyPr wrap="none">
            <a:spAutoFit/>
          </a:bodyPr>
          <a:lstStyle/>
          <a:p>
            <a:r>
              <a:rPr lang="en-NZ" dirty="0" smtClean="0"/>
              <a:t>One half of the original rest mass </a:t>
            </a:r>
            <a:r>
              <a:rPr lang="en-NZ" b="1" dirty="0" smtClean="0"/>
              <a:t>3.93 </a:t>
            </a:r>
            <a:r>
              <a:rPr lang="en-NZ" b="1" dirty="0"/>
              <a:t>x </a:t>
            </a:r>
            <a:r>
              <a:rPr lang="en-NZ" b="1" dirty="0" smtClean="0"/>
              <a:t>10</a:t>
            </a:r>
            <a:r>
              <a:rPr lang="en-NZ" b="1" baseline="30000" dirty="0" smtClean="0"/>
              <a:t>-25</a:t>
            </a:r>
            <a:r>
              <a:rPr lang="en-NZ" b="1" dirty="0" smtClean="0"/>
              <a:t> kg</a:t>
            </a:r>
            <a:r>
              <a:rPr lang="en-NZ" dirty="0" smtClean="0"/>
              <a:t> is</a:t>
            </a:r>
            <a:r>
              <a:rPr lang="en-NZ" dirty="0"/>
              <a:t> </a:t>
            </a:r>
            <a:r>
              <a:rPr lang="en-NZ" b="1" dirty="0" smtClean="0"/>
              <a:t>1.965 </a:t>
            </a:r>
            <a:r>
              <a:rPr lang="en-NZ" b="1" dirty="0"/>
              <a:t>x </a:t>
            </a:r>
            <a:r>
              <a:rPr lang="en-NZ" b="1" dirty="0" smtClean="0"/>
              <a:t>10</a:t>
            </a:r>
            <a:r>
              <a:rPr lang="en-NZ" b="1" baseline="30000" dirty="0" smtClean="0"/>
              <a:t>-25</a:t>
            </a:r>
            <a:r>
              <a:rPr lang="en-NZ" b="1" dirty="0" smtClean="0"/>
              <a:t> kg</a:t>
            </a:r>
            <a:r>
              <a:rPr lang="en-NZ" dirty="0" smtClean="0"/>
              <a:t> </a:t>
            </a:r>
          </a:p>
        </p:txBody>
      </p:sp>
      <p:sp>
        <p:nvSpPr>
          <p:cNvPr id="6" name="Rectangle 5"/>
          <p:cNvSpPr/>
          <p:nvPr/>
        </p:nvSpPr>
        <p:spPr>
          <a:xfrm>
            <a:off x="551997" y="1622523"/>
            <a:ext cx="7664724" cy="923330"/>
          </a:xfrm>
          <a:prstGeom prst="rect">
            <a:avLst/>
          </a:prstGeom>
          <a:solidFill>
            <a:srgbClr val="FFFFCC"/>
          </a:solidFill>
        </p:spPr>
        <p:txBody>
          <a:bodyPr wrap="square">
            <a:spAutoFit/>
          </a:bodyPr>
          <a:lstStyle/>
          <a:p>
            <a:r>
              <a:rPr lang="en-NZ" dirty="0" smtClean="0"/>
              <a:t>The final rest mass was </a:t>
            </a:r>
            <a:r>
              <a:rPr lang="en-NZ" b="1" dirty="0" smtClean="0"/>
              <a:t>1.963222 </a:t>
            </a:r>
            <a:r>
              <a:rPr lang="en-NZ" b="1" dirty="0"/>
              <a:t>x </a:t>
            </a:r>
            <a:r>
              <a:rPr lang="en-NZ" b="1" dirty="0" smtClean="0"/>
              <a:t>10</a:t>
            </a:r>
            <a:r>
              <a:rPr lang="en-NZ" b="1" baseline="30000" dirty="0" smtClean="0"/>
              <a:t>-25</a:t>
            </a:r>
            <a:r>
              <a:rPr lang="en-NZ" b="1" dirty="0" smtClean="0"/>
              <a:t> kg</a:t>
            </a:r>
            <a:r>
              <a:rPr lang="en-NZ" dirty="0" smtClean="0"/>
              <a:t>.</a:t>
            </a:r>
          </a:p>
          <a:p>
            <a:r>
              <a:rPr lang="en-NZ" dirty="0" smtClean="0"/>
              <a:t>The mass difference here is the 100 MeV of kinetic energy if there is no other energy loss involved.</a:t>
            </a:r>
            <a:endParaRPr lang="en-NZ" dirty="0"/>
          </a:p>
        </p:txBody>
      </p:sp>
      <mc:AlternateContent xmlns:mc="http://schemas.openxmlformats.org/markup-compatibility/2006" xmlns:a14="http://schemas.microsoft.com/office/drawing/2010/main">
        <mc:Choice Requires="a14">
          <p:sp>
            <p:nvSpPr>
              <p:cNvPr id="7" name="TextBox 6"/>
              <p:cNvSpPr txBox="1"/>
              <p:nvPr/>
            </p:nvSpPr>
            <p:spPr>
              <a:xfrm>
                <a:off x="975360" y="2845283"/>
                <a:ext cx="1859280" cy="1186543"/>
              </a:xfrm>
              <a:prstGeom prst="rect">
                <a:avLst/>
              </a:prstGeom>
              <a:solidFill>
                <a:srgbClr val="FFFFCC"/>
              </a:solid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NZ" b="1" i="1" smtClean="0">
                          <a:latin typeface="Cambria Math"/>
                        </a:rPr>
                        <m:t>𝒎</m:t>
                      </m:r>
                      <m:r>
                        <a:rPr lang="en-NZ" b="1" i="1" smtClean="0">
                          <a:latin typeface="Cambria Math"/>
                        </a:rPr>
                        <m:t>=</m:t>
                      </m:r>
                      <m:f>
                        <m:fPr>
                          <m:ctrlPr>
                            <a:rPr lang="en-NZ" b="1" i="1" smtClean="0">
                              <a:latin typeface="Cambria Math"/>
                            </a:rPr>
                          </m:ctrlPr>
                        </m:fPr>
                        <m:num>
                          <m:sSub>
                            <m:sSubPr>
                              <m:ctrlPr>
                                <a:rPr lang="en-NZ" b="1" i="1" smtClean="0">
                                  <a:latin typeface="Cambria Math"/>
                                </a:rPr>
                              </m:ctrlPr>
                            </m:sSubPr>
                            <m:e>
                              <m:r>
                                <a:rPr lang="en-NZ" b="1" i="1" smtClean="0">
                                  <a:latin typeface="Cambria Math"/>
                                </a:rPr>
                                <m:t>𝒎</m:t>
                              </m:r>
                            </m:e>
                            <m:sub>
                              <m:r>
                                <a:rPr lang="en-NZ" b="1" i="1" smtClean="0">
                                  <a:latin typeface="Cambria Math"/>
                                </a:rPr>
                                <m:t>𝟎</m:t>
                              </m:r>
                            </m:sub>
                          </m:sSub>
                        </m:num>
                        <m:den>
                          <m:rad>
                            <m:radPr>
                              <m:degHide m:val="on"/>
                              <m:ctrlPr>
                                <a:rPr lang="en-NZ" b="1" i="1">
                                  <a:latin typeface="Cambria Math"/>
                                </a:rPr>
                              </m:ctrlPr>
                            </m:radPr>
                            <m:deg/>
                            <m:e>
                              <m:d>
                                <m:dPr>
                                  <m:begChr m:val="["/>
                                  <m:endChr m:val="]"/>
                                  <m:ctrlPr>
                                    <a:rPr lang="en-NZ" b="1" i="1">
                                      <a:latin typeface="Cambria Math"/>
                                    </a:rPr>
                                  </m:ctrlPr>
                                </m:dPr>
                                <m:e>
                                  <m:r>
                                    <a:rPr lang="en-NZ" b="1" i="1">
                                      <a:latin typeface="Cambria Math"/>
                                    </a:rPr>
                                    <m:t>𝟏</m:t>
                                  </m:r>
                                  <m:r>
                                    <a:rPr lang="en-NZ" b="1" i="1">
                                      <a:latin typeface="Cambria Math"/>
                                    </a:rPr>
                                    <m:t>−</m:t>
                                  </m:r>
                                  <m:f>
                                    <m:fPr>
                                      <m:ctrlPr>
                                        <a:rPr lang="en-NZ" b="1" i="1">
                                          <a:latin typeface="Cambria Math"/>
                                        </a:rPr>
                                      </m:ctrlPr>
                                    </m:fPr>
                                    <m:num>
                                      <m:sSup>
                                        <m:sSupPr>
                                          <m:ctrlPr>
                                            <a:rPr lang="en-NZ" b="1" i="1">
                                              <a:latin typeface="Cambria Math"/>
                                            </a:rPr>
                                          </m:ctrlPr>
                                        </m:sSupPr>
                                        <m:e>
                                          <m:r>
                                            <a:rPr lang="en-NZ" b="1" i="1">
                                              <a:latin typeface="Cambria Math"/>
                                            </a:rPr>
                                            <m:t>𝒗</m:t>
                                          </m:r>
                                        </m:e>
                                        <m:sup>
                                          <m:r>
                                            <a:rPr lang="en-NZ" b="1" i="1">
                                              <a:latin typeface="Cambria Math"/>
                                            </a:rPr>
                                            <m:t>𝟐</m:t>
                                          </m:r>
                                        </m:sup>
                                      </m:sSup>
                                    </m:num>
                                    <m:den>
                                      <m:sSup>
                                        <m:sSupPr>
                                          <m:ctrlPr>
                                            <a:rPr lang="en-NZ" b="1" i="1">
                                              <a:latin typeface="Cambria Math"/>
                                            </a:rPr>
                                          </m:ctrlPr>
                                        </m:sSupPr>
                                        <m:e>
                                          <m:r>
                                            <a:rPr lang="en-NZ" b="1" i="1">
                                              <a:latin typeface="Cambria Math"/>
                                            </a:rPr>
                                            <m:t>𝒄</m:t>
                                          </m:r>
                                        </m:e>
                                        <m:sup>
                                          <m:r>
                                            <a:rPr lang="en-NZ" b="1" i="1">
                                              <a:latin typeface="Cambria Math"/>
                                            </a:rPr>
                                            <m:t>𝟐</m:t>
                                          </m:r>
                                        </m:sup>
                                      </m:sSup>
                                    </m:den>
                                  </m:f>
                                </m:e>
                              </m:d>
                            </m:e>
                          </m:rad>
                        </m:den>
                      </m:f>
                    </m:oMath>
                  </m:oMathPara>
                </a14:m>
                <a:endParaRPr lang="en-NZ" b="1" dirty="0"/>
              </a:p>
            </p:txBody>
          </p:sp>
        </mc:Choice>
        <mc:Fallback xmlns="">
          <p:sp>
            <p:nvSpPr>
              <p:cNvPr id="7" name="TextBox 6"/>
              <p:cNvSpPr txBox="1">
                <a:spLocks noRot="1" noChangeAspect="1" noMove="1" noResize="1" noEditPoints="1" noAdjustHandles="1" noChangeArrowheads="1" noChangeShapeType="1" noTextEdit="1"/>
              </p:cNvSpPr>
              <p:nvPr/>
            </p:nvSpPr>
            <p:spPr>
              <a:xfrm>
                <a:off x="975360" y="2845283"/>
                <a:ext cx="1859280" cy="1186543"/>
              </a:xfrm>
              <a:prstGeom prst="rect">
                <a:avLst/>
              </a:prstGeom>
              <a:blipFill rotWithShape="1">
                <a:blip r:embed="rId2"/>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8" name="TextBox 7"/>
              <p:cNvSpPr txBox="1"/>
              <p:nvPr/>
            </p:nvSpPr>
            <p:spPr>
              <a:xfrm>
                <a:off x="3383280" y="2967204"/>
                <a:ext cx="1880002" cy="910699"/>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f>
                        <m:fPr>
                          <m:ctrlPr>
                            <a:rPr lang="en-NZ" b="1" i="1" smtClean="0">
                              <a:latin typeface="Cambria Math"/>
                            </a:rPr>
                          </m:ctrlPr>
                        </m:fPr>
                        <m:num>
                          <m:sSub>
                            <m:sSubPr>
                              <m:ctrlPr>
                                <a:rPr lang="en-NZ" b="1" i="1" smtClean="0">
                                  <a:latin typeface="Cambria Math"/>
                                </a:rPr>
                              </m:ctrlPr>
                            </m:sSubPr>
                            <m:e>
                              <m:r>
                                <a:rPr lang="en-NZ" b="1" i="1" smtClean="0">
                                  <a:latin typeface="Cambria Math"/>
                                </a:rPr>
                                <m:t>𝒎</m:t>
                              </m:r>
                            </m:e>
                            <m:sub>
                              <m:r>
                                <a:rPr lang="en-NZ" b="1" i="1" smtClean="0">
                                  <a:latin typeface="Cambria Math"/>
                                </a:rPr>
                                <m:t>𝟎</m:t>
                              </m:r>
                            </m:sub>
                          </m:sSub>
                        </m:num>
                        <m:den>
                          <m:r>
                            <a:rPr lang="en-NZ" b="1" i="1" smtClean="0">
                              <a:latin typeface="Cambria Math"/>
                            </a:rPr>
                            <m:t>𝒎</m:t>
                          </m:r>
                        </m:den>
                      </m:f>
                      <m:r>
                        <a:rPr lang="en-NZ" b="1" i="1" smtClean="0">
                          <a:latin typeface="Cambria Math"/>
                        </a:rPr>
                        <m:t>=</m:t>
                      </m:r>
                      <m:rad>
                        <m:radPr>
                          <m:degHide m:val="on"/>
                          <m:ctrlPr>
                            <a:rPr lang="en-NZ" b="1" i="1">
                              <a:latin typeface="Cambria Math"/>
                            </a:rPr>
                          </m:ctrlPr>
                        </m:radPr>
                        <m:deg/>
                        <m:e>
                          <m:d>
                            <m:dPr>
                              <m:begChr m:val="["/>
                              <m:endChr m:val="]"/>
                              <m:ctrlPr>
                                <a:rPr lang="en-NZ" b="1" i="1">
                                  <a:latin typeface="Cambria Math"/>
                                </a:rPr>
                              </m:ctrlPr>
                            </m:dPr>
                            <m:e>
                              <m:r>
                                <a:rPr lang="en-NZ" b="1" i="1">
                                  <a:latin typeface="Cambria Math"/>
                                </a:rPr>
                                <m:t>𝟏</m:t>
                              </m:r>
                              <m:r>
                                <a:rPr lang="en-NZ" b="1" i="1">
                                  <a:latin typeface="Cambria Math"/>
                                </a:rPr>
                                <m:t>−</m:t>
                              </m:r>
                              <m:f>
                                <m:fPr>
                                  <m:ctrlPr>
                                    <a:rPr lang="en-NZ" b="1" i="1">
                                      <a:latin typeface="Cambria Math"/>
                                    </a:rPr>
                                  </m:ctrlPr>
                                </m:fPr>
                                <m:num>
                                  <m:sSup>
                                    <m:sSupPr>
                                      <m:ctrlPr>
                                        <a:rPr lang="en-NZ" b="1" i="1">
                                          <a:latin typeface="Cambria Math"/>
                                        </a:rPr>
                                      </m:ctrlPr>
                                    </m:sSupPr>
                                    <m:e>
                                      <m:r>
                                        <a:rPr lang="en-NZ" b="1" i="1">
                                          <a:latin typeface="Cambria Math"/>
                                        </a:rPr>
                                        <m:t>𝒗</m:t>
                                      </m:r>
                                    </m:e>
                                    <m:sup>
                                      <m:r>
                                        <a:rPr lang="en-NZ" b="1" i="1">
                                          <a:latin typeface="Cambria Math"/>
                                        </a:rPr>
                                        <m:t>𝟐</m:t>
                                      </m:r>
                                    </m:sup>
                                  </m:sSup>
                                </m:num>
                                <m:den>
                                  <m:sSup>
                                    <m:sSupPr>
                                      <m:ctrlPr>
                                        <a:rPr lang="en-NZ" b="1" i="1">
                                          <a:latin typeface="Cambria Math"/>
                                        </a:rPr>
                                      </m:ctrlPr>
                                    </m:sSupPr>
                                    <m:e>
                                      <m:r>
                                        <a:rPr lang="en-NZ" b="1" i="1">
                                          <a:latin typeface="Cambria Math"/>
                                        </a:rPr>
                                        <m:t>𝒄</m:t>
                                      </m:r>
                                    </m:e>
                                    <m:sup>
                                      <m:r>
                                        <a:rPr lang="en-NZ" b="1" i="1">
                                          <a:latin typeface="Cambria Math"/>
                                        </a:rPr>
                                        <m:t>𝟐</m:t>
                                      </m:r>
                                    </m:sup>
                                  </m:sSup>
                                </m:den>
                              </m:f>
                            </m:e>
                          </m:d>
                        </m:e>
                      </m:rad>
                    </m:oMath>
                  </m:oMathPara>
                </a14:m>
                <a:endParaRPr lang="en-NZ" b="1" dirty="0"/>
              </a:p>
            </p:txBody>
          </p:sp>
        </mc:Choice>
        <mc:Fallback xmlns="">
          <p:sp>
            <p:nvSpPr>
              <p:cNvPr id="8" name="TextBox 7"/>
              <p:cNvSpPr txBox="1">
                <a:spLocks noRot="1" noChangeAspect="1" noMove="1" noResize="1" noEditPoints="1" noAdjustHandles="1" noChangeArrowheads="1" noChangeShapeType="1" noTextEdit="1"/>
              </p:cNvSpPr>
              <p:nvPr/>
            </p:nvSpPr>
            <p:spPr>
              <a:xfrm>
                <a:off x="3383280" y="2967204"/>
                <a:ext cx="1880002" cy="910699"/>
              </a:xfrm>
              <a:prstGeom prst="rect">
                <a:avLst/>
              </a:prstGeom>
              <a:blipFill rotWithShape="1">
                <a:blip r:embed="rId3"/>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0" name="Rectangle 9"/>
              <p:cNvSpPr/>
              <p:nvPr/>
            </p:nvSpPr>
            <p:spPr>
              <a:xfrm>
                <a:off x="2437118" y="4167965"/>
                <a:ext cx="979371" cy="717761"/>
              </a:xfrm>
              <a:prstGeom prst="rect">
                <a:avLst/>
              </a:prstGeom>
              <a:solidFill>
                <a:srgbClr val="FFFFCC"/>
              </a:solidFill>
            </p:spPr>
            <p:txBody>
              <a:bodyPr wrap="none">
                <a:spAutoFit/>
              </a:bodyPr>
              <a:lstStyle/>
              <a:p>
                <a:pPr/>
                <a14:m>
                  <m:oMathPara xmlns:m="http://schemas.openxmlformats.org/officeDocument/2006/math">
                    <m:oMathParaPr>
                      <m:jc m:val="centerGroup"/>
                    </m:oMathParaPr>
                    <m:oMath xmlns:m="http://schemas.openxmlformats.org/officeDocument/2006/math">
                      <m:r>
                        <a:rPr lang="en-NZ" sz="2000" b="1" i="1" smtClean="0">
                          <a:latin typeface="Cambria Math"/>
                        </a:rPr>
                        <m:t>𝟏</m:t>
                      </m:r>
                      <m:r>
                        <a:rPr lang="en-NZ" sz="2000" b="1" i="1" smtClean="0">
                          <a:latin typeface="Cambria Math"/>
                        </a:rPr>
                        <m:t>−</m:t>
                      </m:r>
                      <m:f>
                        <m:fPr>
                          <m:ctrlPr>
                            <a:rPr lang="en-NZ" sz="2000" b="1" i="1">
                              <a:latin typeface="Cambria Math"/>
                            </a:rPr>
                          </m:ctrlPr>
                        </m:fPr>
                        <m:num>
                          <m:sSup>
                            <m:sSupPr>
                              <m:ctrlPr>
                                <a:rPr lang="en-NZ" sz="2000" b="1" i="1">
                                  <a:latin typeface="Cambria Math"/>
                                </a:rPr>
                              </m:ctrlPr>
                            </m:sSupPr>
                            <m:e>
                              <m:r>
                                <a:rPr lang="en-NZ" sz="2000" b="1" i="1">
                                  <a:latin typeface="Cambria Math"/>
                                </a:rPr>
                                <m:t>𝒗</m:t>
                              </m:r>
                            </m:e>
                            <m:sup>
                              <m:r>
                                <a:rPr lang="en-NZ" sz="2000" b="1" i="1">
                                  <a:latin typeface="Cambria Math"/>
                                </a:rPr>
                                <m:t>𝟐</m:t>
                              </m:r>
                            </m:sup>
                          </m:sSup>
                        </m:num>
                        <m:den>
                          <m:sSup>
                            <m:sSupPr>
                              <m:ctrlPr>
                                <a:rPr lang="en-NZ" sz="2000" b="1" i="1">
                                  <a:latin typeface="Cambria Math"/>
                                </a:rPr>
                              </m:ctrlPr>
                            </m:sSupPr>
                            <m:e>
                              <m:r>
                                <a:rPr lang="en-NZ" sz="2000" b="1" i="1">
                                  <a:latin typeface="Cambria Math"/>
                                </a:rPr>
                                <m:t>𝒄</m:t>
                              </m:r>
                            </m:e>
                            <m:sup>
                              <m:r>
                                <a:rPr lang="en-NZ" sz="2000" b="1" i="1">
                                  <a:latin typeface="Cambria Math"/>
                                </a:rPr>
                                <m:t>𝟐</m:t>
                              </m:r>
                            </m:sup>
                          </m:sSup>
                        </m:den>
                      </m:f>
                    </m:oMath>
                  </m:oMathPara>
                </a14:m>
                <a:endParaRPr lang="en-NZ" sz="2000" dirty="0"/>
              </a:p>
            </p:txBody>
          </p:sp>
        </mc:Choice>
        <mc:Fallback xmlns="">
          <p:sp>
            <p:nvSpPr>
              <p:cNvPr id="10" name="Rectangle 9"/>
              <p:cNvSpPr>
                <a:spLocks noRot="1" noChangeAspect="1" noMove="1" noResize="1" noEditPoints="1" noAdjustHandles="1" noChangeArrowheads="1" noChangeShapeType="1" noTextEdit="1"/>
              </p:cNvSpPr>
              <p:nvPr/>
            </p:nvSpPr>
            <p:spPr>
              <a:xfrm>
                <a:off x="2437118" y="4167965"/>
                <a:ext cx="979371" cy="717761"/>
              </a:xfrm>
              <a:prstGeom prst="rect">
                <a:avLst/>
              </a:prstGeom>
              <a:blipFill rotWithShape="1">
                <a:blip r:embed="rId4"/>
                <a:stretch>
                  <a:fillRect/>
                </a:stretch>
              </a:blipFill>
            </p:spPr>
            <p:txBody>
              <a:bodyPr/>
              <a:lstStyle/>
              <a:p>
                <a:r>
                  <a:rPr lang="en-NZ">
                    <a:noFill/>
                  </a:rPr>
                  <a:t> </a:t>
                </a:r>
              </a:p>
            </p:txBody>
          </p:sp>
        </mc:Fallback>
      </mc:AlternateContent>
      <p:sp>
        <p:nvSpPr>
          <p:cNvPr id="11" name="TextBox 10"/>
          <p:cNvSpPr txBox="1"/>
          <p:nvPr/>
        </p:nvSpPr>
        <p:spPr>
          <a:xfrm>
            <a:off x="1018903" y="4332272"/>
            <a:ext cx="1326004" cy="369332"/>
          </a:xfrm>
          <a:prstGeom prst="rect">
            <a:avLst/>
          </a:prstGeom>
          <a:solidFill>
            <a:srgbClr val="FFFFCC"/>
          </a:solidFill>
        </p:spPr>
        <p:txBody>
          <a:bodyPr wrap="none" rtlCol="0">
            <a:spAutoFit/>
          </a:bodyPr>
          <a:lstStyle/>
          <a:p>
            <a:r>
              <a:rPr lang="en-NZ" b="1" dirty="0" smtClean="0">
                <a:latin typeface="Cambria Math" panose="02040503050406030204" pitchFamily="18" charset="0"/>
                <a:ea typeface="Cambria Math" panose="02040503050406030204" pitchFamily="18" charset="0"/>
              </a:rPr>
              <a:t>0.998189 =</a:t>
            </a:r>
            <a:endParaRPr lang="en-NZ" b="1" dirty="0">
              <a:latin typeface="Cambria Math" panose="02040503050406030204" pitchFamily="18" charset="0"/>
              <a:ea typeface="Cambria Math" panose="02040503050406030204" pitchFamily="18" charset="0"/>
            </a:endParaRPr>
          </a:p>
        </p:txBody>
      </p:sp>
      <p:sp>
        <p:nvSpPr>
          <p:cNvPr id="12" name="TextBox 11"/>
          <p:cNvSpPr txBox="1"/>
          <p:nvPr/>
        </p:nvSpPr>
        <p:spPr>
          <a:xfrm>
            <a:off x="1158239" y="5033312"/>
            <a:ext cx="2024913" cy="369332"/>
          </a:xfrm>
          <a:prstGeom prst="rect">
            <a:avLst/>
          </a:prstGeom>
          <a:solidFill>
            <a:srgbClr val="FFFFCC"/>
          </a:solidFill>
        </p:spPr>
        <p:txBody>
          <a:bodyPr wrap="none" rtlCol="0">
            <a:spAutoFit/>
          </a:bodyPr>
          <a:lstStyle/>
          <a:p>
            <a:r>
              <a:rPr lang="en-NZ" b="1" i="1" dirty="0" smtClean="0">
                <a:latin typeface="+mj-lt"/>
                <a:ea typeface="Cambria Math" panose="02040503050406030204" pitchFamily="18" charset="0"/>
              </a:rPr>
              <a:t>v </a:t>
            </a:r>
            <a:r>
              <a:rPr lang="en-NZ" b="1" dirty="0" smtClean="0">
                <a:latin typeface="+mj-lt"/>
                <a:ea typeface="Cambria Math" panose="02040503050406030204" pitchFamily="18" charset="0"/>
              </a:rPr>
              <a:t>= 1.277 x 10</a:t>
            </a:r>
            <a:r>
              <a:rPr lang="en-NZ" b="1" baseline="30000" dirty="0" smtClean="0">
                <a:latin typeface="+mj-lt"/>
                <a:ea typeface="Cambria Math" panose="02040503050406030204" pitchFamily="18" charset="0"/>
              </a:rPr>
              <a:t>7</a:t>
            </a:r>
            <a:r>
              <a:rPr lang="en-NZ" b="1" dirty="0" smtClean="0">
                <a:latin typeface="+mj-lt"/>
                <a:ea typeface="Cambria Math" panose="02040503050406030204" pitchFamily="18" charset="0"/>
              </a:rPr>
              <a:t> ms</a:t>
            </a:r>
            <a:r>
              <a:rPr lang="en-NZ" b="1" baseline="30000" dirty="0" smtClean="0">
                <a:latin typeface="+mj-lt"/>
                <a:ea typeface="Cambria Math" panose="02040503050406030204" pitchFamily="18" charset="0"/>
              </a:rPr>
              <a:t>-1</a:t>
            </a:r>
            <a:endParaRPr lang="en-NZ" b="1" dirty="0">
              <a:latin typeface="+mj-lt"/>
              <a:ea typeface="Cambria Math" panose="02040503050406030204" pitchFamily="18" charset="0"/>
            </a:endParaRPr>
          </a:p>
        </p:txBody>
      </p:sp>
    </p:spTree>
    <p:extLst>
      <p:ext uri="{BB962C8B-B14F-4D97-AF65-F5344CB8AC3E}">
        <p14:creationId xmlns:p14="http://schemas.microsoft.com/office/powerpoint/2010/main" val="4101254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8"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ipe(left)">
                                      <p:cBhvr>
                                        <p:cTn id="7" dur="1500"/>
                                        <p:tgtEl>
                                          <p:spTgt spid="5"/>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6"/>
                                        </p:tgtEl>
                                        <p:attrNameLst>
                                          <p:attrName>style.visibility</p:attrName>
                                        </p:attrNameLst>
                                      </p:cBhvr>
                                      <p:to>
                                        <p:strVal val="visible"/>
                                      </p:to>
                                    </p:set>
                                    <p:animEffect transition="in" filter="wipe(left)">
                                      <p:cBhvr>
                                        <p:cTn id="12" dur="1500"/>
                                        <p:tgtEl>
                                          <p:spTgt spid="6"/>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7"/>
                                        </p:tgtEl>
                                        <p:attrNameLst>
                                          <p:attrName>style.visibility</p:attrName>
                                        </p:attrNameLst>
                                      </p:cBhvr>
                                      <p:to>
                                        <p:strVal val="visible"/>
                                      </p:to>
                                    </p:set>
                                    <p:animEffect transition="in" filter="fade">
                                      <p:cBhvr>
                                        <p:cTn id="17" dur="1500"/>
                                        <p:tgtEl>
                                          <p:spTgt spid="7"/>
                                        </p:tgtEl>
                                      </p:cBhvr>
                                    </p:animEffect>
                                  </p:childTnLst>
                                </p:cTn>
                              </p:par>
                            </p:childTnLst>
                          </p:cTn>
                        </p:par>
                        <p:par>
                          <p:cTn id="18" fill="hold">
                            <p:stCondLst>
                              <p:cond delay="1500"/>
                            </p:stCondLst>
                            <p:childTnLst>
                              <p:par>
                                <p:cTn id="19" presetID="10" presetClass="entr" presetSubtype="0" fill="hold" grpId="0" nodeType="afterEffect">
                                  <p:stCondLst>
                                    <p:cond delay="0"/>
                                  </p:stCondLst>
                                  <p:childTnLst>
                                    <p:set>
                                      <p:cBhvr>
                                        <p:cTn id="20" dur="1" fill="hold">
                                          <p:stCondLst>
                                            <p:cond delay="0"/>
                                          </p:stCondLst>
                                        </p:cTn>
                                        <p:tgtEl>
                                          <p:spTgt spid="8"/>
                                        </p:tgtEl>
                                        <p:attrNameLst>
                                          <p:attrName>style.visibility</p:attrName>
                                        </p:attrNameLst>
                                      </p:cBhvr>
                                      <p:to>
                                        <p:strVal val="visible"/>
                                      </p:to>
                                    </p:set>
                                    <p:animEffect transition="in" filter="fade">
                                      <p:cBhvr>
                                        <p:cTn id="21" dur="1500"/>
                                        <p:tgtEl>
                                          <p:spTgt spid="8"/>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11"/>
                                        </p:tgtEl>
                                        <p:attrNameLst>
                                          <p:attrName>style.visibility</p:attrName>
                                        </p:attrNameLst>
                                      </p:cBhvr>
                                      <p:to>
                                        <p:strVal val="visible"/>
                                      </p:to>
                                    </p:set>
                                    <p:animEffect transition="in" filter="wipe(left)">
                                      <p:cBhvr>
                                        <p:cTn id="26" dur="1000"/>
                                        <p:tgtEl>
                                          <p:spTgt spid="11"/>
                                        </p:tgtEl>
                                      </p:cBhvr>
                                    </p:animEffect>
                                  </p:childTnLst>
                                </p:cTn>
                              </p:par>
                            </p:childTnLst>
                          </p:cTn>
                        </p:par>
                        <p:par>
                          <p:cTn id="27" fill="hold">
                            <p:stCondLst>
                              <p:cond delay="1000"/>
                            </p:stCondLst>
                            <p:childTnLst>
                              <p:par>
                                <p:cTn id="28" presetID="22" presetClass="entr" presetSubtype="8" fill="hold" grpId="0" nodeType="afterEffect">
                                  <p:stCondLst>
                                    <p:cond delay="0"/>
                                  </p:stCondLst>
                                  <p:childTnLst>
                                    <p:set>
                                      <p:cBhvr>
                                        <p:cTn id="29" dur="1" fill="hold">
                                          <p:stCondLst>
                                            <p:cond delay="0"/>
                                          </p:stCondLst>
                                        </p:cTn>
                                        <p:tgtEl>
                                          <p:spTgt spid="10"/>
                                        </p:tgtEl>
                                        <p:attrNameLst>
                                          <p:attrName>style.visibility</p:attrName>
                                        </p:attrNameLst>
                                      </p:cBhvr>
                                      <p:to>
                                        <p:strVal val="visible"/>
                                      </p:to>
                                    </p:set>
                                    <p:animEffect transition="in" filter="wipe(left)">
                                      <p:cBhvr>
                                        <p:cTn id="30" dur="1000"/>
                                        <p:tgtEl>
                                          <p:spTgt spid="10"/>
                                        </p:tgtEl>
                                      </p:cBhvr>
                                    </p:animEffect>
                                  </p:childTnLst>
                                </p:cTn>
                              </p:par>
                            </p:childTnLst>
                          </p:cTn>
                        </p:par>
                      </p:childTnLst>
                    </p:cTn>
                  </p:par>
                  <p:par>
                    <p:cTn id="31" fill="hold">
                      <p:stCondLst>
                        <p:cond delay="indefinite"/>
                      </p:stCondLst>
                      <p:childTnLst>
                        <p:par>
                          <p:cTn id="32" fill="hold">
                            <p:stCondLst>
                              <p:cond delay="0"/>
                            </p:stCondLst>
                            <p:childTnLst>
                              <p:par>
                                <p:cTn id="33" presetID="22" presetClass="entr" presetSubtype="8" fill="hold" grpId="0" nodeType="clickEffect">
                                  <p:stCondLst>
                                    <p:cond delay="0"/>
                                  </p:stCondLst>
                                  <p:childTnLst>
                                    <p:set>
                                      <p:cBhvr>
                                        <p:cTn id="34" dur="1" fill="hold">
                                          <p:stCondLst>
                                            <p:cond delay="0"/>
                                          </p:stCondLst>
                                        </p:cTn>
                                        <p:tgtEl>
                                          <p:spTgt spid="12"/>
                                        </p:tgtEl>
                                        <p:attrNameLst>
                                          <p:attrName>style.visibility</p:attrName>
                                        </p:attrNameLst>
                                      </p:cBhvr>
                                      <p:to>
                                        <p:strVal val="visible"/>
                                      </p:to>
                                    </p:set>
                                    <p:animEffect transition="in" filter="wipe(left)">
                                      <p:cBhvr>
                                        <p:cTn id="35" dur="1250"/>
                                        <p:tgtEl>
                                          <p:spTgt spid="12"/>
                                        </p:tgtEl>
                                      </p:cBhvr>
                                    </p:animEffect>
                                  </p:childTnLst>
                                </p:cTn>
                              </p:par>
                            </p:childTnLst>
                          </p:cTn>
                        </p:par>
                      </p:childTnLst>
                    </p:cTn>
                  </p:par>
                  <p:par>
                    <p:cTn id="36" fill="hold">
                      <p:stCondLst>
                        <p:cond delay="indefinite"/>
                      </p:stCondLst>
                      <p:childTnLst>
                        <p:par>
                          <p:cTn id="37" fill="hold">
                            <p:stCondLst>
                              <p:cond delay="0"/>
                            </p:stCondLst>
                            <p:childTnLst>
                              <p:par>
                                <p:cTn id="38" presetID="26" presetClass="entr" presetSubtype="0" fill="hold" grpId="0" nodeType="clickEffect">
                                  <p:stCondLst>
                                    <p:cond delay="0"/>
                                  </p:stCondLst>
                                  <p:childTnLst>
                                    <p:set>
                                      <p:cBhvr>
                                        <p:cTn id="39" dur="1" fill="hold">
                                          <p:stCondLst>
                                            <p:cond delay="0"/>
                                          </p:stCondLst>
                                        </p:cTn>
                                        <p:tgtEl>
                                          <p:spTgt spid="3"/>
                                        </p:tgtEl>
                                        <p:attrNameLst>
                                          <p:attrName>style.visibility</p:attrName>
                                        </p:attrNameLst>
                                      </p:cBhvr>
                                      <p:to>
                                        <p:strVal val="visible"/>
                                      </p:to>
                                    </p:set>
                                    <p:animEffect transition="in" filter="wipe(down)">
                                      <p:cBhvr>
                                        <p:cTn id="40" dur="580">
                                          <p:stCondLst>
                                            <p:cond delay="0"/>
                                          </p:stCondLst>
                                        </p:cTn>
                                        <p:tgtEl>
                                          <p:spTgt spid="3"/>
                                        </p:tgtEl>
                                      </p:cBhvr>
                                    </p:animEffect>
                                    <p:anim calcmode="lin" valueType="num">
                                      <p:cBhvr>
                                        <p:cTn id="41" dur="1822" tmFilter="0,0; 0.14,0.36; 0.43,0.73; 0.71,0.91; 1.0,1.0">
                                          <p:stCondLst>
                                            <p:cond delay="0"/>
                                          </p:stCondLst>
                                        </p:cTn>
                                        <p:tgtEl>
                                          <p:spTgt spid="3"/>
                                        </p:tgtEl>
                                        <p:attrNameLst>
                                          <p:attrName>ppt_x</p:attrName>
                                        </p:attrNameLst>
                                      </p:cBhvr>
                                      <p:tavLst>
                                        <p:tav tm="0">
                                          <p:val>
                                            <p:strVal val="#ppt_x-0.25"/>
                                          </p:val>
                                        </p:tav>
                                        <p:tav tm="100000">
                                          <p:val>
                                            <p:strVal val="#ppt_x"/>
                                          </p:val>
                                        </p:tav>
                                      </p:tavLst>
                                    </p:anim>
                                    <p:anim calcmode="lin" valueType="num">
                                      <p:cBhvr>
                                        <p:cTn id="42" dur="664" tmFilter="0.0,0.0; 0.25,0.07; 0.50,0.2; 0.75,0.467; 1.0,1.0">
                                          <p:stCondLst>
                                            <p:cond delay="0"/>
                                          </p:stCondLst>
                                        </p:cTn>
                                        <p:tgtEl>
                                          <p:spTgt spid="3"/>
                                        </p:tgtEl>
                                        <p:attrNameLst>
                                          <p:attrName>ppt_y</p:attrName>
                                        </p:attrNameLst>
                                      </p:cBhvr>
                                      <p:tavLst>
                                        <p:tav tm="0" fmla="#ppt_y-sin(pi*$)/3">
                                          <p:val>
                                            <p:fltVal val="0.5"/>
                                          </p:val>
                                        </p:tav>
                                        <p:tav tm="100000">
                                          <p:val>
                                            <p:fltVal val="1"/>
                                          </p:val>
                                        </p:tav>
                                      </p:tavLst>
                                    </p:anim>
                                    <p:anim calcmode="lin" valueType="num">
                                      <p:cBhvr>
                                        <p:cTn id="43" dur="664" tmFilter="0, 0; 0.125,0.2665; 0.25,0.4; 0.375,0.465; 0.5,0.5;  0.625,0.535; 0.75,0.6; 0.875,0.7335; 1,1">
                                          <p:stCondLst>
                                            <p:cond delay="664"/>
                                          </p:stCondLst>
                                        </p:cTn>
                                        <p:tgtEl>
                                          <p:spTgt spid="3"/>
                                        </p:tgtEl>
                                        <p:attrNameLst>
                                          <p:attrName>ppt_y</p:attrName>
                                        </p:attrNameLst>
                                      </p:cBhvr>
                                      <p:tavLst>
                                        <p:tav tm="0" fmla="#ppt_y-sin(pi*$)/9">
                                          <p:val>
                                            <p:fltVal val="0"/>
                                          </p:val>
                                        </p:tav>
                                        <p:tav tm="100000">
                                          <p:val>
                                            <p:fltVal val="1"/>
                                          </p:val>
                                        </p:tav>
                                      </p:tavLst>
                                    </p:anim>
                                    <p:anim calcmode="lin" valueType="num">
                                      <p:cBhvr>
                                        <p:cTn id="44" dur="332" tmFilter="0, 0; 0.125,0.2665; 0.25,0.4; 0.375,0.465; 0.5,0.5;  0.625,0.535; 0.75,0.6; 0.875,0.7335; 1,1">
                                          <p:stCondLst>
                                            <p:cond delay="1324"/>
                                          </p:stCondLst>
                                        </p:cTn>
                                        <p:tgtEl>
                                          <p:spTgt spid="3"/>
                                        </p:tgtEl>
                                        <p:attrNameLst>
                                          <p:attrName>ppt_y</p:attrName>
                                        </p:attrNameLst>
                                      </p:cBhvr>
                                      <p:tavLst>
                                        <p:tav tm="0" fmla="#ppt_y-sin(pi*$)/27">
                                          <p:val>
                                            <p:fltVal val="0"/>
                                          </p:val>
                                        </p:tav>
                                        <p:tav tm="100000">
                                          <p:val>
                                            <p:fltVal val="1"/>
                                          </p:val>
                                        </p:tav>
                                      </p:tavLst>
                                    </p:anim>
                                    <p:anim calcmode="lin" valueType="num">
                                      <p:cBhvr>
                                        <p:cTn id="45" dur="164" tmFilter="0, 0; 0.125,0.2665; 0.25,0.4; 0.375,0.465; 0.5,0.5;  0.625,0.535; 0.75,0.6; 0.875,0.7335; 1,1">
                                          <p:stCondLst>
                                            <p:cond delay="1656"/>
                                          </p:stCondLst>
                                        </p:cTn>
                                        <p:tgtEl>
                                          <p:spTgt spid="3"/>
                                        </p:tgtEl>
                                        <p:attrNameLst>
                                          <p:attrName>ppt_y</p:attrName>
                                        </p:attrNameLst>
                                      </p:cBhvr>
                                      <p:tavLst>
                                        <p:tav tm="0" fmla="#ppt_y-sin(pi*$)/81">
                                          <p:val>
                                            <p:fltVal val="0"/>
                                          </p:val>
                                        </p:tav>
                                        <p:tav tm="100000">
                                          <p:val>
                                            <p:fltVal val="1"/>
                                          </p:val>
                                        </p:tav>
                                      </p:tavLst>
                                    </p:anim>
                                    <p:animScale>
                                      <p:cBhvr>
                                        <p:cTn id="46" dur="26">
                                          <p:stCondLst>
                                            <p:cond delay="650"/>
                                          </p:stCondLst>
                                        </p:cTn>
                                        <p:tgtEl>
                                          <p:spTgt spid="3"/>
                                        </p:tgtEl>
                                      </p:cBhvr>
                                      <p:to x="100000" y="60000"/>
                                    </p:animScale>
                                    <p:animScale>
                                      <p:cBhvr>
                                        <p:cTn id="47" dur="166" decel="50000">
                                          <p:stCondLst>
                                            <p:cond delay="676"/>
                                          </p:stCondLst>
                                        </p:cTn>
                                        <p:tgtEl>
                                          <p:spTgt spid="3"/>
                                        </p:tgtEl>
                                      </p:cBhvr>
                                      <p:to x="100000" y="100000"/>
                                    </p:animScale>
                                    <p:animScale>
                                      <p:cBhvr>
                                        <p:cTn id="48" dur="26">
                                          <p:stCondLst>
                                            <p:cond delay="1312"/>
                                          </p:stCondLst>
                                        </p:cTn>
                                        <p:tgtEl>
                                          <p:spTgt spid="3"/>
                                        </p:tgtEl>
                                      </p:cBhvr>
                                      <p:to x="100000" y="80000"/>
                                    </p:animScale>
                                    <p:animScale>
                                      <p:cBhvr>
                                        <p:cTn id="49" dur="166" decel="50000">
                                          <p:stCondLst>
                                            <p:cond delay="1338"/>
                                          </p:stCondLst>
                                        </p:cTn>
                                        <p:tgtEl>
                                          <p:spTgt spid="3"/>
                                        </p:tgtEl>
                                      </p:cBhvr>
                                      <p:to x="100000" y="100000"/>
                                    </p:animScale>
                                    <p:animScale>
                                      <p:cBhvr>
                                        <p:cTn id="50" dur="26">
                                          <p:stCondLst>
                                            <p:cond delay="1642"/>
                                          </p:stCondLst>
                                        </p:cTn>
                                        <p:tgtEl>
                                          <p:spTgt spid="3"/>
                                        </p:tgtEl>
                                      </p:cBhvr>
                                      <p:to x="100000" y="90000"/>
                                    </p:animScale>
                                    <p:animScale>
                                      <p:cBhvr>
                                        <p:cTn id="51" dur="166" decel="50000">
                                          <p:stCondLst>
                                            <p:cond delay="1668"/>
                                          </p:stCondLst>
                                        </p:cTn>
                                        <p:tgtEl>
                                          <p:spTgt spid="3"/>
                                        </p:tgtEl>
                                      </p:cBhvr>
                                      <p:to x="100000" y="100000"/>
                                    </p:animScale>
                                    <p:animScale>
                                      <p:cBhvr>
                                        <p:cTn id="52" dur="26">
                                          <p:stCondLst>
                                            <p:cond delay="1808"/>
                                          </p:stCondLst>
                                        </p:cTn>
                                        <p:tgtEl>
                                          <p:spTgt spid="3"/>
                                        </p:tgtEl>
                                      </p:cBhvr>
                                      <p:to x="100000" y="95000"/>
                                    </p:animScale>
                                    <p:animScale>
                                      <p:cBhvr>
                                        <p:cTn id="53" dur="166" decel="50000">
                                          <p:stCondLst>
                                            <p:cond delay="1834"/>
                                          </p:stCondLst>
                                        </p:cTn>
                                        <p:tgtEl>
                                          <p:spTgt spid="3"/>
                                        </p:tgtEl>
                                      </p:cBhvr>
                                      <p:to x="100000" y="100000"/>
                                    </p:animScale>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5" grpId="0" animBg="1"/>
      <p:bldP spid="6" grpId="0" animBg="1"/>
      <p:bldP spid="7" grpId="0" animBg="1"/>
      <p:bldP spid="8" grpId="0" animBg="1"/>
      <p:bldP spid="10" grpId="0" animBg="1"/>
      <p:bldP spid="11" grpId="0" animBg="1"/>
      <p:bldP spid="12" grpId="0" animBg="1"/>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240405" y="176010"/>
            <a:ext cx="6096000" cy="369332"/>
          </a:xfrm>
          <a:prstGeom prst="rect">
            <a:avLst/>
          </a:prstGeom>
        </p:spPr>
        <p:txBody>
          <a:bodyPr wrap="square">
            <a:spAutoFit/>
          </a:bodyPr>
          <a:lstStyle/>
          <a:p>
            <a:pPr marL="69850" marR="830580">
              <a:spcBef>
                <a:spcPts val="345"/>
              </a:spcBef>
              <a:spcAft>
                <a:spcPts val="0"/>
              </a:spcAft>
            </a:pPr>
            <a:r>
              <a:rPr lang="en-US" b="1" dirty="0">
                <a:solidFill>
                  <a:srgbClr val="231F20"/>
                </a:solidFill>
                <a:latin typeface="Arial"/>
                <a:ea typeface="Calibri"/>
                <a:cs typeface="Times New Roman"/>
              </a:rPr>
              <a:t>QUESTION TWO:   </a:t>
            </a:r>
            <a:r>
              <a:rPr lang="en-US" b="1" spc="-15" dirty="0">
                <a:solidFill>
                  <a:srgbClr val="231F20"/>
                </a:solidFill>
                <a:latin typeface="Arial"/>
                <a:ea typeface="Calibri"/>
                <a:cs typeface="Times New Roman"/>
              </a:rPr>
              <a:t>INDUCTANCE  </a:t>
            </a:r>
            <a:r>
              <a:rPr lang="en-US" dirty="0">
                <a:solidFill>
                  <a:srgbClr val="231F20"/>
                </a:solidFill>
                <a:latin typeface="Arial"/>
                <a:ea typeface="Calibri"/>
                <a:cs typeface="Times New Roman"/>
              </a:rPr>
              <a:t>(8</a:t>
            </a:r>
            <a:r>
              <a:rPr lang="en-US" spc="55" dirty="0">
                <a:solidFill>
                  <a:srgbClr val="231F20"/>
                </a:solidFill>
                <a:latin typeface="Arial"/>
                <a:ea typeface="Calibri"/>
                <a:cs typeface="Times New Roman"/>
              </a:rPr>
              <a:t> </a:t>
            </a:r>
            <a:r>
              <a:rPr lang="en-US" dirty="0">
                <a:solidFill>
                  <a:srgbClr val="231F20"/>
                </a:solidFill>
                <a:latin typeface="Arial"/>
                <a:ea typeface="Calibri"/>
                <a:cs typeface="Times New Roman"/>
              </a:rPr>
              <a:t>marks)</a:t>
            </a:r>
            <a:endParaRPr lang="en-NZ" sz="1600" dirty="0">
              <a:ea typeface="Calibri"/>
              <a:cs typeface="Times New Roman"/>
            </a:endParaRPr>
          </a:p>
        </p:txBody>
      </p:sp>
      <p:sp>
        <p:nvSpPr>
          <p:cNvPr id="3" name="Rectangle 2"/>
          <p:cNvSpPr/>
          <p:nvPr/>
        </p:nvSpPr>
        <p:spPr>
          <a:xfrm>
            <a:off x="228600" y="492615"/>
            <a:ext cx="8610600" cy="1754326"/>
          </a:xfrm>
          <a:prstGeom prst="rect">
            <a:avLst/>
          </a:prstGeom>
        </p:spPr>
        <p:txBody>
          <a:bodyPr wrap="square">
            <a:spAutoFit/>
          </a:bodyPr>
          <a:lstStyle/>
          <a:p>
            <a:r>
              <a:rPr lang="en-US" dirty="0"/>
              <a:t>A 75 W electric light bulb (with zero inductance) is designed to run from a 50 Hz AC supply of 120 </a:t>
            </a:r>
            <a:r>
              <a:rPr lang="en-US" dirty="0" err="1"/>
              <a:t>V</a:t>
            </a:r>
            <a:r>
              <a:rPr lang="en-US" baseline="-25000" dirty="0" err="1"/>
              <a:t>rms</a:t>
            </a:r>
            <a:r>
              <a:rPr lang="en-US" dirty="0"/>
              <a:t>. If the only supply available is 240 </a:t>
            </a:r>
            <a:r>
              <a:rPr lang="en-US" dirty="0" err="1"/>
              <a:t>V</a:t>
            </a:r>
            <a:r>
              <a:rPr lang="en-US" baseline="-25000" dirty="0" err="1"/>
              <a:t>rms</a:t>
            </a:r>
            <a:r>
              <a:rPr lang="en-US" dirty="0"/>
              <a:t> and 50 Hz, the bulb can be operated at the correct power by placing in series with it, either:</a:t>
            </a:r>
            <a:endParaRPr lang="en-NZ" dirty="0"/>
          </a:p>
          <a:p>
            <a:pPr lvl="0"/>
            <a:r>
              <a:rPr lang="en-US" dirty="0" smtClean="0"/>
              <a:t>(</a:t>
            </a:r>
            <a:r>
              <a:rPr lang="en-US" dirty="0" err="1" smtClean="0"/>
              <a:t>i</a:t>
            </a:r>
            <a:r>
              <a:rPr lang="en-US" dirty="0" smtClean="0"/>
              <a:t>)    a </a:t>
            </a:r>
            <a:r>
              <a:rPr lang="en-US" dirty="0"/>
              <a:t>resistance R, </a:t>
            </a:r>
            <a:r>
              <a:rPr lang="en-US" dirty="0" smtClean="0"/>
              <a:t>or    (ii)   an </a:t>
            </a:r>
            <a:r>
              <a:rPr lang="en-US" dirty="0"/>
              <a:t>inductance L</a:t>
            </a:r>
            <a:r>
              <a:rPr lang="en-US" dirty="0" smtClean="0"/>
              <a:t>.</a:t>
            </a:r>
            <a:r>
              <a:rPr lang="en-US" dirty="0"/>
              <a:t> </a:t>
            </a:r>
            <a:endParaRPr lang="en-NZ" dirty="0"/>
          </a:p>
          <a:p>
            <a:pPr lvl="0"/>
            <a:r>
              <a:rPr lang="en-US" dirty="0" smtClean="0"/>
              <a:t>(a)   Find </a:t>
            </a:r>
            <a:r>
              <a:rPr lang="en-US" dirty="0"/>
              <a:t>the values of R and L and the power drawn from the supply in each case.</a:t>
            </a:r>
            <a:endParaRPr lang="en-NZ" dirty="0"/>
          </a:p>
          <a:p>
            <a:r>
              <a:rPr lang="en-US" dirty="0"/>
              <a:t> </a:t>
            </a:r>
            <a:endParaRPr lang="en-NZ" dirty="0"/>
          </a:p>
        </p:txBody>
      </p:sp>
      <p:sp>
        <p:nvSpPr>
          <p:cNvPr id="84" name="TextBox 83"/>
          <p:cNvSpPr txBox="1"/>
          <p:nvPr/>
        </p:nvSpPr>
        <p:spPr>
          <a:xfrm>
            <a:off x="217837" y="1981322"/>
            <a:ext cx="8745859" cy="923330"/>
          </a:xfrm>
          <a:prstGeom prst="rect">
            <a:avLst/>
          </a:prstGeom>
          <a:solidFill>
            <a:srgbClr val="FFFFCC"/>
          </a:solidFill>
        </p:spPr>
        <p:txBody>
          <a:bodyPr wrap="square" rtlCol="0">
            <a:spAutoFit/>
          </a:bodyPr>
          <a:lstStyle/>
          <a:p>
            <a:pPr marL="342900" indent="-342900">
              <a:buAutoNum type="alphaLcParenBoth"/>
            </a:pPr>
            <a:r>
              <a:rPr lang="en-NZ" dirty="0" smtClean="0"/>
              <a:t>(</a:t>
            </a:r>
            <a:r>
              <a:rPr lang="en-NZ" dirty="0" err="1" smtClean="0"/>
              <a:t>i</a:t>
            </a:r>
            <a:r>
              <a:rPr lang="en-NZ" dirty="0" smtClean="0"/>
              <a:t>) We need to halve the voltage so need a resistor in series with the same resistance as the bulb.</a:t>
            </a:r>
          </a:p>
          <a:p>
            <a:r>
              <a:rPr lang="en-NZ" dirty="0"/>
              <a:t> </a:t>
            </a:r>
            <a:r>
              <a:rPr lang="en-NZ" dirty="0" smtClean="0"/>
              <a:t>      This will have the same power output as the bulb so the total power will be 150W.</a:t>
            </a:r>
          </a:p>
        </p:txBody>
      </p:sp>
      <mc:AlternateContent xmlns:mc="http://schemas.openxmlformats.org/markup-compatibility/2006" xmlns:a14="http://schemas.microsoft.com/office/drawing/2010/main">
        <mc:Choice Requires="a14">
          <p:sp>
            <p:nvSpPr>
              <p:cNvPr id="214" name="TextBox 213"/>
              <p:cNvSpPr txBox="1"/>
              <p:nvPr/>
            </p:nvSpPr>
            <p:spPr>
              <a:xfrm>
                <a:off x="302653" y="3026535"/>
                <a:ext cx="1601656" cy="670825"/>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𝑃</m:t>
                      </m:r>
                      <m:r>
                        <a:rPr lang="en-NZ" b="0" i="1" smtClean="0">
                          <a:latin typeface="Cambria Math"/>
                        </a:rPr>
                        <m:t>=</m:t>
                      </m:r>
                      <m:r>
                        <a:rPr lang="en-NZ" b="0" i="1" smtClean="0">
                          <a:latin typeface="Cambria Math"/>
                        </a:rPr>
                        <m:t>𝑉𝐼</m:t>
                      </m:r>
                      <m:r>
                        <a:rPr lang="en-NZ" b="0" i="1" smtClean="0">
                          <a:latin typeface="Cambria Math"/>
                        </a:rPr>
                        <m:t>= </m:t>
                      </m:r>
                      <m:f>
                        <m:fPr>
                          <m:ctrlPr>
                            <a:rPr lang="en-NZ" b="0" i="1" smtClean="0">
                              <a:latin typeface="Cambria Math"/>
                            </a:rPr>
                          </m:ctrlPr>
                        </m:fPr>
                        <m:num>
                          <m:sSup>
                            <m:sSupPr>
                              <m:ctrlPr>
                                <a:rPr lang="en-NZ" b="0" i="1" smtClean="0">
                                  <a:latin typeface="Cambria Math"/>
                                </a:rPr>
                              </m:ctrlPr>
                            </m:sSupPr>
                            <m:e>
                              <m:r>
                                <a:rPr lang="en-NZ" b="0" i="1" smtClean="0">
                                  <a:latin typeface="Cambria Math"/>
                                </a:rPr>
                                <m:t>𝑉</m:t>
                              </m:r>
                            </m:e>
                            <m:sup>
                              <m:r>
                                <a:rPr lang="en-NZ" b="0" i="1" smtClean="0">
                                  <a:latin typeface="Cambria Math"/>
                                </a:rPr>
                                <m:t>2</m:t>
                              </m:r>
                            </m:sup>
                          </m:sSup>
                        </m:num>
                        <m:den>
                          <m:r>
                            <a:rPr lang="en-NZ" b="0" i="1" smtClean="0">
                              <a:latin typeface="Cambria Math"/>
                            </a:rPr>
                            <m:t>𝑅</m:t>
                          </m:r>
                        </m:den>
                      </m:f>
                    </m:oMath>
                  </m:oMathPara>
                </a14:m>
                <a:endParaRPr lang="en-NZ" dirty="0"/>
              </a:p>
            </p:txBody>
          </p:sp>
        </mc:Choice>
        <mc:Fallback xmlns="">
          <p:sp>
            <p:nvSpPr>
              <p:cNvPr id="214" name="TextBox 213"/>
              <p:cNvSpPr txBox="1">
                <a:spLocks noRot="1" noChangeAspect="1" noMove="1" noResize="1" noEditPoints="1" noAdjustHandles="1" noChangeArrowheads="1" noChangeShapeType="1" noTextEdit="1"/>
              </p:cNvSpPr>
              <p:nvPr/>
            </p:nvSpPr>
            <p:spPr>
              <a:xfrm>
                <a:off x="302653" y="3026535"/>
                <a:ext cx="1601656" cy="670825"/>
              </a:xfrm>
              <a:prstGeom prst="rect">
                <a:avLst/>
              </a:prstGeom>
              <a:blipFill rotWithShape="1">
                <a:blip r:embed="rId2"/>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215" name="TextBox 214"/>
              <p:cNvSpPr txBox="1"/>
              <p:nvPr/>
            </p:nvSpPr>
            <p:spPr>
              <a:xfrm>
                <a:off x="2077133" y="3110438"/>
                <a:ext cx="2560573" cy="369332"/>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𝑅</m:t>
                      </m:r>
                      <m:r>
                        <a:rPr lang="en-NZ" b="0" i="1" smtClean="0">
                          <a:latin typeface="Cambria Math"/>
                        </a:rPr>
                        <m:t>=</m:t>
                      </m:r>
                      <m:sSup>
                        <m:sSupPr>
                          <m:ctrlPr>
                            <a:rPr lang="en-NZ" b="0" i="1" smtClean="0">
                              <a:latin typeface="Cambria Math"/>
                            </a:rPr>
                          </m:ctrlPr>
                        </m:sSupPr>
                        <m:e>
                          <m:r>
                            <a:rPr lang="en-NZ" b="0" i="1" smtClean="0">
                              <a:latin typeface="Cambria Math"/>
                            </a:rPr>
                            <m:t>120</m:t>
                          </m:r>
                        </m:e>
                        <m:sup>
                          <m:r>
                            <a:rPr lang="en-NZ" b="0" i="1" smtClean="0">
                              <a:latin typeface="Cambria Math"/>
                            </a:rPr>
                            <m:t>2</m:t>
                          </m:r>
                        </m:sup>
                      </m:sSup>
                      <m:r>
                        <a:rPr lang="en-NZ" b="0" i="1" smtClean="0">
                          <a:latin typeface="Cambria Math"/>
                          <a:ea typeface="Cambria Math"/>
                        </a:rPr>
                        <m:t>÷75=192</m:t>
                      </m:r>
                      <m:r>
                        <m:rPr>
                          <m:sty m:val="p"/>
                        </m:rPr>
                        <a:rPr lang="el-GR" b="0" i="1" smtClean="0">
                          <a:latin typeface="Cambria Math"/>
                          <a:ea typeface="Cambria Math"/>
                        </a:rPr>
                        <m:t>Ω</m:t>
                      </m:r>
                    </m:oMath>
                  </m:oMathPara>
                </a14:m>
                <a:endParaRPr lang="en-NZ" dirty="0"/>
              </a:p>
            </p:txBody>
          </p:sp>
        </mc:Choice>
        <mc:Fallback xmlns="">
          <p:sp>
            <p:nvSpPr>
              <p:cNvPr id="215" name="TextBox 214"/>
              <p:cNvSpPr txBox="1">
                <a:spLocks noRot="1" noChangeAspect="1" noMove="1" noResize="1" noEditPoints="1" noAdjustHandles="1" noChangeArrowheads="1" noChangeShapeType="1" noTextEdit="1"/>
              </p:cNvSpPr>
              <p:nvPr/>
            </p:nvSpPr>
            <p:spPr>
              <a:xfrm>
                <a:off x="2077133" y="3110438"/>
                <a:ext cx="2560573" cy="369332"/>
              </a:xfrm>
              <a:prstGeom prst="rect">
                <a:avLst/>
              </a:prstGeom>
              <a:blipFill rotWithShape="1">
                <a:blip r:embed="rId3"/>
                <a:stretch>
                  <a:fillRect/>
                </a:stretch>
              </a:blipFill>
            </p:spPr>
            <p:txBody>
              <a:bodyPr/>
              <a:lstStyle/>
              <a:p>
                <a:r>
                  <a:rPr lang="en-NZ">
                    <a:noFill/>
                  </a:rPr>
                  <a:t> </a:t>
                </a:r>
              </a:p>
            </p:txBody>
          </p:sp>
        </mc:Fallback>
      </mc:AlternateContent>
      <p:sp>
        <p:nvSpPr>
          <p:cNvPr id="347" name="TextBox 346"/>
          <p:cNvSpPr txBox="1"/>
          <p:nvPr/>
        </p:nvSpPr>
        <p:spPr>
          <a:xfrm>
            <a:off x="4958623" y="3098453"/>
            <a:ext cx="3177766" cy="646331"/>
          </a:xfrm>
          <a:prstGeom prst="rect">
            <a:avLst/>
          </a:prstGeom>
          <a:solidFill>
            <a:srgbClr val="FFFFCC"/>
          </a:solidFill>
        </p:spPr>
        <p:txBody>
          <a:bodyPr wrap="square" rtlCol="0">
            <a:spAutoFit/>
          </a:bodyPr>
          <a:lstStyle/>
          <a:p>
            <a:r>
              <a:rPr lang="en-NZ" dirty="0" smtClean="0"/>
              <a:t>So 192 </a:t>
            </a:r>
            <a:r>
              <a:rPr lang="el-GR" dirty="0" smtClean="0"/>
              <a:t>Ω</a:t>
            </a:r>
            <a:r>
              <a:rPr lang="en-NZ" dirty="0" smtClean="0"/>
              <a:t> in series drawing 75 W giving a total power of 150 W</a:t>
            </a:r>
            <a:endParaRPr lang="en-NZ" dirty="0"/>
          </a:p>
        </p:txBody>
      </p:sp>
      <p:sp>
        <p:nvSpPr>
          <p:cNvPr id="433" name="TextBox 432"/>
          <p:cNvSpPr txBox="1"/>
          <p:nvPr/>
        </p:nvSpPr>
        <p:spPr>
          <a:xfrm>
            <a:off x="292134" y="3933156"/>
            <a:ext cx="6263213" cy="369332"/>
          </a:xfrm>
          <a:prstGeom prst="rect">
            <a:avLst/>
          </a:prstGeom>
          <a:solidFill>
            <a:srgbClr val="FFFFCC"/>
          </a:solidFill>
        </p:spPr>
        <p:txBody>
          <a:bodyPr wrap="square" rtlCol="0">
            <a:spAutoFit/>
          </a:bodyPr>
          <a:lstStyle/>
          <a:p>
            <a:r>
              <a:rPr lang="en-NZ" dirty="0" smtClean="0"/>
              <a:t>(a) (ii)  The inductor will be 90</a:t>
            </a:r>
            <a:r>
              <a:rPr lang="en-NZ" baseline="30000" dirty="0" smtClean="0"/>
              <a:t>0</a:t>
            </a:r>
            <a:r>
              <a:rPr lang="en-NZ" dirty="0" smtClean="0"/>
              <a:t> out of phase with the resistor so:</a:t>
            </a:r>
            <a:endParaRPr lang="en-NZ" dirty="0"/>
          </a:p>
        </p:txBody>
      </p:sp>
      <mc:AlternateContent xmlns:mc="http://schemas.openxmlformats.org/markup-compatibility/2006" xmlns:a14="http://schemas.microsoft.com/office/drawing/2010/main">
        <mc:Choice Requires="a14">
          <p:sp>
            <p:nvSpPr>
              <p:cNvPr id="434" name="TextBox 433"/>
              <p:cNvSpPr txBox="1"/>
              <p:nvPr/>
            </p:nvSpPr>
            <p:spPr>
              <a:xfrm>
                <a:off x="6793605" y="4005329"/>
                <a:ext cx="1607555" cy="373179"/>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n-NZ" i="1" smtClean="0">
                              <a:latin typeface="Cambria Math"/>
                            </a:rPr>
                          </m:ctrlPr>
                        </m:sSubSupPr>
                        <m:e>
                          <m:r>
                            <a:rPr lang="en-NZ" b="0" i="1" smtClean="0">
                              <a:latin typeface="Cambria Math"/>
                            </a:rPr>
                            <m:t>𝑉</m:t>
                          </m:r>
                        </m:e>
                        <m:sub>
                          <m:r>
                            <a:rPr lang="en-NZ" b="0" i="1" smtClean="0">
                              <a:latin typeface="Cambria Math"/>
                            </a:rPr>
                            <m:t>𝑠</m:t>
                          </m:r>
                        </m:sub>
                        <m:sup>
                          <m:r>
                            <a:rPr lang="en-NZ" b="0" i="1" smtClean="0">
                              <a:latin typeface="Cambria Math"/>
                            </a:rPr>
                            <m:t>2</m:t>
                          </m:r>
                        </m:sup>
                      </m:sSubSup>
                      <m:r>
                        <a:rPr lang="en-NZ" b="0" i="1" smtClean="0">
                          <a:latin typeface="Cambria Math"/>
                        </a:rPr>
                        <m:t>=</m:t>
                      </m:r>
                      <m:sSubSup>
                        <m:sSubSupPr>
                          <m:ctrlPr>
                            <a:rPr lang="en-NZ" b="0" i="1" smtClean="0">
                              <a:latin typeface="Cambria Math"/>
                            </a:rPr>
                          </m:ctrlPr>
                        </m:sSubSupPr>
                        <m:e>
                          <m:r>
                            <a:rPr lang="en-NZ" b="0" i="1" smtClean="0">
                              <a:latin typeface="Cambria Math"/>
                            </a:rPr>
                            <m:t>𝑉</m:t>
                          </m:r>
                        </m:e>
                        <m:sub>
                          <m:r>
                            <a:rPr lang="en-NZ" b="0" i="1" smtClean="0">
                              <a:latin typeface="Cambria Math"/>
                            </a:rPr>
                            <m:t>𝑅</m:t>
                          </m:r>
                        </m:sub>
                        <m:sup>
                          <m:r>
                            <a:rPr lang="en-NZ" b="0" i="1" smtClean="0">
                              <a:latin typeface="Cambria Math"/>
                            </a:rPr>
                            <m:t>2</m:t>
                          </m:r>
                        </m:sup>
                      </m:sSubSup>
                      <m:r>
                        <a:rPr lang="en-NZ" b="0" i="1" smtClean="0">
                          <a:latin typeface="Cambria Math"/>
                        </a:rPr>
                        <m:t>+</m:t>
                      </m:r>
                      <m:sSubSup>
                        <m:sSubSupPr>
                          <m:ctrlPr>
                            <a:rPr lang="en-NZ" b="0" i="1" smtClean="0">
                              <a:latin typeface="Cambria Math"/>
                            </a:rPr>
                          </m:ctrlPr>
                        </m:sSubSupPr>
                        <m:e>
                          <m:r>
                            <a:rPr lang="en-NZ" b="0" i="1" smtClean="0">
                              <a:latin typeface="Cambria Math"/>
                            </a:rPr>
                            <m:t>𝑉</m:t>
                          </m:r>
                        </m:e>
                        <m:sub>
                          <m:r>
                            <a:rPr lang="en-NZ" b="0" i="1" smtClean="0">
                              <a:latin typeface="Cambria Math"/>
                            </a:rPr>
                            <m:t>𝐿</m:t>
                          </m:r>
                        </m:sub>
                        <m:sup>
                          <m:r>
                            <a:rPr lang="en-NZ" b="0" i="1" smtClean="0">
                              <a:latin typeface="Cambria Math"/>
                            </a:rPr>
                            <m:t>2</m:t>
                          </m:r>
                        </m:sup>
                      </m:sSubSup>
                    </m:oMath>
                  </m:oMathPara>
                </a14:m>
                <a:endParaRPr lang="en-NZ" dirty="0"/>
              </a:p>
            </p:txBody>
          </p:sp>
        </mc:Choice>
        <mc:Fallback xmlns="">
          <p:sp>
            <p:nvSpPr>
              <p:cNvPr id="434" name="TextBox 433"/>
              <p:cNvSpPr txBox="1">
                <a:spLocks noRot="1" noChangeAspect="1" noMove="1" noResize="1" noEditPoints="1" noAdjustHandles="1" noChangeArrowheads="1" noChangeShapeType="1" noTextEdit="1"/>
              </p:cNvSpPr>
              <p:nvPr/>
            </p:nvSpPr>
            <p:spPr>
              <a:xfrm>
                <a:off x="6793605" y="4005329"/>
                <a:ext cx="1607555" cy="373179"/>
              </a:xfrm>
              <a:prstGeom prst="rect">
                <a:avLst/>
              </a:prstGeom>
              <a:blipFill rotWithShape="1">
                <a:blip r:embed="rId4"/>
                <a:stretch>
                  <a:fillRect b="-1639"/>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435" name="TextBox 434"/>
              <p:cNvSpPr txBox="1"/>
              <p:nvPr/>
            </p:nvSpPr>
            <p:spPr>
              <a:xfrm>
                <a:off x="377778" y="4415304"/>
                <a:ext cx="2199448" cy="650178"/>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sSubSup>
                        <m:sSubSupPr>
                          <m:ctrlPr>
                            <a:rPr lang="en-NZ" b="0" i="1" smtClean="0">
                              <a:latin typeface="Cambria Math"/>
                            </a:rPr>
                          </m:ctrlPr>
                        </m:sSubSupPr>
                        <m:e>
                          <m:r>
                            <a:rPr lang="en-NZ" b="0" i="1" smtClean="0">
                              <a:latin typeface="Cambria Math"/>
                            </a:rPr>
                            <m:t>𝑉</m:t>
                          </m:r>
                        </m:e>
                        <m:sub>
                          <m:r>
                            <a:rPr lang="en-NZ" b="0" i="1" smtClean="0">
                              <a:latin typeface="Cambria Math"/>
                            </a:rPr>
                            <m:t>𝐿</m:t>
                          </m:r>
                        </m:sub>
                        <m:sup>
                          <m:r>
                            <a:rPr lang="en-NZ" b="0" i="1" smtClean="0">
                              <a:latin typeface="Cambria Math"/>
                            </a:rPr>
                            <m:t>2</m:t>
                          </m:r>
                        </m:sup>
                      </m:sSubSup>
                      <m:r>
                        <a:rPr lang="en-NZ" b="0" i="1" smtClean="0">
                          <a:latin typeface="Cambria Math"/>
                        </a:rPr>
                        <m:t>= </m:t>
                      </m:r>
                      <m:sSup>
                        <m:sSupPr>
                          <m:ctrlPr>
                            <a:rPr lang="en-NZ" b="0" i="1" smtClean="0">
                              <a:latin typeface="Cambria Math"/>
                            </a:rPr>
                          </m:ctrlPr>
                        </m:sSupPr>
                        <m:e>
                          <m:r>
                            <a:rPr lang="en-NZ" b="0" i="1" smtClean="0">
                              <a:latin typeface="Cambria Math"/>
                            </a:rPr>
                            <m:t>240</m:t>
                          </m:r>
                        </m:e>
                        <m:sup>
                          <m:r>
                            <a:rPr lang="en-NZ" b="0" i="1" smtClean="0">
                              <a:latin typeface="Cambria Math"/>
                            </a:rPr>
                            <m:t>2</m:t>
                          </m:r>
                        </m:sup>
                      </m:sSup>
                      <m:r>
                        <a:rPr lang="en-NZ" b="0" i="1" smtClean="0">
                          <a:latin typeface="Cambria Math"/>
                        </a:rPr>
                        <m:t>−</m:t>
                      </m:r>
                      <m:sSup>
                        <m:sSupPr>
                          <m:ctrlPr>
                            <a:rPr lang="en-NZ" b="0" i="1" smtClean="0">
                              <a:latin typeface="Cambria Math"/>
                            </a:rPr>
                          </m:ctrlPr>
                        </m:sSupPr>
                        <m:e>
                          <m:r>
                            <a:rPr lang="en-NZ" b="0" i="1" smtClean="0">
                              <a:latin typeface="Cambria Math"/>
                            </a:rPr>
                            <m:t>120</m:t>
                          </m:r>
                        </m:e>
                        <m:sup>
                          <m:r>
                            <a:rPr lang="en-NZ" b="0" i="1" smtClean="0">
                              <a:latin typeface="Cambria Math"/>
                            </a:rPr>
                            <m:t>2</m:t>
                          </m:r>
                        </m:sup>
                      </m:sSup>
                      <m:r>
                        <a:rPr lang="en-NZ" b="0" i="1" smtClean="0">
                          <a:latin typeface="Cambria Math"/>
                        </a:rPr>
                        <m:t> </m:t>
                      </m:r>
                    </m:oMath>
                  </m:oMathPara>
                </a14:m>
                <a:endParaRPr lang="en-NZ" b="0" i="1" dirty="0" smtClean="0">
                  <a:latin typeface="Cambria Math"/>
                </a:endParaRPr>
              </a:p>
              <a:p>
                <a:pPr/>
                <a14:m>
                  <m:oMathPara xmlns:m="http://schemas.openxmlformats.org/officeDocument/2006/math">
                    <m:oMathParaPr>
                      <m:jc m:val="centerGroup"/>
                    </m:oMathParaPr>
                    <m:oMath xmlns:m="http://schemas.openxmlformats.org/officeDocument/2006/math">
                      <m:r>
                        <a:rPr lang="en-NZ" b="0" i="1" smtClean="0">
                          <a:latin typeface="Cambria Math"/>
                        </a:rPr>
                        <m:t> </m:t>
                      </m:r>
                      <m:sSub>
                        <m:sSubPr>
                          <m:ctrlPr>
                            <a:rPr lang="en-NZ" b="0" i="1" smtClean="0">
                              <a:latin typeface="Cambria Math"/>
                            </a:rPr>
                          </m:ctrlPr>
                        </m:sSubPr>
                        <m:e>
                          <m:r>
                            <a:rPr lang="en-NZ" b="0" i="1" smtClean="0">
                              <a:latin typeface="Cambria Math"/>
                            </a:rPr>
                            <m:t>𝑉</m:t>
                          </m:r>
                        </m:e>
                        <m:sub>
                          <m:r>
                            <a:rPr lang="en-NZ" b="0" i="1" smtClean="0">
                              <a:latin typeface="Cambria Math"/>
                            </a:rPr>
                            <m:t>𝐿</m:t>
                          </m:r>
                        </m:sub>
                      </m:sSub>
                      <m:r>
                        <a:rPr lang="en-NZ" b="0" i="1" smtClean="0">
                          <a:latin typeface="Cambria Math"/>
                        </a:rPr>
                        <m:t>=207.85</m:t>
                      </m:r>
                      <m:r>
                        <a:rPr lang="en-NZ" b="0" i="0" smtClean="0">
                          <a:latin typeface="Cambria Math"/>
                        </a:rPr>
                        <m:t> </m:t>
                      </m:r>
                      <m:r>
                        <m:rPr>
                          <m:sty m:val="p"/>
                        </m:rPr>
                        <a:rPr lang="en-NZ" b="0" i="0" smtClean="0">
                          <a:latin typeface="Cambria Math"/>
                        </a:rPr>
                        <m:t>V</m:t>
                      </m:r>
                    </m:oMath>
                  </m:oMathPara>
                </a14:m>
                <a:endParaRPr lang="en-NZ" dirty="0"/>
              </a:p>
            </p:txBody>
          </p:sp>
        </mc:Choice>
        <mc:Fallback xmlns="">
          <p:sp>
            <p:nvSpPr>
              <p:cNvPr id="435" name="TextBox 434"/>
              <p:cNvSpPr txBox="1">
                <a:spLocks noRot="1" noChangeAspect="1" noMove="1" noResize="1" noEditPoints="1" noAdjustHandles="1" noChangeArrowheads="1" noChangeShapeType="1" noTextEdit="1"/>
              </p:cNvSpPr>
              <p:nvPr/>
            </p:nvSpPr>
            <p:spPr>
              <a:xfrm>
                <a:off x="377778" y="4415304"/>
                <a:ext cx="2199448" cy="650178"/>
              </a:xfrm>
              <a:prstGeom prst="rect">
                <a:avLst/>
              </a:prstGeom>
              <a:blipFill rotWithShape="1">
                <a:blip r:embed="rId5"/>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2958007" y="4416683"/>
                <a:ext cx="1002326" cy="609077"/>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NZ" i="1" smtClean="0">
                              <a:latin typeface="Cambria Math"/>
                            </a:rPr>
                          </m:ctrlPr>
                        </m:sSubPr>
                        <m:e>
                          <m:r>
                            <a:rPr lang="en-NZ" b="0" i="1" smtClean="0">
                              <a:latin typeface="Cambria Math"/>
                            </a:rPr>
                            <m:t>𝑋</m:t>
                          </m:r>
                        </m:e>
                        <m:sub>
                          <m:r>
                            <a:rPr lang="en-NZ" b="0" i="1" smtClean="0">
                              <a:latin typeface="Cambria Math"/>
                            </a:rPr>
                            <m:t>𝐿</m:t>
                          </m:r>
                        </m:sub>
                      </m:sSub>
                      <m:r>
                        <a:rPr lang="en-NZ" b="0" i="1" smtClean="0">
                          <a:latin typeface="Cambria Math"/>
                        </a:rPr>
                        <m:t>=</m:t>
                      </m:r>
                      <m:f>
                        <m:fPr>
                          <m:ctrlPr>
                            <a:rPr lang="en-NZ" b="0" i="1" smtClean="0">
                              <a:latin typeface="Cambria Math"/>
                            </a:rPr>
                          </m:ctrlPr>
                        </m:fPr>
                        <m:num>
                          <m:sSub>
                            <m:sSubPr>
                              <m:ctrlPr>
                                <a:rPr lang="en-NZ" b="0" i="1" smtClean="0">
                                  <a:latin typeface="Cambria Math"/>
                                </a:rPr>
                              </m:ctrlPr>
                            </m:sSubPr>
                            <m:e>
                              <m:r>
                                <a:rPr lang="en-NZ" b="0" i="1" smtClean="0">
                                  <a:latin typeface="Cambria Math"/>
                                </a:rPr>
                                <m:t>𝑉</m:t>
                              </m:r>
                            </m:e>
                            <m:sub>
                              <m:r>
                                <a:rPr lang="en-NZ" b="0" i="1" smtClean="0">
                                  <a:latin typeface="Cambria Math"/>
                                </a:rPr>
                                <m:t>𝐿</m:t>
                              </m:r>
                            </m:sub>
                          </m:sSub>
                        </m:num>
                        <m:den>
                          <m:r>
                            <a:rPr lang="en-NZ" b="0" i="1" smtClean="0">
                              <a:latin typeface="Cambria Math"/>
                            </a:rPr>
                            <m:t>𝐼</m:t>
                          </m:r>
                        </m:den>
                      </m:f>
                    </m:oMath>
                  </m:oMathPara>
                </a14:m>
                <a:endParaRPr lang="en-NZ" dirty="0"/>
              </a:p>
            </p:txBody>
          </p:sp>
        </mc:Choice>
        <mc:Fallback xmlns="">
          <p:sp>
            <p:nvSpPr>
              <p:cNvPr id="4" name="TextBox 3"/>
              <p:cNvSpPr txBox="1">
                <a:spLocks noRot="1" noChangeAspect="1" noMove="1" noResize="1" noEditPoints="1" noAdjustHandles="1" noChangeArrowheads="1" noChangeShapeType="1" noTextEdit="1"/>
              </p:cNvSpPr>
              <p:nvPr/>
            </p:nvSpPr>
            <p:spPr>
              <a:xfrm>
                <a:off x="2958007" y="4416683"/>
                <a:ext cx="1002326" cy="609077"/>
              </a:xfrm>
              <a:prstGeom prst="rect">
                <a:avLst/>
              </a:prstGeom>
              <a:blipFill rotWithShape="1">
                <a:blip r:embed="rId6"/>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5" name="TextBox 4"/>
              <p:cNvSpPr txBox="1"/>
              <p:nvPr/>
            </p:nvSpPr>
            <p:spPr>
              <a:xfrm>
                <a:off x="4179193" y="4430330"/>
                <a:ext cx="2179443" cy="495905"/>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r>
                        <a:rPr lang="en-NZ" b="0" i="1" smtClean="0">
                          <a:latin typeface="Cambria Math"/>
                        </a:rPr>
                        <m:t>𝐼</m:t>
                      </m:r>
                      <m:r>
                        <a:rPr lang="en-NZ" b="0" i="1" smtClean="0">
                          <a:latin typeface="Cambria Math"/>
                        </a:rPr>
                        <m:t>=</m:t>
                      </m:r>
                      <m:f>
                        <m:fPr>
                          <m:type m:val="skw"/>
                          <m:ctrlPr>
                            <a:rPr lang="en-NZ" b="0" i="1" smtClean="0">
                              <a:latin typeface="Cambria Math"/>
                            </a:rPr>
                          </m:ctrlPr>
                        </m:fPr>
                        <m:num>
                          <m:sSub>
                            <m:sSubPr>
                              <m:ctrlPr>
                                <a:rPr lang="en-NZ" b="0" i="1" smtClean="0">
                                  <a:latin typeface="Cambria Math"/>
                                </a:rPr>
                              </m:ctrlPr>
                            </m:sSubPr>
                            <m:e>
                              <m:r>
                                <a:rPr lang="en-NZ" b="0" i="1" smtClean="0">
                                  <a:latin typeface="Cambria Math"/>
                                </a:rPr>
                                <m:t>𝑉</m:t>
                              </m:r>
                            </m:e>
                            <m:sub>
                              <m:r>
                                <a:rPr lang="en-NZ" b="0" i="1" smtClean="0">
                                  <a:latin typeface="Cambria Math"/>
                                </a:rPr>
                                <m:t>𝑅</m:t>
                              </m:r>
                            </m:sub>
                          </m:sSub>
                        </m:num>
                        <m:den>
                          <m:r>
                            <a:rPr lang="en-NZ" b="0" i="1" smtClean="0">
                              <a:latin typeface="Cambria Math"/>
                            </a:rPr>
                            <m:t>𝑅</m:t>
                          </m:r>
                        </m:den>
                      </m:f>
                      <m:r>
                        <a:rPr lang="en-NZ" b="0" i="1" smtClean="0">
                          <a:latin typeface="Cambria Math"/>
                        </a:rPr>
                        <m:t>=0.625 </m:t>
                      </m:r>
                      <m:r>
                        <a:rPr lang="en-NZ" b="0" i="1" smtClean="0">
                          <a:latin typeface="Cambria Math"/>
                        </a:rPr>
                        <m:t>𝐴</m:t>
                      </m:r>
                    </m:oMath>
                  </m:oMathPara>
                </a14:m>
                <a:endParaRPr lang="en-NZ" dirty="0"/>
              </a:p>
            </p:txBody>
          </p:sp>
        </mc:Choice>
        <mc:Fallback xmlns="">
          <p:sp>
            <p:nvSpPr>
              <p:cNvPr id="5" name="TextBox 4"/>
              <p:cNvSpPr txBox="1">
                <a:spLocks noRot="1" noChangeAspect="1" noMove="1" noResize="1" noEditPoints="1" noAdjustHandles="1" noChangeArrowheads="1" noChangeShapeType="1" noTextEdit="1"/>
              </p:cNvSpPr>
              <p:nvPr/>
            </p:nvSpPr>
            <p:spPr>
              <a:xfrm>
                <a:off x="4179193" y="4430330"/>
                <a:ext cx="2179443" cy="495905"/>
              </a:xfrm>
              <a:prstGeom prst="rect">
                <a:avLst/>
              </a:prstGeom>
              <a:blipFill rotWithShape="1">
                <a:blip r:embed="rId7"/>
                <a:stretch>
                  <a:fillRect t="-104938" b="-167901"/>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377778" y="5278190"/>
                <a:ext cx="2671629" cy="618374"/>
              </a:xfrm>
              <a:prstGeom prst="rect">
                <a:avLst/>
              </a:prstGeom>
              <a:solidFill>
                <a:srgbClr val="FFFFCC"/>
              </a:solidFill>
            </p:spPr>
            <p:txBody>
              <a:bodyPr wrap="none" rtlCol="0">
                <a:spAutoFit/>
              </a:bodyPr>
              <a:lstStyle/>
              <a:p>
                <a:pPr/>
                <a14:m>
                  <m:oMathPara xmlns:m="http://schemas.openxmlformats.org/officeDocument/2006/math">
                    <m:oMathParaPr>
                      <m:jc m:val="centerGroup"/>
                    </m:oMathParaPr>
                    <m:oMath xmlns:m="http://schemas.openxmlformats.org/officeDocument/2006/math">
                      <m:sSub>
                        <m:sSubPr>
                          <m:ctrlPr>
                            <a:rPr lang="en-NZ" i="1" smtClean="0">
                              <a:latin typeface="Cambria Math"/>
                            </a:rPr>
                          </m:ctrlPr>
                        </m:sSubPr>
                        <m:e>
                          <m:r>
                            <a:rPr lang="en-NZ" b="0" i="1" smtClean="0">
                              <a:latin typeface="Cambria Math"/>
                            </a:rPr>
                            <m:t>𝑋</m:t>
                          </m:r>
                        </m:e>
                        <m:sub>
                          <m:r>
                            <a:rPr lang="en-NZ" b="0" i="1" smtClean="0">
                              <a:latin typeface="Cambria Math"/>
                            </a:rPr>
                            <m:t>𝐿</m:t>
                          </m:r>
                        </m:sub>
                      </m:sSub>
                      <m:r>
                        <a:rPr lang="en-NZ" b="0" i="1" smtClean="0">
                          <a:latin typeface="Cambria Math"/>
                        </a:rPr>
                        <m:t>=</m:t>
                      </m:r>
                      <m:f>
                        <m:fPr>
                          <m:ctrlPr>
                            <a:rPr lang="en-NZ" b="0" i="1" smtClean="0">
                              <a:latin typeface="Cambria Math"/>
                            </a:rPr>
                          </m:ctrlPr>
                        </m:fPr>
                        <m:num>
                          <m:r>
                            <a:rPr lang="en-NZ" b="0" i="1" smtClean="0">
                              <a:latin typeface="Cambria Math"/>
                            </a:rPr>
                            <m:t>207.85</m:t>
                          </m:r>
                        </m:num>
                        <m:den>
                          <m:r>
                            <a:rPr lang="en-NZ" b="0" i="1" smtClean="0">
                              <a:latin typeface="Cambria Math"/>
                            </a:rPr>
                            <m:t>0.625</m:t>
                          </m:r>
                        </m:den>
                      </m:f>
                      <m:r>
                        <a:rPr lang="en-NZ" b="0" i="1" smtClean="0">
                          <a:latin typeface="Cambria Math"/>
                        </a:rPr>
                        <m:t>=332.56 </m:t>
                      </m:r>
                      <m:r>
                        <m:rPr>
                          <m:sty m:val="p"/>
                        </m:rPr>
                        <a:rPr lang="el-GR" b="0" i="1" smtClean="0">
                          <a:latin typeface="Cambria Math"/>
                        </a:rPr>
                        <m:t>Ω</m:t>
                      </m:r>
                    </m:oMath>
                  </m:oMathPara>
                </a14:m>
                <a:endParaRPr lang="en-NZ" dirty="0"/>
              </a:p>
            </p:txBody>
          </p:sp>
        </mc:Choice>
        <mc:Fallback xmlns="">
          <p:sp>
            <p:nvSpPr>
              <p:cNvPr id="13" name="TextBox 12"/>
              <p:cNvSpPr txBox="1">
                <a:spLocks noRot="1" noChangeAspect="1" noMove="1" noResize="1" noEditPoints="1" noAdjustHandles="1" noChangeArrowheads="1" noChangeShapeType="1" noTextEdit="1"/>
              </p:cNvSpPr>
              <p:nvPr/>
            </p:nvSpPr>
            <p:spPr>
              <a:xfrm>
                <a:off x="377778" y="5278190"/>
                <a:ext cx="2671629" cy="618374"/>
              </a:xfrm>
              <a:prstGeom prst="rect">
                <a:avLst/>
              </a:prstGeom>
              <a:blipFill rotWithShape="1">
                <a:blip r:embed="rId8"/>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14" name="TextBox 13"/>
              <p:cNvSpPr txBox="1"/>
              <p:nvPr/>
            </p:nvSpPr>
            <p:spPr>
              <a:xfrm>
                <a:off x="3262646" y="5252432"/>
                <a:ext cx="2107843" cy="646331"/>
              </a:xfrm>
              <a:prstGeom prst="rect">
                <a:avLst/>
              </a:prstGeom>
              <a:solidFill>
                <a:srgbClr val="FFFFCC"/>
              </a:solidFill>
            </p:spPr>
            <p:txBody>
              <a:bodyPr wrap="square" rtlCol="0">
                <a:spAutoFit/>
              </a:bodyPr>
              <a:lstStyle/>
              <a:p>
                <a:pPr/>
                <a14:m>
                  <m:oMathPara xmlns:m="http://schemas.openxmlformats.org/officeDocument/2006/math">
                    <m:oMathParaPr>
                      <m:jc m:val="left"/>
                    </m:oMathParaPr>
                    <m:oMath xmlns:m="http://schemas.openxmlformats.org/officeDocument/2006/math">
                      <m:sSub>
                        <m:sSubPr>
                          <m:ctrlPr>
                            <a:rPr lang="en-NZ" i="1" smtClean="0">
                              <a:latin typeface="Cambria Math"/>
                            </a:rPr>
                          </m:ctrlPr>
                        </m:sSubPr>
                        <m:e>
                          <m:r>
                            <a:rPr lang="en-NZ" b="0" i="1" smtClean="0">
                              <a:latin typeface="Cambria Math"/>
                            </a:rPr>
                            <m:t>𝑋</m:t>
                          </m:r>
                        </m:e>
                        <m:sub>
                          <m:r>
                            <a:rPr lang="en-NZ" b="0" i="1" smtClean="0">
                              <a:latin typeface="Cambria Math"/>
                            </a:rPr>
                            <m:t>𝐿</m:t>
                          </m:r>
                        </m:sub>
                      </m:sSub>
                      <m:r>
                        <a:rPr lang="en-NZ" b="0" i="1" smtClean="0">
                          <a:latin typeface="Cambria Math"/>
                        </a:rPr>
                        <m:t>=</m:t>
                      </m:r>
                      <m:r>
                        <m:rPr>
                          <m:sty m:val="p"/>
                        </m:rPr>
                        <a:rPr lang="el-GR" b="0" i="1" smtClean="0">
                          <a:latin typeface="Cambria Math"/>
                        </a:rPr>
                        <m:t>ω</m:t>
                      </m:r>
                      <m:r>
                        <a:rPr lang="en-NZ" b="0" i="1" smtClean="0">
                          <a:latin typeface="Cambria Math"/>
                        </a:rPr>
                        <m:t>𝐿</m:t>
                      </m:r>
                    </m:oMath>
                  </m:oMathPara>
                </a14:m>
                <a:endParaRPr lang="en-NZ" b="0" dirty="0" smtClean="0"/>
              </a:p>
              <a:p>
                <a:pPr/>
                <a14:m>
                  <m:oMathPara xmlns:m="http://schemas.openxmlformats.org/officeDocument/2006/math">
                    <m:oMathParaPr>
                      <m:jc m:val="left"/>
                    </m:oMathParaPr>
                    <m:oMath xmlns:m="http://schemas.openxmlformats.org/officeDocument/2006/math">
                      <m:r>
                        <a:rPr lang="en-NZ" b="0" i="1" smtClean="0">
                          <a:latin typeface="Cambria Math"/>
                        </a:rPr>
                        <m:t>𝐿</m:t>
                      </m:r>
                      <m:r>
                        <a:rPr lang="en-NZ" b="0" i="1" smtClean="0">
                          <a:latin typeface="Cambria Math"/>
                        </a:rPr>
                        <m:t>=332.56÷100</m:t>
                      </m:r>
                      <m:r>
                        <a:rPr lang="en-NZ" b="0" i="1" smtClean="0">
                          <a:latin typeface="Cambria Math"/>
                          <a:ea typeface="Cambria Math"/>
                        </a:rPr>
                        <m:t>𝜋</m:t>
                      </m:r>
                    </m:oMath>
                  </m:oMathPara>
                </a14:m>
                <a:endParaRPr lang="en-NZ" b="0" dirty="0" smtClean="0">
                  <a:ea typeface="Cambria Math"/>
                </a:endParaRPr>
              </a:p>
            </p:txBody>
          </p:sp>
        </mc:Choice>
        <mc:Fallback xmlns="">
          <p:sp>
            <p:nvSpPr>
              <p:cNvPr id="14" name="TextBox 13"/>
              <p:cNvSpPr txBox="1">
                <a:spLocks noRot="1" noChangeAspect="1" noMove="1" noResize="1" noEditPoints="1" noAdjustHandles="1" noChangeArrowheads="1" noChangeShapeType="1" noTextEdit="1"/>
              </p:cNvSpPr>
              <p:nvPr/>
            </p:nvSpPr>
            <p:spPr>
              <a:xfrm>
                <a:off x="3262646" y="5252432"/>
                <a:ext cx="2107843" cy="646331"/>
              </a:xfrm>
              <a:prstGeom prst="rect">
                <a:avLst/>
              </a:prstGeom>
              <a:blipFill rotWithShape="1">
                <a:blip r:embed="rId9"/>
                <a:stretch>
                  <a:fillRect/>
                </a:stretch>
              </a:blipFill>
            </p:spPr>
            <p:txBody>
              <a:bodyPr/>
              <a:lstStyle/>
              <a:p>
                <a:r>
                  <a:rPr lang="en-NZ">
                    <a:noFill/>
                  </a:rPr>
                  <a:t> </a:t>
                </a:r>
              </a:p>
            </p:txBody>
          </p:sp>
        </mc:Fallback>
      </mc:AlternateContent>
      <mc:AlternateContent xmlns:mc="http://schemas.openxmlformats.org/markup-compatibility/2006" xmlns:a14="http://schemas.microsoft.com/office/drawing/2010/main">
        <mc:Choice Requires="a14">
          <p:sp>
            <p:nvSpPr>
              <p:cNvPr id="6" name="Rectangle 5"/>
              <p:cNvSpPr/>
              <p:nvPr/>
            </p:nvSpPr>
            <p:spPr>
              <a:xfrm>
                <a:off x="5606441" y="5433743"/>
                <a:ext cx="1326261" cy="369332"/>
              </a:xfrm>
              <a:prstGeom prst="rect">
                <a:avLst/>
              </a:prstGeom>
              <a:solidFill>
                <a:srgbClr val="FFFFCC"/>
              </a:solidFill>
            </p:spPr>
            <p:txBody>
              <a:bodyPr wrap="none">
                <a:spAutoFit/>
              </a:bodyPr>
              <a:lstStyle/>
              <a:p>
                <a:pPr/>
                <a14:m>
                  <m:oMathPara xmlns:m="http://schemas.openxmlformats.org/officeDocument/2006/math">
                    <m:oMathParaPr>
                      <m:jc m:val="centerGroup"/>
                    </m:oMathParaPr>
                    <m:oMath xmlns:m="http://schemas.openxmlformats.org/officeDocument/2006/math">
                      <m:r>
                        <a:rPr lang="en-NZ" i="1" smtClean="0">
                          <a:latin typeface="Cambria Math"/>
                          <a:ea typeface="Cambria Math"/>
                        </a:rPr>
                        <m:t>𝐿</m:t>
                      </m:r>
                      <m:r>
                        <a:rPr lang="en-NZ" i="1" smtClean="0">
                          <a:latin typeface="Cambria Math"/>
                          <a:ea typeface="Cambria Math"/>
                        </a:rPr>
                        <m:t>=1.06 </m:t>
                      </m:r>
                      <m:r>
                        <a:rPr lang="en-NZ" i="1">
                          <a:latin typeface="Cambria Math"/>
                          <a:ea typeface="Cambria Math"/>
                        </a:rPr>
                        <m:t>𝐻</m:t>
                      </m:r>
                    </m:oMath>
                  </m:oMathPara>
                </a14:m>
                <a:endParaRPr lang="en-NZ" i="1" dirty="0"/>
              </a:p>
            </p:txBody>
          </p:sp>
        </mc:Choice>
        <mc:Fallback xmlns="">
          <p:sp>
            <p:nvSpPr>
              <p:cNvPr id="6" name="Rectangle 5"/>
              <p:cNvSpPr>
                <a:spLocks noRot="1" noChangeAspect="1" noMove="1" noResize="1" noEditPoints="1" noAdjustHandles="1" noChangeArrowheads="1" noChangeShapeType="1" noTextEdit="1"/>
              </p:cNvSpPr>
              <p:nvPr/>
            </p:nvSpPr>
            <p:spPr>
              <a:xfrm>
                <a:off x="5606441" y="5433743"/>
                <a:ext cx="1326261" cy="369332"/>
              </a:xfrm>
              <a:prstGeom prst="rect">
                <a:avLst/>
              </a:prstGeom>
              <a:blipFill rotWithShape="1">
                <a:blip r:embed="rId10"/>
                <a:stretch>
                  <a:fillRect/>
                </a:stretch>
              </a:blipFill>
            </p:spPr>
            <p:txBody>
              <a:bodyPr/>
              <a:lstStyle/>
              <a:p>
                <a:r>
                  <a:rPr lang="en-NZ">
                    <a:noFill/>
                  </a:rPr>
                  <a:t> </a:t>
                </a:r>
              </a:p>
            </p:txBody>
          </p:sp>
        </mc:Fallback>
      </mc:AlternateContent>
      <p:sp>
        <p:nvSpPr>
          <p:cNvPr id="7" name="TextBox 6"/>
          <p:cNvSpPr txBox="1"/>
          <p:nvPr/>
        </p:nvSpPr>
        <p:spPr>
          <a:xfrm>
            <a:off x="399243" y="5994471"/>
            <a:ext cx="6091708" cy="646331"/>
          </a:xfrm>
          <a:prstGeom prst="rect">
            <a:avLst/>
          </a:prstGeom>
          <a:solidFill>
            <a:srgbClr val="FFFFCC"/>
          </a:solidFill>
        </p:spPr>
        <p:txBody>
          <a:bodyPr wrap="square" rtlCol="0">
            <a:spAutoFit/>
          </a:bodyPr>
          <a:lstStyle/>
          <a:p>
            <a:r>
              <a:rPr lang="en-NZ" dirty="0" smtClean="0"/>
              <a:t>Power dissipation in an ideal inductor is zero so total power dissipation will be 75 W</a:t>
            </a:r>
            <a:endParaRPr lang="en-NZ" dirty="0"/>
          </a:p>
        </p:txBody>
      </p:sp>
      <p:sp>
        <p:nvSpPr>
          <p:cNvPr id="8" name="TextBox 7"/>
          <p:cNvSpPr txBox="1"/>
          <p:nvPr/>
        </p:nvSpPr>
        <p:spPr>
          <a:xfrm>
            <a:off x="8448540" y="3019453"/>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8" name="TextBox 17"/>
          <p:cNvSpPr txBox="1"/>
          <p:nvPr/>
        </p:nvSpPr>
        <p:spPr>
          <a:xfrm>
            <a:off x="8588062" y="4472619"/>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19" name="TextBox 18"/>
          <p:cNvSpPr txBox="1"/>
          <p:nvPr/>
        </p:nvSpPr>
        <p:spPr>
          <a:xfrm>
            <a:off x="8585915" y="5513661"/>
            <a:ext cx="309093" cy="707886"/>
          </a:xfrm>
          <a:prstGeom prst="rect">
            <a:avLst/>
          </a:prstGeom>
          <a:noFill/>
        </p:spPr>
        <p:txBody>
          <a:bodyPr wrap="square" rtlCol="0">
            <a:spAutoFit/>
          </a:bodyPr>
          <a:lstStyle/>
          <a:p>
            <a:r>
              <a:rPr lang="en-NZ" sz="4000" dirty="0" smtClean="0">
                <a:solidFill>
                  <a:srgbClr val="FF0000"/>
                </a:solidFill>
                <a:sym typeface="Wingdings"/>
              </a:rPr>
              <a:t></a:t>
            </a:r>
            <a:endParaRPr lang="en-NZ" sz="4000" dirty="0">
              <a:solidFill>
                <a:srgbClr val="FF0000"/>
              </a:solidFill>
            </a:endParaRPr>
          </a:p>
        </p:txBody>
      </p:sp>
      <p:sp>
        <p:nvSpPr>
          <p:cNvPr id="20" name="TextBox 19"/>
          <p:cNvSpPr txBox="1"/>
          <p:nvPr/>
        </p:nvSpPr>
        <p:spPr>
          <a:xfrm>
            <a:off x="6178445" y="6295485"/>
            <a:ext cx="2965555" cy="369332"/>
          </a:xfrm>
          <a:prstGeom prst="rect">
            <a:avLst/>
          </a:prstGeom>
          <a:solidFill>
            <a:srgbClr val="FFFFCC"/>
          </a:solidFill>
        </p:spPr>
        <p:txBody>
          <a:bodyPr wrap="none" rtlCol="0">
            <a:spAutoFit/>
          </a:bodyPr>
          <a:lstStyle/>
          <a:p>
            <a:r>
              <a:rPr lang="en-NZ" b="1" i="1" dirty="0" smtClean="0">
                <a:solidFill>
                  <a:srgbClr val="FF0000"/>
                </a:solidFill>
              </a:rPr>
              <a:t>Three marks were given here</a:t>
            </a:r>
            <a:endParaRPr lang="en-NZ" b="1" i="1" dirty="0">
              <a:solidFill>
                <a:srgbClr val="FF0000"/>
              </a:solidFill>
            </a:endParaRPr>
          </a:p>
        </p:txBody>
      </p:sp>
    </p:spTree>
    <p:extLst>
      <p:ext uri="{BB962C8B-B14F-4D97-AF65-F5344CB8AC3E}">
        <p14:creationId xmlns:p14="http://schemas.microsoft.com/office/powerpoint/2010/main" val="11369001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84"/>
                                        </p:tgtEl>
                                        <p:attrNameLst>
                                          <p:attrName>style.visibility</p:attrName>
                                        </p:attrNameLst>
                                      </p:cBhvr>
                                      <p:to>
                                        <p:strVal val="visible"/>
                                      </p:to>
                                    </p:set>
                                    <p:animEffect transition="in" filter="fade">
                                      <p:cBhvr>
                                        <p:cTn id="7" dur="1500"/>
                                        <p:tgtEl>
                                          <p:spTgt spid="84"/>
                                        </p:tgtEl>
                                      </p:cBhvr>
                                    </p:animEffect>
                                  </p:childTnLst>
                                </p:cTn>
                              </p:par>
                            </p:childTnLst>
                          </p:cTn>
                        </p:par>
                      </p:childTnLst>
                    </p:cTn>
                  </p:par>
                  <p:par>
                    <p:cTn id="8" fill="hold">
                      <p:stCondLst>
                        <p:cond delay="indefinite"/>
                      </p:stCondLst>
                      <p:childTnLst>
                        <p:par>
                          <p:cTn id="9" fill="hold">
                            <p:stCondLst>
                              <p:cond delay="0"/>
                            </p:stCondLst>
                            <p:childTnLst>
                              <p:par>
                                <p:cTn id="10" presetID="22" presetClass="entr" presetSubtype="8" fill="hold" grpId="0" nodeType="clickEffect">
                                  <p:stCondLst>
                                    <p:cond delay="0"/>
                                  </p:stCondLst>
                                  <p:childTnLst>
                                    <p:set>
                                      <p:cBhvr>
                                        <p:cTn id="11" dur="1" fill="hold">
                                          <p:stCondLst>
                                            <p:cond delay="0"/>
                                          </p:stCondLst>
                                        </p:cTn>
                                        <p:tgtEl>
                                          <p:spTgt spid="214"/>
                                        </p:tgtEl>
                                        <p:attrNameLst>
                                          <p:attrName>style.visibility</p:attrName>
                                        </p:attrNameLst>
                                      </p:cBhvr>
                                      <p:to>
                                        <p:strVal val="visible"/>
                                      </p:to>
                                    </p:set>
                                    <p:animEffect transition="in" filter="wipe(left)">
                                      <p:cBhvr>
                                        <p:cTn id="12" dur="1250"/>
                                        <p:tgtEl>
                                          <p:spTgt spid="214"/>
                                        </p:tgtEl>
                                      </p:cBhvr>
                                    </p:animEffect>
                                  </p:childTnLst>
                                </p:cTn>
                              </p:par>
                            </p:childTnLst>
                          </p:cTn>
                        </p:par>
                        <p:par>
                          <p:cTn id="13" fill="hold">
                            <p:stCondLst>
                              <p:cond delay="1250"/>
                            </p:stCondLst>
                            <p:childTnLst>
                              <p:par>
                                <p:cTn id="14" presetID="22" presetClass="entr" presetSubtype="8" fill="hold" grpId="0" nodeType="afterEffect">
                                  <p:stCondLst>
                                    <p:cond delay="500"/>
                                  </p:stCondLst>
                                  <p:childTnLst>
                                    <p:set>
                                      <p:cBhvr>
                                        <p:cTn id="15" dur="1" fill="hold">
                                          <p:stCondLst>
                                            <p:cond delay="0"/>
                                          </p:stCondLst>
                                        </p:cTn>
                                        <p:tgtEl>
                                          <p:spTgt spid="215"/>
                                        </p:tgtEl>
                                        <p:attrNameLst>
                                          <p:attrName>style.visibility</p:attrName>
                                        </p:attrNameLst>
                                      </p:cBhvr>
                                      <p:to>
                                        <p:strVal val="visible"/>
                                      </p:to>
                                    </p:set>
                                    <p:animEffect transition="in" filter="wipe(left)">
                                      <p:cBhvr>
                                        <p:cTn id="16" dur="1250"/>
                                        <p:tgtEl>
                                          <p:spTgt spid="215"/>
                                        </p:tgtEl>
                                      </p:cBhvr>
                                    </p:animEffect>
                                  </p:childTnLst>
                                </p:cTn>
                              </p:par>
                            </p:childTnLst>
                          </p:cTn>
                        </p:par>
                      </p:childTnLst>
                    </p:cTn>
                  </p:par>
                  <p:par>
                    <p:cTn id="17" fill="hold">
                      <p:stCondLst>
                        <p:cond delay="indefinite"/>
                      </p:stCondLst>
                      <p:childTnLst>
                        <p:par>
                          <p:cTn id="18" fill="hold">
                            <p:stCondLst>
                              <p:cond delay="0"/>
                            </p:stCondLst>
                            <p:childTnLst>
                              <p:par>
                                <p:cTn id="19" presetID="10" presetClass="entr" presetSubtype="0" fill="hold" grpId="0" nodeType="clickEffect">
                                  <p:stCondLst>
                                    <p:cond delay="0"/>
                                  </p:stCondLst>
                                  <p:childTnLst>
                                    <p:set>
                                      <p:cBhvr>
                                        <p:cTn id="20" dur="1" fill="hold">
                                          <p:stCondLst>
                                            <p:cond delay="0"/>
                                          </p:stCondLst>
                                        </p:cTn>
                                        <p:tgtEl>
                                          <p:spTgt spid="347"/>
                                        </p:tgtEl>
                                        <p:attrNameLst>
                                          <p:attrName>style.visibility</p:attrName>
                                        </p:attrNameLst>
                                      </p:cBhvr>
                                      <p:to>
                                        <p:strVal val="visible"/>
                                      </p:to>
                                    </p:set>
                                    <p:animEffect transition="in" filter="fade">
                                      <p:cBhvr>
                                        <p:cTn id="21" dur="1250"/>
                                        <p:tgtEl>
                                          <p:spTgt spid="347"/>
                                        </p:tgtEl>
                                      </p:cBhvr>
                                    </p:animEffect>
                                  </p:childTnLst>
                                </p:cTn>
                              </p:par>
                            </p:childTnLst>
                          </p:cTn>
                        </p:par>
                      </p:childTnLst>
                    </p:cTn>
                  </p:par>
                  <p:par>
                    <p:cTn id="22" fill="hold">
                      <p:stCondLst>
                        <p:cond delay="indefinite"/>
                      </p:stCondLst>
                      <p:childTnLst>
                        <p:par>
                          <p:cTn id="23" fill="hold">
                            <p:stCondLst>
                              <p:cond delay="0"/>
                            </p:stCondLst>
                            <p:childTnLst>
                              <p:par>
                                <p:cTn id="24" presetID="22" presetClass="entr" presetSubtype="8" fill="hold" grpId="0" nodeType="clickEffect">
                                  <p:stCondLst>
                                    <p:cond delay="0"/>
                                  </p:stCondLst>
                                  <p:childTnLst>
                                    <p:set>
                                      <p:cBhvr>
                                        <p:cTn id="25" dur="1" fill="hold">
                                          <p:stCondLst>
                                            <p:cond delay="0"/>
                                          </p:stCondLst>
                                        </p:cTn>
                                        <p:tgtEl>
                                          <p:spTgt spid="433"/>
                                        </p:tgtEl>
                                        <p:attrNameLst>
                                          <p:attrName>style.visibility</p:attrName>
                                        </p:attrNameLst>
                                      </p:cBhvr>
                                      <p:to>
                                        <p:strVal val="visible"/>
                                      </p:to>
                                    </p:set>
                                    <p:animEffect transition="in" filter="wipe(left)">
                                      <p:cBhvr>
                                        <p:cTn id="26" dur="2000"/>
                                        <p:tgtEl>
                                          <p:spTgt spid="433"/>
                                        </p:tgtEl>
                                      </p:cBhvr>
                                    </p:animEffect>
                                  </p:childTnLst>
                                </p:cTn>
                              </p:par>
                            </p:childTnLst>
                          </p:cTn>
                        </p:par>
                        <p:par>
                          <p:cTn id="27" fill="hold">
                            <p:stCondLst>
                              <p:cond delay="2000"/>
                            </p:stCondLst>
                            <p:childTnLst>
                              <p:par>
                                <p:cTn id="28" presetID="22" presetClass="entr" presetSubtype="8" fill="hold" grpId="0" nodeType="afterEffect">
                                  <p:stCondLst>
                                    <p:cond delay="0"/>
                                  </p:stCondLst>
                                  <p:childTnLst>
                                    <p:set>
                                      <p:cBhvr>
                                        <p:cTn id="29" dur="1" fill="hold">
                                          <p:stCondLst>
                                            <p:cond delay="0"/>
                                          </p:stCondLst>
                                        </p:cTn>
                                        <p:tgtEl>
                                          <p:spTgt spid="434"/>
                                        </p:tgtEl>
                                        <p:attrNameLst>
                                          <p:attrName>style.visibility</p:attrName>
                                        </p:attrNameLst>
                                      </p:cBhvr>
                                      <p:to>
                                        <p:strVal val="visible"/>
                                      </p:to>
                                    </p:set>
                                    <p:animEffect transition="in" filter="wipe(left)">
                                      <p:cBhvr>
                                        <p:cTn id="30" dur="1250"/>
                                        <p:tgtEl>
                                          <p:spTgt spid="434"/>
                                        </p:tgtEl>
                                      </p:cBhvr>
                                    </p:animEffect>
                                  </p:childTnLst>
                                </p:cTn>
                              </p:par>
                            </p:childTnLst>
                          </p:cTn>
                        </p:par>
                      </p:childTnLst>
                    </p:cTn>
                  </p:par>
                  <p:par>
                    <p:cTn id="31" fill="hold">
                      <p:stCondLst>
                        <p:cond delay="indefinite"/>
                      </p:stCondLst>
                      <p:childTnLst>
                        <p:par>
                          <p:cTn id="32" fill="hold">
                            <p:stCondLst>
                              <p:cond delay="0"/>
                            </p:stCondLst>
                            <p:childTnLst>
                              <p:par>
                                <p:cTn id="33" presetID="10" presetClass="entr" presetSubtype="0" fill="hold" grpId="0" nodeType="clickEffect">
                                  <p:stCondLst>
                                    <p:cond delay="0"/>
                                  </p:stCondLst>
                                  <p:childTnLst>
                                    <p:set>
                                      <p:cBhvr>
                                        <p:cTn id="34" dur="1" fill="hold">
                                          <p:stCondLst>
                                            <p:cond delay="0"/>
                                          </p:stCondLst>
                                        </p:cTn>
                                        <p:tgtEl>
                                          <p:spTgt spid="435"/>
                                        </p:tgtEl>
                                        <p:attrNameLst>
                                          <p:attrName>style.visibility</p:attrName>
                                        </p:attrNameLst>
                                      </p:cBhvr>
                                      <p:to>
                                        <p:strVal val="visible"/>
                                      </p:to>
                                    </p:set>
                                    <p:animEffect transition="in" filter="fade">
                                      <p:cBhvr>
                                        <p:cTn id="35" dur="1250"/>
                                        <p:tgtEl>
                                          <p:spTgt spid="435"/>
                                        </p:tgtEl>
                                      </p:cBhvr>
                                    </p:animEffect>
                                  </p:childTnLst>
                                </p:cTn>
                              </p:par>
                            </p:childTnLst>
                          </p:cTn>
                        </p:par>
                      </p:childTnLst>
                    </p:cTn>
                  </p:par>
                  <p:par>
                    <p:cTn id="36" fill="hold">
                      <p:stCondLst>
                        <p:cond delay="indefinite"/>
                      </p:stCondLst>
                      <p:childTnLst>
                        <p:par>
                          <p:cTn id="37" fill="hold">
                            <p:stCondLst>
                              <p:cond delay="0"/>
                            </p:stCondLst>
                            <p:childTnLst>
                              <p:par>
                                <p:cTn id="38" presetID="22" presetClass="entr" presetSubtype="8" fill="hold" grpId="0" nodeType="clickEffect">
                                  <p:stCondLst>
                                    <p:cond delay="0"/>
                                  </p:stCondLst>
                                  <p:childTnLst>
                                    <p:set>
                                      <p:cBhvr>
                                        <p:cTn id="39" dur="1" fill="hold">
                                          <p:stCondLst>
                                            <p:cond delay="0"/>
                                          </p:stCondLst>
                                        </p:cTn>
                                        <p:tgtEl>
                                          <p:spTgt spid="4"/>
                                        </p:tgtEl>
                                        <p:attrNameLst>
                                          <p:attrName>style.visibility</p:attrName>
                                        </p:attrNameLst>
                                      </p:cBhvr>
                                      <p:to>
                                        <p:strVal val="visible"/>
                                      </p:to>
                                    </p:set>
                                    <p:animEffect transition="in" filter="wipe(left)">
                                      <p:cBhvr>
                                        <p:cTn id="40" dur="1000"/>
                                        <p:tgtEl>
                                          <p:spTgt spid="4"/>
                                        </p:tgtEl>
                                      </p:cBhvr>
                                    </p:animEffect>
                                  </p:childTnLst>
                                </p:cTn>
                              </p:par>
                            </p:childTnLst>
                          </p:cTn>
                        </p:par>
                      </p:childTnLst>
                    </p:cTn>
                  </p:par>
                  <p:par>
                    <p:cTn id="41" fill="hold">
                      <p:stCondLst>
                        <p:cond delay="indefinite"/>
                      </p:stCondLst>
                      <p:childTnLst>
                        <p:par>
                          <p:cTn id="42" fill="hold">
                            <p:stCondLst>
                              <p:cond delay="0"/>
                            </p:stCondLst>
                            <p:childTnLst>
                              <p:par>
                                <p:cTn id="43" presetID="22" presetClass="entr" presetSubtype="8" fill="hold" grpId="0" nodeType="clickEffect">
                                  <p:stCondLst>
                                    <p:cond delay="0"/>
                                  </p:stCondLst>
                                  <p:childTnLst>
                                    <p:set>
                                      <p:cBhvr>
                                        <p:cTn id="44" dur="1" fill="hold">
                                          <p:stCondLst>
                                            <p:cond delay="0"/>
                                          </p:stCondLst>
                                        </p:cTn>
                                        <p:tgtEl>
                                          <p:spTgt spid="5"/>
                                        </p:tgtEl>
                                        <p:attrNameLst>
                                          <p:attrName>style.visibility</p:attrName>
                                        </p:attrNameLst>
                                      </p:cBhvr>
                                      <p:to>
                                        <p:strVal val="visible"/>
                                      </p:to>
                                    </p:set>
                                    <p:animEffect transition="in" filter="wipe(left)">
                                      <p:cBhvr>
                                        <p:cTn id="45" dur="1750"/>
                                        <p:tgtEl>
                                          <p:spTgt spid="5"/>
                                        </p:tgtEl>
                                      </p:cBhvr>
                                    </p:animEffect>
                                  </p:childTnLst>
                                </p:cTn>
                              </p:par>
                            </p:childTnLst>
                          </p:cTn>
                        </p:par>
                        <p:par>
                          <p:cTn id="46" fill="hold">
                            <p:stCondLst>
                              <p:cond delay="1750"/>
                            </p:stCondLst>
                            <p:childTnLst>
                              <p:par>
                                <p:cTn id="47" presetID="10" presetClass="entr" presetSubtype="0" fill="hold" grpId="0" nodeType="afterEffect">
                                  <p:stCondLst>
                                    <p:cond delay="0"/>
                                  </p:stCondLst>
                                  <p:childTnLst>
                                    <p:set>
                                      <p:cBhvr>
                                        <p:cTn id="48" dur="1" fill="hold">
                                          <p:stCondLst>
                                            <p:cond delay="0"/>
                                          </p:stCondLst>
                                        </p:cTn>
                                        <p:tgtEl>
                                          <p:spTgt spid="13"/>
                                        </p:tgtEl>
                                        <p:attrNameLst>
                                          <p:attrName>style.visibility</p:attrName>
                                        </p:attrNameLst>
                                      </p:cBhvr>
                                      <p:to>
                                        <p:strVal val="visible"/>
                                      </p:to>
                                    </p:set>
                                    <p:animEffect transition="in" filter="fade">
                                      <p:cBhvr>
                                        <p:cTn id="49" dur="1500"/>
                                        <p:tgtEl>
                                          <p:spTgt spid="13"/>
                                        </p:tgtEl>
                                      </p:cBhvr>
                                    </p:animEffect>
                                  </p:childTnLst>
                                </p:cTn>
                              </p:par>
                            </p:childTnLst>
                          </p:cTn>
                        </p:par>
                      </p:childTnLst>
                    </p:cTn>
                  </p:par>
                  <p:par>
                    <p:cTn id="50" fill="hold">
                      <p:stCondLst>
                        <p:cond delay="indefinite"/>
                      </p:stCondLst>
                      <p:childTnLst>
                        <p:par>
                          <p:cTn id="51" fill="hold">
                            <p:stCondLst>
                              <p:cond delay="0"/>
                            </p:stCondLst>
                            <p:childTnLst>
                              <p:par>
                                <p:cTn id="52" presetID="10" presetClass="entr" presetSubtype="0" fill="hold" grpId="0" nodeType="clickEffect">
                                  <p:stCondLst>
                                    <p:cond delay="0"/>
                                  </p:stCondLst>
                                  <p:childTnLst>
                                    <p:set>
                                      <p:cBhvr>
                                        <p:cTn id="53" dur="1" fill="hold">
                                          <p:stCondLst>
                                            <p:cond delay="0"/>
                                          </p:stCondLst>
                                        </p:cTn>
                                        <p:tgtEl>
                                          <p:spTgt spid="14"/>
                                        </p:tgtEl>
                                        <p:attrNameLst>
                                          <p:attrName>style.visibility</p:attrName>
                                        </p:attrNameLst>
                                      </p:cBhvr>
                                      <p:to>
                                        <p:strVal val="visible"/>
                                      </p:to>
                                    </p:set>
                                    <p:animEffect transition="in" filter="fade">
                                      <p:cBhvr>
                                        <p:cTn id="54" dur="1250"/>
                                        <p:tgtEl>
                                          <p:spTgt spid="14"/>
                                        </p:tgtEl>
                                      </p:cBhvr>
                                    </p:animEffect>
                                  </p:childTnLst>
                                </p:cTn>
                              </p:par>
                            </p:childTnLst>
                          </p:cTn>
                        </p:par>
                        <p:par>
                          <p:cTn id="55" fill="hold">
                            <p:stCondLst>
                              <p:cond delay="1250"/>
                            </p:stCondLst>
                            <p:childTnLst>
                              <p:par>
                                <p:cTn id="56" presetID="22" presetClass="entr" presetSubtype="8" fill="hold" grpId="0" nodeType="afterEffect">
                                  <p:stCondLst>
                                    <p:cond delay="500"/>
                                  </p:stCondLst>
                                  <p:childTnLst>
                                    <p:set>
                                      <p:cBhvr>
                                        <p:cTn id="57" dur="1" fill="hold">
                                          <p:stCondLst>
                                            <p:cond delay="0"/>
                                          </p:stCondLst>
                                        </p:cTn>
                                        <p:tgtEl>
                                          <p:spTgt spid="6"/>
                                        </p:tgtEl>
                                        <p:attrNameLst>
                                          <p:attrName>style.visibility</p:attrName>
                                        </p:attrNameLst>
                                      </p:cBhvr>
                                      <p:to>
                                        <p:strVal val="visible"/>
                                      </p:to>
                                    </p:set>
                                    <p:animEffect transition="in" filter="wipe(left)">
                                      <p:cBhvr>
                                        <p:cTn id="58" dur="1250"/>
                                        <p:tgtEl>
                                          <p:spTgt spid="6"/>
                                        </p:tgtEl>
                                      </p:cBhvr>
                                    </p:animEffect>
                                  </p:childTnLst>
                                </p:cTn>
                              </p:par>
                            </p:childTnLst>
                          </p:cTn>
                        </p:par>
                      </p:childTnLst>
                    </p:cTn>
                  </p:par>
                  <p:par>
                    <p:cTn id="59" fill="hold">
                      <p:stCondLst>
                        <p:cond delay="indefinite"/>
                      </p:stCondLst>
                      <p:childTnLst>
                        <p:par>
                          <p:cTn id="60" fill="hold">
                            <p:stCondLst>
                              <p:cond delay="0"/>
                            </p:stCondLst>
                            <p:childTnLst>
                              <p:par>
                                <p:cTn id="61" presetID="10" presetClass="entr" presetSubtype="0" fill="hold" grpId="0" nodeType="clickEffect">
                                  <p:stCondLst>
                                    <p:cond delay="0"/>
                                  </p:stCondLst>
                                  <p:childTnLst>
                                    <p:set>
                                      <p:cBhvr>
                                        <p:cTn id="62" dur="1" fill="hold">
                                          <p:stCondLst>
                                            <p:cond delay="0"/>
                                          </p:stCondLst>
                                        </p:cTn>
                                        <p:tgtEl>
                                          <p:spTgt spid="7"/>
                                        </p:tgtEl>
                                        <p:attrNameLst>
                                          <p:attrName>style.visibility</p:attrName>
                                        </p:attrNameLst>
                                      </p:cBhvr>
                                      <p:to>
                                        <p:strVal val="visible"/>
                                      </p:to>
                                    </p:set>
                                    <p:animEffect transition="in" filter="fade">
                                      <p:cBhvr>
                                        <p:cTn id="63" dur="1500"/>
                                        <p:tgtEl>
                                          <p:spTgt spid="7"/>
                                        </p:tgtEl>
                                      </p:cBhvr>
                                    </p:animEffect>
                                  </p:childTnLst>
                                </p:cTn>
                              </p:par>
                            </p:childTnLst>
                          </p:cTn>
                        </p:par>
                      </p:childTnLst>
                    </p:cTn>
                  </p:par>
                  <p:par>
                    <p:cTn id="64" fill="hold">
                      <p:stCondLst>
                        <p:cond delay="indefinite"/>
                      </p:stCondLst>
                      <p:childTnLst>
                        <p:par>
                          <p:cTn id="65" fill="hold">
                            <p:stCondLst>
                              <p:cond delay="0"/>
                            </p:stCondLst>
                            <p:childTnLst>
                              <p:par>
                                <p:cTn id="66" presetID="26" presetClass="entr" presetSubtype="0" fill="hold" grpId="0" nodeType="clickEffect">
                                  <p:stCondLst>
                                    <p:cond delay="0"/>
                                  </p:stCondLst>
                                  <p:childTnLst>
                                    <p:set>
                                      <p:cBhvr>
                                        <p:cTn id="67" dur="1" fill="hold">
                                          <p:stCondLst>
                                            <p:cond delay="0"/>
                                          </p:stCondLst>
                                        </p:cTn>
                                        <p:tgtEl>
                                          <p:spTgt spid="20"/>
                                        </p:tgtEl>
                                        <p:attrNameLst>
                                          <p:attrName>style.visibility</p:attrName>
                                        </p:attrNameLst>
                                      </p:cBhvr>
                                      <p:to>
                                        <p:strVal val="visible"/>
                                      </p:to>
                                    </p:set>
                                    <p:animEffect transition="in" filter="wipe(down)">
                                      <p:cBhvr>
                                        <p:cTn id="68" dur="580">
                                          <p:stCondLst>
                                            <p:cond delay="0"/>
                                          </p:stCondLst>
                                        </p:cTn>
                                        <p:tgtEl>
                                          <p:spTgt spid="20"/>
                                        </p:tgtEl>
                                      </p:cBhvr>
                                    </p:animEffect>
                                    <p:anim calcmode="lin" valueType="num">
                                      <p:cBhvr>
                                        <p:cTn id="69" dur="1822" tmFilter="0,0; 0.14,0.36; 0.43,0.73; 0.71,0.91; 1.0,1.0">
                                          <p:stCondLst>
                                            <p:cond delay="0"/>
                                          </p:stCondLst>
                                        </p:cTn>
                                        <p:tgtEl>
                                          <p:spTgt spid="20"/>
                                        </p:tgtEl>
                                        <p:attrNameLst>
                                          <p:attrName>ppt_x</p:attrName>
                                        </p:attrNameLst>
                                      </p:cBhvr>
                                      <p:tavLst>
                                        <p:tav tm="0">
                                          <p:val>
                                            <p:strVal val="#ppt_x-0.25"/>
                                          </p:val>
                                        </p:tav>
                                        <p:tav tm="100000">
                                          <p:val>
                                            <p:strVal val="#ppt_x"/>
                                          </p:val>
                                        </p:tav>
                                      </p:tavLst>
                                    </p:anim>
                                    <p:anim calcmode="lin" valueType="num">
                                      <p:cBhvr>
                                        <p:cTn id="70" dur="664" tmFilter="0.0,0.0; 0.25,0.07; 0.50,0.2; 0.75,0.467; 1.0,1.0">
                                          <p:stCondLst>
                                            <p:cond delay="0"/>
                                          </p:stCondLst>
                                        </p:cTn>
                                        <p:tgtEl>
                                          <p:spTgt spid="20"/>
                                        </p:tgtEl>
                                        <p:attrNameLst>
                                          <p:attrName>ppt_y</p:attrName>
                                        </p:attrNameLst>
                                      </p:cBhvr>
                                      <p:tavLst>
                                        <p:tav tm="0" fmla="#ppt_y-sin(pi*$)/3">
                                          <p:val>
                                            <p:fltVal val="0.5"/>
                                          </p:val>
                                        </p:tav>
                                        <p:tav tm="100000">
                                          <p:val>
                                            <p:fltVal val="1"/>
                                          </p:val>
                                        </p:tav>
                                      </p:tavLst>
                                    </p:anim>
                                    <p:anim calcmode="lin" valueType="num">
                                      <p:cBhvr>
                                        <p:cTn id="71" dur="664" tmFilter="0, 0; 0.125,0.2665; 0.25,0.4; 0.375,0.465; 0.5,0.5;  0.625,0.535; 0.75,0.6; 0.875,0.7335; 1,1">
                                          <p:stCondLst>
                                            <p:cond delay="664"/>
                                          </p:stCondLst>
                                        </p:cTn>
                                        <p:tgtEl>
                                          <p:spTgt spid="20"/>
                                        </p:tgtEl>
                                        <p:attrNameLst>
                                          <p:attrName>ppt_y</p:attrName>
                                        </p:attrNameLst>
                                      </p:cBhvr>
                                      <p:tavLst>
                                        <p:tav tm="0" fmla="#ppt_y-sin(pi*$)/9">
                                          <p:val>
                                            <p:fltVal val="0"/>
                                          </p:val>
                                        </p:tav>
                                        <p:tav tm="100000">
                                          <p:val>
                                            <p:fltVal val="1"/>
                                          </p:val>
                                        </p:tav>
                                      </p:tavLst>
                                    </p:anim>
                                    <p:anim calcmode="lin" valueType="num">
                                      <p:cBhvr>
                                        <p:cTn id="72" dur="332" tmFilter="0, 0; 0.125,0.2665; 0.25,0.4; 0.375,0.465; 0.5,0.5;  0.625,0.535; 0.75,0.6; 0.875,0.7335; 1,1">
                                          <p:stCondLst>
                                            <p:cond delay="1324"/>
                                          </p:stCondLst>
                                        </p:cTn>
                                        <p:tgtEl>
                                          <p:spTgt spid="20"/>
                                        </p:tgtEl>
                                        <p:attrNameLst>
                                          <p:attrName>ppt_y</p:attrName>
                                        </p:attrNameLst>
                                      </p:cBhvr>
                                      <p:tavLst>
                                        <p:tav tm="0" fmla="#ppt_y-sin(pi*$)/27">
                                          <p:val>
                                            <p:fltVal val="0"/>
                                          </p:val>
                                        </p:tav>
                                        <p:tav tm="100000">
                                          <p:val>
                                            <p:fltVal val="1"/>
                                          </p:val>
                                        </p:tav>
                                      </p:tavLst>
                                    </p:anim>
                                    <p:anim calcmode="lin" valueType="num">
                                      <p:cBhvr>
                                        <p:cTn id="73" dur="164" tmFilter="0, 0; 0.125,0.2665; 0.25,0.4; 0.375,0.465; 0.5,0.5;  0.625,0.535; 0.75,0.6; 0.875,0.7335; 1,1">
                                          <p:stCondLst>
                                            <p:cond delay="1656"/>
                                          </p:stCondLst>
                                        </p:cTn>
                                        <p:tgtEl>
                                          <p:spTgt spid="20"/>
                                        </p:tgtEl>
                                        <p:attrNameLst>
                                          <p:attrName>ppt_y</p:attrName>
                                        </p:attrNameLst>
                                      </p:cBhvr>
                                      <p:tavLst>
                                        <p:tav tm="0" fmla="#ppt_y-sin(pi*$)/81">
                                          <p:val>
                                            <p:fltVal val="0"/>
                                          </p:val>
                                        </p:tav>
                                        <p:tav tm="100000">
                                          <p:val>
                                            <p:fltVal val="1"/>
                                          </p:val>
                                        </p:tav>
                                      </p:tavLst>
                                    </p:anim>
                                    <p:animScale>
                                      <p:cBhvr>
                                        <p:cTn id="74" dur="26">
                                          <p:stCondLst>
                                            <p:cond delay="650"/>
                                          </p:stCondLst>
                                        </p:cTn>
                                        <p:tgtEl>
                                          <p:spTgt spid="20"/>
                                        </p:tgtEl>
                                      </p:cBhvr>
                                      <p:to x="100000" y="60000"/>
                                    </p:animScale>
                                    <p:animScale>
                                      <p:cBhvr>
                                        <p:cTn id="75" dur="166" decel="50000">
                                          <p:stCondLst>
                                            <p:cond delay="676"/>
                                          </p:stCondLst>
                                        </p:cTn>
                                        <p:tgtEl>
                                          <p:spTgt spid="20"/>
                                        </p:tgtEl>
                                      </p:cBhvr>
                                      <p:to x="100000" y="100000"/>
                                    </p:animScale>
                                    <p:animScale>
                                      <p:cBhvr>
                                        <p:cTn id="76" dur="26">
                                          <p:stCondLst>
                                            <p:cond delay="1312"/>
                                          </p:stCondLst>
                                        </p:cTn>
                                        <p:tgtEl>
                                          <p:spTgt spid="20"/>
                                        </p:tgtEl>
                                      </p:cBhvr>
                                      <p:to x="100000" y="80000"/>
                                    </p:animScale>
                                    <p:animScale>
                                      <p:cBhvr>
                                        <p:cTn id="77" dur="166" decel="50000">
                                          <p:stCondLst>
                                            <p:cond delay="1338"/>
                                          </p:stCondLst>
                                        </p:cTn>
                                        <p:tgtEl>
                                          <p:spTgt spid="20"/>
                                        </p:tgtEl>
                                      </p:cBhvr>
                                      <p:to x="100000" y="100000"/>
                                    </p:animScale>
                                    <p:animScale>
                                      <p:cBhvr>
                                        <p:cTn id="78" dur="26">
                                          <p:stCondLst>
                                            <p:cond delay="1642"/>
                                          </p:stCondLst>
                                        </p:cTn>
                                        <p:tgtEl>
                                          <p:spTgt spid="20"/>
                                        </p:tgtEl>
                                      </p:cBhvr>
                                      <p:to x="100000" y="90000"/>
                                    </p:animScale>
                                    <p:animScale>
                                      <p:cBhvr>
                                        <p:cTn id="79" dur="166" decel="50000">
                                          <p:stCondLst>
                                            <p:cond delay="1668"/>
                                          </p:stCondLst>
                                        </p:cTn>
                                        <p:tgtEl>
                                          <p:spTgt spid="20"/>
                                        </p:tgtEl>
                                      </p:cBhvr>
                                      <p:to x="100000" y="100000"/>
                                    </p:animScale>
                                    <p:animScale>
                                      <p:cBhvr>
                                        <p:cTn id="80" dur="26">
                                          <p:stCondLst>
                                            <p:cond delay="1808"/>
                                          </p:stCondLst>
                                        </p:cTn>
                                        <p:tgtEl>
                                          <p:spTgt spid="20"/>
                                        </p:tgtEl>
                                      </p:cBhvr>
                                      <p:to x="100000" y="95000"/>
                                    </p:animScale>
                                    <p:animScale>
                                      <p:cBhvr>
                                        <p:cTn id="81" dur="166" decel="50000">
                                          <p:stCondLst>
                                            <p:cond delay="1834"/>
                                          </p:stCondLst>
                                        </p:cTn>
                                        <p:tgtEl>
                                          <p:spTgt spid="20"/>
                                        </p:tgtEl>
                                      </p:cBhvr>
                                      <p:to x="100000" y="100000"/>
                                    </p:animScale>
                                  </p:childTnLst>
                                </p:cTn>
                              </p:par>
                            </p:childTnLst>
                          </p:cTn>
                        </p:par>
                        <p:par>
                          <p:cTn id="82" fill="hold">
                            <p:stCondLst>
                              <p:cond delay="2000"/>
                            </p:stCondLst>
                            <p:childTnLst>
                              <p:par>
                                <p:cTn id="83" presetID="10" presetClass="entr" presetSubtype="0" fill="hold" grpId="0" nodeType="afterEffect">
                                  <p:stCondLst>
                                    <p:cond delay="0"/>
                                  </p:stCondLst>
                                  <p:childTnLst>
                                    <p:set>
                                      <p:cBhvr>
                                        <p:cTn id="84" dur="1" fill="hold">
                                          <p:stCondLst>
                                            <p:cond delay="0"/>
                                          </p:stCondLst>
                                        </p:cTn>
                                        <p:tgtEl>
                                          <p:spTgt spid="8"/>
                                        </p:tgtEl>
                                        <p:attrNameLst>
                                          <p:attrName>style.visibility</p:attrName>
                                        </p:attrNameLst>
                                      </p:cBhvr>
                                      <p:to>
                                        <p:strVal val="visible"/>
                                      </p:to>
                                    </p:set>
                                    <p:animEffect transition="in" filter="fade">
                                      <p:cBhvr>
                                        <p:cTn id="85" dur="750"/>
                                        <p:tgtEl>
                                          <p:spTgt spid="8"/>
                                        </p:tgtEl>
                                      </p:cBhvr>
                                    </p:animEffect>
                                  </p:childTnLst>
                                </p:cTn>
                              </p:par>
                            </p:childTnLst>
                          </p:cTn>
                        </p:par>
                        <p:par>
                          <p:cTn id="86" fill="hold">
                            <p:stCondLst>
                              <p:cond delay="2750"/>
                            </p:stCondLst>
                            <p:childTnLst>
                              <p:par>
                                <p:cTn id="87" presetID="10" presetClass="entr" presetSubtype="0" fill="hold" grpId="0" nodeType="afterEffect">
                                  <p:stCondLst>
                                    <p:cond delay="0"/>
                                  </p:stCondLst>
                                  <p:childTnLst>
                                    <p:set>
                                      <p:cBhvr>
                                        <p:cTn id="88" dur="1" fill="hold">
                                          <p:stCondLst>
                                            <p:cond delay="0"/>
                                          </p:stCondLst>
                                        </p:cTn>
                                        <p:tgtEl>
                                          <p:spTgt spid="18"/>
                                        </p:tgtEl>
                                        <p:attrNameLst>
                                          <p:attrName>style.visibility</p:attrName>
                                        </p:attrNameLst>
                                      </p:cBhvr>
                                      <p:to>
                                        <p:strVal val="visible"/>
                                      </p:to>
                                    </p:set>
                                    <p:animEffect transition="in" filter="fade">
                                      <p:cBhvr>
                                        <p:cTn id="89" dur="750"/>
                                        <p:tgtEl>
                                          <p:spTgt spid="18"/>
                                        </p:tgtEl>
                                      </p:cBhvr>
                                    </p:animEffect>
                                  </p:childTnLst>
                                </p:cTn>
                              </p:par>
                            </p:childTnLst>
                          </p:cTn>
                        </p:par>
                        <p:par>
                          <p:cTn id="90" fill="hold">
                            <p:stCondLst>
                              <p:cond delay="3500"/>
                            </p:stCondLst>
                            <p:childTnLst>
                              <p:par>
                                <p:cTn id="91" presetID="10" presetClass="entr" presetSubtype="0" fill="hold" grpId="0" nodeType="afterEffect">
                                  <p:stCondLst>
                                    <p:cond delay="0"/>
                                  </p:stCondLst>
                                  <p:childTnLst>
                                    <p:set>
                                      <p:cBhvr>
                                        <p:cTn id="92" dur="1" fill="hold">
                                          <p:stCondLst>
                                            <p:cond delay="0"/>
                                          </p:stCondLst>
                                        </p:cTn>
                                        <p:tgtEl>
                                          <p:spTgt spid="19"/>
                                        </p:tgtEl>
                                        <p:attrNameLst>
                                          <p:attrName>style.visibility</p:attrName>
                                        </p:attrNameLst>
                                      </p:cBhvr>
                                      <p:to>
                                        <p:strVal val="visible"/>
                                      </p:to>
                                    </p:set>
                                    <p:animEffect transition="in" filter="fade">
                                      <p:cBhvr>
                                        <p:cTn id="93" dur="750"/>
                                        <p:tgtEl>
                                          <p:spTgt spid="1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4" grpId="0" animBg="1"/>
      <p:bldP spid="214" grpId="0" animBg="1"/>
      <p:bldP spid="215" grpId="0" animBg="1"/>
      <p:bldP spid="347" grpId="0" animBg="1"/>
      <p:bldP spid="433" grpId="0" animBg="1"/>
      <p:bldP spid="434" grpId="0" animBg="1"/>
      <p:bldP spid="435" grpId="0" animBg="1"/>
      <p:bldP spid="4" grpId="0" animBg="1"/>
      <p:bldP spid="5" grpId="0" animBg="1"/>
      <p:bldP spid="13" grpId="0" animBg="1"/>
      <p:bldP spid="14" grpId="0" animBg="1"/>
      <p:bldP spid="6" grpId="0" animBg="1"/>
      <p:bldP spid="7" grpId="0" animBg="1"/>
      <p:bldP spid="8" grpId="0"/>
      <p:bldP spid="18" grpId="0"/>
      <p:bldP spid="19" grpId="0"/>
      <p:bldP spid="20" grpId="0" animBg="1"/>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cument" ma:contentTypeID="0x0101005131303715980841A439AE46866F8215" ma:contentTypeVersion="3" ma:contentTypeDescription="Create a new document." ma:contentTypeScope="" ma:versionID="3c3a39f324e28f382b94a5ac1244bb48">
  <xsd:schema xmlns:xsd="http://www.w3.org/2001/XMLSchema" xmlns:xs="http://www.w3.org/2001/XMLSchema" xmlns:p="http://schemas.microsoft.com/office/2006/metadata/properties" xmlns:ns2="3c43b661-a559-4c9b-b4d1-09a099a75763" targetNamespace="http://schemas.microsoft.com/office/2006/metadata/properties" ma:root="true" ma:fieldsID="114329c6e93f548e2562bb9dc388eb90" ns2:_="">
    <xsd:import namespace="3c43b661-a559-4c9b-b4d1-09a099a75763"/>
    <xsd:element name="properties">
      <xsd:complexType>
        <xsd:sequence>
          <xsd:element name="documentManagement">
            <xsd:complexType>
              <xsd:all>
                <xsd:element ref="ns2:SharedWithUsers" minOccurs="0"/>
                <xsd:element ref="ns2:SharingHintHash" minOccurs="0"/>
                <xsd:element ref="ns2:SharedWithDetail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c43b661-a559-4c9b-b4d1-09a099a75763" elementFormDefault="qualified">
    <xsd:import namespace="http://schemas.microsoft.com/office/2006/documentManagement/types"/>
    <xsd:import namespace="http://schemas.microsoft.com/office/infopath/2007/PartnerControls"/>
    <xsd:element name="SharedWithUsers" ma:index="8"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ingHintHash" ma:index="9" nillable="true" ma:displayName="Sharing Hint Hash" ma:internalName="SharingHintHash" ma:readOnly="true">
      <xsd:simpleType>
        <xsd:restriction base="dms:Text"/>
      </xsd:simpleType>
    </xsd:element>
    <xsd:element name="SharedWithDetails" ma:index="10" nillable="true" ma:displayName="Shared With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E2352106-BDCA-412F-9E89-3385351F0613}"/>
</file>

<file path=customXml/itemProps2.xml><?xml version="1.0" encoding="utf-8"?>
<ds:datastoreItem xmlns:ds="http://schemas.openxmlformats.org/officeDocument/2006/customXml" ds:itemID="{A0BAFFE5-22B8-4FF7-B843-21161F3C84FE}"/>
</file>

<file path=customXml/itemProps3.xml><?xml version="1.0" encoding="utf-8"?>
<ds:datastoreItem xmlns:ds="http://schemas.openxmlformats.org/officeDocument/2006/customXml" ds:itemID="{9774F50E-4D7A-4A75-9668-607E7ECF735F}"/>
</file>

<file path=docProps/app.xml><?xml version="1.0" encoding="utf-8"?>
<Properties xmlns="http://schemas.openxmlformats.org/officeDocument/2006/extended-properties" xmlns:vt="http://schemas.openxmlformats.org/officeDocument/2006/docPropsVTypes">
  <TotalTime>1046</TotalTime>
  <Words>4370</Words>
  <Application>Microsoft Office PowerPoint</Application>
  <PresentationFormat>On-screen Show (4:3)</PresentationFormat>
  <Paragraphs>427</Paragraphs>
  <Slides>27</Slides>
  <Notes>0</Notes>
  <HiddenSlides>0</HiddenSlides>
  <MMClips>0</MMClips>
  <ScaleCrop>false</ScaleCrop>
  <HeadingPairs>
    <vt:vector size="4" baseType="variant">
      <vt:variant>
        <vt:lpstr>Theme</vt:lpstr>
      </vt:variant>
      <vt:variant>
        <vt:i4>1</vt:i4>
      </vt:variant>
      <vt:variant>
        <vt:lpstr>Slide Titles</vt:lpstr>
      </vt:variant>
      <vt:variant>
        <vt:i4>27</vt:i4>
      </vt:variant>
    </vt:vector>
  </HeadingPairs>
  <TitlesOfParts>
    <vt:vector size="28" baseType="lpstr">
      <vt:lpstr>Office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Harry &amp; Jon</dc:creator>
  <cp:lastModifiedBy>Jonathan</cp:lastModifiedBy>
  <cp:revision>96</cp:revision>
  <dcterms:created xsi:type="dcterms:W3CDTF">2006-08-16T00:00:00Z</dcterms:created>
  <dcterms:modified xsi:type="dcterms:W3CDTF">2015-06-24T21:08:32Z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0x0101005131303715980841A439AE46866F8215</vt:lpwstr>
  </property>
</Properties>
</file>