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3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2188" y="-2330151"/>
            <a:ext cx="6043612" cy="1138389"/>
          </a:xfrm>
          <a:prstGeom prst="rect">
            <a:avLst/>
          </a:prstGeom>
        </p:spPr>
        <p:txBody>
          <a:bodyPr wrap="square">
            <a:spAutoFit/>
          </a:bodyPr>
          <a:lstStyle/>
          <a:p>
            <a:pPr marL="2711450" marR="2089785" indent="-621030">
              <a:lnSpc>
                <a:spcPct val="103000"/>
              </a:lnSpc>
              <a:spcBef>
                <a:spcPts val="960"/>
              </a:spcBef>
              <a:spcAft>
                <a:spcPts val="0"/>
              </a:spcAft>
            </a:pPr>
            <a:r>
              <a:rPr lang="en-US" sz="2200" b="1" dirty="0" smtClean="0">
                <a:solidFill>
                  <a:srgbClr val="231F20"/>
                </a:solidFill>
                <a:latin typeface="Arial"/>
                <a:ea typeface="Calibri"/>
                <a:cs typeface="Times New Roman"/>
              </a:rPr>
              <a:t>S</a:t>
            </a:r>
            <a:r>
              <a:rPr lang="en-US" sz="2200" b="1" spc="-5" dirty="0" smtClean="0">
                <a:solidFill>
                  <a:srgbClr val="231F20"/>
                </a:solidFill>
                <a:latin typeface="Arial"/>
                <a:ea typeface="Calibri"/>
                <a:cs typeface="Times New Roman"/>
              </a:rPr>
              <a:t>cholarshi</a:t>
            </a:r>
            <a:r>
              <a:rPr lang="en-US" sz="2200" b="1" dirty="0" smtClean="0">
                <a:solidFill>
                  <a:srgbClr val="231F20"/>
                </a:solidFill>
                <a:latin typeface="Arial"/>
                <a:ea typeface="Calibri"/>
                <a:cs typeface="Times New Roman"/>
              </a:rPr>
              <a:t>p </a:t>
            </a:r>
            <a:r>
              <a:rPr lang="en-US" sz="2200" b="1" spc="-5" dirty="0" smtClean="0">
                <a:solidFill>
                  <a:srgbClr val="231F20"/>
                </a:solidFill>
                <a:latin typeface="Arial"/>
                <a:ea typeface="Calibri"/>
                <a:cs typeface="Times New Roman"/>
              </a:rPr>
              <a:t>2014 </a:t>
            </a:r>
            <a:r>
              <a:rPr lang="en-US" sz="2200" b="1" dirty="0" smtClean="0">
                <a:solidFill>
                  <a:srgbClr val="231F20"/>
                </a:solidFill>
                <a:latin typeface="Arial"/>
                <a:ea typeface="Calibri"/>
                <a:cs typeface="Times New Roman"/>
              </a:rPr>
              <a:t>Physics</a:t>
            </a:r>
            <a:endParaRPr lang="en-NZ" sz="1100" dirty="0">
              <a:ea typeface="Calibri"/>
              <a:cs typeface="Times New Roman"/>
            </a:endParaRPr>
          </a:p>
        </p:txBody>
      </p:sp>
      <p:sp>
        <p:nvSpPr>
          <p:cNvPr id="3" name="Rectangle 2"/>
          <p:cNvSpPr/>
          <p:nvPr/>
        </p:nvSpPr>
        <p:spPr>
          <a:xfrm>
            <a:off x="2362200" y="1828800"/>
            <a:ext cx="3786742" cy="1538883"/>
          </a:xfrm>
          <a:prstGeom prst="rect">
            <a:avLst/>
          </a:prstGeom>
        </p:spPr>
        <p:txBody>
          <a:bodyPr wrap="none">
            <a:spAutoFit/>
          </a:bodyPr>
          <a:lstStyle/>
          <a:p>
            <a:pPr algn="ctr"/>
            <a:r>
              <a:rPr lang="en-US" sz="4000" b="1" dirty="0"/>
              <a:t>Scholarship </a:t>
            </a:r>
            <a:r>
              <a:rPr lang="en-US" sz="4000" b="1" dirty="0" smtClean="0"/>
              <a:t>2014</a:t>
            </a:r>
          </a:p>
          <a:p>
            <a:pPr algn="ctr"/>
            <a:r>
              <a:rPr lang="en-US" sz="4000" b="1" dirty="0" smtClean="0"/>
              <a:t> </a:t>
            </a:r>
            <a:r>
              <a:rPr lang="en-US" sz="5400" b="1" dirty="0"/>
              <a:t>Physics</a:t>
            </a:r>
            <a:endParaRPr lang="en-NZ" sz="5400" dirty="0"/>
          </a:p>
        </p:txBody>
      </p:sp>
      <p:sp>
        <p:nvSpPr>
          <p:cNvPr id="4" name="Rectangle 3"/>
          <p:cNvSpPr/>
          <p:nvPr/>
        </p:nvSpPr>
        <p:spPr>
          <a:xfrm>
            <a:off x="2057400" y="3886200"/>
            <a:ext cx="4572000" cy="954107"/>
          </a:xfrm>
          <a:prstGeom prst="rect">
            <a:avLst/>
          </a:prstGeom>
        </p:spPr>
        <p:txBody>
          <a:bodyPr>
            <a:spAutoFit/>
          </a:bodyPr>
          <a:lstStyle/>
          <a:p>
            <a:pPr algn="ctr"/>
            <a:r>
              <a:rPr lang="en-US" sz="2800" b="1" dirty="0"/>
              <a:t>Time allowed: Three hours</a:t>
            </a:r>
            <a:endParaRPr lang="en-NZ" sz="2800" b="1" dirty="0"/>
          </a:p>
          <a:p>
            <a:pPr algn="ctr"/>
            <a:r>
              <a:rPr lang="en-US" sz="2800" b="1" dirty="0"/>
              <a:t>Total marks: 40</a:t>
            </a:r>
            <a:endParaRPr lang="en-NZ" sz="2800" b="1" dirty="0"/>
          </a:p>
        </p:txBody>
      </p:sp>
      <p:sp>
        <p:nvSpPr>
          <p:cNvPr id="5" name="Rectangle 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6" name="Group 1"/>
          <p:cNvGrpSpPr>
            <a:grpSpLocks/>
          </p:cNvGrpSpPr>
          <p:nvPr/>
        </p:nvGrpSpPr>
        <p:grpSpPr bwMode="auto">
          <a:xfrm>
            <a:off x="6096000" y="304800"/>
            <a:ext cx="2514600" cy="1219200"/>
            <a:chOff x="0" y="0"/>
            <a:chExt cx="2824" cy="1310"/>
          </a:xfrm>
        </p:grpSpPr>
        <p:grpSp>
          <p:nvGrpSpPr>
            <p:cNvPr id="7" name="Group 5"/>
            <p:cNvGrpSpPr>
              <a:grpSpLocks/>
            </p:cNvGrpSpPr>
            <p:nvPr/>
          </p:nvGrpSpPr>
          <p:grpSpPr bwMode="auto">
            <a:xfrm>
              <a:off x="3" y="34"/>
              <a:ext cx="624" cy="751"/>
              <a:chOff x="3" y="34"/>
              <a:chExt cx="624" cy="751"/>
            </a:xfrm>
          </p:grpSpPr>
          <p:sp>
            <p:nvSpPr>
              <p:cNvPr id="10" name="Freeform 8"/>
              <p:cNvSpPr>
                <a:spLocks/>
              </p:cNvSpPr>
              <p:nvPr/>
            </p:nvSpPr>
            <p:spPr bwMode="auto">
              <a:xfrm>
                <a:off x="3" y="34"/>
                <a:ext cx="624" cy="751"/>
              </a:xfrm>
              <a:custGeom>
                <a:avLst/>
                <a:gdLst>
                  <a:gd name="T0" fmla="+- 0 276 3"/>
                  <a:gd name="T1" fmla="*/ T0 w 624"/>
                  <a:gd name="T2" fmla="+- 0 295 34"/>
                  <a:gd name="T3" fmla="*/ 295 h 751"/>
                  <a:gd name="T4" fmla="+- 0 109 3"/>
                  <a:gd name="T5" fmla="*/ T4 w 624"/>
                  <a:gd name="T6" fmla="+- 0 295 34"/>
                  <a:gd name="T7" fmla="*/ 295 h 751"/>
                  <a:gd name="T8" fmla="+- 0 626 3"/>
                  <a:gd name="T9" fmla="*/ T8 w 624"/>
                  <a:gd name="T10" fmla="+- 0 785 34"/>
                  <a:gd name="T11" fmla="*/ 785 h 751"/>
                  <a:gd name="T12" fmla="+- 0 626 3"/>
                  <a:gd name="T13" fmla="*/ T12 w 624"/>
                  <a:gd name="T14" fmla="+- 0 526 34"/>
                  <a:gd name="T15" fmla="*/ 526 h 751"/>
                  <a:gd name="T16" fmla="+- 0 519 3"/>
                  <a:gd name="T17" fmla="*/ T16 w 624"/>
                  <a:gd name="T18" fmla="+- 0 526 34"/>
                  <a:gd name="T19" fmla="*/ 526 h 751"/>
                  <a:gd name="T20" fmla="+- 0 276 3"/>
                  <a:gd name="T21" fmla="*/ T20 w 624"/>
                  <a:gd name="T22" fmla="+- 0 295 34"/>
                  <a:gd name="T23" fmla="*/ 295 h 751"/>
                </a:gdLst>
                <a:ahLst/>
                <a:cxnLst>
                  <a:cxn ang="0">
                    <a:pos x="T1" y="T3"/>
                  </a:cxn>
                  <a:cxn ang="0">
                    <a:pos x="T5" y="T7"/>
                  </a:cxn>
                  <a:cxn ang="0">
                    <a:pos x="T9" y="T11"/>
                  </a:cxn>
                  <a:cxn ang="0">
                    <a:pos x="T13" y="T15"/>
                  </a:cxn>
                  <a:cxn ang="0">
                    <a:pos x="T17" y="T19"/>
                  </a:cxn>
                  <a:cxn ang="0">
                    <a:pos x="T21" y="T23"/>
                  </a:cxn>
                </a:cxnLst>
                <a:rect l="0" t="0" r="r" b="b"/>
                <a:pathLst>
                  <a:path w="624" h="751">
                    <a:moveTo>
                      <a:pt x="273" y="261"/>
                    </a:moveTo>
                    <a:lnTo>
                      <a:pt x="106" y="261"/>
                    </a:lnTo>
                    <a:lnTo>
                      <a:pt x="623" y="751"/>
                    </a:lnTo>
                    <a:lnTo>
                      <a:pt x="623" y="492"/>
                    </a:lnTo>
                    <a:lnTo>
                      <a:pt x="516" y="492"/>
                    </a:lnTo>
                    <a:lnTo>
                      <a:pt x="273" y="26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1" name="Freeform 7"/>
              <p:cNvSpPr>
                <a:spLocks/>
              </p:cNvSpPr>
              <p:nvPr/>
            </p:nvSpPr>
            <p:spPr bwMode="auto">
              <a:xfrm>
                <a:off x="3" y="34"/>
                <a:ext cx="624" cy="751"/>
              </a:xfrm>
              <a:custGeom>
                <a:avLst/>
                <a:gdLst>
                  <a:gd name="T0" fmla="+- 0 3 3"/>
                  <a:gd name="T1" fmla="*/ T0 w 624"/>
                  <a:gd name="T2" fmla="+- 0 34 34"/>
                  <a:gd name="T3" fmla="*/ 34 h 751"/>
                  <a:gd name="T4" fmla="+- 0 3 3"/>
                  <a:gd name="T5" fmla="*/ T4 w 624"/>
                  <a:gd name="T6" fmla="+- 0 765 34"/>
                  <a:gd name="T7" fmla="*/ 765 h 751"/>
                  <a:gd name="T8" fmla="+- 0 109 3"/>
                  <a:gd name="T9" fmla="*/ T8 w 624"/>
                  <a:gd name="T10" fmla="+- 0 765 34"/>
                  <a:gd name="T11" fmla="*/ 765 h 751"/>
                  <a:gd name="T12" fmla="+- 0 109 3"/>
                  <a:gd name="T13" fmla="*/ T12 w 624"/>
                  <a:gd name="T14" fmla="+- 0 295 34"/>
                  <a:gd name="T15" fmla="*/ 295 h 751"/>
                  <a:gd name="T16" fmla="+- 0 276 3"/>
                  <a:gd name="T17" fmla="*/ T16 w 624"/>
                  <a:gd name="T18" fmla="+- 0 295 34"/>
                  <a:gd name="T19" fmla="*/ 295 h 751"/>
                  <a:gd name="T20" fmla="+- 0 3 3"/>
                  <a:gd name="T21" fmla="*/ T20 w 624"/>
                  <a:gd name="T22" fmla="+- 0 34 34"/>
                  <a:gd name="T23" fmla="*/ 34 h 751"/>
                </a:gdLst>
                <a:ahLst/>
                <a:cxnLst>
                  <a:cxn ang="0">
                    <a:pos x="T1" y="T3"/>
                  </a:cxn>
                  <a:cxn ang="0">
                    <a:pos x="T5" y="T7"/>
                  </a:cxn>
                  <a:cxn ang="0">
                    <a:pos x="T9" y="T11"/>
                  </a:cxn>
                  <a:cxn ang="0">
                    <a:pos x="T13" y="T15"/>
                  </a:cxn>
                  <a:cxn ang="0">
                    <a:pos x="T17" y="T19"/>
                  </a:cxn>
                  <a:cxn ang="0">
                    <a:pos x="T21" y="T23"/>
                  </a:cxn>
                </a:cxnLst>
                <a:rect l="0" t="0" r="r" b="b"/>
                <a:pathLst>
                  <a:path w="624" h="751">
                    <a:moveTo>
                      <a:pt x="0" y="0"/>
                    </a:moveTo>
                    <a:lnTo>
                      <a:pt x="0" y="731"/>
                    </a:lnTo>
                    <a:lnTo>
                      <a:pt x="106" y="731"/>
                    </a:lnTo>
                    <a:lnTo>
                      <a:pt x="106" y="261"/>
                    </a:lnTo>
                    <a:lnTo>
                      <a:pt x="273" y="261"/>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2" name="Freeform 6"/>
              <p:cNvSpPr>
                <a:spLocks/>
              </p:cNvSpPr>
              <p:nvPr/>
            </p:nvSpPr>
            <p:spPr bwMode="auto">
              <a:xfrm>
                <a:off x="3" y="34"/>
                <a:ext cx="624" cy="751"/>
              </a:xfrm>
              <a:custGeom>
                <a:avLst/>
                <a:gdLst>
                  <a:gd name="T0" fmla="+- 0 626 3"/>
                  <a:gd name="T1" fmla="*/ T0 w 624"/>
                  <a:gd name="T2" fmla="+- 0 56 34"/>
                  <a:gd name="T3" fmla="*/ 56 h 751"/>
                  <a:gd name="T4" fmla="+- 0 519 3"/>
                  <a:gd name="T5" fmla="*/ T4 w 624"/>
                  <a:gd name="T6" fmla="+- 0 56 34"/>
                  <a:gd name="T7" fmla="*/ 56 h 751"/>
                  <a:gd name="T8" fmla="+- 0 519 3"/>
                  <a:gd name="T9" fmla="*/ T8 w 624"/>
                  <a:gd name="T10" fmla="+- 0 526 34"/>
                  <a:gd name="T11" fmla="*/ 526 h 751"/>
                  <a:gd name="T12" fmla="+- 0 626 3"/>
                  <a:gd name="T13" fmla="*/ T12 w 624"/>
                  <a:gd name="T14" fmla="+- 0 526 34"/>
                  <a:gd name="T15" fmla="*/ 526 h 751"/>
                  <a:gd name="T16" fmla="+- 0 626 3"/>
                  <a:gd name="T17" fmla="*/ T16 w 624"/>
                  <a:gd name="T18" fmla="+- 0 56 34"/>
                  <a:gd name="T19" fmla="*/ 56 h 751"/>
                </a:gdLst>
                <a:ahLst/>
                <a:cxnLst>
                  <a:cxn ang="0">
                    <a:pos x="T1" y="T3"/>
                  </a:cxn>
                  <a:cxn ang="0">
                    <a:pos x="T5" y="T7"/>
                  </a:cxn>
                  <a:cxn ang="0">
                    <a:pos x="T9" y="T11"/>
                  </a:cxn>
                  <a:cxn ang="0">
                    <a:pos x="T13" y="T15"/>
                  </a:cxn>
                  <a:cxn ang="0">
                    <a:pos x="T17" y="T19"/>
                  </a:cxn>
                </a:cxnLst>
                <a:rect l="0" t="0" r="r" b="b"/>
                <a:pathLst>
                  <a:path w="624" h="751">
                    <a:moveTo>
                      <a:pt x="623" y="22"/>
                    </a:moveTo>
                    <a:lnTo>
                      <a:pt x="516" y="22"/>
                    </a:lnTo>
                    <a:lnTo>
                      <a:pt x="516" y="492"/>
                    </a:lnTo>
                    <a:lnTo>
                      <a:pt x="623" y="492"/>
                    </a:lnTo>
                    <a:lnTo>
                      <a:pt x="623" y="2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
            <p:cNvGrpSpPr>
              <a:grpSpLocks/>
            </p:cNvGrpSpPr>
            <p:nvPr/>
          </p:nvGrpSpPr>
          <p:grpSpPr bwMode="auto">
            <a:xfrm>
              <a:off x="3" y="34"/>
              <a:ext cx="624" cy="751"/>
              <a:chOff x="3" y="34"/>
              <a:chExt cx="624" cy="751"/>
            </a:xfrm>
          </p:grpSpPr>
          <p:sp>
            <p:nvSpPr>
              <p:cNvPr id="9" name="Freeform 4"/>
              <p:cNvSpPr>
                <a:spLocks/>
              </p:cNvSpPr>
              <p:nvPr/>
            </p:nvSpPr>
            <p:spPr bwMode="auto">
              <a:xfrm>
                <a:off x="3" y="34"/>
                <a:ext cx="624" cy="751"/>
              </a:xfrm>
              <a:custGeom>
                <a:avLst/>
                <a:gdLst>
                  <a:gd name="T0" fmla="+- 0 3 3"/>
                  <a:gd name="T1" fmla="*/ T0 w 624"/>
                  <a:gd name="T2" fmla="+- 0 765 34"/>
                  <a:gd name="T3" fmla="*/ 765 h 751"/>
                  <a:gd name="T4" fmla="+- 0 3 3"/>
                  <a:gd name="T5" fmla="*/ T4 w 624"/>
                  <a:gd name="T6" fmla="+- 0 34 34"/>
                  <a:gd name="T7" fmla="*/ 34 h 751"/>
                  <a:gd name="T8" fmla="+- 0 519 3"/>
                  <a:gd name="T9" fmla="*/ T8 w 624"/>
                  <a:gd name="T10" fmla="+- 0 526 34"/>
                  <a:gd name="T11" fmla="*/ 526 h 751"/>
                  <a:gd name="T12" fmla="+- 0 519 3"/>
                  <a:gd name="T13" fmla="*/ T12 w 624"/>
                  <a:gd name="T14" fmla="+- 0 56 34"/>
                  <a:gd name="T15" fmla="*/ 56 h 751"/>
                  <a:gd name="T16" fmla="+- 0 626 3"/>
                  <a:gd name="T17" fmla="*/ T16 w 624"/>
                  <a:gd name="T18" fmla="+- 0 56 34"/>
                  <a:gd name="T19" fmla="*/ 56 h 751"/>
                  <a:gd name="T20" fmla="+- 0 626 3"/>
                  <a:gd name="T21" fmla="*/ T20 w 624"/>
                  <a:gd name="T22" fmla="+- 0 785 34"/>
                  <a:gd name="T23" fmla="*/ 785 h 751"/>
                  <a:gd name="T24" fmla="+- 0 109 3"/>
                  <a:gd name="T25" fmla="*/ T24 w 624"/>
                  <a:gd name="T26" fmla="+- 0 295 34"/>
                  <a:gd name="T27" fmla="*/ 295 h 751"/>
                  <a:gd name="T28" fmla="+- 0 109 3"/>
                  <a:gd name="T29" fmla="*/ T28 w 624"/>
                  <a:gd name="T30" fmla="+- 0 765 34"/>
                  <a:gd name="T31" fmla="*/ 765 h 751"/>
                  <a:gd name="T32" fmla="+- 0 3 3"/>
                  <a:gd name="T33" fmla="*/ T32 w 624"/>
                  <a:gd name="T34" fmla="+- 0 765 34"/>
                  <a:gd name="T35" fmla="*/ 765 h 7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24" h="751">
                    <a:moveTo>
                      <a:pt x="0" y="731"/>
                    </a:moveTo>
                    <a:lnTo>
                      <a:pt x="0" y="0"/>
                    </a:lnTo>
                    <a:lnTo>
                      <a:pt x="516" y="492"/>
                    </a:lnTo>
                    <a:lnTo>
                      <a:pt x="516" y="22"/>
                    </a:lnTo>
                    <a:lnTo>
                      <a:pt x="623" y="22"/>
                    </a:lnTo>
                    <a:lnTo>
                      <a:pt x="623" y="751"/>
                    </a:lnTo>
                    <a:lnTo>
                      <a:pt x="106" y="261"/>
                    </a:lnTo>
                    <a:lnTo>
                      <a:pt x="106" y="731"/>
                    </a:lnTo>
                    <a:lnTo>
                      <a:pt x="0" y="731"/>
                    </a:lnTo>
                    <a:close/>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 y="0"/>
                <a:ext cx="2818" cy="131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3" name="Rectangle 12"/>
          <p:cNvSpPr/>
          <p:nvPr/>
        </p:nvSpPr>
        <p:spPr>
          <a:xfrm>
            <a:off x="1676400" y="5112603"/>
            <a:ext cx="5486400" cy="830997"/>
          </a:xfrm>
          <a:prstGeom prst="rect">
            <a:avLst/>
          </a:prstGeom>
        </p:spPr>
        <p:txBody>
          <a:bodyPr wrap="square">
            <a:spAutoFit/>
          </a:bodyPr>
          <a:lstStyle/>
          <a:p>
            <a:pPr algn="ctr"/>
            <a:r>
              <a:rPr lang="en-US" sz="2400" b="1" dirty="0"/>
              <a:t>You are advised to spend approximately 35 minutes on each question.</a:t>
            </a:r>
            <a:endParaRPr lang="en-NZ" sz="2400" b="1" dirty="0"/>
          </a:p>
        </p:txBody>
      </p:sp>
    </p:spTree>
    <p:extLst>
      <p:ext uri="{BB962C8B-B14F-4D97-AF65-F5344CB8AC3E}">
        <p14:creationId xmlns:p14="http://schemas.microsoft.com/office/powerpoint/2010/main" val="1352722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3" name="Group 1"/>
          <p:cNvGrpSpPr>
            <a:grpSpLocks/>
          </p:cNvGrpSpPr>
          <p:nvPr/>
        </p:nvGrpSpPr>
        <p:grpSpPr bwMode="auto">
          <a:xfrm>
            <a:off x="2133600" y="457200"/>
            <a:ext cx="5105400" cy="1143000"/>
            <a:chOff x="0" y="0"/>
            <a:chExt cx="5528" cy="1237"/>
          </a:xfrm>
        </p:grpSpPr>
        <p:grpSp>
          <p:nvGrpSpPr>
            <p:cNvPr id="4" name="Group 18"/>
            <p:cNvGrpSpPr>
              <a:grpSpLocks/>
            </p:cNvGrpSpPr>
            <p:nvPr/>
          </p:nvGrpSpPr>
          <p:grpSpPr bwMode="auto">
            <a:xfrm>
              <a:off x="324" y="98"/>
              <a:ext cx="1134" cy="1134"/>
              <a:chOff x="324" y="98"/>
              <a:chExt cx="1134" cy="1134"/>
            </a:xfrm>
          </p:grpSpPr>
          <p:sp>
            <p:nvSpPr>
              <p:cNvPr id="21" name="Freeform 19"/>
              <p:cNvSpPr>
                <a:spLocks/>
              </p:cNvSpPr>
              <p:nvPr/>
            </p:nvSpPr>
            <p:spPr bwMode="auto">
              <a:xfrm>
                <a:off x="324" y="98"/>
                <a:ext cx="1134" cy="1134"/>
              </a:xfrm>
              <a:custGeom>
                <a:avLst/>
                <a:gdLst>
                  <a:gd name="T0" fmla="+- 0 1457 324"/>
                  <a:gd name="T1" fmla="*/ T0 w 1134"/>
                  <a:gd name="T2" fmla="+- 0 665 98"/>
                  <a:gd name="T3" fmla="*/ 665 h 1134"/>
                  <a:gd name="T4" fmla="+- 0 1450 324"/>
                  <a:gd name="T5" fmla="*/ T4 w 1134"/>
                  <a:gd name="T6" fmla="+- 0 757 98"/>
                  <a:gd name="T7" fmla="*/ 757 h 1134"/>
                  <a:gd name="T8" fmla="+- 0 1429 324"/>
                  <a:gd name="T9" fmla="*/ T8 w 1134"/>
                  <a:gd name="T10" fmla="+- 0 844 98"/>
                  <a:gd name="T11" fmla="*/ 844 h 1134"/>
                  <a:gd name="T12" fmla="+- 0 1394 324"/>
                  <a:gd name="T13" fmla="*/ T12 w 1134"/>
                  <a:gd name="T14" fmla="+- 0 925 98"/>
                  <a:gd name="T15" fmla="*/ 925 h 1134"/>
                  <a:gd name="T16" fmla="+- 0 1348 324"/>
                  <a:gd name="T17" fmla="*/ T16 w 1134"/>
                  <a:gd name="T18" fmla="+- 0 999 98"/>
                  <a:gd name="T19" fmla="*/ 999 h 1134"/>
                  <a:gd name="T20" fmla="+- 0 1291 324"/>
                  <a:gd name="T21" fmla="*/ T20 w 1134"/>
                  <a:gd name="T22" fmla="+- 0 1065 98"/>
                  <a:gd name="T23" fmla="*/ 1065 h 1134"/>
                  <a:gd name="T24" fmla="+- 0 1225 324"/>
                  <a:gd name="T25" fmla="*/ T24 w 1134"/>
                  <a:gd name="T26" fmla="+- 0 1122 98"/>
                  <a:gd name="T27" fmla="*/ 1122 h 1134"/>
                  <a:gd name="T28" fmla="+- 0 1151 324"/>
                  <a:gd name="T29" fmla="*/ T28 w 1134"/>
                  <a:gd name="T30" fmla="+- 0 1168 98"/>
                  <a:gd name="T31" fmla="*/ 1168 h 1134"/>
                  <a:gd name="T32" fmla="+- 0 1070 324"/>
                  <a:gd name="T33" fmla="*/ T32 w 1134"/>
                  <a:gd name="T34" fmla="+- 0 1203 98"/>
                  <a:gd name="T35" fmla="*/ 1203 h 1134"/>
                  <a:gd name="T36" fmla="+- 0 982 324"/>
                  <a:gd name="T37" fmla="*/ T36 w 1134"/>
                  <a:gd name="T38" fmla="+- 0 1224 98"/>
                  <a:gd name="T39" fmla="*/ 1224 h 1134"/>
                  <a:gd name="T40" fmla="+- 0 891 324"/>
                  <a:gd name="T41" fmla="*/ T40 w 1134"/>
                  <a:gd name="T42" fmla="+- 0 1231 98"/>
                  <a:gd name="T43" fmla="*/ 1231 h 1134"/>
                  <a:gd name="T44" fmla="+- 0 844 324"/>
                  <a:gd name="T45" fmla="*/ T44 w 1134"/>
                  <a:gd name="T46" fmla="+- 0 1230 98"/>
                  <a:gd name="T47" fmla="*/ 1230 h 1134"/>
                  <a:gd name="T48" fmla="+- 0 754 324"/>
                  <a:gd name="T49" fmla="*/ T48 w 1134"/>
                  <a:gd name="T50" fmla="+- 0 1215 98"/>
                  <a:gd name="T51" fmla="*/ 1215 h 1134"/>
                  <a:gd name="T52" fmla="+- 0 670 324"/>
                  <a:gd name="T53" fmla="*/ T52 w 1134"/>
                  <a:gd name="T54" fmla="+- 0 1187 98"/>
                  <a:gd name="T55" fmla="*/ 1187 h 1134"/>
                  <a:gd name="T56" fmla="+- 0 592 324"/>
                  <a:gd name="T57" fmla="*/ T56 w 1134"/>
                  <a:gd name="T58" fmla="+- 0 1147 98"/>
                  <a:gd name="T59" fmla="*/ 1147 h 1134"/>
                  <a:gd name="T60" fmla="+- 0 522 324"/>
                  <a:gd name="T61" fmla="*/ T60 w 1134"/>
                  <a:gd name="T62" fmla="+- 0 1095 98"/>
                  <a:gd name="T63" fmla="*/ 1095 h 1134"/>
                  <a:gd name="T64" fmla="+- 0 460 324"/>
                  <a:gd name="T65" fmla="*/ T64 w 1134"/>
                  <a:gd name="T66" fmla="+- 0 1034 98"/>
                  <a:gd name="T67" fmla="*/ 1034 h 1134"/>
                  <a:gd name="T68" fmla="+- 0 409 324"/>
                  <a:gd name="T69" fmla="*/ T68 w 1134"/>
                  <a:gd name="T70" fmla="+- 0 963 98"/>
                  <a:gd name="T71" fmla="*/ 963 h 1134"/>
                  <a:gd name="T72" fmla="+- 0 368 324"/>
                  <a:gd name="T73" fmla="*/ T72 w 1134"/>
                  <a:gd name="T74" fmla="+- 0 885 98"/>
                  <a:gd name="T75" fmla="*/ 885 h 1134"/>
                  <a:gd name="T76" fmla="+- 0 340 324"/>
                  <a:gd name="T77" fmla="*/ T76 w 1134"/>
                  <a:gd name="T78" fmla="+- 0 801 98"/>
                  <a:gd name="T79" fmla="*/ 801 h 1134"/>
                  <a:gd name="T80" fmla="+- 0 325 324"/>
                  <a:gd name="T81" fmla="*/ T80 w 1134"/>
                  <a:gd name="T82" fmla="+- 0 711 98"/>
                  <a:gd name="T83" fmla="*/ 711 h 1134"/>
                  <a:gd name="T84" fmla="+- 0 324 324"/>
                  <a:gd name="T85" fmla="*/ T84 w 1134"/>
                  <a:gd name="T86" fmla="+- 0 665 98"/>
                  <a:gd name="T87" fmla="*/ 665 h 1134"/>
                  <a:gd name="T88" fmla="+- 0 325 324"/>
                  <a:gd name="T89" fmla="*/ T88 w 1134"/>
                  <a:gd name="T90" fmla="+- 0 618 98"/>
                  <a:gd name="T91" fmla="*/ 618 h 1134"/>
                  <a:gd name="T92" fmla="+- 0 340 324"/>
                  <a:gd name="T93" fmla="*/ T92 w 1134"/>
                  <a:gd name="T94" fmla="+- 0 528 98"/>
                  <a:gd name="T95" fmla="*/ 528 h 1134"/>
                  <a:gd name="T96" fmla="+- 0 368 324"/>
                  <a:gd name="T97" fmla="*/ T96 w 1134"/>
                  <a:gd name="T98" fmla="+- 0 444 98"/>
                  <a:gd name="T99" fmla="*/ 444 h 1134"/>
                  <a:gd name="T100" fmla="+- 0 409 324"/>
                  <a:gd name="T101" fmla="*/ T100 w 1134"/>
                  <a:gd name="T102" fmla="+- 0 366 98"/>
                  <a:gd name="T103" fmla="*/ 366 h 1134"/>
                  <a:gd name="T104" fmla="+- 0 460 324"/>
                  <a:gd name="T105" fmla="*/ T104 w 1134"/>
                  <a:gd name="T106" fmla="+- 0 296 98"/>
                  <a:gd name="T107" fmla="*/ 296 h 1134"/>
                  <a:gd name="T108" fmla="+- 0 522 324"/>
                  <a:gd name="T109" fmla="*/ T108 w 1134"/>
                  <a:gd name="T110" fmla="+- 0 234 98"/>
                  <a:gd name="T111" fmla="*/ 234 h 1134"/>
                  <a:gd name="T112" fmla="+- 0 592 324"/>
                  <a:gd name="T113" fmla="*/ T112 w 1134"/>
                  <a:gd name="T114" fmla="+- 0 183 98"/>
                  <a:gd name="T115" fmla="*/ 183 h 1134"/>
                  <a:gd name="T116" fmla="+- 0 670 324"/>
                  <a:gd name="T117" fmla="*/ T116 w 1134"/>
                  <a:gd name="T118" fmla="+- 0 142 98"/>
                  <a:gd name="T119" fmla="*/ 142 h 1134"/>
                  <a:gd name="T120" fmla="+- 0 754 324"/>
                  <a:gd name="T121" fmla="*/ T120 w 1134"/>
                  <a:gd name="T122" fmla="+- 0 114 98"/>
                  <a:gd name="T123" fmla="*/ 114 h 1134"/>
                  <a:gd name="T124" fmla="+- 0 844 324"/>
                  <a:gd name="T125" fmla="*/ T124 w 1134"/>
                  <a:gd name="T126" fmla="+- 0 99 98"/>
                  <a:gd name="T127" fmla="*/ 99 h 1134"/>
                  <a:gd name="T128" fmla="+- 0 891 324"/>
                  <a:gd name="T129" fmla="*/ T128 w 1134"/>
                  <a:gd name="T130" fmla="+- 0 98 98"/>
                  <a:gd name="T131" fmla="*/ 98 h 1134"/>
                  <a:gd name="T132" fmla="+- 0 937 324"/>
                  <a:gd name="T133" fmla="*/ T132 w 1134"/>
                  <a:gd name="T134" fmla="+- 0 99 98"/>
                  <a:gd name="T135" fmla="*/ 99 h 1134"/>
                  <a:gd name="T136" fmla="+- 0 1027 324"/>
                  <a:gd name="T137" fmla="*/ T136 w 1134"/>
                  <a:gd name="T138" fmla="+- 0 114 98"/>
                  <a:gd name="T139" fmla="*/ 114 h 1134"/>
                  <a:gd name="T140" fmla="+- 0 1111 324"/>
                  <a:gd name="T141" fmla="*/ T140 w 1134"/>
                  <a:gd name="T142" fmla="+- 0 142 98"/>
                  <a:gd name="T143" fmla="*/ 142 h 1134"/>
                  <a:gd name="T144" fmla="+- 0 1189 324"/>
                  <a:gd name="T145" fmla="*/ T144 w 1134"/>
                  <a:gd name="T146" fmla="+- 0 183 98"/>
                  <a:gd name="T147" fmla="*/ 183 h 1134"/>
                  <a:gd name="T148" fmla="+- 0 1259 324"/>
                  <a:gd name="T149" fmla="*/ T148 w 1134"/>
                  <a:gd name="T150" fmla="+- 0 234 98"/>
                  <a:gd name="T151" fmla="*/ 234 h 1134"/>
                  <a:gd name="T152" fmla="+- 0 1321 324"/>
                  <a:gd name="T153" fmla="*/ T152 w 1134"/>
                  <a:gd name="T154" fmla="+- 0 296 98"/>
                  <a:gd name="T155" fmla="*/ 296 h 1134"/>
                  <a:gd name="T156" fmla="+- 0 1373 324"/>
                  <a:gd name="T157" fmla="*/ T156 w 1134"/>
                  <a:gd name="T158" fmla="+- 0 366 98"/>
                  <a:gd name="T159" fmla="*/ 366 h 1134"/>
                  <a:gd name="T160" fmla="+- 0 1413 324"/>
                  <a:gd name="T161" fmla="*/ T160 w 1134"/>
                  <a:gd name="T162" fmla="+- 0 444 98"/>
                  <a:gd name="T163" fmla="*/ 444 h 1134"/>
                  <a:gd name="T164" fmla="+- 0 1441 324"/>
                  <a:gd name="T165" fmla="*/ T164 w 1134"/>
                  <a:gd name="T166" fmla="+- 0 528 98"/>
                  <a:gd name="T167" fmla="*/ 528 h 1134"/>
                  <a:gd name="T168" fmla="+- 0 1456 324"/>
                  <a:gd name="T169" fmla="*/ T168 w 1134"/>
                  <a:gd name="T170" fmla="+- 0 618 98"/>
                  <a:gd name="T171" fmla="*/ 618 h 1134"/>
                  <a:gd name="T172" fmla="+- 0 1457 324"/>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3" y="567"/>
                    </a:moveTo>
                    <a:lnTo>
                      <a:pt x="1126" y="659"/>
                    </a:lnTo>
                    <a:lnTo>
                      <a:pt x="1105" y="746"/>
                    </a:lnTo>
                    <a:lnTo>
                      <a:pt x="1070" y="827"/>
                    </a:lnTo>
                    <a:lnTo>
                      <a:pt x="1024" y="901"/>
                    </a:lnTo>
                    <a:lnTo>
                      <a:pt x="967" y="967"/>
                    </a:lnTo>
                    <a:lnTo>
                      <a:pt x="901" y="1024"/>
                    </a:lnTo>
                    <a:lnTo>
                      <a:pt x="827" y="1070"/>
                    </a:lnTo>
                    <a:lnTo>
                      <a:pt x="746" y="1105"/>
                    </a:lnTo>
                    <a:lnTo>
                      <a:pt x="658" y="1126"/>
                    </a:lnTo>
                    <a:lnTo>
                      <a:pt x="567" y="1133"/>
                    </a:lnTo>
                    <a:lnTo>
                      <a:pt x="520" y="1132"/>
                    </a:lnTo>
                    <a:lnTo>
                      <a:pt x="430" y="1117"/>
                    </a:lnTo>
                    <a:lnTo>
                      <a:pt x="346" y="1089"/>
                    </a:lnTo>
                    <a:lnTo>
                      <a:pt x="268" y="1049"/>
                    </a:lnTo>
                    <a:lnTo>
                      <a:pt x="198" y="997"/>
                    </a:lnTo>
                    <a:lnTo>
                      <a:pt x="136" y="936"/>
                    </a:lnTo>
                    <a:lnTo>
                      <a:pt x="85" y="865"/>
                    </a:lnTo>
                    <a:lnTo>
                      <a:pt x="44" y="787"/>
                    </a:lnTo>
                    <a:lnTo>
                      <a:pt x="16" y="703"/>
                    </a:lnTo>
                    <a:lnTo>
                      <a:pt x="1" y="613"/>
                    </a:lnTo>
                    <a:lnTo>
                      <a:pt x="0" y="567"/>
                    </a:lnTo>
                    <a:lnTo>
                      <a:pt x="1" y="520"/>
                    </a:lnTo>
                    <a:lnTo>
                      <a:pt x="16" y="430"/>
                    </a:lnTo>
                    <a:lnTo>
                      <a:pt x="44" y="346"/>
                    </a:lnTo>
                    <a:lnTo>
                      <a:pt x="85" y="268"/>
                    </a:lnTo>
                    <a:lnTo>
                      <a:pt x="136" y="198"/>
                    </a:lnTo>
                    <a:lnTo>
                      <a:pt x="198" y="136"/>
                    </a:lnTo>
                    <a:lnTo>
                      <a:pt x="268" y="85"/>
                    </a:lnTo>
                    <a:lnTo>
                      <a:pt x="346" y="44"/>
                    </a:lnTo>
                    <a:lnTo>
                      <a:pt x="430" y="16"/>
                    </a:lnTo>
                    <a:lnTo>
                      <a:pt x="520" y="1"/>
                    </a:lnTo>
                    <a:lnTo>
                      <a:pt x="567" y="0"/>
                    </a:lnTo>
                    <a:lnTo>
                      <a:pt x="613" y="1"/>
                    </a:lnTo>
                    <a:lnTo>
                      <a:pt x="703" y="16"/>
                    </a:lnTo>
                    <a:lnTo>
                      <a:pt x="787" y="44"/>
                    </a:lnTo>
                    <a:lnTo>
                      <a:pt x="865" y="85"/>
                    </a:lnTo>
                    <a:lnTo>
                      <a:pt x="935" y="136"/>
                    </a:lnTo>
                    <a:lnTo>
                      <a:pt x="997" y="198"/>
                    </a:lnTo>
                    <a:lnTo>
                      <a:pt x="1049" y="268"/>
                    </a:lnTo>
                    <a:lnTo>
                      <a:pt x="1089" y="346"/>
                    </a:lnTo>
                    <a:lnTo>
                      <a:pt x="1117" y="430"/>
                    </a:lnTo>
                    <a:lnTo>
                      <a:pt x="1132" y="520"/>
                    </a:lnTo>
                    <a:lnTo>
                      <a:pt x="1133"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 name="Group 16"/>
            <p:cNvGrpSpPr>
              <a:grpSpLocks/>
            </p:cNvGrpSpPr>
            <p:nvPr/>
          </p:nvGrpSpPr>
          <p:grpSpPr bwMode="auto">
            <a:xfrm>
              <a:off x="786" y="987"/>
              <a:ext cx="294" cy="51"/>
              <a:chOff x="786" y="987"/>
              <a:chExt cx="294" cy="51"/>
            </a:xfrm>
          </p:grpSpPr>
          <p:sp>
            <p:nvSpPr>
              <p:cNvPr id="20" name="Freeform 17"/>
              <p:cNvSpPr>
                <a:spLocks/>
              </p:cNvSpPr>
              <p:nvPr/>
            </p:nvSpPr>
            <p:spPr bwMode="auto">
              <a:xfrm>
                <a:off x="786" y="987"/>
                <a:ext cx="294" cy="51"/>
              </a:xfrm>
              <a:custGeom>
                <a:avLst/>
                <a:gdLst>
                  <a:gd name="T0" fmla="+- 0 1079 786"/>
                  <a:gd name="T1" fmla="*/ T0 w 294"/>
                  <a:gd name="T2" fmla="+- 0 987 987"/>
                  <a:gd name="T3" fmla="*/ 987 h 51"/>
                  <a:gd name="T4" fmla="+- 0 1007 786"/>
                  <a:gd name="T5" fmla="*/ T4 w 294"/>
                  <a:gd name="T6" fmla="+- 0 1019 987"/>
                  <a:gd name="T7" fmla="*/ 1019 h 51"/>
                  <a:gd name="T8" fmla="+- 0 948 786"/>
                  <a:gd name="T9" fmla="*/ T8 w 294"/>
                  <a:gd name="T10" fmla="+- 0 1033 987"/>
                  <a:gd name="T11" fmla="*/ 1033 h 51"/>
                  <a:gd name="T12" fmla="+- 0 907 786"/>
                  <a:gd name="T13" fmla="*/ T12 w 294"/>
                  <a:gd name="T14" fmla="+- 0 1038 987"/>
                  <a:gd name="T15" fmla="*/ 1038 h 51"/>
                  <a:gd name="T16" fmla="+- 0 883 786"/>
                  <a:gd name="T17" fmla="*/ T16 w 294"/>
                  <a:gd name="T18" fmla="+- 0 1037 987"/>
                  <a:gd name="T19" fmla="*/ 1037 h 51"/>
                  <a:gd name="T20" fmla="+- 0 860 786"/>
                  <a:gd name="T21" fmla="*/ T20 w 294"/>
                  <a:gd name="T22" fmla="+- 0 1036 987"/>
                  <a:gd name="T23" fmla="*/ 1036 h 51"/>
                  <a:gd name="T24" fmla="+- 0 840 786"/>
                  <a:gd name="T25" fmla="*/ T24 w 294"/>
                  <a:gd name="T26" fmla="+- 0 1034 987"/>
                  <a:gd name="T27" fmla="*/ 1034 h 51"/>
                  <a:gd name="T28" fmla="+- 0 821 786"/>
                  <a:gd name="T29" fmla="*/ T28 w 294"/>
                  <a:gd name="T30" fmla="+- 0 1031 987"/>
                  <a:gd name="T31" fmla="*/ 1031 h 51"/>
                  <a:gd name="T32" fmla="+- 0 803 786"/>
                  <a:gd name="T33" fmla="*/ T32 w 294"/>
                  <a:gd name="T34" fmla="+- 0 1027 987"/>
                  <a:gd name="T35" fmla="*/ 1027 h 51"/>
                  <a:gd name="T36" fmla="+- 0 786 786"/>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293" y="0"/>
                    </a:moveTo>
                    <a:lnTo>
                      <a:pt x="221" y="32"/>
                    </a:lnTo>
                    <a:lnTo>
                      <a:pt x="162" y="46"/>
                    </a:lnTo>
                    <a:lnTo>
                      <a:pt x="121" y="51"/>
                    </a:lnTo>
                    <a:lnTo>
                      <a:pt x="97" y="50"/>
                    </a:lnTo>
                    <a:lnTo>
                      <a:pt x="74" y="49"/>
                    </a:lnTo>
                    <a:lnTo>
                      <a:pt x="54" y="47"/>
                    </a:lnTo>
                    <a:lnTo>
                      <a:pt x="35" y="44"/>
                    </a:lnTo>
                    <a:lnTo>
                      <a:pt x="17" y="40"/>
                    </a:lnTo>
                    <a:lnTo>
                      <a:pt x="0"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14"/>
            <p:cNvGrpSpPr>
              <a:grpSpLocks/>
            </p:cNvGrpSpPr>
            <p:nvPr/>
          </p:nvGrpSpPr>
          <p:grpSpPr bwMode="auto">
            <a:xfrm>
              <a:off x="695" y="970"/>
              <a:ext cx="119" cy="110"/>
              <a:chOff x="695" y="970"/>
              <a:chExt cx="119" cy="110"/>
            </a:xfrm>
          </p:grpSpPr>
          <p:sp>
            <p:nvSpPr>
              <p:cNvPr id="19" name="Freeform 15"/>
              <p:cNvSpPr>
                <a:spLocks/>
              </p:cNvSpPr>
              <p:nvPr/>
            </p:nvSpPr>
            <p:spPr bwMode="auto">
              <a:xfrm>
                <a:off x="695" y="970"/>
                <a:ext cx="119" cy="110"/>
              </a:xfrm>
              <a:custGeom>
                <a:avLst/>
                <a:gdLst>
                  <a:gd name="T0" fmla="+- 0 814 695"/>
                  <a:gd name="T1" fmla="*/ T0 w 119"/>
                  <a:gd name="T2" fmla="+- 0 970 970"/>
                  <a:gd name="T3" fmla="*/ 970 h 110"/>
                  <a:gd name="T4" fmla="+- 0 695 695"/>
                  <a:gd name="T5" fmla="*/ T4 w 119"/>
                  <a:gd name="T6" fmla="+- 0 983 970"/>
                  <a:gd name="T7" fmla="*/ 983 h 110"/>
                  <a:gd name="T8" fmla="+- 0 766 695"/>
                  <a:gd name="T9" fmla="*/ T8 w 119"/>
                  <a:gd name="T10" fmla="+- 0 1080 970"/>
                  <a:gd name="T11" fmla="*/ 1080 h 110"/>
                  <a:gd name="T12" fmla="+- 0 814 695"/>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119" y="0"/>
                    </a:moveTo>
                    <a:lnTo>
                      <a:pt x="0" y="13"/>
                    </a:lnTo>
                    <a:lnTo>
                      <a:pt x="71" y="110"/>
                    </a:lnTo>
                    <a:lnTo>
                      <a:pt x="11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12"/>
            <p:cNvGrpSpPr>
              <a:grpSpLocks/>
            </p:cNvGrpSpPr>
            <p:nvPr/>
          </p:nvGrpSpPr>
          <p:grpSpPr bwMode="auto">
            <a:xfrm>
              <a:off x="3045" y="98"/>
              <a:ext cx="1134" cy="1134"/>
              <a:chOff x="3045" y="98"/>
              <a:chExt cx="1134" cy="1134"/>
            </a:xfrm>
          </p:grpSpPr>
          <p:sp>
            <p:nvSpPr>
              <p:cNvPr id="18" name="Freeform 13"/>
              <p:cNvSpPr>
                <a:spLocks/>
              </p:cNvSpPr>
              <p:nvPr/>
            </p:nvSpPr>
            <p:spPr bwMode="auto">
              <a:xfrm>
                <a:off x="3045" y="98"/>
                <a:ext cx="1134" cy="1134"/>
              </a:xfrm>
              <a:custGeom>
                <a:avLst/>
                <a:gdLst>
                  <a:gd name="T0" fmla="+- 0 4179 3045"/>
                  <a:gd name="T1" fmla="*/ T0 w 1134"/>
                  <a:gd name="T2" fmla="+- 0 665 98"/>
                  <a:gd name="T3" fmla="*/ 665 h 1134"/>
                  <a:gd name="T4" fmla="+- 0 4171 3045"/>
                  <a:gd name="T5" fmla="*/ T4 w 1134"/>
                  <a:gd name="T6" fmla="+- 0 757 98"/>
                  <a:gd name="T7" fmla="*/ 757 h 1134"/>
                  <a:gd name="T8" fmla="+- 0 4150 3045"/>
                  <a:gd name="T9" fmla="*/ T8 w 1134"/>
                  <a:gd name="T10" fmla="+- 0 844 98"/>
                  <a:gd name="T11" fmla="*/ 844 h 1134"/>
                  <a:gd name="T12" fmla="+- 0 4115 3045"/>
                  <a:gd name="T13" fmla="*/ T12 w 1134"/>
                  <a:gd name="T14" fmla="+- 0 925 98"/>
                  <a:gd name="T15" fmla="*/ 925 h 1134"/>
                  <a:gd name="T16" fmla="+- 0 4069 3045"/>
                  <a:gd name="T17" fmla="*/ T16 w 1134"/>
                  <a:gd name="T18" fmla="+- 0 999 98"/>
                  <a:gd name="T19" fmla="*/ 999 h 1134"/>
                  <a:gd name="T20" fmla="+- 0 4013 3045"/>
                  <a:gd name="T21" fmla="*/ T20 w 1134"/>
                  <a:gd name="T22" fmla="+- 0 1065 98"/>
                  <a:gd name="T23" fmla="*/ 1065 h 1134"/>
                  <a:gd name="T24" fmla="+- 0 3947 3045"/>
                  <a:gd name="T25" fmla="*/ T24 w 1134"/>
                  <a:gd name="T26" fmla="+- 0 1122 98"/>
                  <a:gd name="T27" fmla="*/ 1122 h 1134"/>
                  <a:gd name="T28" fmla="+- 0 3872 3045"/>
                  <a:gd name="T29" fmla="*/ T28 w 1134"/>
                  <a:gd name="T30" fmla="+- 0 1168 98"/>
                  <a:gd name="T31" fmla="*/ 1168 h 1134"/>
                  <a:gd name="T32" fmla="+- 0 3791 3045"/>
                  <a:gd name="T33" fmla="*/ T32 w 1134"/>
                  <a:gd name="T34" fmla="+- 0 1203 98"/>
                  <a:gd name="T35" fmla="*/ 1203 h 1134"/>
                  <a:gd name="T36" fmla="+- 0 3704 3045"/>
                  <a:gd name="T37" fmla="*/ T36 w 1134"/>
                  <a:gd name="T38" fmla="+- 0 1224 98"/>
                  <a:gd name="T39" fmla="*/ 1224 h 1134"/>
                  <a:gd name="T40" fmla="+- 0 3612 3045"/>
                  <a:gd name="T41" fmla="*/ T40 w 1134"/>
                  <a:gd name="T42" fmla="+- 0 1231 98"/>
                  <a:gd name="T43" fmla="*/ 1231 h 1134"/>
                  <a:gd name="T44" fmla="+- 0 3565 3045"/>
                  <a:gd name="T45" fmla="*/ T44 w 1134"/>
                  <a:gd name="T46" fmla="+- 0 1230 98"/>
                  <a:gd name="T47" fmla="*/ 1230 h 1134"/>
                  <a:gd name="T48" fmla="+- 0 3476 3045"/>
                  <a:gd name="T49" fmla="*/ T48 w 1134"/>
                  <a:gd name="T50" fmla="+- 0 1215 98"/>
                  <a:gd name="T51" fmla="*/ 1215 h 1134"/>
                  <a:gd name="T52" fmla="+- 0 3391 3045"/>
                  <a:gd name="T53" fmla="*/ T52 w 1134"/>
                  <a:gd name="T54" fmla="+- 0 1187 98"/>
                  <a:gd name="T55" fmla="*/ 1187 h 1134"/>
                  <a:gd name="T56" fmla="+- 0 3313 3045"/>
                  <a:gd name="T57" fmla="*/ T56 w 1134"/>
                  <a:gd name="T58" fmla="+- 0 1147 98"/>
                  <a:gd name="T59" fmla="*/ 1147 h 1134"/>
                  <a:gd name="T60" fmla="+- 0 3243 3045"/>
                  <a:gd name="T61" fmla="*/ T60 w 1134"/>
                  <a:gd name="T62" fmla="+- 0 1095 98"/>
                  <a:gd name="T63" fmla="*/ 1095 h 1134"/>
                  <a:gd name="T64" fmla="+- 0 3181 3045"/>
                  <a:gd name="T65" fmla="*/ T64 w 1134"/>
                  <a:gd name="T66" fmla="+- 0 1034 98"/>
                  <a:gd name="T67" fmla="*/ 1034 h 1134"/>
                  <a:gd name="T68" fmla="+- 0 3130 3045"/>
                  <a:gd name="T69" fmla="*/ T68 w 1134"/>
                  <a:gd name="T70" fmla="+- 0 963 98"/>
                  <a:gd name="T71" fmla="*/ 963 h 1134"/>
                  <a:gd name="T72" fmla="+- 0 3089 3045"/>
                  <a:gd name="T73" fmla="*/ T72 w 1134"/>
                  <a:gd name="T74" fmla="+- 0 885 98"/>
                  <a:gd name="T75" fmla="*/ 885 h 1134"/>
                  <a:gd name="T76" fmla="+- 0 3061 3045"/>
                  <a:gd name="T77" fmla="*/ T76 w 1134"/>
                  <a:gd name="T78" fmla="+- 0 801 98"/>
                  <a:gd name="T79" fmla="*/ 801 h 1134"/>
                  <a:gd name="T80" fmla="+- 0 3047 3045"/>
                  <a:gd name="T81" fmla="*/ T80 w 1134"/>
                  <a:gd name="T82" fmla="+- 0 711 98"/>
                  <a:gd name="T83" fmla="*/ 711 h 1134"/>
                  <a:gd name="T84" fmla="+- 0 3045 3045"/>
                  <a:gd name="T85" fmla="*/ T84 w 1134"/>
                  <a:gd name="T86" fmla="+- 0 665 98"/>
                  <a:gd name="T87" fmla="*/ 665 h 1134"/>
                  <a:gd name="T88" fmla="+- 0 3047 3045"/>
                  <a:gd name="T89" fmla="*/ T88 w 1134"/>
                  <a:gd name="T90" fmla="+- 0 618 98"/>
                  <a:gd name="T91" fmla="*/ 618 h 1134"/>
                  <a:gd name="T92" fmla="+- 0 3061 3045"/>
                  <a:gd name="T93" fmla="*/ T92 w 1134"/>
                  <a:gd name="T94" fmla="+- 0 528 98"/>
                  <a:gd name="T95" fmla="*/ 528 h 1134"/>
                  <a:gd name="T96" fmla="+- 0 3089 3045"/>
                  <a:gd name="T97" fmla="*/ T96 w 1134"/>
                  <a:gd name="T98" fmla="+- 0 444 98"/>
                  <a:gd name="T99" fmla="*/ 444 h 1134"/>
                  <a:gd name="T100" fmla="+- 0 3130 3045"/>
                  <a:gd name="T101" fmla="*/ T100 w 1134"/>
                  <a:gd name="T102" fmla="+- 0 366 98"/>
                  <a:gd name="T103" fmla="*/ 366 h 1134"/>
                  <a:gd name="T104" fmla="+- 0 3181 3045"/>
                  <a:gd name="T105" fmla="*/ T104 w 1134"/>
                  <a:gd name="T106" fmla="+- 0 296 98"/>
                  <a:gd name="T107" fmla="*/ 296 h 1134"/>
                  <a:gd name="T108" fmla="+- 0 3243 3045"/>
                  <a:gd name="T109" fmla="*/ T108 w 1134"/>
                  <a:gd name="T110" fmla="+- 0 234 98"/>
                  <a:gd name="T111" fmla="*/ 234 h 1134"/>
                  <a:gd name="T112" fmla="+- 0 3313 3045"/>
                  <a:gd name="T113" fmla="*/ T112 w 1134"/>
                  <a:gd name="T114" fmla="+- 0 183 98"/>
                  <a:gd name="T115" fmla="*/ 183 h 1134"/>
                  <a:gd name="T116" fmla="+- 0 3391 3045"/>
                  <a:gd name="T117" fmla="*/ T116 w 1134"/>
                  <a:gd name="T118" fmla="+- 0 142 98"/>
                  <a:gd name="T119" fmla="*/ 142 h 1134"/>
                  <a:gd name="T120" fmla="+- 0 3476 3045"/>
                  <a:gd name="T121" fmla="*/ T120 w 1134"/>
                  <a:gd name="T122" fmla="+- 0 114 98"/>
                  <a:gd name="T123" fmla="*/ 114 h 1134"/>
                  <a:gd name="T124" fmla="+- 0 3565 3045"/>
                  <a:gd name="T125" fmla="*/ T124 w 1134"/>
                  <a:gd name="T126" fmla="+- 0 99 98"/>
                  <a:gd name="T127" fmla="*/ 99 h 1134"/>
                  <a:gd name="T128" fmla="+- 0 3612 3045"/>
                  <a:gd name="T129" fmla="*/ T128 w 1134"/>
                  <a:gd name="T130" fmla="+- 0 98 98"/>
                  <a:gd name="T131" fmla="*/ 98 h 1134"/>
                  <a:gd name="T132" fmla="+- 0 3658 3045"/>
                  <a:gd name="T133" fmla="*/ T132 w 1134"/>
                  <a:gd name="T134" fmla="+- 0 99 98"/>
                  <a:gd name="T135" fmla="*/ 99 h 1134"/>
                  <a:gd name="T136" fmla="+- 0 3748 3045"/>
                  <a:gd name="T137" fmla="*/ T136 w 1134"/>
                  <a:gd name="T138" fmla="+- 0 114 98"/>
                  <a:gd name="T139" fmla="*/ 114 h 1134"/>
                  <a:gd name="T140" fmla="+- 0 3832 3045"/>
                  <a:gd name="T141" fmla="*/ T140 w 1134"/>
                  <a:gd name="T142" fmla="+- 0 142 98"/>
                  <a:gd name="T143" fmla="*/ 142 h 1134"/>
                  <a:gd name="T144" fmla="+- 0 3910 3045"/>
                  <a:gd name="T145" fmla="*/ T144 w 1134"/>
                  <a:gd name="T146" fmla="+- 0 183 98"/>
                  <a:gd name="T147" fmla="*/ 183 h 1134"/>
                  <a:gd name="T148" fmla="+- 0 3981 3045"/>
                  <a:gd name="T149" fmla="*/ T148 w 1134"/>
                  <a:gd name="T150" fmla="+- 0 234 98"/>
                  <a:gd name="T151" fmla="*/ 234 h 1134"/>
                  <a:gd name="T152" fmla="+- 0 4042 3045"/>
                  <a:gd name="T153" fmla="*/ T152 w 1134"/>
                  <a:gd name="T154" fmla="+- 0 296 98"/>
                  <a:gd name="T155" fmla="*/ 296 h 1134"/>
                  <a:gd name="T156" fmla="+- 0 4094 3045"/>
                  <a:gd name="T157" fmla="*/ T156 w 1134"/>
                  <a:gd name="T158" fmla="+- 0 366 98"/>
                  <a:gd name="T159" fmla="*/ 366 h 1134"/>
                  <a:gd name="T160" fmla="+- 0 4134 3045"/>
                  <a:gd name="T161" fmla="*/ T160 w 1134"/>
                  <a:gd name="T162" fmla="+- 0 444 98"/>
                  <a:gd name="T163" fmla="*/ 444 h 1134"/>
                  <a:gd name="T164" fmla="+- 0 4162 3045"/>
                  <a:gd name="T165" fmla="*/ T164 w 1134"/>
                  <a:gd name="T166" fmla="+- 0 528 98"/>
                  <a:gd name="T167" fmla="*/ 528 h 1134"/>
                  <a:gd name="T168" fmla="+- 0 4177 3045"/>
                  <a:gd name="T169" fmla="*/ T168 w 1134"/>
                  <a:gd name="T170" fmla="+- 0 618 98"/>
                  <a:gd name="T171" fmla="*/ 618 h 1134"/>
                  <a:gd name="T172" fmla="+- 0 4179 3045"/>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4" y="567"/>
                    </a:moveTo>
                    <a:lnTo>
                      <a:pt x="1126" y="659"/>
                    </a:lnTo>
                    <a:lnTo>
                      <a:pt x="1105" y="746"/>
                    </a:lnTo>
                    <a:lnTo>
                      <a:pt x="1070" y="827"/>
                    </a:lnTo>
                    <a:lnTo>
                      <a:pt x="1024" y="901"/>
                    </a:lnTo>
                    <a:lnTo>
                      <a:pt x="968" y="967"/>
                    </a:lnTo>
                    <a:lnTo>
                      <a:pt x="902" y="1024"/>
                    </a:lnTo>
                    <a:lnTo>
                      <a:pt x="827" y="1070"/>
                    </a:lnTo>
                    <a:lnTo>
                      <a:pt x="746" y="1105"/>
                    </a:lnTo>
                    <a:lnTo>
                      <a:pt x="659" y="1126"/>
                    </a:lnTo>
                    <a:lnTo>
                      <a:pt x="567" y="1133"/>
                    </a:lnTo>
                    <a:lnTo>
                      <a:pt x="520" y="1132"/>
                    </a:lnTo>
                    <a:lnTo>
                      <a:pt x="431" y="1117"/>
                    </a:lnTo>
                    <a:lnTo>
                      <a:pt x="346" y="1089"/>
                    </a:lnTo>
                    <a:lnTo>
                      <a:pt x="268" y="1049"/>
                    </a:lnTo>
                    <a:lnTo>
                      <a:pt x="198" y="997"/>
                    </a:lnTo>
                    <a:lnTo>
                      <a:pt x="136" y="936"/>
                    </a:lnTo>
                    <a:lnTo>
                      <a:pt x="85" y="865"/>
                    </a:lnTo>
                    <a:lnTo>
                      <a:pt x="44" y="787"/>
                    </a:lnTo>
                    <a:lnTo>
                      <a:pt x="16" y="703"/>
                    </a:lnTo>
                    <a:lnTo>
                      <a:pt x="2" y="613"/>
                    </a:lnTo>
                    <a:lnTo>
                      <a:pt x="0" y="567"/>
                    </a:lnTo>
                    <a:lnTo>
                      <a:pt x="2" y="520"/>
                    </a:lnTo>
                    <a:lnTo>
                      <a:pt x="16" y="430"/>
                    </a:lnTo>
                    <a:lnTo>
                      <a:pt x="44" y="346"/>
                    </a:lnTo>
                    <a:lnTo>
                      <a:pt x="85" y="268"/>
                    </a:lnTo>
                    <a:lnTo>
                      <a:pt x="136" y="198"/>
                    </a:lnTo>
                    <a:lnTo>
                      <a:pt x="198" y="136"/>
                    </a:lnTo>
                    <a:lnTo>
                      <a:pt x="268" y="85"/>
                    </a:lnTo>
                    <a:lnTo>
                      <a:pt x="346" y="44"/>
                    </a:lnTo>
                    <a:lnTo>
                      <a:pt x="431" y="16"/>
                    </a:lnTo>
                    <a:lnTo>
                      <a:pt x="520" y="1"/>
                    </a:lnTo>
                    <a:lnTo>
                      <a:pt x="567" y="0"/>
                    </a:lnTo>
                    <a:lnTo>
                      <a:pt x="613" y="1"/>
                    </a:lnTo>
                    <a:lnTo>
                      <a:pt x="703" y="16"/>
                    </a:lnTo>
                    <a:lnTo>
                      <a:pt x="787" y="44"/>
                    </a:lnTo>
                    <a:lnTo>
                      <a:pt x="865" y="85"/>
                    </a:lnTo>
                    <a:lnTo>
                      <a:pt x="936" y="136"/>
                    </a:lnTo>
                    <a:lnTo>
                      <a:pt x="997" y="198"/>
                    </a:lnTo>
                    <a:lnTo>
                      <a:pt x="1049" y="268"/>
                    </a:lnTo>
                    <a:lnTo>
                      <a:pt x="1089" y="346"/>
                    </a:lnTo>
                    <a:lnTo>
                      <a:pt x="1117" y="430"/>
                    </a:lnTo>
                    <a:lnTo>
                      <a:pt x="1132" y="520"/>
                    </a:lnTo>
                    <a:lnTo>
                      <a:pt x="1134"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10"/>
            <p:cNvGrpSpPr>
              <a:grpSpLocks/>
            </p:cNvGrpSpPr>
            <p:nvPr/>
          </p:nvGrpSpPr>
          <p:grpSpPr bwMode="auto">
            <a:xfrm>
              <a:off x="3417" y="987"/>
              <a:ext cx="294" cy="51"/>
              <a:chOff x="3417" y="987"/>
              <a:chExt cx="294" cy="51"/>
            </a:xfrm>
          </p:grpSpPr>
          <p:sp>
            <p:nvSpPr>
              <p:cNvPr id="17" name="Freeform 11"/>
              <p:cNvSpPr>
                <a:spLocks/>
              </p:cNvSpPr>
              <p:nvPr/>
            </p:nvSpPr>
            <p:spPr bwMode="auto">
              <a:xfrm>
                <a:off x="3417" y="987"/>
                <a:ext cx="294" cy="51"/>
              </a:xfrm>
              <a:custGeom>
                <a:avLst/>
                <a:gdLst>
                  <a:gd name="T0" fmla="+- 0 3417 3417"/>
                  <a:gd name="T1" fmla="*/ T0 w 294"/>
                  <a:gd name="T2" fmla="+- 0 987 987"/>
                  <a:gd name="T3" fmla="*/ 987 h 51"/>
                  <a:gd name="T4" fmla="+- 0 3489 3417"/>
                  <a:gd name="T5" fmla="*/ T4 w 294"/>
                  <a:gd name="T6" fmla="+- 0 1019 987"/>
                  <a:gd name="T7" fmla="*/ 1019 h 51"/>
                  <a:gd name="T8" fmla="+- 0 3548 3417"/>
                  <a:gd name="T9" fmla="*/ T8 w 294"/>
                  <a:gd name="T10" fmla="+- 0 1033 987"/>
                  <a:gd name="T11" fmla="*/ 1033 h 51"/>
                  <a:gd name="T12" fmla="+- 0 3589 3417"/>
                  <a:gd name="T13" fmla="*/ T12 w 294"/>
                  <a:gd name="T14" fmla="+- 0 1038 987"/>
                  <a:gd name="T15" fmla="*/ 1038 h 51"/>
                  <a:gd name="T16" fmla="+- 0 3614 3417"/>
                  <a:gd name="T17" fmla="*/ T16 w 294"/>
                  <a:gd name="T18" fmla="+- 0 1037 987"/>
                  <a:gd name="T19" fmla="*/ 1037 h 51"/>
                  <a:gd name="T20" fmla="+- 0 3636 3417"/>
                  <a:gd name="T21" fmla="*/ T20 w 294"/>
                  <a:gd name="T22" fmla="+- 0 1036 987"/>
                  <a:gd name="T23" fmla="*/ 1036 h 51"/>
                  <a:gd name="T24" fmla="+- 0 3656 3417"/>
                  <a:gd name="T25" fmla="*/ T24 w 294"/>
                  <a:gd name="T26" fmla="+- 0 1034 987"/>
                  <a:gd name="T27" fmla="*/ 1034 h 51"/>
                  <a:gd name="T28" fmla="+- 0 3675 3417"/>
                  <a:gd name="T29" fmla="*/ T28 w 294"/>
                  <a:gd name="T30" fmla="+- 0 1031 987"/>
                  <a:gd name="T31" fmla="*/ 1031 h 51"/>
                  <a:gd name="T32" fmla="+- 0 3693 3417"/>
                  <a:gd name="T33" fmla="*/ T32 w 294"/>
                  <a:gd name="T34" fmla="+- 0 1027 987"/>
                  <a:gd name="T35" fmla="*/ 1027 h 51"/>
                  <a:gd name="T36" fmla="+- 0 3710 3417"/>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0" y="0"/>
                    </a:moveTo>
                    <a:lnTo>
                      <a:pt x="72" y="32"/>
                    </a:lnTo>
                    <a:lnTo>
                      <a:pt x="131" y="46"/>
                    </a:lnTo>
                    <a:lnTo>
                      <a:pt x="172" y="51"/>
                    </a:lnTo>
                    <a:lnTo>
                      <a:pt x="197" y="50"/>
                    </a:lnTo>
                    <a:lnTo>
                      <a:pt x="219" y="49"/>
                    </a:lnTo>
                    <a:lnTo>
                      <a:pt x="239" y="47"/>
                    </a:lnTo>
                    <a:lnTo>
                      <a:pt x="258" y="44"/>
                    </a:lnTo>
                    <a:lnTo>
                      <a:pt x="276" y="40"/>
                    </a:lnTo>
                    <a:lnTo>
                      <a:pt x="293"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8"/>
            <p:cNvGrpSpPr>
              <a:grpSpLocks/>
            </p:cNvGrpSpPr>
            <p:nvPr/>
          </p:nvGrpSpPr>
          <p:grpSpPr bwMode="auto">
            <a:xfrm>
              <a:off x="3682" y="970"/>
              <a:ext cx="119" cy="110"/>
              <a:chOff x="3682" y="970"/>
              <a:chExt cx="119" cy="110"/>
            </a:xfrm>
          </p:grpSpPr>
          <p:sp>
            <p:nvSpPr>
              <p:cNvPr id="16" name="Freeform 9"/>
              <p:cNvSpPr>
                <a:spLocks/>
              </p:cNvSpPr>
              <p:nvPr/>
            </p:nvSpPr>
            <p:spPr bwMode="auto">
              <a:xfrm>
                <a:off x="3682" y="970"/>
                <a:ext cx="119" cy="110"/>
              </a:xfrm>
              <a:custGeom>
                <a:avLst/>
                <a:gdLst>
                  <a:gd name="T0" fmla="+- 0 3682 3682"/>
                  <a:gd name="T1" fmla="*/ T0 w 119"/>
                  <a:gd name="T2" fmla="+- 0 970 970"/>
                  <a:gd name="T3" fmla="*/ 970 h 110"/>
                  <a:gd name="T4" fmla="+- 0 3730 3682"/>
                  <a:gd name="T5" fmla="*/ T4 w 119"/>
                  <a:gd name="T6" fmla="+- 0 1079 970"/>
                  <a:gd name="T7" fmla="*/ 1079 h 110"/>
                  <a:gd name="T8" fmla="+- 0 3801 3682"/>
                  <a:gd name="T9" fmla="*/ T8 w 119"/>
                  <a:gd name="T10" fmla="+- 0 983 970"/>
                  <a:gd name="T11" fmla="*/ 983 h 110"/>
                  <a:gd name="T12" fmla="+- 0 3682 3682"/>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0" y="0"/>
                    </a:moveTo>
                    <a:lnTo>
                      <a:pt x="48" y="109"/>
                    </a:lnTo>
                    <a:lnTo>
                      <a:pt x="119" y="13"/>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6"/>
            <p:cNvGrpSpPr>
              <a:grpSpLocks/>
            </p:cNvGrpSpPr>
            <p:nvPr/>
          </p:nvGrpSpPr>
          <p:grpSpPr bwMode="auto">
            <a:xfrm>
              <a:off x="43" y="48"/>
              <a:ext cx="5443" cy="2"/>
              <a:chOff x="43" y="48"/>
              <a:chExt cx="5443" cy="2"/>
            </a:xfrm>
          </p:grpSpPr>
          <p:sp>
            <p:nvSpPr>
              <p:cNvPr id="15" name="Freeform 7"/>
              <p:cNvSpPr>
                <a:spLocks/>
              </p:cNvSpPr>
              <p:nvPr/>
            </p:nvSpPr>
            <p:spPr bwMode="auto">
              <a:xfrm>
                <a:off x="43" y="48"/>
                <a:ext cx="5443" cy="2"/>
              </a:xfrm>
              <a:custGeom>
                <a:avLst/>
                <a:gdLst>
                  <a:gd name="T0" fmla="+- 0 43 43"/>
                  <a:gd name="T1" fmla="*/ T0 w 5443"/>
                  <a:gd name="T2" fmla="+- 0 5485 43"/>
                  <a:gd name="T3" fmla="*/ T2 w 5443"/>
                </a:gdLst>
                <a:ahLst/>
                <a:cxnLst>
                  <a:cxn ang="0">
                    <a:pos x="T1" y="0"/>
                  </a:cxn>
                  <a:cxn ang="0">
                    <a:pos x="T3" y="0"/>
                  </a:cxn>
                </a:cxnLst>
                <a:rect l="0" t="0" r="r" b="b"/>
                <a:pathLst>
                  <a:path w="5443">
                    <a:moveTo>
                      <a:pt x="0" y="0"/>
                    </a:moveTo>
                    <a:lnTo>
                      <a:pt x="5442" y="0"/>
                    </a:lnTo>
                  </a:path>
                </a:pathLst>
              </a:custGeom>
              <a:noFill/>
              <a:ln w="54000">
                <a:solidFill>
                  <a:srgbClr val="BCBEC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2"/>
            <p:cNvGrpSpPr>
              <a:grpSpLocks/>
            </p:cNvGrpSpPr>
            <p:nvPr/>
          </p:nvGrpSpPr>
          <p:grpSpPr bwMode="auto">
            <a:xfrm>
              <a:off x="43" y="5"/>
              <a:ext cx="5443" cy="86"/>
              <a:chOff x="43" y="5"/>
              <a:chExt cx="5443" cy="86"/>
            </a:xfrm>
          </p:grpSpPr>
          <p:sp>
            <p:nvSpPr>
              <p:cNvPr id="12" name="Freeform 5"/>
              <p:cNvSpPr>
                <a:spLocks/>
              </p:cNvSpPr>
              <p:nvPr/>
            </p:nvSpPr>
            <p:spPr bwMode="auto">
              <a:xfrm>
                <a:off x="43" y="5"/>
                <a:ext cx="5443" cy="86"/>
              </a:xfrm>
              <a:custGeom>
                <a:avLst/>
                <a:gdLst>
                  <a:gd name="T0" fmla="+- 0 5485 43"/>
                  <a:gd name="T1" fmla="*/ T0 w 5443"/>
                  <a:gd name="T2" fmla="+- 0 90 5"/>
                  <a:gd name="T3" fmla="*/ 90 h 86"/>
                  <a:gd name="T4" fmla="+- 0 43 43"/>
                  <a:gd name="T5" fmla="*/ T4 w 5443"/>
                  <a:gd name="T6" fmla="+- 0 90 5"/>
                  <a:gd name="T7" fmla="*/ 90 h 86"/>
                  <a:gd name="T8" fmla="+- 0 43 43"/>
                  <a:gd name="T9" fmla="*/ T8 w 5443"/>
                  <a:gd name="T10" fmla="+- 0 5 5"/>
                  <a:gd name="T11" fmla="*/ 5 h 86"/>
                  <a:gd name="T12" fmla="+- 0 5485 43"/>
                  <a:gd name="T13" fmla="*/ T12 w 5443"/>
                  <a:gd name="T14" fmla="+- 0 5 5"/>
                  <a:gd name="T15" fmla="*/ 5 h 86"/>
                  <a:gd name="T16" fmla="+- 0 5485 43"/>
                  <a:gd name="T17" fmla="*/ T16 w 5443"/>
                  <a:gd name="T18" fmla="+- 0 90 5"/>
                  <a:gd name="T19" fmla="*/ 90 h 86"/>
                </a:gdLst>
                <a:ahLst/>
                <a:cxnLst>
                  <a:cxn ang="0">
                    <a:pos x="T1" y="T3"/>
                  </a:cxn>
                  <a:cxn ang="0">
                    <a:pos x="T5" y="T7"/>
                  </a:cxn>
                  <a:cxn ang="0">
                    <a:pos x="T9" y="T11"/>
                  </a:cxn>
                  <a:cxn ang="0">
                    <a:pos x="T13" y="T15"/>
                  </a:cxn>
                  <a:cxn ang="0">
                    <a:pos x="T17" y="T19"/>
                  </a:cxn>
                </a:cxnLst>
                <a:rect l="0" t="0" r="r" b="b"/>
                <a:pathLst>
                  <a:path w="5443" h="86">
                    <a:moveTo>
                      <a:pt x="5442" y="85"/>
                    </a:moveTo>
                    <a:lnTo>
                      <a:pt x="0" y="85"/>
                    </a:lnTo>
                    <a:lnTo>
                      <a:pt x="0" y="0"/>
                    </a:lnTo>
                    <a:lnTo>
                      <a:pt x="5442" y="0"/>
                    </a:lnTo>
                    <a:lnTo>
                      <a:pt x="5442" y="85"/>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3" name="Text Box 4"/>
              <p:cNvSpPr txBox="1">
                <a:spLocks noChangeArrowheads="1"/>
              </p:cNvSpPr>
              <p:nvPr/>
            </p:nvSpPr>
            <p:spPr bwMode="auto">
              <a:xfrm>
                <a:off x="804" y="173"/>
                <a:ext cx="14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 Box 3"/>
              <p:cNvSpPr txBox="1">
                <a:spLocks noChangeArrowheads="1"/>
              </p:cNvSpPr>
              <p:nvPr/>
            </p:nvSpPr>
            <p:spPr bwMode="auto">
              <a:xfrm>
                <a:off x="3545" y="173"/>
                <a:ext cx="13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B</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2" name="Rectangle 21"/>
          <p:cNvSpPr/>
          <p:nvPr/>
        </p:nvSpPr>
        <p:spPr>
          <a:xfrm>
            <a:off x="228600" y="1828800"/>
            <a:ext cx="8686800" cy="1477328"/>
          </a:xfrm>
          <a:prstGeom prst="rect">
            <a:avLst/>
          </a:prstGeom>
        </p:spPr>
        <p:txBody>
          <a:bodyPr wrap="square">
            <a:spAutoFit/>
          </a:bodyPr>
          <a:lstStyle/>
          <a:p>
            <a:r>
              <a:rPr lang="en-US" dirty="0" smtClean="0"/>
              <a:t>(b)  One </a:t>
            </a:r>
            <a:r>
              <a:rPr lang="en-US" dirty="0"/>
              <a:t>of the rollers has a drive gear malfunction and rotates in the opposite direction, as shown above. The wooden sheet is initially displaced towards the right-hand roller.</a:t>
            </a:r>
            <a:endParaRPr lang="en-NZ" dirty="0"/>
          </a:p>
          <a:p>
            <a:r>
              <a:rPr lang="en-US" dirty="0"/>
              <a:t> </a:t>
            </a:r>
            <a:endParaRPr lang="en-NZ" dirty="0"/>
          </a:p>
          <a:p>
            <a:r>
              <a:rPr lang="en-US" dirty="0"/>
              <a:t>Show, by taking moments about the centre of mass of the sheet, that the normal reaction </a:t>
            </a:r>
            <a:r>
              <a:rPr lang="en-US" dirty="0" smtClean="0"/>
              <a:t>force </a:t>
            </a:r>
            <a:r>
              <a:rPr lang="en-US" dirty="0"/>
              <a:t>acting through point A is </a:t>
            </a:r>
            <a:endParaRPr lang="en-NZ" dirty="0"/>
          </a:p>
        </p:txBody>
      </p:sp>
      <p:sp>
        <p:nvSpPr>
          <p:cNvPr id="23" name="Rectangle 22"/>
          <p:cNvSpPr/>
          <p:nvPr/>
        </p:nvSpPr>
        <p:spPr>
          <a:xfrm>
            <a:off x="304800" y="3962400"/>
            <a:ext cx="8610600" cy="646331"/>
          </a:xfrm>
          <a:prstGeom prst="rect">
            <a:avLst/>
          </a:prstGeom>
        </p:spPr>
        <p:txBody>
          <a:bodyPr wrap="square">
            <a:spAutoFit/>
          </a:bodyPr>
          <a:lstStyle/>
          <a:p>
            <a:r>
              <a:rPr lang="en-US" dirty="0"/>
              <a:t>where 2</a:t>
            </a:r>
            <a:r>
              <a:rPr lang="en-US" i="1" dirty="0"/>
              <a:t>d </a:t>
            </a:r>
            <a:r>
              <a:rPr lang="en-US" dirty="0"/>
              <a:t>is the distance between the </a:t>
            </a:r>
            <a:r>
              <a:rPr lang="en-US" dirty="0" err="1"/>
              <a:t>centres</a:t>
            </a:r>
            <a:r>
              <a:rPr lang="en-US" dirty="0"/>
              <a:t> </a:t>
            </a:r>
            <a:r>
              <a:rPr lang="en-US" dirty="0" smtClean="0"/>
              <a:t>of </a:t>
            </a:r>
            <a:r>
              <a:rPr lang="en-US" dirty="0"/>
              <a:t>the two rollers, and </a:t>
            </a:r>
            <a:r>
              <a:rPr lang="en-US" dirty="0" smtClean="0"/>
              <a:t> </a:t>
            </a:r>
            <a:r>
              <a:rPr lang="en-US" i="1" dirty="0" smtClean="0"/>
              <a:t>x </a:t>
            </a:r>
            <a:r>
              <a:rPr lang="en-US" dirty="0"/>
              <a:t>is the displacement of the centre of mass of the wooden sheet from the midpoint between the </a:t>
            </a:r>
            <a:r>
              <a:rPr lang="en-US" dirty="0" smtClean="0"/>
              <a:t>rollers.</a:t>
            </a:r>
            <a:endParaRPr lang="en-NZ" dirty="0"/>
          </a:p>
        </p:txBody>
      </p:sp>
      <p:sp>
        <p:nvSpPr>
          <p:cNvPr id="24" name="Rectangle 23"/>
          <p:cNvSpPr/>
          <p:nvPr/>
        </p:nvSpPr>
        <p:spPr>
          <a:xfrm>
            <a:off x="228600" y="4724400"/>
            <a:ext cx="8077200" cy="369332"/>
          </a:xfrm>
          <a:prstGeom prst="rect">
            <a:avLst/>
          </a:prstGeom>
        </p:spPr>
        <p:txBody>
          <a:bodyPr wrap="square">
            <a:spAutoFit/>
          </a:bodyPr>
          <a:lstStyle/>
          <a:p>
            <a:r>
              <a:rPr lang="en-US" dirty="0" smtClean="0"/>
              <a:t>(c)  It </a:t>
            </a:r>
            <a:r>
              <a:rPr lang="en-US" dirty="0"/>
              <a:t>can be shown that the normal reaction force at point B is </a:t>
            </a:r>
            <a:endParaRPr lang="en-NZ" dirty="0"/>
          </a:p>
        </p:txBody>
      </p:sp>
      <p:sp>
        <p:nvSpPr>
          <p:cNvPr id="25" name="Rectangle 24"/>
          <p:cNvSpPr/>
          <p:nvPr/>
        </p:nvSpPr>
        <p:spPr>
          <a:xfrm>
            <a:off x="228600" y="5181600"/>
            <a:ext cx="6248400" cy="923330"/>
          </a:xfrm>
          <a:prstGeom prst="rect">
            <a:avLst/>
          </a:prstGeom>
        </p:spPr>
        <p:txBody>
          <a:bodyPr wrap="square">
            <a:spAutoFit/>
          </a:bodyPr>
          <a:lstStyle/>
          <a:p>
            <a:r>
              <a:rPr lang="en-US" dirty="0"/>
              <a:t>Using this result and the result from (b) above, show that the sheet undergoes simple harmonic motion described by the following expression</a:t>
            </a:r>
            <a:endParaRPr lang="en-NZ" dirty="0"/>
          </a:p>
        </p:txBody>
      </p:sp>
      <mc:AlternateContent xmlns:mc="http://schemas.openxmlformats.org/markup-compatibility/2006">
        <mc:Choice xmlns:a14="http://schemas.microsoft.com/office/drawing/2010/main" Requires="a14">
          <p:sp>
            <p:nvSpPr>
              <p:cNvPr id="29" name="TextBox 28"/>
              <p:cNvSpPr txBox="1"/>
              <p:nvPr/>
            </p:nvSpPr>
            <p:spPr>
              <a:xfrm>
                <a:off x="3668751" y="3094463"/>
                <a:ext cx="2062039" cy="678519"/>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sz="2000" i="1" smtClean="0">
                              <a:latin typeface="Cambria Math"/>
                            </a:rPr>
                          </m:ctrlPr>
                        </m:sSubPr>
                        <m:e>
                          <m:r>
                            <a:rPr lang="en-NZ" sz="2000" b="0" i="1" smtClean="0">
                              <a:latin typeface="Cambria Math"/>
                            </a:rPr>
                            <m:t>𝑁</m:t>
                          </m:r>
                        </m:e>
                        <m:sub>
                          <m:r>
                            <a:rPr lang="en-NZ" sz="2000" b="0" i="1" smtClean="0">
                              <a:latin typeface="Cambria Math"/>
                            </a:rPr>
                            <m:t>𝐴</m:t>
                          </m:r>
                        </m:sub>
                      </m:sSub>
                      <m:r>
                        <a:rPr lang="en-NZ" sz="2000" b="0" i="1" smtClean="0">
                          <a:latin typeface="Cambria Math"/>
                        </a:rPr>
                        <m:t>=</m:t>
                      </m:r>
                      <m:f>
                        <m:fPr>
                          <m:ctrlPr>
                            <a:rPr lang="en-NZ" sz="2000" i="1" smtClean="0">
                              <a:latin typeface="Cambria Math"/>
                            </a:rPr>
                          </m:ctrlPr>
                        </m:fPr>
                        <m:num>
                          <m:r>
                            <a:rPr lang="en-NZ" sz="2000" b="0" i="1" smtClean="0">
                              <a:latin typeface="Cambria Math"/>
                            </a:rPr>
                            <m:t>𝑚𝑔</m:t>
                          </m:r>
                          <m:r>
                            <a:rPr lang="en-NZ" sz="2000" b="0" i="1" smtClean="0">
                              <a:latin typeface="Cambria Math"/>
                            </a:rPr>
                            <m:t>(</m:t>
                          </m:r>
                          <m:r>
                            <a:rPr lang="en-NZ" sz="2000" b="0" i="1" smtClean="0">
                              <a:latin typeface="Cambria Math"/>
                            </a:rPr>
                            <m:t>𝑑</m:t>
                          </m:r>
                          <m:r>
                            <a:rPr lang="en-NZ" sz="2000" b="0" i="1" smtClean="0">
                              <a:latin typeface="Cambria Math"/>
                            </a:rPr>
                            <m:t>−</m:t>
                          </m:r>
                          <m:r>
                            <a:rPr lang="en-NZ" sz="2000" b="0" i="1" smtClean="0">
                              <a:latin typeface="Cambria Math"/>
                            </a:rPr>
                            <m:t>𝑥</m:t>
                          </m:r>
                          <m:r>
                            <a:rPr lang="en-NZ" sz="2000" b="0" i="1" smtClean="0">
                              <a:latin typeface="Cambria Math"/>
                            </a:rPr>
                            <m:t>)</m:t>
                          </m:r>
                        </m:num>
                        <m:den>
                          <m:r>
                            <a:rPr lang="en-NZ" sz="2000" b="0" i="1" smtClean="0">
                              <a:latin typeface="Cambria Math"/>
                            </a:rPr>
                            <m:t>2</m:t>
                          </m:r>
                          <m:r>
                            <a:rPr lang="en-NZ" sz="2000" b="0" i="1" smtClean="0">
                              <a:latin typeface="Cambria Math"/>
                            </a:rPr>
                            <m:t>𝑑</m:t>
                          </m:r>
                        </m:den>
                      </m:f>
                    </m:oMath>
                  </m:oMathPara>
                </a14:m>
                <a:endParaRPr lang="en-NZ" sz="2000" dirty="0"/>
              </a:p>
            </p:txBody>
          </p:sp>
        </mc:Choice>
        <mc:Fallback>
          <p:sp>
            <p:nvSpPr>
              <p:cNvPr id="29" name="TextBox 28"/>
              <p:cNvSpPr txBox="1">
                <a:spLocks noRot="1" noChangeAspect="1" noMove="1" noResize="1" noEditPoints="1" noAdjustHandles="1" noChangeArrowheads="1" noChangeShapeType="1" noTextEdit="1"/>
              </p:cNvSpPr>
              <p:nvPr/>
            </p:nvSpPr>
            <p:spPr>
              <a:xfrm>
                <a:off x="3668751" y="3094463"/>
                <a:ext cx="2062039" cy="678519"/>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30" name="TextBox 29"/>
              <p:cNvSpPr txBox="1"/>
              <p:nvPr/>
            </p:nvSpPr>
            <p:spPr>
              <a:xfrm>
                <a:off x="6475141" y="4774580"/>
                <a:ext cx="2062039" cy="678519"/>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sz="2000" i="1" smtClean="0">
                              <a:latin typeface="Cambria Math"/>
                            </a:rPr>
                          </m:ctrlPr>
                        </m:sSubPr>
                        <m:e>
                          <m:r>
                            <a:rPr lang="en-NZ" sz="2000" b="0" i="1" smtClean="0">
                              <a:latin typeface="Cambria Math"/>
                            </a:rPr>
                            <m:t>𝑁</m:t>
                          </m:r>
                        </m:e>
                        <m:sub>
                          <m:r>
                            <a:rPr lang="en-NZ" sz="2000" b="0" i="1" smtClean="0">
                              <a:latin typeface="Cambria Math"/>
                            </a:rPr>
                            <m:t>𝐵</m:t>
                          </m:r>
                        </m:sub>
                      </m:sSub>
                      <m:r>
                        <a:rPr lang="en-NZ" sz="2000" b="0" i="1" smtClean="0">
                          <a:latin typeface="Cambria Math"/>
                        </a:rPr>
                        <m:t>=</m:t>
                      </m:r>
                      <m:f>
                        <m:fPr>
                          <m:ctrlPr>
                            <a:rPr lang="en-NZ" sz="2000" i="1" smtClean="0">
                              <a:latin typeface="Cambria Math"/>
                            </a:rPr>
                          </m:ctrlPr>
                        </m:fPr>
                        <m:num>
                          <m:r>
                            <a:rPr lang="en-NZ" sz="2000" b="0" i="1" smtClean="0">
                              <a:latin typeface="Cambria Math"/>
                            </a:rPr>
                            <m:t>𝑚𝑔</m:t>
                          </m:r>
                          <m:r>
                            <a:rPr lang="en-NZ" sz="2000" b="0" i="1" smtClean="0">
                              <a:latin typeface="Cambria Math"/>
                            </a:rPr>
                            <m:t>(</m:t>
                          </m:r>
                          <m:r>
                            <a:rPr lang="en-NZ" sz="2000" b="0" i="1" smtClean="0">
                              <a:latin typeface="Cambria Math"/>
                            </a:rPr>
                            <m:t>𝑑</m:t>
                          </m:r>
                          <m:r>
                            <a:rPr lang="en-NZ" sz="2000" b="0" i="1" smtClean="0">
                              <a:latin typeface="Cambria Math"/>
                            </a:rPr>
                            <m:t>+</m:t>
                          </m:r>
                          <m:r>
                            <a:rPr lang="en-NZ" sz="2000" b="0" i="1" smtClean="0">
                              <a:latin typeface="Cambria Math"/>
                            </a:rPr>
                            <m:t>𝑥</m:t>
                          </m:r>
                          <m:r>
                            <a:rPr lang="en-NZ" sz="2000" b="0" i="1" smtClean="0">
                              <a:latin typeface="Cambria Math"/>
                            </a:rPr>
                            <m:t>)</m:t>
                          </m:r>
                        </m:num>
                        <m:den>
                          <m:r>
                            <a:rPr lang="en-NZ" sz="2000" b="0" i="1" smtClean="0">
                              <a:latin typeface="Cambria Math"/>
                            </a:rPr>
                            <m:t>2</m:t>
                          </m:r>
                          <m:r>
                            <a:rPr lang="en-NZ" sz="2000" b="0" i="1" smtClean="0">
                              <a:latin typeface="Cambria Math"/>
                            </a:rPr>
                            <m:t>𝑑</m:t>
                          </m:r>
                        </m:den>
                      </m:f>
                    </m:oMath>
                  </m:oMathPara>
                </a14:m>
                <a:endParaRPr lang="en-NZ" sz="2000" dirty="0"/>
              </a:p>
            </p:txBody>
          </p:sp>
        </mc:Choice>
        <mc:Fallback>
          <p:sp>
            <p:nvSpPr>
              <p:cNvPr id="30" name="TextBox 29"/>
              <p:cNvSpPr txBox="1">
                <a:spLocks noRot="1" noChangeAspect="1" noMove="1" noResize="1" noEditPoints="1" noAdjustHandles="1" noChangeArrowheads="1" noChangeShapeType="1" noTextEdit="1"/>
              </p:cNvSpPr>
              <p:nvPr/>
            </p:nvSpPr>
            <p:spPr>
              <a:xfrm>
                <a:off x="6475141" y="4774580"/>
                <a:ext cx="2062039" cy="678519"/>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31" name="TextBox 30"/>
              <p:cNvSpPr txBox="1"/>
              <p:nvPr/>
            </p:nvSpPr>
            <p:spPr>
              <a:xfrm>
                <a:off x="6731619" y="5722435"/>
                <a:ext cx="1593641" cy="619400"/>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b="0" i="1" smtClean="0">
                          <a:latin typeface="Cambria Math"/>
                        </a:rPr>
                        <m:t>𝐹</m:t>
                      </m:r>
                      <m:r>
                        <a:rPr lang="en-NZ" sz="2000" b="0" i="1" smtClean="0">
                          <a:latin typeface="Cambria Math"/>
                        </a:rPr>
                        <m:t>=</m:t>
                      </m:r>
                      <m:f>
                        <m:fPr>
                          <m:ctrlPr>
                            <a:rPr lang="en-NZ" sz="2000" i="1" smtClean="0">
                              <a:latin typeface="Cambria Math"/>
                            </a:rPr>
                          </m:ctrlPr>
                        </m:fPr>
                        <m:num>
                          <m:r>
                            <a:rPr lang="en-NZ" sz="2000" b="0" i="1" smtClean="0">
                              <a:latin typeface="Cambria Math"/>
                            </a:rPr>
                            <m:t>−</m:t>
                          </m:r>
                          <m:r>
                            <a:rPr lang="en-NZ" sz="2000" b="0" i="1" smtClean="0">
                              <a:latin typeface="Cambria Math"/>
                              <a:ea typeface="Cambria Math"/>
                            </a:rPr>
                            <m:t>𝜇</m:t>
                          </m:r>
                          <m:r>
                            <a:rPr lang="en-NZ" sz="2000" b="0" i="1" smtClean="0">
                              <a:latin typeface="Cambria Math"/>
                            </a:rPr>
                            <m:t>𝑚𝑔𝑥</m:t>
                          </m:r>
                        </m:num>
                        <m:den>
                          <m:r>
                            <a:rPr lang="en-NZ" sz="2000" b="0" i="1" smtClean="0">
                              <a:latin typeface="Cambria Math"/>
                            </a:rPr>
                            <m:t>𝑑</m:t>
                          </m:r>
                        </m:den>
                      </m:f>
                    </m:oMath>
                  </m:oMathPara>
                </a14:m>
                <a:endParaRPr lang="en-NZ" sz="2000" dirty="0"/>
              </a:p>
            </p:txBody>
          </p:sp>
        </mc:Choice>
        <mc:Fallback>
          <p:sp>
            <p:nvSpPr>
              <p:cNvPr id="31" name="TextBox 30"/>
              <p:cNvSpPr txBox="1">
                <a:spLocks noRot="1" noChangeAspect="1" noMove="1" noResize="1" noEditPoints="1" noAdjustHandles="1" noChangeArrowheads="1" noChangeShapeType="1" noTextEdit="1"/>
              </p:cNvSpPr>
              <p:nvPr/>
            </p:nvSpPr>
            <p:spPr>
              <a:xfrm>
                <a:off x="6731619" y="5722435"/>
                <a:ext cx="1593641" cy="619400"/>
              </a:xfrm>
              <a:prstGeom prst="rect">
                <a:avLst/>
              </a:prstGeom>
              <a:blipFill rotWithShape="1">
                <a:blip r:embed="rId4"/>
                <a:stretch>
                  <a:fillRect/>
                </a:stretch>
              </a:blipFill>
            </p:spPr>
            <p:txBody>
              <a:bodyPr/>
              <a:lstStyle/>
              <a:p>
                <a:r>
                  <a:rPr lang="en-NZ">
                    <a:noFill/>
                  </a:rPr>
                  <a:t> </a:t>
                </a:r>
              </a:p>
            </p:txBody>
          </p:sp>
        </mc:Fallback>
      </mc:AlternateContent>
    </p:spTree>
    <p:extLst>
      <p:ext uri="{BB962C8B-B14F-4D97-AF65-F5344CB8AC3E}">
        <p14:creationId xmlns:p14="http://schemas.microsoft.com/office/powerpoint/2010/main" val="3561044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369332"/>
          </a:xfrm>
          <a:prstGeom prst="rect">
            <a:avLst/>
          </a:prstGeom>
        </p:spPr>
        <p:txBody>
          <a:bodyPr wrap="square">
            <a:spAutoFit/>
          </a:bodyPr>
          <a:lstStyle/>
          <a:p>
            <a:r>
              <a:rPr lang="en-US" dirty="0" smtClean="0"/>
              <a:t>(d)  (</a:t>
            </a:r>
            <a:r>
              <a:rPr lang="en-US" dirty="0" err="1" smtClean="0"/>
              <a:t>i</a:t>
            </a:r>
            <a:r>
              <a:rPr lang="en-US" dirty="0" smtClean="0"/>
              <a:t>)  Show </a:t>
            </a:r>
            <a:r>
              <a:rPr lang="en-US" dirty="0"/>
              <a:t>that the period of the oscillation is 2.46 s when </a:t>
            </a:r>
            <a:r>
              <a:rPr lang="en-US" i="1" dirty="0"/>
              <a:t>d </a:t>
            </a:r>
            <a:r>
              <a:rPr lang="en-US" dirty="0"/>
              <a:t>is 0.600 m and µ is 0.400.</a:t>
            </a:r>
            <a:endParaRPr lang="en-NZ" dirty="0"/>
          </a:p>
        </p:txBody>
      </p:sp>
      <p:sp>
        <p:nvSpPr>
          <p:cNvPr id="3" name="Rectangle 2"/>
          <p:cNvSpPr/>
          <p:nvPr/>
        </p:nvSpPr>
        <p:spPr>
          <a:xfrm>
            <a:off x="533400" y="884872"/>
            <a:ext cx="8610600" cy="1477328"/>
          </a:xfrm>
          <a:prstGeom prst="rect">
            <a:avLst/>
          </a:prstGeom>
        </p:spPr>
        <p:txBody>
          <a:bodyPr wrap="square">
            <a:spAutoFit/>
          </a:bodyPr>
          <a:lstStyle/>
          <a:p>
            <a:r>
              <a:rPr lang="en-US" dirty="0" smtClean="0"/>
              <a:t>(ii)  An </a:t>
            </a:r>
            <a:r>
              <a:rPr lang="en-US" dirty="0"/>
              <a:t>object is dropped onto the oscillating sheet of wood.</a:t>
            </a:r>
            <a:endParaRPr lang="en-NZ" dirty="0"/>
          </a:p>
          <a:p>
            <a:r>
              <a:rPr lang="en-US" dirty="0"/>
              <a:t> </a:t>
            </a:r>
            <a:endParaRPr lang="en-NZ" dirty="0"/>
          </a:p>
          <a:p>
            <a:r>
              <a:rPr lang="en-US" dirty="0"/>
              <a:t>If the coefficient of friction between the object and the wood is 0.200, show that the maximum amplitude with which the wood can move horizontally without causing the object to slip is 0.300 m.</a:t>
            </a:r>
            <a:endParaRPr lang="en-NZ" dirty="0"/>
          </a:p>
        </p:txBody>
      </p:sp>
    </p:spTree>
    <p:extLst>
      <p:ext uri="{BB962C8B-B14F-4D97-AF65-F5344CB8AC3E}">
        <p14:creationId xmlns:p14="http://schemas.microsoft.com/office/powerpoint/2010/main" val="1744487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04800"/>
            <a:ext cx="6096000" cy="369332"/>
          </a:xfrm>
          <a:prstGeom prst="rect">
            <a:avLst/>
          </a:prstGeom>
        </p:spPr>
        <p:txBody>
          <a:bodyPr wrap="square">
            <a:spAutoFit/>
          </a:bodyPr>
          <a:lstStyle/>
          <a:p>
            <a:r>
              <a:rPr lang="en-US" b="1" dirty="0">
                <a:solidFill>
                  <a:srgbClr val="231F20"/>
                </a:solidFill>
                <a:ea typeface="Calibri"/>
                <a:cs typeface="Times New Roman"/>
              </a:rPr>
              <a:t>QUESTION FIVE:   </a:t>
            </a:r>
            <a:r>
              <a:rPr lang="en-US" b="1" spc="-15" dirty="0">
                <a:solidFill>
                  <a:srgbClr val="231F20"/>
                </a:solidFill>
                <a:ea typeface="Calibri"/>
                <a:cs typeface="Times New Roman"/>
              </a:rPr>
              <a:t>CAPACITORS </a:t>
            </a:r>
            <a:r>
              <a:rPr lang="en-US" b="1" dirty="0">
                <a:solidFill>
                  <a:srgbClr val="231F20"/>
                </a:solidFill>
                <a:ea typeface="Calibri"/>
                <a:cs typeface="Times New Roman"/>
              </a:rPr>
              <a:t>AND</a:t>
            </a:r>
            <a:r>
              <a:rPr lang="en-US" b="1" spc="-100" dirty="0">
                <a:solidFill>
                  <a:srgbClr val="231F20"/>
                </a:solidFill>
                <a:ea typeface="Calibri"/>
                <a:cs typeface="Times New Roman"/>
              </a:rPr>
              <a:t> </a:t>
            </a:r>
            <a:r>
              <a:rPr lang="en-US" b="1" dirty="0">
                <a:solidFill>
                  <a:srgbClr val="231F20"/>
                </a:solidFill>
                <a:ea typeface="Calibri"/>
                <a:cs typeface="Times New Roman"/>
              </a:rPr>
              <a:t>DIELECTRICS</a:t>
            </a:r>
            <a:endParaRPr lang="en-NZ" b="1" dirty="0"/>
          </a:p>
        </p:txBody>
      </p:sp>
      <p:sp>
        <p:nvSpPr>
          <p:cNvPr id="4" name="Rectangle 3"/>
          <p:cNvSpPr/>
          <p:nvPr/>
        </p:nvSpPr>
        <p:spPr>
          <a:xfrm>
            <a:off x="228600" y="685800"/>
            <a:ext cx="8686800" cy="646331"/>
          </a:xfrm>
          <a:prstGeom prst="rect">
            <a:avLst/>
          </a:prstGeom>
        </p:spPr>
        <p:txBody>
          <a:bodyPr wrap="square">
            <a:spAutoFit/>
          </a:bodyPr>
          <a:lstStyle/>
          <a:p>
            <a:r>
              <a:rPr lang="en-US" dirty="0"/>
              <a:t>In the circuit below, the switch S has been closed for a time sufficiently long for the capacitor to become fully charged.</a:t>
            </a:r>
            <a:endParaRPr lang="en-NZ" dirty="0"/>
          </a:p>
        </p:txBody>
      </p:sp>
      <p:sp>
        <p:nvSpPr>
          <p:cNvPr id="5" name="Rectangle 3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44" name="Group 43"/>
          <p:cNvGrpSpPr/>
          <p:nvPr/>
        </p:nvGrpSpPr>
        <p:grpSpPr>
          <a:xfrm>
            <a:off x="3357862" y="1292423"/>
            <a:ext cx="5633738" cy="2593777"/>
            <a:chOff x="3276600" y="1292423"/>
            <a:chExt cx="5633738" cy="2593777"/>
          </a:xfrm>
        </p:grpSpPr>
        <p:grpSp>
          <p:nvGrpSpPr>
            <p:cNvPr id="6" name="Group 1"/>
            <p:cNvGrpSpPr>
              <a:grpSpLocks/>
            </p:cNvGrpSpPr>
            <p:nvPr/>
          </p:nvGrpSpPr>
          <p:grpSpPr bwMode="auto">
            <a:xfrm>
              <a:off x="3276600" y="1600200"/>
              <a:ext cx="5029200" cy="2286000"/>
              <a:chOff x="2212" y="358"/>
              <a:chExt cx="6295" cy="2637"/>
            </a:xfrm>
          </p:grpSpPr>
          <p:grpSp>
            <p:nvGrpSpPr>
              <p:cNvPr id="7" name="Group 30"/>
              <p:cNvGrpSpPr>
                <a:grpSpLocks/>
              </p:cNvGrpSpPr>
              <p:nvPr/>
            </p:nvGrpSpPr>
            <p:grpSpPr bwMode="auto">
              <a:xfrm>
                <a:off x="6797" y="517"/>
                <a:ext cx="2" cy="712"/>
                <a:chOff x="6797" y="517"/>
                <a:chExt cx="2" cy="712"/>
              </a:xfrm>
            </p:grpSpPr>
            <p:sp>
              <p:nvSpPr>
                <p:cNvPr id="36" name="Freeform 31"/>
                <p:cNvSpPr>
                  <a:spLocks/>
                </p:cNvSpPr>
                <p:nvPr/>
              </p:nvSpPr>
              <p:spPr bwMode="auto">
                <a:xfrm>
                  <a:off x="6797" y="517"/>
                  <a:ext cx="2" cy="712"/>
                </a:xfrm>
                <a:custGeom>
                  <a:avLst/>
                  <a:gdLst>
                    <a:gd name="T0" fmla="+- 0 517 517"/>
                    <a:gd name="T1" fmla="*/ 517 h 712"/>
                    <a:gd name="T2" fmla="+- 0 1229 517"/>
                    <a:gd name="T3" fmla="*/ 1229 h 712"/>
                  </a:gdLst>
                  <a:ahLst/>
                  <a:cxnLst>
                    <a:cxn ang="0">
                      <a:pos x="0" y="T1"/>
                    </a:cxn>
                    <a:cxn ang="0">
                      <a:pos x="0" y="T3"/>
                    </a:cxn>
                  </a:cxnLst>
                  <a:rect l="0" t="0" r="r" b="b"/>
                  <a:pathLst>
                    <a:path h="712">
                      <a:moveTo>
                        <a:pt x="0" y="0"/>
                      </a:moveTo>
                      <a:lnTo>
                        <a:pt x="0" y="712"/>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8"/>
              <p:cNvGrpSpPr>
                <a:grpSpLocks/>
              </p:cNvGrpSpPr>
              <p:nvPr/>
            </p:nvGrpSpPr>
            <p:grpSpPr bwMode="auto">
              <a:xfrm>
                <a:off x="6797" y="2278"/>
                <a:ext cx="2" cy="712"/>
                <a:chOff x="6797" y="2278"/>
                <a:chExt cx="2" cy="712"/>
              </a:xfrm>
            </p:grpSpPr>
            <p:sp>
              <p:nvSpPr>
                <p:cNvPr id="35" name="Freeform 29"/>
                <p:cNvSpPr>
                  <a:spLocks/>
                </p:cNvSpPr>
                <p:nvPr/>
              </p:nvSpPr>
              <p:spPr bwMode="auto">
                <a:xfrm>
                  <a:off x="6797" y="2278"/>
                  <a:ext cx="2" cy="712"/>
                </a:xfrm>
                <a:custGeom>
                  <a:avLst/>
                  <a:gdLst>
                    <a:gd name="T0" fmla="+- 0 2278 2278"/>
                    <a:gd name="T1" fmla="*/ 2278 h 712"/>
                    <a:gd name="T2" fmla="+- 0 2990 2278"/>
                    <a:gd name="T3" fmla="*/ 2990 h 712"/>
                  </a:gdLst>
                  <a:ahLst/>
                  <a:cxnLst>
                    <a:cxn ang="0">
                      <a:pos x="0" y="T1"/>
                    </a:cxn>
                    <a:cxn ang="0">
                      <a:pos x="0" y="T3"/>
                    </a:cxn>
                  </a:cxnLst>
                  <a:rect l="0" t="0" r="r" b="b"/>
                  <a:pathLst>
                    <a:path h="712">
                      <a:moveTo>
                        <a:pt x="0" y="0"/>
                      </a:moveTo>
                      <a:lnTo>
                        <a:pt x="0" y="712"/>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26"/>
              <p:cNvGrpSpPr>
                <a:grpSpLocks/>
              </p:cNvGrpSpPr>
              <p:nvPr/>
            </p:nvGrpSpPr>
            <p:grpSpPr bwMode="auto">
              <a:xfrm>
                <a:off x="6643" y="1229"/>
                <a:ext cx="308" cy="1050"/>
                <a:chOff x="6643" y="1229"/>
                <a:chExt cx="308" cy="1050"/>
              </a:xfrm>
            </p:grpSpPr>
            <p:sp>
              <p:nvSpPr>
                <p:cNvPr id="34" name="Freeform 27"/>
                <p:cNvSpPr>
                  <a:spLocks/>
                </p:cNvSpPr>
                <p:nvPr/>
              </p:nvSpPr>
              <p:spPr bwMode="auto">
                <a:xfrm>
                  <a:off x="6643" y="1229"/>
                  <a:ext cx="308" cy="1050"/>
                </a:xfrm>
                <a:custGeom>
                  <a:avLst/>
                  <a:gdLst>
                    <a:gd name="T0" fmla="+- 0 6951 6643"/>
                    <a:gd name="T1" fmla="*/ T0 w 308"/>
                    <a:gd name="T2" fmla="+- 0 2278 1229"/>
                    <a:gd name="T3" fmla="*/ 2278 h 1050"/>
                    <a:gd name="T4" fmla="+- 0 6643 6643"/>
                    <a:gd name="T5" fmla="*/ T4 w 308"/>
                    <a:gd name="T6" fmla="+- 0 2278 1229"/>
                    <a:gd name="T7" fmla="*/ 2278 h 1050"/>
                    <a:gd name="T8" fmla="+- 0 6643 6643"/>
                    <a:gd name="T9" fmla="*/ T8 w 308"/>
                    <a:gd name="T10" fmla="+- 0 1229 1229"/>
                    <a:gd name="T11" fmla="*/ 1229 h 1050"/>
                    <a:gd name="T12" fmla="+- 0 6951 6643"/>
                    <a:gd name="T13" fmla="*/ T12 w 308"/>
                    <a:gd name="T14" fmla="+- 0 1229 1229"/>
                    <a:gd name="T15" fmla="*/ 1229 h 1050"/>
                    <a:gd name="T16" fmla="+- 0 6951 6643"/>
                    <a:gd name="T17" fmla="*/ T16 w 308"/>
                    <a:gd name="T18" fmla="+- 0 2278 1229"/>
                    <a:gd name="T19" fmla="*/ 2278 h 1050"/>
                  </a:gdLst>
                  <a:ahLst/>
                  <a:cxnLst>
                    <a:cxn ang="0">
                      <a:pos x="T1" y="T3"/>
                    </a:cxn>
                    <a:cxn ang="0">
                      <a:pos x="T5" y="T7"/>
                    </a:cxn>
                    <a:cxn ang="0">
                      <a:pos x="T9" y="T11"/>
                    </a:cxn>
                    <a:cxn ang="0">
                      <a:pos x="T13" y="T15"/>
                    </a:cxn>
                    <a:cxn ang="0">
                      <a:pos x="T17" y="T19"/>
                    </a:cxn>
                  </a:cxnLst>
                  <a:rect l="0" t="0" r="r" b="b"/>
                  <a:pathLst>
                    <a:path w="308" h="1050">
                      <a:moveTo>
                        <a:pt x="308" y="1049"/>
                      </a:moveTo>
                      <a:lnTo>
                        <a:pt x="0" y="1049"/>
                      </a:lnTo>
                      <a:lnTo>
                        <a:pt x="0" y="0"/>
                      </a:lnTo>
                      <a:lnTo>
                        <a:pt x="308" y="0"/>
                      </a:lnTo>
                      <a:lnTo>
                        <a:pt x="308" y="104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24"/>
              <p:cNvGrpSpPr>
                <a:grpSpLocks/>
              </p:cNvGrpSpPr>
              <p:nvPr/>
            </p:nvGrpSpPr>
            <p:grpSpPr bwMode="auto">
              <a:xfrm>
                <a:off x="7573" y="1284"/>
                <a:ext cx="924" cy="2"/>
                <a:chOff x="7573" y="1284"/>
                <a:chExt cx="924" cy="2"/>
              </a:xfrm>
            </p:grpSpPr>
            <p:sp>
              <p:nvSpPr>
                <p:cNvPr id="33" name="Freeform 25"/>
                <p:cNvSpPr>
                  <a:spLocks/>
                </p:cNvSpPr>
                <p:nvPr/>
              </p:nvSpPr>
              <p:spPr bwMode="auto">
                <a:xfrm>
                  <a:off x="7573" y="1284"/>
                  <a:ext cx="924" cy="2"/>
                </a:xfrm>
                <a:custGeom>
                  <a:avLst/>
                  <a:gdLst>
                    <a:gd name="T0" fmla="+- 0 7573 7573"/>
                    <a:gd name="T1" fmla="*/ T0 w 924"/>
                    <a:gd name="T2" fmla="+- 0 8497 7573"/>
                    <a:gd name="T3" fmla="*/ T2 w 924"/>
                  </a:gdLst>
                  <a:ahLst/>
                  <a:cxnLst>
                    <a:cxn ang="0">
                      <a:pos x="T1" y="0"/>
                    </a:cxn>
                    <a:cxn ang="0">
                      <a:pos x="T3" y="0"/>
                    </a:cxn>
                  </a:cxnLst>
                  <a:rect l="0" t="0" r="r" b="b"/>
                  <a:pathLst>
                    <a:path w="924">
                      <a:moveTo>
                        <a:pt x="0" y="0"/>
                      </a:moveTo>
                      <a:lnTo>
                        <a:pt x="924"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22"/>
              <p:cNvGrpSpPr>
                <a:grpSpLocks/>
              </p:cNvGrpSpPr>
              <p:nvPr/>
            </p:nvGrpSpPr>
            <p:grpSpPr bwMode="auto">
              <a:xfrm>
                <a:off x="2222" y="1458"/>
                <a:ext cx="832" cy="2"/>
                <a:chOff x="2222" y="1458"/>
                <a:chExt cx="832" cy="2"/>
              </a:xfrm>
            </p:grpSpPr>
            <p:sp>
              <p:nvSpPr>
                <p:cNvPr id="32" name="Freeform 23"/>
                <p:cNvSpPr>
                  <a:spLocks/>
                </p:cNvSpPr>
                <p:nvPr/>
              </p:nvSpPr>
              <p:spPr bwMode="auto">
                <a:xfrm>
                  <a:off x="2222" y="1458"/>
                  <a:ext cx="832" cy="2"/>
                </a:xfrm>
                <a:custGeom>
                  <a:avLst/>
                  <a:gdLst>
                    <a:gd name="T0" fmla="+- 0 2222 2222"/>
                    <a:gd name="T1" fmla="*/ T0 w 832"/>
                    <a:gd name="T2" fmla="+- 0 3054 2222"/>
                    <a:gd name="T3" fmla="*/ T2 w 832"/>
                  </a:gdLst>
                  <a:ahLst/>
                  <a:cxnLst>
                    <a:cxn ang="0">
                      <a:pos x="T1" y="0"/>
                    </a:cxn>
                    <a:cxn ang="0">
                      <a:pos x="T3" y="0"/>
                    </a:cxn>
                  </a:cxnLst>
                  <a:rect l="0" t="0" r="r" b="b"/>
                  <a:pathLst>
                    <a:path w="832">
                      <a:moveTo>
                        <a:pt x="0" y="0"/>
                      </a:moveTo>
                      <a:lnTo>
                        <a:pt x="832"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20"/>
              <p:cNvGrpSpPr>
                <a:grpSpLocks/>
              </p:cNvGrpSpPr>
              <p:nvPr/>
            </p:nvGrpSpPr>
            <p:grpSpPr bwMode="auto">
              <a:xfrm>
                <a:off x="2468" y="1635"/>
                <a:ext cx="341" cy="2"/>
                <a:chOff x="2468" y="1635"/>
                <a:chExt cx="341" cy="2"/>
              </a:xfrm>
            </p:grpSpPr>
            <p:sp>
              <p:nvSpPr>
                <p:cNvPr id="31" name="Freeform 21"/>
                <p:cNvSpPr>
                  <a:spLocks/>
                </p:cNvSpPr>
                <p:nvPr/>
              </p:nvSpPr>
              <p:spPr bwMode="auto">
                <a:xfrm>
                  <a:off x="2468" y="1635"/>
                  <a:ext cx="341" cy="2"/>
                </a:xfrm>
                <a:custGeom>
                  <a:avLst/>
                  <a:gdLst>
                    <a:gd name="T0" fmla="+- 0 2468 2468"/>
                    <a:gd name="T1" fmla="*/ T0 w 341"/>
                    <a:gd name="T2" fmla="+- 0 2808 2468"/>
                    <a:gd name="T3" fmla="*/ T2 w 341"/>
                  </a:gdLst>
                  <a:ahLst/>
                  <a:cxnLst>
                    <a:cxn ang="0">
                      <a:pos x="T1" y="0"/>
                    </a:cxn>
                    <a:cxn ang="0">
                      <a:pos x="T3" y="0"/>
                    </a:cxn>
                  </a:cxnLst>
                  <a:rect l="0" t="0" r="r" b="b"/>
                  <a:pathLst>
                    <a:path w="341">
                      <a:moveTo>
                        <a:pt x="0" y="0"/>
                      </a:moveTo>
                      <a:lnTo>
                        <a:pt x="34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8"/>
              <p:cNvGrpSpPr>
                <a:grpSpLocks/>
              </p:cNvGrpSpPr>
              <p:nvPr/>
            </p:nvGrpSpPr>
            <p:grpSpPr bwMode="auto">
              <a:xfrm>
                <a:off x="2638" y="1284"/>
                <a:ext cx="5394" cy="1706"/>
                <a:chOff x="2638" y="1284"/>
                <a:chExt cx="5394" cy="1706"/>
              </a:xfrm>
            </p:grpSpPr>
            <p:sp>
              <p:nvSpPr>
                <p:cNvPr id="30" name="Freeform 19"/>
                <p:cNvSpPr>
                  <a:spLocks/>
                </p:cNvSpPr>
                <p:nvPr/>
              </p:nvSpPr>
              <p:spPr bwMode="auto">
                <a:xfrm>
                  <a:off x="2638" y="1284"/>
                  <a:ext cx="5394" cy="1706"/>
                </a:xfrm>
                <a:custGeom>
                  <a:avLst/>
                  <a:gdLst>
                    <a:gd name="T0" fmla="+- 0 8032 2638"/>
                    <a:gd name="T1" fmla="*/ T0 w 5394"/>
                    <a:gd name="T2" fmla="+- 0 1284 1284"/>
                    <a:gd name="T3" fmla="*/ 1284 h 1706"/>
                    <a:gd name="T4" fmla="+- 0 8032 2638"/>
                    <a:gd name="T5" fmla="*/ T4 w 5394"/>
                    <a:gd name="T6" fmla="+- 0 2990 1284"/>
                    <a:gd name="T7" fmla="*/ 2990 h 1706"/>
                    <a:gd name="T8" fmla="+- 0 2638 2638"/>
                    <a:gd name="T9" fmla="*/ T8 w 5394"/>
                    <a:gd name="T10" fmla="+- 0 2990 1284"/>
                    <a:gd name="T11" fmla="*/ 2990 h 1706"/>
                    <a:gd name="T12" fmla="+- 0 2638 2638"/>
                    <a:gd name="T13" fmla="*/ T12 w 5394"/>
                    <a:gd name="T14" fmla="+- 0 1635 1284"/>
                    <a:gd name="T15" fmla="*/ 1635 h 1706"/>
                  </a:gdLst>
                  <a:ahLst/>
                  <a:cxnLst>
                    <a:cxn ang="0">
                      <a:pos x="T1" y="T3"/>
                    </a:cxn>
                    <a:cxn ang="0">
                      <a:pos x="T5" y="T7"/>
                    </a:cxn>
                    <a:cxn ang="0">
                      <a:pos x="T9" y="T11"/>
                    </a:cxn>
                    <a:cxn ang="0">
                      <a:pos x="T13" y="T15"/>
                    </a:cxn>
                  </a:cxnLst>
                  <a:rect l="0" t="0" r="r" b="b"/>
                  <a:pathLst>
                    <a:path w="5394" h="1706">
                      <a:moveTo>
                        <a:pt x="5394" y="0"/>
                      </a:moveTo>
                      <a:lnTo>
                        <a:pt x="5394" y="1706"/>
                      </a:lnTo>
                      <a:lnTo>
                        <a:pt x="0" y="1706"/>
                      </a:lnTo>
                      <a:lnTo>
                        <a:pt x="0" y="351"/>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16"/>
              <p:cNvGrpSpPr>
                <a:grpSpLocks/>
              </p:cNvGrpSpPr>
              <p:nvPr/>
            </p:nvGrpSpPr>
            <p:grpSpPr bwMode="auto">
              <a:xfrm>
                <a:off x="7573" y="981"/>
                <a:ext cx="924" cy="2"/>
                <a:chOff x="7573" y="981"/>
                <a:chExt cx="924" cy="2"/>
              </a:xfrm>
            </p:grpSpPr>
            <p:sp>
              <p:nvSpPr>
                <p:cNvPr id="29" name="Freeform 17"/>
                <p:cNvSpPr>
                  <a:spLocks/>
                </p:cNvSpPr>
                <p:nvPr/>
              </p:nvSpPr>
              <p:spPr bwMode="auto">
                <a:xfrm>
                  <a:off x="7573" y="981"/>
                  <a:ext cx="924" cy="2"/>
                </a:xfrm>
                <a:custGeom>
                  <a:avLst/>
                  <a:gdLst>
                    <a:gd name="T0" fmla="+- 0 7573 7573"/>
                    <a:gd name="T1" fmla="*/ T0 w 924"/>
                    <a:gd name="T2" fmla="+- 0 8497 7573"/>
                    <a:gd name="T3" fmla="*/ T2 w 924"/>
                  </a:gdLst>
                  <a:ahLst/>
                  <a:cxnLst>
                    <a:cxn ang="0">
                      <a:pos x="T1" y="0"/>
                    </a:cxn>
                    <a:cxn ang="0">
                      <a:pos x="T3" y="0"/>
                    </a:cxn>
                  </a:cxnLst>
                  <a:rect l="0" t="0" r="r" b="b"/>
                  <a:pathLst>
                    <a:path w="924">
                      <a:moveTo>
                        <a:pt x="0" y="0"/>
                      </a:moveTo>
                      <a:lnTo>
                        <a:pt x="924"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14"/>
              <p:cNvGrpSpPr>
                <a:grpSpLocks/>
              </p:cNvGrpSpPr>
              <p:nvPr/>
            </p:nvGrpSpPr>
            <p:grpSpPr bwMode="auto">
              <a:xfrm>
                <a:off x="2638" y="517"/>
                <a:ext cx="5394" cy="941"/>
                <a:chOff x="2638" y="517"/>
                <a:chExt cx="5394" cy="941"/>
              </a:xfrm>
            </p:grpSpPr>
            <p:sp>
              <p:nvSpPr>
                <p:cNvPr id="28" name="Freeform 15"/>
                <p:cNvSpPr>
                  <a:spLocks/>
                </p:cNvSpPr>
                <p:nvPr/>
              </p:nvSpPr>
              <p:spPr bwMode="auto">
                <a:xfrm>
                  <a:off x="2638" y="517"/>
                  <a:ext cx="5394" cy="941"/>
                </a:xfrm>
                <a:custGeom>
                  <a:avLst/>
                  <a:gdLst>
                    <a:gd name="T0" fmla="+- 0 2638 2638"/>
                    <a:gd name="T1" fmla="*/ T0 w 5394"/>
                    <a:gd name="T2" fmla="+- 0 1458 517"/>
                    <a:gd name="T3" fmla="*/ 1458 h 941"/>
                    <a:gd name="T4" fmla="+- 0 2638 2638"/>
                    <a:gd name="T5" fmla="*/ T4 w 5394"/>
                    <a:gd name="T6" fmla="+- 0 517 517"/>
                    <a:gd name="T7" fmla="*/ 517 h 941"/>
                    <a:gd name="T8" fmla="+- 0 8032 2638"/>
                    <a:gd name="T9" fmla="*/ T8 w 5394"/>
                    <a:gd name="T10" fmla="+- 0 517 517"/>
                    <a:gd name="T11" fmla="*/ 517 h 941"/>
                    <a:gd name="T12" fmla="+- 0 8032 2638"/>
                    <a:gd name="T13" fmla="*/ T12 w 5394"/>
                    <a:gd name="T14" fmla="+- 0 981 517"/>
                    <a:gd name="T15" fmla="*/ 981 h 941"/>
                  </a:gdLst>
                  <a:ahLst/>
                  <a:cxnLst>
                    <a:cxn ang="0">
                      <a:pos x="T1" y="T3"/>
                    </a:cxn>
                    <a:cxn ang="0">
                      <a:pos x="T5" y="T7"/>
                    </a:cxn>
                    <a:cxn ang="0">
                      <a:pos x="T9" y="T11"/>
                    </a:cxn>
                    <a:cxn ang="0">
                      <a:pos x="T13" y="T15"/>
                    </a:cxn>
                  </a:cxnLst>
                  <a:rect l="0" t="0" r="r" b="b"/>
                  <a:pathLst>
                    <a:path w="5394" h="941">
                      <a:moveTo>
                        <a:pt x="0" y="941"/>
                      </a:moveTo>
                      <a:lnTo>
                        <a:pt x="0" y="0"/>
                      </a:lnTo>
                      <a:lnTo>
                        <a:pt x="5394" y="0"/>
                      </a:lnTo>
                      <a:lnTo>
                        <a:pt x="5394" y="46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12"/>
              <p:cNvGrpSpPr>
                <a:grpSpLocks/>
              </p:cNvGrpSpPr>
              <p:nvPr/>
            </p:nvGrpSpPr>
            <p:grpSpPr bwMode="auto">
              <a:xfrm>
                <a:off x="3011" y="475"/>
                <a:ext cx="86" cy="86"/>
                <a:chOff x="3011" y="475"/>
                <a:chExt cx="86" cy="86"/>
              </a:xfrm>
            </p:grpSpPr>
            <p:sp>
              <p:nvSpPr>
                <p:cNvPr id="27" name="Freeform 13"/>
                <p:cNvSpPr>
                  <a:spLocks/>
                </p:cNvSpPr>
                <p:nvPr/>
              </p:nvSpPr>
              <p:spPr bwMode="auto">
                <a:xfrm>
                  <a:off x="3011" y="475"/>
                  <a:ext cx="86" cy="86"/>
                </a:xfrm>
                <a:custGeom>
                  <a:avLst/>
                  <a:gdLst>
                    <a:gd name="T0" fmla="+- 0 3053 3011"/>
                    <a:gd name="T1" fmla="*/ T0 w 86"/>
                    <a:gd name="T2" fmla="+- 0 475 475"/>
                    <a:gd name="T3" fmla="*/ 475 h 86"/>
                    <a:gd name="T4" fmla="+- 0 3032 3011"/>
                    <a:gd name="T5" fmla="*/ T4 w 86"/>
                    <a:gd name="T6" fmla="+- 0 481 475"/>
                    <a:gd name="T7" fmla="*/ 481 h 86"/>
                    <a:gd name="T8" fmla="+- 0 3017 3011"/>
                    <a:gd name="T9" fmla="*/ T8 w 86"/>
                    <a:gd name="T10" fmla="+- 0 496 475"/>
                    <a:gd name="T11" fmla="*/ 496 h 86"/>
                    <a:gd name="T12" fmla="+- 0 3011 3011"/>
                    <a:gd name="T13" fmla="*/ T12 w 86"/>
                    <a:gd name="T14" fmla="+- 0 518 475"/>
                    <a:gd name="T15" fmla="*/ 518 h 86"/>
                    <a:gd name="T16" fmla="+- 0 3017 3011"/>
                    <a:gd name="T17" fmla="*/ T16 w 86"/>
                    <a:gd name="T18" fmla="+- 0 539 475"/>
                    <a:gd name="T19" fmla="*/ 539 h 86"/>
                    <a:gd name="T20" fmla="+- 0 3032 3011"/>
                    <a:gd name="T21" fmla="*/ T20 w 86"/>
                    <a:gd name="T22" fmla="+- 0 554 475"/>
                    <a:gd name="T23" fmla="*/ 554 h 86"/>
                    <a:gd name="T24" fmla="+- 0 3054 3011"/>
                    <a:gd name="T25" fmla="*/ T24 w 86"/>
                    <a:gd name="T26" fmla="+- 0 560 475"/>
                    <a:gd name="T27" fmla="*/ 560 h 86"/>
                    <a:gd name="T28" fmla="+- 0 3075 3011"/>
                    <a:gd name="T29" fmla="*/ T28 w 86"/>
                    <a:gd name="T30" fmla="+- 0 554 475"/>
                    <a:gd name="T31" fmla="*/ 554 h 86"/>
                    <a:gd name="T32" fmla="+- 0 3090 3011"/>
                    <a:gd name="T33" fmla="*/ T32 w 86"/>
                    <a:gd name="T34" fmla="+- 0 539 475"/>
                    <a:gd name="T35" fmla="*/ 539 h 86"/>
                    <a:gd name="T36" fmla="+- 0 3096 3011"/>
                    <a:gd name="T37" fmla="*/ T36 w 86"/>
                    <a:gd name="T38" fmla="+- 0 518 475"/>
                    <a:gd name="T39" fmla="*/ 518 h 86"/>
                    <a:gd name="T40" fmla="+- 0 3096 3011"/>
                    <a:gd name="T41" fmla="*/ T40 w 86"/>
                    <a:gd name="T42" fmla="+- 0 517 475"/>
                    <a:gd name="T43" fmla="*/ 517 h 86"/>
                    <a:gd name="T44" fmla="+- 0 3090 3011"/>
                    <a:gd name="T45" fmla="*/ T44 w 86"/>
                    <a:gd name="T46" fmla="+- 0 496 475"/>
                    <a:gd name="T47" fmla="*/ 496 h 86"/>
                    <a:gd name="T48" fmla="+- 0 3075 3011"/>
                    <a:gd name="T49" fmla="*/ T48 w 86"/>
                    <a:gd name="T50" fmla="+- 0 481 475"/>
                    <a:gd name="T51" fmla="*/ 481 h 86"/>
                    <a:gd name="T52" fmla="+- 0 3053 3011"/>
                    <a:gd name="T53" fmla="*/ T52 w 86"/>
                    <a:gd name="T54" fmla="+- 0 475 475"/>
                    <a:gd name="T55" fmla="*/ 475 h 8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86" h="86">
                      <a:moveTo>
                        <a:pt x="42" y="0"/>
                      </a:moveTo>
                      <a:lnTo>
                        <a:pt x="21" y="6"/>
                      </a:lnTo>
                      <a:lnTo>
                        <a:pt x="6" y="21"/>
                      </a:lnTo>
                      <a:lnTo>
                        <a:pt x="0" y="43"/>
                      </a:lnTo>
                      <a:lnTo>
                        <a:pt x="6" y="64"/>
                      </a:lnTo>
                      <a:lnTo>
                        <a:pt x="21" y="79"/>
                      </a:lnTo>
                      <a:lnTo>
                        <a:pt x="43" y="85"/>
                      </a:lnTo>
                      <a:lnTo>
                        <a:pt x="64" y="79"/>
                      </a:lnTo>
                      <a:lnTo>
                        <a:pt x="79" y="64"/>
                      </a:lnTo>
                      <a:lnTo>
                        <a:pt x="85" y="43"/>
                      </a:lnTo>
                      <a:lnTo>
                        <a:pt x="85" y="42"/>
                      </a:lnTo>
                      <a:lnTo>
                        <a:pt x="79" y="21"/>
                      </a:lnTo>
                      <a:lnTo>
                        <a:pt x="64" y="6"/>
                      </a:lnTo>
                      <a:lnTo>
                        <a:pt x="42"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10"/>
              <p:cNvGrpSpPr>
                <a:grpSpLocks/>
              </p:cNvGrpSpPr>
              <p:nvPr/>
            </p:nvGrpSpPr>
            <p:grpSpPr bwMode="auto">
              <a:xfrm>
                <a:off x="3479" y="475"/>
                <a:ext cx="86" cy="86"/>
                <a:chOff x="3479" y="475"/>
                <a:chExt cx="86" cy="86"/>
              </a:xfrm>
            </p:grpSpPr>
            <p:sp>
              <p:nvSpPr>
                <p:cNvPr id="26" name="Freeform 11"/>
                <p:cNvSpPr>
                  <a:spLocks/>
                </p:cNvSpPr>
                <p:nvPr/>
              </p:nvSpPr>
              <p:spPr bwMode="auto">
                <a:xfrm>
                  <a:off x="3479" y="475"/>
                  <a:ext cx="86" cy="86"/>
                </a:xfrm>
                <a:custGeom>
                  <a:avLst/>
                  <a:gdLst>
                    <a:gd name="T0" fmla="+- 0 3521 3479"/>
                    <a:gd name="T1" fmla="*/ T0 w 86"/>
                    <a:gd name="T2" fmla="+- 0 475 475"/>
                    <a:gd name="T3" fmla="*/ 475 h 86"/>
                    <a:gd name="T4" fmla="+- 0 3500 3479"/>
                    <a:gd name="T5" fmla="*/ T4 w 86"/>
                    <a:gd name="T6" fmla="+- 0 481 475"/>
                    <a:gd name="T7" fmla="*/ 481 h 86"/>
                    <a:gd name="T8" fmla="+- 0 3485 3479"/>
                    <a:gd name="T9" fmla="*/ T8 w 86"/>
                    <a:gd name="T10" fmla="+- 0 496 475"/>
                    <a:gd name="T11" fmla="*/ 496 h 86"/>
                    <a:gd name="T12" fmla="+- 0 3479 3479"/>
                    <a:gd name="T13" fmla="*/ T12 w 86"/>
                    <a:gd name="T14" fmla="+- 0 518 475"/>
                    <a:gd name="T15" fmla="*/ 518 h 86"/>
                    <a:gd name="T16" fmla="+- 0 3485 3479"/>
                    <a:gd name="T17" fmla="*/ T16 w 86"/>
                    <a:gd name="T18" fmla="+- 0 539 475"/>
                    <a:gd name="T19" fmla="*/ 539 h 86"/>
                    <a:gd name="T20" fmla="+- 0 3501 3479"/>
                    <a:gd name="T21" fmla="*/ T20 w 86"/>
                    <a:gd name="T22" fmla="+- 0 554 475"/>
                    <a:gd name="T23" fmla="*/ 554 h 86"/>
                    <a:gd name="T24" fmla="+- 0 3522 3479"/>
                    <a:gd name="T25" fmla="*/ T24 w 86"/>
                    <a:gd name="T26" fmla="+- 0 560 475"/>
                    <a:gd name="T27" fmla="*/ 560 h 86"/>
                    <a:gd name="T28" fmla="+- 0 3543 3479"/>
                    <a:gd name="T29" fmla="*/ T28 w 86"/>
                    <a:gd name="T30" fmla="+- 0 554 475"/>
                    <a:gd name="T31" fmla="*/ 554 h 86"/>
                    <a:gd name="T32" fmla="+- 0 3559 3479"/>
                    <a:gd name="T33" fmla="*/ T32 w 86"/>
                    <a:gd name="T34" fmla="+- 0 539 475"/>
                    <a:gd name="T35" fmla="*/ 539 h 86"/>
                    <a:gd name="T36" fmla="+- 0 3564 3479"/>
                    <a:gd name="T37" fmla="*/ T36 w 86"/>
                    <a:gd name="T38" fmla="+- 0 518 475"/>
                    <a:gd name="T39" fmla="*/ 518 h 86"/>
                    <a:gd name="T40" fmla="+- 0 3564 3479"/>
                    <a:gd name="T41" fmla="*/ T40 w 86"/>
                    <a:gd name="T42" fmla="+- 0 517 475"/>
                    <a:gd name="T43" fmla="*/ 517 h 86"/>
                    <a:gd name="T44" fmla="+- 0 3558 3479"/>
                    <a:gd name="T45" fmla="*/ T44 w 86"/>
                    <a:gd name="T46" fmla="+- 0 496 475"/>
                    <a:gd name="T47" fmla="*/ 496 h 86"/>
                    <a:gd name="T48" fmla="+- 0 3543 3479"/>
                    <a:gd name="T49" fmla="*/ T48 w 86"/>
                    <a:gd name="T50" fmla="+- 0 481 475"/>
                    <a:gd name="T51" fmla="*/ 481 h 86"/>
                    <a:gd name="T52" fmla="+- 0 3521 3479"/>
                    <a:gd name="T53" fmla="*/ T52 w 86"/>
                    <a:gd name="T54" fmla="+- 0 475 475"/>
                    <a:gd name="T55" fmla="*/ 475 h 8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86" h="86">
                      <a:moveTo>
                        <a:pt x="42" y="0"/>
                      </a:moveTo>
                      <a:lnTo>
                        <a:pt x="21" y="6"/>
                      </a:lnTo>
                      <a:lnTo>
                        <a:pt x="6" y="21"/>
                      </a:lnTo>
                      <a:lnTo>
                        <a:pt x="0" y="43"/>
                      </a:lnTo>
                      <a:lnTo>
                        <a:pt x="6" y="64"/>
                      </a:lnTo>
                      <a:lnTo>
                        <a:pt x="22" y="79"/>
                      </a:lnTo>
                      <a:lnTo>
                        <a:pt x="43" y="85"/>
                      </a:lnTo>
                      <a:lnTo>
                        <a:pt x="64" y="79"/>
                      </a:lnTo>
                      <a:lnTo>
                        <a:pt x="80" y="64"/>
                      </a:lnTo>
                      <a:lnTo>
                        <a:pt x="85" y="43"/>
                      </a:lnTo>
                      <a:lnTo>
                        <a:pt x="85" y="42"/>
                      </a:lnTo>
                      <a:lnTo>
                        <a:pt x="79" y="21"/>
                      </a:lnTo>
                      <a:lnTo>
                        <a:pt x="64" y="6"/>
                      </a:lnTo>
                      <a:lnTo>
                        <a:pt x="42"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8"/>
              <p:cNvGrpSpPr>
                <a:grpSpLocks/>
              </p:cNvGrpSpPr>
              <p:nvPr/>
            </p:nvGrpSpPr>
            <p:grpSpPr bwMode="auto">
              <a:xfrm>
                <a:off x="4552" y="363"/>
                <a:ext cx="1050" cy="308"/>
                <a:chOff x="4552" y="363"/>
                <a:chExt cx="1050" cy="308"/>
              </a:xfrm>
            </p:grpSpPr>
            <p:sp>
              <p:nvSpPr>
                <p:cNvPr id="25" name="Freeform 9"/>
                <p:cNvSpPr>
                  <a:spLocks/>
                </p:cNvSpPr>
                <p:nvPr/>
              </p:nvSpPr>
              <p:spPr bwMode="auto">
                <a:xfrm>
                  <a:off x="4552" y="363"/>
                  <a:ext cx="1050" cy="308"/>
                </a:xfrm>
                <a:custGeom>
                  <a:avLst/>
                  <a:gdLst>
                    <a:gd name="T0" fmla="+- 0 5601 4552"/>
                    <a:gd name="T1" fmla="*/ T0 w 1050"/>
                    <a:gd name="T2" fmla="+- 0 671 363"/>
                    <a:gd name="T3" fmla="*/ 671 h 308"/>
                    <a:gd name="T4" fmla="+- 0 4552 4552"/>
                    <a:gd name="T5" fmla="*/ T4 w 1050"/>
                    <a:gd name="T6" fmla="+- 0 671 363"/>
                    <a:gd name="T7" fmla="*/ 671 h 308"/>
                    <a:gd name="T8" fmla="+- 0 4552 4552"/>
                    <a:gd name="T9" fmla="*/ T8 w 1050"/>
                    <a:gd name="T10" fmla="+- 0 363 363"/>
                    <a:gd name="T11" fmla="*/ 363 h 308"/>
                    <a:gd name="T12" fmla="+- 0 5601 4552"/>
                    <a:gd name="T13" fmla="*/ T12 w 1050"/>
                    <a:gd name="T14" fmla="+- 0 363 363"/>
                    <a:gd name="T15" fmla="*/ 363 h 308"/>
                    <a:gd name="T16" fmla="+- 0 5601 4552"/>
                    <a:gd name="T17" fmla="*/ T16 w 1050"/>
                    <a:gd name="T18" fmla="+- 0 671 363"/>
                    <a:gd name="T19" fmla="*/ 671 h 308"/>
                  </a:gdLst>
                  <a:ahLst/>
                  <a:cxnLst>
                    <a:cxn ang="0">
                      <a:pos x="T1" y="T3"/>
                    </a:cxn>
                    <a:cxn ang="0">
                      <a:pos x="T5" y="T7"/>
                    </a:cxn>
                    <a:cxn ang="0">
                      <a:pos x="T9" y="T11"/>
                    </a:cxn>
                    <a:cxn ang="0">
                      <a:pos x="T13" y="T15"/>
                    </a:cxn>
                    <a:cxn ang="0">
                      <a:pos x="T17" y="T19"/>
                    </a:cxn>
                  </a:cxnLst>
                  <a:rect l="0" t="0" r="r" b="b"/>
                  <a:pathLst>
                    <a:path w="1050" h="308">
                      <a:moveTo>
                        <a:pt x="1049" y="308"/>
                      </a:moveTo>
                      <a:lnTo>
                        <a:pt x="0" y="308"/>
                      </a:lnTo>
                      <a:lnTo>
                        <a:pt x="0" y="0"/>
                      </a:lnTo>
                      <a:lnTo>
                        <a:pt x="1049" y="0"/>
                      </a:lnTo>
                      <a:lnTo>
                        <a:pt x="1049" y="3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6"/>
              <p:cNvGrpSpPr>
                <a:grpSpLocks/>
              </p:cNvGrpSpPr>
              <p:nvPr/>
            </p:nvGrpSpPr>
            <p:grpSpPr bwMode="auto">
              <a:xfrm>
                <a:off x="4552" y="363"/>
                <a:ext cx="1050" cy="308"/>
                <a:chOff x="4552" y="363"/>
                <a:chExt cx="1050" cy="308"/>
              </a:xfrm>
            </p:grpSpPr>
            <p:sp>
              <p:nvSpPr>
                <p:cNvPr id="24" name="Freeform 7"/>
                <p:cNvSpPr>
                  <a:spLocks/>
                </p:cNvSpPr>
                <p:nvPr/>
              </p:nvSpPr>
              <p:spPr bwMode="auto">
                <a:xfrm>
                  <a:off x="4552" y="363"/>
                  <a:ext cx="1050" cy="308"/>
                </a:xfrm>
                <a:custGeom>
                  <a:avLst/>
                  <a:gdLst>
                    <a:gd name="T0" fmla="+- 0 5601 4552"/>
                    <a:gd name="T1" fmla="*/ T0 w 1050"/>
                    <a:gd name="T2" fmla="+- 0 671 363"/>
                    <a:gd name="T3" fmla="*/ 671 h 308"/>
                    <a:gd name="T4" fmla="+- 0 4552 4552"/>
                    <a:gd name="T5" fmla="*/ T4 w 1050"/>
                    <a:gd name="T6" fmla="+- 0 671 363"/>
                    <a:gd name="T7" fmla="*/ 671 h 308"/>
                    <a:gd name="T8" fmla="+- 0 4552 4552"/>
                    <a:gd name="T9" fmla="*/ T8 w 1050"/>
                    <a:gd name="T10" fmla="+- 0 363 363"/>
                    <a:gd name="T11" fmla="*/ 363 h 308"/>
                    <a:gd name="T12" fmla="+- 0 5601 4552"/>
                    <a:gd name="T13" fmla="*/ T12 w 1050"/>
                    <a:gd name="T14" fmla="+- 0 363 363"/>
                    <a:gd name="T15" fmla="*/ 363 h 308"/>
                    <a:gd name="T16" fmla="+- 0 5601 4552"/>
                    <a:gd name="T17" fmla="*/ T16 w 1050"/>
                    <a:gd name="T18" fmla="+- 0 671 363"/>
                    <a:gd name="T19" fmla="*/ 671 h 308"/>
                  </a:gdLst>
                  <a:ahLst/>
                  <a:cxnLst>
                    <a:cxn ang="0">
                      <a:pos x="T1" y="T3"/>
                    </a:cxn>
                    <a:cxn ang="0">
                      <a:pos x="T5" y="T7"/>
                    </a:cxn>
                    <a:cxn ang="0">
                      <a:pos x="T9" y="T11"/>
                    </a:cxn>
                    <a:cxn ang="0">
                      <a:pos x="T13" y="T15"/>
                    </a:cxn>
                    <a:cxn ang="0">
                      <a:pos x="T17" y="T19"/>
                    </a:cxn>
                  </a:cxnLst>
                  <a:rect l="0" t="0" r="r" b="b"/>
                  <a:pathLst>
                    <a:path w="1050" h="308">
                      <a:moveTo>
                        <a:pt x="1049" y="308"/>
                      </a:moveTo>
                      <a:lnTo>
                        <a:pt x="0" y="308"/>
                      </a:lnTo>
                      <a:lnTo>
                        <a:pt x="0" y="0"/>
                      </a:lnTo>
                      <a:lnTo>
                        <a:pt x="1049" y="0"/>
                      </a:lnTo>
                      <a:lnTo>
                        <a:pt x="1049" y="308"/>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4"/>
              <p:cNvGrpSpPr>
                <a:grpSpLocks/>
              </p:cNvGrpSpPr>
              <p:nvPr/>
            </p:nvGrpSpPr>
            <p:grpSpPr bwMode="auto">
              <a:xfrm>
                <a:off x="7878" y="1671"/>
                <a:ext cx="308" cy="1050"/>
                <a:chOff x="7878" y="1671"/>
                <a:chExt cx="308" cy="1050"/>
              </a:xfrm>
            </p:grpSpPr>
            <p:sp>
              <p:nvSpPr>
                <p:cNvPr id="23" name="Freeform 5"/>
                <p:cNvSpPr>
                  <a:spLocks/>
                </p:cNvSpPr>
                <p:nvPr/>
              </p:nvSpPr>
              <p:spPr bwMode="auto">
                <a:xfrm>
                  <a:off x="7878" y="1671"/>
                  <a:ext cx="308" cy="1050"/>
                </a:xfrm>
                <a:custGeom>
                  <a:avLst/>
                  <a:gdLst>
                    <a:gd name="T0" fmla="+- 0 8186 7878"/>
                    <a:gd name="T1" fmla="*/ T0 w 308"/>
                    <a:gd name="T2" fmla="+- 0 2720 1671"/>
                    <a:gd name="T3" fmla="*/ 2720 h 1050"/>
                    <a:gd name="T4" fmla="+- 0 7878 7878"/>
                    <a:gd name="T5" fmla="*/ T4 w 308"/>
                    <a:gd name="T6" fmla="+- 0 2720 1671"/>
                    <a:gd name="T7" fmla="*/ 2720 h 1050"/>
                    <a:gd name="T8" fmla="+- 0 7878 7878"/>
                    <a:gd name="T9" fmla="*/ T8 w 308"/>
                    <a:gd name="T10" fmla="+- 0 1671 1671"/>
                    <a:gd name="T11" fmla="*/ 1671 h 1050"/>
                    <a:gd name="T12" fmla="+- 0 8186 7878"/>
                    <a:gd name="T13" fmla="*/ T12 w 308"/>
                    <a:gd name="T14" fmla="+- 0 1671 1671"/>
                    <a:gd name="T15" fmla="*/ 1671 h 1050"/>
                    <a:gd name="T16" fmla="+- 0 8186 7878"/>
                    <a:gd name="T17" fmla="*/ T16 w 308"/>
                    <a:gd name="T18" fmla="+- 0 2720 1671"/>
                    <a:gd name="T19" fmla="*/ 2720 h 1050"/>
                  </a:gdLst>
                  <a:ahLst/>
                  <a:cxnLst>
                    <a:cxn ang="0">
                      <a:pos x="T1" y="T3"/>
                    </a:cxn>
                    <a:cxn ang="0">
                      <a:pos x="T5" y="T7"/>
                    </a:cxn>
                    <a:cxn ang="0">
                      <a:pos x="T9" y="T11"/>
                    </a:cxn>
                    <a:cxn ang="0">
                      <a:pos x="T13" y="T15"/>
                    </a:cxn>
                    <a:cxn ang="0">
                      <a:pos x="T17" y="T19"/>
                    </a:cxn>
                  </a:cxnLst>
                  <a:rect l="0" t="0" r="r" b="b"/>
                  <a:pathLst>
                    <a:path w="308" h="1050">
                      <a:moveTo>
                        <a:pt x="308" y="1049"/>
                      </a:moveTo>
                      <a:lnTo>
                        <a:pt x="0" y="1049"/>
                      </a:lnTo>
                      <a:lnTo>
                        <a:pt x="0" y="0"/>
                      </a:lnTo>
                      <a:lnTo>
                        <a:pt x="308" y="0"/>
                      </a:lnTo>
                      <a:lnTo>
                        <a:pt x="308" y="10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2"/>
              <p:cNvGrpSpPr>
                <a:grpSpLocks/>
              </p:cNvGrpSpPr>
              <p:nvPr/>
            </p:nvGrpSpPr>
            <p:grpSpPr bwMode="auto">
              <a:xfrm>
                <a:off x="7878" y="1671"/>
                <a:ext cx="308" cy="1050"/>
                <a:chOff x="7878" y="1671"/>
                <a:chExt cx="308" cy="1050"/>
              </a:xfrm>
            </p:grpSpPr>
            <p:sp>
              <p:nvSpPr>
                <p:cNvPr id="22" name="Freeform 3"/>
                <p:cNvSpPr>
                  <a:spLocks/>
                </p:cNvSpPr>
                <p:nvPr/>
              </p:nvSpPr>
              <p:spPr bwMode="auto">
                <a:xfrm>
                  <a:off x="7878" y="1671"/>
                  <a:ext cx="308" cy="1050"/>
                </a:xfrm>
                <a:custGeom>
                  <a:avLst/>
                  <a:gdLst>
                    <a:gd name="T0" fmla="+- 0 8186 7878"/>
                    <a:gd name="T1" fmla="*/ T0 w 308"/>
                    <a:gd name="T2" fmla="+- 0 2720 1671"/>
                    <a:gd name="T3" fmla="*/ 2720 h 1050"/>
                    <a:gd name="T4" fmla="+- 0 7878 7878"/>
                    <a:gd name="T5" fmla="*/ T4 w 308"/>
                    <a:gd name="T6" fmla="+- 0 2720 1671"/>
                    <a:gd name="T7" fmla="*/ 2720 h 1050"/>
                    <a:gd name="T8" fmla="+- 0 7878 7878"/>
                    <a:gd name="T9" fmla="*/ T8 w 308"/>
                    <a:gd name="T10" fmla="+- 0 1671 1671"/>
                    <a:gd name="T11" fmla="*/ 1671 h 1050"/>
                    <a:gd name="T12" fmla="+- 0 8186 7878"/>
                    <a:gd name="T13" fmla="*/ T12 w 308"/>
                    <a:gd name="T14" fmla="+- 0 1671 1671"/>
                    <a:gd name="T15" fmla="*/ 1671 h 1050"/>
                    <a:gd name="T16" fmla="+- 0 8186 7878"/>
                    <a:gd name="T17" fmla="*/ T16 w 308"/>
                    <a:gd name="T18" fmla="+- 0 2720 1671"/>
                    <a:gd name="T19" fmla="*/ 2720 h 1050"/>
                  </a:gdLst>
                  <a:ahLst/>
                  <a:cxnLst>
                    <a:cxn ang="0">
                      <a:pos x="T1" y="T3"/>
                    </a:cxn>
                    <a:cxn ang="0">
                      <a:pos x="T5" y="T7"/>
                    </a:cxn>
                    <a:cxn ang="0">
                      <a:pos x="T9" y="T11"/>
                    </a:cxn>
                    <a:cxn ang="0">
                      <a:pos x="T13" y="T15"/>
                    </a:cxn>
                    <a:cxn ang="0">
                      <a:pos x="T17" y="T19"/>
                    </a:cxn>
                  </a:cxnLst>
                  <a:rect l="0" t="0" r="r" b="b"/>
                  <a:pathLst>
                    <a:path w="308" h="1050">
                      <a:moveTo>
                        <a:pt x="308" y="1049"/>
                      </a:moveTo>
                      <a:lnTo>
                        <a:pt x="0" y="1049"/>
                      </a:lnTo>
                      <a:lnTo>
                        <a:pt x="0" y="0"/>
                      </a:lnTo>
                      <a:lnTo>
                        <a:pt x="308" y="0"/>
                      </a:lnTo>
                      <a:lnTo>
                        <a:pt x="308" y="104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sp>
          <p:nvSpPr>
            <p:cNvPr id="38" name="TextBox 37"/>
            <p:cNvSpPr txBox="1"/>
            <p:nvPr/>
          </p:nvSpPr>
          <p:spPr>
            <a:xfrm>
              <a:off x="6019800" y="2590800"/>
              <a:ext cx="787395"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15.0 k</a:t>
              </a:r>
              <a:r>
                <a:rPr lang="el-GR" sz="1400" b="1" dirty="0" smtClean="0">
                  <a:latin typeface="Times New Roman" panose="02020603050405020304" pitchFamily="18" charset="0"/>
                  <a:cs typeface="Times New Roman" panose="02020603050405020304" pitchFamily="18" charset="0"/>
                </a:rPr>
                <a:t>Ω</a:t>
              </a:r>
              <a:endParaRPr lang="en-NZ" sz="1400" b="1" dirty="0">
                <a:latin typeface="Times New Roman" panose="02020603050405020304" pitchFamily="18" charset="0"/>
                <a:cs typeface="Times New Roman" panose="02020603050405020304" pitchFamily="18" charset="0"/>
              </a:endParaRPr>
            </a:p>
          </p:txBody>
        </p:sp>
        <p:sp>
          <p:nvSpPr>
            <p:cNvPr id="39" name="TextBox 38"/>
            <p:cNvSpPr txBox="1"/>
            <p:nvPr/>
          </p:nvSpPr>
          <p:spPr>
            <a:xfrm>
              <a:off x="5181600" y="1292423"/>
              <a:ext cx="787395"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12.0 k</a:t>
              </a:r>
              <a:r>
                <a:rPr lang="el-GR" sz="1400" b="1" dirty="0" smtClean="0">
                  <a:latin typeface="Times New Roman" panose="02020603050405020304" pitchFamily="18" charset="0"/>
                  <a:cs typeface="Times New Roman" panose="02020603050405020304" pitchFamily="18" charset="0"/>
                </a:rPr>
                <a:t>Ω</a:t>
              </a:r>
              <a:endParaRPr lang="en-NZ" sz="1400" b="1" dirty="0">
                <a:latin typeface="Times New Roman" panose="02020603050405020304" pitchFamily="18" charset="0"/>
                <a:cs typeface="Times New Roman" panose="02020603050405020304" pitchFamily="18" charset="0"/>
              </a:endParaRPr>
            </a:p>
          </p:txBody>
        </p:sp>
        <p:sp>
          <p:nvSpPr>
            <p:cNvPr id="40" name="TextBox 39"/>
            <p:cNvSpPr txBox="1"/>
            <p:nvPr/>
          </p:nvSpPr>
          <p:spPr>
            <a:xfrm>
              <a:off x="8077200" y="3048000"/>
              <a:ext cx="787395"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3.00 k</a:t>
              </a:r>
              <a:r>
                <a:rPr lang="el-GR" sz="1400" b="1" dirty="0" smtClean="0">
                  <a:latin typeface="Times New Roman" panose="02020603050405020304" pitchFamily="18" charset="0"/>
                  <a:cs typeface="Times New Roman" panose="02020603050405020304" pitchFamily="18" charset="0"/>
                </a:rPr>
                <a:t>Ω</a:t>
              </a:r>
              <a:endParaRPr lang="en-NZ" sz="1400" b="1" dirty="0">
                <a:latin typeface="Times New Roman" panose="02020603050405020304" pitchFamily="18" charset="0"/>
                <a:cs typeface="Times New Roman" panose="02020603050405020304" pitchFamily="18" charset="0"/>
              </a:endParaRPr>
            </a:p>
          </p:txBody>
        </p:sp>
        <p:sp>
          <p:nvSpPr>
            <p:cNvPr id="41" name="TextBox 40"/>
            <p:cNvSpPr txBox="1"/>
            <p:nvPr/>
          </p:nvSpPr>
          <p:spPr>
            <a:xfrm>
              <a:off x="8153400" y="1752600"/>
              <a:ext cx="756938"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10.0 µF</a:t>
              </a:r>
              <a:endParaRPr lang="en-NZ" sz="1400" b="1" dirty="0">
                <a:latin typeface="Times New Roman" panose="02020603050405020304" pitchFamily="18" charset="0"/>
                <a:cs typeface="Times New Roman" panose="02020603050405020304" pitchFamily="18" charset="0"/>
              </a:endParaRPr>
            </a:p>
          </p:txBody>
        </p:sp>
        <p:sp>
          <p:nvSpPr>
            <p:cNvPr id="42" name="TextBox 41"/>
            <p:cNvSpPr txBox="1"/>
            <p:nvPr/>
          </p:nvSpPr>
          <p:spPr>
            <a:xfrm>
              <a:off x="3733800" y="2133600"/>
              <a:ext cx="670312"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9.00 V</a:t>
              </a:r>
              <a:endParaRPr lang="en-NZ" sz="1400" b="1" dirty="0">
                <a:latin typeface="Times New Roman" panose="02020603050405020304" pitchFamily="18" charset="0"/>
                <a:cs typeface="Times New Roman" panose="02020603050405020304" pitchFamily="18" charset="0"/>
              </a:endParaRPr>
            </a:p>
          </p:txBody>
        </p:sp>
        <p:sp>
          <p:nvSpPr>
            <p:cNvPr id="43" name="TextBox 42"/>
            <p:cNvSpPr txBox="1"/>
            <p:nvPr/>
          </p:nvSpPr>
          <p:spPr>
            <a:xfrm>
              <a:off x="4038600" y="1371600"/>
              <a:ext cx="284052"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S</a:t>
              </a:r>
              <a:endParaRPr lang="en-NZ" sz="1400" b="1" dirty="0">
                <a:latin typeface="Times New Roman" panose="02020603050405020304" pitchFamily="18" charset="0"/>
                <a:cs typeface="Times New Roman" panose="02020603050405020304" pitchFamily="18" charset="0"/>
              </a:endParaRPr>
            </a:p>
          </p:txBody>
        </p:sp>
      </p:grpSp>
      <p:sp>
        <p:nvSpPr>
          <p:cNvPr id="45" name="Rectangle 44"/>
          <p:cNvSpPr/>
          <p:nvPr/>
        </p:nvSpPr>
        <p:spPr>
          <a:xfrm>
            <a:off x="228600" y="1676400"/>
            <a:ext cx="3276600" cy="646331"/>
          </a:xfrm>
          <a:prstGeom prst="rect">
            <a:avLst/>
          </a:prstGeom>
        </p:spPr>
        <p:txBody>
          <a:bodyPr wrap="square">
            <a:spAutoFit/>
          </a:bodyPr>
          <a:lstStyle/>
          <a:p>
            <a:pPr marL="342900" lvl="0" indent="-342900">
              <a:buAutoNum type="alphaLcParenBoth"/>
            </a:pPr>
            <a:r>
              <a:rPr lang="en-US" dirty="0" smtClean="0"/>
              <a:t>(</a:t>
            </a:r>
            <a:r>
              <a:rPr lang="en-US" dirty="0" err="1" smtClean="0"/>
              <a:t>i</a:t>
            </a:r>
            <a:r>
              <a:rPr lang="en-US" dirty="0"/>
              <a:t>) </a:t>
            </a:r>
            <a:r>
              <a:rPr lang="en-US" dirty="0" smtClean="0"/>
              <a:t> Calculate </a:t>
            </a:r>
            <a:r>
              <a:rPr lang="en-US" dirty="0"/>
              <a:t>the steady-state </a:t>
            </a:r>
            <a:endParaRPr lang="en-US" dirty="0" smtClean="0"/>
          </a:p>
          <a:p>
            <a:pPr lvl="0"/>
            <a:r>
              <a:rPr lang="en-US" dirty="0" smtClean="0"/>
              <a:t>            current </a:t>
            </a:r>
            <a:r>
              <a:rPr lang="en-US" dirty="0"/>
              <a:t>in each resistor.</a:t>
            </a:r>
            <a:endParaRPr lang="en-NZ" dirty="0"/>
          </a:p>
        </p:txBody>
      </p:sp>
      <p:sp>
        <p:nvSpPr>
          <p:cNvPr id="46" name="Rectangle 45"/>
          <p:cNvSpPr/>
          <p:nvPr/>
        </p:nvSpPr>
        <p:spPr>
          <a:xfrm>
            <a:off x="228600" y="2743200"/>
            <a:ext cx="3124200" cy="646331"/>
          </a:xfrm>
          <a:prstGeom prst="rect">
            <a:avLst/>
          </a:prstGeom>
        </p:spPr>
        <p:txBody>
          <a:bodyPr wrap="square">
            <a:spAutoFit/>
          </a:bodyPr>
          <a:lstStyle/>
          <a:p>
            <a:pPr marL="400050" indent="-400050">
              <a:buAutoNum type="romanLcParenBoth" startAt="2"/>
            </a:pPr>
            <a:r>
              <a:rPr lang="en-US" dirty="0" smtClean="0"/>
              <a:t>Show </a:t>
            </a:r>
            <a:r>
              <a:rPr lang="en-US" dirty="0"/>
              <a:t>that the charge on </a:t>
            </a:r>
            <a:endParaRPr lang="en-US" dirty="0" smtClean="0"/>
          </a:p>
          <a:p>
            <a:r>
              <a:rPr lang="en-US" dirty="0"/>
              <a:t> </a:t>
            </a:r>
            <a:r>
              <a:rPr lang="en-US" dirty="0" smtClean="0"/>
              <a:t>       the </a:t>
            </a:r>
            <a:r>
              <a:rPr lang="en-US" dirty="0"/>
              <a:t>capacitor is 50.0 µC</a:t>
            </a:r>
            <a:endParaRPr lang="en-NZ" dirty="0"/>
          </a:p>
        </p:txBody>
      </p:sp>
      <p:sp>
        <p:nvSpPr>
          <p:cNvPr id="47" name="Rectangle 46"/>
          <p:cNvSpPr/>
          <p:nvPr/>
        </p:nvSpPr>
        <p:spPr>
          <a:xfrm>
            <a:off x="228600" y="4191000"/>
            <a:ext cx="7848600" cy="646331"/>
          </a:xfrm>
          <a:prstGeom prst="rect">
            <a:avLst/>
          </a:prstGeom>
        </p:spPr>
        <p:txBody>
          <a:bodyPr wrap="square">
            <a:spAutoFit/>
          </a:bodyPr>
          <a:lstStyle/>
          <a:p>
            <a:pPr marL="400050" lvl="0" indent="-400050">
              <a:buAutoNum type="romanLcParenBoth" startAt="3"/>
            </a:pPr>
            <a:r>
              <a:rPr lang="en-US" dirty="0" smtClean="0"/>
              <a:t>The </a:t>
            </a:r>
            <a:r>
              <a:rPr lang="en-US" dirty="0"/>
              <a:t>switch S is now opened</a:t>
            </a:r>
            <a:r>
              <a:rPr lang="en-US" dirty="0" smtClean="0"/>
              <a:t>.</a:t>
            </a:r>
            <a:r>
              <a:rPr lang="en-US" dirty="0"/>
              <a:t> </a:t>
            </a:r>
            <a:endParaRPr lang="en-NZ" dirty="0"/>
          </a:p>
          <a:p>
            <a:r>
              <a:rPr lang="en-US" dirty="0"/>
              <a:t> </a:t>
            </a:r>
            <a:r>
              <a:rPr lang="en-US" dirty="0" smtClean="0"/>
              <a:t>       Calculate </a:t>
            </a:r>
            <a:r>
              <a:rPr lang="en-US" dirty="0"/>
              <a:t>the maximum value of the current through the 3.00 </a:t>
            </a:r>
            <a:r>
              <a:rPr lang="en-US" dirty="0" err="1"/>
              <a:t>kΩ</a:t>
            </a:r>
            <a:r>
              <a:rPr lang="en-US" dirty="0"/>
              <a:t> resistor.</a:t>
            </a:r>
            <a:endParaRPr lang="en-NZ" dirty="0"/>
          </a:p>
        </p:txBody>
      </p:sp>
    </p:spTree>
    <p:extLst>
      <p:ext uri="{BB962C8B-B14F-4D97-AF65-F5344CB8AC3E}">
        <p14:creationId xmlns:p14="http://schemas.microsoft.com/office/powerpoint/2010/main" val="361797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923330"/>
          </a:xfrm>
          <a:prstGeom prst="rect">
            <a:avLst/>
          </a:prstGeom>
        </p:spPr>
        <p:txBody>
          <a:bodyPr wrap="square">
            <a:spAutoFit/>
          </a:bodyPr>
          <a:lstStyle/>
          <a:p>
            <a:r>
              <a:rPr lang="en-US" dirty="0"/>
              <a:t>In a separate experiment, a dielectric material is placed next to a charged parallel-plate capacitor, as shown in the diagram. The dielectric material experiences an electrostatic force that pulls it into the gap between the capacitor plates.</a:t>
            </a:r>
            <a:endParaRPr lang="en-N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066800"/>
            <a:ext cx="4800600" cy="1454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28600" y="2667000"/>
            <a:ext cx="8686800" cy="369332"/>
          </a:xfrm>
          <a:prstGeom prst="rect">
            <a:avLst/>
          </a:prstGeom>
        </p:spPr>
        <p:txBody>
          <a:bodyPr wrap="square">
            <a:spAutoFit/>
          </a:bodyPr>
          <a:lstStyle/>
          <a:p>
            <a:pPr lvl="0"/>
            <a:r>
              <a:rPr lang="en-US" dirty="0" smtClean="0"/>
              <a:t>(b)  Explain </a:t>
            </a:r>
            <a:r>
              <a:rPr lang="en-US" dirty="0"/>
              <a:t>why the dielectric material is attracted into the gap between the plates.</a:t>
            </a:r>
            <a:endParaRPr lang="en-NZ" dirty="0"/>
          </a:p>
        </p:txBody>
      </p:sp>
      <p:sp>
        <p:nvSpPr>
          <p:cNvPr id="4" name="Rectangle 3"/>
          <p:cNvSpPr/>
          <p:nvPr/>
        </p:nvSpPr>
        <p:spPr>
          <a:xfrm>
            <a:off x="228600" y="3276600"/>
            <a:ext cx="5791200" cy="1200329"/>
          </a:xfrm>
          <a:prstGeom prst="rect">
            <a:avLst/>
          </a:prstGeom>
        </p:spPr>
        <p:txBody>
          <a:bodyPr wrap="square">
            <a:spAutoFit/>
          </a:bodyPr>
          <a:lstStyle/>
          <a:p>
            <a:pPr marL="342900" indent="-342900">
              <a:buAutoNum type="alphaLcParenBoth" startAt="3"/>
            </a:pPr>
            <a:r>
              <a:rPr lang="en-US" dirty="0" smtClean="0"/>
              <a:t>If </a:t>
            </a:r>
            <a:r>
              <a:rPr lang="en-US" dirty="0"/>
              <a:t>the dielectric material is able to move without friction, </a:t>
            </a:r>
            <a:endParaRPr lang="en-US" dirty="0" smtClean="0"/>
          </a:p>
          <a:p>
            <a:r>
              <a:rPr lang="en-US" dirty="0"/>
              <a:t> </a:t>
            </a:r>
            <a:r>
              <a:rPr lang="en-US" dirty="0" smtClean="0"/>
              <a:t>      show</a:t>
            </a:r>
            <a:r>
              <a:rPr lang="en-US" dirty="0"/>
              <a:t>, by considering conservation of energy, that the </a:t>
            </a:r>
            <a:endParaRPr lang="en-US" dirty="0" smtClean="0"/>
          </a:p>
          <a:p>
            <a:r>
              <a:rPr lang="en-US" dirty="0"/>
              <a:t> </a:t>
            </a:r>
            <a:r>
              <a:rPr lang="en-US" dirty="0" smtClean="0"/>
              <a:t>      maximum </a:t>
            </a:r>
            <a:r>
              <a:rPr lang="en-US" dirty="0"/>
              <a:t>speed reached by the dielectric material is </a:t>
            </a:r>
            <a:endParaRPr lang="en-US" dirty="0" smtClean="0"/>
          </a:p>
          <a:p>
            <a:r>
              <a:rPr lang="en-US" dirty="0"/>
              <a:t> </a:t>
            </a:r>
            <a:r>
              <a:rPr lang="en-US" dirty="0" smtClean="0"/>
              <a:t>      given </a:t>
            </a:r>
            <a:r>
              <a:rPr lang="en-US" dirty="0"/>
              <a:t>by</a:t>
            </a:r>
            <a:endParaRPr lang="en-NZ" dirty="0"/>
          </a:p>
        </p:txBody>
      </p:sp>
      <p:sp>
        <p:nvSpPr>
          <p:cNvPr id="5" name="Rectangle 4"/>
          <p:cNvSpPr/>
          <p:nvPr/>
        </p:nvSpPr>
        <p:spPr>
          <a:xfrm>
            <a:off x="1371600" y="4495800"/>
            <a:ext cx="5029200" cy="1477328"/>
          </a:xfrm>
          <a:prstGeom prst="rect">
            <a:avLst/>
          </a:prstGeom>
        </p:spPr>
        <p:txBody>
          <a:bodyPr wrap="square">
            <a:spAutoFit/>
          </a:bodyPr>
          <a:lstStyle/>
          <a:p>
            <a:r>
              <a:rPr lang="en-US" dirty="0"/>
              <a:t>where</a:t>
            </a:r>
            <a:endParaRPr lang="en-NZ" dirty="0"/>
          </a:p>
          <a:p>
            <a:r>
              <a:rPr lang="en-US" b="1" i="1" dirty="0">
                <a:latin typeface="Times New Roman" panose="02020603050405020304" pitchFamily="18" charset="0"/>
                <a:cs typeface="Times New Roman" panose="02020603050405020304" pitchFamily="18" charset="0"/>
              </a:rPr>
              <a:t>Q </a:t>
            </a:r>
            <a:r>
              <a:rPr lang="en-US" i="1" dirty="0"/>
              <a:t>  </a:t>
            </a:r>
            <a:r>
              <a:rPr lang="en-US" dirty="0"/>
              <a:t>= original charge on the capacitor</a:t>
            </a:r>
            <a:endParaRPr lang="en-NZ" dirty="0"/>
          </a:p>
          <a:p>
            <a:r>
              <a:rPr lang="en-US" b="1" dirty="0" err="1"/>
              <a:t>ε</a:t>
            </a:r>
            <a:r>
              <a:rPr lang="en-US" b="1" baseline="-25000" dirty="0" err="1"/>
              <a:t>r</a:t>
            </a:r>
            <a:r>
              <a:rPr lang="en-US" b="1" dirty="0"/>
              <a:t> </a:t>
            </a:r>
            <a:r>
              <a:rPr lang="en-US" dirty="0"/>
              <a:t>   = dielectric constant for the dielectric material</a:t>
            </a:r>
            <a:endParaRPr lang="en-NZ" dirty="0"/>
          </a:p>
          <a:p>
            <a:r>
              <a:rPr lang="en-US" b="1" i="1" dirty="0">
                <a:latin typeface="Times New Roman" panose="02020603050405020304" pitchFamily="18" charset="0"/>
                <a:cs typeface="Times New Roman" panose="02020603050405020304" pitchFamily="18" charset="0"/>
              </a:rPr>
              <a:t>m</a:t>
            </a:r>
            <a:r>
              <a:rPr lang="en-US" i="1" dirty="0"/>
              <a:t>   </a:t>
            </a:r>
            <a:r>
              <a:rPr lang="en-US" dirty="0"/>
              <a:t>= mass of the dielectric material</a:t>
            </a:r>
            <a:endParaRPr lang="en-NZ" dirty="0"/>
          </a:p>
          <a:p>
            <a:r>
              <a:rPr lang="en-US" b="1" i="1" dirty="0">
                <a:latin typeface="Times New Roman" panose="02020603050405020304" pitchFamily="18" charset="0"/>
                <a:cs typeface="Times New Roman" panose="02020603050405020304" pitchFamily="18" charset="0"/>
              </a:rPr>
              <a:t>C</a:t>
            </a:r>
            <a:r>
              <a:rPr lang="en-US" b="1" i="1" baseline="-25000" dirty="0">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dirty="0"/>
              <a:t>  = initial capacitance of the capacitor</a:t>
            </a:r>
            <a:endParaRPr lang="en-NZ" dirty="0"/>
          </a:p>
        </p:txBody>
      </p:sp>
      <p:sp>
        <p:nvSpPr>
          <p:cNvPr id="6" name="Rectangle 5"/>
          <p:cNvSpPr/>
          <p:nvPr/>
        </p:nvSpPr>
        <p:spPr>
          <a:xfrm>
            <a:off x="228600" y="6096000"/>
            <a:ext cx="7239000" cy="369332"/>
          </a:xfrm>
          <a:prstGeom prst="rect">
            <a:avLst/>
          </a:prstGeom>
        </p:spPr>
        <p:txBody>
          <a:bodyPr wrap="square">
            <a:spAutoFit/>
          </a:bodyPr>
          <a:lstStyle/>
          <a:p>
            <a:pPr lvl="0"/>
            <a:r>
              <a:rPr lang="en-US" dirty="0" smtClean="0"/>
              <a:t>(d)  A </a:t>
            </a:r>
            <a:r>
              <a:rPr lang="en-US" dirty="0"/>
              <a:t>capacitor is often referred to as a “store of charge”. </a:t>
            </a:r>
            <a:r>
              <a:rPr lang="en-US" dirty="0" smtClean="0"/>
              <a:t> Comment </a:t>
            </a:r>
            <a:r>
              <a:rPr lang="en-US" dirty="0"/>
              <a:t>on this.</a:t>
            </a:r>
            <a:endParaRPr lang="en-NZ" dirty="0"/>
          </a:p>
        </p:txBody>
      </p:sp>
      <mc:AlternateContent xmlns:mc="http://schemas.openxmlformats.org/markup-compatibility/2006">
        <mc:Choice xmlns:a14="http://schemas.microsoft.com/office/drawing/2010/main" Requires="a14">
          <p:sp>
            <p:nvSpPr>
              <p:cNvPr id="9" name="TextBox 8"/>
              <p:cNvSpPr txBox="1"/>
              <p:nvPr/>
            </p:nvSpPr>
            <p:spPr>
              <a:xfrm>
                <a:off x="6248400" y="3722716"/>
                <a:ext cx="2291461" cy="1001684"/>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b="0" i="1" smtClean="0">
                          <a:latin typeface="Cambria Math"/>
                        </a:rPr>
                        <m:t>𝑣</m:t>
                      </m:r>
                      <m:r>
                        <a:rPr lang="en-NZ" sz="2000" b="0" i="1" smtClean="0">
                          <a:latin typeface="Cambria Math"/>
                        </a:rPr>
                        <m:t>=</m:t>
                      </m:r>
                      <m:rad>
                        <m:radPr>
                          <m:degHide m:val="on"/>
                          <m:ctrlPr>
                            <a:rPr lang="en-NZ" sz="2000" b="0" i="1" smtClean="0">
                              <a:latin typeface="Cambria Math"/>
                            </a:rPr>
                          </m:ctrlPr>
                        </m:radPr>
                        <m:deg/>
                        <m:e>
                          <m:f>
                            <m:fPr>
                              <m:ctrlPr>
                                <a:rPr lang="en-NZ" sz="2000" i="1">
                                  <a:latin typeface="Cambria Math"/>
                                </a:rPr>
                              </m:ctrlPr>
                            </m:fPr>
                            <m:num>
                              <m:sSup>
                                <m:sSupPr>
                                  <m:ctrlPr>
                                    <a:rPr lang="en-NZ" sz="2000" i="1">
                                      <a:latin typeface="Cambria Math"/>
                                    </a:rPr>
                                  </m:ctrlPr>
                                </m:sSupPr>
                                <m:e>
                                  <m:r>
                                    <a:rPr lang="en-NZ" sz="2000" i="1">
                                      <a:latin typeface="Cambria Math"/>
                                    </a:rPr>
                                    <m:t>𝑄</m:t>
                                  </m:r>
                                </m:e>
                                <m:sup>
                                  <m:r>
                                    <a:rPr lang="en-NZ" sz="2000" i="1">
                                      <a:latin typeface="Cambria Math"/>
                                    </a:rPr>
                                    <m:t>2</m:t>
                                  </m:r>
                                </m:sup>
                              </m:sSup>
                            </m:num>
                            <m:den>
                              <m:r>
                                <a:rPr lang="en-NZ" sz="2000" i="1">
                                  <a:latin typeface="Cambria Math"/>
                                </a:rPr>
                                <m:t>𝑚</m:t>
                              </m:r>
                              <m:sSub>
                                <m:sSubPr>
                                  <m:ctrlPr>
                                    <a:rPr lang="en-NZ" sz="2000" i="1">
                                      <a:latin typeface="Cambria Math"/>
                                    </a:rPr>
                                  </m:ctrlPr>
                                </m:sSubPr>
                                <m:e>
                                  <m:r>
                                    <a:rPr lang="en-NZ" sz="2000" i="1">
                                      <a:latin typeface="Cambria Math"/>
                                    </a:rPr>
                                    <m:t>𝐶</m:t>
                                  </m:r>
                                </m:e>
                                <m:sub>
                                  <m:r>
                                    <a:rPr lang="en-NZ" sz="2000" i="1">
                                      <a:latin typeface="Cambria Math"/>
                                    </a:rPr>
                                    <m:t>𝑖</m:t>
                                  </m:r>
                                </m:sub>
                              </m:sSub>
                            </m:den>
                          </m:f>
                          <m:f>
                            <m:fPr>
                              <m:ctrlPr>
                                <a:rPr lang="en-NZ" sz="2000" i="1">
                                  <a:latin typeface="Cambria Math"/>
                                </a:rPr>
                              </m:ctrlPr>
                            </m:fPr>
                            <m:num>
                              <m:r>
                                <a:rPr lang="en-NZ" sz="2000" i="1">
                                  <a:latin typeface="Cambria Math"/>
                                </a:rPr>
                                <m:t>(</m:t>
                              </m:r>
                              <m:sSub>
                                <m:sSubPr>
                                  <m:ctrlPr>
                                    <a:rPr lang="en-NZ" sz="2000" i="1">
                                      <a:latin typeface="Cambria Math"/>
                                    </a:rPr>
                                  </m:ctrlPr>
                                </m:sSubPr>
                                <m:e>
                                  <m:r>
                                    <a:rPr lang="en-NZ" sz="2000" i="1">
                                      <a:latin typeface="Cambria Math"/>
                                      <a:ea typeface="Cambria Math"/>
                                    </a:rPr>
                                    <m:t>𝜀</m:t>
                                  </m:r>
                                </m:e>
                                <m:sub>
                                  <m:r>
                                    <a:rPr lang="en-NZ" sz="2000" i="1">
                                      <a:latin typeface="Cambria Math"/>
                                    </a:rPr>
                                    <m:t>𝑟</m:t>
                                  </m:r>
                                </m:sub>
                              </m:sSub>
                              <m:r>
                                <a:rPr lang="en-NZ" sz="2000" i="1">
                                  <a:latin typeface="Cambria Math"/>
                                </a:rPr>
                                <m:t>−1)</m:t>
                              </m:r>
                            </m:num>
                            <m:den>
                              <m:sSub>
                                <m:sSubPr>
                                  <m:ctrlPr>
                                    <a:rPr lang="en-NZ" sz="2000" i="1">
                                      <a:latin typeface="Cambria Math"/>
                                    </a:rPr>
                                  </m:ctrlPr>
                                </m:sSubPr>
                                <m:e>
                                  <m:r>
                                    <a:rPr lang="en-NZ" sz="2000" i="1">
                                      <a:latin typeface="Cambria Math"/>
                                      <a:ea typeface="Cambria Math"/>
                                    </a:rPr>
                                    <m:t>𝜀</m:t>
                                  </m:r>
                                </m:e>
                                <m:sub>
                                  <m:r>
                                    <a:rPr lang="en-NZ" sz="2000" i="1">
                                      <a:latin typeface="Cambria Math"/>
                                    </a:rPr>
                                    <m:t>𝑟</m:t>
                                  </m:r>
                                </m:sub>
                              </m:sSub>
                            </m:den>
                          </m:f>
                        </m:e>
                      </m:rad>
                    </m:oMath>
                  </m:oMathPara>
                </a14:m>
                <a:endParaRPr lang="en-NZ" sz="2000" dirty="0"/>
              </a:p>
            </p:txBody>
          </p:sp>
        </mc:Choice>
        <mc:Fallback>
          <p:sp>
            <p:nvSpPr>
              <p:cNvPr id="9" name="TextBox 8"/>
              <p:cNvSpPr txBox="1">
                <a:spLocks noRot="1" noChangeAspect="1" noMove="1" noResize="1" noEditPoints="1" noAdjustHandles="1" noChangeArrowheads="1" noChangeShapeType="1" noTextEdit="1"/>
              </p:cNvSpPr>
              <p:nvPr/>
            </p:nvSpPr>
            <p:spPr>
              <a:xfrm>
                <a:off x="6248400" y="3722716"/>
                <a:ext cx="2291461" cy="1001684"/>
              </a:xfrm>
              <a:prstGeom prst="rect">
                <a:avLst/>
              </a:prstGeom>
              <a:blipFill rotWithShape="1">
                <a:blip r:embed="rId3"/>
                <a:stretch>
                  <a:fillRect/>
                </a:stretch>
              </a:blipFill>
            </p:spPr>
            <p:txBody>
              <a:bodyPr/>
              <a:lstStyle/>
              <a:p>
                <a:r>
                  <a:rPr lang="en-NZ">
                    <a:noFill/>
                  </a:rPr>
                  <a:t> </a:t>
                </a:r>
              </a:p>
            </p:txBody>
          </p:sp>
        </mc:Fallback>
      </mc:AlternateContent>
    </p:spTree>
    <p:extLst>
      <p:ext uri="{BB962C8B-B14F-4D97-AF65-F5344CB8AC3E}">
        <p14:creationId xmlns:p14="http://schemas.microsoft.com/office/powerpoint/2010/main" val="415797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4299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4183" y="-1"/>
            <a:ext cx="6464417" cy="69535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4850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7924800" cy="3416320"/>
          </a:xfrm>
          <a:prstGeom prst="rect">
            <a:avLst/>
          </a:prstGeom>
        </p:spPr>
        <p:txBody>
          <a:bodyPr wrap="square">
            <a:spAutoFit/>
          </a:bodyPr>
          <a:lstStyle/>
          <a:p>
            <a:r>
              <a:rPr lang="en-US" b="1" dirty="0"/>
              <a:t>QUESTION ONE:   GENERAL RELATIVITY</a:t>
            </a:r>
            <a:endParaRPr lang="en-NZ" b="1" dirty="0"/>
          </a:p>
          <a:p>
            <a:r>
              <a:rPr lang="en-US" dirty="0" smtClean="0"/>
              <a:t>Planck’s </a:t>
            </a:r>
            <a:r>
              <a:rPr lang="en-US" dirty="0"/>
              <a:t>constant	= </a:t>
            </a:r>
            <a:r>
              <a:rPr lang="en-US" dirty="0" smtClean="0"/>
              <a:t>6.63 x10</a:t>
            </a:r>
            <a:r>
              <a:rPr lang="en-US" baseline="30000" dirty="0" smtClean="0"/>
              <a:t>–34</a:t>
            </a:r>
            <a:r>
              <a:rPr lang="en-US" dirty="0" smtClean="0"/>
              <a:t> </a:t>
            </a:r>
            <a:r>
              <a:rPr lang="en-US" dirty="0"/>
              <a:t>J s</a:t>
            </a:r>
            <a:endParaRPr lang="en-NZ" dirty="0"/>
          </a:p>
          <a:p>
            <a:r>
              <a:rPr lang="en-US" dirty="0"/>
              <a:t>Speed of light	= </a:t>
            </a:r>
            <a:r>
              <a:rPr lang="en-US" dirty="0" smtClean="0"/>
              <a:t>3.00 x 10</a:t>
            </a:r>
            <a:r>
              <a:rPr lang="en-US" baseline="30000" dirty="0" smtClean="0"/>
              <a:t>8 </a:t>
            </a:r>
            <a:r>
              <a:rPr lang="en-US" dirty="0" smtClean="0"/>
              <a:t> </a:t>
            </a:r>
            <a:r>
              <a:rPr lang="en-US" dirty="0"/>
              <a:t>m s</a:t>
            </a:r>
            <a:r>
              <a:rPr lang="en-US" baseline="30000" dirty="0"/>
              <a:t>–1</a:t>
            </a:r>
            <a:r>
              <a:rPr lang="en-US" dirty="0"/>
              <a:t> </a:t>
            </a:r>
            <a:endParaRPr lang="en-US" dirty="0" smtClean="0"/>
          </a:p>
          <a:p>
            <a:r>
              <a:rPr lang="en-US" dirty="0" smtClean="0"/>
              <a:t>Charge </a:t>
            </a:r>
            <a:r>
              <a:rPr lang="en-US" dirty="0"/>
              <a:t>on the </a:t>
            </a:r>
            <a:r>
              <a:rPr lang="en-US" dirty="0" smtClean="0"/>
              <a:t>electron= </a:t>
            </a:r>
            <a:r>
              <a:rPr lang="en-US" dirty="0"/>
              <a:t>–</a:t>
            </a:r>
            <a:r>
              <a:rPr lang="en-US" dirty="0" smtClean="0"/>
              <a:t>1.60 x 10</a:t>
            </a:r>
            <a:r>
              <a:rPr lang="en-US" baseline="30000" dirty="0" smtClean="0"/>
              <a:t>–19</a:t>
            </a:r>
            <a:r>
              <a:rPr lang="en-US" dirty="0" smtClean="0"/>
              <a:t> </a:t>
            </a:r>
            <a:r>
              <a:rPr lang="en-US" dirty="0"/>
              <a:t>C </a:t>
            </a:r>
            <a:r>
              <a:rPr lang="en-US" dirty="0" smtClean="0"/>
              <a:t>   Acceleration </a:t>
            </a:r>
            <a:r>
              <a:rPr lang="en-US" dirty="0"/>
              <a:t>due to gravity   = 9.81 m s</a:t>
            </a:r>
            <a:r>
              <a:rPr lang="en-US" baseline="30000" dirty="0"/>
              <a:t>–2</a:t>
            </a:r>
            <a:endParaRPr lang="en-NZ" baseline="30000" dirty="0"/>
          </a:p>
          <a:p>
            <a:r>
              <a:rPr lang="en-US" dirty="0"/>
              <a:t> </a:t>
            </a:r>
            <a:endParaRPr lang="en-NZ" dirty="0"/>
          </a:p>
          <a:p>
            <a:r>
              <a:rPr lang="en-US" dirty="0"/>
              <a:t>In an experiment carried out in 1959 at Harvard University, Einstein’s General Theory of Relativity was tested. The experiment involved measuring the change in frequency of 14.0 </a:t>
            </a:r>
            <a:r>
              <a:rPr lang="en-US" dirty="0" err="1"/>
              <a:t>keV</a:t>
            </a:r>
            <a:r>
              <a:rPr lang="en-US" dirty="0"/>
              <a:t> gamma rays emitted from a radioactive isotope of iron-57 as the gamma rays fall through the gravitational field of the Earth. Einstein’s theory predicts that the frequency of the gamma rays increases.</a:t>
            </a:r>
            <a:endParaRPr lang="en-NZ" dirty="0"/>
          </a:p>
          <a:p>
            <a:r>
              <a:rPr lang="en-US" dirty="0"/>
              <a:t> </a:t>
            </a:r>
            <a:endParaRPr lang="en-NZ" dirty="0"/>
          </a:p>
          <a:p>
            <a:pPr lvl="0"/>
            <a:r>
              <a:rPr lang="en-US" dirty="0" smtClean="0"/>
              <a:t>(a) Calculate </a:t>
            </a:r>
            <a:r>
              <a:rPr lang="en-US" dirty="0"/>
              <a:t>the frequency of a 14.0 </a:t>
            </a:r>
            <a:r>
              <a:rPr lang="en-US" dirty="0" err="1"/>
              <a:t>keV</a:t>
            </a:r>
            <a:r>
              <a:rPr lang="en-US" dirty="0"/>
              <a:t> gamma ray.</a:t>
            </a:r>
            <a:endParaRPr lang="en-NZ" dirty="0"/>
          </a:p>
        </p:txBody>
      </p:sp>
      <p:sp>
        <p:nvSpPr>
          <p:cNvPr id="3" name="Rectangle 2"/>
          <p:cNvSpPr/>
          <p:nvPr/>
        </p:nvSpPr>
        <p:spPr>
          <a:xfrm>
            <a:off x="304800" y="3886200"/>
            <a:ext cx="8610600" cy="1754326"/>
          </a:xfrm>
          <a:prstGeom prst="rect">
            <a:avLst/>
          </a:prstGeom>
        </p:spPr>
        <p:txBody>
          <a:bodyPr wrap="square">
            <a:spAutoFit/>
          </a:bodyPr>
          <a:lstStyle/>
          <a:p>
            <a:pPr lvl="0"/>
            <a:r>
              <a:rPr lang="en-US" dirty="0" smtClean="0"/>
              <a:t>(b) In </a:t>
            </a:r>
            <a:r>
              <a:rPr lang="en-US" dirty="0"/>
              <a:t>the Harvard University experiment the gamma rays fell through a distance of 22.5 m. The change in frequency can be attributed to the change in gravitational potential energy described by the relationship </a:t>
            </a:r>
            <a:r>
              <a:rPr lang="el-GR" dirty="0" smtClean="0"/>
              <a:t>Δ</a:t>
            </a:r>
            <a:r>
              <a:rPr lang="en-US" i="1" dirty="0" smtClean="0"/>
              <a:t>E </a:t>
            </a:r>
            <a:r>
              <a:rPr lang="en-US" dirty="0"/>
              <a:t>= </a:t>
            </a:r>
            <a:r>
              <a:rPr lang="en-US" dirty="0" smtClean="0"/>
              <a:t>(</a:t>
            </a:r>
            <a:r>
              <a:rPr lang="en-US" i="1" dirty="0" err="1" smtClean="0"/>
              <a:t>E</a:t>
            </a:r>
            <a:r>
              <a:rPr lang="en-US" dirty="0" err="1" smtClean="0"/>
              <a:t>g</a:t>
            </a:r>
            <a:r>
              <a:rPr lang="el-GR" dirty="0" smtClean="0"/>
              <a:t>Δ</a:t>
            </a:r>
            <a:r>
              <a:rPr lang="en-US" i="1" dirty="0" smtClean="0"/>
              <a:t>x)/c</a:t>
            </a:r>
            <a:r>
              <a:rPr lang="en-US" i="1" baseline="30000" dirty="0" smtClean="0"/>
              <a:t>2</a:t>
            </a:r>
            <a:r>
              <a:rPr lang="en-US" i="1" dirty="0" smtClean="0"/>
              <a:t>  </a:t>
            </a:r>
            <a:r>
              <a:rPr lang="en-US" dirty="0"/>
              <a:t>, where </a:t>
            </a:r>
            <a:r>
              <a:rPr lang="en-US" i="1" dirty="0"/>
              <a:t>E </a:t>
            </a:r>
            <a:r>
              <a:rPr lang="en-US" dirty="0"/>
              <a:t>is the original energy of the 14 </a:t>
            </a:r>
            <a:r>
              <a:rPr lang="en-US" dirty="0" err="1"/>
              <a:t>keV</a:t>
            </a:r>
            <a:r>
              <a:rPr lang="en-US" dirty="0"/>
              <a:t> gamma ray </a:t>
            </a:r>
            <a:r>
              <a:rPr lang="en-US" dirty="0" smtClean="0"/>
              <a:t>and  </a:t>
            </a:r>
            <a:r>
              <a:rPr lang="el-GR" i="1" dirty="0" smtClean="0"/>
              <a:t>Δ</a:t>
            </a:r>
            <a:r>
              <a:rPr lang="en-US" i="1" dirty="0" smtClean="0"/>
              <a:t>x </a:t>
            </a:r>
            <a:r>
              <a:rPr lang="en-US" dirty="0"/>
              <a:t>is the distance fallen.</a:t>
            </a:r>
            <a:endParaRPr lang="en-NZ" dirty="0"/>
          </a:p>
          <a:p>
            <a:r>
              <a:rPr lang="en-US" dirty="0"/>
              <a:t> </a:t>
            </a:r>
            <a:endParaRPr lang="en-NZ" dirty="0"/>
          </a:p>
          <a:p>
            <a:r>
              <a:rPr lang="en-US" dirty="0"/>
              <a:t>Show that </a:t>
            </a:r>
            <a:r>
              <a:rPr lang="el-GR" dirty="0" smtClean="0"/>
              <a:t>Δ</a:t>
            </a:r>
            <a:r>
              <a:rPr lang="en-US" dirty="0" smtClean="0"/>
              <a:t> </a:t>
            </a:r>
            <a:r>
              <a:rPr lang="en-US" i="1" dirty="0" smtClean="0"/>
              <a:t>f / f </a:t>
            </a:r>
            <a:r>
              <a:rPr lang="en-US" dirty="0"/>
              <a:t>= 2.45 </a:t>
            </a:r>
            <a:r>
              <a:rPr lang="en-US" dirty="0" smtClean="0"/>
              <a:t>x </a:t>
            </a:r>
            <a:r>
              <a:rPr lang="en-US" dirty="0"/>
              <a:t>10</a:t>
            </a:r>
            <a:r>
              <a:rPr lang="en-US" baseline="30000" dirty="0"/>
              <a:t>-15</a:t>
            </a:r>
            <a:r>
              <a:rPr lang="en-US" dirty="0"/>
              <a:t>.</a:t>
            </a:r>
            <a:endParaRPr lang="en-NZ" dirty="0"/>
          </a:p>
        </p:txBody>
      </p:sp>
    </p:spTree>
    <p:extLst>
      <p:ext uri="{BB962C8B-B14F-4D97-AF65-F5344CB8AC3E}">
        <p14:creationId xmlns:p14="http://schemas.microsoft.com/office/powerpoint/2010/main" val="1038706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1754326"/>
          </a:xfrm>
          <a:prstGeom prst="rect">
            <a:avLst/>
          </a:prstGeom>
        </p:spPr>
        <p:txBody>
          <a:bodyPr wrap="square">
            <a:spAutoFit/>
          </a:bodyPr>
          <a:lstStyle/>
          <a:p>
            <a:pPr lvl="0"/>
            <a:r>
              <a:rPr lang="en-US" dirty="0" smtClean="0"/>
              <a:t>(c) The </a:t>
            </a:r>
            <a:r>
              <a:rPr lang="en-US" dirty="0"/>
              <a:t>detector in the experiment is another sample of iron-57, positioned at the base of the experiment. The gamma rays can be detected if they are absorbed by the detector. However, they will be absorbed only if their frequency has not changed.</a:t>
            </a:r>
            <a:endParaRPr lang="en-NZ" dirty="0"/>
          </a:p>
          <a:p>
            <a:r>
              <a:rPr lang="en-US" dirty="0"/>
              <a:t> </a:t>
            </a:r>
            <a:endParaRPr lang="en-NZ" dirty="0"/>
          </a:p>
          <a:p>
            <a:r>
              <a:rPr lang="en-US" dirty="0"/>
              <a:t>By considering the Doppler Effect, explain an experimental technique that will allow the gamma rays to arrive at the detector with the original emitted frequency.</a:t>
            </a:r>
            <a:endParaRPr lang="en-NZ" dirty="0"/>
          </a:p>
        </p:txBody>
      </p:sp>
      <p:sp>
        <p:nvSpPr>
          <p:cNvPr id="3" name="Rectangle 2"/>
          <p:cNvSpPr/>
          <p:nvPr/>
        </p:nvSpPr>
        <p:spPr>
          <a:xfrm>
            <a:off x="228600" y="2057400"/>
            <a:ext cx="6705600" cy="369332"/>
          </a:xfrm>
          <a:prstGeom prst="rect">
            <a:avLst/>
          </a:prstGeom>
        </p:spPr>
        <p:txBody>
          <a:bodyPr wrap="square">
            <a:spAutoFit/>
          </a:bodyPr>
          <a:lstStyle/>
          <a:p>
            <a:r>
              <a:rPr lang="en-US" dirty="0" smtClean="0"/>
              <a:t>(d) The </a:t>
            </a:r>
            <a:r>
              <a:rPr lang="en-US" dirty="0"/>
              <a:t>Doppler Effect equation for electromagnetic radiation is </a:t>
            </a:r>
            <a:endParaRPr lang="en-N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7385" y="1905000"/>
            <a:ext cx="2441815"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04800" y="2971800"/>
            <a:ext cx="4572000" cy="646331"/>
          </a:xfrm>
          <a:prstGeom prst="rect">
            <a:avLst/>
          </a:prstGeom>
        </p:spPr>
        <p:txBody>
          <a:bodyPr>
            <a:spAutoFit/>
          </a:bodyPr>
          <a:lstStyle/>
          <a:p>
            <a:r>
              <a:rPr lang="en-US" dirty="0"/>
              <a:t>This equation can be approximated by the following expression </a:t>
            </a:r>
            <a:endParaRPr lang="en-NZ"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276600"/>
            <a:ext cx="233172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4648200"/>
            <a:ext cx="5638800" cy="369332"/>
          </a:xfrm>
          <a:prstGeom prst="rect">
            <a:avLst/>
          </a:prstGeom>
        </p:spPr>
        <p:txBody>
          <a:bodyPr wrap="square">
            <a:spAutoFit/>
          </a:bodyPr>
          <a:lstStyle/>
          <a:p>
            <a:r>
              <a:rPr lang="en-US" dirty="0"/>
              <a:t>Given that </a:t>
            </a:r>
            <a:r>
              <a:rPr lang="en-US" dirty="0" err="1"/>
              <a:t>Δ</a:t>
            </a:r>
            <a:r>
              <a:rPr lang="en-US" i="1" dirty="0" err="1"/>
              <a:t>f</a:t>
            </a:r>
            <a:r>
              <a:rPr lang="en-US" i="1" dirty="0"/>
              <a:t> </a:t>
            </a:r>
            <a:r>
              <a:rPr lang="en-US" dirty="0"/>
              <a:t>= </a:t>
            </a:r>
            <a:r>
              <a:rPr lang="en-US" i="1" dirty="0"/>
              <a:t>f ' </a:t>
            </a:r>
            <a:r>
              <a:rPr lang="en-US" dirty="0"/>
              <a:t>– </a:t>
            </a:r>
            <a:r>
              <a:rPr lang="en-US" i="1" dirty="0"/>
              <a:t>f</a:t>
            </a:r>
            <a:r>
              <a:rPr lang="en-US" dirty="0"/>
              <a:t>, use the expression to show that</a:t>
            </a:r>
            <a:endParaRPr lang="en-NZ"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4495800"/>
            <a:ext cx="1139872" cy="1004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04800" y="5410200"/>
            <a:ext cx="7543800" cy="923330"/>
          </a:xfrm>
          <a:prstGeom prst="rect">
            <a:avLst/>
          </a:prstGeom>
        </p:spPr>
        <p:txBody>
          <a:bodyPr wrap="square">
            <a:spAutoFit/>
          </a:bodyPr>
          <a:lstStyle/>
          <a:p>
            <a:r>
              <a:rPr lang="en-US" dirty="0"/>
              <a:t>and explain when this </a:t>
            </a:r>
            <a:r>
              <a:rPr lang="en-US" dirty="0" smtClean="0"/>
              <a:t>would </a:t>
            </a:r>
            <a:r>
              <a:rPr lang="en-US" dirty="0"/>
              <a:t>be an acceptable approximation to the Doppler Effect equation given above.</a:t>
            </a:r>
            <a:endParaRPr lang="en-NZ" dirty="0"/>
          </a:p>
          <a:p>
            <a:endParaRPr lang="en-NZ" dirty="0"/>
          </a:p>
        </p:txBody>
      </p:sp>
    </p:spTree>
    <p:extLst>
      <p:ext uri="{BB962C8B-B14F-4D97-AF65-F5344CB8AC3E}">
        <p14:creationId xmlns:p14="http://schemas.microsoft.com/office/powerpoint/2010/main" val="1228329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5715000" cy="369332"/>
          </a:xfrm>
          <a:prstGeom prst="rect">
            <a:avLst/>
          </a:prstGeom>
        </p:spPr>
        <p:txBody>
          <a:bodyPr wrap="square">
            <a:spAutoFit/>
          </a:bodyPr>
          <a:lstStyle/>
          <a:p>
            <a:pPr marL="69850" marR="758190">
              <a:spcBef>
                <a:spcPts val="345"/>
              </a:spcBef>
              <a:spcAft>
                <a:spcPts val="0"/>
              </a:spcAft>
            </a:pPr>
            <a:r>
              <a:rPr lang="en-US" b="1" dirty="0">
                <a:solidFill>
                  <a:srgbClr val="231F20"/>
                </a:solidFill>
                <a:latin typeface="Arial"/>
                <a:ea typeface="Arial"/>
                <a:cs typeface="Times New Roman"/>
              </a:rPr>
              <a:t>QUESTION TWO:   BUNGY</a:t>
            </a:r>
            <a:r>
              <a:rPr lang="en-US" b="1" spc="-95" dirty="0">
                <a:solidFill>
                  <a:srgbClr val="231F20"/>
                </a:solidFill>
                <a:latin typeface="Arial"/>
                <a:ea typeface="Arial"/>
                <a:cs typeface="Times New Roman"/>
              </a:rPr>
              <a:t> </a:t>
            </a:r>
            <a:r>
              <a:rPr lang="en-US" b="1" dirty="0">
                <a:solidFill>
                  <a:srgbClr val="231F20"/>
                </a:solidFill>
                <a:latin typeface="Arial"/>
                <a:ea typeface="Arial"/>
                <a:cs typeface="Times New Roman"/>
              </a:rPr>
              <a:t>JUMPING</a:t>
            </a:r>
            <a:endParaRPr lang="en-NZ" b="1" dirty="0">
              <a:effectLst/>
              <a:latin typeface="Arial"/>
              <a:ea typeface="Arial"/>
              <a:cs typeface="Times New Roman"/>
            </a:endParaRPr>
          </a:p>
        </p:txBody>
      </p:sp>
      <p:sp>
        <p:nvSpPr>
          <p:cNvPr id="3" name="Rectangle 2"/>
          <p:cNvSpPr/>
          <p:nvPr/>
        </p:nvSpPr>
        <p:spPr>
          <a:xfrm>
            <a:off x="4876800" y="304800"/>
            <a:ext cx="3940438" cy="369332"/>
          </a:xfrm>
          <a:prstGeom prst="rect">
            <a:avLst/>
          </a:prstGeom>
        </p:spPr>
        <p:txBody>
          <a:bodyPr wrap="none">
            <a:spAutoFit/>
          </a:bodyPr>
          <a:lstStyle/>
          <a:p>
            <a:r>
              <a:rPr lang="en-US" dirty="0"/>
              <a:t>Acceleration due to gravity = 9.81 m s–2</a:t>
            </a:r>
            <a:endParaRPr lang="en-NZ" dirty="0"/>
          </a:p>
        </p:txBody>
      </p:sp>
      <p:sp>
        <p:nvSpPr>
          <p:cNvPr id="4" name="Rectangle 3"/>
          <p:cNvSpPr/>
          <p:nvPr/>
        </p:nvSpPr>
        <p:spPr>
          <a:xfrm>
            <a:off x="304800" y="838200"/>
            <a:ext cx="8686800" cy="2031325"/>
          </a:xfrm>
          <a:prstGeom prst="rect">
            <a:avLst/>
          </a:prstGeom>
        </p:spPr>
        <p:txBody>
          <a:bodyPr wrap="square">
            <a:spAutoFit/>
          </a:bodyPr>
          <a:lstStyle/>
          <a:p>
            <a:r>
              <a:rPr lang="en-US" dirty="0" smtClean="0"/>
              <a:t>Standing </a:t>
            </a:r>
            <a:r>
              <a:rPr lang="en-US" dirty="0"/>
              <a:t>on a platform that is 25.0 m above a river, Emma, of height 2.00 m and mass </a:t>
            </a:r>
            <a:r>
              <a:rPr lang="en-US" i="1" dirty="0"/>
              <a:t>m</a:t>
            </a:r>
            <a:r>
              <a:rPr lang="en-US" dirty="0"/>
              <a:t>, is tied to one end of an elastic rope (the </a:t>
            </a:r>
            <a:r>
              <a:rPr lang="en-US" dirty="0" err="1"/>
              <a:t>bungy</a:t>
            </a:r>
            <a:r>
              <a:rPr lang="en-US" dirty="0"/>
              <a:t>) by her ankles, while the other end of the </a:t>
            </a:r>
            <a:r>
              <a:rPr lang="en-US" dirty="0" err="1"/>
              <a:t>bungy</a:t>
            </a:r>
            <a:r>
              <a:rPr lang="en-US" dirty="0"/>
              <a:t> is fixed to a platform. The length of the </a:t>
            </a:r>
            <a:r>
              <a:rPr lang="en-US" dirty="0" err="1"/>
              <a:t>bungy</a:t>
            </a:r>
            <a:r>
              <a:rPr lang="en-US" dirty="0"/>
              <a:t> is adjusted so that Emma’s downward motion stops at the instant her head reaches the water surface. When Emma is at rest, in equilibrium, at the end of the </a:t>
            </a:r>
            <a:r>
              <a:rPr lang="en-US" dirty="0" err="1"/>
              <a:t>bungy</a:t>
            </a:r>
            <a:r>
              <a:rPr lang="en-US" dirty="0"/>
              <a:t>, her head is 8.00 m above the water. The </a:t>
            </a:r>
            <a:r>
              <a:rPr lang="en-US" dirty="0" err="1"/>
              <a:t>unstretched</a:t>
            </a:r>
            <a:r>
              <a:rPr lang="en-US" dirty="0"/>
              <a:t> length of the </a:t>
            </a:r>
            <a:r>
              <a:rPr lang="en-US" dirty="0" err="1"/>
              <a:t>bungy</a:t>
            </a:r>
            <a:r>
              <a:rPr lang="en-US" dirty="0"/>
              <a:t> is </a:t>
            </a:r>
            <a:r>
              <a:rPr lang="en-US" i="1" dirty="0"/>
              <a:t>L</a:t>
            </a:r>
            <a:r>
              <a:rPr lang="en-US" dirty="0"/>
              <a:t>, and it has a spring constant of k. Assume Emma’s centre of mass is halfway up her body.</a:t>
            </a:r>
            <a:endParaRPr lang="en-NZ" dirty="0"/>
          </a:p>
        </p:txBody>
      </p:sp>
      <p:sp>
        <p:nvSpPr>
          <p:cNvPr id="5" name="Rectangle 3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pic>
        <p:nvPicPr>
          <p:cNvPr id="2385" name="Picture 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2743200"/>
            <a:ext cx="3618099"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95" name="Rectangle 2194"/>
          <p:cNvSpPr/>
          <p:nvPr/>
        </p:nvSpPr>
        <p:spPr>
          <a:xfrm>
            <a:off x="228600" y="3048000"/>
            <a:ext cx="4724400" cy="1477328"/>
          </a:xfrm>
          <a:prstGeom prst="rect">
            <a:avLst/>
          </a:prstGeom>
        </p:spPr>
        <p:txBody>
          <a:bodyPr wrap="square">
            <a:spAutoFit/>
          </a:bodyPr>
          <a:lstStyle/>
          <a:p>
            <a:pPr lvl="0"/>
            <a:r>
              <a:rPr lang="en-US" dirty="0" smtClean="0"/>
              <a:t>(a)  By </a:t>
            </a:r>
            <a:r>
              <a:rPr lang="en-US" dirty="0"/>
              <a:t>considering energy conservation, show that at the lowest point in the jump,</a:t>
            </a:r>
            <a:endParaRPr lang="en-NZ" dirty="0"/>
          </a:p>
          <a:p>
            <a:r>
              <a:rPr lang="en-US" b="1" i="1" dirty="0" err="1"/>
              <a:t>m</a:t>
            </a:r>
            <a:r>
              <a:rPr lang="en-US" b="1" dirty="0" err="1"/>
              <a:t>g</a:t>
            </a:r>
            <a:r>
              <a:rPr lang="en-US" b="1" i="1" dirty="0" err="1"/>
              <a:t>h</a:t>
            </a:r>
            <a:r>
              <a:rPr lang="en-US" b="1" i="1" dirty="0"/>
              <a:t> </a:t>
            </a:r>
            <a:r>
              <a:rPr lang="en-US" b="1" dirty="0"/>
              <a:t>= </a:t>
            </a:r>
            <a:r>
              <a:rPr lang="en-US" b="1" dirty="0" smtClean="0"/>
              <a:t>½  </a:t>
            </a:r>
            <a:r>
              <a:rPr lang="en-US" b="1" dirty="0"/>
              <a:t>k(23 - </a:t>
            </a:r>
            <a:r>
              <a:rPr lang="en-US" b="1" i="1" dirty="0"/>
              <a:t>L</a:t>
            </a:r>
            <a:r>
              <a:rPr lang="en-US" b="1" dirty="0"/>
              <a:t>)</a:t>
            </a:r>
            <a:r>
              <a:rPr lang="en-US" b="1" baseline="30000" dirty="0"/>
              <a:t>2</a:t>
            </a:r>
            <a:r>
              <a:rPr lang="en-US" b="1" dirty="0"/>
              <a:t>, </a:t>
            </a:r>
            <a:r>
              <a:rPr lang="en-US" dirty="0"/>
              <a:t>where </a:t>
            </a:r>
            <a:r>
              <a:rPr lang="en-US" i="1" dirty="0"/>
              <a:t>h </a:t>
            </a:r>
            <a:r>
              <a:rPr lang="en-US" dirty="0"/>
              <a:t>is the change in height of Emma’s centre of mass.</a:t>
            </a:r>
            <a:endParaRPr lang="en-NZ" dirty="0"/>
          </a:p>
          <a:p>
            <a:r>
              <a:rPr lang="en-US" i="1" dirty="0" smtClean="0"/>
              <a:t>Explain all reasoning</a:t>
            </a:r>
            <a:endParaRPr lang="en-NZ" i="1" dirty="0"/>
          </a:p>
        </p:txBody>
      </p:sp>
      <p:sp>
        <p:nvSpPr>
          <p:cNvPr id="2196" name="Rectangle 2195"/>
          <p:cNvSpPr/>
          <p:nvPr/>
        </p:nvSpPr>
        <p:spPr>
          <a:xfrm>
            <a:off x="228600" y="4953000"/>
            <a:ext cx="4191000" cy="646331"/>
          </a:xfrm>
          <a:prstGeom prst="rect">
            <a:avLst/>
          </a:prstGeom>
        </p:spPr>
        <p:txBody>
          <a:bodyPr wrap="square">
            <a:spAutoFit/>
          </a:bodyPr>
          <a:lstStyle/>
          <a:p>
            <a:r>
              <a:rPr lang="en-US" dirty="0" smtClean="0"/>
              <a:t>(b)  Show </a:t>
            </a:r>
            <a:r>
              <a:rPr lang="en-US" dirty="0"/>
              <a:t>that, at the equilibrium position, </a:t>
            </a:r>
            <a:r>
              <a:rPr lang="en-US" dirty="0" smtClean="0"/>
              <a:t>	</a:t>
            </a:r>
            <a:r>
              <a:rPr lang="en-US" b="1" i="1" dirty="0" smtClean="0"/>
              <a:t>m</a:t>
            </a:r>
            <a:r>
              <a:rPr lang="en-US" b="1" dirty="0" smtClean="0"/>
              <a:t>g </a:t>
            </a:r>
            <a:r>
              <a:rPr lang="en-US" b="1" dirty="0"/>
              <a:t>= k(15 – </a:t>
            </a:r>
            <a:r>
              <a:rPr lang="en-US" b="1" i="1" dirty="0"/>
              <a:t>L</a:t>
            </a:r>
            <a:r>
              <a:rPr lang="en-US" b="1" dirty="0"/>
              <a:t>)</a:t>
            </a:r>
            <a:endParaRPr lang="en-NZ" b="1" dirty="0"/>
          </a:p>
        </p:txBody>
      </p:sp>
      <p:sp>
        <p:nvSpPr>
          <p:cNvPr id="2197" name="Rectangle 2196"/>
          <p:cNvSpPr/>
          <p:nvPr/>
        </p:nvSpPr>
        <p:spPr>
          <a:xfrm>
            <a:off x="228600" y="5943600"/>
            <a:ext cx="3692036" cy="369332"/>
          </a:xfrm>
          <a:prstGeom prst="rect">
            <a:avLst/>
          </a:prstGeom>
        </p:spPr>
        <p:txBody>
          <a:bodyPr wrap="none">
            <a:spAutoFit/>
          </a:bodyPr>
          <a:lstStyle/>
          <a:p>
            <a:r>
              <a:rPr lang="en-US" dirty="0" smtClean="0"/>
              <a:t>(c)  Show </a:t>
            </a:r>
            <a:r>
              <a:rPr lang="en-US" dirty="0"/>
              <a:t>that the value of </a:t>
            </a:r>
            <a:r>
              <a:rPr lang="en-US" i="1" dirty="0"/>
              <a:t>L </a:t>
            </a:r>
            <a:r>
              <a:rPr lang="en-US" dirty="0"/>
              <a:t>is 13.0 m</a:t>
            </a:r>
            <a:endParaRPr lang="en-NZ" dirty="0"/>
          </a:p>
        </p:txBody>
      </p:sp>
    </p:spTree>
    <p:extLst>
      <p:ext uri="{BB962C8B-B14F-4D97-AF65-F5344CB8AC3E}">
        <p14:creationId xmlns:p14="http://schemas.microsoft.com/office/powerpoint/2010/main" val="1622494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7512" y="2057400"/>
            <a:ext cx="3778903"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28600" y="4495800"/>
            <a:ext cx="4152099" cy="369332"/>
          </a:xfrm>
          <a:prstGeom prst="rect">
            <a:avLst/>
          </a:prstGeom>
        </p:spPr>
        <p:txBody>
          <a:bodyPr wrap="none">
            <a:spAutoFit/>
          </a:bodyPr>
          <a:lstStyle/>
          <a:p>
            <a:pPr lvl="0"/>
            <a:r>
              <a:rPr lang="en-US" dirty="0" smtClean="0"/>
              <a:t>(d)  (</a:t>
            </a:r>
            <a:r>
              <a:rPr lang="en-US" dirty="0" err="1" smtClean="0"/>
              <a:t>i</a:t>
            </a:r>
            <a:r>
              <a:rPr lang="en-US" dirty="0" smtClean="0"/>
              <a:t>)  Calculate </a:t>
            </a:r>
            <a:r>
              <a:rPr lang="en-US" dirty="0"/>
              <a:t>Emma’s maximum speed.</a:t>
            </a:r>
            <a:endParaRPr lang="en-NZ" dirty="0"/>
          </a:p>
        </p:txBody>
      </p:sp>
      <p:sp>
        <p:nvSpPr>
          <p:cNvPr id="4" name="Rectangle 3"/>
          <p:cNvSpPr/>
          <p:nvPr/>
        </p:nvSpPr>
        <p:spPr>
          <a:xfrm>
            <a:off x="609600" y="4953000"/>
            <a:ext cx="4572000" cy="369332"/>
          </a:xfrm>
          <a:prstGeom prst="rect">
            <a:avLst/>
          </a:prstGeom>
        </p:spPr>
        <p:txBody>
          <a:bodyPr>
            <a:spAutoFit/>
          </a:bodyPr>
          <a:lstStyle/>
          <a:p>
            <a:r>
              <a:rPr lang="en-US" dirty="0"/>
              <a:t>(</a:t>
            </a:r>
            <a:r>
              <a:rPr lang="en-US" dirty="0" smtClean="0"/>
              <a:t>ii)  Calculate </a:t>
            </a:r>
            <a:r>
              <a:rPr lang="en-US" dirty="0"/>
              <a:t>Emma’s maximum acceleration.</a:t>
            </a:r>
            <a:endParaRPr lang="en-NZ" dirty="0"/>
          </a:p>
        </p:txBody>
      </p:sp>
      <p:sp>
        <p:nvSpPr>
          <p:cNvPr id="5" name="Rectangle 4"/>
          <p:cNvSpPr/>
          <p:nvPr/>
        </p:nvSpPr>
        <p:spPr>
          <a:xfrm>
            <a:off x="228600" y="5638800"/>
            <a:ext cx="5867400" cy="646331"/>
          </a:xfrm>
          <a:prstGeom prst="rect">
            <a:avLst/>
          </a:prstGeom>
        </p:spPr>
        <p:txBody>
          <a:bodyPr wrap="square">
            <a:spAutoFit/>
          </a:bodyPr>
          <a:lstStyle/>
          <a:p>
            <a:pPr lvl="0"/>
            <a:r>
              <a:rPr lang="en-US" dirty="0" smtClean="0"/>
              <a:t>(e)  Explain </a:t>
            </a:r>
            <a:r>
              <a:rPr lang="en-US" dirty="0"/>
              <a:t>what will happen to the spring constant of the </a:t>
            </a:r>
            <a:r>
              <a:rPr lang="en-US" dirty="0" err="1"/>
              <a:t>bungy</a:t>
            </a:r>
            <a:r>
              <a:rPr lang="en-US" dirty="0"/>
              <a:t> when its length is reduced by 50%.</a:t>
            </a:r>
            <a:endParaRPr lang="en-NZ" dirty="0"/>
          </a:p>
        </p:txBody>
      </p:sp>
      <p:pic>
        <p:nvPicPr>
          <p:cNvPr id="3074" name="Picture 2" descr="C:\Users\Jonathan\Desktop\phoc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81000"/>
            <a:ext cx="5053013" cy="3353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5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5410200" cy="369332"/>
          </a:xfrm>
          <a:prstGeom prst="rect">
            <a:avLst/>
          </a:prstGeom>
        </p:spPr>
        <p:txBody>
          <a:bodyPr wrap="square">
            <a:spAutoFit/>
          </a:bodyPr>
          <a:lstStyle/>
          <a:p>
            <a:pPr marL="69850" marR="758190">
              <a:spcBef>
                <a:spcPts val="345"/>
              </a:spcBef>
              <a:spcAft>
                <a:spcPts val="0"/>
              </a:spcAft>
            </a:pPr>
            <a:r>
              <a:rPr lang="en-US" b="1" dirty="0">
                <a:solidFill>
                  <a:srgbClr val="231F20"/>
                </a:solidFill>
                <a:latin typeface="Arial"/>
                <a:ea typeface="Arial"/>
                <a:cs typeface="Times New Roman"/>
              </a:rPr>
              <a:t>QUESTION THREE:   THE</a:t>
            </a:r>
            <a:r>
              <a:rPr lang="en-US" b="1" spc="-45" dirty="0">
                <a:solidFill>
                  <a:srgbClr val="231F20"/>
                </a:solidFill>
                <a:latin typeface="Arial"/>
                <a:ea typeface="Arial"/>
                <a:cs typeface="Times New Roman"/>
              </a:rPr>
              <a:t> </a:t>
            </a:r>
            <a:r>
              <a:rPr lang="en-US" b="1" dirty="0">
                <a:solidFill>
                  <a:srgbClr val="231F20"/>
                </a:solidFill>
                <a:latin typeface="Arial"/>
                <a:ea typeface="Arial"/>
                <a:cs typeface="Times New Roman"/>
              </a:rPr>
              <a:t>BLOCK</a:t>
            </a:r>
            <a:endParaRPr lang="en-NZ" b="1" dirty="0">
              <a:effectLst/>
              <a:latin typeface="Arial"/>
              <a:ea typeface="Arial"/>
              <a:cs typeface="Times New Roman"/>
            </a:endParaRPr>
          </a:p>
        </p:txBody>
      </p:sp>
      <p:sp>
        <p:nvSpPr>
          <p:cNvPr id="3" name="Rectangle 2"/>
          <p:cNvSpPr/>
          <p:nvPr/>
        </p:nvSpPr>
        <p:spPr>
          <a:xfrm>
            <a:off x="228600" y="609601"/>
            <a:ext cx="4876800" cy="2862322"/>
          </a:xfrm>
          <a:prstGeom prst="rect">
            <a:avLst/>
          </a:prstGeom>
        </p:spPr>
        <p:txBody>
          <a:bodyPr wrap="square">
            <a:spAutoFit/>
          </a:bodyPr>
          <a:lstStyle/>
          <a:p>
            <a:r>
              <a:rPr lang="en-US" dirty="0"/>
              <a:t>Eight small blocks, of dimensions 3 cm by 3 cm by 3 cm, are glued together to form a cube, as shown. Each block has a mass of 100 grams. The cube is placed on a frictionless surface and a 10 g projectile is fired into the cube at velocity of </a:t>
            </a:r>
            <a:endParaRPr lang="en-US" dirty="0" smtClean="0"/>
          </a:p>
          <a:p>
            <a:r>
              <a:rPr lang="en-US" dirty="0" smtClean="0"/>
              <a:t>60 </a:t>
            </a:r>
            <a:r>
              <a:rPr lang="en-US" dirty="0"/>
              <a:t>m s</a:t>
            </a:r>
            <a:r>
              <a:rPr lang="en-US" baseline="30000" dirty="0"/>
              <a:t>–1</a:t>
            </a:r>
            <a:r>
              <a:rPr lang="en-US" dirty="0"/>
              <a:t>, as shown. The projectile enters the cube 3 cm from the base (through the horizontal plane of the centre of mass), and 1 cm from the right-hand edge. Assume that the projectile stops inside the cube on the same line as it entered.</a:t>
            </a:r>
            <a:endParaRPr lang="en-NZ" dirty="0"/>
          </a:p>
        </p:txBody>
      </p:sp>
      <p:grpSp>
        <p:nvGrpSpPr>
          <p:cNvPr id="31" name="Group 30"/>
          <p:cNvGrpSpPr/>
          <p:nvPr/>
        </p:nvGrpSpPr>
        <p:grpSpPr>
          <a:xfrm>
            <a:off x="5334000" y="914400"/>
            <a:ext cx="3810000" cy="2133600"/>
            <a:chOff x="5334000" y="914400"/>
            <a:chExt cx="3810000" cy="2133600"/>
          </a:xfrm>
        </p:grpSpPr>
        <p:grpSp>
          <p:nvGrpSpPr>
            <p:cNvPr id="28" name="Group 27"/>
            <p:cNvGrpSpPr/>
            <p:nvPr/>
          </p:nvGrpSpPr>
          <p:grpSpPr>
            <a:xfrm>
              <a:off x="5334000" y="914400"/>
              <a:ext cx="3062995" cy="2133600"/>
              <a:chOff x="5417963" y="3741622"/>
              <a:chExt cx="2758195" cy="1813156"/>
            </a:xfrm>
          </p:grpSpPr>
          <p:grpSp>
            <p:nvGrpSpPr>
              <p:cNvPr id="5" name="Group 3"/>
              <p:cNvGrpSpPr>
                <a:grpSpLocks/>
              </p:cNvGrpSpPr>
              <p:nvPr/>
            </p:nvGrpSpPr>
            <p:grpSpPr bwMode="auto">
              <a:xfrm>
                <a:off x="5417963" y="4224244"/>
                <a:ext cx="1320487" cy="1330534"/>
                <a:chOff x="10" y="627"/>
                <a:chExt cx="1701" cy="1701"/>
              </a:xfrm>
            </p:grpSpPr>
            <p:sp>
              <p:nvSpPr>
                <p:cNvPr id="27" name="Freeform 4"/>
                <p:cNvSpPr>
                  <a:spLocks/>
                </p:cNvSpPr>
                <p:nvPr/>
              </p:nvSpPr>
              <p:spPr bwMode="auto">
                <a:xfrm>
                  <a:off x="10" y="627"/>
                  <a:ext cx="1701" cy="1701"/>
                </a:xfrm>
                <a:custGeom>
                  <a:avLst/>
                  <a:gdLst>
                    <a:gd name="T0" fmla="+- 0 1711 10"/>
                    <a:gd name="T1" fmla="*/ T0 w 1701"/>
                    <a:gd name="T2" fmla="+- 0 2328 627"/>
                    <a:gd name="T3" fmla="*/ 2328 h 1701"/>
                    <a:gd name="T4" fmla="+- 0 10 10"/>
                    <a:gd name="T5" fmla="*/ T4 w 1701"/>
                    <a:gd name="T6" fmla="+- 0 2328 627"/>
                    <a:gd name="T7" fmla="*/ 2328 h 1701"/>
                    <a:gd name="T8" fmla="+- 0 10 10"/>
                    <a:gd name="T9" fmla="*/ T8 w 1701"/>
                    <a:gd name="T10" fmla="+- 0 627 627"/>
                    <a:gd name="T11" fmla="*/ 627 h 1701"/>
                    <a:gd name="T12" fmla="+- 0 1711 10"/>
                    <a:gd name="T13" fmla="*/ T12 w 1701"/>
                    <a:gd name="T14" fmla="+- 0 627 627"/>
                    <a:gd name="T15" fmla="*/ 627 h 1701"/>
                    <a:gd name="T16" fmla="+- 0 1711 10"/>
                    <a:gd name="T17" fmla="*/ T16 w 1701"/>
                    <a:gd name="T18" fmla="+- 0 2328 627"/>
                    <a:gd name="T19" fmla="*/ 2328 h 1701"/>
                  </a:gdLst>
                  <a:ahLst/>
                  <a:cxnLst>
                    <a:cxn ang="0">
                      <a:pos x="T1" y="T3"/>
                    </a:cxn>
                    <a:cxn ang="0">
                      <a:pos x="T5" y="T7"/>
                    </a:cxn>
                    <a:cxn ang="0">
                      <a:pos x="T9" y="T11"/>
                    </a:cxn>
                    <a:cxn ang="0">
                      <a:pos x="T13" y="T15"/>
                    </a:cxn>
                    <a:cxn ang="0">
                      <a:pos x="T17" y="T19"/>
                    </a:cxn>
                  </a:cxnLst>
                  <a:rect l="0" t="0" r="r" b="b"/>
                  <a:pathLst>
                    <a:path w="1701" h="1701">
                      <a:moveTo>
                        <a:pt x="1701" y="1701"/>
                      </a:moveTo>
                      <a:lnTo>
                        <a:pt x="0" y="1701"/>
                      </a:lnTo>
                      <a:lnTo>
                        <a:pt x="0" y="0"/>
                      </a:lnTo>
                      <a:lnTo>
                        <a:pt x="1701" y="0"/>
                      </a:lnTo>
                      <a:lnTo>
                        <a:pt x="1701" y="1701"/>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5"/>
              <p:cNvGrpSpPr>
                <a:grpSpLocks/>
              </p:cNvGrpSpPr>
              <p:nvPr/>
            </p:nvGrpSpPr>
            <p:grpSpPr bwMode="auto">
              <a:xfrm>
                <a:off x="6738450" y="3741622"/>
                <a:ext cx="487517" cy="1813156"/>
                <a:chOff x="1711" y="10"/>
                <a:chExt cx="628" cy="2318"/>
              </a:xfrm>
            </p:grpSpPr>
            <p:sp>
              <p:nvSpPr>
                <p:cNvPr id="26" name="Freeform 6"/>
                <p:cNvSpPr>
                  <a:spLocks/>
                </p:cNvSpPr>
                <p:nvPr/>
              </p:nvSpPr>
              <p:spPr bwMode="auto">
                <a:xfrm>
                  <a:off x="1711" y="10"/>
                  <a:ext cx="628" cy="2318"/>
                </a:xfrm>
                <a:custGeom>
                  <a:avLst/>
                  <a:gdLst>
                    <a:gd name="T0" fmla="+- 0 2339 1711"/>
                    <a:gd name="T1" fmla="*/ T0 w 628"/>
                    <a:gd name="T2" fmla="+- 0 10 10"/>
                    <a:gd name="T3" fmla="*/ 10 h 2318"/>
                    <a:gd name="T4" fmla="+- 0 1711 1711"/>
                    <a:gd name="T5" fmla="*/ T4 w 628"/>
                    <a:gd name="T6" fmla="+- 0 627 10"/>
                    <a:gd name="T7" fmla="*/ 627 h 2318"/>
                    <a:gd name="T8" fmla="+- 0 1711 1711"/>
                    <a:gd name="T9" fmla="*/ T8 w 628"/>
                    <a:gd name="T10" fmla="+- 0 2328 10"/>
                    <a:gd name="T11" fmla="*/ 2328 h 2318"/>
                    <a:gd name="T12" fmla="+- 0 2339 1711"/>
                    <a:gd name="T13" fmla="*/ T12 w 628"/>
                    <a:gd name="T14" fmla="+- 0 1711 10"/>
                    <a:gd name="T15" fmla="*/ 1711 h 2318"/>
                    <a:gd name="T16" fmla="+- 0 2339 1711"/>
                    <a:gd name="T17" fmla="*/ T16 w 628"/>
                    <a:gd name="T18" fmla="+- 0 10 10"/>
                    <a:gd name="T19" fmla="*/ 10 h 2318"/>
                  </a:gdLst>
                  <a:ahLst/>
                  <a:cxnLst>
                    <a:cxn ang="0">
                      <a:pos x="T1" y="T3"/>
                    </a:cxn>
                    <a:cxn ang="0">
                      <a:pos x="T5" y="T7"/>
                    </a:cxn>
                    <a:cxn ang="0">
                      <a:pos x="T9" y="T11"/>
                    </a:cxn>
                    <a:cxn ang="0">
                      <a:pos x="T13" y="T15"/>
                    </a:cxn>
                    <a:cxn ang="0">
                      <a:pos x="T17" y="T19"/>
                    </a:cxn>
                  </a:cxnLst>
                  <a:rect l="0" t="0" r="r" b="b"/>
                  <a:pathLst>
                    <a:path w="628" h="2318">
                      <a:moveTo>
                        <a:pt x="628" y="0"/>
                      </a:moveTo>
                      <a:lnTo>
                        <a:pt x="0" y="617"/>
                      </a:lnTo>
                      <a:lnTo>
                        <a:pt x="0" y="2318"/>
                      </a:lnTo>
                      <a:lnTo>
                        <a:pt x="628" y="1701"/>
                      </a:lnTo>
                      <a:lnTo>
                        <a:pt x="628" y="0"/>
                      </a:lnTo>
                      <a:close/>
                    </a:path>
                  </a:pathLst>
                </a:custGeom>
                <a:solidFill>
                  <a:srgbClr val="ADA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7"/>
              <p:cNvGrpSpPr>
                <a:grpSpLocks/>
              </p:cNvGrpSpPr>
              <p:nvPr/>
            </p:nvGrpSpPr>
            <p:grpSpPr bwMode="auto">
              <a:xfrm>
                <a:off x="5417963" y="3741622"/>
                <a:ext cx="1808003" cy="483404"/>
                <a:chOff x="10" y="10"/>
                <a:chExt cx="2329" cy="618"/>
              </a:xfrm>
            </p:grpSpPr>
            <p:sp>
              <p:nvSpPr>
                <p:cNvPr id="25" name="Freeform 8"/>
                <p:cNvSpPr>
                  <a:spLocks/>
                </p:cNvSpPr>
                <p:nvPr/>
              </p:nvSpPr>
              <p:spPr bwMode="auto">
                <a:xfrm>
                  <a:off x="10" y="10"/>
                  <a:ext cx="2329" cy="618"/>
                </a:xfrm>
                <a:custGeom>
                  <a:avLst/>
                  <a:gdLst>
                    <a:gd name="T0" fmla="+- 0 2339 10"/>
                    <a:gd name="T1" fmla="*/ T0 w 2329"/>
                    <a:gd name="T2" fmla="+- 0 10 10"/>
                    <a:gd name="T3" fmla="*/ 10 h 618"/>
                    <a:gd name="T4" fmla="+- 0 638 10"/>
                    <a:gd name="T5" fmla="*/ T4 w 2329"/>
                    <a:gd name="T6" fmla="+- 0 10 10"/>
                    <a:gd name="T7" fmla="*/ 10 h 618"/>
                    <a:gd name="T8" fmla="+- 0 10 10"/>
                    <a:gd name="T9" fmla="*/ T8 w 2329"/>
                    <a:gd name="T10" fmla="+- 0 627 10"/>
                    <a:gd name="T11" fmla="*/ 627 h 618"/>
                    <a:gd name="T12" fmla="+- 0 1711 10"/>
                    <a:gd name="T13" fmla="*/ T12 w 2329"/>
                    <a:gd name="T14" fmla="+- 0 627 10"/>
                    <a:gd name="T15" fmla="*/ 627 h 618"/>
                    <a:gd name="T16" fmla="+- 0 2339 10"/>
                    <a:gd name="T17" fmla="*/ T16 w 2329"/>
                    <a:gd name="T18" fmla="+- 0 10 10"/>
                    <a:gd name="T19" fmla="*/ 10 h 618"/>
                  </a:gdLst>
                  <a:ahLst/>
                  <a:cxnLst>
                    <a:cxn ang="0">
                      <a:pos x="T1" y="T3"/>
                    </a:cxn>
                    <a:cxn ang="0">
                      <a:pos x="T5" y="T7"/>
                    </a:cxn>
                    <a:cxn ang="0">
                      <a:pos x="T9" y="T11"/>
                    </a:cxn>
                    <a:cxn ang="0">
                      <a:pos x="T13" y="T15"/>
                    </a:cxn>
                    <a:cxn ang="0">
                      <a:pos x="T17" y="T19"/>
                    </a:cxn>
                  </a:cxnLst>
                  <a:rect l="0" t="0" r="r" b="b"/>
                  <a:pathLst>
                    <a:path w="2329" h="618">
                      <a:moveTo>
                        <a:pt x="2329" y="0"/>
                      </a:moveTo>
                      <a:lnTo>
                        <a:pt x="628" y="0"/>
                      </a:lnTo>
                      <a:lnTo>
                        <a:pt x="0" y="617"/>
                      </a:lnTo>
                      <a:lnTo>
                        <a:pt x="1701" y="617"/>
                      </a:lnTo>
                      <a:lnTo>
                        <a:pt x="2329" y="0"/>
                      </a:lnTo>
                      <a:close/>
                    </a:path>
                  </a:pathLst>
                </a:custGeom>
                <a:solidFill>
                  <a:srgbClr val="DADB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9"/>
              <p:cNvGrpSpPr>
                <a:grpSpLocks/>
              </p:cNvGrpSpPr>
              <p:nvPr/>
            </p:nvGrpSpPr>
            <p:grpSpPr bwMode="auto">
              <a:xfrm>
                <a:off x="5417963" y="4406498"/>
                <a:ext cx="1808003" cy="461502"/>
                <a:chOff x="10" y="860"/>
                <a:chExt cx="2329" cy="590"/>
              </a:xfrm>
            </p:grpSpPr>
            <p:sp>
              <p:nvSpPr>
                <p:cNvPr id="24" name="Freeform 10"/>
                <p:cNvSpPr>
                  <a:spLocks/>
                </p:cNvSpPr>
                <p:nvPr/>
              </p:nvSpPr>
              <p:spPr bwMode="auto">
                <a:xfrm>
                  <a:off x="10" y="860"/>
                  <a:ext cx="2329" cy="590"/>
                </a:xfrm>
                <a:custGeom>
                  <a:avLst/>
                  <a:gdLst>
                    <a:gd name="T0" fmla="+- 0 10 10"/>
                    <a:gd name="T1" fmla="*/ T0 w 2329"/>
                    <a:gd name="T2" fmla="+- 0 1450 860"/>
                    <a:gd name="T3" fmla="*/ 1450 h 590"/>
                    <a:gd name="T4" fmla="+- 0 1711 10"/>
                    <a:gd name="T5" fmla="*/ T4 w 2329"/>
                    <a:gd name="T6" fmla="+- 0 1450 860"/>
                    <a:gd name="T7" fmla="*/ 1450 h 590"/>
                    <a:gd name="T8" fmla="+- 0 2339 10"/>
                    <a:gd name="T9" fmla="*/ T8 w 2329"/>
                    <a:gd name="T10" fmla="+- 0 860 860"/>
                    <a:gd name="T11" fmla="*/ 860 h 590"/>
                  </a:gdLst>
                  <a:ahLst/>
                  <a:cxnLst>
                    <a:cxn ang="0">
                      <a:pos x="T1" y="T3"/>
                    </a:cxn>
                    <a:cxn ang="0">
                      <a:pos x="T5" y="T7"/>
                    </a:cxn>
                    <a:cxn ang="0">
                      <a:pos x="T9" y="T11"/>
                    </a:cxn>
                  </a:cxnLst>
                  <a:rect l="0" t="0" r="r" b="b"/>
                  <a:pathLst>
                    <a:path w="2329" h="590">
                      <a:moveTo>
                        <a:pt x="0" y="590"/>
                      </a:moveTo>
                      <a:lnTo>
                        <a:pt x="1701" y="590"/>
                      </a:lnTo>
                      <a:lnTo>
                        <a:pt x="2329"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1"/>
              <p:cNvGrpSpPr>
                <a:grpSpLocks/>
              </p:cNvGrpSpPr>
              <p:nvPr/>
            </p:nvGrpSpPr>
            <p:grpSpPr bwMode="auto">
              <a:xfrm>
                <a:off x="6077818" y="3741622"/>
                <a:ext cx="487517" cy="1813156"/>
                <a:chOff x="860" y="10"/>
                <a:chExt cx="628" cy="2318"/>
              </a:xfrm>
            </p:grpSpPr>
            <p:sp>
              <p:nvSpPr>
                <p:cNvPr id="23" name="Freeform 12"/>
                <p:cNvSpPr>
                  <a:spLocks/>
                </p:cNvSpPr>
                <p:nvPr/>
              </p:nvSpPr>
              <p:spPr bwMode="auto">
                <a:xfrm>
                  <a:off x="860" y="10"/>
                  <a:ext cx="628" cy="2318"/>
                </a:xfrm>
                <a:custGeom>
                  <a:avLst/>
                  <a:gdLst>
                    <a:gd name="T0" fmla="+- 0 860 860"/>
                    <a:gd name="T1" fmla="*/ T0 w 628"/>
                    <a:gd name="T2" fmla="+- 0 2328 10"/>
                    <a:gd name="T3" fmla="*/ 2328 h 2318"/>
                    <a:gd name="T4" fmla="+- 0 860 860"/>
                    <a:gd name="T5" fmla="*/ T4 w 628"/>
                    <a:gd name="T6" fmla="+- 0 627 10"/>
                    <a:gd name="T7" fmla="*/ 627 h 2318"/>
                    <a:gd name="T8" fmla="+- 0 1488 860"/>
                    <a:gd name="T9" fmla="*/ T8 w 628"/>
                    <a:gd name="T10" fmla="+- 0 10 10"/>
                    <a:gd name="T11" fmla="*/ 10 h 2318"/>
                  </a:gdLst>
                  <a:ahLst/>
                  <a:cxnLst>
                    <a:cxn ang="0">
                      <a:pos x="T1" y="T3"/>
                    </a:cxn>
                    <a:cxn ang="0">
                      <a:pos x="T5" y="T7"/>
                    </a:cxn>
                    <a:cxn ang="0">
                      <a:pos x="T9" y="T11"/>
                    </a:cxn>
                  </a:cxnLst>
                  <a:rect l="0" t="0" r="r" b="b"/>
                  <a:pathLst>
                    <a:path w="628" h="2318">
                      <a:moveTo>
                        <a:pt x="0" y="2318"/>
                      </a:moveTo>
                      <a:lnTo>
                        <a:pt x="0" y="617"/>
                      </a:lnTo>
                      <a:lnTo>
                        <a:pt x="628"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3"/>
              <p:cNvGrpSpPr>
                <a:grpSpLocks/>
              </p:cNvGrpSpPr>
              <p:nvPr/>
            </p:nvGrpSpPr>
            <p:grpSpPr bwMode="auto">
              <a:xfrm>
                <a:off x="5661721" y="3983324"/>
                <a:ext cx="1320487" cy="1330534"/>
                <a:chOff x="324" y="319"/>
                <a:chExt cx="1701" cy="1701"/>
              </a:xfrm>
            </p:grpSpPr>
            <p:sp>
              <p:nvSpPr>
                <p:cNvPr id="22" name="Freeform 14"/>
                <p:cNvSpPr>
                  <a:spLocks/>
                </p:cNvSpPr>
                <p:nvPr/>
              </p:nvSpPr>
              <p:spPr bwMode="auto">
                <a:xfrm>
                  <a:off x="324" y="319"/>
                  <a:ext cx="1701" cy="1701"/>
                </a:xfrm>
                <a:custGeom>
                  <a:avLst/>
                  <a:gdLst>
                    <a:gd name="T0" fmla="+- 0 324 324"/>
                    <a:gd name="T1" fmla="*/ T0 w 1701"/>
                    <a:gd name="T2" fmla="+- 0 319 319"/>
                    <a:gd name="T3" fmla="*/ 319 h 1701"/>
                    <a:gd name="T4" fmla="+- 0 2025 324"/>
                    <a:gd name="T5" fmla="*/ T4 w 1701"/>
                    <a:gd name="T6" fmla="+- 0 319 319"/>
                    <a:gd name="T7" fmla="*/ 319 h 1701"/>
                    <a:gd name="T8" fmla="+- 0 2025 324"/>
                    <a:gd name="T9" fmla="*/ T8 w 1701"/>
                    <a:gd name="T10" fmla="+- 0 2019 319"/>
                    <a:gd name="T11" fmla="*/ 2019 h 1701"/>
                  </a:gdLst>
                  <a:ahLst/>
                  <a:cxnLst>
                    <a:cxn ang="0">
                      <a:pos x="T1" y="T3"/>
                    </a:cxn>
                    <a:cxn ang="0">
                      <a:pos x="T5" y="T7"/>
                    </a:cxn>
                    <a:cxn ang="0">
                      <a:pos x="T9" y="T11"/>
                    </a:cxn>
                  </a:cxnLst>
                  <a:rect l="0" t="0" r="r" b="b"/>
                  <a:pathLst>
                    <a:path w="1701" h="1701">
                      <a:moveTo>
                        <a:pt x="0" y="0"/>
                      </a:moveTo>
                      <a:lnTo>
                        <a:pt x="1701" y="0"/>
                      </a:lnTo>
                      <a:lnTo>
                        <a:pt x="1701" y="170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5"/>
              <p:cNvGrpSpPr>
                <a:grpSpLocks/>
              </p:cNvGrpSpPr>
              <p:nvPr/>
            </p:nvGrpSpPr>
            <p:grpSpPr bwMode="auto">
              <a:xfrm>
                <a:off x="7188704" y="4492541"/>
                <a:ext cx="23289" cy="1564"/>
                <a:chOff x="2291" y="970"/>
                <a:chExt cx="30" cy="2"/>
              </a:xfrm>
            </p:grpSpPr>
            <p:sp>
              <p:nvSpPr>
                <p:cNvPr id="21" name="Freeform 16"/>
                <p:cNvSpPr>
                  <a:spLocks/>
                </p:cNvSpPr>
                <p:nvPr/>
              </p:nvSpPr>
              <p:spPr bwMode="auto">
                <a:xfrm>
                  <a:off x="2291" y="970"/>
                  <a:ext cx="30" cy="2"/>
                </a:xfrm>
                <a:custGeom>
                  <a:avLst/>
                  <a:gdLst>
                    <a:gd name="T0" fmla="+- 0 2291 2291"/>
                    <a:gd name="T1" fmla="*/ T0 w 30"/>
                    <a:gd name="T2" fmla="+- 0 2321 2291"/>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17"/>
              <p:cNvGrpSpPr>
                <a:grpSpLocks/>
              </p:cNvGrpSpPr>
              <p:nvPr/>
            </p:nvGrpSpPr>
            <p:grpSpPr bwMode="auto">
              <a:xfrm>
                <a:off x="7257018" y="4492541"/>
                <a:ext cx="874114" cy="1564"/>
                <a:chOff x="2379" y="970"/>
                <a:chExt cx="1126" cy="2"/>
              </a:xfrm>
            </p:grpSpPr>
            <p:sp>
              <p:nvSpPr>
                <p:cNvPr id="20" name="Freeform 18"/>
                <p:cNvSpPr>
                  <a:spLocks/>
                </p:cNvSpPr>
                <p:nvPr/>
              </p:nvSpPr>
              <p:spPr bwMode="auto">
                <a:xfrm>
                  <a:off x="2379" y="970"/>
                  <a:ext cx="1126" cy="2"/>
                </a:xfrm>
                <a:custGeom>
                  <a:avLst/>
                  <a:gdLst>
                    <a:gd name="T0" fmla="+- 0 2379 2379"/>
                    <a:gd name="T1" fmla="*/ T0 w 1126"/>
                    <a:gd name="T2" fmla="+- 0 3504 2379"/>
                    <a:gd name="T3" fmla="*/ T2 w 1126"/>
                  </a:gdLst>
                  <a:ahLst/>
                  <a:cxnLst>
                    <a:cxn ang="0">
                      <a:pos x="T1" y="0"/>
                    </a:cxn>
                    <a:cxn ang="0">
                      <a:pos x="T3" y="0"/>
                    </a:cxn>
                  </a:cxnLst>
                  <a:rect l="0" t="0" r="r" b="b"/>
                  <a:pathLst>
                    <a:path w="1126">
                      <a:moveTo>
                        <a:pt x="0" y="0"/>
                      </a:moveTo>
                      <a:lnTo>
                        <a:pt x="1125" y="0"/>
                      </a:lnTo>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9"/>
              <p:cNvGrpSpPr>
                <a:grpSpLocks/>
              </p:cNvGrpSpPr>
              <p:nvPr/>
            </p:nvGrpSpPr>
            <p:grpSpPr bwMode="auto">
              <a:xfrm>
                <a:off x="8152869" y="4492541"/>
                <a:ext cx="23289" cy="1564"/>
                <a:chOff x="3533" y="970"/>
                <a:chExt cx="30" cy="2"/>
              </a:xfrm>
            </p:grpSpPr>
            <p:sp>
              <p:nvSpPr>
                <p:cNvPr id="19" name="Freeform 20"/>
                <p:cNvSpPr>
                  <a:spLocks/>
                </p:cNvSpPr>
                <p:nvPr/>
              </p:nvSpPr>
              <p:spPr bwMode="auto">
                <a:xfrm>
                  <a:off x="3533" y="970"/>
                  <a:ext cx="30" cy="2"/>
                </a:xfrm>
                <a:custGeom>
                  <a:avLst/>
                  <a:gdLst>
                    <a:gd name="T0" fmla="+- 0 3533 3533"/>
                    <a:gd name="T1" fmla="*/ T0 w 30"/>
                    <a:gd name="T2" fmla="+- 0 3563 3533"/>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21"/>
              <p:cNvGrpSpPr>
                <a:grpSpLocks/>
              </p:cNvGrpSpPr>
              <p:nvPr/>
            </p:nvGrpSpPr>
            <p:grpSpPr bwMode="auto">
              <a:xfrm>
                <a:off x="7132810" y="4452648"/>
                <a:ext cx="67538" cy="78221"/>
                <a:chOff x="2219" y="919"/>
                <a:chExt cx="87" cy="100"/>
              </a:xfrm>
            </p:grpSpPr>
            <p:sp>
              <p:nvSpPr>
                <p:cNvPr id="18" name="Freeform 22"/>
                <p:cNvSpPr>
                  <a:spLocks/>
                </p:cNvSpPr>
                <p:nvPr/>
              </p:nvSpPr>
              <p:spPr bwMode="auto">
                <a:xfrm>
                  <a:off x="2219" y="919"/>
                  <a:ext cx="87" cy="100"/>
                </a:xfrm>
                <a:custGeom>
                  <a:avLst/>
                  <a:gdLst>
                    <a:gd name="T0" fmla="+- 0 2306 2219"/>
                    <a:gd name="T1" fmla="*/ T0 w 87"/>
                    <a:gd name="T2" fmla="+- 0 919 919"/>
                    <a:gd name="T3" fmla="*/ 919 h 100"/>
                    <a:gd name="T4" fmla="+- 0 2219 2219"/>
                    <a:gd name="T5" fmla="*/ T4 w 87"/>
                    <a:gd name="T6" fmla="+- 0 969 919"/>
                    <a:gd name="T7" fmla="*/ 969 h 100"/>
                    <a:gd name="T8" fmla="+- 0 2306 2219"/>
                    <a:gd name="T9" fmla="*/ T8 w 87"/>
                    <a:gd name="T10" fmla="+- 0 1019 919"/>
                    <a:gd name="T11" fmla="*/ 1019 h 100"/>
                    <a:gd name="T12" fmla="+- 0 2306 2219"/>
                    <a:gd name="T13" fmla="*/ T12 w 87"/>
                    <a:gd name="T14" fmla="+- 0 919 919"/>
                    <a:gd name="T15" fmla="*/ 919 h 100"/>
                  </a:gdLst>
                  <a:ahLst/>
                  <a:cxnLst>
                    <a:cxn ang="0">
                      <a:pos x="T1" y="T3"/>
                    </a:cxn>
                    <a:cxn ang="0">
                      <a:pos x="T5" y="T7"/>
                    </a:cxn>
                    <a:cxn ang="0">
                      <a:pos x="T9" y="T11"/>
                    </a:cxn>
                    <a:cxn ang="0">
                      <a:pos x="T13" y="T15"/>
                    </a:cxn>
                  </a:cxnLst>
                  <a:rect l="0" t="0" r="r" b="b"/>
                  <a:pathLst>
                    <a:path w="87" h="100">
                      <a:moveTo>
                        <a:pt x="87" y="0"/>
                      </a:moveTo>
                      <a:lnTo>
                        <a:pt x="0" y="50"/>
                      </a:lnTo>
                      <a:lnTo>
                        <a:pt x="87" y="100"/>
                      </a:lnTo>
                      <a:lnTo>
                        <a:pt x="8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29" name="Rectangle 28"/>
            <p:cNvSpPr/>
            <p:nvPr/>
          </p:nvSpPr>
          <p:spPr>
            <a:xfrm>
              <a:off x="7391400" y="1905000"/>
              <a:ext cx="1752600" cy="602729"/>
            </a:xfrm>
            <a:prstGeom prst="rect">
              <a:avLst/>
            </a:prstGeom>
          </p:spPr>
          <p:txBody>
            <a:bodyPr wrap="square">
              <a:spAutoFit/>
            </a:bodyPr>
            <a:lstStyle/>
            <a:p>
              <a:pPr lvl="1" fontAlgn="base">
                <a:spcBef>
                  <a:spcPts val="575"/>
                </a:spcBef>
                <a:spcAft>
                  <a:spcPts val="1000"/>
                </a:spcAft>
              </a:pPr>
              <a:r>
                <a:rPr lang="en-NZ" altLang="en-US" sz="1200" b="1" dirty="0">
                  <a:solidFill>
                    <a:srgbClr val="231F20"/>
                  </a:solidFill>
                  <a:latin typeface="Times New Roman" pitchFamily="18" charset="0"/>
                  <a:cs typeface="Arial" pitchFamily="34" charset="0"/>
                </a:rPr>
                <a:t>10 g projectile</a:t>
              </a:r>
              <a:endParaRPr lang="en-NZ" altLang="en-US" sz="1200" b="1" dirty="0">
                <a:latin typeface="Times New Roman" pitchFamily="18" charset="0"/>
                <a:cs typeface="Arial" pitchFamily="34" charset="0"/>
              </a:endParaRPr>
            </a:p>
            <a:p>
              <a:pPr marR="663575" lvl="0" fontAlgn="base">
                <a:spcBef>
                  <a:spcPts val="50"/>
                </a:spcBef>
                <a:spcAft>
                  <a:spcPts val="1000"/>
                </a:spcAft>
              </a:pPr>
              <a:r>
                <a:rPr lang="en-NZ" altLang="en-US" sz="1200" b="1" dirty="0">
                  <a:solidFill>
                    <a:srgbClr val="231F20"/>
                  </a:solidFill>
                  <a:latin typeface="Times New Roman" pitchFamily="18" charset="0"/>
                  <a:cs typeface="Arial" pitchFamily="34" charset="0"/>
                </a:rPr>
                <a:t>    </a:t>
              </a:r>
              <a:r>
                <a:rPr lang="en-NZ" altLang="en-US" sz="1200" b="1" dirty="0" smtClean="0">
                  <a:solidFill>
                    <a:srgbClr val="231F20"/>
                  </a:solidFill>
                  <a:latin typeface="Times New Roman" pitchFamily="18" charset="0"/>
                  <a:cs typeface="Arial" pitchFamily="34" charset="0"/>
                </a:rPr>
                <a:t>     60 </a:t>
              </a:r>
              <a:r>
                <a:rPr lang="en-NZ" altLang="en-US" sz="1200" b="1" dirty="0">
                  <a:solidFill>
                    <a:srgbClr val="231F20"/>
                  </a:solidFill>
                  <a:latin typeface="Times New Roman" pitchFamily="18" charset="0"/>
                  <a:cs typeface="Arial" pitchFamily="34" charset="0"/>
                </a:rPr>
                <a:t>m s</a:t>
              </a:r>
              <a:r>
                <a:rPr lang="en-NZ" altLang="en-US" sz="1200" b="1" baseline="30000" dirty="0">
                  <a:solidFill>
                    <a:srgbClr val="231F20"/>
                  </a:solidFill>
                  <a:latin typeface="Times New Roman" pitchFamily="18" charset="0"/>
                  <a:cs typeface="Arial" pitchFamily="34" charset="0"/>
                </a:rPr>
                <a:t>–1</a:t>
              </a:r>
              <a:endParaRPr lang="en-US" altLang="en-US" sz="1200" b="1" dirty="0">
                <a:latin typeface="Arial" pitchFamily="34" charset="0"/>
                <a:cs typeface="Arial" pitchFamily="34" charset="0"/>
              </a:endParaRPr>
            </a:p>
          </p:txBody>
        </p:sp>
        <p:sp>
          <p:nvSpPr>
            <p:cNvPr id="30" name="Oval 29"/>
            <p:cNvSpPr/>
            <p:nvPr/>
          </p:nvSpPr>
          <p:spPr>
            <a:xfrm>
              <a:off x="8458200" y="1752600"/>
              <a:ext cx="152400" cy="76200"/>
            </a:xfrm>
            <a:prstGeom prst="ellipse">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32" name="Rectangle 31"/>
          <p:cNvSpPr/>
          <p:nvPr/>
        </p:nvSpPr>
        <p:spPr>
          <a:xfrm>
            <a:off x="228600" y="3544669"/>
            <a:ext cx="7391400" cy="646331"/>
          </a:xfrm>
          <a:prstGeom prst="rect">
            <a:avLst/>
          </a:prstGeom>
        </p:spPr>
        <p:txBody>
          <a:bodyPr wrap="square">
            <a:spAutoFit/>
          </a:bodyPr>
          <a:lstStyle/>
          <a:p>
            <a:pPr lvl="0"/>
            <a:r>
              <a:rPr lang="en-US" dirty="0" smtClean="0"/>
              <a:t>(a)  Show </a:t>
            </a:r>
            <a:r>
              <a:rPr lang="en-US" dirty="0"/>
              <a:t>that once the projectile stops, the velocity of the centre of mass of the cube and projectile is 0.74 m s</a:t>
            </a:r>
            <a:r>
              <a:rPr lang="en-US" baseline="30000" dirty="0"/>
              <a:t>–1</a:t>
            </a:r>
            <a:r>
              <a:rPr lang="en-US" dirty="0"/>
              <a:t>.</a:t>
            </a:r>
            <a:endParaRPr lang="en-NZ" dirty="0"/>
          </a:p>
        </p:txBody>
      </p:sp>
      <p:sp>
        <p:nvSpPr>
          <p:cNvPr id="33" name="Rectangle 32"/>
          <p:cNvSpPr/>
          <p:nvPr/>
        </p:nvSpPr>
        <p:spPr>
          <a:xfrm>
            <a:off x="228600" y="4191000"/>
            <a:ext cx="6096000" cy="646331"/>
          </a:xfrm>
          <a:prstGeom prst="rect">
            <a:avLst/>
          </a:prstGeom>
        </p:spPr>
        <p:txBody>
          <a:bodyPr wrap="square">
            <a:spAutoFit/>
          </a:bodyPr>
          <a:lstStyle/>
          <a:p>
            <a:pPr lvl="0"/>
            <a:r>
              <a:rPr lang="en-US" dirty="0" smtClean="0"/>
              <a:t>(b)  Show </a:t>
            </a:r>
            <a:r>
              <a:rPr lang="en-US" dirty="0"/>
              <a:t>that once the projectile stops, the angular velocity of the cube and projectile is given </a:t>
            </a:r>
            <a:r>
              <a:rPr lang="en-US" dirty="0" smtClean="0"/>
              <a:t>by</a:t>
            </a:r>
            <a:endParaRPr lang="en-NZ" dirty="0"/>
          </a:p>
        </p:txBody>
      </p:sp>
      <p:sp>
        <p:nvSpPr>
          <p:cNvPr id="34" name="Rectangle 33"/>
          <p:cNvSpPr/>
          <p:nvPr/>
        </p:nvSpPr>
        <p:spPr>
          <a:xfrm>
            <a:off x="228600" y="4875074"/>
            <a:ext cx="5943600" cy="1754326"/>
          </a:xfrm>
          <a:prstGeom prst="rect">
            <a:avLst/>
          </a:prstGeom>
        </p:spPr>
        <p:txBody>
          <a:bodyPr wrap="square">
            <a:spAutoFit/>
          </a:bodyPr>
          <a:lstStyle/>
          <a:p>
            <a:r>
              <a:rPr lang="en-US" dirty="0"/>
              <a:t>where </a:t>
            </a:r>
            <a:r>
              <a:rPr lang="en-US" i="1" dirty="0"/>
              <a:t>d </a:t>
            </a:r>
            <a:r>
              <a:rPr lang="en-US" dirty="0"/>
              <a:t>is the perpendicular distance from the centre of mass of the cube to the initial direction of the projectile, </a:t>
            </a:r>
            <a:r>
              <a:rPr lang="en-US" i="1" dirty="0"/>
              <a:t>I </a:t>
            </a:r>
            <a:r>
              <a:rPr lang="en-US" dirty="0"/>
              <a:t>is the rotational inertia of the cube (about a vertical axis through the centre of mass), </a:t>
            </a:r>
            <a:r>
              <a:rPr lang="en-US" i="1" dirty="0"/>
              <a:t>r </a:t>
            </a:r>
            <a:r>
              <a:rPr lang="en-US" dirty="0"/>
              <a:t>is the distance from the centre of mass to the final position of the projectile, and </a:t>
            </a:r>
            <a:r>
              <a:rPr lang="en-US" i="1" dirty="0"/>
              <a:t>ω </a:t>
            </a:r>
            <a:r>
              <a:rPr lang="en-US" dirty="0"/>
              <a:t>is the angular velocity of the cube and </a:t>
            </a:r>
            <a:r>
              <a:rPr lang="en-US" dirty="0" smtClean="0"/>
              <a:t>projectile.</a:t>
            </a:r>
            <a:endParaRPr lang="en-NZ" dirty="0"/>
          </a:p>
        </p:txBody>
      </p:sp>
      <mc:AlternateContent xmlns:mc="http://schemas.openxmlformats.org/markup-compatibility/2006">
        <mc:Choice xmlns:a14="http://schemas.microsoft.com/office/drawing/2010/main" Requires="a14">
          <p:sp>
            <p:nvSpPr>
              <p:cNvPr id="35" name="TextBox 34"/>
              <p:cNvSpPr txBox="1"/>
              <p:nvPr/>
            </p:nvSpPr>
            <p:spPr>
              <a:xfrm>
                <a:off x="6214981" y="4419600"/>
                <a:ext cx="2700419" cy="711798"/>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i="1" smtClean="0">
                          <a:latin typeface="Cambria Math" panose="02040503050406030204" pitchFamily="18" charset="0"/>
                          <a:ea typeface="Cambria Math" panose="02040503050406030204" pitchFamily="18" charset="0"/>
                        </a:rPr>
                        <m:t>𝜔</m:t>
                      </m:r>
                      <m:r>
                        <a:rPr lang="en-NZ" sz="2000" b="0" i="1" smtClean="0">
                          <a:latin typeface="Cambria Math" panose="02040503050406030204" pitchFamily="18" charset="0"/>
                          <a:ea typeface="Cambria Math" panose="02040503050406030204" pitchFamily="18" charset="0"/>
                        </a:rPr>
                        <m:t>=</m:t>
                      </m:r>
                      <m:f>
                        <m:fPr>
                          <m:ctrlPr>
                            <a:rPr lang="en-NZ" sz="2000" b="0" i="1" smtClean="0">
                              <a:latin typeface="Cambria Math" panose="02040503050406030204" pitchFamily="18" charset="0"/>
                              <a:ea typeface="Cambria Math" panose="02040503050406030204" pitchFamily="18" charset="0"/>
                            </a:rPr>
                          </m:ctrlPr>
                        </m:fPr>
                        <m:num>
                          <m:r>
                            <m:rPr>
                              <m:nor/>
                            </m:rPr>
                            <a:rPr lang="en-US" sz="2000" i="1" dirty="0">
                              <a:latin typeface="Cambria Math" panose="02040503050406030204" pitchFamily="18" charset="0"/>
                              <a:ea typeface="Cambria Math" panose="02040503050406030204" pitchFamily="18" charset="0"/>
                            </a:rPr>
                            <m:t>m</m:t>
                          </m:r>
                          <m:r>
                            <m:rPr>
                              <m:nor/>
                            </m:rPr>
                            <a:rPr lang="en-US" sz="2000" baseline="-25000" dirty="0">
                              <a:latin typeface="Cambria Math" panose="02040503050406030204" pitchFamily="18" charset="0"/>
                              <a:ea typeface="Cambria Math" panose="02040503050406030204" pitchFamily="18" charset="0"/>
                            </a:rPr>
                            <m:t>projectile</m:t>
                          </m:r>
                          <m:r>
                            <m:rPr>
                              <m:nor/>
                            </m:rPr>
                            <a:rPr lang="en-US" sz="2000" i="1" dirty="0">
                              <a:latin typeface="Cambria Math" panose="02040503050406030204" pitchFamily="18" charset="0"/>
                              <a:ea typeface="Cambria Math" panose="02040503050406030204" pitchFamily="18" charset="0"/>
                            </a:rPr>
                            <m:t>v</m:t>
                          </m:r>
                          <m:r>
                            <m:rPr>
                              <m:nor/>
                            </m:rPr>
                            <a:rPr lang="en-US" sz="2000" baseline="-25000" dirty="0">
                              <a:latin typeface="Cambria Math" panose="02040503050406030204" pitchFamily="18" charset="0"/>
                              <a:ea typeface="Cambria Math" panose="02040503050406030204" pitchFamily="18" charset="0"/>
                            </a:rPr>
                            <m:t>projectile</m:t>
                          </m:r>
                          <m:r>
                            <m:rPr>
                              <m:nor/>
                            </m:rPr>
                            <a:rPr lang="en-US" sz="2000" i="1" dirty="0">
                              <a:latin typeface="Cambria Math" panose="02040503050406030204" pitchFamily="18" charset="0"/>
                              <a:ea typeface="Cambria Math" panose="02040503050406030204" pitchFamily="18" charset="0"/>
                            </a:rPr>
                            <m:t>d</m:t>
                          </m:r>
                          <m:r>
                            <m:rPr>
                              <m:nor/>
                            </m:rPr>
                            <a:rPr lang="en-NZ" sz="2000" dirty="0">
                              <a:latin typeface="Cambria Math" panose="02040503050406030204" pitchFamily="18" charset="0"/>
                              <a:ea typeface="Cambria Math" panose="02040503050406030204" pitchFamily="18" charset="0"/>
                            </a:rPr>
                            <m:t> </m:t>
                          </m:r>
                        </m:num>
                        <m:den>
                          <m:r>
                            <m:rPr>
                              <m:nor/>
                            </m:rPr>
                            <a:rPr lang="en-US" sz="2000" i="1" dirty="0">
                              <a:latin typeface="Cambria Math" panose="02040503050406030204" pitchFamily="18" charset="0"/>
                              <a:ea typeface="Cambria Math" panose="02040503050406030204" pitchFamily="18" charset="0"/>
                            </a:rPr>
                            <m:t>I</m:t>
                          </m:r>
                          <m:r>
                            <m:rPr>
                              <m:nor/>
                            </m:rPr>
                            <a:rPr lang="en-US" sz="2000" i="1" dirty="0">
                              <a:latin typeface="Cambria Math" panose="02040503050406030204" pitchFamily="18" charset="0"/>
                              <a:ea typeface="Cambria Math" panose="02040503050406030204" pitchFamily="18" charset="0"/>
                            </a:rPr>
                            <m:t> </m:t>
                          </m:r>
                          <m:r>
                            <m:rPr>
                              <m:nor/>
                            </m:rPr>
                            <a:rPr lang="en-US" sz="2000" dirty="0">
                              <a:latin typeface="Cambria Math" panose="02040503050406030204" pitchFamily="18" charset="0"/>
                              <a:ea typeface="Cambria Math" panose="02040503050406030204" pitchFamily="18" charset="0"/>
                            </a:rPr>
                            <m:t>+ </m:t>
                          </m:r>
                          <m:r>
                            <m:rPr>
                              <m:nor/>
                            </m:rPr>
                            <a:rPr lang="en-US" sz="2000" i="1" dirty="0">
                              <a:latin typeface="Cambria Math" panose="02040503050406030204" pitchFamily="18" charset="0"/>
                              <a:ea typeface="Cambria Math" panose="02040503050406030204" pitchFamily="18" charset="0"/>
                            </a:rPr>
                            <m:t>m</m:t>
                          </m:r>
                          <m:r>
                            <m:rPr>
                              <m:nor/>
                            </m:rPr>
                            <a:rPr lang="en-US" sz="2000" baseline="-25000" dirty="0">
                              <a:latin typeface="Cambria Math" panose="02040503050406030204" pitchFamily="18" charset="0"/>
                              <a:ea typeface="Cambria Math" panose="02040503050406030204" pitchFamily="18" charset="0"/>
                            </a:rPr>
                            <m:t>projectile</m:t>
                          </m:r>
                          <m:r>
                            <m:rPr>
                              <m:nor/>
                            </m:rPr>
                            <a:rPr lang="en-US" sz="2000" dirty="0">
                              <a:latin typeface="Cambria Math" panose="02040503050406030204" pitchFamily="18" charset="0"/>
                              <a:ea typeface="Cambria Math" panose="02040503050406030204" pitchFamily="18" charset="0"/>
                            </a:rPr>
                            <m:t> </m:t>
                          </m:r>
                          <m:r>
                            <m:rPr>
                              <m:nor/>
                            </m:rPr>
                            <a:rPr lang="en-US" sz="2000" i="1" dirty="0">
                              <a:latin typeface="Cambria Math" panose="02040503050406030204" pitchFamily="18" charset="0"/>
                              <a:ea typeface="Cambria Math" panose="02040503050406030204" pitchFamily="18" charset="0"/>
                            </a:rPr>
                            <m:t>r</m:t>
                          </m:r>
                          <m:r>
                            <m:rPr>
                              <m:nor/>
                            </m:rPr>
                            <a:rPr lang="en-NZ" sz="2000" b="0" i="0" dirty="0" smtClean="0">
                              <a:latin typeface="Cambria Math" panose="02040503050406030204" pitchFamily="18" charset="0"/>
                              <a:ea typeface="Cambria Math" panose="02040503050406030204" pitchFamily="18" charset="0"/>
                            </a:rPr>
                            <m:t> </m:t>
                          </m:r>
                          <m:r>
                            <m:rPr>
                              <m:nor/>
                            </m:rPr>
                            <a:rPr lang="en-US" sz="2000" baseline="30000" dirty="0">
                              <a:latin typeface="Cambria Math" panose="02040503050406030204" pitchFamily="18" charset="0"/>
                              <a:ea typeface="Cambria Math" panose="02040503050406030204" pitchFamily="18" charset="0"/>
                            </a:rPr>
                            <m:t>2</m:t>
                          </m:r>
                        </m:den>
                      </m:f>
                    </m:oMath>
                  </m:oMathPara>
                </a14:m>
                <a:endParaRPr lang="en-NZ" sz="2000" dirty="0">
                  <a:latin typeface="Cambria Math" panose="02040503050406030204" pitchFamily="18" charset="0"/>
                  <a:ea typeface="Cambria Math" panose="02040503050406030204" pitchFamily="18" charset="0"/>
                </a:endParaRPr>
              </a:p>
            </p:txBody>
          </p:sp>
        </mc:Choice>
        <mc:Fallback>
          <p:sp>
            <p:nvSpPr>
              <p:cNvPr id="35" name="TextBox 34"/>
              <p:cNvSpPr txBox="1">
                <a:spLocks noRot="1" noChangeAspect="1" noMove="1" noResize="1" noEditPoints="1" noAdjustHandles="1" noChangeArrowheads="1" noChangeShapeType="1" noTextEdit="1"/>
              </p:cNvSpPr>
              <p:nvPr/>
            </p:nvSpPr>
            <p:spPr>
              <a:xfrm>
                <a:off x="6214981" y="4419600"/>
                <a:ext cx="2700419" cy="711798"/>
              </a:xfrm>
              <a:prstGeom prst="rect">
                <a:avLst/>
              </a:prstGeom>
              <a:blipFill rotWithShape="1">
                <a:blip r:embed="rId2"/>
                <a:stretch>
                  <a:fillRect b="-855"/>
                </a:stretch>
              </a:blipFill>
            </p:spPr>
            <p:txBody>
              <a:bodyPr/>
              <a:lstStyle/>
              <a:p>
                <a:r>
                  <a:rPr lang="en-NZ">
                    <a:noFill/>
                  </a:rPr>
                  <a:t> </a:t>
                </a:r>
              </a:p>
            </p:txBody>
          </p:sp>
        </mc:Fallback>
      </mc:AlternateContent>
    </p:spTree>
    <p:extLst>
      <p:ext uri="{BB962C8B-B14F-4D97-AF65-F5344CB8AC3E}">
        <p14:creationId xmlns:p14="http://schemas.microsoft.com/office/powerpoint/2010/main" val="1444286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1532984" cy="369332"/>
          </a:xfrm>
          <a:prstGeom prst="rect">
            <a:avLst/>
          </a:prstGeom>
        </p:spPr>
        <p:txBody>
          <a:bodyPr wrap="none">
            <a:spAutoFit/>
          </a:bodyPr>
          <a:lstStyle/>
          <a:p>
            <a:r>
              <a:rPr lang="en-US" dirty="0" smtClean="0"/>
              <a:t>(c)  Show </a:t>
            </a:r>
            <a:r>
              <a:rPr lang="en-US" dirty="0"/>
              <a:t>that </a:t>
            </a:r>
            <a:endParaRPr lang="en-NZ" dirty="0"/>
          </a:p>
        </p:txBody>
      </p:sp>
      <p:sp>
        <p:nvSpPr>
          <p:cNvPr id="3" name="Rectangle 2"/>
          <p:cNvSpPr/>
          <p:nvPr/>
        </p:nvSpPr>
        <p:spPr>
          <a:xfrm>
            <a:off x="228600" y="1371600"/>
            <a:ext cx="8610600" cy="646331"/>
          </a:xfrm>
          <a:prstGeom prst="rect">
            <a:avLst/>
          </a:prstGeom>
        </p:spPr>
        <p:txBody>
          <a:bodyPr wrap="square">
            <a:spAutoFit/>
          </a:bodyPr>
          <a:lstStyle/>
          <a:p>
            <a:r>
              <a:rPr lang="en-US" dirty="0"/>
              <a:t>is the fraction of the initial kinetic energy that goes into moving </a:t>
            </a:r>
            <a:r>
              <a:rPr lang="en-US" dirty="0" smtClean="0"/>
              <a:t>the centre </a:t>
            </a:r>
            <a:r>
              <a:rPr lang="en-US" dirty="0"/>
              <a:t>of mass of the cube and projectile.</a:t>
            </a:r>
            <a:endParaRPr lang="en-N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81000"/>
            <a:ext cx="1819275" cy="924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28600" y="2286000"/>
            <a:ext cx="7391400" cy="369332"/>
          </a:xfrm>
          <a:prstGeom prst="rect">
            <a:avLst/>
          </a:prstGeom>
        </p:spPr>
        <p:txBody>
          <a:bodyPr wrap="square">
            <a:spAutoFit/>
          </a:bodyPr>
          <a:lstStyle/>
          <a:p>
            <a:pPr lvl="0"/>
            <a:r>
              <a:rPr lang="en-US" dirty="0" smtClean="0"/>
              <a:t>(d)  Explain </a:t>
            </a:r>
            <a:r>
              <a:rPr lang="en-US" dirty="0"/>
              <a:t>what has happened to the rest of the projectile’s initial energy.</a:t>
            </a:r>
            <a:endParaRPr lang="en-NZ" dirty="0"/>
          </a:p>
        </p:txBody>
      </p:sp>
      <p:sp>
        <p:nvSpPr>
          <p:cNvPr id="5" name="Rectangle 4"/>
          <p:cNvSpPr/>
          <p:nvPr/>
        </p:nvSpPr>
        <p:spPr>
          <a:xfrm>
            <a:off x="228600" y="2819400"/>
            <a:ext cx="8686800" cy="369332"/>
          </a:xfrm>
          <a:prstGeom prst="rect">
            <a:avLst/>
          </a:prstGeom>
        </p:spPr>
        <p:txBody>
          <a:bodyPr wrap="square">
            <a:spAutoFit/>
          </a:bodyPr>
          <a:lstStyle/>
          <a:p>
            <a:r>
              <a:rPr lang="en-US" dirty="0" smtClean="0"/>
              <a:t>(e)  Four </a:t>
            </a:r>
            <a:r>
              <a:rPr lang="en-US" dirty="0"/>
              <a:t>blocks are removed from the cube to create a new object, as shown below</a:t>
            </a:r>
            <a:endParaRPr lang="en-NZ" dirty="0"/>
          </a:p>
        </p:txBody>
      </p:sp>
      <p:sp>
        <p:nvSpPr>
          <p:cNvPr id="6"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7" name="Group 3"/>
          <p:cNvGrpSpPr>
            <a:grpSpLocks/>
          </p:cNvGrpSpPr>
          <p:nvPr/>
        </p:nvGrpSpPr>
        <p:grpSpPr bwMode="auto">
          <a:xfrm>
            <a:off x="5257800" y="3581400"/>
            <a:ext cx="3554413" cy="1752600"/>
            <a:chOff x="0" y="0"/>
            <a:chExt cx="3438" cy="1966"/>
          </a:xfrm>
        </p:grpSpPr>
        <p:grpSp>
          <p:nvGrpSpPr>
            <p:cNvPr id="8" name="Group 30"/>
            <p:cNvGrpSpPr>
              <a:grpSpLocks/>
            </p:cNvGrpSpPr>
            <p:nvPr/>
          </p:nvGrpSpPr>
          <p:grpSpPr bwMode="auto">
            <a:xfrm>
              <a:off x="990" y="965"/>
              <a:ext cx="738" cy="691"/>
              <a:chOff x="990" y="965"/>
              <a:chExt cx="738" cy="691"/>
            </a:xfrm>
          </p:grpSpPr>
          <p:sp>
            <p:nvSpPr>
              <p:cNvPr id="5124" name="Freeform 31"/>
              <p:cNvSpPr>
                <a:spLocks/>
              </p:cNvSpPr>
              <p:nvPr/>
            </p:nvSpPr>
            <p:spPr bwMode="auto">
              <a:xfrm>
                <a:off x="990" y="965"/>
                <a:ext cx="738" cy="691"/>
              </a:xfrm>
              <a:custGeom>
                <a:avLst/>
                <a:gdLst>
                  <a:gd name="T0" fmla="+- 0 1676 990"/>
                  <a:gd name="T1" fmla="*/ T0 w 738"/>
                  <a:gd name="T2" fmla="+- 0 965 965"/>
                  <a:gd name="T3" fmla="*/ 965 h 691"/>
                  <a:gd name="T4" fmla="+- 0 990 990"/>
                  <a:gd name="T5" fmla="*/ T4 w 738"/>
                  <a:gd name="T6" fmla="+- 0 966 965"/>
                  <a:gd name="T7" fmla="*/ 966 h 691"/>
                  <a:gd name="T8" fmla="+- 0 1044 990"/>
                  <a:gd name="T9" fmla="*/ T8 w 738"/>
                  <a:gd name="T10" fmla="+- 0 1654 965"/>
                  <a:gd name="T11" fmla="*/ 1654 h 691"/>
                  <a:gd name="T12" fmla="+- 0 1728 990"/>
                  <a:gd name="T13" fmla="*/ T12 w 738"/>
                  <a:gd name="T14" fmla="+- 0 1656 965"/>
                  <a:gd name="T15" fmla="*/ 1656 h 691"/>
                  <a:gd name="T16" fmla="+- 0 1676 990"/>
                  <a:gd name="T17" fmla="*/ T16 w 738"/>
                  <a:gd name="T18" fmla="+- 0 965 965"/>
                  <a:gd name="T19" fmla="*/ 965 h 691"/>
                </a:gdLst>
                <a:ahLst/>
                <a:cxnLst>
                  <a:cxn ang="0">
                    <a:pos x="T1" y="T3"/>
                  </a:cxn>
                  <a:cxn ang="0">
                    <a:pos x="T5" y="T7"/>
                  </a:cxn>
                  <a:cxn ang="0">
                    <a:pos x="T9" y="T11"/>
                  </a:cxn>
                  <a:cxn ang="0">
                    <a:pos x="T13" y="T15"/>
                  </a:cxn>
                  <a:cxn ang="0">
                    <a:pos x="T17" y="T19"/>
                  </a:cxn>
                </a:cxnLst>
                <a:rect l="0" t="0" r="r" b="b"/>
                <a:pathLst>
                  <a:path w="738" h="691">
                    <a:moveTo>
                      <a:pt x="686" y="0"/>
                    </a:moveTo>
                    <a:lnTo>
                      <a:pt x="0" y="1"/>
                    </a:lnTo>
                    <a:lnTo>
                      <a:pt x="54" y="689"/>
                    </a:lnTo>
                    <a:lnTo>
                      <a:pt x="738" y="691"/>
                    </a:lnTo>
                    <a:lnTo>
                      <a:pt x="686" y="0"/>
                    </a:lnTo>
                    <a:close/>
                  </a:path>
                </a:pathLst>
              </a:custGeom>
              <a:solidFill>
                <a:srgbClr val="C8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28"/>
            <p:cNvGrpSpPr>
              <a:grpSpLocks/>
            </p:cNvGrpSpPr>
            <p:nvPr/>
          </p:nvGrpSpPr>
          <p:grpSpPr bwMode="auto">
            <a:xfrm>
              <a:off x="1676" y="665"/>
              <a:ext cx="365" cy="992"/>
              <a:chOff x="1676" y="665"/>
              <a:chExt cx="365" cy="992"/>
            </a:xfrm>
          </p:grpSpPr>
          <p:sp>
            <p:nvSpPr>
              <p:cNvPr id="5123" name="Freeform 29"/>
              <p:cNvSpPr>
                <a:spLocks/>
              </p:cNvSpPr>
              <p:nvPr/>
            </p:nvSpPr>
            <p:spPr bwMode="auto">
              <a:xfrm>
                <a:off x="1676" y="665"/>
                <a:ext cx="365" cy="992"/>
              </a:xfrm>
              <a:custGeom>
                <a:avLst/>
                <a:gdLst>
                  <a:gd name="T0" fmla="+- 0 1992 1676"/>
                  <a:gd name="T1" fmla="*/ T0 w 365"/>
                  <a:gd name="T2" fmla="+- 0 665 665"/>
                  <a:gd name="T3" fmla="*/ 665 h 992"/>
                  <a:gd name="T4" fmla="+- 0 1676 1676"/>
                  <a:gd name="T5" fmla="*/ T4 w 365"/>
                  <a:gd name="T6" fmla="+- 0 965 665"/>
                  <a:gd name="T7" fmla="*/ 965 h 992"/>
                  <a:gd name="T8" fmla="+- 0 1728 1676"/>
                  <a:gd name="T9" fmla="*/ T8 w 365"/>
                  <a:gd name="T10" fmla="+- 0 1656 665"/>
                  <a:gd name="T11" fmla="*/ 1656 h 992"/>
                  <a:gd name="T12" fmla="+- 0 2041 1676"/>
                  <a:gd name="T13" fmla="*/ T12 w 365"/>
                  <a:gd name="T14" fmla="+- 0 1341 665"/>
                  <a:gd name="T15" fmla="*/ 1341 h 992"/>
                  <a:gd name="T16" fmla="+- 0 1992 1676"/>
                  <a:gd name="T17" fmla="*/ T16 w 365"/>
                  <a:gd name="T18" fmla="+- 0 665 665"/>
                  <a:gd name="T19" fmla="*/ 665 h 992"/>
                </a:gdLst>
                <a:ahLst/>
                <a:cxnLst>
                  <a:cxn ang="0">
                    <a:pos x="T1" y="T3"/>
                  </a:cxn>
                  <a:cxn ang="0">
                    <a:pos x="T5" y="T7"/>
                  </a:cxn>
                  <a:cxn ang="0">
                    <a:pos x="T9" y="T11"/>
                  </a:cxn>
                  <a:cxn ang="0">
                    <a:pos x="T13" y="T15"/>
                  </a:cxn>
                  <a:cxn ang="0">
                    <a:pos x="T17" y="T19"/>
                  </a:cxn>
                </a:cxnLst>
                <a:rect l="0" t="0" r="r" b="b"/>
                <a:pathLst>
                  <a:path w="365" h="992">
                    <a:moveTo>
                      <a:pt x="316" y="0"/>
                    </a:moveTo>
                    <a:lnTo>
                      <a:pt x="0" y="300"/>
                    </a:lnTo>
                    <a:lnTo>
                      <a:pt x="52" y="991"/>
                    </a:lnTo>
                    <a:lnTo>
                      <a:pt x="365" y="676"/>
                    </a:lnTo>
                    <a:lnTo>
                      <a:pt x="316" y="0"/>
                    </a:lnTo>
                    <a:close/>
                  </a:path>
                </a:pathLst>
              </a:custGeom>
              <a:solidFill>
                <a:srgbClr val="B0AE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26"/>
            <p:cNvGrpSpPr>
              <a:grpSpLocks/>
            </p:cNvGrpSpPr>
            <p:nvPr/>
          </p:nvGrpSpPr>
          <p:grpSpPr bwMode="auto">
            <a:xfrm>
              <a:off x="990" y="665"/>
              <a:ext cx="1002" cy="301"/>
              <a:chOff x="990" y="665"/>
              <a:chExt cx="1002" cy="301"/>
            </a:xfrm>
          </p:grpSpPr>
          <p:sp>
            <p:nvSpPr>
              <p:cNvPr id="5121" name="Freeform 27"/>
              <p:cNvSpPr>
                <a:spLocks/>
              </p:cNvSpPr>
              <p:nvPr/>
            </p:nvSpPr>
            <p:spPr bwMode="auto">
              <a:xfrm>
                <a:off x="990" y="665"/>
                <a:ext cx="1002" cy="301"/>
              </a:xfrm>
              <a:custGeom>
                <a:avLst/>
                <a:gdLst>
                  <a:gd name="T0" fmla="+- 0 1992 990"/>
                  <a:gd name="T1" fmla="*/ T0 w 1002"/>
                  <a:gd name="T2" fmla="+- 0 665 665"/>
                  <a:gd name="T3" fmla="*/ 665 h 301"/>
                  <a:gd name="T4" fmla="+- 0 1320 990"/>
                  <a:gd name="T5" fmla="*/ T4 w 1002"/>
                  <a:gd name="T6" fmla="+- 0 667 665"/>
                  <a:gd name="T7" fmla="*/ 667 h 301"/>
                  <a:gd name="T8" fmla="+- 0 990 990"/>
                  <a:gd name="T9" fmla="*/ T8 w 1002"/>
                  <a:gd name="T10" fmla="+- 0 966 665"/>
                  <a:gd name="T11" fmla="*/ 966 h 301"/>
                  <a:gd name="T12" fmla="+- 0 1676 990"/>
                  <a:gd name="T13" fmla="*/ T12 w 1002"/>
                  <a:gd name="T14" fmla="+- 0 965 665"/>
                  <a:gd name="T15" fmla="*/ 965 h 301"/>
                  <a:gd name="T16" fmla="+- 0 1992 990"/>
                  <a:gd name="T17" fmla="*/ T16 w 1002"/>
                  <a:gd name="T18" fmla="+- 0 665 665"/>
                  <a:gd name="T19" fmla="*/ 665 h 301"/>
                </a:gdLst>
                <a:ahLst/>
                <a:cxnLst>
                  <a:cxn ang="0">
                    <a:pos x="T1" y="T3"/>
                  </a:cxn>
                  <a:cxn ang="0">
                    <a:pos x="T5" y="T7"/>
                  </a:cxn>
                  <a:cxn ang="0">
                    <a:pos x="T9" y="T11"/>
                  </a:cxn>
                  <a:cxn ang="0">
                    <a:pos x="T13" y="T15"/>
                  </a:cxn>
                  <a:cxn ang="0">
                    <a:pos x="T17" y="T19"/>
                  </a:cxn>
                </a:cxnLst>
                <a:rect l="0" t="0" r="r" b="b"/>
                <a:pathLst>
                  <a:path w="1002" h="301">
                    <a:moveTo>
                      <a:pt x="1002" y="0"/>
                    </a:moveTo>
                    <a:lnTo>
                      <a:pt x="330" y="2"/>
                    </a:lnTo>
                    <a:lnTo>
                      <a:pt x="0" y="301"/>
                    </a:lnTo>
                    <a:lnTo>
                      <a:pt x="686" y="300"/>
                    </a:lnTo>
                    <a:lnTo>
                      <a:pt x="1002" y="0"/>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24"/>
            <p:cNvGrpSpPr>
              <a:grpSpLocks/>
            </p:cNvGrpSpPr>
            <p:nvPr/>
          </p:nvGrpSpPr>
          <p:grpSpPr bwMode="auto">
            <a:xfrm>
              <a:off x="275" y="300"/>
              <a:ext cx="738" cy="691"/>
              <a:chOff x="275" y="300"/>
              <a:chExt cx="738" cy="691"/>
            </a:xfrm>
          </p:grpSpPr>
          <p:sp>
            <p:nvSpPr>
              <p:cNvPr id="5120" name="Freeform 25"/>
              <p:cNvSpPr>
                <a:spLocks/>
              </p:cNvSpPr>
              <p:nvPr/>
            </p:nvSpPr>
            <p:spPr bwMode="auto">
              <a:xfrm>
                <a:off x="275" y="300"/>
                <a:ext cx="738" cy="691"/>
              </a:xfrm>
              <a:custGeom>
                <a:avLst/>
                <a:gdLst>
                  <a:gd name="T0" fmla="+- 0 961 275"/>
                  <a:gd name="T1" fmla="*/ T0 w 738"/>
                  <a:gd name="T2" fmla="+- 0 300 300"/>
                  <a:gd name="T3" fmla="*/ 300 h 691"/>
                  <a:gd name="T4" fmla="+- 0 275 275"/>
                  <a:gd name="T5" fmla="*/ T4 w 738"/>
                  <a:gd name="T6" fmla="+- 0 301 300"/>
                  <a:gd name="T7" fmla="*/ 301 h 691"/>
                  <a:gd name="T8" fmla="+- 0 329 275"/>
                  <a:gd name="T9" fmla="*/ T8 w 738"/>
                  <a:gd name="T10" fmla="+- 0 989 300"/>
                  <a:gd name="T11" fmla="*/ 989 h 691"/>
                  <a:gd name="T12" fmla="+- 0 1013 275"/>
                  <a:gd name="T13" fmla="*/ T12 w 738"/>
                  <a:gd name="T14" fmla="+- 0 991 300"/>
                  <a:gd name="T15" fmla="*/ 991 h 691"/>
                  <a:gd name="T16" fmla="+- 0 961 275"/>
                  <a:gd name="T17" fmla="*/ T16 w 738"/>
                  <a:gd name="T18" fmla="+- 0 300 300"/>
                  <a:gd name="T19" fmla="*/ 300 h 691"/>
                </a:gdLst>
                <a:ahLst/>
                <a:cxnLst>
                  <a:cxn ang="0">
                    <a:pos x="T1" y="T3"/>
                  </a:cxn>
                  <a:cxn ang="0">
                    <a:pos x="T5" y="T7"/>
                  </a:cxn>
                  <a:cxn ang="0">
                    <a:pos x="T9" y="T11"/>
                  </a:cxn>
                  <a:cxn ang="0">
                    <a:pos x="T13" y="T15"/>
                  </a:cxn>
                  <a:cxn ang="0">
                    <a:pos x="T17" y="T19"/>
                  </a:cxn>
                </a:cxnLst>
                <a:rect l="0" t="0" r="r" b="b"/>
                <a:pathLst>
                  <a:path w="738" h="691">
                    <a:moveTo>
                      <a:pt x="686" y="0"/>
                    </a:moveTo>
                    <a:lnTo>
                      <a:pt x="0" y="1"/>
                    </a:lnTo>
                    <a:lnTo>
                      <a:pt x="54" y="689"/>
                    </a:lnTo>
                    <a:lnTo>
                      <a:pt x="738" y="691"/>
                    </a:lnTo>
                    <a:lnTo>
                      <a:pt x="686" y="0"/>
                    </a:lnTo>
                    <a:close/>
                  </a:path>
                </a:pathLst>
              </a:custGeom>
              <a:solidFill>
                <a:srgbClr val="C8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22"/>
            <p:cNvGrpSpPr>
              <a:grpSpLocks/>
            </p:cNvGrpSpPr>
            <p:nvPr/>
          </p:nvGrpSpPr>
          <p:grpSpPr bwMode="auto">
            <a:xfrm>
              <a:off x="961" y="0"/>
              <a:ext cx="365" cy="992"/>
              <a:chOff x="961" y="0"/>
              <a:chExt cx="365" cy="992"/>
            </a:xfrm>
          </p:grpSpPr>
          <p:sp>
            <p:nvSpPr>
              <p:cNvPr id="31" name="Freeform 23"/>
              <p:cNvSpPr>
                <a:spLocks/>
              </p:cNvSpPr>
              <p:nvPr/>
            </p:nvSpPr>
            <p:spPr bwMode="auto">
              <a:xfrm>
                <a:off x="961" y="0"/>
                <a:ext cx="365" cy="992"/>
              </a:xfrm>
              <a:custGeom>
                <a:avLst/>
                <a:gdLst>
                  <a:gd name="T0" fmla="+- 0 1277 961"/>
                  <a:gd name="T1" fmla="*/ T0 w 365"/>
                  <a:gd name="T2" fmla="*/ 0 h 992"/>
                  <a:gd name="T3" fmla="+- 0 961 961"/>
                  <a:gd name="T4" fmla="*/ T3 w 365"/>
                  <a:gd name="T5" fmla="*/ 300 h 992"/>
                  <a:gd name="T6" fmla="+- 0 1013 961"/>
                  <a:gd name="T7" fmla="*/ T6 w 365"/>
                  <a:gd name="T8" fmla="*/ 991 h 992"/>
                  <a:gd name="T9" fmla="+- 0 1326 961"/>
                  <a:gd name="T10" fmla="*/ T9 w 365"/>
                  <a:gd name="T11" fmla="*/ 676 h 992"/>
                  <a:gd name="T12" fmla="+- 0 1277 961"/>
                  <a:gd name="T13" fmla="*/ T12 w 365"/>
                  <a:gd name="T14" fmla="*/ 0 h 992"/>
                </a:gdLst>
                <a:ahLst/>
                <a:cxnLst>
                  <a:cxn ang="0">
                    <a:pos x="T1" y="T2"/>
                  </a:cxn>
                  <a:cxn ang="0">
                    <a:pos x="T4" y="T5"/>
                  </a:cxn>
                  <a:cxn ang="0">
                    <a:pos x="T7" y="T8"/>
                  </a:cxn>
                  <a:cxn ang="0">
                    <a:pos x="T10" y="T11"/>
                  </a:cxn>
                  <a:cxn ang="0">
                    <a:pos x="T13" y="T14"/>
                  </a:cxn>
                </a:cxnLst>
                <a:rect l="0" t="0" r="r" b="b"/>
                <a:pathLst>
                  <a:path w="365" h="992">
                    <a:moveTo>
                      <a:pt x="316" y="0"/>
                    </a:moveTo>
                    <a:lnTo>
                      <a:pt x="0" y="300"/>
                    </a:lnTo>
                    <a:lnTo>
                      <a:pt x="52" y="991"/>
                    </a:lnTo>
                    <a:lnTo>
                      <a:pt x="365" y="676"/>
                    </a:lnTo>
                    <a:lnTo>
                      <a:pt x="316" y="0"/>
                    </a:lnTo>
                    <a:close/>
                  </a:path>
                </a:pathLst>
              </a:custGeom>
              <a:solidFill>
                <a:srgbClr val="B0AE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20"/>
            <p:cNvGrpSpPr>
              <a:grpSpLocks/>
            </p:cNvGrpSpPr>
            <p:nvPr/>
          </p:nvGrpSpPr>
          <p:grpSpPr bwMode="auto">
            <a:xfrm>
              <a:off x="275" y="0"/>
              <a:ext cx="1002" cy="301"/>
              <a:chOff x="275" y="0"/>
              <a:chExt cx="1002" cy="301"/>
            </a:xfrm>
          </p:grpSpPr>
          <p:sp>
            <p:nvSpPr>
              <p:cNvPr id="30" name="Freeform 21"/>
              <p:cNvSpPr>
                <a:spLocks/>
              </p:cNvSpPr>
              <p:nvPr/>
            </p:nvSpPr>
            <p:spPr bwMode="auto">
              <a:xfrm>
                <a:off x="275" y="0"/>
                <a:ext cx="1002" cy="301"/>
              </a:xfrm>
              <a:custGeom>
                <a:avLst/>
                <a:gdLst>
                  <a:gd name="T0" fmla="+- 0 1277 275"/>
                  <a:gd name="T1" fmla="*/ T0 w 1002"/>
                  <a:gd name="T2" fmla="*/ 0 h 301"/>
                  <a:gd name="T3" fmla="+- 0 605 275"/>
                  <a:gd name="T4" fmla="*/ T3 w 1002"/>
                  <a:gd name="T5" fmla="*/ 2 h 301"/>
                  <a:gd name="T6" fmla="+- 0 275 275"/>
                  <a:gd name="T7" fmla="*/ T6 w 1002"/>
                  <a:gd name="T8" fmla="*/ 301 h 301"/>
                  <a:gd name="T9" fmla="+- 0 961 275"/>
                  <a:gd name="T10" fmla="*/ T9 w 1002"/>
                  <a:gd name="T11" fmla="*/ 300 h 301"/>
                  <a:gd name="T12" fmla="+- 0 1277 275"/>
                  <a:gd name="T13" fmla="*/ T12 w 1002"/>
                  <a:gd name="T14" fmla="*/ 0 h 301"/>
                </a:gdLst>
                <a:ahLst/>
                <a:cxnLst>
                  <a:cxn ang="0">
                    <a:pos x="T1" y="T2"/>
                  </a:cxn>
                  <a:cxn ang="0">
                    <a:pos x="T4" y="T5"/>
                  </a:cxn>
                  <a:cxn ang="0">
                    <a:pos x="T7" y="T8"/>
                  </a:cxn>
                  <a:cxn ang="0">
                    <a:pos x="T10" y="T11"/>
                  </a:cxn>
                  <a:cxn ang="0">
                    <a:pos x="T13" y="T14"/>
                  </a:cxn>
                </a:cxnLst>
                <a:rect l="0" t="0" r="r" b="b"/>
                <a:pathLst>
                  <a:path w="1002" h="301">
                    <a:moveTo>
                      <a:pt x="1002" y="0"/>
                    </a:moveTo>
                    <a:lnTo>
                      <a:pt x="330" y="2"/>
                    </a:lnTo>
                    <a:lnTo>
                      <a:pt x="0" y="301"/>
                    </a:lnTo>
                    <a:lnTo>
                      <a:pt x="686" y="300"/>
                    </a:lnTo>
                    <a:lnTo>
                      <a:pt x="1002" y="0"/>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18"/>
            <p:cNvGrpSpPr>
              <a:grpSpLocks/>
            </p:cNvGrpSpPr>
            <p:nvPr/>
          </p:nvGrpSpPr>
          <p:grpSpPr bwMode="auto">
            <a:xfrm>
              <a:off x="1970" y="894"/>
              <a:ext cx="30" cy="2"/>
              <a:chOff x="1970" y="894"/>
              <a:chExt cx="30" cy="2"/>
            </a:xfrm>
          </p:grpSpPr>
          <p:sp>
            <p:nvSpPr>
              <p:cNvPr id="29" name="Freeform 19"/>
              <p:cNvSpPr>
                <a:spLocks/>
              </p:cNvSpPr>
              <p:nvPr/>
            </p:nvSpPr>
            <p:spPr bwMode="auto">
              <a:xfrm>
                <a:off x="1970" y="894"/>
                <a:ext cx="30" cy="2"/>
              </a:xfrm>
              <a:custGeom>
                <a:avLst/>
                <a:gdLst>
                  <a:gd name="T0" fmla="+- 0 1970 1970"/>
                  <a:gd name="T1" fmla="*/ T0 w 30"/>
                  <a:gd name="T2" fmla="+- 0 2000 1970"/>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16"/>
            <p:cNvGrpSpPr>
              <a:grpSpLocks/>
            </p:cNvGrpSpPr>
            <p:nvPr/>
          </p:nvGrpSpPr>
          <p:grpSpPr bwMode="auto">
            <a:xfrm>
              <a:off x="2058" y="894"/>
              <a:ext cx="1126" cy="2"/>
              <a:chOff x="2058" y="894"/>
              <a:chExt cx="1126" cy="2"/>
            </a:xfrm>
          </p:grpSpPr>
          <p:sp>
            <p:nvSpPr>
              <p:cNvPr id="28" name="Freeform 17"/>
              <p:cNvSpPr>
                <a:spLocks/>
              </p:cNvSpPr>
              <p:nvPr/>
            </p:nvSpPr>
            <p:spPr bwMode="auto">
              <a:xfrm>
                <a:off x="2058" y="894"/>
                <a:ext cx="1126" cy="2"/>
              </a:xfrm>
              <a:custGeom>
                <a:avLst/>
                <a:gdLst>
                  <a:gd name="T0" fmla="+- 0 2058 2058"/>
                  <a:gd name="T1" fmla="*/ T0 w 1126"/>
                  <a:gd name="T2" fmla="+- 0 3183 2058"/>
                  <a:gd name="T3" fmla="*/ T2 w 1126"/>
                </a:gdLst>
                <a:ahLst/>
                <a:cxnLst>
                  <a:cxn ang="0">
                    <a:pos x="T1" y="0"/>
                  </a:cxn>
                  <a:cxn ang="0">
                    <a:pos x="T3" y="0"/>
                  </a:cxn>
                </a:cxnLst>
                <a:rect l="0" t="0" r="r" b="b"/>
                <a:pathLst>
                  <a:path w="1126">
                    <a:moveTo>
                      <a:pt x="0" y="0"/>
                    </a:moveTo>
                    <a:lnTo>
                      <a:pt x="1125" y="0"/>
                    </a:lnTo>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14"/>
            <p:cNvGrpSpPr>
              <a:grpSpLocks/>
            </p:cNvGrpSpPr>
            <p:nvPr/>
          </p:nvGrpSpPr>
          <p:grpSpPr bwMode="auto">
            <a:xfrm>
              <a:off x="3212" y="894"/>
              <a:ext cx="30" cy="2"/>
              <a:chOff x="3212" y="894"/>
              <a:chExt cx="30" cy="2"/>
            </a:xfrm>
          </p:grpSpPr>
          <p:sp>
            <p:nvSpPr>
              <p:cNvPr id="27" name="Freeform 15"/>
              <p:cNvSpPr>
                <a:spLocks/>
              </p:cNvSpPr>
              <p:nvPr/>
            </p:nvSpPr>
            <p:spPr bwMode="auto">
              <a:xfrm>
                <a:off x="3212" y="894"/>
                <a:ext cx="30" cy="2"/>
              </a:xfrm>
              <a:custGeom>
                <a:avLst/>
                <a:gdLst>
                  <a:gd name="T0" fmla="+- 0 3212 3212"/>
                  <a:gd name="T1" fmla="*/ T0 w 30"/>
                  <a:gd name="T2" fmla="+- 0 3242 3212"/>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12"/>
            <p:cNvGrpSpPr>
              <a:grpSpLocks/>
            </p:cNvGrpSpPr>
            <p:nvPr/>
          </p:nvGrpSpPr>
          <p:grpSpPr bwMode="auto">
            <a:xfrm>
              <a:off x="1899" y="844"/>
              <a:ext cx="87" cy="100"/>
              <a:chOff x="1899" y="844"/>
              <a:chExt cx="87" cy="100"/>
            </a:xfrm>
          </p:grpSpPr>
          <p:sp>
            <p:nvSpPr>
              <p:cNvPr id="26" name="Freeform 13"/>
              <p:cNvSpPr>
                <a:spLocks/>
              </p:cNvSpPr>
              <p:nvPr/>
            </p:nvSpPr>
            <p:spPr bwMode="auto">
              <a:xfrm>
                <a:off x="1899" y="844"/>
                <a:ext cx="87" cy="100"/>
              </a:xfrm>
              <a:custGeom>
                <a:avLst/>
                <a:gdLst>
                  <a:gd name="T0" fmla="+- 0 1985 1899"/>
                  <a:gd name="T1" fmla="*/ T0 w 87"/>
                  <a:gd name="T2" fmla="+- 0 844 844"/>
                  <a:gd name="T3" fmla="*/ 844 h 100"/>
                  <a:gd name="T4" fmla="+- 0 1899 1899"/>
                  <a:gd name="T5" fmla="*/ T4 w 87"/>
                  <a:gd name="T6" fmla="+- 0 894 844"/>
                  <a:gd name="T7" fmla="*/ 894 h 100"/>
                  <a:gd name="T8" fmla="+- 0 1985 1899"/>
                  <a:gd name="T9" fmla="*/ T8 w 87"/>
                  <a:gd name="T10" fmla="+- 0 944 844"/>
                  <a:gd name="T11" fmla="*/ 944 h 100"/>
                  <a:gd name="T12" fmla="+- 0 1985 1899"/>
                  <a:gd name="T13" fmla="*/ T12 w 87"/>
                  <a:gd name="T14" fmla="+- 0 844 844"/>
                  <a:gd name="T15" fmla="*/ 844 h 100"/>
                </a:gdLst>
                <a:ahLst/>
                <a:cxnLst>
                  <a:cxn ang="0">
                    <a:pos x="T1" y="T3"/>
                  </a:cxn>
                  <a:cxn ang="0">
                    <a:pos x="T5" y="T7"/>
                  </a:cxn>
                  <a:cxn ang="0">
                    <a:pos x="T9" y="T11"/>
                  </a:cxn>
                  <a:cxn ang="0">
                    <a:pos x="T13" y="T15"/>
                  </a:cxn>
                </a:cxnLst>
                <a:rect l="0" t="0" r="r" b="b"/>
                <a:pathLst>
                  <a:path w="87" h="100">
                    <a:moveTo>
                      <a:pt x="86" y="0"/>
                    </a:moveTo>
                    <a:lnTo>
                      <a:pt x="0" y="50"/>
                    </a:lnTo>
                    <a:lnTo>
                      <a:pt x="86" y="100"/>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10"/>
            <p:cNvGrpSpPr>
              <a:grpSpLocks/>
            </p:cNvGrpSpPr>
            <p:nvPr/>
          </p:nvGrpSpPr>
          <p:grpSpPr bwMode="auto">
            <a:xfrm>
              <a:off x="3312" y="894"/>
              <a:ext cx="104" cy="2"/>
              <a:chOff x="3312" y="894"/>
              <a:chExt cx="104" cy="2"/>
            </a:xfrm>
          </p:grpSpPr>
          <p:sp>
            <p:nvSpPr>
              <p:cNvPr id="25" name="Freeform 11"/>
              <p:cNvSpPr>
                <a:spLocks/>
              </p:cNvSpPr>
              <p:nvPr/>
            </p:nvSpPr>
            <p:spPr bwMode="auto">
              <a:xfrm>
                <a:off x="3312" y="894"/>
                <a:ext cx="104" cy="2"/>
              </a:xfrm>
              <a:custGeom>
                <a:avLst/>
                <a:gdLst>
                  <a:gd name="T0" fmla="+- 0 3312 3312"/>
                  <a:gd name="T1" fmla="*/ T0 w 104"/>
                  <a:gd name="T2" fmla="+- 0 3415 3312"/>
                  <a:gd name="T3" fmla="*/ T2 w 104"/>
                </a:gdLst>
                <a:ahLst/>
                <a:cxnLst>
                  <a:cxn ang="0">
                    <a:pos x="T1" y="0"/>
                  </a:cxn>
                  <a:cxn ang="0">
                    <a:pos x="T3" y="0"/>
                  </a:cxn>
                </a:cxnLst>
                <a:rect l="0" t="0" r="r" b="b"/>
                <a:pathLst>
                  <a:path w="104">
                    <a:moveTo>
                      <a:pt x="0" y="0"/>
                    </a:moveTo>
                    <a:lnTo>
                      <a:pt x="103" y="0"/>
                    </a:lnTo>
                  </a:path>
                </a:pathLst>
              </a:custGeom>
              <a:noFill/>
              <a:ln w="2851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8"/>
            <p:cNvGrpSpPr>
              <a:grpSpLocks/>
            </p:cNvGrpSpPr>
            <p:nvPr/>
          </p:nvGrpSpPr>
          <p:grpSpPr bwMode="auto">
            <a:xfrm>
              <a:off x="0" y="1266"/>
              <a:ext cx="747" cy="700"/>
              <a:chOff x="0" y="1266"/>
              <a:chExt cx="747" cy="700"/>
            </a:xfrm>
          </p:grpSpPr>
          <p:sp>
            <p:nvSpPr>
              <p:cNvPr id="24" name="Freeform 9"/>
              <p:cNvSpPr>
                <a:spLocks/>
              </p:cNvSpPr>
              <p:nvPr/>
            </p:nvSpPr>
            <p:spPr bwMode="auto">
              <a:xfrm>
                <a:off x="0" y="1266"/>
                <a:ext cx="747" cy="700"/>
              </a:xfrm>
              <a:custGeom>
                <a:avLst/>
                <a:gdLst>
                  <a:gd name="T0" fmla="*/ 695 w 747"/>
                  <a:gd name="T1" fmla="+- 0 1266 1266"/>
                  <a:gd name="T2" fmla="*/ 1266 h 700"/>
                  <a:gd name="T3" fmla="*/ 0 w 747"/>
                  <a:gd name="T4" fmla="+- 0 1267 1266"/>
                  <a:gd name="T5" fmla="*/ 1267 h 700"/>
                  <a:gd name="T6" fmla="*/ 54 w 747"/>
                  <a:gd name="T7" fmla="+- 0 1964 1266"/>
                  <a:gd name="T8" fmla="*/ 1964 h 700"/>
                  <a:gd name="T9" fmla="*/ 747 w 747"/>
                  <a:gd name="T10" fmla="+- 0 1966 1266"/>
                  <a:gd name="T11" fmla="*/ 1966 h 700"/>
                  <a:gd name="T12" fmla="*/ 695 w 747"/>
                  <a:gd name="T13" fmla="+- 0 1266 1266"/>
                  <a:gd name="T14" fmla="*/ 1266 h 700"/>
                </a:gdLst>
                <a:ahLst/>
                <a:cxnLst>
                  <a:cxn ang="0">
                    <a:pos x="T0" y="T2"/>
                  </a:cxn>
                  <a:cxn ang="0">
                    <a:pos x="T3" y="T5"/>
                  </a:cxn>
                  <a:cxn ang="0">
                    <a:pos x="T6" y="T8"/>
                  </a:cxn>
                  <a:cxn ang="0">
                    <a:pos x="T9" y="T11"/>
                  </a:cxn>
                  <a:cxn ang="0">
                    <a:pos x="T12" y="T14"/>
                  </a:cxn>
                </a:cxnLst>
                <a:rect l="0" t="0" r="r" b="b"/>
                <a:pathLst>
                  <a:path w="747" h="700">
                    <a:moveTo>
                      <a:pt x="695" y="0"/>
                    </a:moveTo>
                    <a:lnTo>
                      <a:pt x="0" y="1"/>
                    </a:lnTo>
                    <a:lnTo>
                      <a:pt x="54" y="698"/>
                    </a:lnTo>
                    <a:lnTo>
                      <a:pt x="747" y="700"/>
                    </a:lnTo>
                    <a:lnTo>
                      <a:pt x="695" y="0"/>
                    </a:lnTo>
                    <a:close/>
                  </a:path>
                </a:pathLst>
              </a:custGeom>
              <a:solidFill>
                <a:srgbClr val="C8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6"/>
            <p:cNvGrpSpPr>
              <a:grpSpLocks/>
            </p:cNvGrpSpPr>
            <p:nvPr/>
          </p:nvGrpSpPr>
          <p:grpSpPr bwMode="auto">
            <a:xfrm>
              <a:off x="695" y="966"/>
              <a:ext cx="366" cy="1000"/>
              <a:chOff x="695" y="966"/>
              <a:chExt cx="366" cy="1000"/>
            </a:xfrm>
          </p:grpSpPr>
          <p:sp>
            <p:nvSpPr>
              <p:cNvPr id="23" name="Freeform 7"/>
              <p:cNvSpPr>
                <a:spLocks/>
              </p:cNvSpPr>
              <p:nvPr/>
            </p:nvSpPr>
            <p:spPr bwMode="auto">
              <a:xfrm>
                <a:off x="695" y="966"/>
                <a:ext cx="366" cy="1000"/>
              </a:xfrm>
              <a:custGeom>
                <a:avLst/>
                <a:gdLst>
                  <a:gd name="T0" fmla="+- 0 1010 695"/>
                  <a:gd name="T1" fmla="*/ T0 w 366"/>
                  <a:gd name="T2" fmla="+- 0 966 966"/>
                  <a:gd name="T3" fmla="*/ 966 h 1000"/>
                  <a:gd name="T4" fmla="+- 0 695 695"/>
                  <a:gd name="T5" fmla="*/ T4 w 366"/>
                  <a:gd name="T6" fmla="+- 0 1266 966"/>
                  <a:gd name="T7" fmla="*/ 1266 h 1000"/>
                  <a:gd name="T8" fmla="+- 0 747 695"/>
                  <a:gd name="T9" fmla="*/ T8 w 366"/>
                  <a:gd name="T10" fmla="+- 0 1966 966"/>
                  <a:gd name="T11" fmla="*/ 1966 h 1000"/>
                  <a:gd name="T12" fmla="+- 0 1060 695"/>
                  <a:gd name="T13" fmla="*/ T12 w 366"/>
                  <a:gd name="T14" fmla="+- 0 1651 966"/>
                  <a:gd name="T15" fmla="*/ 1651 h 1000"/>
                  <a:gd name="T16" fmla="+- 0 1010 695"/>
                  <a:gd name="T17" fmla="*/ T16 w 366"/>
                  <a:gd name="T18" fmla="+- 0 966 966"/>
                  <a:gd name="T19" fmla="*/ 966 h 1000"/>
                </a:gdLst>
                <a:ahLst/>
                <a:cxnLst>
                  <a:cxn ang="0">
                    <a:pos x="T1" y="T3"/>
                  </a:cxn>
                  <a:cxn ang="0">
                    <a:pos x="T5" y="T7"/>
                  </a:cxn>
                  <a:cxn ang="0">
                    <a:pos x="T9" y="T11"/>
                  </a:cxn>
                  <a:cxn ang="0">
                    <a:pos x="T13" y="T15"/>
                  </a:cxn>
                  <a:cxn ang="0">
                    <a:pos x="T17" y="T19"/>
                  </a:cxn>
                </a:cxnLst>
                <a:rect l="0" t="0" r="r" b="b"/>
                <a:pathLst>
                  <a:path w="366" h="1000">
                    <a:moveTo>
                      <a:pt x="315" y="0"/>
                    </a:moveTo>
                    <a:lnTo>
                      <a:pt x="0" y="300"/>
                    </a:lnTo>
                    <a:lnTo>
                      <a:pt x="52" y="1000"/>
                    </a:lnTo>
                    <a:lnTo>
                      <a:pt x="365" y="685"/>
                    </a:lnTo>
                    <a:lnTo>
                      <a:pt x="315" y="0"/>
                    </a:lnTo>
                    <a:close/>
                  </a:path>
                </a:pathLst>
              </a:custGeom>
              <a:solidFill>
                <a:srgbClr val="B0AE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4"/>
            <p:cNvGrpSpPr>
              <a:grpSpLocks/>
            </p:cNvGrpSpPr>
            <p:nvPr/>
          </p:nvGrpSpPr>
          <p:grpSpPr bwMode="auto">
            <a:xfrm>
              <a:off x="0" y="966"/>
              <a:ext cx="1011" cy="301"/>
              <a:chOff x="0" y="966"/>
              <a:chExt cx="1011" cy="301"/>
            </a:xfrm>
          </p:grpSpPr>
          <p:sp>
            <p:nvSpPr>
              <p:cNvPr id="22" name="Freeform 5"/>
              <p:cNvSpPr>
                <a:spLocks/>
              </p:cNvSpPr>
              <p:nvPr/>
            </p:nvSpPr>
            <p:spPr bwMode="auto">
              <a:xfrm>
                <a:off x="0" y="966"/>
                <a:ext cx="1011" cy="301"/>
              </a:xfrm>
              <a:custGeom>
                <a:avLst/>
                <a:gdLst>
                  <a:gd name="T0" fmla="*/ 1010 w 1011"/>
                  <a:gd name="T1" fmla="+- 0 966 966"/>
                  <a:gd name="T2" fmla="*/ 966 h 301"/>
                  <a:gd name="T3" fmla="*/ 330 w 1011"/>
                  <a:gd name="T4" fmla="+- 0 968 966"/>
                  <a:gd name="T5" fmla="*/ 968 h 301"/>
                  <a:gd name="T6" fmla="*/ 0 w 1011"/>
                  <a:gd name="T7" fmla="+- 0 1267 966"/>
                  <a:gd name="T8" fmla="*/ 1267 h 301"/>
                  <a:gd name="T9" fmla="*/ 695 w 1011"/>
                  <a:gd name="T10" fmla="+- 0 1266 966"/>
                  <a:gd name="T11" fmla="*/ 1266 h 301"/>
                  <a:gd name="T12" fmla="*/ 1010 w 1011"/>
                  <a:gd name="T13" fmla="+- 0 966 966"/>
                  <a:gd name="T14" fmla="*/ 966 h 301"/>
                </a:gdLst>
                <a:ahLst/>
                <a:cxnLst>
                  <a:cxn ang="0">
                    <a:pos x="T0" y="T2"/>
                  </a:cxn>
                  <a:cxn ang="0">
                    <a:pos x="T3" y="T5"/>
                  </a:cxn>
                  <a:cxn ang="0">
                    <a:pos x="T6" y="T8"/>
                  </a:cxn>
                  <a:cxn ang="0">
                    <a:pos x="T9" y="T11"/>
                  </a:cxn>
                  <a:cxn ang="0">
                    <a:pos x="T12" y="T14"/>
                  </a:cxn>
                </a:cxnLst>
                <a:rect l="0" t="0" r="r" b="b"/>
                <a:pathLst>
                  <a:path w="1011" h="301">
                    <a:moveTo>
                      <a:pt x="1010" y="0"/>
                    </a:moveTo>
                    <a:lnTo>
                      <a:pt x="330" y="2"/>
                    </a:lnTo>
                    <a:lnTo>
                      <a:pt x="0" y="301"/>
                    </a:lnTo>
                    <a:lnTo>
                      <a:pt x="695" y="300"/>
                    </a:lnTo>
                    <a:lnTo>
                      <a:pt x="1010" y="0"/>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5125" name="Rectangle 5124"/>
          <p:cNvSpPr/>
          <p:nvPr/>
        </p:nvSpPr>
        <p:spPr>
          <a:xfrm>
            <a:off x="304800" y="3505200"/>
            <a:ext cx="4724400" cy="2031325"/>
          </a:xfrm>
          <a:prstGeom prst="rect">
            <a:avLst/>
          </a:prstGeom>
        </p:spPr>
        <p:txBody>
          <a:bodyPr wrap="square">
            <a:spAutoFit/>
          </a:bodyPr>
          <a:lstStyle/>
          <a:p>
            <a:r>
              <a:rPr lang="en-US" dirty="0"/>
              <a:t>If the projectile were fired at the new object (in the horizontal plane of the centre of mass of the new object and again 1 cm in from the right-hand edge of the object, as shown above), explain what differences would be seen in the motion of the new object compared to the original cube.</a:t>
            </a:r>
            <a:endParaRPr lang="en-NZ" dirty="0"/>
          </a:p>
        </p:txBody>
      </p:sp>
    </p:spTree>
    <p:extLst>
      <p:ext uri="{BB962C8B-B14F-4D97-AF65-F5344CB8AC3E}">
        <p14:creationId xmlns:p14="http://schemas.microsoft.com/office/powerpoint/2010/main" val="455194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6019800" cy="369332"/>
          </a:xfrm>
          <a:prstGeom prst="rect">
            <a:avLst/>
          </a:prstGeom>
        </p:spPr>
        <p:txBody>
          <a:bodyPr wrap="square">
            <a:spAutoFit/>
          </a:bodyPr>
          <a:lstStyle/>
          <a:p>
            <a:pPr marL="69850" marR="758190">
              <a:spcBef>
                <a:spcPts val="345"/>
              </a:spcBef>
              <a:spcAft>
                <a:spcPts val="0"/>
              </a:spcAft>
            </a:pPr>
            <a:r>
              <a:rPr lang="en-US" b="1" dirty="0">
                <a:solidFill>
                  <a:srgbClr val="231F20"/>
                </a:solidFill>
                <a:latin typeface="Arial"/>
                <a:ea typeface="Arial"/>
                <a:cs typeface="Times New Roman"/>
              </a:rPr>
              <a:t>QUESTION FOUR:   THE WOODEN</a:t>
            </a:r>
            <a:r>
              <a:rPr lang="en-US" b="1" spc="-30" dirty="0">
                <a:solidFill>
                  <a:srgbClr val="231F20"/>
                </a:solidFill>
                <a:latin typeface="Arial"/>
                <a:ea typeface="Arial"/>
                <a:cs typeface="Times New Roman"/>
              </a:rPr>
              <a:t> </a:t>
            </a:r>
            <a:r>
              <a:rPr lang="en-US" b="1" dirty="0">
                <a:solidFill>
                  <a:srgbClr val="231F20"/>
                </a:solidFill>
                <a:latin typeface="Arial"/>
                <a:ea typeface="Arial"/>
                <a:cs typeface="Times New Roman"/>
              </a:rPr>
              <a:t>SHEETS</a:t>
            </a:r>
            <a:endParaRPr lang="en-NZ" b="1" dirty="0">
              <a:effectLst/>
              <a:latin typeface="Arial"/>
              <a:ea typeface="Arial"/>
              <a:cs typeface="Times New Roman"/>
            </a:endParaRPr>
          </a:p>
        </p:txBody>
      </p:sp>
      <p:sp>
        <p:nvSpPr>
          <p:cNvPr id="3" name="Rectangle 2"/>
          <p:cNvSpPr/>
          <p:nvPr/>
        </p:nvSpPr>
        <p:spPr>
          <a:xfrm>
            <a:off x="304800" y="609600"/>
            <a:ext cx="8610600" cy="923330"/>
          </a:xfrm>
          <a:prstGeom prst="rect">
            <a:avLst/>
          </a:prstGeom>
        </p:spPr>
        <p:txBody>
          <a:bodyPr wrap="square">
            <a:spAutoFit/>
          </a:bodyPr>
          <a:lstStyle/>
          <a:p>
            <a:r>
              <a:rPr lang="en-US" dirty="0"/>
              <a:t>Uniform sheets of wood of mass 50 kg and length 2.40 m are moved around a production mill by powered rollers. After their initial acceleration, the wooden sheets move without slipping at a constant velocity of 2.00 m s</a:t>
            </a:r>
            <a:r>
              <a:rPr lang="en-US" baseline="30000" dirty="0"/>
              <a:t>–1</a:t>
            </a:r>
            <a:r>
              <a:rPr lang="en-US" dirty="0"/>
              <a:t>.</a:t>
            </a:r>
            <a:endParaRPr lang="en-NZ" dirty="0"/>
          </a:p>
        </p:txBody>
      </p:sp>
      <p:sp>
        <p:nvSpPr>
          <p:cNvPr id="4" name="Rectangle 3"/>
          <p:cNvSpPr/>
          <p:nvPr/>
        </p:nvSpPr>
        <p:spPr>
          <a:xfrm>
            <a:off x="228600" y="1600200"/>
            <a:ext cx="8686800" cy="923330"/>
          </a:xfrm>
          <a:prstGeom prst="rect">
            <a:avLst/>
          </a:prstGeom>
        </p:spPr>
        <p:txBody>
          <a:bodyPr wrap="square">
            <a:spAutoFit/>
          </a:bodyPr>
          <a:lstStyle/>
          <a:p>
            <a:r>
              <a:rPr lang="en-US" dirty="0"/>
              <a:t>The frictional force between the rollers and the wood can be calculated using </a:t>
            </a:r>
            <a:r>
              <a:rPr lang="en-US" i="1" dirty="0" err="1"/>
              <a:t>F</a:t>
            </a:r>
            <a:r>
              <a:rPr lang="en-US" baseline="-25000" dirty="0" err="1"/>
              <a:t>friction</a:t>
            </a:r>
            <a:r>
              <a:rPr lang="en-US" dirty="0"/>
              <a:t> = µ</a:t>
            </a:r>
            <a:r>
              <a:rPr lang="en-US" i="1" dirty="0"/>
              <a:t>N</a:t>
            </a:r>
            <a:r>
              <a:rPr lang="en-US" dirty="0"/>
              <a:t>, where µ is the coefficient of friction between the wood and the rollers, and </a:t>
            </a:r>
            <a:r>
              <a:rPr lang="en-US" i="1" dirty="0"/>
              <a:t>N </a:t>
            </a:r>
            <a:r>
              <a:rPr lang="en-US" dirty="0"/>
              <a:t>is the normal reaction force on the wood.</a:t>
            </a:r>
            <a:endParaRPr lang="en-NZ" dirty="0"/>
          </a:p>
        </p:txBody>
      </p:sp>
      <p:sp>
        <p:nvSpPr>
          <p:cNvPr id="5"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6" name="Group 1"/>
          <p:cNvGrpSpPr>
            <a:grpSpLocks/>
          </p:cNvGrpSpPr>
          <p:nvPr/>
        </p:nvGrpSpPr>
        <p:grpSpPr bwMode="auto">
          <a:xfrm>
            <a:off x="1676400" y="2971800"/>
            <a:ext cx="5486400" cy="1066800"/>
            <a:chOff x="0" y="0"/>
            <a:chExt cx="6587" cy="1237"/>
          </a:xfrm>
        </p:grpSpPr>
        <p:grpSp>
          <p:nvGrpSpPr>
            <p:cNvPr id="7" name="Group 22"/>
            <p:cNvGrpSpPr>
              <a:grpSpLocks/>
            </p:cNvGrpSpPr>
            <p:nvPr/>
          </p:nvGrpSpPr>
          <p:grpSpPr bwMode="auto">
            <a:xfrm>
              <a:off x="5" y="98"/>
              <a:ext cx="1134" cy="1134"/>
              <a:chOff x="5" y="98"/>
              <a:chExt cx="1134" cy="1134"/>
            </a:xfrm>
          </p:grpSpPr>
          <p:sp>
            <p:nvSpPr>
              <p:cNvPr id="28" name="Freeform 23"/>
              <p:cNvSpPr>
                <a:spLocks/>
              </p:cNvSpPr>
              <p:nvPr/>
            </p:nvSpPr>
            <p:spPr bwMode="auto">
              <a:xfrm>
                <a:off x="5" y="98"/>
                <a:ext cx="1134" cy="1134"/>
              </a:xfrm>
              <a:custGeom>
                <a:avLst/>
                <a:gdLst>
                  <a:gd name="T0" fmla="+- 0 1139 5"/>
                  <a:gd name="T1" fmla="*/ T0 w 1134"/>
                  <a:gd name="T2" fmla="+- 0 665 98"/>
                  <a:gd name="T3" fmla="*/ 665 h 1134"/>
                  <a:gd name="T4" fmla="+- 0 1131 5"/>
                  <a:gd name="T5" fmla="*/ T4 w 1134"/>
                  <a:gd name="T6" fmla="+- 0 757 98"/>
                  <a:gd name="T7" fmla="*/ 757 h 1134"/>
                  <a:gd name="T8" fmla="+- 0 1110 5"/>
                  <a:gd name="T9" fmla="*/ T8 w 1134"/>
                  <a:gd name="T10" fmla="+- 0 844 98"/>
                  <a:gd name="T11" fmla="*/ 844 h 1134"/>
                  <a:gd name="T12" fmla="+- 0 1076 5"/>
                  <a:gd name="T13" fmla="*/ T12 w 1134"/>
                  <a:gd name="T14" fmla="+- 0 925 98"/>
                  <a:gd name="T15" fmla="*/ 925 h 1134"/>
                  <a:gd name="T16" fmla="+- 0 1029 5"/>
                  <a:gd name="T17" fmla="*/ T16 w 1134"/>
                  <a:gd name="T18" fmla="+- 0 999 98"/>
                  <a:gd name="T19" fmla="*/ 999 h 1134"/>
                  <a:gd name="T20" fmla="+- 0 973 5"/>
                  <a:gd name="T21" fmla="*/ T20 w 1134"/>
                  <a:gd name="T22" fmla="+- 0 1065 98"/>
                  <a:gd name="T23" fmla="*/ 1065 h 1134"/>
                  <a:gd name="T24" fmla="+- 0 907 5"/>
                  <a:gd name="T25" fmla="*/ T24 w 1134"/>
                  <a:gd name="T26" fmla="+- 0 1122 98"/>
                  <a:gd name="T27" fmla="*/ 1122 h 1134"/>
                  <a:gd name="T28" fmla="+- 0 832 5"/>
                  <a:gd name="T29" fmla="*/ T28 w 1134"/>
                  <a:gd name="T30" fmla="+- 0 1168 98"/>
                  <a:gd name="T31" fmla="*/ 1168 h 1134"/>
                  <a:gd name="T32" fmla="+- 0 751 5"/>
                  <a:gd name="T33" fmla="*/ T32 w 1134"/>
                  <a:gd name="T34" fmla="+- 0 1203 98"/>
                  <a:gd name="T35" fmla="*/ 1203 h 1134"/>
                  <a:gd name="T36" fmla="+- 0 664 5"/>
                  <a:gd name="T37" fmla="*/ T36 w 1134"/>
                  <a:gd name="T38" fmla="+- 0 1224 98"/>
                  <a:gd name="T39" fmla="*/ 1224 h 1134"/>
                  <a:gd name="T40" fmla="+- 0 572 5"/>
                  <a:gd name="T41" fmla="*/ T40 w 1134"/>
                  <a:gd name="T42" fmla="+- 0 1231 98"/>
                  <a:gd name="T43" fmla="*/ 1231 h 1134"/>
                  <a:gd name="T44" fmla="+- 0 525 5"/>
                  <a:gd name="T45" fmla="*/ T44 w 1134"/>
                  <a:gd name="T46" fmla="+- 0 1230 98"/>
                  <a:gd name="T47" fmla="*/ 1230 h 1134"/>
                  <a:gd name="T48" fmla="+- 0 436 5"/>
                  <a:gd name="T49" fmla="*/ T48 w 1134"/>
                  <a:gd name="T50" fmla="+- 0 1215 98"/>
                  <a:gd name="T51" fmla="*/ 1215 h 1134"/>
                  <a:gd name="T52" fmla="+- 0 351 5"/>
                  <a:gd name="T53" fmla="*/ T52 w 1134"/>
                  <a:gd name="T54" fmla="+- 0 1187 98"/>
                  <a:gd name="T55" fmla="*/ 1187 h 1134"/>
                  <a:gd name="T56" fmla="+- 0 273 5"/>
                  <a:gd name="T57" fmla="*/ T56 w 1134"/>
                  <a:gd name="T58" fmla="+- 0 1147 98"/>
                  <a:gd name="T59" fmla="*/ 1147 h 1134"/>
                  <a:gd name="T60" fmla="+- 0 203 5"/>
                  <a:gd name="T61" fmla="*/ T60 w 1134"/>
                  <a:gd name="T62" fmla="+- 0 1095 98"/>
                  <a:gd name="T63" fmla="*/ 1095 h 1134"/>
                  <a:gd name="T64" fmla="+- 0 141 5"/>
                  <a:gd name="T65" fmla="*/ T64 w 1134"/>
                  <a:gd name="T66" fmla="+- 0 1034 98"/>
                  <a:gd name="T67" fmla="*/ 1034 h 1134"/>
                  <a:gd name="T68" fmla="+- 0 90 5"/>
                  <a:gd name="T69" fmla="*/ T68 w 1134"/>
                  <a:gd name="T70" fmla="+- 0 963 98"/>
                  <a:gd name="T71" fmla="*/ 963 h 1134"/>
                  <a:gd name="T72" fmla="+- 0 50 5"/>
                  <a:gd name="T73" fmla="*/ T72 w 1134"/>
                  <a:gd name="T74" fmla="+- 0 885 98"/>
                  <a:gd name="T75" fmla="*/ 885 h 1134"/>
                  <a:gd name="T76" fmla="+- 0 21 5"/>
                  <a:gd name="T77" fmla="*/ T76 w 1134"/>
                  <a:gd name="T78" fmla="+- 0 801 98"/>
                  <a:gd name="T79" fmla="*/ 801 h 1134"/>
                  <a:gd name="T80" fmla="+- 0 7 5"/>
                  <a:gd name="T81" fmla="*/ T80 w 1134"/>
                  <a:gd name="T82" fmla="+- 0 711 98"/>
                  <a:gd name="T83" fmla="*/ 711 h 1134"/>
                  <a:gd name="T84" fmla="+- 0 5 5"/>
                  <a:gd name="T85" fmla="*/ T84 w 1134"/>
                  <a:gd name="T86" fmla="+- 0 665 98"/>
                  <a:gd name="T87" fmla="*/ 665 h 1134"/>
                  <a:gd name="T88" fmla="+- 0 7 5"/>
                  <a:gd name="T89" fmla="*/ T88 w 1134"/>
                  <a:gd name="T90" fmla="+- 0 618 98"/>
                  <a:gd name="T91" fmla="*/ 618 h 1134"/>
                  <a:gd name="T92" fmla="+- 0 21 5"/>
                  <a:gd name="T93" fmla="*/ T92 w 1134"/>
                  <a:gd name="T94" fmla="+- 0 528 98"/>
                  <a:gd name="T95" fmla="*/ 528 h 1134"/>
                  <a:gd name="T96" fmla="+- 0 50 5"/>
                  <a:gd name="T97" fmla="*/ T96 w 1134"/>
                  <a:gd name="T98" fmla="+- 0 444 98"/>
                  <a:gd name="T99" fmla="*/ 444 h 1134"/>
                  <a:gd name="T100" fmla="+- 0 90 5"/>
                  <a:gd name="T101" fmla="*/ T100 w 1134"/>
                  <a:gd name="T102" fmla="+- 0 366 98"/>
                  <a:gd name="T103" fmla="*/ 366 h 1134"/>
                  <a:gd name="T104" fmla="+- 0 141 5"/>
                  <a:gd name="T105" fmla="*/ T104 w 1134"/>
                  <a:gd name="T106" fmla="+- 0 296 98"/>
                  <a:gd name="T107" fmla="*/ 296 h 1134"/>
                  <a:gd name="T108" fmla="+- 0 203 5"/>
                  <a:gd name="T109" fmla="*/ T108 w 1134"/>
                  <a:gd name="T110" fmla="+- 0 234 98"/>
                  <a:gd name="T111" fmla="*/ 234 h 1134"/>
                  <a:gd name="T112" fmla="+- 0 273 5"/>
                  <a:gd name="T113" fmla="*/ T112 w 1134"/>
                  <a:gd name="T114" fmla="+- 0 183 98"/>
                  <a:gd name="T115" fmla="*/ 183 h 1134"/>
                  <a:gd name="T116" fmla="+- 0 351 5"/>
                  <a:gd name="T117" fmla="*/ T116 w 1134"/>
                  <a:gd name="T118" fmla="+- 0 142 98"/>
                  <a:gd name="T119" fmla="*/ 142 h 1134"/>
                  <a:gd name="T120" fmla="+- 0 436 5"/>
                  <a:gd name="T121" fmla="*/ T120 w 1134"/>
                  <a:gd name="T122" fmla="+- 0 114 98"/>
                  <a:gd name="T123" fmla="*/ 114 h 1134"/>
                  <a:gd name="T124" fmla="+- 0 525 5"/>
                  <a:gd name="T125" fmla="*/ T124 w 1134"/>
                  <a:gd name="T126" fmla="+- 0 99 98"/>
                  <a:gd name="T127" fmla="*/ 99 h 1134"/>
                  <a:gd name="T128" fmla="+- 0 572 5"/>
                  <a:gd name="T129" fmla="*/ T128 w 1134"/>
                  <a:gd name="T130" fmla="+- 0 98 98"/>
                  <a:gd name="T131" fmla="*/ 98 h 1134"/>
                  <a:gd name="T132" fmla="+- 0 618 5"/>
                  <a:gd name="T133" fmla="*/ T132 w 1134"/>
                  <a:gd name="T134" fmla="+- 0 99 98"/>
                  <a:gd name="T135" fmla="*/ 99 h 1134"/>
                  <a:gd name="T136" fmla="+- 0 708 5"/>
                  <a:gd name="T137" fmla="*/ T136 w 1134"/>
                  <a:gd name="T138" fmla="+- 0 114 98"/>
                  <a:gd name="T139" fmla="*/ 114 h 1134"/>
                  <a:gd name="T140" fmla="+- 0 793 5"/>
                  <a:gd name="T141" fmla="*/ T140 w 1134"/>
                  <a:gd name="T142" fmla="+- 0 142 98"/>
                  <a:gd name="T143" fmla="*/ 142 h 1134"/>
                  <a:gd name="T144" fmla="+- 0 871 5"/>
                  <a:gd name="T145" fmla="*/ T144 w 1134"/>
                  <a:gd name="T146" fmla="+- 0 183 98"/>
                  <a:gd name="T147" fmla="*/ 183 h 1134"/>
                  <a:gd name="T148" fmla="+- 0 941 5"/>
                  <a:gd name="T149" fmla="*/ T148 w 1134"/>
                  <a:gd name="T150" fmla="+- 0 234 98"/>
                  <a:gd name="T151" fmla="*/ 234 h 1134"/>
                  <a:gd name="T152" fmla="+- 0 1002 5"/>
                  <a:gd name="T153" fmla="*/ T152 w 1134"/>
                  <a:gd name="T154" fmla="+- 0 296 98"/>
                  <a:gd name="T155" fmla="*/ 296 h 1134"/>
                  <a:gd name="T156" fmla="+- 0 1054 5"/>
                  <a:gd name="T157" fmla="*/ T156 w 1134"/>
                  <a:gd name="T158" fmla="+- 0 366 98"/>
                  <a:gd name="T159" fmla="*/ 366 h 1134"/>
                  <a:gd name="T160" fmla="+- 0 1094 5"/>
                  <a:gd name="T161" fmla="*/ T160 w 1134"/>
                  <a:gd name="T162" fmla="+- 0 444 98"/>
                  <a:gd name="T163" fmla="*/ 444 h 1134"/>
                  <a:gd name="T164" fmla="+- 0 1122 5"/>
                  <a:gd name="T165" fmla="*/ T164 w 1134"/>
                  <a:gd name="T166" fmla="+- 0 528 98"/>
                  <a:gd name="T167" fmla="*/ 528 h 1134"/>
                  <a:gd name="T168" fmla="+- 0 1137 5"/>
                  <a:gd name="T169" fmla="*/ T168 w 1134"/>
                  <a:gd name="T170" fmla="+- 0 618 98"/>
                  <a:gd name="T171" fmla="*/ 618 h 1134"/>
                  <a:gd name="T172" fmla="+- 0 1139 5"/>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4" y="567"/>
                    </a:moveTo>
                    <a:lnTo>
                      <a:pt x="1126" y="659"/>
                    </a:lnTo>
                    <a:lnTo>
                      <a:pt x="1105" y="746"/>
                    </a:lnTo>
                    <a:lnTo>
                      <a:pt x="1071" y="827"/>
                    </a:lnTo>
                    <a:lnTo>
                      <a:pt x="1024" y="901"/>
                    </a:lnTo>
                    <a:lnTo>
                      <a:pt x="968" y="967"/>
                    </a:lnTo>
                    <a:lnTo>
                      <a:pt x="902" y="1024"/>
                    </a:lnTo>
                    <a:lnTo>
                      <a:pt x="827" y="1070"/>
                    </a:lnTo>
                    <a:lnTo>
                      <a:pt x="746" y="1105"/>
                    </a:lnTo>
                    <a:lnTo>
                      <a:pt x="659" y="1126"/>
                    </a:lnTo>
                    <a:lnTo>
                      <a:pt x="567" y="1133"/>
                    </a:lnTo>
                    <a:lnTo>
                      <a:pt x="520" y="1132"/>
                    </a:lnTo>
                    <a:lnTo>
                      <a:pt x="431" y="1117"/>
                    </a:lnTo>
                    <a:lnTo>
                      <a:pt x="346" y="1089"/>
                    </a:lnTo>
                    <a:lnTo>
                      <a:pt x="268" y="1049"/>
                    </a:lnTo>
                    <a:lnTo>
                      <a:pt x="198" y="997"/>
                    </a:lnTo>
                    <a:lnTo>
                      <a:pt x="136" y="936"/>
                    </a:lnTo>
                    <a:lnTo>
                      <a:pt x="85" y="865"/>
                    </a:lnTo>
                    <a:lnTo>
                      <a:pt x="45" y="787"/>
                    </a:lnTo>
                    <a:lnTo>
                      <a:pt x="16" y="703"/>
                    </a:lnTo>
                    <a:lnTo>
                      <a:pt x="2" y="613"/>
                    </a:lnTo>
                    <a:lnTo>
                      <a:pt x="0" y="567"/>
                    </a:lnTo>
                    <a:lnTo>
                      <a:pt x="2" y="520"/>
                    </a:lnTo>
                    <a:lnTo>
                      <a:pt x="16" y="430"/>
                    </a:lnTo>
                    <a:lnTo>
                      <a:pt x="45" y="346"/>
                    </a:lnTo>
                    <a:lnTo>
                      <a:pt x="85" y="268"/>
                    </a:lnTo>
                    <a:lnTo>
                      <a:pt x="136" y="198"/>
                    </a:lnTo>
                    <a:lnTo>
                      <a:pt x="198" y="136"/>
                    </a:lnTo>
                    <a:lnTo>
                      <a:pt x="268" y="85"/>
                    </a:lnTo>
                    <a:lnTo>
                      <a:pt x="346" y="44"/>
                    </a:lnTo>
                    <a:lnTo>
                      <a:pt x="431" y="16"/>
                    </a:lnTo>
                    <a:lnTo>
                      <a:pt x="520" y="1"/>
                    </a:lnTo>
                    <a:lnTo>
                      <a:pt x="567" y="0"/>
                    </a:lnTo>
                    <a:lnTo>
                      <a:pt x="613" y="1"/>
                    </a:lnTo>
                    <a:lnTo>
                      <a:pt x="703" y="16"/>
                    </a:lnTo>
                    <a:lnTo>
                      <a:pt x="788" y="44"/>
                    </a:lnTo>
                    <a:lnTo>
                      <a:pt x="866" y="85"/>
                    </a:lnTo>
                    <a:lnTo>
                      <a:pt x="936" y="136"/>
                    </a:lnTo>
                    <a:lnTo>
                      <a:pt x="997" y="198"/>
                    </a:lnTo>
                    <a:lnTo>
                      <a:pt x="1049" y="268"/>
                    </a:lnTo>
                    <a:lnTo>
                      <a:pt x="1089" y="346"/>
                    </a:lnTo>
                    <a:lnTo>
                      <a:pt x="1117" y="430"/>
                    </a:lnTo>
                    <a:lnTo>
                      <a:pt x="1132" y="520"/>
                    </a:lnTo>
                    <a:lnTo>
                      <a:pt x="1134"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0"/>
            <p:cNvGrpSpPr>
              <a:grpSpLocks/>
            </p:cNvGrpSpPr>
            <p:nvPr/>
          </p:nvGrpSpPr>
          <p:grpSpPr bwMode="auto">
            <a:xfrm>
              <a:off x="467" y="987"/>
              <a:ext cx="294" cy="51"/>
              <a:chOff x="467" y="987"/>
              <a:chExt cx="294" cy="51"/>
            </a:xfrm>
          </p:grpSpPr>
          <p:sp>
            <p:nvSpPr>
              <p:cNvPr id="27" name="Freeform 21"/>
              <p:cNvSpPr>
                <a:spLocks/>
              </p:cNvSpPr>
              <p:nvPr/>
            </p:nvSpPr>
            <p:spPr bwMode="auto">
              <a:xfrm>
                <a:off x="467" y="987"/>
                <a:ext cx="294" cy="51"/>
              </a:xfrm>
              <a:custGeom>
                <a:avLst/>
                <a:gdLst>
                  <a:gd name="T0" fmla="+- 0 761 467"/>
                  <a:gd name="T1" fmla="*/ T0 w 294"/>
                  <a:gd name="T2" fmla="+- 0 987 987"/>
                  <a:gd name="T3" fmla="*/ 987 h 51"/>
                  <a:gd name="T4" fmla="+- 0 689 467"/>
                  <a:gd name="T5" fmla="*/ T4 w 294"/>
                  <a:gd name="T6" fmla="+- 0 1019 987"/>
                  <a:gd name="T7" fmla="*/ 1019 h 51"/>
                  <a:gd name="T8" fmla="+- 0 630 467"/>
                  <a:gd name="T9" fmla="*/ T8 w 294"/>
                  <a:gd name="T10" fmla="+- 0 1033 987"/>
                  <a:gd name="T11" fmla="*/ 1033 h 51"/>
                  <a:gd name="T12" fmla="+- 0 588 467"/>
                  <a:gd name="T13" fmla="*/ T12 w 294"/>
                  <a:gd name="T14" fmla="+- 0 1038 987"/>
                  <a:gd name="T15" fmla="*/ 1038 h 51"/>
                  <a:gd name="T16" fmla="+- 0 564 467"/>
                  <a:gd name="T17" fmla="*/ T16 w 294"/>
                  <a:gd name="T18" fmla="+- 0 1037 987"/>
                  <a:gd name="T19" fmla="*/ 1037 h 51"/>
                  <a:gd name="T20" fmla="+- 0 542 467"/>
                  <a:gd name="T21" fmla="*/ T20 w 294"/>
                  <a:gd name="T22" fmla="+- 0 1036 987"/>
                  <a:gd name="T23" fmla="*/ 1036 h 51"/>
                  <a:gd name="T24" fmla="+- 0 521 467"/>
                  <a:gd name="T25" fmla="*/ T24 w 294"/>
                  <a:gd name="T26" fmla="+- 0 1034 987"/>
                  <a:gd name="T27" fmla="*/ 1034 h 51"/>
                  <a:gd name="T28" fmla="+- 0 502 467"/>
                  <a:gd name="T29" fmla="*/ T28 w 294"/>
                  <a:gd name="T30" fmla="+- 0 1031 987"/>
                  <a:gd name="T31" fmla="*/ 1031 h 51"/>
                  <a:gd name="T32" fmla="+- 0 484 467"/>
                  <a:gd name="T33" fmla="*/ T32 w 294"/>
                  <a:gd name="T34" fmla="+- 0 1027 987"/>
                  <a:gd name="T35" fmla="*/ 1027 h 51"/>
                  <a:gd name="T36" fmla="+- 0 467 467"/>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294" y="0"/>
                    </a:moveTo>
                    <a:lnTo>
                      <a:pt x="222" y="32"/>
                    </a:lnTo>
                    <a:lnTo>
                      <a:pt x="163" y="46"/>
                    </a:lnTo>
                    <a:lnTo>
                      <a:pt x="121" y="51"/>
                    </a:lnTo>
                    <a:lnTo>
                      <a:pt x="97" y="50"/>
                    </a:lnTo>
                    <a:lnTo>
                      <a:pt x="75" y="49"/>
                    </a:lnTo>
                    <a:lnTo>
                      <a:pt x="54" y="47"/>
                    </a:lnTo>
                    <a:lnTo>
                      <a:pt x="35" y="44"/>
                    </a:lnTo>
                    <a:lnTo>
                      <a:pt x="17" y="40"/>
                    </a:lnTo>
                    <a:lnTo>
                      <a:pt x="0"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8"/>
            <p:cNvGrpSpPr>
              <a:grpSpLocks/>
            </p:cNvGrpSpPr>
            <p:nvPr/>
          </p:nvGrpSpPr>
          <p:grpSpPr bwMode="auto">
            <a:xfrm>
              <a:off x="377" y="970"/>
              <a:ext cx="119" cy="110"/>
              <a:chOff x="377" y="970"/>
              <a:chExt cx="119" cy="110"/>
            </a:xfrm>
          </p:grpSpPr>
          <p:sp>
            <p:nvSpPr>
              <p:cNvPr id="26" name="Freeform 19"/>
              <p:cNvSpPr>
                <a:spLocks/>
              </p:cNvSpPr>
              <p:nvPr/>
            </p:nvSpPr>
            <p:spPr bwMode="auto">
              <a:xfrm>
                <a:off x="377" y="970"/>
                <a:ext cx="119" cy="110"/>
              </a:xfrm>
              <a:custGeom>
                <a:avLst/>
                <a:gdLst>
                  <a:gd name="T0" fmla="+- 0 496 377"/>
                  <a:gd name="T1" fmla="*/ T0 w 119"/>
                  <a:gd name="T2" fmla="+- 0 970 970"/>
                  <a:gd name="T3" fmla="*/ 970 h 110"/>
                  <a:gd name="T4" fmla="+- 0 377 377"/>
                  <a:gd name="T5" fmla="*/ T4 w 119"/>
                  <a:gd name="T6" fmla="+- 0 983 970"/>
                  <a:gd name="T7" fmla="*/ 983 h 110"/>
                  <a:gd name="T8" fmla="+- 0 447 377"/>
                  <a:gd name="T9" fmla="*/ T8 w 119"/>
                  <a:gd name="T10" fmla="+- 0 1080 970"/>
                  <a:gd name="T11" fmla="*/ 1080 h 110"/>
                  <a:gd name="T12" fmla="+- 0 496 377"/>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119" y="0"/>
                    </a:moveTo>
                    <a:lnTo>
                      <a:pt x="0" y="13"/>
                    </a:lnTo>
                    <a:lnTo>
                      <a:pt x="70" y="110"/>
                    </a:lnTo>
                    <a:lnTo>
                      <a:pt x="11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6"/>
            <p:cNvGrpSpPr>
              <a:grpSpLocks/>
            </p:cNvGrpSpPr>
            <p:nvPr/>
          </p:nvGrpSpPr>
          <p:grpSpPr bwMode="auto">
            <a:xfrm>
              <a:off x="2726" y="98"/>
              <a:ext cx="1134" cy="1134"/>
              <a:chOff x="2726" y="98"/>
              <a:chExt cx="1134" cy="1134"/>
            </a:xfrm>
          </p:grpSpPr>
          <p:sp>
            <p:nvSpPr>
              <p:cNvPr id="25" name="Freeform 17"/>
              <p:cNvSpPr>
                <a:spLocks/>
              </p:cNvSpPr>
              <p:nvPr/>
            </p:nvSpPr>
            <p:spPr bwMode="auto">
              <a:xfrm>
                <a:off x="2726" y="98"/>
                <a:ext cx="1134" cy="1134"/>
              </a:xfrm>
              <a:custGeom>
                <a:avLst/>
                <a:gdLst>
                  <a:gd name="T0" fmla="+- 0 3860 2726"/>
                  <a:gd name="T1" fmla="*/ T0 w 1134"/>
                  <a:gd name="T2" fmla="+- 0 665 98"/>
                  <a:gd name="T3" fmla="*/ 665 h 1134"/>
                  <a:gd name="T4" fmla="+- 0 3853 2726"/>
                  <a:gd name="T5" fmla="*/ T4 w 1134"/>
                  <a:gd name="T6" fmla="+- 0 757 98"/>
                  <a:gd name="T7" fmla="*/ 757 h 1134"/>
                  <a:gd name="T8" fmla="+- 0 3831 2726"/>
                  <a:gd name="T9" fmla="*/ T8 w 1134"/>
                  <a:gd name="T10" fmla="+- 0 844 98"/>
                  <a:gd name="T11" fmla="*/ 844 h 1134"/>
                  <a:gd name="T12" fmla="+- 0 3797 2726"/>
                  <a:gd name="T13" fmla="*/ T12 w 1134"/>
                  <a:gd name="T14" fmla="+- 0 925 98"/>
                  <a:gd name="T15" fmla="*/ 925 h 1134"/>
                  <a:gd name="T16" fmla="+- 0 3751 2726"/>
                  <a:gd name="T17" fmla="*/ T16 w 1134"/>
                  <a:gd name="T18" fmla="+- 0 999 98"/>
                  <a:gd name="T19" fmla="*/ 999 h 1134"/>
                  <a:gd name="T20" fmla="+- 0 3694 2726"/>
                  <a:gd name="T21" fmla="*/ T20 w 1134"/>
                  <a:gd name="T22" fmla="+- 0 1065 98"/>
                  <a:gd name="T23" fmla="*/ 1065 h 1134"/>
                  <a:gd name="T24" fmla="+- 0 3628 2726"/>
                  <a:gd name="T25" fmla="*/ T24 w 1134"/>
                  <a:gd name="T26" fmla="+- 0 1122 98"/>
                  <a:gd name="T27" fmla="*/ 1122 h 1134"/>
                  <a:gd name="T28" fmla="+- 0 3554 2726"/>
                  <a:gd name="T29" fmla="*/ T28 w 1134"/>
                  <a:gd name="T30" fmla="+- 0 1168 98"/>
                  <a:gd name="T31" fmla="*/ 1168 h 1134"/>
                  <a:gd name="T32" fmla="+- 0 3472 2726"/>
                  <a:gd name="T33" fmla="*/ T32 w 1134"/>
                  <a:gd name="T34" fmla="+- 0 1203 98"/>
                  <a:gd name="T35" fmla="*/ 1203 h 1134"/>
                  <a:gd name="T36" fmla="+- 0 3385 2726"/>
                  <a:gd name="T37" fmla="*/ T36 w 1134"/>
                  <a:gd name="T38" fmla="+- 0 1224 98"/>
                  <a:gd name="T39" fmla="*/ 1224 h 1134"/>
                  <a:gd name="T40" fmla="+- 0 3293 2726"/>
                  <a:gd name="T41" fmla="*/ T40 w 1134"/>
                  <a:gd name="T42" fmla="+- 0 1231 98"/>
                  <a:gd name="T43" fmla="*/ 1231 h 1134"/>
                  <a:gd name="T44" fmla="+- 0 3247 2726"/>
                  <a:gd name="T45" fmla="*/ T44 w 1134"/>
                  <a:gd name="T46" fmla="+- 0 1230 98"/>
                  <a:gd name="T47" fmla="*/ 1230 h 1134"/>
                  <a:gd name="T48" fmla="+- 0 3157 2726"/>
                  <a:gd name="T49" fmla="*/ T48 w 1134"/>
                  <a:gd name="T50" fmla="+- 0 1215 98"/>
                  <a:gd name="T51" fmla="*/ 1215 h 1134"/>
                  <a:gd name="T52" fmla="+- 0 3073 2726"/>
                  <a:gd name="T53" fmla="*/ T52 w 1134"/>
                  <a:gd name="T54" fmla="+- 0 1187 98"/>
                  <a:gd name="T55" fmla="*/ 1187 h 1134"/>
                  <a:gd name="T56" fmla="+- 0 2995 2726"/>
                  <a:gd name="T57" fmla="*/ T56 w 1134"/>
                  <a:gd name="T58" fmla="+- 0 1147 98"/>
                  <a:gd name="T59" fmla="*/ 1147 h 1134"/>
                  <a:gd name="T60" fmla="+- 0 2924 2726"/>
                  <a:gd name="T61" fmla="*/ T60 w 1134"/>
                  <a:gd name="T62" fmla="+- 0 1095 98"/>
                  <a:gd name="T63" fmla="*/ 1095 h 1134"/>
                  <a:gd name="T64" fmla="+- 0 2863 2726"/>
                  <a:gd name="T65" fmla="*/ T64 w 1134"/>
                  <a:gd name="T66" fmla="+- 0 1034 98"/>
                  <a:gd name="T67" fmla="*/ 1034 h 1134"/>
                  <a:gd name="T68" fmla="+- 0 2811 2726"/>
                  <a:gd name="T69" fmla="*/ T68 w 1134"/>
                  <a:gd name="T70" fmla="+- 0 963 98"/>
                  <a:gd name="T71" fmla="*/ 963 h 1134"/>
                  <a:gd name="T72" fmla="+- 0 2771 2726"/>
                  <a:gd name="T73" fmla="*/ T72 w 1134"/>
                  <a:gd name="T74" fmla="+- 0 885 98"/>
                  <a:gd name="T75" fmla="*/ 885 h 1134"/>
                  <a:gd name="T76" fmla="+- 0 2743 2726"/>
                  <a:gd name="T77" fmla="*/ T76 w 1134"/>
                  <a:gd name="T78" fmla="+- 0 801 98"/>
                  <a:gd name="T79" fmla="*/ 801 h 1134"/>
                  <a:gd name="T80" fmla="+- 0 2728 2726"/>
                  <a:gd name="T81" fmla="*/ T80 w 1134"/>
                  <a:gd name="T82" fmla="+- 0 711 98"/>
                  <a:gd name="T83" fmla="*/ 711 h 1134"/>
                  <a:gd name="T84" fmla="+- 0 2726 2726"/>
                  <a:gd name="T85" fmla="*/ T84 w 1134"/>
                  <a:gd name="T86" fmla="+- 0 665 98"/>
                  <a:gd name="T87" fmla="*/ 665 h 1134"/>
                  <a:gd name="T88" fmla="+- 0 2728 2726"/>
                  <a:gd name="T89" fmla="*/ T88 w 1134"/>
                  <a:gd name="T90" fmla="+- 0 618 98"/>
                  <a:gd name="T91" fmla="*/ 618 h 1134"/>
                  <a:gd name="T92" fmla="+- 0 2743 2726"/>
                  <a:gd name="T93" fmla="*/ T92 w 1134"/>
                  <a:gd name="T94" fmla="+- 0 528 98"/>
                  <a:gd name="T95" fmla="*/ 528 h 1134"/>
                  <a:gd name="T96" fmla="+- 0 2771 2726"/>
                  <a:gd name="T97" fmla="*/ T96 w 1134"/>
                  <a:gd name="T98" fmla="+- 0 444 98"/>
                  <a:gd name="T99" fmla="*/ 444 h 1134"/>
                  <a:gd name="T100" fmla="+- 0 2811 2726"/>
                  <a:gd name="T101" fmla="*/ T100 w 1134"/>
                  <a:gd name="T102" fmla="+- 0 366 98"/>
                  <a:gd name="T103" fmla="*/ 366 h 1134"/>
                  <a:gd name="T104" fmla="+- 0 2863 2726"/>
                  <a:gd name="T105" fmla="*/ T104 w 1134"/>
                  <a:gd name="T106" fmla="+- 0 296 98"/>
                  <a:gd name="T107" fmla="*/ 296 h 1134"/>
                  <a:gd name="T108" fmla="+- 0 2924 2726"/>
                  <a:gd name="T109" fmla="*/ T108 w 1134"/>
                  <a:gd name="T110" fmla="+- 0 234 98"/>
                  <a:gd name="T111" fmla="*/ 234 h 1134"/>
                  <a:gd name="T112" fmla="+- 0 2995 2726"/>
                  <a:gd name="T113" fmla="*/ T112 w 1134"/>
                  <a:gd name="T114" fmla="+- 0 183 98"/>
                  <a:gd name="T115" fmla="*/ 183 h 1134"/>
                  <a:gd name="T116" fmla="+- 0 3073 2726"/>
                  <a:gd name="T117" fmla="*/ T116 w 1134"/>
                  <a:gd name="T118" fmla="+- 0 142 98"/>
                  <a:gd name="T119" fmla="*/ 142 h 1134"/>
                  <a:gd name="T120" fmla="+- 0 3157 2726"/>
                  <a:gd name="T121" fmla="*/ T120 w 1134"/>
                  <a:gd name="T122" fmla="+- 0 114 98"/>
                  <a:gd name="T123" fmla="*/ 114 h 1134"/>
                  <a:gd name="T124" fmla="+- 0 3247 2726"/>
                  <a:gd name="T125" fmla="*/ T124 w 1134"/>
                  <a:gd name="T126" fmla="+- 0 99 98"/>
                  <a:gd name="T127" fmla="*/ 99 h 1134"/>
                  <a:gd name="T128" fmla="+- 0 3293 2726"/>
                  <a:gd name="T129" fmla="*/ T128 w 1134"/>
                  <a:gd name="T130" fmla="+- 0 98 98"/>
                  <a:gd name="T131" fmla="*/ 98 h 1134"/>
                  <a:gd name="T132" fmla="+- 0 3340 2726"/>
                  <a:gd name="T133" fmla="*/ T132 w 1134"/>
                  <a:gd name="T134" fmla="+- 0 99 98"/>
                  <a:gd name="T135" fmla="*/ 99 h 1134"/>
                  <a:gd name="T136" fmla="+- 0 3429 2726"/>
                  <a:gd name="T137" fmla="*/ T136 w 1134"/>
                  <a:gd name="T138" fmla="+- 0 114 98"/>
                  <a:gd name="T139" fmla="*/ 114 h 1134"/>
                  <a:gd name="T140" fmla="+- 0 3514 2726"/>
                  <a:gd name="T141" fmla="*/ T140 w 1134"/>
                  <a:gd name="T142" fmla="+- 0 142 98"/>
                  <a:gd name="T143" fmla="*/ 142 h 1134"/>
                  <a:gd name="T144" fmla="+- 0 3592 2726"/>
                  <a:gd name="T145" fmla="*/ T144 w 1134"/>
                  <a:gd name="T146" fmla="+- 0 183 98"/>
                  <a:gd name="T147" fmla="*/ 183 h 1134"/>
                  <a:gd name="T148" fmla="+- 0 3662 2726"/>
                  <a:gd name="T149" fmla="*/ T148 w 1134"/>
                  <a:gd name="T150" fmla="+- 0 234 98"/>
                  <a:gd name="T151" fmla="*/ 234 h 1134"/>
                  <a:gd name="T152" fmla="+- 0 3724 2726"/>
                  <a:gd name="T153" fmla="*/ T152 w 1134"/>
                  <a:gd name="T154" fmla="+- 0 296 98"/>
                  <a:gd name="T155" fmla="*/ 296 h 1134"/>
                  <a:gd name="T156" fmla="+- 0 3775 2726"/>
                  <a:gd name="T157" fmla="*/ T156 w 1134"/>
                  <a:gd name="T158" fmla="+- 0 366 98"/>
                  <a:gd name="T159" fmla="*/ 366 h 1134"/>
                  <a:gd name="T160" fmla="+- 0 3816 2726"/>
                  <a:gd name="T161" fmla="*/ T160 w 1134"/>
                  <a:gd name="T162" fmla="+- 0 444 98"/>
                  <a:gd name="T163" fmla="*/ 444 h 1134"/>
                  <a:gd name="T164" fmla="+- 0 3844 2726"/>
                  <a:gd name="T165" fmla="*/ T164 w 1134"/>
                  <a:gd name="T166" fmla="+- 0 528 98"/>
                  <a:gd name="T167" fmla="*/ 528 h 1134"/>
                  <a:gd name="T168" fmla="+- 0 3858 2726"/>
                  <a:gd name="T169" fmla="*/ T168 w 1134"/>
                  <a:gd name="T170" fmla="+- 0 618 98"/>
                  <a:gd name="T171" fmla="*/ 618 h 1134"/>
                  <a:gd name="T172" fmla="+- 0 3860 2726"/>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4" y="567"/>
                    </a:moveTo>
                    <a:lnTo>
                      <a:pt x="1127" y="659"/>
                    </a:lnTo>
                    <a:lnTo>
                      <a:pt x="1105" y="746"/>
                    </a:lnTo>
                    <a:lnTo>
                      <a:pt x="1071" y="827"/>
                    </a:lnTo>
                    <a:lnTo>
                      <a:pt x="1025" y="901"/>
                    </a:lnTo>
                    <a:lnTo>
                      <a:pt x="968" y="967"/>
                    </a:lnTo>
                    <a:lnTo>
                      <a:pt x="902" y="1024"/>
                    </a:lnTo>
                    <a:lnTo>
                      <a:pt x="828" y="1070"/>
                    </a:lnTo>
                    <a:lnTo>
                      <a:pt x="746" y="1105"/>
                    </a:lnTo>
                    <a:lnTo>
                      <a:pt x="659" y="1126"/>
                    </a:lnTo>
                    <a:lnTo>
                      <a:pt x="567" y="1133"/>
                    </a:lnTo>
                    <a:lnTo>
                      <a:pt x="521" y="1132"/>
                    </a:lnTo>
                    <a:lnTo>
                      <a:pt x="431" y="1117"/>
                    </a:lnTo>
                    <a:lnTo>
                      <a:pt x="347" y="1089"/>
                    </a:lnTo>
                    <a:lnTo>
                      <a:pt x="269" y="1049"/>
                    </a:lnTo>
                    <a:lnTo>
                      <a:pt x="198" y="997"/>
                    </a:lnTo>
                    <a:lnTo>
                      <a:pt x="137" y="936"/>
                    </a:lnTo>
                    <a:lnTo>
                      <a:pt x="85" y="865"/>
                    </a:lnTo>
                    <a:lnTo>
                      <a:pt x="45" y="787"/>
                    </a:lnTo>
                    <a:lnTo>
                      <a:pt x="17" y="703"/>
                    </a:lnTo>
                    <a:lnTo>
                      <a:pt x="2" y="613"/>
                    </a:lnTo>
                    <a:lnTo>
                      <a:pt x="0" y="567"/>
                    </a:lnTo>
                    <a:lnTo>
                      <a:pt x="2" y="520"/>
                    </a:lnTo>
                    <a:lnTo>
                      <a:pt x="17" y="430"/>
                    </a:lnTo>
                    <a:lnTo>
                      <a:pt x="45" y="346"/>
                    </a:lnTo>
                    <a:lnTo>
                      <a:pt x="85" y="268"/>
                    </a:lnTo>
                    <a:lnTo>
                      <a:pt x="137" y="198"/>
                    </a:lnTo>
                    <a:lnTo>
                      <a:pt x="198" y="136"/>
                    </a:lnTo>
                    <a:lnTo>
                      <a:pt x="269" y="85"/>
                    </a:lnTo>
                    <a:lnTo>
                      <a:pt x="347" y="44"/>
                    </a:lnTo>
                    <a:lnTo>
                      <a:pt x="431" y="16"/>
                    </a:lnTo>
                    <a:lnTo>
                      <a:pt x="521" y="1"/>
                    </a:lnTo>
                    <a:lnTo>
                      <a:pt x="567" y="0"/>
                    </a:lnTo>
                    <a:lnTo>
                      <a:pt x="614" y="1"/>
                    </a:lnTo>
                    <a:lnTo>
                      <a:pt x="703" y="16"/>
                    </a:lnTo>
                    <a:lnTo>
                      <a:pt x="788" y="44"/>
                    </a:lnTo>
                    <a:lnTo>
                      <a:pt x="866" y="85"/>
                    </a:lnTo>
                    <a:lnTo>
                      <a:pt x="936" y="136"/>
                    </a:lnTo>
                    <a:lnTo>
                      <a:pt x="998" y="198"/>
                    </a:lnTo>
                    <a:lnTo>
                      <a:pt x="1049" y="268"/>
                    </a:lnTo>
                    <a:lnTo>
                      <a:pt x="1090" y="346"/>
                    </a:lnTo>
                    <a:lnTo>
                      <a:pt x="1118" y="430"/>
                    </a:lnTo>
                    <a:lnTo>
                      <a:pt x="1132" y="520"/>
                    </a:lnTo>
                    <a:lnTo>
                      <a:pt x="1134"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4"/>
            <p:cNvGrpSpPr>
              <a:grpSpLocks/>
            </p:cNvGrpSpPr>
            <p:nvPr/>
          </p:nvGrpSpPr>
          <p:grpSpPr bwMode="auto">
            <a:xfrm>
              <a:off x="3188" y="987"/>
              <a:ext cx="294" cy="51"/>
              <a:chOff x="3188" y="987"/>
              <a:chExt cx="294" cy="51"/>
            </a:xfrm>
          </p:grpSpPr>
          <p:sp>
            <p:nvSpPr>
              <p:cNvPr id="24" name="Freeform 15"/>
              <p:cNvSpPr>
                <a:spLocks/>
              </p:cNvSpPr>
              <p:nvPr/>
            </p:nvSpPr>
            <p:spPr bwMode="auto">
              <a:xfrm>
                <a:off x="3188" y="987"/>
                <a:ext cx="294" cy="51"/>
              </a:xfrm>
              <a:custGeom>
                <a:avLst/>
                <a:gdLst>
                  <a:gd name="T0" fmla="+- 0 3482 3188"/>
                  <a:gd name="T1" fmla="*/ T0 w 294"/>
                  <a:gd name="T2" fmla="+- 0 987 987"/>
                  <a:gd name="T3" fmla="*/ 987 h 51"/>
                  <a:gd name="T4" fmla="+- 0 3410 3188"/>
                  <a:gd name="T5" fmla="*/ T4 w 294"/>
                  <a:gd name="T6" fmla="+- 0 1019 987"/>
                  <a:gd name="T7" fmla="*/ 1019 h 51"/>
                  <a:gd name="T8" fmla="+- 0 3351 3188"/>
                  <a:gd name="T9" fmla="*/ T8 w 294"/>
                  <a:gd name="T10" fmla="+- 0 1033 987"/>
                  <a:gd name="T11" fmla="*/ 1033 h 51"/>
                  <a:gd name="T12" fmla="+- 0 3310 3188"/>
                  <a:gd name="T13" fmla="*/ T12 w 294"/>
                  <a:gd name="T14" fmla="+- 0 1038 987"/>
                  <a:gd name="T15" fmla="*/ 1038 h 51"/>
                  <a:gd name="T16" fmla="+- 0 3285 3188"/>
                  <a:gd name="T17" fmla="*/ T16 w 294"/>
                  <a:gd name="T18" fmla="+- 0 1037 987"/>
                  <a:gd name="T19" fmla="*/ 1037 h 51"/>
                  <a:gd name="T20" fmla="+- 0 3263 3188"/>
                  <a:gd name="T21" fmla="*/ T20 w 294"/>
                  <a:gd name="T22" fmla="+- 0 1036 987"/>
                  <a:gd name="T23" fmla="*/ 1036 h 51"/>
                  <a:gd name="T24" fmla="+- 0 3242 3188"/>
                  <a:gd name="T25" fmla="*/ T24 w 294"/>
                  <a:gd name="T26" fmla="+- 0 1034 987"/>
                  <a:gd name="T27" fmla="*/ 1034 h 51"/>
                  <a:gd name="T28" fmla="+- 0 3223 3188"/>
                  <a:gd name="T29" fmla="*/ T28 w 294"/>
                  <a:gd name="T30" fmla="+- 0 1031 987"/>
                  <a:gd name="T31" fmla="*/ 1031 h 51"/>
                  <a:gd name="T32" fmla="+- 0 3206 3188"/>
                  <a:gd name="T33" fmla="*/ T32 w 294"/>
                  <a:gd name="T34" fmla="+- 0 1027 987"/>
                  <a:gd name="T35" fmla="*/ 1027 h 51"/>
                  <a:gd name="T36" fmla="+- 0 3188 3188"/>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294" y="0"/>
                    </a:moveTo>
                    <a:lnTo>
                      <a:pt x="222" y="32"/>
                    </a:lnTo>
                    <a:lnTo>
                      <a:pt x="163" y="46"/>
                    </a:lnTo>
                    <a:lnTo>
                      <a:pt x="122" y="51"/>
                    </a:lnTo>
                    <a:lnTo>
                      <a:pt x="97" y="50"/>
                    </a:lnTo>
                    <a:lnTo>
                      <a:pt x="75" y="49"/>
                    </a:lnTo>
                    <a:lnTo>
                      <a:pt x="54" y="47"/>
                    </a:lnTo>
                    <a:lnTo>
                      <a:pt x="35" y="44"/>
                    </a:lnTo>
                    <a:lnTo>
                      <a:pt x="18" y="40"/>
                    </a:lnTo>
                    <a:lnTo>
                      <a:pt x="0"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12"/>
            <p:cNvGrpSpPr>
              <a:grpSpLocks/>
            </p:cNvGrpSpPr>
            <p:nvPr/>
          </p:nvGrpSpPr>
          <p:grpSpPr bwMode="auto">
            <a:xfrm>
              <a:off x="3098" y="970"/>
              <a:ext cx="119" cy="110"/>
              <a:chOff x="3098" y="970"/>
              <a:chExt cx="119" cy="110"/>
            </a:xfrm>
          </p:grpSpPr>
          <p:sp>
            <p:nvSpPr>
              <p:cNvPr id="23" name="Freeform 13"/>
              <p:cNvSpPr>
                <a:spLocks/>
              </p:cNvSpPr>
              <p:nvPr/>
            </p:nvSpPr>
            <p:spPr bwMode="auto">
              <a:xfrm>
                <a:off x="3098" y="970"/>
                <a:ext cx="119" cy="110"/>
              </a:xfrm>
              <a:custGeom>
                <a:avLst/>
                <a:gdLst>
                  <a:gd name="T0" fmla="+- 0 3217 3098"/>
                  <a:gd name="T1" fmla="*/ T0 w 119"/>
                  <a:gd name="T2" fmla="+- 0 970 970"/>
                  <a:gd name="T3" fmla="*/ 970 h 110"/>
                  <a:gd name="T4" fmla="+- 0 3098 3098"/>
                  <a:gd name="T5" fmla="*/ T4 w 119"/>
                  <a:gd name="T6" fmla="+- 0 983 970"/>
                  <a:gd name="T7" fmla="*/ 983 h 110"/>
                  <a:gd name="T8" fmla="+- 0 3169 3098"/>
                  <a:gd name="T9" fmla="*/ T8 w 119"/>
                  <a:gd name="T10" fmla="+- 0 1080 970"/>
                  <a:gd name="T11" fmla="*/ 1080 h 110"/>
                  <a:gd name="T12" fmla="+- 0 3217 3098"/>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119" y="0"/>
                    </a:moveTo>
                    <a:lnTo>
                      <a:pt x="0" y="13"/>
                    </a:lnTo>
                    <a:lnTo>
                      <a:pt x="71" y="110"/>
                    </a:lnTo>
                    <a:lnTo>
                      <a:pt x="11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0"/>
            <p:cNvGrpSpPr>
              <a:grpSpLocks/>
            </p:cNvGrpSpPr>
            <p:nvPr/>
          </p:nvGrpSpPr>
          <p:grpSpPr bwMode="auto">
            <a:xfrm>
              <a:off x="5448" y="98"/>
              <a:ext cx="1134" cy="1134"/>
              <a:chOff x="5448" y="98"/>
              <a:chExt cx="1134" cy="1134"/>
            </a:xfrm>
          </p:grpSpPr>
          <p:sp>
            <p:nvSpPr>
              <p:cNvPr id="22" name="Freeform 11"/>
              <p:cNvSpPr>
                <a:spLocks/>
              </p:cNvSpPr>
              <p:nvPr/>
            </p:nvSpPr>
            <p:spPr bwMode="auto">
              <a:xfrm>
                <a:off x="5448" y="98"/>
                <a:ext cx="1134" cy="1134"/>
              </a:xfrm>
              <a:custGeom>
                <a:avLst/>
                <a:gdLst>
                  <a:gd name="T0" fmla="+- 0 6581 5448"/>
                  <a:gd name="T1" fmla="*/ T0 w 1134"/>
                  <a:gd name="T2" fmla="+- 0 665 98"/>
                  <a:gd name="T3" fmla="*/ 665 h 1134"/>
                  <a:gd name="T4" fmla="+- 0 6574 5448"/>
                  <a:gd name="T5" fmla="*/ T4 w 1134"/>
                  <a:gd name="T6" fmla="+- 0 757 98"/>
                  <a:gd name="T7" fmla="*/ 757 h 1134"/>
                  <a:gd name="T8" fmla="+- 0 6552 5448"/>
                  <a:gd name="T9" fmla="*/ T8 w 1134"/>
                  <a:gd name="T10" fmla="+- 0 844 98"/>
                  <a:gd name="T11" fmla="*/ 844 h 1134"/>
                  <a:gd name="T12" fmla="+- 0 6518 5448"/>
                  <a:gd name="T13" fmla="*/ T12 w 1134"/>
                  <a:gd name="T14" fmla="+- 0 925 98"/>
                  <a:gd name="T15" fmla="*/ 925 h 1134"/>
                  <a:gd name="T16" fmla="+- 0 6472 5448"/>
                  <a:gd name="T17" fmla="*/ T16 w 1134"/>
                  <a:gd name="T18" fmla="+- 0 999 98"/>
                  <a:gd name="T19" fmla="*/ 999 h 1134"/>
                  <a:gd name="T20" fmla="+- 0 6415 5448"/>
                  <a:gd name="T21" fmla="*/ T20 w 1134"/>
                  <a:gd name="T22" fmla="+- 0 1065 98"/>
                  <a:gd name="T23" fmla="*/ 1065 h 1134"/>
                  <a:gd name="T24" fmla="+- 0 6349 5448"/>
                  <a:gd name="T25" fmla="*/ T24 w 1134"/>
                  <a:gd name="T26" fmla="+- 0 1122 98"/>
                  <a:gd name="T27" fmla="*/ 1122 h 1134"/>
                  <a:gd name="T28" fmla="+- 0 6275 5448"/>
                  <a:gd name="T29" fmla="*/ T28 w 1134"/>
                  <a:gd name="T30" fmla="+- 0 1168 98"/>
                  <a:gd name="T31" fmla="*/ 1168 h 1134"/>
                  <a:gd name="T32" fmla="+- 0 6194 5448"/>
                  <a:gd name="T33" fmla="*/ T32 w 1134"/>
                  <a:gd name="T34" fmla="+- 0 1203 98"/>
                  <a:gd name="T35" fmla="*/ 1203 h 1134"/>
                  <a:gd name="T36" fmla="+- 0 6106 5448"/>
                  <a:gd name="T37" fmla="*/ T36 w 1134"/>
                  <a:gd name="T38" fmla="+- 0 1224 98"/>
                  <a:gd name="T39" fmla="*/ 1224 h 1134"/>
                  <a:gd name="T40" fmla="+- 0 6014 5448"/>
                  <a:gd name="T41" fmla="*/ T40 w 1134"/>
                  <a:gd name="T42" fmla="+- 0 1231 98"/>
                  <a:gd name="T43" fmla="*/ 1231 h 1134"/>
                  <a:gd name="T44" fmla="+- 0 5968 5448"/>
                  <a:gd name="T45" fmla="*/ T44 w 1134"/>
                  <a:gd name="T46" fmla="+- 0 1230 98"/>
                  <a:gd name="T47" fmla="*/ 1230 h 1134"/>
                  <a:gd name="T48" fmla="+- 0 5878 5448"/>
                  <a:gd name="T49" fmla="*/ T48 w 1134"/>
                  <a:gd name="T50" fmla="+- 0 1215 98"/>
                  <a:gd name="T51" fmla="*/ 1215 h 1134"/>
                  <a:gd name="T52" fmla="+- 0 5794 5448"/>
                  <a:gd name="T53" fmla="*/ T52 w 1134"/>
                  <a:gd name="T54" fmla="+- 0 1187 98"/>
                  <a:gd name="T55" fmla="*/ 1187 h 1134"/>
                  <a:gd name="T56" fmla="+- 0 5716 5448"/>
                  <a:gd name="T57" fmla="*/ T56 w 1134"/>
                  <a:gd name="T58" fmla="+- 0 1147 98"/>
                  <a:gd name="T59" fmla="*/ 1147 h 1134"/>
                  <a:gd name="T60" fmla="+- 0 5646 5448"/>
                  <a:gd name="T61" fmla="*/ T60 w 1134"/>
                  <a:gd name="T62" fmla="+- 0 1095 98"/>
                  <a:gd name="T63" fmla="*/ 1095 h 1134"/>
                  <a:gd name="T64" fmla="+- 0 5584 5448"/>
                  <a:gd name="T65" fmla="*/ T64 w 1134"/>
                  <a:gd name="T66" fmla="+- 0 1034 98"/>
                  <a:gd name="T67" fmla="*/ 1034 h 1134"/>
                  <a:gd name="T68" fmla="+- 0 5532 5448"/>
                  <a:gd name="T69" fmla="*/ T68 w 1134"/>
                  <a:gd name="T70" fmla="+- 0 963 98"/>
                  <a:gd name="T71" fmla="*/ 963 h 1134"/>
                  <a:gd name="T72" fmla="+- 0 5492 5448"/>
                  <a:gd name="T73" fmla="*/ T72 w 1134"/>
                  <a:gd name="T74" fmla="+- 0 885 98"/>
                  <a:gd name="T75" fmla="*/ 885 h 1134"/>
                  <a:gd name="T76" fmla="+- 0 5464 5448"/>
                  <a:gd name="T77" fmla="*/ T76 w 1134"/>
                  <a:gd name="T78" fmla="+- 0 801 98"/>
                  <a:gd name="T79" fmla="*/ 801 h 1134"/>
                  <a:gd name="T80" fmla="+- 0 5449 5448"/>
                  <a:gd name="T81" fmla="*/ T80 w 1134"/>
                  <a:gd name="T82" fmla="+- 0 711 98"/>
                  <a:gd name="T83" fmla="*/ 711 h 1134"/>
                  <a:gd name="T84" fmla="+- 0 5448 5448"/>
                  <a:gd name="T85" fmla="*/ T84 w 1134"/>
                  <a:gd name="T86" fmla="+- 0 665 98"/>
                  <a:gd name="T87" fmla="*/ 665 h 1134"/>
                  <a:gd name="T88" fmla="+- 0 5449 5448"/>
                  <a:gd name="T89" fmla="*/ T88 w 1134"/>
                  <a:gd name="T90" fmla="+- 0 618 98"/>
                  <a:gd name="T91" fmla="*/ 618 h 1134"/>
                  <a:gd name="T92" fmla="+- 0 5464 5448"/>
                  <a:gd name="T93" fmla="*/ T92 w 1134"/>
                  <a:gd name="T94" fmla="+- 0 528 98"/>
                  <a:gd name="T95" fmla="*/ 528 h 1134"/>
                  <a:gd name="T96" fmla="+- 0 5492 5448"/>
                  <a:gd name="T97" fmla="*/ T96 w 1134"/>
                  <a:gd name="T98" fmla="+- 0 444 98"/>
                  <a:gd name="T99" fmla="*/ 444 h 1134"/>
                  <a:gd name="T100" fmla="+- 0 5532 5448"/>
                  <a:gd name="T101" fmla="*/ T100 w 1134"/>
                  <a:gd name="T102" fmla="+- 0 366 98"/>
                  <a:gd name="T103" fmla="*/ 366 h 1134"/>
                  <a:gd name="T104" fmla="+- 0 5584 5448"/>
                  <a:gd name="T105" fmla="*/ T104 w 1134"/>
                  <a:gd name="T106" fmla="+- 0 296 98"/>
                  <a:gd name="T107" fmla="*/ 296 h 1134"/>
                  <a:gd name="T108" fmla="+- 0 5646 5448"/>
                  <a:gd name="T109" fmla="*/ T108 w 1134"/>
                  <a:gd name="T110" fmla="+- 0 234 98"/>
                  <a:gd name="T111" fmla="*/ 234 h 1134"/>
                  <a:gd name="T112" fmla="+- 0 5716 5448"/>
                  <a:gd name="T113" fmla="*/ T112 w 1134"/>
                  <a:gd name="T114" fmla="+- 0 183 98"/>
                  <a:gd name="T115" fmla="*/ 183 h 1134"/>
                  <a:gd name="T116" fmla="+- 0 5794 5448"/>
                  <a:gd name="T117" fmla="*/ T116 w 1134"/>
                  <a:gd name="T118" fmla="+- 0 142 98"/>
                  <a:gd name="T119" fmla="*/ 142 h 1134"/>
                  <a:gd name="T120" fmla="+- 0 5878 5448"/>
                  <a:gd name="T121" fmla="*/ T120 w 1134"/>
                  <a:gd name="T122" fmla="+- 0 114 98"/>
                  <a:gd name="T123" fmla="*/ 114 h 1134"/>
                  <a:gd name="T124" fmla="+- 0 5968 5448"/>
                  <a:gd name="T125" fmla="*/ T124 w 1134"/>
                  <a:gd name="T126" fmla="+- 0 99 98"/>
                  <a:gd name="T127" fmla="*/ 99 h 1134"/>
                  <a:gd name="T128" fmla="+- 0 6014 5448"/>
                  <a:gd name="T129" fmla="*/ T128 w 1134"/>
                  <a:gd name="T130" fmla="+- 0 98 98"/>
                  <a:gd name="T131" fmla="*/ 98 h 1134"/>
                  <a:gd name="T132" fmla="+- 0 6061 5448"/>
                  <a:gd name="T133" fmla="*/ T132 w 1134"/>
                  <a:gd name="T134" fmla="+- 0 99 98"/>
                  <a:gd name="T135" fmla="*/ 99 h 1134"/>
                  <a:gd name="T136" fmla="+- 0 6151 5448"/>
                  <a:gd name="T137" fmla="*/ T136 w 1134"/>
                  <a:gd name="T138" fmla="+- 0 114 98"/>
                  <a:gd name="T139" fmla="*/ 114 h 1134"/>
                  <a:gd name="T140" fmla="+- 0 6235 5448"/>
                  <a:gd name="T141" fmla="*/ T140 w 1134"/>
                  <a:gd name="T142" fmla="+- 0 142 98"/>
                  <a:gd name="T143" fmla="*/ 142 h 1134"/>
                  <a:gd name="T144" fmla="+- 0 6313 5448"/>
                  <a:gd name="T145" fmla="*/ T144 w 1134"/>
                  <a:gd name="T146" fmla="+- 0 183 98"/>
                  <a:gd name="T147" fmla="*/ 183 h 1134"/>
                  <a:gd name="T148" fmla="+- 0 6383 5448"/>
                  <a:gd name="T149" fmla="*/ T148 w 1134"/>
                  <a:gd name="T150" fmla="+- 0 234 98"/>
                  <a:gd name="T151" fmla="*/ 234 h 1134"/>
                  <a:gd name="T152" fmla="+- 0 6445 5448"/>
                  <a:gd name="T153" fmla="*/ T152 w 1134"/>
                  <a:gd name="T154" fmla="+- 0 296 98"/>
                  <a:gd name="T155" fmla="*/ 296 h 1134"/>
                  <a:gd name="T156" fmla="+- 0 6496 5448"/>
                  <a:gd name="T157" fmla="*/ T156 w 1134"/>
                  <a:gd name="T158" fmla="+- 0 366 98"/>
                  <a:gd name="T159" fmla="*/ 366 h 1134"/>
                  <a:gd name="T160" fmla="+- 0 6537 5448"/>
                  <a:gd name="T161" fmla="*/ T160 w 1134"/>
                  <a:gd name="T162" fmla="+- 0 444 98"/>
                  <a:gd name="T163" fmla="*/ 444 h 1134"/>
                  <a:gd name="T164" fmla="+- 0 6565 5448"/>
                  <a:gd name="T165" fmla="*/ T164 w 1134"/>
                  <a:gd name="T166" fmla="+- 0 528 98"/>
                  <a:gd name="T167" fmla="*/ 528 h 1134"/>
                  <a:gd name="T168" fmla="+- 0 6580 5448"/>
                  <a:gd name="T169" fmla="*/ T168 w 1134"/>
                  <a:gd name="T170" fmla="+- 0 618 98"/>
                  <a:gd name="T171" fmla="*/ 618 h 1134"/>
                  <a:gd name="T172" fmla="+- 0 6581 5448"/>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3" y="567"/>
                    </a:moveTo>
                    <a:lnTo>
                      <a:pt x="1126" y="659"/>
                    </a:lnTo>
                    <a:lnTo>
                      <a:pt x="1104" y="746"/>
                    </a:lnTo>
                    <a:lnTo>
                      <a:pt x="1070" y="827"/>
                    </a:lnTo>
                    <a:lnTo>
                      <a:pt x="1024" y="901"/>
                    </a:lnTo>
                    <a:lnTo>
                      <a:pt x="967" y="967"/>
                    </a:lnTo>
                    <a:lnTo>
                      <a:pt x="901" y="1024"/>
                    </a:lnTo>
                    <a:lnTo>
                      <a:pt x="827" y="1070"/>
                    </a:lnTo>
                    <a:lnTo>
                      <a:pt x="746" y="1105"/>
                    </a:lnTo>
                    <a:lnTo>
                      <a:pt x="658" y="1126"/>
                    </a:lnTo>
                    <a:lnTo>
                      <a:pt x="566" y="1133"/>
                    </a:lnTo>
                    <a:lnTo>
                      <a:pt x="520" y="1132"/>
                    </a:lnTo>
                    <a:lnTo>
                      <a:pt x="430" y="1117"/>
                    </a:lnTo>
                    <a:lnTo>
                      <a:pt x="346" y="1089"/>
                    </a:lnTo>
                    <a:lnTo>
                      <a:pt x="268" y="1049"/>
                    </a:lnTo>
                    <a:lnTo>
                      <a:pt x="198" y="997"/>
                    </a:lnTo>
                    <a:lnTo>
                      <a:pt x="136" y="936"/>
                    </a:lnTo>
                    <a:lnTo>
                      <a:pt x="84" y="865"/>
                    </a:lnTo>
                    <a:lnTo>
                      <a:pt x="44" y="787"/>
                    </a:lnTo>
                    <a:lnTo>
                      <a:pt x="16" y="703"/>
                    </a:lnTo>
                    <a:lnTo>
                      <a:pt x="1" y="613"/>
                    </a:lnTo>
                    <a:lnTo>
                      <a:pt x="0" y="567"/>
                    </a:lnTo>
                    <a:lnTo>
                      <a:pt x="1" y="520"/>
                    </a:lnTo>
                    <a:lnTo>
                      <a:pt x="16" y="430"/>
                    </a:lnTo>
                    <a:lnTo>
                      <a:pt x="44" y="346"/>
                    </a:lnTo>
                    <a:lnTo>
                      <a:pt x="84" y="268"/>
                    </a:lnTo>
                    <a:lnTo>
                      <a:pt x="136" y="198"/>
                    </a:lnTo>
                    <a:lnTo>
                      <a:pt x="198" y="136"/>
                    </a:lnTo>
                    <a:lnTo>
                      <a:pt x="268" y="85"/>
                    </a:lnTo>
                    <a:lnTo>
                      <a:pt x="346" y="44"/>
                    </a:lnTo>
                    <a:lnTo>
                      <a:pt x="430" y="16"/>
                    </a:lnTo>
                    <a:lnTo>
                      <a:pt x="520" y="1"/>
                    </a:lnTo>
                    <a:lnTo>
                      <a:pt x="566" y="0"/>
                    </a:lnTo>
                    <a:lnTo>
                      <a:pt x="613" y="1"/>
                    </a:lnTo>
                    <a:lnTo>
                      <a:pt x="703" y="16"/>
                    </a:lnTo>
                    <a:lnTo>
                      <a:pt x="787" y="44"/>
                    </a:lnTo>
                    <a:lnTo>
                      <a:pt x="865" y="85"/>
                    </a:lnTo>
                    <a:lnTo>
                      <a:pt x="935" y="136"/>
                    </a:lnTo>
                    <a:lnTo>
                      <a:pt x="997" y="198"/>
                    </a:lnTo>
                    <a:lnTo>
                      <a:pt x="1048" y="268"/>
                    </a:lnTo>
                    <a:lnTo>
                      <a:pt x="1089" y="346"/>
                    </a:lnTo>
                    <a:lnTo>
                      <a:pt x="1117" y="430"/>
                    </a:lnTo>
                    <a:lnTo>
                      <a:pt x="1132" y="520"/>
                    </a:lnTo>
                    <a:lnTo>
                      <a:pt x="1133"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8"/>
            <p:cNvGrpSpPr>
              <a:grpSpLocks/>
            </p:cNvGrpSpPr>
            <p:nvPr/>
          </p:nvGrpSpPr>
          <p:grpSpPr bwMode="auto">
            <a:xfrm>
              <a:off x="5910" y="987"/>
              <a:ext cx="294" cy="51"/>
              <a:chOff x="5910" y="987"/>
              <a:chExt cx="294" cy="51"/>
            </a:xfrm>
          </p:grpSpPr>
          <p:sp>
            <p:nvSpPr>
              <p:cNvPr id="21" name="Freeform 9"/>
              <p:cNvSpPr>
                <a:spLocks/>
              </p:cNvSpPr>
              <p:nvPr/>
            </p:nvSpPr>
            <p:spPr bwMode="auto">
              <a:xfrm>
                <a:off x="5910" y="987"/>
                <a:ext cx="294" cy="51"/>
              </a:xfrm>
              <a:custGeom>
                <a:avLst/>
                <a:gdLst>
                  <a:gd name="T0" fmla="+- 0 6203 5910"/>
                  <a:gd name="T1" fmla="*/ T0 w 294"/>
                  <a:gd name="T2" fmla="+- 0 987 987"/>
                  <a:gd name="T3" fmla="*/ 987 h 51"/>
                  <a:gd name="T4" fmla="+- 0 6131 5910"/>
                  <a:gd name="T5" fmla="*/ T4 w 294"/>
                  <a:gd name="T6" fmla="+- 0 1019 987"/>
                  <a:gd name="T7" fmla="*/ 1019 h 51"/>
                  <a:gd name="T8" fmla="+- 0 6072 5910"/>
                  <a:gd name="T9" fmla="*/ T8 w 294"/>
                  <a:gd name="T10" fmla="+- 0 1033 987"/>
                  <a:gd name="T11" fmla="*/ 1033 h 51"/>
                  <a:gd name="T12" fmla="+- 0 6031 5910"/>
                  <a:gd name="T13" fmla="*/ T12 w 294"/>
                  <a:gd name="T14" fmla="+- 0 1038 987"/>
                  <a:gd name="T15" fmla="*/ 1038 h 51"/>
                  <a:gd name="T16" fmla="+- 0 6007 5910"/>
                  <a:gd name="T17" fmla="*/ T16 w 294"/>
                  <a:gd name="T18" fmla="+- 0 1037 987"/>
                  <a:gd name="T19" fmla="*/ 1037 h 51"/>
                  <a:gd name="T20" fmla="+- 0 5984 5910"/>
                  <a:gd name="T21" fmla="*/ T20 w 294"/>
                  <a:gd name="T22" fmla="+- 0 1036 987"/>
                  <a:gd name="T23" fmla="*/ 1036 h 51"/>
                  <a:gd name="T24" fmla="+- 0 5964 5910"/>
                  <a:gd name="T25" fmla="*/ T24 w 294"/>
                  <a:gd name="T26" fmla="+- 0 1034 987"/>
                  <a:gd name="T27" fmla="*/ 1034 h 51"/>
                  <a:gd name="T28" fmla="+- 0 5945 5910"/>
                  <a:gd name="T29" fmla="*/ T28 w 294"/>
                  <a:gd name="T30" fmla="+- 0 1031 987"/>
                  <a:gd name="T31" fmla="*/ 1031 h 51"/>
                  <a:gd name="T32" fmla="+- 0 5927 5910"/>
                  <a:gd name="T33" fmla="*/ T32 w 294"/>
                  <a:gd name="T34" fmla="+- 0 1027 987"/>
                  <a:gd name="T35" fmla="*/ 1027 h 51"/>
                  <a:gd name="T36" fmla="+- 0 5910 5910"/>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293" y="0"/>
                    </a:moveTo>
                    <a:lnTo>
                      <a:pt x="221" y="32"/>
                    </a:lnTo>
                    <a:lnTo>
                      <a:pt x="162" y="46"/>
                    </a:lnTo>
                    <a:lnTo>
                      <a:pt x="121" y="51"/>
                    </a:lnTo>
                    <a:lnTo>
                      <a:pt x="97" y="50"/>
                    </a:lnTo>
                    <a:lnTo>
                      <a:pt x="74" y="49"/>
                    </a:lnTo>
                    <a:lnTo>
                      <a:pt x="54" y="47"/>
                    </a:lnTo>
                    <a:lnTo>
                      <a:pt x="35" y="44"/>
                    </a:lnTo>
                    <a:lnTo>
                      <a:pt x="17" y="40"/>
                    </a:lnTo>
                    <a:lnTo>
                      <a:pt x="0"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6"/>
            <p:cNvGrpSpPr>
              <a:grpSpLocks/>
            </p:cNvGrpSpPr>
            <p:nvPr/>
          </p:nvGrpSpPr>
          <p:grpSpPr bwMode="auto">
            <a:xfrm>
              <a:off x="5819" y="970"/>
              <a:ext cx="119" cy="110"/>
              <a:chOff x="5819" y="970"/>
              <a:chExt cx="119" cy="110"/>
            </a:xfrm>
          </p:grpSpPr>
          <p:sp>
            <p:nvSpPr>
              <p:cNvPr id="20" name="Freeform 7"/>
              <p:cNvSpPr>
                <a:spLocks/>
              </p:cNvSpPr>
              <p:nvPr/>
            </p:nvSpPr>
            <p:spPr bwMode="auto">
              <a:xfrm>
                <a:off x="5819" y="970"/>
                <a:ext cx="119" cy="110"/>
              </a:xfrm>
              <a:custGeom>
                <a:avLst/>
                <a:gdLst>
                  <a:gd name="T0" fmla="+- 0 5938 5819"/>
                  <a:gd name="T1" fmla="*/ T0 w 119"/>
                  <a:gd name="T2" fmla="+- 0 970 970"/>
                  <a:gd name="T3" fmla="*/ 970 h 110"/>
                  <a:gd name="T4" fmla="+- 0 5819 5819"/>
                  <a:gd name="T5" fmla="*/ T4 w 119"/>
                  <a:gd name="T6" fmla="+- 0 983 970"/>
                  <a:gd name="T7" fmla="*/ 983 h 110"/>
                  <a:gd name="T8" fmla="+- 0 5890 5819"/>
                  <a:gd name="T9" fmla="*/ T8 w 119"/>
                  <a:gd name="T10" fmla="+- 0 1080 970"/>
                  <a:gd name="T11" fmla="*/ 1080 h 110"/>
                  <a:gd name="T12" fmla="+- 0 5938 5819"/>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119" y="0"/>
                    </a:moveTo>
                    <a:lnTo>
                      <a:pt x="0" y="13"/>
                    </a:lnTo>
                    <a:lnTo>
                      <a:pt x="71" y="110"/>
                    </a:lnTo>
                    <a:lnTo>
                      <a:pt x="11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4"/>
            <p:cNvGrpSpPr>
              <a:grpSpLocks/>
            </p:cNvGrpSpPr>
            <p:nvPr/>
          </p:nvGrpSpPr>
          <p:grpSpPr bwMode="auto">
            <a:xfrm>
              <a:off x="572" y="48"/>
              <a:ext cx="5443" cy="2"/>
              <a:chOff x="572" y="48"/>
              <a:chExt cx="5443" cy="2"/>
            </a:xfrm>
          </p:grpSpPr>
          <p:sp>
            <p:nvSpPr>
              <p:cNvPr id="19" name="Freeform 5"/>
              <p:cNvSpPr>
                <a:spLocks/>
              </p:cNvSpPr>
              <p:nvPr/>
            </p:nvSpPr>
            <p:spPr bwMode="auto">
              <a:xfrm>
                <a:off x="572" y="48"/>
                <a:ext cx="5443" cy="2"/>
              </a:xfrm>
              <a:custGeom>
                <a:avLst/>
                <a:gdLst>
                  <a:gd name="T0" fmla="+- 0 572 572"/>
                  <a:gd name="T1" fmla="*/ T0 w 5443"/>
                  <a:gd name="T2" fmla="+- 0 6014 572"/>
                  <a:gd name="T3" fmla="*/ T2 w 5443"/>
                </a:gdLst>
                <a:ahLst/>
                <a:cxnLst>
                  <a:cxn ang="0">
                    <a:pos x="T1" y="0"/>
                  </a:cxn>
                  <a:cxn ang="0">
                    <a:pos x="T3" y="0"/>
                  </a:cxn>
                </a:cxnLst>
                <a:rect l="0" t="0" r="r" b="b"/>
                <a:pathLst>
                  <a:path w="5443">
                    <a:moveTo>
                      <a:pt x="0" y="0"/>
                    </a:moveTo>
                    <a:lnTo>
                      <a:pt x="5442" y="0"/>
                    </a:lnTo>
                  </a:path>
                </a:pathLst>
              </a:custGeom>
              <a:noFill/>
              <a:ln w="54000">
                <a:solidFill>
                  <a:srgbClr val="BCBEC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2"/>
            <p:cNvGrpSpPr>
              <a:grpSpLocks/>
            </p:cNvGrpSpPr>
            <p:nvPr/>
          </p:nvGrpSpPr>
          <p:grpSpPr bwMode="auto">
            <a:xfrm>
              <a:off x="572" y="5"/>
              <a:ext cx="5443" cy="86"/>
              <a:chOff x="572" y="5"/>
              <a:chExt cx="5443" cy="86"/>
            </a:xfrm>
          </p:grpSpPr>
          <p:sp>
            <p:nvSpPr>
              <p:cNvPr id="18" name="Freeform 3"/>
              <p:cNvSpPr>
                <a:spLocks/>
              </p:cNvSpPr>
              <p:nvPr/>
            </p:nvSpPr>
            <p:spPr bwMode="auto">
              <a:xfrm>
                <a:off x="572" y="5"/>
                <a:ext cx="5443" cy="86"/>
              </a:xfrm>
              <a:custGeom>
                <a:avLst/>
                <a:gdLst>
                  <a:gd name="T0" fmla="+- 0 6014 572"/>
                  <a:gd name="T1" fmla="*/ T0 w 5443"/>
                  <a:gd name="T2" fmla="+- 0 90 5"/>
                  <a:gd name="T3" fmla="*/ 90 h 86"/>
                  <a:gd name="T4" fmla="+- 0 572 572"/>
                  <a:gd name="T5" fmla="*/ T4 w 5443"/>
                  <a:gd name="T6" fmla="+- 0 90 5"/>
                  <a:gd name="T7" fmla="*/ 90 h 86"/>
                  <a:gd name="T8" fmla="+- 0 572 572"/>
                  <a:gd name="T9" fmla="*/ T8 w 5443"/>
                  <a:gd name="T10" fmla="+- 0 5 5"/>
                  <a:gd name="T11" fmla="*/ 5 h 86"/>
                  <a:gd name="T12" fmla="+- 0 6014 572"/>
                  <a:gd name="T13" fmla="*/ T12 w 5443"/>
                  <a:gd name="T14" fmla="+- 0 5 5"/>
                  <a:gd name="T15" fmla="*/ 5 h 86"/>
                  <a:gd name="T16" fmla="+- 0 6014 572"/>
                  <a:gd name="T17" fmla="*/ T16 w 5443"/>
                  <a:gd name="T18" fmla="+- 0 90 5"/>
                  <a:gd name="T19" fmla="*/ 90 h 86"/>
                </a:gdLst>
                <a:ahLst/>
                <a:cxnLst>
                  <a:cxn ang="0">
                    <a:pos x="T1" y="T3"/>
                  </a:cxn>
                  <a:cxn ang="0">
                    <a:pos x="T5" y="T7"/>
                  </a:cxn>
                  <a:cxn ang="0">
                    <a:pos x="T9" y="T11"/>
                  </a:cxn>
                  <a:cxn ang="0">
                    <a:pos x="T13" y="T15"/>
                  </a:cxn>
                  <a:cxn ang="0">
                    <a:pos x="T17" y="T19"/>
                  </a:cxn>
                </a:cxnLst>
                <a:rect l="0" t="0" r="r" b="b"/>
                <a:pathLst>
                  <a:path w="5443" h="86">
                    <a:moveTo>
                      <a:pt x="5442" y="85"/>
                    </a:moveTo>
                    <a:lnTo>
                      <a:pt x="0" y="85"/>
                    </a:lnTo>
                    <a:lnTo>
                      <a:pt x="0" y="0"/>
                    </a:lnTo>
                    <a:lnTo>
                      <a:pt x="5442" y="0"/>
                    </a:lnTo>
                    <a:lnTo>
                      <a:pt x="5442" y="85"/>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sp>
        <p:nvSpPr>
          <p:cNvPr id="29" name="TextBox 28"/>
          <p:cNvSpPr txBox="1"/>
          <p:nvPr/>
        </p:nvSpPr>
        <p:spPr>
          <a:xfrm>
            <a:off x="4800600" y="2438400"/>
            <a:ext cx="928459" cy="369332"/>
          </a:xfrm>
          <a:prstGeom prst="rect">
            <a:avLst/>
          </a:prstGeom>
          <a:noFill/>
        </p:spPr>
        <p:txBody>
          <a:bodyPr wrap="none" rtlCol="0">
            <a:spAutoFit/>
          </a:bodyPr>
          <a:lstStyle/>
          <a:p>
            <a:r>
              <a:rPr lang="en-NZ" dirty="0" smtClean="0"/>
              <a:t>2.0 ms</a:t>
            </a:r>
            <a:r>
              <a:rPr lang="en-NZ" baseline="30000" dirty="0" smtClean="0"/>
              <a:t>-1</a:t>
            </a:r>
            <a:endParaRPr lang="en-NZ" dirty="0"/>
          </a:p>
        </p:txBody>
      </p:sp>
      <p:cxnSp>
        <p:nvCxnSpPr>
          <p:cNvPr id="31" name="Straight Arrow Connector 30"/>
          <p:cNvCxnSpPr/>
          <p:nvPr/>
        </p:nvCxnSpPr>
        <p:spPr>
          <a:xfrm>
            <a:off x="4648200" y="2819400"/>
            <a:ext cx="1295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52400" y="4267200"/>
            <a:ext cx="8153400" cy="646331"/>
          </a:xfrm>
          <a:prstGeom prst="rect">
            <a:avLst/>
          </a:prstGeom>
        </p:spPr>
        <p:txBody>
          <a:bodyPr wrap="square">
            <a:spAutoFit/>
          </a:bodyPr>
          <a:lstStyle/>
          <a:p>
            <a:r>
              <a:rPr lang="en-US" dirty="0" smtClean="0"/>
              <a:t>(a)  Explain </a:t>
            </a:r>
            <a:r>
              <a:rPr lang="en-US" dirty="0"/>
              <a:t>why no work is done on the wooden sheet when it is travelling at constant </a:t>
            </a:r>
            <a:r>
              <a:rPr lang="en-US" dirty="0" smtClean="0"/>
              <a:t> </a:t>
            </a:r>
          </a:p>
          <a:p>
            <a:r>
              <a:rPr lang="en-US" dirty="0"/>
              <a:t> </a:t>
            </a:r>
            <a:r>
              <a:rPr lang="en-US" dirty="0" smtClean="0"/>
              <a:t>      velocity</a:t>
            </a:r>
            <a:r>
              <a:rPr lang="en-US" dirty="0"/>
              <a:t>.</a:t>
            </a:r>
            <a:endParaRPr lang="en-NZ" dirty="0"/>
          </a:p>
        </p:txBody>
      </p:sp>
    </p:spTree>
    <p:extLst>
      <p:ext uri="{BB962C8B-B14F-4D97-AF65-F5344CB8AC3E}">
        <p14:creationId xmlns:p14="http://schemas.microsoft.com/office/powerpoint/2010/main" val="2700244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31303715980841A439AE46866F8215" ma:contentTypeVersion="3" ma:contentTypeDescription="Create a new document." ma:contentTypeScope="" ma:versionID="3c3a39f324e28f382b94a5ac1244bb48">
  <xsd:schema xmlns:xsd="http://www.w3.org/2001/XMLSchema" xmlns:xs="http://www.w3.org/2001/XMLSchema" xmlns:p="http://schemas.microsoft.com/office/2006/metadata/properties" xmlns:ns2="3c43b661-a559-4c9b-b4d1-09a099a75763" targetNamespace="http://schemas.microsoft.com/office/2006/metadata/properties" ma:root="true" ma:fieldsID="114329c6e93f548e2562bb9dc388eb90" ns2:_="">
    <xsd:import namespace="3c43b661-a559-4c9b-b4d1-09a099a75763"/>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43b661-a559-4c9b-b4d1-09a099a7576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AED45AA-CB26-4F73-AFD3-A8CF1B36077E}"/>
</file>

<file path=customXml/itemProps2.xml><?xml version="1.0" encoding="utf-8"?>
<ds:datastoreItem xmlns:ds="http://schemas.openxmlformats.org/officeDocument/2006/customXml" ds:itemID="{CABFB1C1-EC26-4F1C-91F5-02134C63BF11}"/>
</file>

<file path=customXml/itemProps3.xml><?xml version="1.0" encoding="utf-8"?>
<ds:datastoreItem xmlns:ds="http://schemas.openxmlformats.org/officeDocument/2006/customXml" ds:itemID="{72B3751B-3DD3-42B3-AAA9-A7B4ABF5BDD9}"/>
</file>

<file path=docProps/app.xml><?xml version="1.0" encoding="utf-8"?>
<Properties xmlns="http://schemas.openxmlformats.org/officeDocument/2006/extended-properties" xmlns:vt="http://schemas.openxmlformats.org/officeDocument/2006/docPropsVTypes">
  <TotalTime>494</TotalTime>
  <Words>1359</Words>
  <Application>Microsoft Office PowerPoint</Application>
  <PresentationFormat>On-screen Show (4:3)</PresentationFormat>
  <Paragraphs>97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&amp; Jon</dc:creator>
  <cp:lastModifiedBy>Jonathan</cp:lastModifiedBy>
  <cp:revision>21</cp:revision>
  <dcterms:created xsi:type="dcterms:W3CDTF">2006-08-16T00:00:00Z</dcterms:created>
  <dcterms:modified xsi:type="dcterms:W3CDTF">2015-06-24T03:13:04Z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0x0101005131303715980841A439AE46866F8215</vt:lpwstr>
  </property>
</Properties>
</file>