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0.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7" r:id="rId4"/>
    <p:sldId id="268" r:id="rId5"/>
    <p:sldId id="271" r:id="rId6"/>
    <p:sldId id="272" r:id="rId7"/>
    <p:sldId id="273" r:id="rId8"/>
    <p:sldId id="274" r:id="rId9"/>
    <p:sldId id="275" r:id="rId10"/>
    <p:sldId id="276" r:id="rId11"/>
    <p:sldId id="269" r:id="rId12"/>
    <p:sldId id="277" r:id="rId13"/>
    <p:sldId id="278" r:id="rId14"/>
    <p:sldId id="279" r:id="rId15"/>
    <p:sldId id="28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38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62188" y="-2330151"/>
            <a:ext cx="6043612" cy="1138389"/>
          </a:xfrm>
          <a:prstGeom prst="rect">
            <a:avLst/>
          </a:prstGeom>
        </p:spPr>
        <p:txBody>
          <a:bodyPr wrap="square">
            <a:spAutoFit/>
          </a:bodyPr>
          <a:lstStyle/>
          <a:p>
            <a:pPr marL="2711450" marR="2089785" indent="-621030">
              <a:lnSpc>
                <a:spcPct val="103000"/>
              </a:lnSpc>
              <a:spcBef>
                <a:spcPts val="960"/>
              </a:spcBef>
              <a:spcAft>
                <a:spcPts val="0"/>
              </a:spcAft>
            </a:pPr>
            <a:r>
              <a:rPr lang="en-US" sz="2200" b="1" dirty="0" smtClean="0">
                <a:solidFill>
                  <a:srgbClr val="231F20"/>
                </a:solidFill>
                <a:latin typeface="Arial"/>
                <a:ea typeface="Calibri"/>
                <a:cs typeface="Times New Roman"/>
              </a:rPr>
              <a:t>S</a:t>
            </a:r>
            <a:r>
              <a:rPr lang="en-US" sz="2200" b="1" spc="-5" dirty="0" smtClean="0">
                <a:solidFill>
                  <a:srgbClr val="231F20"/>
                </a:solidFill>
                <a:latin typeface="Arial"/>
                <a:ea typeface="Calibri"/>
                <a:cs typeface="Times New Roman"/>
              </a:rPr>
              <a:t>cholarshi</a:t>
            </a:r>
            <a:r>
              <a:rPr lang="en-US" sz="2200" b="1" dirty="0" smtClean="0">
                <a:solidFill>
                  <a:srgbClr val="231F20"/>
                </a:solidFill>
                <a:latin typeface="Arial"/>
                <a:ea typeface="Calibri"/>
                <a:cs typeface="Times New Roman"/>
              </a:rPr>
              <a:t>p </a:t>
            </a:r>
            <a:r>
              <a:rPr lang="en-US" sz="2200" b="1" spc="-5" dirty="0" smtClean="0">
                <a:solidFill>
                  <a:srgbClr val="231F20"/>
                </a:solidFill>
                <a:latin typeface="Arial"/>
                <a:ea typeface="Calibri"/>
                <a:cs typeface="Times New Roman"/>
              </a:rPr>
              <a:t>2014 </a:t>
            </a:r>
            <a:r>
              <a:rPr lang="en-US" sz="2200" b="1" dirty="0" smtClean="0">
                <a:solidFill>
                  <a:srgbClr val="231F20"/>
                </a:solidFill>
                <a:latin typeface="Arial"/>
                <a:ea typeface="Calibri"/>
                <a:cs typeface="Times New Roman"/>
              </a:rPr>
              <a:t>Physics</a:t>
            </a:r>
            <a:endParaRPr lang="en-NZ" sz="1100" dirty="0">
              <a:ea typeface="Calibri"/>
              <a:cs typeface="Times New Roman"/>
            </a:endParaRPr>
          </a:p>
        </p:txBody>
      </p:sp>
      <p:sp>
        <p:nvSpPr>
          <p:cNvPr id="3" name="Rectangle 2"/>
          <p:cNvSpPr/>
          <p:nvPr/>
        </p:nvSpPr>
        <p:spPr>
          <a:xfrm>
            <a:off x="2362200" y="1676400"/>
            <a:ext cx="3786742" cy="1538883"/>
          </a:xfrm>
          <a:prstGeom prst="rect">
            <a:avLst/>
          </a:prstGeom>
        </p:spPr>
        <p:txBody>
          <a:bodyPr wrap="none">
            <a:spAutoFit/>
          </a:bodyPr>
          <a:lstStyle/>
          <a:p>
            <a:pPr algn="ctr"/>
            <a:r>
              <a:rPr lang="en-US" sz="4000" b="1" dirty="0"/>
              <a:t>Scholarship </a:t>
            </a:r>
            <a:r>
              <a:rPr lang="en-US" sz="4000" b="1" dirty="0" smtClean="0"/>
              <a:t>2013</a:t>
            </a:r>
          </a:p>
          <a:p>
            <a:pPr algn="ctr"/>
            <a:r>
              <a:rPr lang="en-US" sz="4000" b="1" dirty="0" smtClean="0"/>
              <a:t> </a:t>
            </a:r>
            <a:r>
              <a:rPr lang="en-US" sz="5400" b="1" dirty="0"/>
              <a:t>Physics</a:t>
            </a:r>
            <a:endParaRPr lang="en-NZ" sz="5400" dirty="0"/>
          </a:p>
        </p:txBody>
      </p:sp>
      <p:sp>
        <p:nvSpPr>
          <p:cNvPr id="4" name="Rectangle 3"/>
          <p:cNvSpPr/>
          <p:nvPr/>
        </p:nvSpPr>
        <p:spPr>
          <a:xfrm>
            <a:off x="2057400" y="3733800"/>
            <a:ext cx="4572000" cy="954107"/>
          </a:xfrm>
          <a:prstGeom prst="rect">
            <a:avLst/>
          </a:prstGeom>
        </p:spPr>
        <p:txBody>
          <a:bodyPr>
            <a:spAutoFit/>
          </a:bodyPr>
          <a:lstStyle/>
          <a:p>
            <a:pPr algn="ctr"/>
            <a:r>
              <a:rPr lang="en-US" sz="2800" b="1" dirty="0"/>
              <a:t>Time allowed: Three hours</a:t>
            </a:r>
            <a:endParaRPr lang="en-NZ" sz="2800" b="1" dirty="0"/>
          </a:p>
          <a:p>
            <a:pPr algn="ctr"/>
            <a:r>
              <a:rPr lang="en-US" sz="2800" b="1" dirty="0"/>
              <a:t>Total marks: 40</a:t>
            </a:r>
            <a:endParaRPr lang="en-NZ" sz="2800" b="1" dirty="0"/>
          </a:p>
        </p:txBody>
      </p:sp>
      <p:sp>
        <p:nvSpPr>
          <p:cNvPr id="5" name="Rectangle 9"/>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NZ"/>
          </a:p>
        </p:txBody>
      </p:sp>
      <p:grpSp>
        <p:nvGrpSpPr>
          <p:cNvPr id="6" name="Group 1"/>
          <p:cNvGrpSpPr>
            <a:grpSpLocks/>
          </p:cNvGrpSpPr>
          <p:nvPr/>
        </p:nvGrpSpPr>
        <p:grpSpPr bwMode="auto">
          <a:xfrm>
            <a:off x="6096000" y="304800"/>
            <a:ext cx="2514600" cy="1219200"/>
            <a:chOff x="0" y="0"/>
            <a:chExt cx="2824" cy="1310"/>
          </a:xfrm>
        </p:grpSpPr>
        <p:grpSp>
          <p:nvGrpSpPr>
            <p:cNvPr id="7" name="Group 5"/>
            <p:cNvGrpSpPr>
              <a:grpSpLocks/>
            </p:cNvGrpSpPr>
            <p:nvPr/>
          </p:nvGrpSpPr>
          <p:grpSpPr bwMode="auto">
            <a:xfrm>
              <a:off x="3" y="34"/>
              <a:ext cx="624" cy="751"/>
              <a:chOff x="3" y="34"/>
              <a:chExt cx="624" cy="751"/>
            </a:xfrm>
          </p:grpSpPr>
          <p:sp>
            <p:nvSpPr>
              <p:cNvPr id="10" name="Freeform 8"/>
              <p:cNvSpPr>
                <a:spLocks/>
              </p:cNvSpPr>
              <p:nvPr/>
            </p:nvSpPr>
            <p:spPr bwMode="auto">
              <a:xfrm>
                <a:off x="3" y="34"/>
                <a:ext cx="624" cy="751"/>
              </a:xfrm>
              <a:custGeom>
                <a:avLst/>
                <a:gdLst>
                  <a:gd name="T0" fmla="+- 0 276 3"/>
                  <a:gd name="T1" fmla="*/ T0 w 624"/>
                  <a:gd name="T2" fmla="+- 0 295 34"/>
                  <a:gd name="T3" fmla="*/ 295 h 751"/>
                  <a:gd name="T4" fmla="+- 0 109 3"/>
                  <a:gd name="T5" fmla="*/ T4 w 624"/>
                  <a:gd name="T6" fmla="+- 0 295 34"/>
                  <a:gd name="T7" fmla="*/ 295 h 751"/>
                  <a:gd name="T8" fmla="+- 0 626 3"/>
                  <a:gd name="T9" fmla="*/ T8 w 624"/>
                  <a:gd name="T10" fmla="+- 0 785 34"/>
                  <a:gd name="T11" fmla="*/ 785 h 751"/>
                  <a:gd name="T12" fmla="+- 0 626 3"/>
                  <a:gd name="T13" fmla="*/ T12 w 624"/>
                  <a:gd name="T14" fmla="+- 0 526 34"/>
                  <a:gd name="T15" fmla="*/ 526 h 751"/>
                  <a:gd name="T16" fmla="+- 0 519 3"/>
                  <a:gd name="T17" fmla="*/ T16 w 624"/>
                  <a:gd name="T18" fmla="+- 0 526 34"/>
                  <a:gd name="T19" fmla="*/ 526 h 751"/>
                  <a:gd name="T20" fmla="+- 0 276 3"/>
                  <a:gd name="T21" fmla="*/ T20 w 624"/>
                  <a:gd name="T22" fmla="+- 0 295 34"/>
                  <a:gd name="T23" fmla="*/ 295 h 751"/>
                </a:gdLst>
                <a:ahLst/>
                <a:cxnLst>
                  <a:cxn ang="0">
                    <a:pos x="T1" y="T3"/>
                  </a:cxn>
                  <a:cxn ang="0">
                    <a:pos x="T5" y="T7"/>
                  </a:cxn>
                  <a:cxn ang="0">
                    <a:pos x="T9" y="T11"/>
                  </a:cxn>
                  <a:cxn ang="0">
                    <a:pos x="T13" y="T15"/>
                  </a:cxn>
                  <a:cxn ang="0">
                    <a:pos x="T17" y="T19"/>
                  </a:cxn>
                  <a:cxn ang="0">
                    <a:pos x="T21" y="T23"/>
                  </a:cxn>
                </a:cxnLst>
                <a:rect l="0" t="0" r="r" b="b"/>
                <a:pathLst>
                  <a:path w="624" h="751">
                    <a:moveTo>
                      <a:pt x="273" y="261"/>
                    </a:moveTo>
                    <a:lnTo>
                      <a:pt x="106" y="261"/>
                    </a:lnTo>
                    <a:lnTo>
                      <a:pt x="623" y="751"/>
                    </a:lnTo>
                    <a:lnTo>
                      <a:pt x="623" y="492"/>
                    </a:lnTo>
                    <a:lnTo>
                      <a:pt x="516" y="492"/>
                    </a:lnTo>
                    <a:lnTo>
                      <a:pt x="273" y="261"/>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1" name="Freeform 7"/>
              <p:cNvSpPr>
                <a:spLocks/>
              </p:cNvSpPr>
              <p:nvPr/>
            </p:nvSpPr>
            <p:spPr bwMode="auto">
              <a:xfrm>
                <a:off x="3" y="34"/>
                <a:ext cx="624" cy="751"/>
              </a:xfrm>
              <a:custGeom>
                <a:avLst/>
                <a:gdLst>
                  <a:gd name="T0" fmla="+- 0 3 3"/>
                  <a:gd name="T1" fmla="*/ T0 w 624"/>
                  <a:gd name="T2" fmla="+- 0 34 34"/>
                  <a:gd name="T3" fmla="*/ 34 h 751"/>
                  <a:gd name="T4" fmla="+- 0 3 3"/>
                  <a:gd name="T5" fmla="*/ T4 w 624"/>
                  <a:gd name="T6" fmla="+- 0 765 34"/>
                  <a:gd name="T7" fmla="*/ 765 h 751"/>
                  <a:gd name="T8" fmla="+- 0 109 3"/>
                  <a:gd name="T9" fmla="*/ T8 w 624"/>
                  <a:gd name="T10" fmla="+- 0 765 34"/>
                  <a:gd name="T11" fmla="*/ 765 h 751"/>
                  <a:gd name="T12" fmla="+- 0 109 3"/>
                  <a:gd name="T13" fmla="*/ T12 w 624"/>
                  <a:gd name="T14" fmla="+- 0 295 34"/>
                  <a:gd name="T15" fmla="*/ 295 h 751"/>
                  <a:gd name="T16" fmla="+- 0 276 3"/>
                  <a:gd name="T17" fmla="*/ T16 w 624"/>
                  <a:gd name="T18" fmla="+- 0 295 34"/>
                  <a:gd name="T19" fmla="*/ 295 h 751"/>
                  <a:gd name="T20" fmla="+- 0 3 3"/>
                  <a:gd name="T21" fmla="*/ T20 w 624"/>
                  <a:gd name="T22" fmla="+- 0 34 34"/>
                  <a:gd name="T23" fmla="*/ 34 h 751"/>
                </a:gdLst>
                <a:ahLst/>
                <a:cxnLst>
                  <a:cxn ang="0">
                    <a:pos x="T1" y="T3"/>
                  </a:cxn>
                  <a:cxn ang="0">
                    <a:pos x="T5" y="T7"/>
                  </a:cxn>
                  <a:cxn ang="0">
                    <a:pos x="T9" y="T11"/>
                  </a:cxn>
                  <a:cxn ang="0">
                    <a:pos x="T13" y="T15"/>
                  </a:cxn>
                  <a:cxn ang="0">
                    <a:pos x="T17" y="T19"/>
                  </a:cxn>
                  <a:cxn ang="0">
                    <a:pos x="T21" y="T23"/>
                  </a:cxn>
                </a:cxnLst>
                <a:rect l="0" t="0" r="r" b="b"/>
                <a:pathLst>
                  <a:path w="624" h="751">
                    <a:moveTo>
                      <a:pt x="0" y="0"/>
                    </a:moveTo>
                    <a:lnTo>
                      <a:pt x="0" y="731"/>
                    </a:lnTo>
                    <a:lnTo>
                      <a:pt x="106" y="731"/>
                    </a:lnTo>
                    <a:lnTo>
                      <a:pt x="106" y="261"/>
                    </a:lnTo>
                    <a:lnTo>
                      <a:pt x="273" y="261"/>
                    </a:lnTo>
                    <a:lnTo>
                      <a:pt x="0"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2" name="Freeform 6"/>
              <p:cNvSpPr>
                <a:spLocks/>
              </p:cNvSpPr>
              <p:nvPr/>
            </p:nvSpPr>
            <p:spPr bwMode="auto">
              <a:xfrm>
                <a:off x="3" y="34"/>
                <a:ext cx="624" cy="751"/>
              </a:xfrm>
              <a:custGeom>
                <a:avLst/>
                <a:gdLst>
                  <a:gd name="T0" fmla="+- 0 626 3"/>
                  <a:gd name="T1" fmla="*/ T0 w 624"/>
                  <a:gd name="T2" fmla="+- 0 56 34"/>
                  <a:gd name="T3" fmla="*/ 56 h 751"/>
                  <a:gd name="T4" fmla="+- 0 519 3"/>
                  <a:gd name="T5" fmla="*/ T4 w 624"/>
                  <a:gd name="T6" fmla="+- 0 56 34"/>
                  <a:gd name="T7" fmla="*/ 56 h 751"/>
                  <a:gd name="T8" fmla="+- 0 519 3"/>
                  <a:gd name="T9" fmla="*/ T8 w 624"/>
                  <a:gd name="T10" fmla="+- 0 526 34"/>
                  <a:gd name="T11" fmla="*/ 526 h 751"/>
                  <a:gd name="T12" fmla="+- 0 626 3"/>
                  <a:gd name="T13" fmla="*/ T12 w 624"/>
                  <a:gd name="T14" fmla="+- 0 526 34"/>
                  <a:gd name="T15" fmla="*/ 526 h 751"/>
                  <a:gd name="T16" fmla="+- 0 626 3"/>
                  <a:gd name="T17" fmla="*/ T16 w 624"/>
                  <a:gd name="T18" fmla="+- 0 56 34"/>
                  <a:gd name="T19" fmla="*/ 56 h 751"/>
                </a:gdLst>
                <a:ahLst/>
                <a:cxnLst>
                  <a:cxn ang="0">
                    <a:pos x="T1" y="T3"/>
                  </a:cxn>
                  <a:cxn ang="0">
                    <a:pos x="T5" y="T7"/>
                  </a:cxn>
                  <a:cxn ang="0">
                    <a:pos x="T9" y="T11"/>
                  </a:cxn>
                  <a:cxn ang="0">
                    <a:pos x="T13" y="T15"/>
                  </a:cxn>
                  <a:cxn ang="0">
                    <a:pos x="T17" y="T19"/>
                  </a:cxn>
                </a:cxnLst>
                <a:rect l="0" t="0" r="r" b="b"/>
                <a:pathLst>
                  <a:path w="624" h="751">
                    <a:moveTo>
                      <a:pt x="623" y="22"/>
                    </a:moveTo>
                    <a:lnTo>
                      <a:pt x="516" y="22"/>
                    </a:lnTo>
                    <a:lnTo>
                      <a:pt x="516" y="492"/>
                    </a:lnTo>
                    <a:lnTo>
                      <a:pt x="623" y="492"/>
                    </a:lnTo>
                    <a:lnTo>
                      <a:pt x="623" y="22"/>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8" name="Group 2"/>
            <p:cNvGrpSpPr>
              <a:grpSpLocks/>
            </p:cNvGrpSpPr>
            <p:nvPr/>
          </p:nvGrpSpPr>
          <p:grpSpPr bwMode="auto">
            <a:xfrm>
              <a:off x="3" y="34"/>
              <a:ext cx="624" cy="751"/>
              <a:chOff x="3" y="34"/>
              <a:chExt cx="624" cy="751"/>
            </a:xfrm>
          </p:grpSpPr>
          <p:sp>
            <p:nvSpPr>
              <p:cNvPr id="9" name="Freeform 4"/>
              <p:cNvSpPr>
                <a:spLocks/>
              </p:cNvSpPr>
              <p:nvPr/>
            </p:nvSpPr>
            <p:spPr bwMode="auto">
              <a:xfrm>
                <a:off x="3" y="34"/>
                <a:ext cx="624" cy="751"/>
              </a:xfrm>
              <a:custGeom>
                <a:avLst/>
                <a:gdLst>
                  <a:gd name="T0" fmla="+- 0 3 3"/>
                  <a:gd name="T1" fmla="*/ T0 w 624"/>
                  <a:gd name="T2" fmla="+- 0 765 34"/>
                  <a:gd name="T3" fmla="*/ 765 h 751"/>
                  <a:gd name="T4" fmla="+- 0 3 3"/>
                  <a:gd name="T5" fmla="*/ T4 w 624"/>
                  <a:gd name="T6" fmla="+- 0 34 34"/>
                  <a:gd name="T7" fmla="*/ 34 h 751"/>
                  <a:gd name="T8" fmla="+- 0 519 3"/>
                  <a:gd name="T9" fmla="*/ T8 w 624"/>
                  <a:gd name="T10" fmla="+- 0 526 34"/>
                  <a:gd name="T11" fmla="*/ 526 h 751"/>
                  <a:gd name="T12" fmla="+- 0 519 3"/>
                  <a:gd name="T13" fmla="*/ T12 w 624"/>
                  <a:gd name="T14" fmla="+- 0 56 34"/>
                  <a:gd name="T15" fmla="*/ 56 h 751"/>
                  <a:gd name="T16" fmla="+- 0 626 3"/>
                  <a:gd name="T17" fmla="*/ T16 w 624"/>
                  <a:gd name="T18" fmla="+- 0 56 34"/>
                  <a:gd name="T19" fmla="*/ 56 h 751"/>
                  <a:gd name="T20" fmla="+- 0 626 3"/>
                  <a:gd name="T21" fmla="*/ T20 w 624"/>
                  <a:gd name="T22" fmla="+- 0 785 34"/>
                  <a:gd name="T23" fmla="*/ 785 h 751"/>
                  <a:gd name="T24" fmla="+- 0 109 3"/>
                  <a:gd name="T25" fmla="*/ T24 w 624"/>
                  <a:gd name="T26" fmla="+- 0 295 34"/>
                  <a:gd name="T27" fmla="*/ 295 h 751"/>
                  <a:gd name="T28" fmla="+- 0 109 3"/>
                  <a:gd name="T29" fmla="*/ T28 w 624"/>
                  <a:gd name="T30" fmla="+- 0 765 34"/>
                  <a:gd name="T31" fmla="*/ 765 h 751"/>
                  <a:gd name="T32" fmla="+- 0 3 3"/>
                  <a:gd name="T33" fmla="*/ T32 w 624"/>
                  <a:gd name="T34" fmla="+- 0 765 34"/>
                  <a:gd name="T35" fmla="*/ 765 h 75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624" h="751">
                    <a:moveTo>
                      <a:pt x="0" y="731"/>
                    </a:moveTo>
                    <a:lnTo>
                      <a:pt x="0" y="0"/>
                    </a:lnTo>
                    <a:lnTo>
                      <a:pt x="516" y="492"/>
                    </a:lnTo>
                    <a:lnTo>
                      <a:pt x="516" y="22"/>
                    </a:lnTo>
                    <a:lnTo>
                      <a:pt x="623" y="22"/>
                    </a:lnTo>
                    <a:lnTo>
                      <a:pt x="623" y="751"/>
                    </a:lnTo>
                    <a:lnTo>
                      <a:pt x="106" y="261"/>
                    </a:lnTo>
                    <a:lnTo>
                      <a:pt x="106" y="731"/>
                    </a:lnTo>
                    <a:lnTo>
                      <a:pt x="0" y="731"/>
                    </a:lnTo>
                    <a:close/>
                  </a:path>
                </a:pathLst>
              </a:custGeom>
              <a:noFill/>
              <a:ln w="317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pic>
            <p:nvPicPr>
              <p:cNvPr id="1024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 y="0"/>
                <a:ext cx="2818" cy="1310"/>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15" name="Rectangle 14"/>
          <p:cNvSpPr/>
          <p:nvPr/>
        </p:nvSpPr>
        <p:spPr>
          <a:xfrm>
            <a:off x="1676400" y="4831140"/>
            <a:ext cx="5486400" cy="1569660"/>
          </a:xfrm>
          <a:prstGeom prst="rect">
            <a:avLst/>
          </a:prstGeom>
        </p:spPr>
        <p:txBody>
          <a:bodyPr wrap="square">
            <a:spAutoFit/>
          </a:bodyPr>
          <a:lstStyle/>
          <a:p>
            <a:pPr algn="ctr"/>
            <a:r>
              <a:rPr lang="en-US" sz="2400" b="1" dirty="0" smtClean="0"/>
              <a:t>There are FIVE questions each worth a maximum of 8 marks.</a:t>
            </a:r>
          </a:p>
          <a:p>
            <a:pPr algn="ctr"/>
            <a:r>
              <a:rPr lang="en-US" sz="2400" b="1" dirty="0" smtClean="0"/>
              <a:t>You </a:t>
            </a:r>
            <a:r>
              <a:rPr lang="en-US" sz="2400" b="1" dirty="0"/>
              <a:t>are advised to spend approximately 35 minutes on each question.</a:t>
            </a:r>
            <a:endParaRPr lang="en-NZ" sz="2400" b="1" dirty="0"/>
          </a:p>
        </p:txBody>
      </p:sp>
    </p:spTree>
    <p:extLst>
      <p:ext uri="{BB962C8B-B14F-4D97-AF65-F5344CB8AC3E}">
        <p14:creationId xmlns:p14="http://schemas.microsoft.com/office/powerpoint/2010/main" val="13527228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6477000" cy="369332"/>
          </a:xfrm>
          <a:prstGeom prst="rect">
            <a:avLst/>
          </a:prstGeom>
        </p:spPr>
        <p:txBody>
          <a:bodyPr wrap="square">
            <a:spAutoFit/>
          </a:bodyPr>
          <a:lstStyle/>
          <a:p>
            <a:pPr marL="69850" marR="782955">
              <a:spcBef>
                <a:spcPts val="345"/>
              </a:spcBef>
              <a:spcAft>
                <a:spcPts val="0"/>
              </a:spcAft>
            </a:pPr>
            <a:r>
              <a:rPr lang="en-US" b="1" dirty="0">
                <a:solidFill>
                  <a:srgbClr val="231F20"/>
                </a:solidFill>
                <a:latin typeface="Arial"/>
                <a:ea typeface="Arial"/>
                <a:cs typeface="Times New Roman"/>
              </a:rPr>
              <a:t>QUESTION FOUR:  </a:t>
            </a:r>
            <a:r>
              <a:rPr lang="en-US" b="1" spc="-40" dirty="0">
                <a:solidFill>
                  <a:srgbClr val="231F20"/>
                </a:solidFill>
                <a:latin typeface="Arial"/>
                <a:ea typeface="Arial"/>
                <a:cs typeface="Times New Roman"/>
              </a:rPr>
              <a:t>WAVE</a:t>
            </a:r>
            <a:r>
              <a:rPr lang="en-US" b="1" spc="-20" dirty="0">
                <a:solidFill>
                  <a:srgbClr val="231F20"/>
                </a:solidFill>
                <a:latin typeface="Arial"/>
                <a:ea typeface="Arial"/>
                <a:cs typeface="Times New Roman"/>
              </a:rPr>
              <a:t> </a:t>
            </a:r>
            <a:r>
              <a:rPr lang="en-US" b="1" dirty="0">
                <a:solidFill>
                  <a:srgbClr val="231F20"/>
                </a:solidFill>
                <a:latin typeface="Arial"/>
                <a:ea typeface="Arial"/>
                <a:cs typeface="Times New Roman"/>
              </a:rPr>
              <a:t>MOTION</a:t>
            </a:r>
            <a:endParaRPr lang="en-NZ" b="1" dirty="0">
              <a:effectLst/>
              <a:latin typeface="Arial"/>
              <a:ea typeface="Arial"/>
              <a:cs typeface="Times New Roman"/>
            </a:endParaRPr>
          </a:p>
        </p:txBody>
      </p:sp>
      <p:sp>
        <p:nvSpPr>
          <p:cNvPr id="3" name="Rectangle 2"/>
          <p:cNvSpPr/>
          <p:nvPr/>
        </p:nvSpPr>
        <p:spPr>
          <a:xfrm>
            <a:off x="228600" y="762000"/>
            <a:ext cx="8686800" cy="923330"/>
          </a:xfrm>
          <a:prstGeom prst="rect">
            <a:avLst/>
          </a:prstGeom>
        </p:spPr>
        <p:txBody>
          <a:bodyPr wrap="square">
            <a:spAutoFit/>
          </a:bodyPr>
          <a:lstStyle/>
          <a:p>
            <a:r>
              <a:rPr lang="en-US" dirty="0"/>
              <a:t>A cork floats on the surface of a pond across which a sinusoidal wave-train of wavelength </a:t>
            </a:r>
            <a:r>
              <a:rPr lang="en-US" b="1" dirty="0"/>
              <a:t>10 m</a:t>
            </a:r>
            <a:r>
              <a:rPr lang="en-US" dirty="0"/>
              <a:t> and amplitude </a:t>
            </a:r>
            <a:r>
              <a:rPr lang="en-US" b="1" dirty="0"/>
              <a:t>0.20 m</a:t>
            </a:r>
            <a:r>
              <a:rPr lang="en-US" dirty="0"/>
              <a:t> is travelling. The velocity, </a:t>
            </a:r>
            <a:r>
              <a:rPr lang="en-US" i="1" dirty="0"/>
              <a:t>v</a:t>
            </a:r>
            <a:r>
              <a:rPr lang="en-US" dirty="0"/>
              <a:t>, of waves of wavelength, </a:t>
            </a:r>
            <a:r>
              <a:rPr lang="en-US" i="1" dirty="0"/>
              <a:t>λ</a:t>
            </a:r>
            <a:r>
              <a:rPr lang="en-US" dirty="0"/>
              <a:t>, on a liquid surface is given by</a:t>
            </a:r>
            <a:endParaRPr lang="en-NZ" dirty="0"/>
          </a:p>
        </p:txBody>
      </p:sp>
      <p:sp>
        <p:nvSpPr>
          <p:cNvPr id="4" name="Rectangle 3"/>
          <p:cNvSpPr/>
          <p:nvPr/>
        </p:nvSpPr>
        <p:spPr>
          <a:xfrm>
            <a:off x="3352800" y="1981200"/>
            <a:ext cx="5181600" cy="923330"/>
          </a:xfrm>
          <a:prstGeom prst="rect">
            <a:avLst/>
          </a:prstGeom>
        </p:spPr>
        <p:txBody>
          <a:bodyPr wrap="square">
            <a:spAutoFit/>
          </a:bodyPr>
          <a:lstStyle/>
          <a:p>
            <a:r>
              <a:rPr lang="en-US" dirty="0"/>
              <a:t>where </a:t>
            </a:r>
            <a:r>
              <a:rPr lang="en-US" i="1" dirty="0"/>
              <a:t>ρ </a:t>
            </a:r>
            <a:r>
              <a:rPr lang="en-US" dirty="0"/>
              <a:t>is the density (</a:t>
            </a:r>
            <a:r>
              <a:rPr lang="en-US" b="1" dirty="0"/>
              <a:t>1.0 × 10</a:t>
            </a:r>
            <a:r>
              <a:rPr lang="en-US" b="1" baseline="30000" dirty="0"/>
              <a:t>3</a:t>
            </a:r>
            <a:r>
              <a:rPr lang="en-US" b="1" dirty="0"/>
              <a:t> kg m</a:t>
            </a:r>
            <a:r>
              <a:rPr lang="en-US" b="1" baseline="30000" dirty="0"/>
              <a:t>–3</a:t>
            </a:r>
            <a:r>
              <a:rPr lang="en-US" b="1" dirty="0"/>
              <a:t> </a:t>
            </a:r>
            <a:r>
              <a:rPr lang="en-US" dirty="0"/>
              <a:t>for water) and </a:t>
            </a:r>
            <a:r>
              <a:rPr lang="en-US" i="1" dirty="0"/>
              <a:t>γ </a:t>
            </a:r>
            <a:r>
              <a:rPr lang="en-US" dirty="0"/>
              <a:t>is the surface tension, which for water has the value </a:t>
            </a:r>
            <a:r>
              <a:rPr lang="en-US" b="1" dirty="0"/>
              <a:t>7.2 × 10</a:t>
            </a:r>
            <a:r>
              <a:rPr lang="en-US" b="1" baseline="30000" dirty="0"/>
              <a:t>–2</a:t>
            </a:r>
            <a:r>
              <a:rPr lang="en-US" b="1" dirty="0"/>
              <a:t>  N m</a:t>
            </a:r>
            <a:r>
              <a:rPr lang="en-US" b="1" baseline="30000" dirty="0"/>
              <a:t>–1</a:t>
            </a:r>
            <a:r>
              <a:rPr lang="en-US" dirty="0"/>
              <a:t>.</a:t>
            </a:r>
            <a:endParaRPr lang="en-NZ" dirty="0"/>
          </a:p>
        </p:txBody>
      </p:sp>
      <p:sp>
        <p:nvSpPr>
          <p:cNvPr id="5" name="Rectangle 4"/>
          <p:cNvSpPr/>
          <p:nvPr/>
        </p:nvSpPr>
        <p:spPr>
          <a:xfrm>
            <a:off x="197004" y="3135868"/>
            <a:ext cx="5562600" cy="369332"/>
          </a:xfrm>
          <a:prstGeom prst="rect">
            <a:avLst/>
          </a:prstGeom>
        </p:spPr>
        <p:txBody>
          <a:bodyPr wrap="square">
            <a:spAutoFit/>
          </a:bodyPr>
          <a:lstStyle/>
          <a:p>
            <a:pPr lvl="0"/>
            <a:r>
              <a:rPr lang="en-US" dirty="0" smtClean="0"/>
              <a:t>(a)  Show </a:t>
            </a:r>
            <a:r>
              <a:rPr lang="en-US" dirty="0"/>
              <a:t>that the equation is dimensionally consistent.</a:t>
            </a:r>
            <a:endParaRPr lang="en-NZ" dirty="0"/>
          </a:p>
        </p:txBody>
      </p:sp>
      <p:sp>
        <p:nvSpPr>
          <p:cNvPr id="6" name="Rectangle 5"/>
          <p:cNvSpPr/>
          <p:nvPr/>
        </p:nvSpPr>
        <p:spPr>
          <a:xfrm>
            <a:off x="207721" y="3821668"/>
            <a:ext cx="2992679" cy="369332"/>
          </a:xfrm>
          <a:prstGeom prst="rect">
            <a:avLst/>
          </a:prstGeom>
        </p:spPr>
        <p:txBody>
          <a:bodyPr wrap="none">
            <a:spAutoFit/>
          </a:bodyPr>
          <a:lstStyle/>
          <a:p>
            <a:pPr lvl="0"/>
            <a:r>
              <a:rPr lang="en-US" dirty="0" smtClean="0"/>
              <a:t>(b)  Calculate </a:t>
            </a:r>
            <a:r>
              <a:rPr lang="en-US" dirty="0"/>
              <a:t>the wave speed.</a:t>
            </a:r>
            <a:endParaRPr lang="en-NZ" dirty="0"/>
          </a:p>
        </p:txBody>
      </p:sp>
      <p:sp>
        <p:nvSpPr>
          <p:cNvPr id="7" name="Rectangle 6"/>
          <p:cNvSpPr/>
          <p:nvPr/>
        </p:nvSpPr>
        <p:spPr>
          <a:xfrm>
            <a:off x="228600" y="4431268"/>
            <a:ext cx="8610600" cy="369332"/>
          </a:xfrm>
          <a:prstGeom prst="rect">
            <a:avLst/>
          </a:prstGeom>
        </p:spPr>
        <p:txBody>
          <a:bodyPr wrap="square">
            <a:spAutoFit/>
          </a:bodyPr>
          <a:lstStyle/>
          <a:p>
            <a:pPr lvl="0"/>
            <a:r>
              <a:rPr lang="en-US" dirty="0" smtClean="0"/>
              <a:t>(c)  Calculate </a:t>
            </a:r>
            <a:r>
              <a:rPr lang="en-US" dirty="0"/>
              <a:t>the maximum speed of the cork as it rises and falls in the water.</a:t>
            </a:r>
            <a:endParaRPr lang="en-NZ" dirty="0"/>
          </a:p>
        </p:txBody>
      </p:sp>
      <p:sp>
        <p:nvSpPr>
          <p:cNvPr id="8" name="Rectangle 7"/>
          <p:cNvSpPr/>
          <p:nvPr/>
        </p:nvSpPr>
        <p:spPr>
          <a:xfrm>
            <a:off x="228600" y="5105400"/>
            <a:ext cx="8686800" cy="646331"/>
          </a:xfrm>
          <a:prstGeom prst="rect">
            <a:avLst/>
          </a:prstGeom>
        </p:spPr>
        <p:txBody>
          <a:bodyPr wrap="square">
            <a:spAutoFit/>
          </a:bodyPr>
          <a:lstStyle/>
          <a:p>
            <a:r>
              <a:rPr lang="en-US" dirty="0"/>
              <a:t>Sea waves of wavelength </a:t>
            </a:r>
            <a:r>
              <a:rPr lang="en-US" b="1" dirty="0"/>
              <a:t>150 m</a:t>
            </a:r>
            <a:r>
              <a:rPr lang="en-US" dirty="0"/>
              <a:t> and velocity of </a:t>
            </a:r>
            <a:r>
              <a:rPr lang="en-US" b="1" dirty="0"/>
              <a:t>15.3 m s</a:t>
            </a:r>
            <a:r>
              <a:rPr lang="en-US" b="1" baseline="30000" dirty="0"/>
              <a:t>–1</a:t>
            </a:r>
            <a:r>
              <a:rPr lang="en-US" b="1" dirty="0"/>
              <a:t> </a:t>
            </a:r>
            <a:r>
              <a:rPr lang="en-US" dirty="0"/>
              <a:t>are heading North. A cruise ship is also travelling North at </a:t>
            </a:r>
            <a:r>
              <a:rPr lang="en-US" b="1" dirty="0"/>
              <a:t>8.0 m s</a:t>
            </a:r>
            <a:r>
              <a:rPr lang="en-US" b="1" baseline="30000" dirty="0"/>
              <a:t>–1</a:t>
            </a:r>
            <a:r>
              <a:rPr lang="en-US" dirty="0"/>
              <a:t>.</a:t>
            </a:r>
            <a:endParaRPr lang="en-NZ" dirty="0"/>
          </a:p>
        </p:txBody>
      </p:sp>
      <p:sp>
        <p:nvSpPr>
          <p:cNvPr id="9" name="Rectangle 8"/>
          <p:cNvSpPr/>
          <p:nvPr/>
        </p:nvSpPr>
        <p:spPr>
          <a:xfrm>
            <a:off x="228600" y="5943600"/>
            <a:ext cx="8305800" cy="369332"/>
          </a:xfrm>
          <a:prstGeom prst="rect">
            <a:avLst/>
          </a:prstGeom>
        </p:spPr>
        <p:txBody>
          <a:bodyPr wrap="square">
            <a:spAutoFit/>
          </a:bodyPr>
          <a:lstStyle/>
          <a:p>
            <a:r>
              <a:rPr lang="en-US" dirty="0" smtClean="0"/>
              <a:t>(d)  Calculate </a:t>
            </a:r>
            <a:r>
              <a:rPr lang="en-US" dirty="0"/>
              <a:t>the frequency of the ship’s up and down movement</a:t>
            </a:r>
            <a:endParaRPr lang="en-NZ" dirty="0"/>
          </a:p>
        </p:txBody>
      </p:sp>
      <mc:AlternateContent xmlns:mc="http://schemas.openxmlformats.org/markup-compatibility/2006">
        <mc:Choice xmlns:a14="http://schemas.microsoft.com/office/drawing/2010/main" Requires="a14">
          <p:sp>
            <p:nvSpPr>
              <p:cNvPr id="11" name="TextBox 10"/>
              <p:cNvSpPr txBox="1"/>
              <p:nvPr/>
            </p:nvSpPr>
            <p:spPr>
              <a:xfrm>
                <a:off x="533400" y="1981200"/>
                <a:ext cx="2296654" cy="856260"/>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sSup>
                        <m:sSupPr>
                          <m:ctrlPr>
                            <a:rPr lang="en-NZ" sz="2400" i="1" smtClean="0">
                              <a:latin typeface="Cambria Math"/>
                            </a:rPr>
                          </m:ctrlPr>
                        </m:sSupPr>
                        <m:e>
                          <m:r>
                            <a:rPr lang="en-NZ" sz="2400" b="0" i="1" smtClean="0">
                              <a:latin typeface="Cambria Math"/>
                            </a:rPr>
                            <m:t>𝑣</m:t>
                          </m:r>
                        </m:e>
                        <m:sup>
                          <m:r>
                            <a:rPr lang="en-NZ" sz="2400" b="0" i="1" smtClean="0">
                              <a:latin typeface="Cambria Math"/>
                            </a:rPr>
                            <m:t>2</m:t>
                          </m:r>
                        </m:sup>
                      </m:sSup>
                      <m:r>
                        <a:rPr lang="en-NZ" sz="2400" b="0" i="1" smtClean="0">
                          <a:latin typeface="Cambria Math"/>
                        </a:rPr>
                        <m:t>= </m:t>
                      </m:r>
                      <m:f>
                        <m:fPr>
                          <m:ctrlPr>
                            <a:rPr lang="en-NZ" sz="2400" i="1" smtClean="0">
                              <a:latin typeface="Cambria Math"/>
                            </a:rPr>
                          </m:ctrlPr>
                        </m:fPr>
                        <m:num>
                          <m:r>
                            <a:rPr lang="en-NZ" sz="2400" b="0" i="1" smtClean="0">
                              <a:latin typeface="Cambria Math"/>
                            </a:rPr>
                            <m:t>𝑔</m:t>
                          </m:r>
                          <m:r>
                            <a:rPr lang="el-GR" sz="2400" b="0" i="1" smtClean="0">
                              <a:latin typeface="Cambria Math"/>
                            </a:rPr>
                            <m:t>𝜆</m:t>
                          </m:r>
                        </m:num>
                        <m:den>
                          <m:r>
                            <a:rPr lang="en-NZ" sz="2400" b="0" i="1" smtClean="0">
                              <a:latin typeface="Cambria Math"/>
                            </a:rPr>
                            <m:t>2</m:t>
                          </m:r>
                          <m:r>
                            <a:rPr lang="en-NZ" sz="2400" b="0" i="1" smtClean="0">
                              <a:latin typeface="Cambria Math"/>
                              <a:ea typeface="Cambria Math"/>
                            </a:rPr>
                            <m:t>𝜋</m:t>
                          </m:r>
                        </m:den>
                      </m:f>
                      <m:r>
                        <a:rPr lang="en-NZ" sz="2400" b="0" i="1" smtClean="0">
                          <a:latin typeface="Cambria Math"/>
                        </a:rPr>
                        <m:t>+</m:t>
                      </m:r>
                      <m:f>
                        <m:fPr>
                          <m:ctrlPr>
                            <a:rPr lang="en-NZ" sz="2400" i="1" smtClean="0">
                              <a:latin typeface="Cambria Math"/>
                            </a:rPr>
                          </m:ctrlPr>
                        </m:fPr>
                        <m:num>
                          <m:r>
                            <a:rPr lang="en-NZ" sz="2400" b="0" i="1" smtClean="0">
                              <a:latin typeface="Cambria Math"/>
                            </a:rPr>
                            <m:t>2</m:t>
                          </m:r>
                          <m:r>
                            <a:rPr lang="en-NZ" sz="2400" b="0" i="1" smtClean="0">
                              <a:latin typeface="Cambria Math"/>
                              <a:ea typeface="Cambria Math"/>
                            </a:rPr>
                            <m:t>𝜋𝛾</m:t>
                          </m:r>
                        </m:num>
                        <m:den>
                          <m:r>
                            <a:rPr lang="el-GR" sz="2400" b="0" i="1" smtClean="0">
                              <a:latin typeface="Cambria Math"/>
                            </a:rPr>
                            <m:t>𝜆𝜌</m:t>
                          </m:r>
                        </m:den>
                      </m:f>
                    </m:oMath>
                  </m:oMathPara>
                </a14:m>
                <a:endParaRPr lang="en-NZ" sz="2400" dirty="0"/>
              </a:p>
            </p:txBody>
          </p:sp>
        </mc:Choice>
        <mc:Fallback>
          <p:sp>
            <p:nvSpPr>
              <p:cNvPr id="11" name="TextBox 10"/>
              <p:cNvSpPr txBox="1">
                <a:spLocks noRot="1" noChangeAspect="1" noMove="1" noResize="1" noEditPoints="1" noAdjustHandles="1" noChangeArrowheads="1" noChangeShapeType="1" noTextEdit="1"/>
              </p:cNvSpPr>
              <p:nvPr/>
            </p:nvSpPr>
            <p:spPr>
              <a:xfrm>
                <a:off x="533400" y="1981200"/>
                <a:ext cx="2296654" cy="856260"/>
              </a:xfrm>
              <a:prstGeom prst="rect">
                <a:avLst/>
              </a:prstGeom>
              <a:blipFill rotWithShape="1">
                <a:blip r:embed="rId2"/>
                <a:stretch>
                  <a:fillRect/>
                </a:stretch>
              </a:blipFill>
            </p:spPr>
            <p:txBody>
              <a:bodyPr/>
              <a:lstStyle/>
              <a:p>
                <a:r>
                  <a:rPr lang="en-NZ">
                    <a:noFill/>
                  </a:rPr>
                  <a:t> </a:t>
                </a:r>
              </a:p>
            </p:txBody>
          </p:sp>
        </mc:Fallback>
      </mc:AlternateContent>
    </p:spTree>
    <p:extLst>
      <p:ext uri="{BB962C8B-B14F-4D97-AF65-F5344CB8AC3E}">
        <p14:creationId xmlns:p14="http://schemas.microsoft.com/office/powerpoint/2010/main" val="3892997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066800"/>
            <a:ext cx="8686800" cy="2031325"/>
          </a:xfrm>
          <a:prstGeom prst="rect">
            <a:avLst/>
          </a:prstGeom>
        </p:spPr>
        <p:txBody>
          <a:bodyPr wrap="square">
            <a:spAutoFit/>
          </a:bodyPr>
          <a:lstStyle/>
          <a:p>
            <a:pPr marL="342900" lvl="0" indent="-342900">
              <a:buAutoNum type="alphaLcParenBoth" startAt="5"/>
            </a:pPr>
            <a:r>
              <a:rPr lang="en-US" dirty="0" smtClean="0"/>
              <a:t>The </a:t>
            </a:r>
            <a:r>
              <a:rPr lang="en-US" dirty="0"/>
              <a:t>natural pitch period of the ship (the period of oscillation produced by pulling the </a:t>
            </a:r>
            <a:endParaRPr lang="en-US" dirty="0" smtClean="0"/>
          </a:p>
          <a:p>
            <a:pPr lvl="0"/>
            <a:r>
              <a:rPr lang="en-US" dirty="0"/>
              <a:t> </a:t>
            </a:r>
            <a:r>
              <a:rPr lang="en-US" dirty="0" smtClean="0"/>
              <a:t>      front </a:t>
            </a:r>
            <a:r>
              <a:rPr lang="en-US" dirty="0"/>
              <a:t>of a ship down in completely flat water) is about </a:t>
            </a:r>
            <a:r>
              <a:rPr lang="en-US" b="1" dirty="0"/>
              <a:t>8 s</a:t>
            </a:r>
            <a:r>
              <a:rPr lang="en-US" dirty="0"/>
              <a:t>.</a:t>
            </a:r>
            <a:endParaRPr lang="en-NZ" dirty="0"/>
          </a:p>
          <a:p>
            <a:r>
              <a:rPr lang="en-US" dirty="0"/>
              <a:t> </a:t>
            </a:r>
            <a:endParaRPr lang="en-NZ" dirty="0"/>
          </a:p>
          <a:p>
            <a:r>
              <a:rPr lang="en-US" dirty="0"/>
              <a:t>By considering the ship when it is travelling normal to the </a:t>
            </a:r>
            <a:r>
              <a:rPr lang="en-US" dirty="0" err="1"/>
              <a:t>wavefront</a:t>
            </a:r>
            <a:r>
              <a:rPr lang="en-US" dirty="0"/>
              <a:t>, explain why the ship must avoid certain speeds.</a:t>
            </a:r>
            <a:endParaRPr lang="en-NZ" dirty="0"/>
          </a:p>
          <a:p>
            <a:r>
              <a:rPr lang="en-US" dirty="0"/>
              <a:t>If the wave has a speed of </a:t>
            </a:r>
            <a:r>
              <a:rPr lang="en-US" b="1" dirty="0"/>
              <a:t>10.8 m s</a:t>
            </a:r>
            <a:r>
              <a:rPr lang="en-US" b="1" baseline="30000" dirty="0"/>
              <a:t>–1</a:t>
            </a:r>
            <a:r>
              <a:rPr lang="en-US" b="1" dirty="0"/>
              <a:t> </a:t>
            </a:r>
            <a:r>
              <a:rPr lang="en-US" dirty="0"/>
              <a:t>and wavelength of </a:t>
            </a:r>
            <a:r>
              <a:rPr lang="en-US" b="1" dirty="0"/>
              <a:t>75 m</a:t>
            </a:r>
            <a:r>
              <a:rPr lang="en-US" dirty="0"/>
              <a:t>, calculate the speeds that should be avoided.</a:t>
            </a:r>
            <a:endParaRPr lang="en-NZ" dirty="0"/>
          </a:p>
        </p:txBody>
      </p:sp>
    </p:spTree>
    <p:extLst>
      <p:ext uri="{BB962C8B-B14F-4D97-AF65-F5344CB8AC3E}">
        <p14:creationId xmlns:p14="http://schemas.microsoft.com/office/powerpoint/2010/main" val="26142992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6096000" cy="369332"/>
          </a:xfrm>
          <a:prstGeom prst="rect">
            <a:avLst/>
          </a:prstGeom>
        </p:spPr>
        <p:txBody>
          <a:bodyPr wrap="square">
            <a:spAutoFit/>
          </a:bodyPr>
          <a:lstStyle/>
          <a:p>
            <a:pPr marL="69850" marR="782955">
              <a:spcBef>
                <a:spcPts val="345"/>
              </a:spcBef>
              <a:spcAft>
                <a:spcPts val="0"/>
              </a:spcAft>
            </a:pPr>
            <a:r>
              <a:rPr lang="en-US" b="1" dirty="0" smtClean="0">
                <a:solidFill>
                  <a:srgbClr val="231F20"/>
                </a:solidFill>
                <a:latin typeface="Arial"/>
                <a:ea typeface="Arial"/>
                <a:cs typeface="Times New Roman"/>
              </a:rPr>
              <a:t>QUESTION </a:t>
            </a:r>
            <a:r>
              <a:rPr lang="en-US" b="1" dirty="0">
                <a:solidFill>
                  <a:srgbClr val="231F20"/>
                </a:solidFill>
                <a:latin typeface="Arial"/>
                <a:ea typeface="Arial"/>
                <a:cs typeface="Times New Roman"/>
              </a:rPr>
              <a:t>FIVE:  THE A-FRAME</a:t>
            </a:r>
            <a:r>
              <a:rPr lang="en-US" b="1" spc="-90" dirty="0">
                <a:solidFill>
                  <a:srgbClr val="231F20"/>
                </a:solidFill>
                <a:latin typeface="Arial"/>
                <a:ea typeface="Arial"/>
                <a:cs typeface="Times New Roman"/>
              </a:rPr>
              <a:t> </a:t>
            </a:r>
            <a:r>
              <a:rPr lang="en-US" b="1" dirty="0">
                <a:solidFill>
                  <a:srgbClr val="231F20"/>
                </a:solidFill>
                <a:latin typeface="Arial"/>
                <a:ea typeface="Arial"/>
                <a:cs typeface="Times New Roman"/>
              </a:rPr>
              <a:t>LADDER</a:t>
            </a:r>
            <a:endParaRPr lang="en-NZ" b="1" dirty="0">
              <a:effectLst/>
              <a:latin typeface="Arial"/>
              <a:ea typeface="Arial"/>
              <a:cs typeface="Times New Roman"/>
            </a:endParaRPr>
          </a:p>
        </p:txBody>
      </p:sp>
      <p:grpSp>
        <p:nvGrpSpPr>
          <p:cNvPr id="3" name="Group 2"/>
          <p:cNvGrpSpPr>
            <a:grpSpLocks/>
          </p:cNvGrpSpPr>
          <p:nvPr/>
        </p:nvGrpSpPr>
        <p:grpSpPr bwMode="auto">
          <a:xfrm>
            <a:off x="5534191" y="1295400"/>
            <a:ext cx="3071481" cy="2957822"/>
            <a:chOff x="7372" y="68"/>
            <a:chExt cx="3116" cy="2751"/>
          </a:xfrm>
        </p:grpSpPr>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02" y="68"/>
              <a:ext cx="2782" cy="2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4"/>
            <p:cNvGrpSpPr>
              <a:grpSpLocks/>
            </p:cNvGrpSpPr>
            <p:nvPr/>
          </p:nvGrpSpPr>
          <p:grpSpPr bwMode="auto">
            <a:xfrm>
              <a:off x="7372" y="2646"/>
              <a:ext cx="3116" cy="173"/>
              <a:chOff x="7372" y="2646"/>
              <a:chExt cx="3116" cy="173"/>
            </a:xfrm>
          </p:grpSpPr>
          <p:sp>
            <p:nvSpPr>
              <p:cNvPr id="5" name="Freeform 5"/>
              <p:cNvSpPr>
                <a:spLocks/>
              </p:cNvSpPr>
              <p:nvPr/>
            </p:nvSpPr>
            <p:spPr bwMode="auto">
              <a:xfrm>
                <a:off x="7372" y="2646"/>
                <a:ext cx="3116" cy="2"/>
              </a:xfrm>
              <a:custGeom>
                <a:avLst/>
                <a:gdLst>
                  <a:gd name="T0" fmla="+- 0 7372 7372"/>
                  <a:gd name="T1" fmla="*/ T0 w 3116"/>
                  <a:gd name="T2" fmla="+- 0 10488 7372"/>
                  <a:gd name="T3" fmla="*/ T2 w 3116"/>
                </a:gdLst>
                <a:ahLst/>
                <a:cxnLst>
                  <a:cxn ang="0">
                    <a:pos x="T1" y="0"/>
                  </a:cxn>
                  <a:cxn ang="0">
                    <a:pos x="T3" y="0"/>
                  </a:cxn>
                </a:cxnLst>
                <a:rect l="0" t="0" r="r" b="b"/>
                <a:pathLst>
                  <a:path w="3116">
                    <a:moveTo>
                      <a:pt x="0" y="0"/>
                    </a:moveTo>
                    <a:lnTo>
                      <a:pt x="3116"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sp>
            <p:nvSpPr>
              <p:cNvPr id="6" name="Text Box 6"/>
              <p:cNvSpPr txBox="1">
                <a:spLocks noChangeArrowheads="1"/>
              </p:cNvSpPr>
              <p:nvPr/>
            </p:nvSpPr>
            <p:spPr bwMode="auto">
              <a:xfrm>
                <a:off x="8019" y="2690"/>
                <a:ext cx="405"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74000"/>
                  </a:lnSpc>
                  <a:spcBef>
                    <a:spcPts val="63"/>
                  </a:spcBef>
                  <a:spcAft>
                    <a:spcPts val="1000"/>
                  </a:spcAft>
                  <a:buClrTx/>
                  <a:buSzTx/>
                  <a:buFontTx/>
                  <a:buNone/>
                  <a:tabLst/>
                </a:pPr>
                <a:r>
                  <a:rPr kumimoji="0" lang="en-NZ" altLang="en-US" sz="1600" b="1" i="0" u="none" strike="noStrike" cap="none" normalizeH="0" baseline="0" dirty="0" smtClean="0">
                    <a:ln>
                      <a:noFill/>
                    </a:ln>
                    <a:solidFill>
                      <a:srgbClr val="231F20"/>
                    </a:solidFill>
                    <a:effectLst/>
                    <a:latin typeface="Times New Roman" pitchFamily="18" charset="0"/>
                    <a:cs typeface="Arial" pitchFamily="34" charset="0"/>
                  </a:rPr>
                  <a:t>ice</a:t>
                </a:r>
                <a:endParaRPr kumimoji="0" lang="en-US" altLang="en-US" sz="1600" b="1" i="0" u="none" strike="noStrike" cap="none" normalizeH="0" baseline="0" dirty="0" smtClean="0">
                  <a:ln>
                    <a:noFill/>
                  </a:ln>
                  <a:solidFill>
                    <a:schemeClr val="tx1"/>
                  </a:solidFill>
                  <a:effectLst/>
                  <a:latin typeface="Arial" pitchFamily="34" charset="0"/>
                  <a:cs typeface="Arial" pitchFamily="34" charset="0"/>
                </a:endParaRPr>
              </a:p>
            </p:txBody>
          </p:sp>
        </p:grpSp>
      </p:grpSp>
      <p:grpSp>
        <p:nvGrpSpPr>
          <p:cNvPr id="7" name="Group 7"/>
          <p:cNvGrpSpPr>
            <a:grpSpLocks/>
          </p:cNvGrpSpPr>
          <p:nvPr/>
        </p:nvGrpSpPr>
        <p:grpSpPr bwMode="auto">
          <a:xfrm>
            <a:off x="6095905" y="381514"/>
            <a:ext cx="1981295" cy="532886"/>
            <a:chOff x="7737" y="5"/>
            <a:chExt cx="2495" cy="398"/>
          </a:xfrm>
        </p:grpSpPr>
        <p:grpSp>
          <p:nvGrpSpPr>
            <p:cNvPr id="8" name="Group 8"/>
            <p:cNvGrpSpPr>
              <a:grpSpLocks/>
            </p:cNvGrpSpPr>
            <p:nvPr/>
          </p:nvGrpSpPr>
          <p:grpSpPr bwMode="auto">
            <a:xfrm>
              <a:off x="7737" y="124"/>
              <a:ext cx="2140" cy="2"/>
              <a:chOff x="7737" y="124"/>
              <a:chExt cx="2140" cy="2"/>
            </a:xfrm>
          </p:grpSpPr>
          <p:sp>
            <p:nvSpPr>
              <p:cNvPr id="16" name="Freeform 9"/>
              <p:cNvSpPr>
                <a:spLocks/>
              </p:cNvSpPr>
              <p:nvPr/>
            </p:nvSpPr>
            <p:spPr bwMode="auto">
              <a:xfrm>
                <a:off x="7737" y="124"/>
                <a:ext cx="2140" cy="2"/>
              </a:xfrm>
              <a:custGeom>
                <a:avLst/>
                <a:gdLst>
                  <a:gd name="T0" fmla="+- 0 7737 7737"/>
                  <a:gd name="T1" fmla="*/ T0 w 2140"/>
                  <a:gd name="T2" fmla="+- 0 9877 7737"/>
                  <a:gd name="T3" fmla="*/ T2 w 2140"/>
                </a:gdLst>
                <a:ahLst/>
                <a:cxnLst>
                  <a:cxn ang="0">
                    <a:pos x="T1" y="0"/>
                  </a:cxn>
                  <a:cxn ang="0">
                    <a:pos x="T3" y="0"/>
                  </a:cxn>
                </a:cxnLst>
                <a:rect l="0" t="0" r="r" b="b"/>
                <a:pathLst>
                  <a:path w="2140">
                    <a:moveTo>
                      <a:pt x="0" y="0"/>
                    </a:moveTo>
                    <a:lnTo>
                      <a:pt x="2140"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9" name="Group 10"/>
            <p:cNvGrpSpPr>
              <a:grpSpLocks/>
            </p:cNvGrpSpPr>
            <p:nvPr/>
          </p:nvGrpSpPr>
          <p:grpSpPr bwMode="auto">
            <a:xfrm>
              <a:off x="8807" y="124"/>
              <a:ext cx="2" cy="169"/>
              <a:chOff x="8807" y="124"/>
              <a:chExt cx="2" cy="169"/>
            </a:xfrm>
          </p:grpSpPr>
          <p:sp>
            <p:nvSpPr>
              <p:cNvPr id="15" name="Freeform 11"/>
              <p:cNvSpPr>
                <a:spLocks/>
              </p:cNvSpPr>
              <p:nvPr/>
            </p:nvSpPr>
            <p:spPr bwMode="auto">
              <a:xfrm>
                <a:off x="8807" y="124"/>
                <a:ext cx="2" cy="169"/>
              </a:xfrm>
              <a:custGeom>
                <a:avLst/>
                <a:gdLst>
                  <a:gd name="T0" fmla="+- 0 124 124"/>
                  <a:gd name="T1" fmla="*/ 124 h 169"/>
                  <a:gd name="T2" fmla="+- 0 293 124"/>
                  <a:gd name="T3" fmla="*/ 293 h 169"/>
                </a:gdLst>
                <a:ahLst/>
                <a:cxnLst>
                  <a:cxn ang="0">
                    <a:pos x="0" y="T1"/>
                  </a:cxn>
                  <a:cxn ang="0">
                    <a:pos x="0" y="T3"/>
                  </a:cxn>
                </a:cxnLst>
                <a:rect l="0" t="0" r="r" b="b"/>
                <a:pathLst>
                  <a:path h="169">
                    <a:moveTo>
                      <a:pt x="0" y="0"/>
                    </a:moveTo>
                    <a:lnTo>
                      <a:pt x="0" y="169"/>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0" name="Group 12"/>
            <p:cNvGrpSpPr>
              <a:grpSpLocks/>
            </p:cNvGrpSpPr>
            <p:nvPr/>
          </p:nvGrpSpPr>
          <p:grpSpPr bwMode="auto">
            <a:xfrm>
              <a:off x="8628" y="293"/>
              <a:ext cx="353" cy="52"/>
              <a:chOff x="8628" y="293"/>
              <a:chExt cx="353" cy="52"/>
            </a:xfrm>
          </p:grpSpPr>
          <p:sp>
            <p:nvSpPr>
              <p:cNvPr id="14" name="Freeform 13"/>
              <p:cNvSpPr>
                <a:spLocks/>
              </p:cNvSpPr>
              <p:nvPr/>
            </p:nvSpPr>
            <p:spPr bwMode="auto">
              <a:xfrm>
                <a:off x="8628" y="293"/>
                <a:ext cx="353" cy="52"/>
              </a:xfrm>
              <a:custGeom>
                <a:avLst/>
                <a:gdLst>
                  <a:gd name="T0" fmla="+- 0 8628 8628"/>
                  <a:gd name="T1" fmla="*/ T0 w 353"/>
                  <a:gd name="T2" fmla="+- 0 344 293"/>
                  <a:gd name="T3" fmla="*/ 344 h 52"/>
                  <a:gd name="T4" fmla="+- 0 8698 8628"/>
                  <a:gd name="T5" fmla="*/ T4 w 353"/>
                  <a:gd name="T6" fmla="+- 0 305 293"/>
                  <a:gd name="T7" fmla="*/ 305 h 52"/>
                  <a:gd name="T8" fmla="+- 0 8771 8628"/>
                  <a:gd name="T9" fmla="*/ T8 w 353"/>
                  <a:gd name="T10" fmla="+- 0 294 293"/>
                  <a:gd name="T11" fmla="*/ 294 h 52"/>
                  <a:gd name="T12" fmla="+- 0 8799 8628"/>
                  <a:gd name="T13" fmla="*/ T12 w 353"/>
                  <a:gd name="T14" fmla="+- 0 293 293"/>
                  <a:gd name="T15" fmla="*/ 293 h 52"/>
                  <a:gd name="T16" fmla="+- 0 8828 8628"/>
                  <a:gd name="T17" fmla="*/ T16 w 353"/>
                  <a:gd name="T18" fmla="+- 0 293 293"/>
                  <a:gd name="T19" fmla="*/ 293 h 52"/>
                  <a:gd name="T20" fmla="+- 0 8904 8628"/>
                  <a:gd name="T21" fmla="*/ T20 w 353"/>
                  <a:gd name="T22" fmla="+- 0 303 293"/>
                  <a:gd name="T23" fmla="*/ 303 h 52"/>
                  <a:gd name="T24" fmla="+- 0 8972 8628"/>
                  <a:gd name="T25" fmla="*/ T24 w 353"/>
                  <a:gd name="T26" fmla="+- 0 329 293"/>
                  <a:gd name="T27" fmla="*/ 329 h 52"/>
                  <a:gd name="T28" fmla="+- 0 8981 8628"/>
                  <a:gd name="T29" fmla="*/ T28 w 353"/>
                  <a:gd name="T30" fmla="+- 0 337 293"/>
                  <a:gd name="T31" fmla="*/ 337 h 52"/>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353" h="52">
                    <a:moveTo>
                      <a:pt x="0" y="51"/>
                    </a:moveTo>
                    <a:lnTo>
                      <a:pt x="70" y="12"/>
                    </a:lnTo>
                    <a:lnTo>
                      <a:pt x="143" y="1"/>
                    </a:lnTo>
                    <a:lnTo>
                      <a:pt x="171" y="0"/>
                    </a:lnTo>
                    <a:lnTo>
                      <a:pt x="200" y="0"/>
                    </a:lnTo>
                    <a:lnTo>
                      <a:pt x="276" y="10"/>
                    </a:lnTo>
                    <a:lnTo>
                      <a:pt x="344" y="36"/>
                    </a:lnTo>
                    <a:lnTo>
                      <a:pt x="353" y="44"/>
                    </a:lnTo>
                  </a:path>
                </a:pathLst>
              </a:custGeom>
              <a:noFill/>
              <a:ln w="952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1" name="Group 14"/>
            <p:cNvGrpSpPr>
              <a:grpSpLocks/>
            </p:cNvGrpSpPr>
            <p:nvPr/>
          </p:nvGrpSpPr>
          <p:grpSpPr bwMode="auto">
            <a:xfrm>
              <a:off x="8005" y="5"/>
              <a:ext cx="2227" cy="398"/>
              <a:chOff x="8005" y="5"/>
              <a:chExt cx="2227" cy="398"/>
            </a:xfrm>
          </p:grpSpPr>
          <p:sp>
            <p:nvSpPr>
              <p:cNvPr id="12" name="Freeform 15"/>
              <p:cNvSpPr>
                <a:spLocks/>
              </p:cNvSpPr>
              <p:nvPr/>
            </p:nvSpPr>
            <p:spPr bwMode="auto">
              <a:xfrm>
                <a:off x="8758" y="295"/>
                <a:ext cx="99" cy="108"/>
              </a:xfrm>
              <a:custGeom>
                <a:avLst/>
                <a:gdLst>
                  <a:gd name="T0" fmla="+- 0 8758 8758"/>
                  <a:gd name="T1" fmla="*/ T0 w 99"/>
                  <a:gd name="T2" fmla="+- 0 363 295"/>
                  <a:gd name="T3" fmla="*/ 363 h 108"/>
                  <a:gd name="T4" fmla="+- 0 8764 8758"/>
                  <a:gd name="T5" fmla="*/ T4 w 99"/>
                  <a:gd name="T6" fmla="+- 0 389 295"/>
                  <a:gd name="T7" fmla="*/ 389 h 108"/>
                  <a:gd name="T8" fmla="+- 0 8780 8758"/>
                  <a:gd name="T9" fmla="*/ T8 w 99"/>
                  <a:gd name="T10" fmla="+- 0 400 295"/>
                  <a:gd name="T11" fmla="*/ 400 h 108"/>
                  <a:gd name="T12" fmla="+- 0 8803 8758"/>
                  <a:gd name="T13" fmla="*/ T12 w 99"/>
                  <a:gd name="T14" fmla="+- 0 403 295"/>
                  <a:gd name="T15" fmla="*/ 403 h 108"/>
                  <a:gd name="T16" fmla="+- 0 8828 8758"/>
                  <a:gd name="T17" fmla="*/ T16 w 99"/>
                  <a:gd name="T18" fmla="+- 0 401 295"/>
                  <a:gd name="T19" fmla="*/ 401 h 108"/>
                  <a:gd name="T20" fmla="+- 0 8847 8758"/>
                  <a:gd name="T21" fmla="*/ T20 w 99"/>
                  <a:gd name="T22" fmla="+- 0 394 295"/>
                  <a:gd name="T23" fmla="*/ 394 h 108"/>
                  <a:gd name="T24" fmla="+- 0 8856 8758"/>
                  <a:gd name="T25" fmla="*/ T24 w 99"/>
                  <a:gd name="T26" fmla="+- 0 374 295"/>
                  <a:gd name="T27" fmla="*/ 374 h 108"/>
                  <a:gd name="T28" fmla="+- 0 8854 8758"/>
                  <a:gd name="T29" fmla="*/ T28 w 99"/>
                  <a:gd name="T30" fmla="+- 0 345 295"/>
                  <a:gd name="T31" fmla="*/ 345 h 108"/>
                  <a:gd name="T32" fmla="+- 0 8846 8758"/>
                  <a:gd name="T33" fmla="*/ T32 w 99"/>
                  <a:gd name="T34" fmla="+- 0 322 295"/>
                  <a:gd name="T35" fmla="*/ 322 h 108"/>
                  <a:gd name="T36" fmla="+- 0 8835 8758"/>
                  <a:gd name="T37" fmla="*/ T36 w 99"/>
                  <a:gd name="T38" fmla="+- 0 305 295"/>
                  <a:gd name="T39" fmla="*/ 305 h 108"/>
                  <a:gd name="T40" fmla="+- 0 8820 8758"/>
                  <a:gd name="T41" fmla="*/ T40 w 99"/>
                  <a:gd name="T42" fmla="+- 0 295 295"/>
                  <a:gd name="T43" fmla="*/ 295 h 108"/>
                  <a:gd name="T44" fmla="+- 0 8797 8758"/>
                  <a:gd name="T45" fmla="*/ T44 w 99"/>
                  <a:gd name="T46" fmla="+- 0 298 295"/>
                  <a:gd name="T47" fmla="*/ 298 h 108"/>
                  <a:gd name="T48" fmla="+- 0 8779 8758"/>
                  <a:gd name="T49" fmla="*/ T48 w 99"/>
                  <a:gd name="T50" fmla="+- 0 308 295"/>
                  <a:gd name="T51" fmla="*/ 308 h 108"/>
                  <a:gd name="T52" fmla="+- 0 8767 8758"/>
                  <a:gd name="T53" fmla="*/ T52 w 99"/>
                  <a:gd name="T54" fmla="+- 0 324 295"/>
                  <a:gd name="T55" fmla="*/ 324 h 108"/>
                  <a:gd name="T56" fmla="+- 0 8760 8758"/>
                  <a:gd name="T57" fmla="*/ T56 w 99"/>
                  <a:gd name="T58" fmla="+- 0 344 295"/>
                  <a:gd name="T59" fmla="*/ 344 h 108"/>
                  <a:gd name="T60" fmla="+- 0 8758 8758"/>
                  <a:gd name="T61" fmla="*/ T60 w 99"/>
                  <a:gd name="T62" fmla="+- 0 363 295"/>
                  <a:gd name="T63" fmla="*/ 363 h 10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99" h="108">
                    <a:moveTo>
                      <a:pt x="0" y="68"/>
                    </a:moveTo>
                    <a:lnTo>
                      <a:pt x="6" y="94"/>
                    </a:lnTo>
                    <a:lnTo>
                      <a:pt x="22" y="105"/>
                    </a:lnTo>
                    <a:lnTo>
                      <a:pt x="45" y="108"/>
                    </a:lnTo>
                    <a:lnTo>
                      <a:pt x="70" y="106"/>
                    </a:lnTo>
                    <a:lnTo>
                      <a:pt x="89" y="99"/>
                    </a:lnTo>
                    <a:lnTo>
                      <a:pt x="98" y="79"/>
                    </a:lnTo>
                    <a:lnTo>
                      <a:pt x="96" y="50"/>
                    </a:lnTo>
                    <a:lnTo>
                      <a:pt x="88" y="27"/>
                    </a:lnTo>
                    <a:lnTo>
                      <a:pt x="77" y="10"/>
                    </a:lnTo>
                    <a:lnTo>
                      <a:pt x="62" y="0"/>
                    </a:lnTo>
                    <a:lnTo>
                      <a:pt x="39" y="3"/>
                    </a:lnTo>
                    <a:lnTo>
                      <a:pt x="21" y="13"/>
                    </a:lnTo>
                    <a:lnTo>
                      <a:pt x="9" y="29"/>
                    </a:lnTo>
                    <a:lnTo>
                      <a:pt x="2" y="49"/>
                    </a:lnTo>
                    <a:lnTo>
                      <a:pt x="0" y="68"/>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sp>
            <p:nvSpPr>
              <p:cNvPr id="13" name="Text Box 16"/>
              <p:cNvSpPr txBox="1">
                <a:spLocks noChangeArrowheads="1"/>
              </p:cNvSpPr>
              <p:nvPr/>
            </p:nvSpPr>
            <p:spPr bwMode="auto">
              <a:xfrm>
                <a:off x="8005" y="5"/>
                <a:ext cx="2227" cy="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74000"/>
                  </a:lnSpc>
                  <a:spcBef>
                    <a:spcPts val="875"/>
                  </a:spcBef>
                  <a:spcAft>
                    <a:spcPts val="1000"/>
                  </a:spcAft>
                  <a:buClrTx/>
                  <a:buSzTx/>
                  <a:buFontTx/>
                  <a:buNone/>
                  <a:tabLst/>
                </a:pPr>
                <a:r>
                  <a:rPr kumimoji="0" lang="en-NZ" altLang="en-US" sz="1400" b="1" i="0" u="none" strike="noStrike" cap="none" normalizeH="0" baseline="0" dirty="0" smtClean="0">
                    <a:ln>
                      <a:noFill/>
                    </a:ln>
                    <a:solidFill>
                      <a:srgbClr val="231F20"/>
                    </a:solidFill>
                    <a:effectLst/>
                    <a:latin typeface="Times New Roman" pitchFamily="18" charset="0"/>
                    <a:cs typeface="Arial" pitchFamily="34" charset="0"/>
                  </a:rPr>
                  <a:t>failed bulb</a:t>
                </a:r>
                <a:endParaRPr kumimoji="0" lang="en-US" altLang="en-US" sz="1400" b="1" i="0" u="none" strike="noStrike" cap="none" normalizeH="0" baseline="0" dirty="0" smtClean="0">
                  <a:ln>
                    <a:noFill/>
                  </a:ln>
                  <a:solidFill>
                    <a:schemeClr val="tx1"/>
                  </a:solidFill>
                  <a:effectLst/>
                  <a:latin typeface="Arial" pitchFamily="34" charset="0"/>
                  <a:cs typeface="Arial" pitchFamily="34" charset="0"/>
                </a:endParaRPr>
              </a:p>
            </p:txBody>
          </p:sp>
        </p:grpSp>
      </p:grpSp>
      <p:sp>
        <p:nvSpPr>
          <p:cNvPr id="17" name="Rectangle 16"/>
          <p:cNvSpPr/>
          <p:nvPr/>
        </p:nvSpPr>
        <p:spPr>
          <a:xfrm>
            <a:off x="228600" y="762000"/>
            <a:ext cx="5029200" cy="1754326"/>
          </a:xfrm>
          <a:prstGeom prst="rect">
            <a:avLst/>
          </a:prstGeom>
        </p:spPr>
        <p:txBody>
          <a:bodyPr wrap="square">
            <a:spAutoFit/>
          </a:bodyPr>
          <a:lstStyle/>
          <a:p>
            <a:r>
              <a:rPr lang="en-US" dirty="0"/>
              <a:t>At the local ice rink one of the light bulbs has failed and must be replaced. A lightweight ladder is placed on the frictionless ice so that it is directly under the light bulb, and an electrician climbs the ladder to reach the bulb. Treat the ladder as having zero mass.</a:t>
            </a:r>
            <a:endParaRPr lang="en-NZ" dirty="0"/>
          </a:p>
        </p:txBody>
      </p:sp>
      <p:sp>
        <p:nvSpPr>
          <p:cNvPr id="18" name="Rectangle 17"/>
          <p:cNvSpPr/>
          <p:nvPr/>
        </p:nvSpPr>
        <p:spPr>
          <a:xfrm>
            <a:off x="228600" y="2667000"/>
            <a:ext cx="4572000" cy="1754326"/>
          </a:xfrm>
          <a:prstGeom prst="rect">
            <a:avLst/>
          </a:prstGeom>
        </p:spPr>
        <p:txBody>
          <a:bodyPr>
            <a:spAutoFit/>
          </a:bodyPr>
          <a:lstStyle/>
          <a:p>
            <a:pPr marL="342900" lvl="0" indent="-342900">
              <a:buAutoNum type="alphaLcParenBoth"/>
            </a:pPr>
            <a:r>
              <a:rPr lang="en-US" dirty="0" smtClean="0"/>
              <a:t>For </a:t>
            </a:r>
            <a:r>
              <a:rPr lang="en-US" dirty="0"/>
              <a:t>the initial position of the ladder and electrician shown in the diagram, the electrician will not be able to reach the light bulb</a:t>
            </a:r>
            <a:r>
              <a:rPr lang="en-US" dirty="0" smtClean="0"/>
              <a:t>.</a:t>
            </a:r>
          </a:p>
          <a:p>
            <a:pPr lvl="0"/>
            <a:r>
              <a:rPr lang="en-US" dirty="0" smtClean="0"/>
              <a:t>      </a:t>
            </a:r>
            <a:endParaRPr lang="en-US" dirty="0" smtClean="0"/>
          </a:p>
          <a:p>
            <a:pPr lvl="0"/>
            <a:r>
              <a:rPr lang="en-US" dirty="0"/>
              <a:t> </a:t>
            </a:r>
            <a:r>
              <a:rPr lang="en-US" dirty="0" smtClean="0"/>
              <a:t>      </a:t>
            </a:r>
            <a:r>
              <a:rPr lang="en-US" dirty="0" smtClean="0"/>
              <a:t>Explain</a:t>
            </a:r>
            <a:r>
              <a:rPr lang="en-US" dirty="0" smtClean="0"/>
              <a:t>:</a:t>
            </a:r>
            <a:endParaRPr lang="en-NZ" dirty="0"/>
          </a:p>
        </p:txBody>
      </p:sp>
    </p:spTree>
    <p:extLst>
      <p:ext uri="{BB962C8B-B14F-4D97-AF65-F5344CB8AC3E}">
        <p14:creationId xmlns:p14="http://schemas.microsoft.com/office/powerpoint/2010/main" val="37979491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762000"/>
            <a:ext cx="4572000" cy="3800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228600" y="1217474"/>
            <a:ext cx="4800600" cy="1754326"/>
          </a:xfrm>
          <a:prstGeom prst="rect">
            <a:avLst/>
          </a:prstGeom>
        </p:spPr>
        <p:txBody>
          <a:bodyPr wrap="square">
            <a:spAutoFit/>
          </a:bodyPr>
          <a:lstStyle/>
          <a:p>
            <a:r>
              <a:rPr lang="en-US" dirty="0"/>
              <a:t>The angle between the legs of the ladder is </a:t>
            </a:r>
            <a:r>
              <a:rPr lang="en-US" b="1" dirty="0"/>
              <a:t>2</a:t>
            </a:r>
            <a:r>
              <a:rPr lang="en-US" b="1" i="1" dirty="0">
                <a:latin typeface="Arial" panose="020B0604020202020204" pitchFamily="34" charset="0"/>
                <a:cs typeface="Arial" panose="020B0604020202020204" pitchFamily="34" charset="0"/>
              </a:rPr>
              <a:t>θ</a:t>
            </a:r>
            <a:r>
              <a:rPr lang="en-US" dirty="0"/>
              <a:t>, and the reaction forces acting </a:t>
            </a:r>
            <a:r>
              <a:rPr lang="en-US" dirty="0" smtClean="0"/>
              <a:t>on these </a:t>
            </a:r>
            <a:r>
              <a:rPr lang="en-US" dirty="0"/>
              <a:t>legs are shown in the diagram</a:t>
            </a:r>
            <a:r>
              <a:rPr lang="en-US" dirty="0" smtClean="0"/>
              <a:t>.</a:t>
            </a:r>
          </a:p>
          <a:p>
            <a:r>
              <a:rPr lang="en-US" dirty="0"/>
              <a:t>The vertical distance to the cross-tie bar is </a:t>
            </a:r>
            <a:r>
              <a:rPr lang="en-US" b="1" i="1" dirty="0"/>
              <a:t>d </a:t>
            </a:r>
            <a:r>
              <a:rPr lang="en-US" dirty="0"/>
              <a:t>and the length of each leg is </a:t>
            </a:r>
            <a:r>
              <a:rPr lang="en-US" b="1" i="1" dirty="0"/>
              <a:t>L</a:t>
            </a:r>
            <a:r>
              <a:rPr lang="en-US" dirty="0" smtClean="0"/>
              <a:t>.</a:t>
            </a:r>
          </a:p>
          <a:p>
            <a:r>
              <a:rPr lang="en-US" dirty="0"/>
              <a:t>The mass of the electrician is </a:t>
            </a:r>
            <a:r>
              <a:rPr lang="en-US" b="1" i="1" dirty="0"/>
              <a:t>m</a:t>
            </a:r>
            <a:r>
              <a:rPr lang="en-US" dirty="0"/>
              <a:t>.</a:t>
            </a:r>
            <a:endParaRPr lang="en-NZ" dirty="0"/>
          </a:p>
        </p:txBody>
      </p:sp>
      <p:sp>
        <p:nvSpPr>
          <p:cNvPr id="3" name="Rectangle 2"/>
          <p:cNvSpPr/>
          <p:nvPr/>
        </p:nvSpPr>
        <p:spPr>
          <a:xfrm>
            <a:off x="228600" y="4648200"/>
            <a:ext cx="8686800" cy="646331"/>
          </a:xfrm>
          <a:prstGeom prst="rect">
            <a:avLst/>
          </a:prstGeom>
        </p:spPr>
        <p:txBody>
          <a:bodyPr wrap="square">
            <a:spAutoFit/>
          </a:bodyPr>
          <a:lstStyle/>
          <a:p>
            <a:r>
              <a:rPr lang="en-US" dirty="0" smtClean="0"/>
              <a:t>(b)  By </a:t>
            </a:r>
            <a:r>
              <a:rPr lang="en-US" dirty="0"/>
              <a:t>taking moments about the top of </a:t>
            </a:r>
            <a:r>
              <a:rPr lang="en-US" dirty="0" smtClean="0"/>
              <a:t>the </a:t>
            </a:r>
            <a:r>
              <a:rPr lang="en-US" dirty="0"/>
              <a:t>ladder, show that when the </a:t>
            </a:r>
            <a:r>
              <a:rPr lang="en-US" dirty="0" smtClean="0"/>
              <a:t>electrician </a:t>
            </a:r>
            <a:r>
              <a:rPr lang="en-US" dirty="0"/>
              <a:t>is at a height, </a:t>
            </a:r>
            <a:r>
              <a:rPr lang="en-US" b="1" i="1" dirty="0"/>
              <a:t>h</a:t>
            </a:r>
            <a:r>
              <a:rPr lang="en-US" dirty="0"/>
              <a:t>, above the ground </a:t>
            </a:r>
            <a:r>
              <a:rPr lang="en-US" dirty="0" smtClean="0"/>
              <a:t>the  tension </a:t>
            </a:r>
            <a:r>
              <a:rPr lang="en-US" dirty="0"/>
              <a:t>in the cross-tie bar will be</a:t>
            </a:r>
            <a:r>
              <a:rPr lang="en-US" dirty="0" smtClean="0"/>
              <a:t>:</a:t>
            </a:r>
            <a:endParaRPr lang="en-NZ" dirty="0"/>
          </a:p>
        </p:txBody>
      </p:sp>
      <p:sp>
        <p:nvSpPr>
          <p:cNvPr id="9" name="Rectangle 8"/>
          <p:cNvSpPr/>
          <p:nvPr/>
        </p:nvSpPr>
        <p:spPr>
          <a:xfrm>
            <a:off x="228600" y="344269"/>
            <a:ext cx="8686800" cy="646331"/>
          </a:xfrm>
          <a:prstGeom prst="rect">
            <a:avLst/>
          </a:prstGeom>
        </p:spPr>
        <p:txBody>
          <a:bodyPr wrap="square">
            <a:spAutoFit/>
          </a:bodyPr>
          <a:lstStyle/>
          <a:p>
            <a:r>
              <a:rPr lang="en-US" dirty="0"/>
              <a:t>With no friction acting on the base of the ladder, the only force preventing the collapse of the ladder is the tension, </a:t>
            </a:r>
            <a:r>
              <a:rPr lang="en-US" i="1" dirty="0"/>
              <a:t>T</a:t>
            </a:r>
            <a:r>
              <a:rPr lang="en-US" dirty="0"/>
              <a:t>, in the cross-tie bar.</a:t>
            </a:r>
            <a:endParaRPr lang="en-NZ" dirty="0"/>
          </a:p>
        </p:txBody>
      </p:sp>
      <mc:AlternateContent xmlns:mc="http://schemas.openxmlformats.org/markup-compatibility/2006">
        <mc:Choice xmlns:a14="http://schemas.microsoft.com/office/drawing/2010/main" Requires="a14">
          <p:sp>
            <p:nvSpPr>
              <p:cNvPr id="4" name="TextBox 3"/>
              <p:cNvSpPr txBox="1"/>
              <p:nvPr/>
            </p:nvSpPr>
            <p:spPr>
              <a:xfrm>
                <a:off x="1940312" y="5425068"/>
                <a:ext cx="2693366" cy="859338"/>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en-NZ" sz="2400" b="0" i="1" smtClean="0">
                          <a:latin typeface="Cambria Math"/>
                        </a:rPr>
                        <m:t>𝑇</m:t>
                      </m:r>
                      <m:r>
                        <a:rPr lang="en-NZ" sz="2400" b="0" i="1" smtClean="0">
                          <a:latin typeface="Cambria Math"/>
                        </a:rPr>
                        <m:t>=</m:t>
                      </m:r>
                      <m:f>
                        <m:fPr>
                          <m:ctrlPr>
                            <a:rPr lang="en-NZ" sz="2400" i="1" smtClean="0">
                              <a:latin typeface="Cambria Math"/>
                            </a:rPr>
                          </m:ctrlPr>
                        </m:fPr>
                        <m:num>
                          <m:r>
                            <a:rPr lang="en-NZ" sz="2400" b="0" i="1" smtClean="0">
                              <a:latin typeface="Cambria Math"/>
                            </a:rPr>
                            <m:t>𝑚𝑔h</m:t>
                          </m:r>
                          <m:r>
                            <m:rPr>
                              <m:sty m:val="p"/>
                            </m:rPr>
                            <a:rPr lang="en-NZ" sz="2400" b="0" i="0" smtClean="0">
                              <a:latin typeface="Cambria Math"/>
                            </a:rPr>
                            <m:t>tan</m:t>
                          </m:r>
                          <m:r>
                            <a:rPr lang="en-NZ" sz="2400" b="0" i="1" smtClean="0">
                              <a:latin typeface="Cambria Math"/>
                              <a:ea typeface="Cambria Math"/>
                            </a:rPr>
                            <m:t>𝜃</m:t>
                          </m:r>
                        </m:num>
                        <m:den>
                          <m:r>
                            <a:rPr lang="en-NZ" sz="2400" b="0" i="1" smtClean="0">
                              <a:latin typeface="Cambria Math"/>
                            </a:rPr>
                            <m:t>2(</m:t>
                          </m:r>
                          <m:r>
                            <a:rPr lang="en-NZ" sz="2400" b="0" i="1" smtClean="0">
                              <a:latin typeface="Cambria Math"/>
                            </a:rPr>
                            <m:t>𝐿</m:t>
                          </m:r>
                          <m:r>
                            <m:rPr>
                              <m:sty m:val="p"/>
                            </m:rPr>
                            <a:rPr lang="en-NZ" sz="2400" b="0" i="0" smtClean="0">
                              <a:latin typeface="Cambria Math"/>
                            </a:rPr>
                            <m:t>cos</m:t>
                          </m:r>
                          <m:r>
                            <a:rPr lang="en-NZ" sz="2400" b="0" i="1" smtClean="0">
                              <a:latin typeface="Cambria Math"/>
                              <a:ea typeface="Cambria Math"/>
                            </a:rPr>
                            <m:t>𝜃</m:t>
                          </m:r>
                          <m:r>
                            <a:rPr lang="en-NZ" sz="2400" b="0" i="1" smtClean="0">
                              <a:latin typeface="Cambria Math"/>
                              <a:ea typeface="Cambria Math"/>
                            </a:rPr>
                            <m:t>−</m:t>
                          </m:r>
                          <m:r>
                            <a:rPr lang="en-NZ" sz="2400" b="0" i="1" smtClean="0">
                              <a:latin typeface="Cambria Math"/>
                              <a:ea typeface="Cambria Math"/>
                            </a:rPr>
                            <m:t>𝑑</m:t>
                          </m:r>
                          <m:r>
                            <a:rPr lang="en-NZ" sz="2400" b="0" i="1" smtClean="0">
                              <a:latin typeface="Cambria Math"/>
                              <a:ea typeface="Cambria Math"/>
                            </a:rPr>
                            <m:t>)</m:t>
                          </m:r>
                        </m:den>
                      </m:f>
                    </m:oMath>
                  </m:oMathPara>
                </a14:m>
                <a:endParaRPr lang="en-NZ" sz="2400" dirty="0"/>
              </a:p>
            </p:txBody>
          </p:sp>
        </mc:Choice>
        <mc:Fallback>
          <p:sp>
            <p:nvSpPr>
              <p:cNvPr id="4" name="TextBox 3"/>
              <p:cNvSpPr txBox="1">
                <a:spLocks noRot="1" noChangeAspect="1" noMove="1" noResize="1" noEditPoints="1" noAdjustHandles="1" noChangeArrowheads="1" noChangeShapeType="1" noTextEdit="1"/>
              </p:cNvSpPr>
              <p:nvPr/>
            </p:nvSpPr>
            <p:spPr>
              <a:xfrm>
                <a:off x="1940312" y="5425068"/>
                <a:ext cx="2693366" cy="859338"/>
              </a:xfrm>
              <a:prstGeom prst="rect">
                <a:avLst/>
              </a:prstGeom>
              <a:blipFill rotWithShape="1">
                <a:blip r:embed="rId3"/>
                <a:stretch>
                  <a:fillRect/>
                </a:stretch>
              </a:blipFill>
            </p:spPr>
            <p:txBody>
              <a:bodyPr/>
              <a:lstStyle/>
              <a:p>
                <a:r>
                  <a:rPr lang="en-NZ">
                    <a:noFill/>
                  </a:rPr>
                  <a:t> </a:t>
                </a:r>
              </a:p>
            </p:txBody>
          </p:sp>
        </mc:Fallback>
      </mc:AlternateContent>
    </p:spTree>
    <p:extLst>
      <p:ext uri="{BB962C8B-B14F-4D97-AF65-F5344CB8AC3E}">
        <p14:creationId xmlns:p14="http://schemas.microsoft.com/office/powerpoint/2010/main" val="3743011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981271"/>
            <a:ext cx="8305800" cy="1200329"/>
          </a:xfrm>
          <a:prstGeom prst="rect">
            <a:avLst/>
          </a:prstGeom>
        </p:spPr>
        <p:txBody>
          <a:bodyPr wrap="square">
            <a:spAutoFit/>
          </a:bodyPr>
          <a:lstStyle/>
          <a:p>
            <a:pPr marL="342900" lvl="0" indent="-342900">
              <a:buAutoNum type="alphaLcParenBoth" startAt="3"/>
            </a:pPr>
            <a:r>
              <a:rPr lang="en-US" dirty="0" smtClean="0"/>
              <a:t>The </a:t>
            </a:r>
            <a:r>
              <a:rPr lang="en-US" dirty="0"/>
              <a:t>angle, </a:t>
            </a:r>
            <a:r>
              <a:rPr lang="en-US" b="1" dirty="0"/>
              <a:t>2</a:t>
            </a:r>
            <a:r>
              <a:rPr lang="en-US" b="1" i="1" dirty="0">
                <a:latin typeface="Arial" panose="020B0604020202020204" pitchFamily="34" charset="0"/>
                <a:cs typeface="Arial" panose="020B0604020202020204" pitchFamily="34" charset="0"/>
              </a:rPr>
              <a:t>θ</a:t>
            </a:r>
            <a:r>
              <a:rPr lang="en-US" dirty="0"/>
              <a:t>, between the legs of the ladder is</a:t>
            </a:r>
            <a:r>
              <a:rPr lang="en-US" b="1" dirty="0"/>
              <a:t> </a:t>
            </a:r>
            <a:r>
              <a:rPr lang="en-US" b="1" dirty="0" smtClean="0"/>
              <a:t>60</a:t>
            </a:r>
            <a:r>
              <a:rPr lang="en-US" b="1" baseline="30000" dirty="0" smtClean="0"/>
              <a:t>0</a:t>
            </a:r>
            <a:r>
              <a:rPr lang="en-US" dirty="0" smtClean="0"/>
              <a:t>, </a:t>
            </a:r>
            <a:r>
              <a:rPr lang="en-US" dirty="0"/>
              <a:t>and the cross-tie bar is one third the way down the leg</a:t>
            </a:r>
            <a:r>
              <a:rPr lang="en-US" dirty="0" smtClean="0"/>
              <a:t>.</a:t>
            </a:r>
            <a:r>
              <a:rPr lang="en-US" dirty="0"/>
              <a:t> </a:t>
            </a:r>
            <a:endParaRPr lang="en-NZ" sz="1400" dirty="0"/>
          </a:p>
          <a:p>
            <a:pPr marL="400050" lvl="0" indent="-400050">
              <a:buAutoNum type="romanLcParenBoth"/>
            </a:pPr>
            <a:r>
              <a:rPr lang="en-US" dirty="0" smtClean="0"/>
              <a:t>Calculate </a:t>
            </a:r>
            <a:r>
              <a:rPr lang="en-US" dirty="0"/>
              <a:t>the maximum tension in the cross-tie bar when the electrician has a mass </a:t>
            </a:r>
            <a:r>
              <a:rPr lang="en-US" dirty="0" smtClean="0"/>
              <a:t>of </a:t>
            </a:r>
            <a:r>
              <a:rPr lang="en-US" b="1" dirty="0"/>
              <a:t>70 kg </a:t>
            </a:r>
            <a:r>
              <a:rPr lang="en-US" dirty="0"/>
              <a:t>and the legs of the ladder are </a:t>
            </a:r>
            <a:r>
              <a:rPr lang="en-US" b="1" dirty="0"/>
              <a:t>3 m</a:t>
            </a:r>
            <a:r>
              <a:rPr lang="en-US" dirty="0"/>
              <a:t> long.</a:t>
            </a:r>
            <a:endParaRPr lang="en-NZ" sz="1600" dirty="0"/>
          </a:p>
        </p:txBody>
      </p:sp>
      <p:sp>
        <p:nvSpPr>
          <p:cNvPr id="3" name="Rectangle 2"/>
          <p:cNvSpPr/>
          <p:nvPr/>
        </p:nvSpPr>
        <p:spPr>
          <a:xfrm>
            <a:off x="228600" y="5144869"/>
            <a:ext cx="8763000" cy="646331"/>
          </a:xfrm>
          <a:prstGeom prst="rect">
            <a:avLst/>
          </a:prstGeom>
        </p:spPr>
        <p:txBody>
          <a:bodyPr wrap="square">
            <a:spAutoFit/>
          </a:bodyPr>
          <a:lstStyle/>
          <a:p>
            <a:pPr marL="400050" lvl="1" indent="-400050">
              <a:buAutoNum type="romanLcParenBoth" startAt="2"/>
            </a:pPr>
            <a:r>
              <a:rPr lang="en-US" dirty="0" smtClean="0"/>
              <a:t>Explain </a:t>
            </a:r>
            <a:r>
              <a:rPr lang="en-US" dirty="0"/>
              <a:t>what effect increasing the angle will have on this </a:t>
            </a:r>
            <a:r>
              <a:rPr lang="en-US" dirty="0" smtClean="0"/>
              <a:t>maximum tension </a:t>
            </a:r>
            <a:r>
              <a:rPr lang="en-US" dirty="0"/>
              <a:t>assuming the cross-tie bar remains fixed to the same points on the ladder.</a:t>
            </a:r>
            <a:endParaRPr lang="en-NZ" sz="1600" dirty="0"/>
          </a:p>
        </p:txBody>
      </p:sp>
      <p:sp>
        <p:nvSpPr>
          <p:cNvPr id="4" name="Rectangle 3"/>
          <p:cNvSpPr/>
          <p:nvPr/>
        </p:nvSpPr>
        <p:spPr>
          <a:xfrm>
            <a:off x="228600" y="5830669"/>
            <a:ext cx="8686800" cy="646331"/>
          </a:xfrm>
          <a:prstGeom prst="rect">
            <a:avLst/>
          </a:prstGeom>
        </p:spPr>
        <p:txBody>
          <a:bodyPr wrap="square">
            <a:spAutoFit/>
          </a:bodyPr>
          <a:lstStyle/>
          <a:p>
            <a:pPr marL="342900" indent="-342900">
              <a:buAutoNum type="alphaLcParenBoth" startAt="4"/>
            </a:pPr>
            <a:r>
              <a:rPr lang="en-US" dirty="0" smtClean="0"/>
              <a:t>Explain </a:t>
            </a:r>
            <a:r>
              <a:rPr lang="en-US" dirty="0"/>
              <a:t>why it is important that the electrician climbs the ladder at a slow and steady </a:t>
            </a:r>
            <a:endParaRPr lang="en-US" dirty="0" smtClean="0"/>
          </a:p>
          <a:p>
            <a:r>
              <a:rPr lang="en-US" dirty="0"/>
              <a:t> </a:t>
            </a:r>
            <a:r>
              <a:rPr lang="en-US" dirty="0" smtClean="0"/>
              <a:t>      speed</a:t>
            </a:r>
            <a:r>
              <a:rPr lang="en-US" dirty="0"/>
              <a:t>.</a:t>
            </a:r>
            <a:endParaRPr lang="en-NZ"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152400"/>
            <a:ext cx="4572000" cy="3800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mc:Choice xmlns:a14="http://schemas.microsoft.com/office/drawing/2010/main" Requires="a14">
          <p:sp>
            <p:nvSpPr>
              <p:cNvPr id="7" name="TextBox 6"/>
              <p:cNvSpPr txBox="1"/>
              <p:nvPr/>
            </p:nvSpPr>
            <p:spPr>
              <a:xfrm>
                <a:off x="457200" y="2369634"/>
                <a:ext cx="2000740" cy="667427"/>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en-NZ" b="0" i="1" smtClean="0">
                          <a:latin typeface="Cambria Math"/>
                        </a:rPr>
                        <m:t>𝑇</m:t>
                      </m:r>
                      <m:r>
                        <a:rPr lang="en-NZ" b="0" i="1" smtClean="0">
                          <a:latin typeface="Cambria Math"/>
                        </a:rPr>
                        <m:t>=</m:t>
                      </m:r>
                      <m:f>
                        <m:fPr>
                          <m:ctrlPr>
                            <a:rPr lang="en-NZ" i="1" smtClean="0">
                              <a:latin typeface="Cambria Math"/>
                            </a:rPr>
                          </m:ctrlPr>
                        </m:fPr>
                        <m:num>
                          <m:r>
                            <a:rPr lang="en-NZ" b="0" i="1" smtClean="0">
                              <a:latin typeface="Cambria Math"/>
                            </a:rPr>
                            <m:t>𝑚𝑔h</m:t>
                          </m:r>
                          <m:r>
                            <m:rPr>
                              <m:sty m:val="p"/>
                            </m:rPr>
                            <a:rPr lang="en-NZ" b="0" i="0" smtClean="0">
                              <a:latin typeface="Cambria Math"/>
                            </a:rPr>
                            <m:t>tan</m:t>
                          </m:r>
                          <m:r>
                            <a:rPr lang="en-NZ" b="0" i="1" smtClean="0">
                              <a:latin typeface="Cambria Math"/>
                              <a:ea typeface="Cambria Math"/>
                            </a:rPr>
                            <m:t>𝜃</m:t>
                          </m:r>
                        </m:num>
                        <m:den>
                          <m:r>
                            <a:rPr lang="en-NZ" b="0" i="1" smtClean="0">
                              <a:latin typeface="Cambria Math"/>
                            </a:rPr>
                            <m:t>2(</m:t>
                          </m:r>
                          <m:r>
                            <a:rPr lang="en-NZ" b="0" i="1" smtClean="0">
                              <a:latin typeface="Cambria Math"/>
                            </a:rPr>
                            <m:t>𝐿</m:t>
                          </m:r>
                          <m:r>
                            <m:rPr>
                              <m:sty m:val="p"/>
                            </m:rPr>
                            <a:rPr lang="en-NZ" b="0" i="0" smtClean="0">
                              <a:latin typeface="Cambria Math"/>
                            </a:rPr>
                            <m:t>cos</m:t>
                          </m:r>
                          <m:r>
                            <a:rPr lang="en-NZ" b="0" i="1" smtClean="0">
                              <a:latin typeface="Cambria Math"/>
                              <a:ea typeface="Cambria Math"/>
                            </a:rPr>
                            <m:t>𝜃</m:t>
                          </m:r>
                          <m:r>
                            <a:rPr lang="en-NZ" b="0" i="1" smtClean="0">
                              <a:latin typeface="Cambria Math"/>
                              <a:ea typeface="Cambria Math"/>
                            </a:rPr>
                            <m:t>−</m:t>
                          </m:r>
                          <m:r>
                            <a:rPr lang="en-NZ" b="0" i="1" smtClean="0">
                              <a:latin typeface="Cambria Math"/>
                              <a:ea typeface="Cambria Math"/>
                            </a:rPr>
                            <m:t>𝑑</m:t>
                          </m:r>
                          <m:r>
                            <a:rPr lang="en-NZ" b="0" i="1" smtClean="0">
                              <a:latin typeface="Cambria Math"/>
                              <a:ea typeface="Cambria Math"/>
                            </a:rPr>
                            <m:t>)</m:t>
                          </m:r>
                        </m:den>
                      </m:f>
                    </m:oMath>
                  </m:oMathPara>
                </a14:m>
                <a:endParaRPr lang="en-NZ" dirty="0"/>
              </a:p>
            </p:txBody>
          </p:sp>
        </mc:Choice>
        <mc:Fallback>
          <p:sp>
            <p:nvSpPr>
              <p:cNvPr id="7" name="TextBox 6"/>
              <p:cNvSpPr txBox="1">
                <a:spLocks noRot="1" noChangeAspect="1" noMove="1" noResize="1" noEditPoints="1" noAdjustHandles="1" noChangeArrowheads="1" noChangeShapeType="1" noTextEdit="1"/>
              </p:cNvSpPr>
              <p:nvPr/>
            </p:nvSpPr>
            <p:spPr>
              <a:xfrm>
                <a:off x="457200" y="2369634"/>
                <a:ext cx="2000740" cy="667427"/>
              </a:xfrm>
              <a:prstGeom prst="rect">
                <a:avLst/>
              </a:prstGeom>
              <a:blipFill rotWithShape="1">
                <a:blip r:embed="rId3"/>
                <a:stretch>
                  <a:fillRect/>
                </a:stretch>
              </a:blipFill>
            </p:spPr>
            <p:txBody>
              <a:bodyPr/>
              <a:lstStyle/>
              <a:p>
                <a:r>
                  <a:rPr lang="en-NZ">
                    <a:noFill/>
                  </a:rPr>
                  <a:t> </a:t>
                </a:r>
              </a:p>
            </p:txBody>
          </p:sp>
        </mc:Fallback>
      </mc:AlternateContent>
    </p:spTree>
    <p:extLst>
      <p:ext uri="{BB962C8B-B14F-4D97-AF65-F5344CB8AC3E}">
        <p14:creationId xmlns:p14="http://schemas.microsoft.com/office/powerpoint/2010/main" val="36443473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5395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4183" y="-1"/>
            <a:ext cx="6464417" cy="69535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348502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7696200" cy="369332"/>
          </a:xfrm>
          <a:prstGeom prst="rect">
            <a:avLst/>
          </a:prstGeom>
        </p:spPr>
        <p:txBody>
          <a:bodyPr wrap="square">
            <a:spAutoFit/>
          </a:bodyPr>
          <a:lstStyle/>
          <a:p>
            <a:pPr marL="69850" marR="782955">
              <a:spcBef>
                <a:spcPts val="345"/>
              </a:spcBef>
              <a:spcAft>
                <a:spcPts val="0"/>
              </a:spcAft>
            </a:pPr>
            <a:r>
              <a:rPr lang="en-US" b="1" dirty="0">
                <a:solidFill>
                  <a:srgbClr val="231F20"/>
                </a:solidFill>
                <a:latin typeface="Arial"/>
                <a:ea typeface="Arial"/>
                <a:cs typeface="Times New Roman"/>
              </a:rPr>
              <a:t>QUESTION ONE:  MODERN</a:t>
            </a:r>
            <a:r>
              <a:rPr lang="en-US" b="1" spc="-15" dirty="0">
                <a:solidFill>
                  <a:srgbClr val="231F20"/>
                </a:solidFill>
                <a:latin typeface="Arial"/>
                <a:ea typeface="Arial"/>
                <a:cs typeface="Times New Roman"/>
              </a:rPr>
              <a:t> </a:t>
            </a:r>
            <a:r>
              <a:rPr lang="en-US" b="1" dirty="0">
                <a:solidFill>
                  <a:srgbClr val="231F20"/>
                </a:solidFill>
                <a:latin typeface="Arial"/>
                <a:ea typeface="Arial"/>
                <a:cs typeface="Times New Roman"/>
              </a:rPr>
              <a:t>PHYSICS</a:t>
            </a:r>
            <a:endParaRPr lang="en-NZ" b="1" dirty="0">
              <a:effectLst/>
              <a:latin typeface="Arial"/>
              <a:ea typeface="Arial"/>
              <a:cs typeface="Times New Roman"/>
            </a:endParaRPr>
          </a:p>
        </p:txBody>
      </p:sp>
      <p:sp>
        <p:nvSpPr>
          <p:cNvPr id="2" name="Rectangle 1"/>
          <p:cNvSpPr/>
          <p:nvPr/>
        </p:nvSpPr>
        <p:spPr>
          <a:xfrm>
            <a:off x="228600" y="762000"/>
            <a:ext cx="8686800" cy="1477328"/>
          </a:xfrm>
          <a:prstGeom prst="rect">
            <a:avLst/>
          </a:prstGeom>
        </p:spPr>
        <p:txBody>
          <a:bodyPr wrap="square">
            <a:spAutoFit/>
          </a:bodyPr>
          <a:lstStyle/>
          <a:p>
            <a:pPr lvl="0"/>
            <a:r>
              <a:rPr lang="en-US" dirty="0" smtClean="0"/>
              <a:t>(a)  Albert </a:t>
            </a:r>
            <a:r>
              <a:rPr lang="en-US" dirty="0"/>
              <a:t>Einstein and Niels Bohr provided explanations for the </a:t>
            </a:r>
            <a:r>
              <a:rPr lang="en-US" b="1" dirty="0"/>
              <a:t>photoelectric effect </a:t>
            </a:r>
            <a:r>
              <a:rPr lang="en-US" dirty="0"/>
              <a:t>and </a:t>
            </a:r>
            <a:r>
              <a:rPr lang="en-US" dirty="0" smtClean="0"/>
              <a:t>the </a:t>
            </a:r>
            <a:r>
              <a:rPr lang="en-US" b="1" dirty="0" smtClean="0"/>
              <a:t>emission </a:t>
            </a:r>
            <a:r>
              <a:rPr lang="en-US" b="1" dirty="0"/>
              <a:t>spectrum </a:t>
            </a:r>
            <a:r>
              <a:rPr lang="en-US" dirty="0"/>
              <a:t>of the hydrogen atom.</a:t>
            </a:r>
            <a:endParaRPr lang="en-NZ" dirty="0"/>
          </a:p>
          <a:p>
            <a:r>
              <a:rPr lang="en-US" dirty="0"/>
              <a:t> </a:t>
            </a:r>
            <a:endParaRPr lang="en-NZ" dirty="0"/>
          </a:p>
          <a:p>
            <a:r>
              <a:rPr lang="en-US" dirty="0"/>
              <a:t>Explain in detail the key underlying physics of each explanation, and describe the fundamental physical connection between these two phenomena.</a:t>
            </a:r>
            <a:endParaRPr lang="en-NZ" dirty="0"/>
          </a:p>
        </p:txBody>
      </p:sp>
      <p:sp>
        <p:nvSpPr>
          <p:cNvPr id="3" name="Rectangle 2"/>
          <p:cNvSpPr/>
          <p:nvPr/>
        </p:nvSpPr>
        <p:spPr>
          <a:xfrm>
            <a:off x="228600" y="2362200"/>
            <a:ext cx="8686800" cy="646331"/>
          </a:xfrm>
          <a:prstGeom prst="rect">
            <a:avLst/>
          </a:prstGeom>
        </p:spPr>
        <p:txBody>
          <a:bodyPr wrap="square">
            <a:spAutoFit/>
          </a:bodyPr>
          <a:lstStyle/>
          <a:p>
            <a:pPr lvl="0"/>
            <a:r>
              <a:rPr lang="en-US" dirty="0" smtClean="0"/>
              <a:t>(b)  With </a:t>
            </a:r>
            <a:r>
              <a:rPr lang="en-US" dirty="0"/>
              <a:t>reference to the data below, explain how fission and fusion processes differ in their release of energy.</a:t>
            </a:r>
            <a:endParaRPr lang="en-NZ" dirty="0"/>
          </a:p>
        </p:txBody>
      </p:sp>
      <p:sp>
        <p:nvSpPr>
          <p:cNvPr id="5" name="Rectangle 4"/>
          <p:cNvSpPr/>
          <p:nvPr/>
        </p:nvSpPr>
        <p:spPr>
          <a:xfrm>
            <a:off x="457200" y="3048000"/>
            <a:ext cx="3031664" cy="369332"/>
          </a:xfrm>
          <a:prstGeom prst="rect">
            <a:avLst/>
          </a:prstGeom>
        </p:spPr>
        <p:txBody>
          <a:bodyPr wrap="none">
            <a:spAutoFit/>
          </a:bodyPr>
          <a:lstStyle/>
          <a:p>
            <a:r>
              <a:rPr lang="en-US" dirty="0"/>
              <a:t>Binding energies per nucleon: </a:t>
            </a:r>
            <a:endParaRPr lang="en-NZ"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3124200"/>
            <a:ext cx="3689086" cy="2281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152400" y="5477470"/>
            <a:ext cx="8763000" cy="923330"/>
          </a:xfrm>
          <a:prstGeom prst="rect">
            <a:avLst/>
          </a:prstGeom>
        </p:spPr>
        <p:txBody>
          <a:bodyPr wrap="square">
            <a:spAutoFit/>
          </a:bodyPr>
          <a:lstStyle/>
          <a:p>
            <a:pPr lvl="0"/>
            <a:r>
              <a:rPr lang="en-US" dirty="0" smtClean="0"/>
              <a:t>(c)  Visible </a:t>
            </a:r>
            <a:r>
              <a:rPr lang="en-US" dirty="0"/>
              <a:t>radiation with a continuous spectrum of wavelengths passes through hydrogen gas before passing through a diffraction grating. A series of dark lines (absorption spectrum) is produced in the resulting interference </a:t>
            </a:r>
            <a:r>
              <a:rPr lang="en-US" dirty="0" smtClean="0"/>
              <a:t>pattern.   Explain</a:t>
            </a:r>
            <a:r>
              <a:rPr lang="en-US" dirty="0"/>
              <a:t>, in detail, why this occurs.</a:t>
            </a:r>
            <a:endParaRPr lang="en-NZ" dirty="0"/>
          </a:p>
        </p:txBody>
      </p:sp>
    </p:spTree>
    <p:extLst>
      <p:ext uri="{BB962C8B-B14F-4D97-AF65-F5344CB8AC3E}">
        <p14:creationId xmlns:p14="http://schemas.microsoft.com/office/powerpoint/2010/main" val="10387068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6477000" cy="369332"/>
          </a:xfrm>
          <a:prstGeom prst="rect">
            <a:avLst/>
          </a:prstGeom>
        </p:spPr>
        <p:txBody>
          <a:bodyPr wrap="square">
            <a:spAutoFit/>
          </a:bodyPr>
          <a:lstStyle/>
          <a:p>
            <a:pPr marL="69850" marR="782955">
              <a:spcBef>
                <a:spcPts val="345"/>
              </a:spcBef>
              <a:spcAft>
                <a:spcPts val="0"/>
              </a:spcAft>
            </a:pPr>
            <a:r>
              <a:rPr lang="en-US" b="1" dirty="0">
                <a:solidFill>
                  <a:srgbClr val="231F20"/>
                </a:solidFill>
                <a:latin typeface="Arial"/>
                <a:ea typeface="Arial"/>
                <a:cs typeface="Times New Roman"/>
              </a:rPr>
              <a:t>QUESTION TWO:  AC CIRCUIT</a:t>
            </a:r>
            <a:r>
              <a:rPr lang="en-US" b="1" spc="-145" dirty="0">
                <a:solidFill>
                  <a:srgbClr val="231F20"/>
                </a:solidFill>
                <a:latin typeface="Arial"/>
                <a:ea typeface="Arial"/>
                <a:cs typeface="Times New Roman"/>
              </a:rPr>
              <a:t> </a:t>
            </a:r>
            <a:r>
              <a:rPr lang="en-US" b="1" dirty="0">
                <a:solidFill>
                  <a:srgbClr val="231F20"/>
                </a:solidFill>
                <a:latin typeface="Arial"/>
                <a:ea typeface="Arial"/>
                <a:cs typeface="Times New Roman"/>
              </a:rPr>
              <a:t>THEORY</a:t>
            </a:r>
            <a:endParaRPr lang="en-NZ" b="1" dirty="0">
              <a:effectLst/>
              <a:latin typeface="Arial"/>
              <a:ea typeface="Arial"/>
              <a:cs typeface="Times New Roman"/>
            </a:endParaRPr>
          </a:p>
        </p:txBody>
      </p:sp>
      <p:sp>
        <p:nvSpPr>
          <p:cNvPr id="3" name="Rectangle 2"/>
          <p:cNvSpPr/>
          <p:nvPr/>
        </p:nvSpPr>
        <p:spPr>
          <a:xfrm>
            <a:off x="228600" y="1066800"/>
            <a:ext cx="8610600" cy="646331"/>
          </a:xfrm>
          <a:prstGeom prst="rect">
            <a:avLst/>
          </a:prstGeom>
        </p:spPr>
        <p:txBody>
          <a:bodyPr wrap="square">
            <a:spAutoFit/>
          </a:bodyPr>
          <a:lstStyle/>
          <a:p>
            <a:pPr marL="342900" indent="-342900">
              <a:buAutoNum type="alphaLcParenBoth"/>
            </a:pPr>
            <a:r>
              <a:rPr lang="en-US" dirty="0" smtClean="0"/>
              <a:t>The </a:t>
            </a:r>
            <a:r>
              <a:rPr lang="en-US" dirty="0"/>
              <a:t>LCR circuit shown in the diagram is in resonance. The inductor and the capacitor </a:t>
            </a:r>
            <a:endParaRPr lang="en-US" dirty="0" smtClean="0"/>
          </a:p>
          <a:p>
            <a:r>
              <a:rPr lang="en-US" dirty="0"/>
              <a:t> </a:t>
            </a:r>
            <a:r>
              <a:rPr lang="en-US" dirty="0" smtClean="0"/>
              <a:t>       are </a:t>
            </a:r>
            <a:r>
              <a:rPr lang="en-US" dirty="0"/>
              <a:t>both ideal.</a:t>
            </a:r>
            <a:endParaRPr lang="en-NZ" dirty="0"/>
          </a:p>
        </p:txBody>
      </p:sp>
      <p:sp>
        <p:nvSpPr>
          <p:cNvPr id="4" name="Rectangle 3"/>
          <p:cNvSpPr/>
          <p:nvPr/>
        </p:nvSpPr>
        <p:spPr>
          <a:xfrm>
            <a:off x="228600" y="5410200"/>
            <a:ext cx="8686800" cy="646331"/>
          </a:xfrm>
          <a:prstGeom prst="rect">
            <a:avLst/>
          </a:prstGeom>
        </p:spPr>
        <p:txBody>
          <a:bodyPr wrap="square">
            <a:spAutoFit/>
          </a:bodyPr>
          <a:lstStyle/>
          <a:p>
            <a:r>
              <a:rPr lang="en-US" dirty="0"/>
              <a:t>Show that the voltages at resonance across the inductor and the capacitor are both </a:t>
            </a:r>
            <a:r>
              <a:rPr lang="en-US" b="1" dirty="0"/>
              <a:t>79.6 V </a:t>
            </a:r>
            <a:r>
              <a:rPr lang="en-US" dirty="0"/>
              <a:t>AND explain why voltages larger than the source voltage are created.</a:t>
            </a:r>
            <a:endParaRPr lang="en-NZ"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057400"/>
            <a:ext cx="5756890" cy="2971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54761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86800" cy="1200329"/>
          </a:xfrm>
          <a:prstGeom prst="rect">
            <a:avLst/>
          </a:prstGeom>
        </p:spPr>
        <p:txBody>
          <a:bodyPr wrap="square">
            <a:spAutoFit/>
          </a:bodyPr>
          <a:lstStyle/>
          <a:p>
            <a:pPr marL="342900" lvl="0" indent="-342900">
              <a:buAutoNum type="alphaLcParenBoth" startAt="2"/>
            </a:pPr>
            <a:r>
              <a:rPr lang="en-US" dirty="0" smtClean="0"/>
              <a:t>Two </a:t>
            </a:r>
            <a:r>
              <a:rPr lang="en-US" dirty="0"/>
              <a:t>students, Ali and Sue, are trying to find the inductance of a coil. Using a </a:t>
            </a:r>
            <a:r>
              <a:rPr lang="en-US" b="1" dirty="0"/>
              <a:t>12.0 V, </a:t>
            </a:r>
            <a:r>
              <a:rPr lang="en-US" b="1" dirty="0" smtClean="0"/>
              <a:t> </a:t>
            </a:r>
          </a:p>
          <a:p>
            <a:pPr lvl="0"/>
            <a:r>
              <a:rPr lang="en-US" b="1" dirty="0"/>
              <a:t> </a:t>
            </a:r>
            <a:r>
              <a:rPr lang="en-US" b="1" dirty="0" smtClean="0"/>
              <a:t>      50.0 </a:t>
            </a:r>
            <a:r>
              <a:rPr lang="en-US" b="1" dirty="0"/>
              <a:t>Hz </a:t>
            </a:r>
            <a:r>
              <a:rPr lang="en-US" dirty="0"/>
              <a:t>AC supply, Ali connects a variable capacitor, whose capacitance can be varied </a:t>
            </a:r>
            <a:r>
              <a:rPr lang="en-US" dirty="0" smtClean="0"/>
              <a:t>  </a:t>
            </a:r>
          </a:p>
          <a:p>
            <a:pPr lvl="0"/>
            <a:r>
              <a:rPr lang="en-US" dirty="0"/>
              <a:t> </a:t>
            </a:r>
            <a:r>
              <a:rPr lang="en-US" dirty="0" smtClean="0"/>
              <a:t>       over </a:t>
            </a:r>
            <a:r>
              <a:rPr lang="en-US" dirty="0"/>
              <a:t>the range of </a:t>
            </a:r>
            <a:r>
              <a:rPr lang="en-US" b="1" dirty="0"/>
              <a:t>100 to 300 </a:t>
            </a:r>
            <a:r>
              <a:rPr lang="en-US" b="1" dirty="0" err="1"/>
              <a:t>μF</a:t>
            </a:r>
            <a:r>
              <a:rPr lang="en-US" dirty="0"/>
              <a:t>, in series with the coil. Ali adjusts the variable </a:t>
            </a:r>
            <a:endParaRPr lang="en-US" dirty="0" smtClean="0"/>
          </a:p>
          <a:p>
            <a:pPr lvl="0"/>
            <a:r>
              <a:rPr lang="en-US" dirty="0"/>
              <a:t> </a:t>
            </a:r>
            <a:r>
              <a:rPr lang="en-US" dirty="0" smtClean="0"/>
              <a:t>       capacitor </a:t>
            </a:r>
            <a:r>
              <a:rPr lang="en-US" dirty="0"/>
              <a:t>until the voltages across it and the coil are exactly equal in magnitude. </a:t>
            </a:r>
            <a:endParaRPr lang="en-NZ"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5181600"/>
            <a:ext cx="1847850" cy="8890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752600"/>
            <a:ext cx="4960471"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457200" y="4114800"/>
            <a:ext cx="8382000" cy="923330"/>
          </a:xfrm>
          <a:prstGeom prst="rect">
            <a:avLst/>
          </a:prstGeom>
        </p:spPr>
        <p:txBody>
          <a:bodyPr wrap="square">
            <a:spAutoFit/>
          </a:bodyPr>
          <a:lstStyle/>
          <a:p>
            <a:pPr lvl="0"/>
            <a:r>
              <a:rPr lang="en-US" dirty="0"/>
              <a:t>The value of the variable capacitor when this happens is </a:t>
            </a:r>
            <a:r>
              <a:rPr lang="en-US" b="1" dirty="0"/>
              <a:t>219 </a:t>
            </a:r>
            <a:r>
              <a:rPr lang="en-US" b="1" dirty="0" err="1"/>
              <a:t>μF</a:t>
            </a:r>
            <a:r>
              <a:rPr lang="en-US" b="1" dirty="0"/>
              <a:t>. </a:t>
            </a:r>
            <a:r>
              <a:rPr lang="en-US" dirty="0"/>
              <a:t>Ali then uses the relation given below to get a value of </a:t>
            </a:r>
            <a:r>
              <a:rPr lang="en-US" b="1" dirty="0"/>
              <a:t>46.3 </a:t>
            </a:r>
            <a:r>
              <a:rPr lang="en-US" b="1" dirty="0" err="1"/>
              <a:t>mH</a:t>
            </a:r>
            <a:r>
              <a:rPr lang="en-US" b="1" dirty="0"/>
              <a:t> </a:t>
            </a:r>
            <a:r>
              <a:rPr lang="en-US" dirty="0"/>
              <a:t>for the inductance, </a:t>
            </a:r>
            <a:r>
              <a:rPr lang="en-US" i="1" dirty="0"/>
              <a:t>L. </a:t>
            </a:r>
            <a:r>
              <a:rPr lang="en-US" dirty="0"/>
              <a:t>Show how Ali carried out his calculation, and explain what he has assumed about the coil.</a:t>
            </a:r>
            <a:endParaRPr lang="en-NZ" dirty="0"/>
          </a:p>
        </p:txBody>
      </p:sp>
    </p:spTree>
    <p:extLst>
      <p:ext uri="{BB962C8B-B14F-4D97-AF65-F5344CB8AC3E}">
        <p14:creationId xmlns:p14="http://schemas.microsoft.com/office/powerpoint/2010/main" val="12969266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763000" cy="1200329"/>
          </a:xfrm>
          <a:prstGeom prst="rect">
            <a:avLst/>
          </a:prstGeom>
        </p:spPr>
        <p:txBody>
          <a:bodyPr wrap="square">
            <a:spAutoFit/>
          </a:bodyPr>
          <a:lstStyle/>
          <a:p>
            <a:pPr marL="342900" lvl="0" indent="-342900">
              <a:buAutoNum type="alphaLcParenBoth" startAt="3"/>
            </a:pPr>
            <a:r>
              <a:rPr lang="en-US" dirty="0" smtClean="0"/>
              <a:t>Sue </a:t>
            </a:r>
            <a:r>
              <a:rPr lang="en-US" dirty="0"/>
              <a:t>constructs a new circuit where she uses </a:t>
            </a:r>
            <a:r>
              <a:rPr lang="en-US" dirty="0" smtClean="0"/>
              <a:t>a </a:t>
            </a:r>
            <a:r>
              <a:rPr lang="en-US" b="1" dirty="0" smtClean="0"/>
              <a:t>6.00 </a:t>
            </a:r>
            <a:r>
              <a:rPr lang="en-US" b="1" dirty="0"/>
              <a:t>Ω </a:t>
            </a:r>
            <a:r>
              <a:rPr lang="en-US" dirty="0"/>
              <a:t>resistor connected in series with the </a:t>
            </a:r>
            <a:r>
              <a:rPr lang="en-US" dirty="0" smtClean="0"/>
              <a:t>coil and </a:t>
            </a:r>
            <a:r>
              <a:rPr lang="en-US" dirty="0"/>
              <a:t>an ideal AC ammeter. They are all connected in series to the same </a:t>
            </a:r>
            <a:r>
              <a:rPr lang="en-US" b="1" dirty="0"/>
              <a:t>12.0 </a:t>
            </a:r>
            <a:r>
              <a:rPr lang="en-US" b="1" dirty="0" smtClean="0"/>
              <a:t>V</a:t>
            </a:r>
            <a:r>
              <a:rPr lang="en-US" dirty="0" smtClean="0"/>
              <a:t>, </a:t>
            </a:r>
          </a:p>
          <a:p>
            <a:pPr lvl="0"/>
            <a:r>
              <a:rPr lang="en-US" b="1" dirty="0"/>
              <a:t> </a:t>
            </a:r>
            <a:r>
              <a:rPr lang="en-US" b="1" dirty="0" smtClean="0"/>
              <a:t>      50.0 </a:t>
            </a:r>
            <a:r>
              <a:rPr lang="en-US" b="1" dirty="0"/>
              <a:t>Hz </a:t>
            </a:r>
            <a:r>
              <a:rPr lang="en-US" dirty="0"/>
              <a:t>AC supply.</a:t>
            </a:r>
            <a:endParaRPr lang="en-NZ" dirty="0"/>
          </a:p>
          <a:p>
            <a:r>
              <a:rPr lang="en-US" dirty="0" smtClean="0"/>
              <a:t>        Sue </a:t>
            </a:r>
            <a:r>
              <a:rPr lang="en-US" dirty="0"/>
              <a:t>measures the RMS current to be </a:t>
            </a:r>
            <a:r>
              <a:rPr lang="en-US" b="1" dirty="0"/>
              <a:t>0.657 A</a:t>
            </a:r>
            <a:r>
              <a:rPr lang="en-US" b="1" dirty="0" smtClean="0"/>
              <a:t>.</a:t>
            </a:r>
            <a:endParaRPr lang="en-NZ" b="1"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447800"/>
            <a:ext cx="5184422" cy="2514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304800" y="3962400"/>
            <a:ext cx="8610600" cy="646331"/>
          </a:xfrm>
          <a:prstGeom prst="rect">
            <a:avLst/>
          </a:prstGeom>
        </p:spPr>
        <p:txBody>
          <a:bodyPr wrap="square">
            <a:spAutoFit/>
          </a:bodyPr>
          <a:lstStyle/>
          <a:p>
            <a:r>
              <a:rPr lang="en-US" dirty="0"/>
              <a:t>Show that Sue needs to use the results from both circuits to determine that the true value of the inductance of the coil is </a:t>
            </a:r>
            <a:r>
              <a:rPr lang="en-US" b="1" dirty="0"/>
              <a:t>40.2 </a:t>
            </a:r>
            <a:r>
              <a:rPr lang="en-US" b="1" dirty="0" err="1"/>
              <a:t>mH</a:t>
            </a:r>
            <a:r>
              <a:rPr lang="en-US" dirty="0"/>
              <a:t>.</a:t>
            </a:r>
            <a:endParaRPr lang="en-NZ" dirty="0"/>
          </a:p>
        </p:txBody>
      </p:sp>
      <p:sp>
        <p:nvSpPr>
          <p:cNvPr id="4" name="Rectangle 3"/>
          <p:cNvSpPr/>
          <p:nvPr/>
        </p:nvSpPr>
        <p:spPr>
          <a:xfrm>
            <a:off x="228600" y="5029200"/>
            <a:ext cx="8686800" cy="1200329"/>
          </a:xfrm>
          <a:prstGeom prst="rect">
            <a:avLst/>
          </a:prstGeom>
        </p:spPr>
        <p:txBody>
          <a:bodyPr wrap="square">
            <a:spAutoFit/>
          </a:bodyPr>
          <a:lstStyle/>
          <a:p>
            <a:pPr marL="342900" lvl="0" indent="-342900">
              <a:buAutoNum type="alphaLcParenBoth" startAt="4"/>
            </a:pPr>
            <a:r>
              <a:rPr lang="en-US" dirty="0" smtClean="0"/>
              <a:t>A </a:t>
            </a:r>
            <a:r>
              <a:rPr lang="en-US" dirty="0"/>
              <a:t>series LCR circuit has a resonant frequency of </a:t>
            </a:r>
            <a:r>
              <a:rPr lang="en-US" b="1" dirty="0"/>
              <a:t>1460 Hz</a:t>
            </a:r>
            <a:r>
              <a:rPr lang="en-US" dirty="0"/>
              <a:t>. When set to another, higher </a:t>
            </a:r>
            <a:r>
              <a:rPr lang="en-US" dirty="0" smtClean="0"/>
              <a:t> </a:t>
            </a:r>
          </a:p>
          <a:p>
            <a:pPr lvl="0"/>
            <a:r>
              <a:rPr lang="en-US" dirty="0"/>
              <a:t> </a:t>
            </a:r>
            <a:r>
              <a:rPr lang="en-US" dirty="0" smtClean="0"/>
              <a:t>      frequency</a:t>
            </a:r>
            <a:r>
              <a:rPr lang="en-US" dirty="0"/>
              <a:t>, the circuit has a capacitive reactance of </a:t>
            </a:r>
            <a:r>
              <a:rPr lang="en-US" b="1" dirty="0"/>
              <a:t>5.00 Ω </a:t>
            </a:r>
            <a:r>
              <a:rPr lang="en-US" dirty="0"/>
              <a:t>and an inductive reactance </a:t>
            </a:r>
            <a:r>
              <a:rPr lang="en-US" dirty="0" smtClean="0"/>
              <a:t>  </a:t>
            </a:r>
          </a:p>
          <a:p>
            <a:pPr lvl="0"/>
            <a:r>
              <a:rPr lang="en-US" dirty="0"/>
              <a:t> </a:t>
            </a:r>
            <a:r>
              <a:rPr lang="en-US" dirty="0" smtClean="0"/>
              <a:t>       of  </a:t>
            </a:r>
            <a:r>
              <a:rPr lang="en-US" b="1" dirty="0" smtClean="0"/>
              <a:t>28.0 </a:t>
            </a:r>
            <a:r>
              <a:rPr lang="en-US" b="1" dirty="0"/>
              <a:t>Ω</a:t>
            </a:r>
            <a:r>
              <a:rPr lang="en-US" b="1" dirty="0" smtClean="0"/>
              <a:t>.</a:t>
            </a:r>
            <a:r>
              <a:rPr lang="en-US" b="1" dirty="0"/>
              <a:t> </a:t>
            </a:r>
            <a:endParaRPr lang="en-NZ" b="1" dirty="0"/>
          </a:p>
          <a:p>
            <a:r>
              <a:rPr lang="en-US" dirty="0" smtClean="0"/>
              <a:t>        Calculate </a:t>
            </a:r>
            <a:r>
              <a:rPr lang="en-US" dirty="0"/>
              <a:t>the values of the inductance and capacitance in the circuit.</a:t>
            </a:r>
            <a:endParaRPr lang="en-NZ" dirty="0"/>
          </a:p>
        </p:txBody>
      </p:sp>
    </p:spTree>
    <p:extLst>
      <p:ext uri="{BB962C8B-B14F-4D97-AF65-F5344CB8AC3E}">
        <p14:creationId xmlns:p14="http://schemas.microsoft.com/office/powerpoint/2010/main" val="33401429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5791200" cy="369332"/>
          </a:xfrm>
          <a:prstGeom prst="rect">
            <a:avLst/>
          </a:prstGeom>
        </p:spPr>
        <p:txBody>
          <a:bodyPr wrap="square">
            <a:spAutoFit/>
          </a:bodyPr>
          <a:lstStyle/>
          <a:p>
            <a:pPr marL="69850" marR="782955">
              <a:spcBef>
                <a:spcPts val="345"/>
              </a:spcBef>
              <a:spcAft>
                <a:spcPts val="0"/>
              </a:spcAft>
            </a:pPr>
            <a:r>
              <a:rPr lang="en-US" b="1" dirty="0">
                <a:solidFill>
                  <a:srgbClr val="231F20"/>
                </a:solidFill>
                <a:latin typeface="Arial"/>
                <a:ea typeface="Arial"/>
                <a:cs typeface="Times New Roman"/>
              </a:rPr>
              <a:t>QUESTION THREE:</a:t>
            </a:r>
            <a:r>
              <a:rPr lang="en-US" b="1" spc="315" dirty="0">
                <a:solidFill>
                  <a:srgbClr val="231F20"/>
                </a:solidFill>
                <a:latin typeface="Arial"/>
                <a:ea typeface="Arial"/>
                <a:cs typeface="Times New Roman"/>
              </a:rPr>
              <a:t> </a:t>
            </a:r>
            <a:r>
              <a:rPr lang="en-US" b="1" dirty="0">
                <a:solidFill>
                  <a:srgbClr val="231F20"/>
                </a:solidFill>
                <a:latin typeface="Arial"/>
                <a:ea typeface="Arial"/>
                <a:cs typeface="Times New Roman"/>
              </a:rPr>
              <a:t>INTERFERENCE</a:t>
            </a:r>
            <a:endParaRPr lang="en-NZ" b="1" dirty="0">
              <a:effectLst/>
              <a:latin typeface="Arial"/>
              <a:ea typeface="Arial"/>
              <a:cs typeface="Times New Roman"/>
            </a:endParaRPr>
          </a:p>
        </p:txBody>
      </p:sp>
      <p:sp>
        <p:nvSpPr>
          <p:cNvPr id="3" name="Rectangle 2"/>
          <p:cNvSpPr/>
          <p:nvPr/>
        </p:nvSpPr>
        <p:spPr>
          <a:xfrm>
            <a:off x="228600" y="685800"/>
            <a:ext cx="8686800" cy="646331"/>
          </a:xfrm>
          <a:prstGeom prst="rect">
            <a:avLst/>
          </a:prstGeom>
        </p:spPr>
        <p:txBody>
          <a:bodyPr wrap="square">
            <a:spAutoFit/>
          </a:bodyPr>
          <a:lstStyle/>
          <a:p>
            <a:r>
              <a:rPr lang="en-US" dirty="0"/>
              <a:t>A pair of narrow parallel slits is illuminated by monochromatic light of wavelength 500 nm to produce Young’s fringes on a screen.</a:t>
            </a:r>
            <a:endParaRPr lang="en-NZ"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524000"/>
            <a:ext cx="5243015"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228600" y="3886200"/>
            <a:ext cx="8610600" cy="923330"/>
          </a:xfrm>
          <a:prstGeom prst="rect">
            <a:avLst/>
          </a:prstGeom>
        </p:spPr>
        <p:txBody>
          <a:bodyPr wrap="square">
            <a:spAutoFit/>
          </a:bodyPr>
          <a:lstStyle/>
          <a:p>
            <a:pPr lvl="0"/>
            <a:r>
              <a:rPr lang="en-US" dirty="0" smtClean="0"/>
              <a:t>(a)  Explain </a:t>
            </a:r>
            <a:r>
              <a:rPr lang="en-US" dirty="0"/>
              <a:t>the differences and similarities between the interference patterns produced by monochromatic illumination on a double slit and on a diffraction grating of the same slit separation.</a:t>
            </a:r>
            <a:endParaRPr lang="en-NZ" dirty="0"/>
          </a:p>
        </p:txBody>
      </p:sp>
      <p:sp>
        <p:nvSpPr>
          <p:cNvPr id="5" name="Rectangle 4"/>
          <p:cNvSpPr/>
          <p:nvPr/>
        </p:nvSpPr>
        <p:spPr>
          <a:xfrm>
            <a:off x="1600200" y="4876800"/>
            <a:ext cx="4572000" cy="1477328"/>
          </a:xfrm>
          <a:prstGeom prst="rect">
            <a:avLst/>
          </a:prstGeom>
        </p:spPr>
        <p:txBody>
          <a:bodyPr>
            <a:spAutoFit/>
          </a:bodyPr>
          <a:lstStyle/>
          <a:p>
            <a:r>
              <a:rPr lang="en-US" dirty="0"/>
              <a:t>The space between the slits and the screen is then completely filled with a block of transparent material for which the refractive index, </a:t>
            </a:r>
            <a:r>
              <a:rPr lang="en-US" i="1" dirty="0"/>
              <a:t>n</a:t>
            </a:r>
            <a:r>
              <a:rPr lang="en-US" dirty="0"/>
              <a:t>, is 1.6. Assume the refractive index is constant for all wavelengths.</a:t>
            </a:r>
            <a:endParaRPr lang="en-NZ" dirty="0"/>
          </a:p>
        </p:txBody>
      </p:sp>
    </p:spTree>
    <p:extLst>
      <p:ext uri="{BB962C8B-B14F-4D97-AF65-F5344CB8AC3E}">
        <p14:creationId xmlns:p14="http://schemas.microsoft.com/office/powerpoint/2010/main" val="40923873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10600" cy="923330"/>
          </a:xfrm>
          <a:prstGeom prst="rect">
            <a:avLst/>
          </a:prstGeom>
        </p:spPr>
        <p:txBody>
          <a:bodyPr wrap="square">
            <a:spAutoFit/>
          </a:bodyPr>
          <a:lstStyle/>
          <a:p>
            <a:r>
              <a:rPr lang="en-US" dirty="0"/>
              <a:t>The space between the slits and the screen is then completely filled with a block of transparent material for which the refractive index, </a:t>
            </a:r>
            <a:r>
              <a:rPr lang="en-US" b="1" i="1" dirty="0"/>
              <a:t>n</a:t>
            </a:r>
            <a:r>
              <a:rPr lang="en-US" b="1" dirty="0"/>
              <a:t>, is 1.6</a:t>
            </a:r>
            <a:r>
              <a:rPr lang="en-US" dirty="0"/>
              <a:t>. Assume the refractive index is constant for all wavelengths.</a:t>
            </a:r>
            <a:endParaRPr lang="en-NZ"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295400"/>
            <a:ext cx="6239814" cy="289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152400" y="5410200"/>
            <a:ext cx="8915400" cy="369332"/>
          </a:xfrm>
          <a:prstGeom prst="rect">
            <a:avLst/>
          </a:prstGeom>
        </p:spPr>
        <p:txBody>
          <a:bodyPr wrap="square">
            <a:spAutoFit/>
          </a:bodyPr>
          <a:lstStyle/>
          <a:p>
            <a:pPr lvl="0"/>
            <a:r>
              <a:rPr lang="en-US" dirty="0" smtClean="0"/>
              <a:t>(b)  Describe </a:t>
            </a:r>
            <a:r>
              <a:rPr lang="en-US" dirty="0"/>
              <a:t>and explain the changes that will take place in the pattern of the Young’s </a:t>
            </a:r>
            <a:r>
              <a:rPr lang="en-US" dirty="0" smtClean="0"/>
              <a:t>fringes</a:t>
            </a:r>
            <a:r>
              <a:rPr lang="en-US" dirty="0"/>
              <a:t>.</a:t>
            </a:r>
            <a:endParaRPr lang="en-NZ" dirty="0"/>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4419600"/>
            <a:ext cx="6365081"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817632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143000"/>
            <a:ext cx="5867400" cy="24520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228600" y="152400"/>
            <a:ext cx="8686800" cy="923330"/>
          </a:xfrm>
          <a:prstGeom prst="rect">
            <a:avLst/>
          </a:prstGeom>
        </p:spPr>
        <p:txBody>
          <a:bodyPr wrap="square">
            <a:spAutoFit/>
          </a:bodyPr>
          <a:lstStyle/>
          <a:p>
            <a:r>
              <a:rPr lang="en-US" dirty="0"/>
              <a:t>The block of material is removed and a very thin slice of the </a:t>
            </a:r>
            <a:r>
              <a:rPr lang="en-US" u="heavy" dirty="0" smtClean="0">
                <a:uFill>
                  <a:solidFill>
                    <a:schemeClr val="tx2">
                      <a:lumMod val="60000"/>
                      <a:lumOff val="40000"/>
                    </a:schemeClr>
                  </a:solidFill>
                </a:uFill>
              </a:rPr>
              <a:t>transparent material </a:t>
            </a:r>
            <a:r>
              <a:rPr lang="en-US" dirty="0" smtClean="0"/>
              <a:t>from </a:t>
            </a:r>
            <a:r>
              <a:rPr lang="en-US" dirty="0"/>
              <a:t>the block is used to cover the top slit, as shown in the diagram below. When this is done, the central maximum bright fringe (zeroth order) is observed to move up the screen.</a:t>
            </a:r>
            <a:endParaRPr lang="en-NZ" dirty="0"/>
          </a:p>
        </p:txBody>
      </p:sp>
      <p:sp>
        <p:nvSpPr>
          <p:cNvPr id="3" name="Rectangle 2"/>
          <p:cNvSpPr/>
          <p:nvPr/>
        </p:nvSpPr>
        <p:spPr>
          <a:xfrm>
            <a:off x="152400" y="3593068"/>
            <a:ext cx="4702762" cy="369332"/>
          </a:xfrm>
          <a:prstGeom prst="rect">
            <a:avLst/>
          </a:prstGeom>
        </p:spPr>
        <p:txBody>
          <a:bodyPr wrap="none">
            <a:spAutoFit/>
          </a:bodyPr>
          <a:lstStyle/>
          <a:p>
            <a:pPr lvl="0"/>
            <a:r>
              <a:rPr lang="en-US" dirty="0" smtClean="0"/>
              <a:t>(c)  Explain </a:t>
            </a:r>
            <a:r>
              <a:rPr lang="en-US" dirty="0"/>
              <a:t>why the pattern shifts up the screen.</a:t>
            </a:r>
            <a:endParaRPr lang="en-NZ" dirty="0"/>
          </a:p>
        </p:txBody>
      </p:sp>
      <p:sp>
        <p:nvSpPr>
          <p:cNvPr id="4" name="Rectangle 3"/>
          <p:cNvSpPr/>
          <p:nvPr/>
        </p:nvSpPr>
        <p:spPr>
          <a:xfrm>
            <a:off x="152400" y="4071372"/>
            <a:ext cx="8839200" cy="1338828"/>
          </a:xfrm>
          <a:prstGeom prst="rect">
            <a:avLst/>
          </a:prstGeom>
        </p:spPr>
        <p:txBody>
          <a:bodyPr wrap="square">
            <a:spAutoFit/>
          </a:bodyPr>
          <a:lstStyle/>
          <a:p>
            <a:pPr lvl="0"/>
            <a:r>
              <a:rPr lang="en-US" dirty="0" smtClean="0"/>
              <a:t>(d)  The </a:t>
            </a:r>
            <a:r>
              <a:rPr lang="en-US" dirty="0"/>
              <a:t>slice of material has thickness, </a:t>
            </a:r>
            <a:r>
              <a:rPr lang="en-US" b="1" i="1" dirty="0"/>
              <a:t>t</a:t>
            </a:r>
            <a:r>
              <a:rPr lang="en-US" b="1" dirty="0"/>
              <a:t>,</a:t>
            </a:r>
            <a:r>
              <a:rPr lang="en-US" dirty="0"/>
              <a:t> and the central maximum shifts up the screen to take the position originally held by the fifth order bright fringe produced when no material was between the slits and the screen</a:t>
            </a:r>
            <a:r>
              <a:rPr lang="en-US" dirty="0" smtClean="0"/>
              <a:t>.</a:t>
            </a:r>
            <a:r>
              <a:rPr lang="en-US" dirty="0"/>
              <a:t> </a:t>
            </a:r>
            <a:endParaRPr lang="en-NZ" dirty="0"/>
          </a:p>
          <a:p>
            <a:pPr>
              <a:lnSpc>
                <a:spcPct val="150000"/>
              </a:lnSpc>
            </a:pPr>
            <a:r>
              <a:rPr lang="en-US" dirty="0"/>
              <a:t>Show that the thickness of the slice is less than or equal to </a:t>
            </a:r>
            <a:r>
              <a:rPr lang="en-US" b="1" dirty="0"/>
              <a:t>4.17 × 10</a:t>
            </a:r>
            <a:r>
              <a:rPr lang="en-US" b="1" baseline="30000" dirty="0"/>
              <a:t>–6</a:t>
            </a:r>
            <a:r>
              <a:rPr lang="en-US" b="1" dirty="0"/>
              <a:t> </a:t>
            </a:r>
            <a:r>
              <a:rPr lang="en-US" dirty="0"/>
              <a:t>m.</a:t>
            </a:r>
            <a:endParaRPr lang="en-NZ" dirty="0"/>
          </a:p>
        </p:txBody>
      </p:sp>
      <p:sp>
        <p:nvSpPr>
          <p:cNvPr id="5" name="Rectangle 4"/>
          <p:cNvSpPr/>
          <p:nvPr/>
        </p:nvSpPr>
        <p:spPr>
          <a:xfrm>
            <a:off x="228600" y="5505271"/>
            <a:ext cx="8610600" cy="1200329"/>
          </a:xfrm>
          <a:prstGeom prst="rect">
            <a:avLst/>
          </a:prstGeom>
        </p:spPr>
        <p:txBody>
          <a:bodyPr wrap="square">
            <a:spAutoFit/>
          </a:bodyPr>
          <a:lstStyle/>
          <a:p>
            <a:pPr lvl="0"/>
            <a:r>
              <a:rPr lang="en-US" dirty="0" smtClean="0"/>
              <a:t>(e)  The </a:t>
            </a:r>
            <a:r>
              <a:rPr lang="en-US" dirty="0"/>
              <a:t>monochromatic illumination is replaced by sunlight.</a:t>
            </a:r>
            <a:endParaRPr lang="en-NZ" dirty="0"/>
          </a:p>
          <a:p>
            <a:r>
              <a:rPr lang="en-US" dirty="0"/>
              <a:t> </a:t>
            </a:r>
            <a:endParaRPr lang="en-NZ" dirty="0" smtClean="0"/>
          </a:p>
          <a:p>
            <a:r>
              <a:rPr lang="en-US" dirty="0" smtClean="0"/>
              <a:t>Explain how this will assist the experimenter to determine the position of the new central maximum bright fringe.</a:t>
            </a:r>
            <a:endParaRPr lang="en-NZ" dirty="0"/>
          </a:p>
        </p:txBody>
      </p:sp>
      <p:cxnSp>
        <p:nvCxnSpPr>
          <p:cNvPr id="7" name="Straight Arrow Connector 6"/>
          <p:cNvCxnSpPr/>
          <p:nvPr/>
        </p:nvCxnSpPr>
        <p:spPr>
          <a:xfrm flipH="1">
            <a:off x="3352800" y="1524000"/>
            <a:ext cx="609600" cy="1524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886200" y="1214735"/>
            <a:ext cx="1143000" cy="461665"/>
          </a:xfrm>
          <a:prstGeom prst="rect">
            <a:avLst/>
          </a:prstGeom>
        </p:spPr>
        <p:txBody>
          <a:bodyPr wrap="square">
            <a:spAutoFit/>
          </a:bodyPr>
          <a:lstStyle/>
          <a:p>
            <a:r>
              <a:rPr lang="en-US" sz="1200" dirty="0">
                <a:uFill>
                  <a:solidFill>
                    <a:schemeClr val="tx2">
                      <a:lumMod val="60000"/>
                      <a:lumOff val="40000"/>
                    </a:schemeClr>
                  </a:solidFill>
                </a:uFill>
              </a:rPr>
              <a:t>transparent material </a:t>
            </a:r>
            <a:endParaRPr lang="en-NZ" sz="1200" dirty="0"/>
          </a:p>
        </p:txBody>
      </p:sp>
    </p:spTree>
    <p:extLst>
      <p:ext uri="{BB962C8B-B14F-4D97-AF65-F5344CB8AC3E}">
        <p14:creationId xmlns:p14="http://schemas.microsoft.com/office/powerpoint/2010/main" val="15623028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131303715980841A439AE46866F8215" ma:contentTypeVersion="3" ma:contentTypeDescription="Create a new document." ma:contentTypeScope="" ma:versionID="3c3a39f324e28f382b94a5ac1244bb48">
  <xsd:schema xmlns:xsd="http://www.w3.org/2001/XMLSchema" xmlns:xs="http://www.w3.org/2001/XMLSchema" xmlns:p="http://schemas.microsoft.com/office/2006/metadata/properties" xmlns:ns2="3c43b661-a559-4c9b-b4d1-09a099a75763" targetNamespace="http://schemas.microsoft.com/office/2006/metadata/properties" ma:root="true" ma:fieldsID="114329c6e93f548e2562bb9dc388eb90" ns2:_="">
    <xsd:import namespace="3c43b661-a559-4c9b-b4d1-09a099a75763"/>
    <xsd:element name="properties">
      <xsd:complexType>
        <xsd:sequence>
          <xsd:element name="documentManagement">
            <xsd:complexType>
              <xsd:all>
                <xsd:element ref="ns2:SharedWithUsers" minOccurs="0"/>
                <xsd:element ref="ns2: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43b661-a559-4c9b-b4d1-09a099a75763"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E2533BE-8DE6-4992-88A9-78EAA0538A98}"/>
</file>

<file path=customXml/itemProps2.xml><?xml version="1.0" encoding="utf-8"?>
<ds:datastoreItem xmlns:ds="http://schemas.openxmlformats.org/officeDocument/2006/customXml" ds:itemID="{2A2B3B04-0684-4D6F-8326-FB6A7E515488}"/>
</file>

<file path=customXml/itemProps3.xml><?xml version="1.0" encoding="utf-8"?>
<ds:datastoreItem xmlns:ds="http://schemas.openxmlformats.org/officeDocument/2006/customXml" ds:itemID="{9E91B1A3-128D-4013-B419-AC6AB6CD4C3B}"/>
</file>

<file path=docProps/app.xml><?xml version="1.0" encoding="utf-8"?>
<Properties xmlns="http://schemas.openxmlformats.org/officeDocument/2006/extended-properties" xmlns:vt="http://schemas.openxmlformats.org/officeDocument/2006/docPropsVTypes">
  <TotalTime>256</TotalTime>
  <Words>1247</Words>
  <Application>Microsoft Office PowerPoint</Application>
  <PresentationFormat>On-screen Show (4:3)</PresentationFormat>
  <Paragraphs>78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Harry &amp; Jon</dc:creator>
  <cp:lastModifiedBy>Jonathan</cp:lastModifiedBy>
  <cp:revision>27</cp:revision>
  <dcterms:created xsi:type="dcterms:W3CDTF">2006-08-16T00:00:00Z</dcterms:created>
  <dcterms:modified xsi:type="dcterms:W3CDTF">2015-06-23T01:43:26Z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0x0101005131303715980841A439AE46866F8215</vt:lpwstr>
  </property>
</Properties>
</file>