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4.bin" ContentType="application/vnd.openxmlformats-officedocument.oleObject"/>
  <Override PartName="/ppt/embeddings/Microsoft_Equation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9"/>
  </p:notesMasterIdLst>
  <p:sldIdLst>
    <p:sldId id="340" r:id="rId6"/>
    <p:sldId id="337" r:id="rId7"/>
    <p:sldId id="344" r:id="rId8"/>
    <p:sldId id="352" r:id="rId9"/>
    <p:sldId id="351" r:id="rId10"/>
    <p:sldId id="354" r:id="rId11"/>
    <p:sldId id="345" r:id="rId12"/>
    <p:sldId id="329" r:id="rId13"/>
    <p:sldId id="333" r:id="rId14"/>
    <p:sldId id="330" r:id="rId15"/>
    <p:sldId id="331" r:id="rId16"/>
    <p:sldId id="353" r:id="rId17"/>
    <p:sldId id="346" r:id="rId18"/>
    <p:sldId id="347" r:id="rId19"/>
    <p:sldId id="348" r:id="rId20"/>
    <p:sldId id="349" r:id="rId21"/>
    <p:sldId id="350" r:id="rId22"/>
    <p:sldId id="328" r:id="rId23"/>
    <p:sldId id="334" r:id="rId24"/>
    <p:sldId id="336" r:id="rId25"/>
    <p:sldId id="335" r:id="rId26"/>
    <p:sldId id="309" r:id="rId27"/>
    <p:sldId id="339" r:id="rId28"/>
    <p:sldId id="310" r:id="rId29"/>
    <p:sldId id="311" r:id="rId30"/>
    <p:sldId id="312" r:id="rId31"/>
    <p:sldId id="313" r:id="rId32"/>
    <p:sldId id="314" r:id="rId33"/>
    <p:sldId id="315" r:id="rId34"/>
    <p:sldId id="338" r:id="rId35"/>
    <p:sldId id="342" r:id="rId36"/>
    <p:sldId id="316" r:id="rId37"/>
    <p:sldId id="317" r:id="rId38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7" autoAdjust="0"/>
  </p:normalViewPr>
  <p:slideViewPr>
    <p:cSldViewPr>
      <p:cViewPr varScale="1">
        <p:scale>
          <a:sx n="83" d="100"/>
          <a:sy n="83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75" d="100"/>
          <a:sy n="75" d="100"/>
        </p:scale>
        <p:origin x="-252" y="7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C1F437E-3881-403F-89F7-B31468D2F16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867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07B9C-B481-A840-9E99-C61BC53B3E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0492C-0A71-42BE-9F8E-1B4C2F3A5C56}" type="slidenum">
              <a:rPr lang="en-AU" smtClean="0"/>
              <a:pPr/>
              <a:t>20</a:t>
            </a:fld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5C1E3-F86F-4A72-A91B-B8CF7A2089AF}" type="slidenum">
              <a:rPr lang="en-AU" smtClean="0"/>
              <a:pPr/>
              <a:t>21</a:t>
            </a:fld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8918F-D664-414A-A75A-681C536742E5}" type="slidenum">
              <a:rPr lang="en-AU" smtClean="0"/>
              <a:pPr/>
              <a:t>24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39F20-3A32-4506-B680-8FB156FDA039}" type="slidenum">
              <a:rPr lang="en-AU" smtClean="0"/>
              <a:pPr/>
              <a:t>25</a:t>
            </a:fld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E4D73-E4BB-45B5-9164-ABF714158F30}" type="slidenum">
              <a:rPr lang="en-AU" smtClean="0"/>
              <a:pPr/>
              <a:t>27</a:t>
            </a:fld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574CF-C945-4B60-A3E1-4146BE09D8F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www.sheffield.ac.uk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polopoly_fs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/1.14329!/file/topic7.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F437E-3881-403F-89F7-B31468D2F16B}" type="slidenum">
              <a:rPr lang="en-AU" smtClean="0"/>
              <a:pPr>
                <a:defRPr/>
              </a:pPr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67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1DA7D-34E6-4AE4-988C-61866B3BD6CF}" type="slidenum">
              <a:rPr lang="en-AU" smtClean="0"/>
              <a:pPr/>
              <a:t>32</a:t>
            </a:fld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1B265-C75F-464E-90DA-E3329E153025}" type="slidenum">
              <a:rPr lang="en-AU" smtClean="0"/>
              <a:pPr/>
              <a:t>33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6AAC4-B5C8-A04A-857D-9DFE14B1FCA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4D37D-6C90-422A-A56C-CAF3B9F34145}" type="slidenum">
              <a:rPr lang="en-AU" smtClean="0"/>
              <a:pPr/>
              <a:t>8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22098-3CC6-4580-950A-00F9082F3B16}" type="slidenum">
              <a:rPr lang="en-AU" smtClean="0"/>
              <a:pPr/>
              <a:t>10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B2136-7A18-6F4F-B658-E1D7F997774A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Show this on the board. Use large compass if you can. Ask, why can you have a straight line wave front make circular patterns in the secondary wave front? Do demonstration online. http://</a:t>
            </a:r>
            <a:r>
              <a:rPr lang="en-US" dirty="0" err="1" smtClean="0">
                <a:cs typeface="+mn-cs"/>
              </a:rPr>
              <a:t>www.ngsir.netfirms.com</a:t>
            </a:r>
            <a:r>
              <a:rPr lang="en-US" dirty="0" smtClean="0">
                <a:cs typeface="+mn-cs"/>
              </a:rPr>
              <a:t>/</a:t>
            </a:r>
            <a:r>
              <a:rPr lang="en-US" dirty="0" err="1" smtClean="0">
                <a:cs typeface="+mn-cs"/>
              </a:rPr>
              <a:t>englishhtm</a:t>
            </a:r>
            <a:r>
              <a:rPr lang="en-US" dirty="0" smtClean="0">
                <a:cs typeface="+mn-cs"/>
              </a:rPr>
              <a:t>/</a:t>
            </a:r>
            <a:r>
              <a:rPr lang="en-US" dirty="0" err="1" smtClean="0">
                <a:cs typeface="+mn-cs"/>
              </a:rPr>
              <a:t>Diffraction.htm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69DA5-0C32-A64E-932F-9E7BF03D1E0F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D5C766-B673-B046-8D91-9C7D369AED0F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8A48-378E-C640-9F7E-B18C26AB4F1E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A7235-DAF4-4AC6-BFC4-C28BCFA3F497}" type="slidenum">
              <a:rPr lang="en-AU" smtClean="0"/>
              <a:pPr/>
              <a:t>19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D004-12A7-425C-BB0C-8D2C9FACCA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CBDA-CA85-4A8D-AE8D-8764D647CA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8CD3F-FB0D-49D8-A037-199154B3FD0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1B6C4-A87C-7B4C-AF84-6A2CCC99B3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0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97E19-0789-2046-B83C-A623B10A79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1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DE8A0-73EE-EB45-A681-177CADD1A7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6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347A8-20CD-4640-97C0-07577DD74B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9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A42E8-7F56-5741-98E4-FE0CB3D58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28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2215A-FC34-ED43-86A8-28612CD17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40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F15F0-EC62-3C45-8E35-7E9264873F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E3C7D-C939-3849-A0FA-D0D3EC67DB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E747-0D4C-4990-946D-6C6B1AD96F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71A0B-A16F-BC43-B65B-FD05B8C0A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2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1C323-B78F-2F40-ADBE-6F87EE21D6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9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C2937-7E67-194B-B66E-DDF2A119E7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2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9FF95-3C35-5F41-9B5E-323CB76A77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6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48AD-3BFA-A145-9A26-7EB2C4352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9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095A-B080-E944-92A2-5CF94E4CA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59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2DEA-FED2-2C41-A583-17FEDCB3E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45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5149-0C4C-A34E-9C36-97DD4F41F2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53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13A1-6039-E74C-9C46-0BE85F44D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3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F78D-B9E0-004A-B8BE-C1143E6A5A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61A4-F25E-4ED0-A464-29BAD21CB5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AA82-9A08-4E4A-949A-9A288C717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52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474E-6219-6343-916F-51F8E62DD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92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68FC-BC58-1D40-A3B3-2DE79026C4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16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7AB0-736F-E645-96DD-77EACDF70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58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9FF95-3C35-5F41-9B5E-323CB76A77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2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48AD-3BFA-A145-9A26-7EB2C4352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9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095A-B080-E944-92A2-5CF94E4CA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35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2DEA-FED2-2C41-A583-17FEDCB3E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7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5149-0C4C-A34E-9C36-97DD4F41F2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53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13A1-6039-E74C-9C46-0BE85F44D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25296-1CE1-4680-9333-07AA2FD516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F78D-B9E0-004A-B8BE-C1143E6A5A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38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AA82-9A08-4E4A-949A-9A288C717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64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474E-6219-6343-916F-51F8E62DD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5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68FC-BC58-1D40-A3B3-2DE79026C4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61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7AB0-736F-E645-96DD-77EACDF70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38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9FF95-3C35-5F41-9B5E-323CB76A77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2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48AD-3BFA-A145-9A26-7EB2C4352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56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095A-B080-E944-92A2-5CF94E4CA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9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2DEA-FED2-2C41-A583-17FEDCB3E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5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5149-0C4C-A34E-9C36-97DD4F41F2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3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C67C-117F-4BE0-A172-05F7BED815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13A1-6039-E74C-9C46-0BE85F44D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82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F78D-B9E0-004A-B8BE-C1143E6A5A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13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AA82-9A08-4E4A-949A-9A288C717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63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474E-6219-6343-916F-51F8E62DD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31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68FC-BC58-1D40-A3B3-2DE79026C4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6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7AB0-736F-E645-96DD-77EACDF70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869D-1422-467B-8DA1-5EE8CD160E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435A-793D-4508-A8F8-5EB57609D4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92995-5368-4132-8094-2591CB7F76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8593-8586-46DC-BC1F-C2D0511AE3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5017B0B-62CB-43BF-A1E8-30263B0D03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6787D472-D4B2-1741-B2A3-BF7A1AA7810B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fld id="{442D2ECA-79E7-9346-AABB-F825470FD47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3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fld id="{442D2ECA-79E7-9346-AABB-F825470FD47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9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eaLnBrk="1" hangingPunct="1">
              <a:defRPr/>
            </a:pPr>
            <a:fld id="{442D2ECA-79E7-9346-AABB-F825470FD476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26.png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7.png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8.png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29.png"/><Relationship Id="rId27" Type="http://schemas.openxmlformats.org/officeDocument/2006/relationships/oleObject" Target="../embeddings/oleObject22.bin"/><Relationship Id="rId28" Type="http://schemas.openxmlformats.org/officeDocument/2006/relationships/oleObject" Target="../embeddings/oleObject23.bin"/><Relationship Id="rId10" Type="http://schemas.openxmlformats.org/officeDocument/2006/relationships/image" Target="../media/image21.png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2.png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3.png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24.png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25.png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9.png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hyperlink" Target="http://www.ngsir.netfirms.com/englishhtm/Diffraction.htm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9.png"/><Relationship Id="rId1" Type="http://schemas.microsoft.com/office/2007/relationships/media" Target="file:///D:\Slide%20Shows\5Waves\Diff2.avi" TargetMode="External"/><Relationship Id="rId2" Type="http://schemas.openxmlformats.org/officeDocument/2006/relationships/video" Target="file:///D:\Slide%20Shows\5Waves\Diff2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wmf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8.w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png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5.pn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6.png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" y="188258"/>
            <a:ext cx="9014867" cy="666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9" name="Object 25"/>
          <p:cNvGraphicFramePr>
            <a:graphicFrameLocks noChangeAspect="1"/>
          </p:cNvGraphicFramePr>
          <p:nvPr/>
        </p:nvGraphicFramePr>
        <p:xfrm>
          <a:off x="5562600" y="3505200"/>
          <a:ext cx="2962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Bitmap Image" r:id="rId4" imgW="3648518" imgH="752395" progId="PBrush">
                  <p:embed/>
                </p:oleObj>
              </mc:Choice>
              <mc:Fallback>
                <p:oleObj name="Bitmap Image" r:id="rId4" imgW="3648518" imgH="752395" progId="PBrush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2962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24"/>
          <p:cNvGraphicFramePr>
            <a:graphicFrameLocks noChangeAspect="1"/>
          </p:cNvGraphicFramePr>
          <p:nvPr/>
        </p:nvGraphicFramePr>
        <p:xfrm>
          <a:off x="5029200" y="762000"/>
          <a:ext cx="3648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Bitmap Image" r:id="rId6" imgW="3648518" imgH="752395" progId="PBrush">
                  <p:embed/>
                </p:oleObj>
              </mc:Choice>
              <mc:Fallback>
                <p:oleObj name="Bitmap Image" r:id="rId6" imgW="3648518" imgH="752395" progId="PBrush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762000"/>
                        <a:ext cx="3648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6553200" y="4495800"/>
          <a:ext cx="7048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Bitmap Image" r:id="rId7" imgW="704851" imgH="352480" progId="PBrush">
                  <p:embed/>
                </p:oleObj>
              </mc:Choice>
              <mc:Fallback>
                <p:oleObj name="Bitmap Image" r:id="rId7" imgW="704851" imgH="352480" progId="PBrush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95800"/>
                        <a:ext cx="7048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5410200" y="2286000"/>
          <a:ext cx="2809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Bitmap Image" r:id="rId9" imgW="2809756" imgH="571600" progId="PBrush">
                  <p:embed/>
                </p:oleObj>
              </mc:Choice>
              <mc:Fallback>
                <p:oleObj name="Bitmap Image" r:id="rId9" imgW="2809756" imgH="571600" progId="PBrus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0"/>
                        <a:ext cx="28098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5638800" y="1981200"/>
          <a:ext cx="234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Bitmap Image" r:id="rId11" imgW="2343137" imgH="457249" progId="PBrush">
                  <p:embed/>
                </p:oleObj>
              </mc:Choice>
              <mc:Fallback>
                <p:oleObj name="Bitmap Image" r:id="rId11" imgW="2343137" imgH="457249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0"/>
                        <a:ext cx="2343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5715000" y="1752600"/>
          <a:ext cx="22193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Bitmap Image" r:id="rId13" imgW="2219313" imgH="324000" progId="PBrush">
                  <p:embed/>
                </p:oleObj>
              </mc:Choice>
              <mc:Fallback>
                <p:oleObj name="Bitmap Image" r:id="rId13" imgW="2219313" imgH="324000" progId="PBrush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22193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4400550" y="1295400"/>
          <a:ext cx="4743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Bitmap Image" r:id="rId15" imgW="4743961" imgH="609445" progId="PBrush">
                  <p:embed/>
                </p:oleObj>
              </mc:Choice>
              <mc:Fallback>
                <p:oleObj name="Bitmap Image" r:id="rId15" imgW="4743961" imgH="609445" progId="PBrus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295400"/>
                        <a:ext cx="47434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867400" y="1524000"/>
          <a:ext cx="18192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Bitmap Image" r:id="rId17" imgW="1819280" imgH="266761" progId="PBrush">
                  <p:embed/>
                </p:oleObj>
              </mc:Choice>
              <mc:Fallback>
                <p:oleObj name="Bitmap Image" r:id="rId17" imgW="1819280" imgH="266761" progId="PBrus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181927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5105400" y="4114800"/>
          <a:ext cx="3619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Bitmap Image" r:id="rId19" imgW="3619407" imgH="476308" progId="PBrush">
                  <p:embed/>
                </p:oleObj>
              </mc:Choice>
              <mc:Fallback>
                <p:oleObj name="Bitmap Image" r:id="rId19" imgW="3619407" imgH="476308" progId="PBrush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36195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6172200" y="4419600"/>
          <a:ext cx="1295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Bitmap Image" r:id="rId21" imgW="1295397" imgH="771503" progId="PBrush">
                  <p:embed/>
                </p:oleObj>
              </mc:Choice>
              <mc:Fallback>
                <p:oleObj name="Bitmap Image" r:id="rId21" imgW="1295397" imgH="771503" progId="PBrush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19600"/>
                        <a:ext cx="1295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6" name="Object 22"/>
          <p:cNvGraphicFramePr>
            <a:graphicFrameLocks noChangeAspect="1"/>
          </p:cNvGraphicFramePr>
          <p:nvPr/>
        </p:nvGraphicFramePr>
        <p:xfrm>
          <a:off x="5791200" y="4191000"/>
          <a:ext cx="21050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Bitmap Image" r:id="rId23" imgW="2104918" imgH="1286073" progId="PBrush">
                  <p:embed/>
                </p:oleObj>
              </mc:Choice>
              <mc:Fallback>
                <p:oleObj name="Bitmap Image" r:id="rId23" imgW="2104918" imgH="1286073" progId="PBrush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91000"/>
                        <a:ext cx="210502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7" name="Object 23"/>
          <p:cNvGraphicFramePr>
            <a:graphicFrameLocks noChangeAspect="1"/>
          </p:cNvGraphicFramePr>
          <p:nvPr/>
        </p:nvGraphicFramePr>
        <p:xfrm>
          <a:off x="5562600" y="4343400"/>
          <a:ext cx="27622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Bitmap Image" r:id="rId25" imgW="2762473" imgH="1504983" progId="PBrush">
                  <p:embed/>
                </p:oleObj>
              </mc:Choice>
              <mc:Fallback>
                <p:oleObj name="Bitmap Image" r:id="rId25" imgW="2762473" imgH="1504983" progId="PBrush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43400"/>
                        <a:ext cx="276225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0" name="Object 26"/>
          <p:cNvGraphicFramePr>
            <a:graphicFrameLocks noChangeAspect="1"/>
          </p:cNvGraphicFramePr>
          <p:nvPr/>
        </p:nvGraphicFramePr>
        <p:xfrm>
          <a:off x="5029200" y="304800"/>
          <a:ext cx="3648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Bitmap Image" r:id="rId27" imgW="3648518" imgH="752395" progId="PBrush">
                  <p:embed/>
                </p:oleObj>
              </mc:Choice>
              <mc:Fallback>
                <p:oleObj name="Bitmap Image" r:id="rId27" imgW="3648518" imgH="752395" progId="PBrush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4800"/>
                        <a:ext cx="3648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Object 27"/>
          <p:cNvGraphicFramePr>
            <a:graphicFrameLocks noChangeAspect="1"/>
          </p:cNvGraphicFramePr>
          <p:nvPr/>
        </p:nvGraphicFramePr>
        <p:xfrm>
          <a:off x="5562600" y="3048000"/>
          <a:ext cx="2962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Bitmap Image" r:id="rId28" imgW="3648518" imgH="752395" progId="PBrush">
                  <p:embed/>
                </p:oleObj>
              </mc:Choice>
              <mc:Fallback>
                <p:oleObj name="Bitmap Image" r:id="rId28" imgW="3648518" imgH="752395" progId="PBrush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48000"/>
                        <a:ext cx="2962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Box 26"/>
          <p:cNvSpPr txBox="1">
            <a:spLocks noChangeArrowheads="1"/>
          </p:cNvSpPr>
          <p:nvPr/>
        </p:nvSpPr>
        <p:spPr bwMode="auto">
          <a:xfrm>
            <a:off x="228600" y="2286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Diffraction through gaps</a:t>
            </a:r>
          </a:p>
        </p:txBody>
      </p:sp>
      <p:sp>
        <p:nvSpPr>
          <p:cNvPr id="4113" name="TextBox 27"/>
          <p:cNvSpPr txBox="1">
            <a:spLocks noChangeArrowheads="1"/>
          </p:cNvSpPr>
          <p:nvPr/>
        </p:nvSpPr>
        <p:spPr bwMode="auto">
          <a:xfrm>
            <a:off x="381000" y="1524000"/>
            <a:ext cx="396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What is the relationship between </a:t>
            </a:r>
            <a:r>
              <a:rPr lang="el-GR" sz="2800">
                <a:latin typeface="Arial" charset="0"/>
                <a:cs typeface="Arial" charset="0"/>
              </a:rPr>
              <a:t>λ</a:t>
            </a:r>
            <a:r>
              <a:rPr lang="en-US" sz="2800">
                <a:latin typeface="Arial" charset="0"/>
                <a:cs typeface="Arial" charset="0"/>
              </a:rPr>
              <a:t> and gap size?</a:t>
            </a:r>
          </a:p>
        </p:txBody>
      </p:sp>
      <p:sp>
        <p:nvSpPr>
          <p:cNvPr id="4114" name="TextBox 28"/>
          <p:cNvSpPr txBox="1">
            <a:spLocks noChangeArrowheads="1"/>
          </p:cNvSpPr>
          <p:nvPr/>
        </p:nvSpPr>
        <p:spPr bwMode="auto">
          <a:xfrm>
            <a:off x="457200" y="3810000"/>
            <a:ext cx="381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  <a:cs typeface="Arial" charset="0"/>
              </a:rPr>
              <a:t>Compare sound and light diffraction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4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iff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8135938" cy="54006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124075" y="188913"/>
            <a:ext cx="4464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800"/>
              <a:t>……gap getting narrower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eaching\Phys270[263]\Fall03\ch35\plane-wave-lim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4" b="4587"/>
          <a:stretch>
            <a:fillRect/>
          </a:stretch>
        </p:blipFill>
        <p:spPr bwMode="auto">
          <a:xfrm>
            <a:off x="-3908" y="1447800"/>
            <a:ext cx="88034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35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6" descr="10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41738"/>
            <a:ext cx="581025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Huygen</a:t>
            </a:r>
            <a:r>
              <a:rPr lang="ja-JP" altLang="en-US" dirty="0" smtClean="0">
                <a:latin typeface="Arial"/>
                <a:cs typeface="+mj-cs"/>
              </a:rPr>
              <a:t>’</a:t>
            </a:r>
            <a:r>
              <a:rPr lang="en-US" dirty="0" smtClean="0">
                <a:cs typeface="+mj-cs"/>
              </a:rPr>
              <a:t>s Principle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Wave fronts are made up of tinier wave fronts.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Every point on any wave front is a new source for a secondary wave front.</a:t>
            </a:r>
          </a:p>
        </p:txBody>
      </p:sp>
    </p:spTree>
    <p:extLst>
      <p:ext uri="{BB962C8B-B14F-4D97-AF65-F5344CB8AC3E}">
        <p14:creationId xmlns:p14="http://schemas.microsoft.com/office/powerpoint/2010/main" val="405863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3505200" cy="4639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14400"/>
            <a:ext cx="3429000" cy="45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iffraction2"/>
          <p:cNvPicPr>
            <a:picLocks noChangeAspect="1" noChangeArrowheads="1"/>
          </p:cNvPicPr>
          <p:nvPr/>
        </p:nvPicPr>
        <p:blipFill>
          <a:blip r:embed="rId3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9050"/>
            <a:ext cx="79248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Huygen</a:t>
            </a:r>
            <a:r>
              <a:rPr lang="ja-JP" altLang="en-US" b="1" smtClean="0">
                <a:latin typeface="Arial"/>
                <a:cs typeface="+mj-cs"/>
              </a:rPr>
              <a:t>’</a:t>
            </a:r>
            <a:r>
              <a:rPr lang="en-US" b="1" smtClean="0">
                <a:cs typeface="+mj-cs"/>
              </a:rPr>
              <a:t>s Principle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2057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>
                <a:cs typeface="+mn-cs"/>
              </a:rPr>
              <a:t>As the straight waves passed through a narrow hole, they spread out in a circular pattern. </a:t>
            </a:r>
          </a:p>
          <a:p>
            <a:pPr eaLnBrk="1" hangingPunct="1">
              <a:buFontTx/>
              <a:buNone/>
              <a:defRPr/>
            </a:pPr>
            <a:r>
              <a:rPr lang="en-US" b="1" smtClean="0">
                <a:cs typeface="+mn-cs"/>
              </a:rPr>
              <a:t>Giving proof to the fact that every point on a wave front is a new source for a new set of wavelets.</a:t>
            </a:r>
          </a:p>
        </p:txBody>
      </p:sp>
      <p:sp>
        <p:nvSpPr>
          <p:cNvPr id="7174" name="Rectangle 6">
            <a:hlinkClick r:id="rId4"/>
          </p:cNvPr>
          <p:cNvSpPr>
            <a:spLocks noChangeArrowheads="1"/>
          </p:cNvSpPr>
          <p:nvPr/>
        </p:nvSpPr>
        <p:spPr bwMode="auto">
          <a:xfrm>
            <a:off x="3257550" y="6324600"/>
            <a:ext cx="588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http://www.ngsir.netfirms.com/englishhtm/Diffraction.htm</a:t>
            </a:r>
          </a:p>
        </p:txBody>
      </p:sp>
    </p:spTree>
    <p:extLst>
      <p:ext uri="{BB962C8B-B14F-4D97-AF65-F5344CB8AC3E}">
        <p14:creationId xmlns:p14="http://schemas.microsoft.com/office/powerpoint/2010/main" val="165945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diff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548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99FF33"/>
                </a:solidFill>
                <a:cs typeface="+mj-cs"/>
              </a:rPr>
              <a:t>Diffraction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19600"/>
            <a:ext cx="8229600" cy="2209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smtClean="0">
                <a:solidFill>
                  <a:srgbClr val="99FF33"/>
                </a:solidFill>
                <a:cs typeface="+mn-cs"/>
              </a:rPr>
              <a:t>Any bending of a wave around an obstacle or edges of an opening by means other than reflection or refraction.</a:t>
            </a:r>
          </a:p>
        </p:txBody>
      </p:sp>
    </p:spTree>
    <p:extLst>
      <p:ext uri="{BB962C8B-B14F-4D97-AF65-F5344CB8AC3E}">
        <p14:creationId xmlns:p14="http://schemas.microsoft.com/office/powerpoint/2010/main" val="332714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wave-diff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2875"/>
            <a:ext cx="63055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cs typeface="+mj-cs"/>
              </a:rPr>
              <a:t>Is Diffraction a Good Thing?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924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FFFF00"/>
                </a:solidFill>
                <a:cs typeface="+mn-cs"/>
              </a:rPr>
              <a:t>Long AM radio waves can diffract around hills and buildings and can be received better in more places than short waves</a:t>
            </a:r>
            <a:r>
              <a:rPr lang="en-US" smtClean="0">
                <a:cs typeface="+mn-cs"/>
              </a:rPr>
              <a:t> that don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t diffract as much.</a:t>
            </a:r>
          </a:p>
        </p:txBody>
      </p:sp>
    </p:spTree>
    <p:extLst>
      <p:ext uri="{BB962C8B-B14F-4D97-AF65-F5344CB8AC3E}">
        <p14:creationId xmlns:p14="http://schemas.microsoft.com/office/powerpoint/2010/main" val="356965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405063" y="4786313"/>
            <a:ext cx="4314825" cy="1443037"/>
            <a:chOff x="1467" y="3711"/>
            <a:chExt cx="2718" cy="909"/>
          </a:xfrm>
        </p:grpSpPr>
        <p:sp>
          <p:nvSpPr>
            <p:cNvPr id="9262" name="Oval 15"/>
            <p:cNvSpPr>
              <a:spLocks noChangeArrowheads="1"/>
            </p:cNvSpPr>
            <p:nvPr/>
          </p:nvSpPr>
          <p:spPr bwMode="auto">
            <a:xfrm>
              <a:off x="1467" y="3711"/>
              <a:ext cx="907" cy="90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  <p:sp>
          <p:nvSpPr>
            <p:cNvPr id="9263" name="Oval 61"/>
            <p:cNvSpPr>
              <a:spLocks noChangeArrowheads="1"/>
            </p:cNvSpPr>
            <p:nvPr/>
          </p:nvSpPr>
          <p:spPr bwMode="auto">
            <a:xfrm>
              <a:off x="3278" y="3713"/>
              <a:ext cx="907" cy="90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2044700" y="4425950"/>
            <a:ext cx="5033963" cy="2162175"/>
            <a:chOff x="1240" y="3484"/>
            <a:chExt cx="3171" cy="1362"/>
          </a:xfrm>
        </p:grpSpPr>
        <p:sp>
          <p:nvSpPr>
            <p:cNvPr id="9260" name="Oval 51"/>
            <p:cNvSpPr>
              <a:spLocks noChangeArrowheads="1"/>
            </p:cNvSpPr>
            <p:nvPr/>
          </p:nvSpPr>
          <p:spPr bwMode="auto">
            <a:xfrm>
              <a:off x="1240" y="3484"/>
              <a:ext cx="1360" cy="13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  <p:sp>
          <p:nvSpPr>
            <p:cNvPr id="9261" name="Oval 62"/>
            <p:cNvSpPr>
              <a:spLocks noChangeArrowheads="1"/>
            </p:cNvSpPr>
            <p:nvPr/>
          </p:nvSpPr>
          <p:spPr bwMode="auto">
            <a:xfrm>
              <a:off x="3051" y="3486"/>
              <a:ext cx="1360" cy="136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684338" y="4065588"/>
            <a:ext cx="5754687" cy="2882900"/>
            <a:chOff x="1013" y="3257"/>
            <a:chExt cx="3625" cy="1816"/>
          </a:xfrm>
        </p:grpSpPr>
        <p:sp>
          <p:nvSpPr>
            <p:cNvPr id="9258" name="Oval 52"/>
            <p:cNvSpPr>
              <a:spLocks noChangeArrowheads="1"/>
            </p:cNvSpPr>
            <p:nvPr/>
          </p:nvSpPr>
          <p:spPr bwMode="auto">
            <a:xfrm>
              <a:off x="1013" y="3257"/>
              <a:ext cx="1814" cy="18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  <p:sp>
          <p:nvSpPr>
            <p:cNvPr id="9259" name="Oval 63"/>
            <p:cNvSpPr>
              <a:spLocks noChangeArrowheads="1"/>
            </p:cNvSpPr>
            <p:nvPr/>
          </p:nvSpPr>
          <p:spPr bwMode="auto">
            <a:xfrm>
              <a:off x="2824" y="3259"/>
              <a:ext cx="1814" cy="181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1325563" y="3706813"/>
            <a:ext cx="6473825" cy="3602037"/>
            <a:chOff x="787" y="3031"/>
            <a:chExt cx="4078" cy="2269"/>
          </a:xfrm>
        </p:grpSpPr>
        <p:sp>
          <p:nvSpPr>
            <p:cNvPr id="9256" name="Oval 53"/>
            <p:cNvSpPr>
              <a:spLocks noChangeArrowheads="1"/>
            </p:cNvSpPr>
            <p:nvPr/>
          </p:nvSpPr>
          <p:spPr bwMode="auto">
            <a:xfrm>
              <a:off x="787" y="3031"/>
              <a:ext cx="2267" cy="226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  <p:sp>
          <p:nvSpPr>
            <p:cNvPr id="9257" name="Oval 64"/>
            <p:cNvSpPr>
              <a:spLocks noChangeArrowheads="1"/>
            </p:cNvSpPr>
            <p:nvPr/>
          </p:nvSpPr>
          <p:spPr bwMode="auto">
            <a:xfrm>
              <a:off x="2598" y="3033"/>
              <a:ext cx="2267" cy="226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604838" y="2986088"/>
            <a:ext cx="7913687" cy="5041900"/>
            <a:chOff x="333" y="2577"/>
            <a:chExt cx="4985" cy="3176"/>
          </a:xfrm>
        </p:grpSpPr>
        <p:sp>
          <p:nvSpPr>
            <p:cNvPr id="9254" name="Oval 54"/>
            <p:cNvSpPr>
              <a:spLocks noChangeArrowheads="1"/>
            </p:cNvSpPr>
            <p:nvPr/>
          </p:nvSpPr>
          <p:spPr bwMode="auto">
            <a:xfrm>
              <a:off x="333" y="2577"/>
              <a:ext cx="3174" cy="31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  <p:sp>
          <p:nvSpPr>
            <p:cNvPr id="9255" name="Oval 65"/>
            <p:cNvSpPr>
              <a:spLocks noChangeArrowheads="1"/>
            </p:cNvSpPr>
            <p:nvPr/>
          </p:nvSpPr>
          <p:spPr bwMode="auto">
            <a:xfrm>
              <a:off x="2144" y="2579"/>
              <a:ext cx="3174" cy="317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965200" y="3346450"/>
            <a:ext cx="7192963" cy="4321175"/>
            <a:chOff x="560" y="2804"/>
            <a:chExt cx="4531" cy="2722"/>
          </a:xfrm>
        </p:grpSpPr>
        <p:sp>
          <p:nvSpPr>
            <p:cNvPr id="9252" name="Oval 55"/>
            <p:cNvSpPr>
              <a:spLocks noChangeArrowheads="1"/>
            </p:cNvSpPr>
            <p:nvPr/>
          </p:nvSpPr>
          <p:spPr bwMode="auto">
            <a:xfrm>
              <a:off x="560" y="2804"/>
              <a:ext cx="2720" cy="27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  <p:sp>
          <p:nvSpPr>
            <p:cNvPr id="9253" name="Oval 66"/>
            <p:cNvSpPr>
              <a:spLocks noChangeArrowheads="1"/>
            </p:cNvSpPr>
            <p:nvPr/>
          </p:nvSpPr>
          <p:spPr bwMode="auto">
            <a:xfrm>
              <a:off x="2371" y="2806"/>
              <a:ext cx="2720" cy="272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246063" y="2627313"/>
            <a:ext cx="8632825" cy="5761037"/>
            <a:chOff x="107" y="2351"/>
            <a:chExt cx="5438" cy="3629"/>
          </a:xfrm>
        </p:grpSpPr>
        <p:sp>
          <p:nvSpPr>
            <p:cNvPr id="9250" name="Oval 57"/>
            <p:cNvSpPr>
              <a:spLocks noChangeArrowheads="1"/>
            </p:cNvSpPr>
            <p:nvPr/>
          </p:nvSpPr>
          <p:spPr bwMode="auto">
            <a:xfrm>
              <a:off x="107" y="2351"/>
              <a:ext cx="3627" cy="36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  <p:sp>
          <p:nvSpPr>
            <p:cNvPr id="9251" name="Oval 68"/>
            <p:cNvSpPr>
              <a:spLocks noChangeArrowheads="1"/>
            </p:cNvSpPr>
            <p:nvPr/>
          </p:nvSpPr>
          <p:spPr bwMode="auto">
            <a:xfrm>
              <a:off x="1918" y="2353"/>
              <a:ext cx="3627" cy="362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2765425" y="5146675"/>
            <a:ext cx="3594100" cy="722313"/>
            <a:chOff x="1694" y="3938"/>
            <a:chExt cx="2264" cy="455"/>
          </a:xfrm>
        </p:grpSpPr>
        <p:sp>
          <p:nvSpPr>
            <p:cNvPr id="9248" name="Oval 58"/>
            <p:cNvSpPr>
              <a:spLocks noChangeArrowheads="1"/>
            </p:cNvSpPr>
            <p:nvPr/>
          </p:nvSpPr>
          <p:spPr bwMode="auto">
            <a:xfrm>
              <a:off x="1694" y="3938"/>
              <a:ext cx="453" cy="4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  <p:sp>
          <p:nvSpPr>
            <p:cNvPr id="9249" name="Oval 69"/>
            <p:cNvSpPr>
              <a:spLocks noChangeArrowheads="1"/>
            </p:cNvSpPr>
            <p:nvPr/>
          </p:nvSpPr>
          <p:spPr bwMode="auto">
            <a:xfrm>
              <a:off x="3505" y="3940"/>
              <a:ext cx="453" cy="45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/>
            </a:p>
          </p:txBody>
        </p:sp>
      </p:grpSp>
      <p:sp>
        <p:nvSpPr>
          <p:cNvPr id="9226" name="Rectangle 80"/>
          <p:cNvSpPr>
            <a:spLocks noChangeArrowheads="1"/>
          </p:cNvSpPr>
          <p:nvPr/>
        </p:nvSpPr>
        <p:spPr bwMode="auto">
          <a:xfrm>
            <a:off x="-152400" y="5486400"/>
            <a:ext cx="9753600" cy="2133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sz="2000"/>
          </a:p>
        </p:txBody>
      </p:sp>
      <p:sp>
        <p:nvSpPr>
          <p:cNvPr id="9227" name="Text Box 84"/>
          <p:cNvSpPr txBox="1">
            <a:spLocks noChangeArrowheads="1"/>
          </p:cNvSpPr>
          <p:nvPr/>
        </p:nvSpPr>
        <p:spPr bwMode="auto">
          <a:xfrm>
            <a:off x="2438400" y="58674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Source 1</a:t>
            </a:r>
            <a:endParaRPr lang="en-AU" sz="2000"/>
          </a:p>
        </p:txBody>
      </p:sp>
      <p:sp>
        <p:nvSpPr>
          <p:cNvPr id="9228" name="Text Box 85"/>
          <p:cNvSpPr txBox="1">
            <a:spLocks noChangeArrowheads="1"/>
          </p:cNvSpPr>
          <p:nvPr/>
        </p:nvSpPr>
        <p:spPr bwMode="auto">
          <a:xfrm>
            <a:off x="5334000" y="58674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Source 2</a:t>
            </a:r>
            <a:endParaRPr lang="en-AU" sz="2000"/>
          </a:p>
        </p:txBody>
      </p:sp>
      <p:sp>
        <p:nvSpPr>
          <p:cNvPr id="9229" name="Oval 86"/>
          <p:cNvSpPr>
            <a:spLocks noChangeArrowheads="1"/>
          </p:cNvSpPr>
          <p:nvPr/>
        </p:nvSpPr>
        <p:spPr bwMode="auto">
          <a:xfrm>
            <a:off x="3035300" y="53975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000"/>
          </a:p>
        </p:txBody>
      </p:sp>
      <p:sp>
        <p:nvSpPr>
          <p:cNvPr id="9230" name="Oval 87"/>
          <p:cNvSpPr>
            <a:spLocks noChangeArrowheads="1"/>
          </p:cNvSpPr>
          <p:nvPr/>
        </p:nvSpPr>
        <p:spPr bwMode="auto">
          <a:xfrm>
            <a:off x="5918200" y="541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000"/>
          </a:p>
        </p:txBody>
      </p: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838200" y="1524000"/>
            <a:ext cx="7612063" cy="3962400"/>
            <a:chOff x="528" y="960"/>
            <a:chExt cx="4795" cy="2496"/>
          </a:xfrm>
        </p:grpSpPr>
        <p:grpSp>
          <p:nvGrpSpPr>
            <p:cNvPr id="9234" name="Group 100"/>
            <p:cNvGrpSpPr>
              <a:grpSpLocks/>
            </p:cNvGrpSpPr>
            <p:nvPr/>
          </p:nvGrpSpPr>
          <p:grpSpPr bwMode="auto">
            <a:xfrm>
              <a:off x="1372" y="1024"/>
              <a:ext cx="2996" cy="2432"/>
              <a:chOff x="1372" y="1024"/>
              <a:chExt cx="2996" cy="2432"/>
            </a:xfrm>
          </p:grpSpPr>
          <p:grpSp>
            <p:nvGrpSpPr>
              <p:cNvPr id="9238" name="Group 95"/>
              <p:cNvGrpSpPr>
                <a:grpSpLocks/>
              </p:cNvGrpSpPr>
              <p:nvPr/>
            </p:nvGrpSpPr>
            <p:grpSpPr bwMode="auto">
              <a:xfrm>
                <a:off x="1372" y="1024"/>
                <a:ext cx="2996" cy="2425"/>
                <a:chOff x="1372" y="1024"/>
                <a:chExt cx="2996" cy="2425"/>
              </a:xfrm>
            </p:grpSpPr>
            <p:sp>
              <p:nvSpPr>
                <p:cNvPr id="9243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76" y="1024"/>
                  <a:ext cx="0" cy="240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9244" name="Freeform 90"/>
                <p:cNvSpPr>
                  <a:spLocks/>
                </p:cNvSpPr>
                <p:nvPr/>
              </p:nvSpPr>
              <p:spPr bwMode="auto">
                <a:xfrm>
                  <a:off x="3099" y="1440"/>
                  <a:ext cx="357" cy="2001"/>
                </a:xfrm>
                <a:custGeom>
                  <a:avLst/>
                  <a:gdLst>
                    <a:gd name="T0" fmla="*/ 0 w 357"/>
                    <a:gd name="T1" fmla="*/ 2001 h 2001"/>
                    <a:gd name="T2" fmla="*/ 63 w 357"/>
                    <a:gd name="T3" fmla="*/ 1341 h 2001"/>
                    <a:gd name="T4" fmla="*/ 123 w 357"/>
                    <a:gd name="T5" fmla="*/ 984 h 2001"/>
                    <a:gd name="T6" fmla="*/ 165 w 357"/>
                    <a:gd name="T7" fmla="*/ 768 h 2001"/>
                    <a:gd name="T8" fmla="*/ 357 w 357"/>
                    <a:gd name="T9" fmla="*/ 0 h 20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7"/>
                    <a:gd name="T16" fmla="*/ 0 h 2001"/>
                    <a:gd name="T17" fmla="*/ 357 w 357"/>
                    <a:gd name="T18" fmla="*/ 2001 h 20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7" h="2001">
                      <a:moveTo>
                        <a:pt x="0" y="2001"/>
                      </a:moveTo>
                      <a:cubicBezTo>
                        <a:pt x="10" y="1891"/>
                        <a:pt x="43" y="1510"/>
                        <a:pt x="63" y="1341"/>
                      </a:cubicBezTo>
                      <a:cubicBezTo>
                        <a:pt x="83" y="1172"/>
                        <a:pt x="106" y="1079"/>
                        <a:pt x="123" y="984"/>
                      </a:cubicBezTo>
                      <a:cubicBezTo>
                        <a:pt x="140" y="889"/>
                        <a:pt x="126" y="932"/>
                        <a:pt x="165" y="768"/>
                      </a:cubicBezTo>
                      <a:cubicBezTo>
                        <a:pt x="204" y="604"/>
                        <a:pt x="325" y="128"/>
                        <a:pt x="357" y="0"/>
                      </a:cubicBezTo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NZ" sz="2000"/>
                </a:p>
              </p:txBody>
            </p:sp>
            <p:sp>
              <p:nvSpPr>
                <p:cNvPr id="9245" name="Freeform 91"/>
                <p:cNvSpPr>
                  <a:spLocks/>
                </p:cNvSpPr>
                <p:nvPr/>
              </p:nvSpPr>
              <p:spPr bwMode="auto">
                <a:xfrm flipH="1">
                  <a:off x="2291" y="1448"/>
                  <a:ext cx="357" cy="2001"/>
                </a:xfrm>
                <a:custGeom>
                  <a:avLst/>
                  <a:gdLst>
                    <a:gd name="T0" fmla="*/ 0 w 357"/>
                    <a:gd name="T1" fmla="*/ 2001 h 2001"/>
                    <a:gd name="T2" fmla="*/ 63 w 357"/>
                    <a:gd name="T3" fmla="*/ 1341 h 2001"/>
                    <a:gd name="T4" fmla="*/ 123 w 357"/>
                    <a:gd name="T5" fmla="*/ 984 h 2001"/>
                    <a:gd name="T6" fmla="*/ 165 w 357"/>
                    <a:gd name="T7" fmla="*/ 768 h 2001"/>
                    <a:gd name="T8" fmla="*/ 357 w 357"/>
                    <a:gd name="T9" fmla="*/ 0 h 20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7"/>
                    <a:gd name="T16" fmla="*/ 0 h 2001"/>
                    <a:gd name="T17" fmla="*/ 357 w 357"/>
                    <a:gd name="T18" fmla="*/ 2001 h 20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7" h="2001">
                      <a:moveTo>
                        <a:pt x="0" y="2001"/>
                      </a:moveTo>
                      <a:cubicBezTo>
                        <a:pt x="10" y="1891"/>
                        <a:pt x="43" y="1510"/>
                        <a:pt x="63" y="1341"/>
                      </a:cubicBezTo>
                      <a:cubicBezTo>
                        <a:pt x="83" y="1172"/>
                        <a:pt x="106" y="1079"/>
                        <a:pt x="123" y="984"/>
                      </a:cubicBezTo>
                      <a:cubicBezTo>
                        <a:pt x="140" y="889"/>
                        <a:pt x="126" y="932"/>
                        <a:pt x="165" y="768"/>
                      </a:cubicBezTo>
                      <a:cubicBezTo>
                        <a:pt x="204" y="604"/>
                        <a:pt x="325" y="128"/>
                        <a:pt x="357" y="0"/>
                      </a:cubicBezTo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NZ" sz="2000"/>
                </a:p>
              </p:txBody>
            </p:sp>
            <p:sp>
              <p:nvSpPr>
                <p:cNvPr id="9246" name="Freeform 92"/>
                <p:cNvSpPr>
                  <a:spLocks/>
                </p:cNvSpPr>
                <p:nvPr/>
              </p:nvSpPr>
              <p:spPr bwMode="auto">
                <a:xfrm>
                  <a:off x="3324" y="1386"/>
                  <a:ext cx="1044" cy="2055"/>
                </a:xfrm>
                <a:custGeom>
                  <a:avLst/>
                  <a:gdLst>
                    <a:gd name="T0" fmla="*/ 0 w 1044"/>
                    <a:gd name="T1" fmla="*/ 2055 h 2055"/>
                    <a:gd name="T2" fmla="*/ 120 w 1044"/>
                    <a:gd name="T3" fmla="*/ 1494 h 2055"/>
                    <a:gd name="T4" fmla="*/ 240 w 1044"/>
                    <a:gd name="T5" fmla="*/ 1194 h 2055"/>
                    <a:gd name="T6" fmla="*/ 402 w 1044"/>
                    <a:gd name="T7" fmla="*/ 858 h 2055"/>
                    <a:gd name="T8" fmla="*/ 660 w 1044"/>
                    <a:gd name="T9" fmla="*/ 468 h 2055"/>
                    <a:gd name="T10" fmla="*/ 774 w 1044"/>
                    <a:gd name="T11" fmla="*/ 330 h 2055"/>
                    <a:gd name="T12" fmla="*/ 1044 w 1044"/>
                    <a:gd name="T13" fmla="*/ 0 h 20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4"/>
                    <a:gd name="T22" fmla="*/ 0 h 2055"/>
                    <a:gd name="T23" fmla="*/ 1044 w 1044"/>
                    <a:gd name="T24" fmla="*/ 2055 h 20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4" h="2055">
                      <a:moveTo>
                        <a:pt x="0" y="2055"/>
                      </a:moveTo>
                      <a:cubicBezTo>
                        <a:pt x="20" y="1961"/>
                        <a:pt x="80" y="1637"/>
                        <a:pt x="120" y="1494"/>
                      </a:cubicBezTo>
                      <a:cubicBezTo>
                        <a:pt x="160" y="1351"/>
                        <a:pt x="193" y="1300"/>
                        <a:pt x="240" y="1194"/>
                      </a:cubicBezTo>
                      <a:cubicBezTo>
                        <a:pt x="287" y="1088"/>
                        <a:pt x="332" y="979"/>
                        <a:pt x="402" y="858"/>
                      </a:cubicBezTo>
                      <a:cubicBezTo>
                        <a:pt x="472" y="737"/>
                        <a:pt x="598" y="556"/>
                        <a:pt x="660" y="468"/>
                      </a:cubicBezTo>
                      <a:cubicBezTo>
                        <a:pt x="722" y="380"/>
                        <a:pt x="710" y="408"/>
                        <a:pt x="774" y="330"/>
                      </a:cubicBezTo>
                      <a:cubicBezTo>
                        <a:pt x="838" y="252"/>
                        <a:pt x="999" y="55"/>
                        <a:pt x="1044" y="0"/>
                      </a:cubicBezTo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NZ" sz="2000"/>
                </a:p>
              </p:txBody>
            </p:sp>
            <p:sp>
              <p:nvSpPr>
                <p:cNvPr id="9247" name="Freeform 93"/>
                <p:cNvSpPr>
                  <a:spLocks/>
                </p:cNvSpPr>
                <p:nvPr/>
              </p:nvSpPr>
              <p:spPr bwMode="auto">
                <a:xfrm flipH="1">
                  <a:off x="1372" y="1370"/>
                  <a:ext cx="1044" cy="2055"/>
                </a:xfrm>
                <a:custGeom>
                  <a:avLst/>
                  <a:gdLst>
                    <a:gd name="T0" fmla="*/ 0 w 1044"/>
                    <a:gd name="T1" fmla="*/ 2055 h 2055"/>
                    <a:gd name="T2" fmla="*/ 120 w 1044"/>
                    <a:gd name="T3" fmla="*/ 1494 h 2055"/>
                    <a:gd name="T4" fmla="*/ 240 w 1044"/>
                    <a:gd name="T5" fmla="*/ 1194 h 2055"/>
                    <a:gd name="T6" fmla="*/ 402 w 1044"/>
                    <a:gd name="T7" fmla="*/ 858 h 2055"/>
                    <a:gd name="T8" fmla="*/ 660 w 1044"/>
                    <a:gd name="T9" fmla="*/ 468 h 2055"/>
                    <a:gd name="T10" fmla="*/ 774 w 1044"/>
                    <a:gd name="T11" fmla="*/ 330 h 2055"/>
                    <a:gd name="T12" fmla="*/ 1044 w 1044"/>
                    <a:gd name="T13" fmla="*/ 0 h 20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4"/>
                    <a:gd name="T22" fmla="*/ 0 h 2055"/>
                    <a:gd name="T23" fmla="*/ 1044 w 1044"/>
                    <a:gd name="T24" fmla="*/ 2055 h 20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4" h="2055">
                      <a:moveTo>
                        <a:pt x="0" y="2055"/>
                      </a:moveTo>
                      <a:cubicBezTo>
                        <a:pt x="20" y="1961"/>
                        <a:pt x="80" y="1637"/>
                        <a:pt x="120" y="1494"/>
                      </a:cubicBezTo>
                      <a:cubicBezTo>
                        <a:pt x="160" y="1351"/>
                        <a:pt x="193" y="1300"/>
                        <a:pt x="240" y="1194"/>
                      </a:cubicBezTo>
                      <a:cubicBezTo>
                        <a:pt x="287" y="1088"/>
                        <a:pt x="332" y="979"/>
                        <a:pt x="402" y="858"/>
                      </a:cubicBezTo>
                      <a:cubicBezTo>
                        <a:pt x="472" y="737"/>
                        <a:pt x="598" y="556"/>
                        <a:pt x="660" y="468"/>
                      </a:cubicBezTo>
                      <a:cubicBezTo>
                        <a:pt x="722" y="380"/>
                        <a:pt x="710" y="408"/>
                        <a:pt x="774" y="330"/>
                      </a:cubicBezTo>
                      <a:cubicBezTo>
                        <a:pt x="838" y="252"/>
                        <a:pt x="999" y="55"/>
                        <a:pt x="1044" y="0"/>
                      </a:cubicBezTo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NZ" sz="2000"/>
                </a:p>
              </p:txBody>
            </p:sp>
          </p:grpSp>
          <p:sp>
            <p:nvSpPr>
              <p:cNvPr id="9239" name="Freeform 96"/>
              <p:cNvSpPr>
                <a:spLocks/>
              </p:cNvSpPr>
              <p:nvPr/>
            </p:nvSpPr>
            <p:spPr bwMode="auto">
              <a:xfrm>
                <a:off x="3216" y="1376"/>
                <a:ext cx="696" cy="2080"/>
              </a:xfrm>
              <a:custGeom>
                <a:avLst/>
                <a:gdLst>
                  <a:gd name="T0" fmla="*/ 0 w 696"/>
                  <a:gd name="T1" fmla="*/ 2080 h 2080"/>
                  <a:gd name="T2" fmla="*/ 40 w 696"/>
                  <a:gd name="T3" fmla="*/ 1660 h 2080"/>
                  <a:gd name="T4" fmla="*/ 124 w 696"/>
                  <a:gd name="T5" fmla="*/ 1296 h 2080"/>
                  <a:gd name="T6" fmla="*/ 216 w 696"/>
                  <a:gd name="T7" fmla="*/ 1008 h 2080"/>
                  <a:gd name="T8" fmla="*/ 304 w 696"/>
                  <a:gd name="T9" fmla="*/ 760 h 2080"/>
                  <a:gd name="T10" fmla="*/ 416 w 696"/>
                  <a:gd name="T11" fmla="*/ 496 h 2080"/>
                  <a:gd name="T12" fmla="*/ 536 w 696"/>
                  <a:gd name="T13" fmla="*/ 264 h 2080"/>
                  <a:gd name="T14" fmla="*/ 696 w 696"/>
                  <a:gd name="T15" fmla="*/ 0 h 20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6"/>
                  <a:gd name="T25" fmla="*/ 0 h 2080"/>
                  <a:gd name="T26" fmla="*/ 696 w 696"/>
                  <a:gd name="T27" fmla="*/ 2080 h 20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6" h="2080">
                    <a:moveTo>
                      <a:pt x="0" y="2080"/>
                    </a:moveTo>
                    <a:cubicBezTo>
                      <a:pt x="7" y="2010"/>
                      <a:pt x="19" y="1791"/>
                      <a:pt x="40" y="1660"/>
                    </a:cubicBezTo>
                    <a:cubicBezTo>
                      <a:pt x="61" y="1529"/>
                      <a:pt x="95" y="1405"/>
                      <a:pt x="124" y="1296"/>
                    </a:cubicBezTo>
                    <a:cubicBezTo>
                      <a:pt x="153" y="1187"/>
                      <a:pt x="186" y="1097"/>
                      <a:pt x="216" y="1008"/>
                    </a:cubicBezTo>
                    <a:cubicBezTo>
                      <a:pt x="246" y="919"/>
                      <a:pt x="271" y="845"/>
                      <a:pt x="304" y="760"/>
                    </a:cubicBezTo>
                    <a:cubicBezTo>
                      <a:pt x="337" y="675"/>
                      <a:pt x="377" y="579"/>
                      <a:pt x="416" y="496"/>
                    </a:cubicBezTo>
                    <a:cubicBezTo>
                      <a:pt x="455" y="413"/>
                      <a:pt x="489" y="347"/>
                      <a:pt x="536" y="264"/>
                    </a:cubicBezTo>
                    <a:cubicBezTo>
                      <a:pt x="583" y="181"/>
                      <a:pt x="663" y="55"/>
                      <a:pt x="696" y="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 sz="2000"/>
              </a:p>
            </p:txBody>
          </p:sp>
          <p:sp>
            <p:nvSpPr>
              <p:cNvPr id="9240" name="Freeform 97"/>
              <p:cNvSpPr>
                <a:spLocks/>
              </p:cNvSpPr>
              <p:nvPr/>
            </p:nvSpPr>
            <p:spPr bwMode="auto">
              <a:xfrm flipH="1">
                <a:off x="1840" y="1376"/>
                <a:ext cx="696" cy="2080"/>
              </a:xfrm>
              <a:custGeom>
                <a:avLst/>
                <a:gdLst>
                  <a:gd name="T0" fmla="*/ 0 w 696"/>
                  <a:gd name="T1" fmla="*/ 2080 h 2080"/>
                  <a:gd name="T2" fmla="*/ 40 w 696"/>
                  <a:gd name="T3" fmla="*/ 1660 h 2080"/>
                  <a:gd name="T4" fmla="*/ 124 w 696"/>
                  <a:gd name="T5" fmla="*/ 1296 h 2080"/>
                  <a:gd name="T6" fmla="*/ 216 w 696"/>
                  <a:gd name="T7" fmla="*/ 1008 h 2080"/>
                  <a:gd name="T8" fmla="*/ 304 w 696"/>
                  <a:gd name="T9" fmla="*/ 760 h 2080"/>
                  <a:gd name="T10" fmla="*/ 416 w 696"/>
                  <a:gd name="T11" fmla="*/ 496 h 2080"/>
                  <a:gd name="T12" fmla="*/ 536 w 696"/>
                  <a:gd name="T13" fmla="*/ 264 h 2080"/>
                  <a:gd name="T14" fmla="*/ 696 w 696"/>
                  <a:gd name="T15" fmla="*/ 0 h 20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6"/>
                  <a:gd name="T25" fmla="*/ 0 h 2080"/>
                  <a:gd name="T26" fmla="*/ 696 w 696"/>
                  <a:gd name="T27" fmla="*/ 2080 h 20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6" h="2080">
                    <a:moveTo>
                      <a:pt x="0" y="2080"/>
                    </a:moveTo>
                    <a:cubicBezTo>
                      <a:pt x="7" y="2010"/>
                      <a:pt x="19" y="1791"/>
                      <a:pt x="40" y="1660"/>
                    </a:cubicBezTo>
                    <a:cubicBezTo>
                      <a:pt x="61" y="1529"/>
                      <a:pt x="95" y="1405"/>
                      <a:pt x="124" y="1296"/>
                    </a:cubicBezTo>
                    <a:cubicBezTo>
                      <a:pt x="153" y="1187"/>
                      <a:pt x="186" y="1097"/>
                      <a:pt x="216" y="1008"/>
                    </a:cubicBezTo>
                    <a:cubicBezTo>
                      <a:pt x="246" y="919"/>
                      <a:pt x="271" y="845"/>
                      <a:pt x="304" y="760"/>
                    </a:cubicBezTo>
                    <a:cubicBezTo>
                      <a:pt x="337" y="675"/>
                      <a:pt x="377" y="579"/>
                      <a:pt x="416" y="496"/>
                    </a:cubicBezTo>
                    <a:cubicBezTo>
                      <a:pt x="455" y="413"/>
                      <a:pt x="489" y="347"/>
                      <a:pt x="536" y="264"/>
                    </a:cubicBezTo>
                    <a:cubicBezTo>
                      <a:pt x="583" y="181"/>
                      <a:pt x="663" y="55"/>
                      <a:pt x="696" y="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 sz="2000"/>
              </a:p>
            </p:txBody>
          </p:sp>
          <p:sp>
            <p:nvSpPr>
              <p:cNvPr id="9241" name="Freeform 98"/>
              <p:cNvSpPr>
                <a:spLocks/>
              </p:cNvSpPr>
              <p:nvPr/>
            </p:nvSpPr>
            <p:spPr bwMode="auto">
              <a:xfrm>
                <a:off x="2568" y="1416"/>
                <a:ext cx="196" cy="2036"/>
              </a:xfrm>
              <a:custGeom>
                <a:avLst/>
                <a:gdLst>
                  <a:gd name="T0" fmla="*/ 196 w 196"/>
                  <a:gd name="T1" fmla="*/ 2036 h 2036"/>
                  <a:gd name="T2" fmla="*/ 176 w 196"/>
                  <a:gd name="T3" fmla="*/ 1592 h 2036"/>
                  <a:gd name="T4" fmla="*/ 148 w 196"/>
                  <a:gd name="T5" fmla="*/ 1204 h 2036"/>
                  <a:gd name="T6" fmla="*/ 120 w 196"/>
                  <a:gd name="T7" fmla="*/ 904 h 2036"/>
                  <a:gd name="T8" fmla="*/ 88 w 196"/>
                  <a:gd name="T9" fmla="*/ 624 h 2036"/>
                  <a:gd name="T10" fmla="*/ 0 w 196"/>
                  <a:gd name="T11" fmla="*/ 0 h 20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2036"/>
                  <a:gd name="T20" fmla="*/ 196 w 196"/>
                  <a:gd name="T21" fmla="*/ 2036 h 20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2036">
                    <a:moveTo>
                      <a:pt x="196" y="2036"/>
                    </a:moveTo>
                    <a:cubicBezTo>
                      <a:pt x="193" y="1962"/>
                      <a:pt x="184" y="1731"/>
                      <a:pt x="176" y="1592"/>
                    </a:cubicBezTo>
                    <a:cubicBezTo>
                      <a:pt x="168" y="1453"/>
                      <a:pt x="157" y="1319"/>
                      <a:pt x="148" y="1204"/>
                    </a:cubicBezTo>
                    <a:cubicBezTo>
                      <a:pt x="139" y="1089"/>
                      <a:pt x="130" y="1001"/>
                      <a:pt x="120" y="904"/>
                    </a:cubicBezTo>
                    <a:cubicBezTo>
                      <a:pt x="110" y="807"/>
                      <a:pt x="108" y="775"/>
                      <a:pt x="88" y="624"/>
                    </a:cubicBezTo>
                    <a:cubicBezTo>
                      <a:pt x="68" y="473"/>
                      <a:pt x="15" y="10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 sz="2000"/>
              </a:p>
            </p:txBody>
          </p:sp>
          <p:sp>
            <p:nvSpPr>
              <p:cNvPr id="9242" name="Freeform 99"/>
              <p:cNvSpPr>
                <a:spLocks/>
              </p:cNvSpPr>
              <p:nvPr/>
            </p:nvSpPr>
            <p:spPr bwMode="auto">
              <a:xfrm flipH="1">
                <a:off x="2980" y="1420"/>
                <a:ext cx="196" cy="2036"/>
              </a:xfrm>
              <a:custGeom>
                <a:avLst/>
                <a:gdLst>
                  <a:gd name="T0" fmla="*/ 196 w 196"/>
                  <a:gd name="T1" fmla="*/ 2036 h 2036"/>
                  <a:gd name="T2" fmla="*/ 176 w 196"/>
                  <a:gd name="T3" fmla="*/ 1592 h 2036"/>
                  <a:gd name="T4" fmla="*/ 148 w 196"/>
                  <a:gd name="T5" fmla="*/ 1204 h 2036"/>
                  <a:gd name="T6" fmla="*/ 120 w 196"/>
                  <a:gd name="T7" fmla="*/ 904 h 2036"/>
                  <a:gd name="T8" fmla="*/ 88 w 196"/>
                  <a:gd name="T9" fmla="*/ 624 h 2036"/>
                  <a:gd name="T10" fmla="*/ 0 w 196"/>
                  <a:gd name="T11" fmla="*/ 0 h 20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2036"/>
                  <a:gd name="T20" fmla="*/ 196 w 196"/>
                  <a:gd name="T21" fmla="*/ 2036 h 20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2036">
                    <a:moveTo>
                      <a:pt x="196" y="2036"/>
                    </a:moveTo>
                    <a:cubicBezTo>
                      <a:pt x="193" y="1962"/>
                      <a:pt x="184" y="1731"/>
                      <a:pt x="176" y="1592"/>
                    </a:cubicBezTo>
                    <a:cubicBezTo>
                      <a:pt x="168" y="1453"/>
                      <a:pt x="157" y="1319"/>
                      <a:pt x="148" y="1204"/>
                    </a:cubicBezTo>
                    <a:cubicBezTo>
                      <a:pt x="139" y="1089"/>
                      <a:pt x="130" y="1001"/>
                      <a:pt x="120" y="904"/>
                    </a:cubicBezTo>
                    <a:cubicBezTo>
                      <a:pt x="110" y="807"/>
                      <a:pt x="108" y="775"/>
                      <a:pt x="88" y="624"/>
                    </a:cubicBezTo>
                    <a:cubicBezTo>
                      <a:pt x="68" y="473"/>
                      <a:pt x="15" y="10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 sz="2000"/>
              </a:p>
            </p:txBody>
          </p:sp>
        </p:grpSp>
        <p:grpSp>
          <p:nvGrpSpPr>
            <p:cNvPr id="9235" name="Group 104"/>
            <p:cNvGrpSpPr>
              <a:grpSpLocks/>
            </p:cNvGrpSpPr>
            <p:nvPr/>
          </p:nvGrpSpPr>
          <p:grpSpPr bwMode="auto">
            <a:xfrm>
              <a:off x="528" y="960"/>
              <a:ext cx="4795" cy="528"/>
              <a:chOff x="528" y="960"/>
              <a:chExt cx="4795" cy="528"/>
            </a:xfrm>
          </p:grpSpPr>
          <p:sp>
            <p:nvSpPr>
              <p:cNvPr id="9236" name="Rectangle 94"/>
              <p:cNvSpPr>
                <a:spLocks noChangeArrowheads="1"/>
              </p:cNvSpPr>
              <p:nvPr/>
            </p:nvSpPr>
            <p:spPr bwMode="auto">
              <a:xfrm>
                <a:off x="1152" y="960"/>
                <a:ext cx="3696" cy="52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 sz="2000"/>
              </a:p>
            </p:txBody>
          </p:sp>
          <p:sp>
            <p:nvSpPr>
              <p:cNvPr id="9237" name="Text Box 101"/>
              <p:cNvSpPr txBox="1">
                <a:spLocks noChangeArrowheads="1"/>
              </p:cNvSpPr>
              <p:nvPr/>
            </p:nvSpPr>
            <p:spPr bwMode="auto">
              <a:xfrm>
                <a:off x="528" y="1056"/>
                <a:ext cx="479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Anti-nodal lines – lines of constructive interference</a:t>
                </a:r>
                <a:endParaRPr lang="en-AU" sz="2400"/>
              </a:p>
            </p:txBody>
          </p:sp>
        </p:grpSp>
      </p:grpSp>
      <p:sp>
        <p:nvSpPr>
          <p:cNvPr id="9232" name="Text Box 101"/>
          <p:cNvSpPr txBox="1">
            <a:spLocks noChangeArrowheads="1"/>
          </p:cNvSpPr>
          <p:nvPr/>
        </p:nvSpPr>
        <p:spPr bwMode="auto">
          <a:xfrm>
            <a:off x="838200" y="6334125"/>
            <a:ext cx="793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Nodal lines – lines of destructive interference</a:t>
            </a:r>
            <a:endParaRPr lang="en-AU" sz="2800"/>
          </a:p>
        </p:txBody>
      </p:sp>
      <p:sp>
        <p:nvSpPr>
          <p:cNvPr id="48" name="Rectangle 47"/>
          <p:cNvSpPr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Two point source Interference</a:t>
            </a:r>
            <a:endParaRPr lang="en-A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sharedArea\Physics\Year 13\3.3 Wave Systems 90520\C4 Wave systems &amp; interference\Videos &amp; applets\2wave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6249" y="228600"/>
            <a:ext cx="79111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 wave Interference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7793038" cy="990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609600"/>
            <a:ext cx="9296400" cy="252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Diff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09600"/>
            <a:ext cx="59436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570413" y="2513013"/>
            <a:ext cx="0" cy="3124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3200400" y="2667000"/>
            <a:ext cx="838200" cy="2743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257800" y="2743200"/>
            <a:ext cx="838200" cy="2590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057400" y="2590800"/>
            <a:ext cx="1447800" cy="1524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943600" y="2667000"/>
            <a:ext cx="1219200" cy="1295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114800" y="5791200"/>
            <a:ext cx="1066800" cy="641350"/>
          </a:xfrm>
          <a:prstGeom prst="rect">
            <a:avLst/>
          </a:prstGeom>
          <a:solidFill>
            <a:srgbClr val="99CC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/>
              <a:t>n=0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172200" y="5486400"/>
            <a:ext cx="1066800" cy="641350"/>
          </a:xfrm>
          <a:prstGeom prst="rect">
            <a:avLst/>
          </a:prstGeom>
          <a:solidFill>
            <a:srgbClr val="99CC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/>
              <a:t>n=1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057400" y="5410200"/>
            <a:ext cx="1066800" cy="641350"/>
          </a:xfrm>
          <a:prstGeom prst="rect">
            <a:avLst/>
          </a:prstGeom>
          <a:solidFill>
            <a:srgbClr val="99CC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/>
              <a:t>n=1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315200" y="3962400"/>
            <a:ext cx="1066800" cy="641350"/>
          </a:xfrm>
          <a:prstGeom prst="rect">
            <a:avLst/>
          </a:prstGeom>
          <a:solidFill>
            <a:srgbClr val="99CC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/>
              <a:t>n=2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85800" y="3962400"/>
            <a:ext cx="1066800" cy="641350"/>
          </a:xfrm>
          <a:prstGeom prst="rect">
            <a:avLst/>
          </a:prstGeom>
          <a:solidFill>
            <a:srgbClr val="99CC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/>
              <a:t>n=2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895600" y="6216650"/>
            <a:ext cx="365760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central maxima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762000" y="228600"/>
            <a:ext cx="7924800" cy="1323975"/>
          </a:xfrm>
          <a:prstGeom prst="rect">
            <a:avLst/>
          </a:prstGeom>
          <a:solidFill>
            <a:srgbClr val="CC99FF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/>
              <a:t>Lines of constructive interference</a:t>
            </a:r>
          </a:p>
          <a:p>
            <a:pPr algn="ctr">
              <a:spcBef>
                <a:spcPct val="50000"/>
              </a:spcBef>
            </a:pPr>
            <a:r>
              <a:rPr lang="en-AU" sz="3200"/>
              <a:t>(antinodes).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8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6"/>
                </p:tgtEl>
              </p:cMediaNode>
            </p:video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  <p:bldP spid="26632" grpId="0" animBg="1"/>
      <p:bldP spid="26633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8" grpId="0" animBg="1" autoUpdateAnimBg="0"/>
      <p:bldP spid="2664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54102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See PhET Wave interference applet applet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b="1" u="sng">
                <a:solidFill>
                  <a:srgbClr val="006600"/>
                </a:solidFill>
                <a:latin typeface="Verdana" pitchFamily="34" charset="0"/>
              </a:rPr>
              <a:t>Interference of Sound Waves</a:t>
            </a:r>
          </a:p>
        </p:txBody>
      </p:sp>
      <p:pic>
        <p:nvPicPr>
          <p:cNvPr id="6147" name="Picture 3" descr="spam"/>
          <p:cNvPicPr>
            <a:picLocks noChangeAspect="1" noChangeArrowheads="1"/>
          </p:cNvPicPr>
          <p:nvPr/>
        </p:nvPicPr>
        <p:blipFill>
          <a:blip r:embed="rId2" cstate="print"/>
          <a:srcRect l="65767"/>
          <a:stretch>
            <a:fillRect/>
          </a:stretch>
        </p:blipFill>
        <p:spPr bwMode="auto">
          <a:xfrm>
            <a:off x="3886200" y="5334000"/>
            <a:ext cx="8255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3300"/>
                </a:solidFill>
                <a:latin typeface="Verdana" pitchFamily="34" charset="0"/>
              </a:rPr>
              <a:t>Imagine two speakers, each playing a pure tone of </a:t>
            </a:r>
            <a:r>
              <a:rPr lang="en-US" sz="2400" b="1">
                <a:solidFill>
                  <a:srgbClr val="003300"/>
                </a:solidFill>
                <a:latin typeface="Verdana" pitchFamily="34" charset="0"/>
              </a:rPr>
              <a:t>wavelength</a:t>
            </a:r>
            <a:r>
              <a:rPr lang="en-US" sz="240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2400" b="1">
                <a:solidFill>
                  <a:srgbClr val="003300"/>
                </a:solidFill>
                <a:latin typeface="Verdana" pitchFamily="34" charset="0"/>
              </a:rPr>
              <a:t>1 meter</a:t>
            </a:r>
            <a:r>
              <a:rPr lang="en-US" sz="2400">
                <a:solidFill>
                  <a:srgbClr val="003300"/>
                </a:solidFill>
                <a:latin typeface="Verdana" pitchFamily="34" charset="0"/>
              </a:rPr>
              <a:t>:</a:t>
            </a:r>
          </a:p>
        </p:txBody>
      </p:sp>
      <p:pic>
        <p:nvPicPr>
          <p:cNvPr id="6149" name="Picture 5" descr="j0230325"/>
          <p:cNvPicPr>
            <a:picLocks noChangeAspect="1" noChangeArrowheads="1"/>
          </p:cNvPicPr>
          <p:nvPr/>
        </p:nvPicPr>
        <p:blipFill>
          <a:blip r:embed="rId3" cstate="print"/>
          <a:srcRect r="53462"/>
          <a:stretch>
            <a:fillRect/>
          </a:stretch>
        </p:blipFill>
        <p:spPr bwMode="auto">
          <a:xfrm>
            <a:off x="1981200" y="2362200"/>
            <a:ext cx="63023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j0230325"/>
          <p:cNvPicPr>
            <a:picLocks noChangeAspect="1" noChangeArrowheads="1"/>
          </p:cNvPicPr>
          <p:nvPr/>
        </p:nvPicPr>
        <p:blipFill>
          <a:blip r:embed="rId3" cstate="print"/>
          <a:srcRect l="49861"/>
          <a:stretch>
            <a:fillRect/>
          </a:stretch>
        </p:blipFill>
        <p:spPr bwMode="auto">
          <a:xfrm>
            <a:off x="5867400" y="2209800"/>
            <a:ext cx="6794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9800" y="3036888"/>
            <a:ext cx="1028700" cy="2871787"/>
            <a:chOff x="1392" y="1913"/>
            <a:chExt cx="648" cy="1809"/>
          </a:xfrm>
        </p:grpSpPr>
        <p:sp>
          <p:nvSpPr>
            <p:cNvPr id="13393" name="AutoShape 8"/>
            <p:cNvSpPr>
              <a:spLocks/>
            </p:cNvSpPr>
            <p:nvPr/>
          </p:nvSpPr>
          <p:spPr bwMode="auto">
            <a:xfrm rot="-2259918">
              <a:off x="1892" y="1913"/>
              <a:ext cx="148" cy="1809"/>
            </a:xfrm>
            <a:prstGeom prst="leftBrace">
              <a:avLst>
                <a:gd name="adj1" fmla="val 101858"/>
                <a:gd name="adj2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NZ"/>
            </a:p>
          </p:txBody>
        </p:sp>
        <p:sp>
          <p:nvSpPr>
            <p:cNvPr id="13394" name="Text Box 9"/>
            <p:cNvSpPr txBox="1">
              <a:spLocks noChangeArrowheads="1"/>
            </p:cNvSpPr>
            <p:nvPr/>
          </p:nvSpPr>
          <p:spPr bwMode="auto">
            <a:xfrm>
              <a:off x="1392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660066"/>
                  </a:solidFill>
                  <a:latin typeface="Verdana" pitchFamily="34" charset="0"/>
                </a:rPr>
                <a:t>3 m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62575" y="3030538"/>
            <a:ext cx="1266825" cy="2895600"/>
            <a:chOff x="3378" y="1909"/>
            <a:chExt cx="798" cy="1824"/>
          </a:xfrm>
        </p:grpSpPr>
        <p:sp>
          <p:nvSpPr>
            <p:cNvPr id="13391" name="AutoShape 11"/>
            <p:cNvSpPr>
              <a:spLocks/>
            </p:cNvSpPr>
            <p:nvPr/>
          </p:nvSpPr>
          <p:spPr bwMode="auto">
            <a:xfrm rot="2259918" flipH="1">
              <a:off x="3378" y="1909"/>
              <a:ext cx="192" cy="1824"/>
            </a:xfrm>
            <a:prstGeom prst="leftBrace">
              <a:avLst>
                <a:gd name="adj1" fmla="val 79167"/>
                <a:gd name="adj2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NZ"/>
            </a:p>
          </p:txBody>
        </p:sp>
        <p:sp>
          <p:nvSpPr>
            <p:cNvPr id="13392" name="Text Box 12"/>
            <p:cNvSpPr txBox="1">
              <a:spLocks noChangeArrowheads="1"/>
            </p:cNvSpPr>
            <p:nvPr/>
          </p:nvSpPr>
          <p:spPr bwMode="auto">
            <a:xfrm>
              <a:off x="3552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660066"/>
                  </a:solidFill>
                  <a:latin typeface="Verdana" pitchFamily="34" charset="0"/>
                </a:rPr>
                <a:t>3 m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98738" y="3103563"/>
            <a:ext cx="1582737" cy="2487612"/>
            <a:chOff x="1637" y="1955"/>
            <a:chExt cx="997" cy="1567"/>
          </a:xfrm>
        </p:grpSpPr>
        <p:grpSp>
          <p:nvGrpSpPr>
            <p:cNvPr id="13361" name="Group 14"/>
            <p:cNvGrpSpPr>
              <a:grpSpLocks/>
            </p:cNvGrpSpPr>
            <p:nvPr/>
          </p:nvGrpSpPr>
          <p:grpSpPr bwMode="auto">
            <a:xfrm rot="3097858" flipV="1">
              <a:off x="1452" y="2140"/>
              <a:ext cx="610" cy="240"/>
              <a:chOff x="1104" y="624"/>
              <a:chExt cx="4128" cy="3408"/>
            </a:xfrm>
          </p:grpSpPr>
          <p:grpSp>
            <p:nvGrpSpPr>
              <p:cNvPr id="13382" name="Group 15"/>
              <p:cNvGrpSpPr>
                <a:grpSpLocks/>
              </p:cNvGrpSpPr>
              <p:nvPr/>
            </p:nvGrpSpPr>
            <p:grpSpPr bwMode="auto">
              <a:xfrm flipH="1">
                <a:off x="2160" y="1680"/>
                <a:ext cx="1296" cy="2352"/>
                <a:chOff x="1200" y="2592"/>
                <a:chExt cx="940" cy="1440"/>
              </a:xfrm>
            </p:grpSpPr>
            <p:sp>
              <p:nvSpPr>
                <p:cNvPr id="13389" name="Arc 16"/>
                <p:cNvSpPr>
                  <a:spLocks/>
                </p:cNvSpPr>
                <p:nvPr/>
              </p:nvSpPr>
              <p:spPr bwMode="auto">
                <a:xfrm flipH="1" flipV="1">
                  <a:off x="1775" y="2784"/>
                  <a:ext cx="365" cy="124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9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1200" y="2592"/>
                  <a:ext cx="576" cy="120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  <p:sp>
            <p:nvSpPr>
              <p:cNvPr id="13383" name="Arc 18"/>
              <p:cNvSpPr>
                <a:spLocks/>
              </p:cNvSpPr>
              <p:nvPr/>
            </p:nvSpPr>
            <p:spPr bwMode="auto">
              <a:xfrm flipH="1" flipV="1">
                <a:off x="1657" y="199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84" name="Line 19"/>
              <p:cNvSpPr>
                <a:spLocks noChangeShapeType="1"/>
              </p:cNvSpPr>
              <p:nvPr/>
            </p:nvSpPr>
            <p:spPr bwMode="auto">
              <a:xfrm flipH="1" flipV="1">
                <a:off x="1104" y="2304"/>
                <a:ext cx="554" cy="133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85" name="Arc 20"/>
              <p:cNvSpPr>
                <a:spLocks/>
              </p:cNvSpPr>
              <p:nvPr/>
            </p:nvSpPr>
            <p:spPr bwMode="auto">
              <a:xfrm>
                <a:off x="4224" y="62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86" name="Line 21"/>
              <p:cNvSpPr>
                <a:spLocks noChangeShapeType="1"/>
              </p:cNvSpPr>
              <p:nvPr/>
            </p:nvSpPr>
            <p:spPr bwMode="auto">
              <a:xfrm>
                <a:off x="4726" y="1016"/>
                <a:ext cx="506" cy="128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87" name="Arc 22"/>
              <p:cNvSpPr>
                <a:spLocks/>
              </p:cNvSpPr>
              <p:nvPr/>
            </p:nvSpPr>
            <p:spPr bwMode="auto">
              <a:xfrm flipH="1">
                <a:off x="3721" y="62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88" name="Line 23"/>
              <p:cNvSpPr>
                <a:spLocks noChangeShapeType="1"/>
              </p:cNvSpPr>
              <p:nvPr/>
            </p:nvSpPr>
            <p:spPr bwMode="auto">
              <a:xfrm flipH="1">
                <a:off x="3456" y="1016"/>
                <a:ext cx="266" cy="66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</p:grpSp>
        <p:grpSp>
          <p:nvGrpSpPr>
            <p:cNvPr id="13362" name="Group 24"/>
            <p:cNvGrpSpPr>
              <a:grpSpLocks/>
            </p:cNvGrpSpPr>
            <p:nvPr/>
          </p:nvGrpSpPr>
          <p:grpSpPr bwMode="auto">
            <a:xfrm rot="3097858" flipV="1">
              <a:off x="1830" y="2618"/>
              <a:ext cx="610" cy="240"/>
              <a:chOff x="1104" y="624"/>
              <a:chExt cx="4128" cy="3408"/>
            </a:xfrm>
          </p:grpSpPr>
          <p:grpSp>
            <p:nvGrpSpPr>
              <p:cNvPr id="13373" name="Group 25"/>
              <p:cNvGrpSpPr>
                <a:grpSpLocks/>
              </p:cNvGrpSpPr>
              <p:nvPr/>
            </p:nvGrpSpPr>
            <p:grpSpPr bwMode="auto">
              <a:xfrm flipH="1">
                <a:off x="2160" y="1680"/>
                <a:ext cx="1296" cy="2352"/>
                <a:chOff x="1200" y="2592"/>
                <a:chExt cx="940" cy="1440"/>
              </a:xfrm>
            </p:grpSpPr>
            <p:sp>
              <p:nvSpPr>
                <p:cNvPr id="13380" name="Arc 26"/>
                <p:cNvSpPr>
                  <a:spLocks/>
                </p:cNvSpPr>
                <p:nvPr/>
              </p:nvSpPr>
              <p:spPr bwMode="auto">
                <a:xfrm flipH="1" flipV="1">
                  <a:off x="1775" y="2784"/>
                  <a:ext cx="365" cy="124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8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200" y="2592"/>
                  <a:ext cx="576" cy="120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  <p:sp>
            <p:nvSpPr>
              <p:cNvPr id="13374" name="Arc 28"/>
              <p:cNvSpPr>
                <a:spLocks/>
              </p:cNvSpPr>
              <p:nvPr/>
            </p:nvSpPr>
            <p:spPr bwMode="auto">
              <a:xfrm flipH="1" flipV="1">
                <a:off x="1657" y="199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75" name="Line 29"/>
              <p:cNvSpPr>
                <a:spLocks noChangeShapeType="1"/>
              </p:cNvSpPr>
              <p:nvPr/>
            </p:nvSpPr>
            <p:spPr bwMode="auto">
              <a:xfrm flipH="1" flipV="1">
                <a:off x="1104" y="2304"/>
                <a:ext cx="554" cy="133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76" name="Arc 30"/>
              <p:cNvSpPr>
                <a:spLocks/>
              </p:cNvSpPr>
              <p:nvPr/>
            </p:nvSpPr>
            <p:spPr bwMode="auto">
              <a:xfrm>
                <a:off x="4224" y="62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77" name="Line 31"/>
              <p:cNvSpPr>
                <a:spLocks noChangeShapeType="1"/>
              </p:cNvSpPr>
              <p:nvPr/>
            </p:nvSpPr>
            <p:spPr bwMode="auto">
              <a:xfrm>
                <a:off x="4726" y="1016"/>
                <a:ext cx="506" cy="128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78" name="Arc 32"/>
              <p:cNvSpPr>
                <a:spLocks/>
              </p:cNvSpPr>
              <p:nvPr/>
            </p:nvSpPr>
            <p:spPr bwMode="auto">
              <a:xfrm flipH="1">
                <a:off x="3721" y="62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79" name="Line 33"/>
              <p:cNvSpPr>
                <a:spLocks noChangeShapeType="1"/>
              </p:cNvSpPr>
              <p:nvPr/>
            </p:nvSpPr>
            <p:spPr bwMode="auto">
              <a:xfrm flipH="1">
                <a:off x="3456" y="1016"/>
                <a:ext cx="266" cy="66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</p:grpSp>
        <p:grpSp>
          <p:nvGrpSpPr>
            <p:cNvPr id="13363" name="Group 34"/>
            <p:cNvGrpSpPr>
              <a:grpSpLocks/>
            </p:cNvGrpSpPr>
            <p:nvPr/>
          </p:nvGrpSpPr>
          <p:grpSpPr bwMode="auto">
            <a:xfrm rot="3097858" flipV="1">
              <a:off x="2209" y="3097"/>
              <a:ext cx="610" cy="240"/>
              <a:chOff x="1104" y="624"/>
              <a:chExt cx="4128" cy="3408"/>
            </a:xfrm>
          </p:grpSpPr>
          <p:grpSp>
            <p:nvGrpSpPr>
              <p:cNvPr id="13364" name="Group 35"/>
              <p:cNvGrpSpPr>
                <a:grpSpLocks/>
              </p:cNvGrpSpPr>
              <p:nvPr/>
            </p:nvGrpSpPr>
            <p:grpSpPr bwMode="auto">
              <a:xfrm flipH="1">
                <a:off x="2160" y="1680"/>
                <a:ext cx="1296" cy="2352"/>
                <a:chOff x="1200" y="2592"/>
                <a:chExt cx="940" cy="1440"/>
              </a:xfrm>
            </p:grpSpPr>
            <p:sp>
              <p:nvSpPr>
                <p:cNvPr id="13371" name="Arc 36"/>
                <p:cNvSpPr>
                  <a:spLocks/>
                </p:cNvSpPr>
                <p:nvPr/>
              </p:nvSpPr>
              <p:spPr bwMode="auto">
                <a:xfrm flipH="1" flipV="1">
                  <a:off x="1775" y="2784"/>
                  <a:ext cx="365" cy="124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72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200" y="2592"/>
                  <a:ext cx="576" cy="120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  <p:sp>
            <p:nvSpPr>
              <p:cNvPr id="13365" name="Arc 38"/>
              <p:cNvSpPr>
                <a:spLocks/>
              </p:cNvSpPr>
              <p:nvPr/>
            </p:nvSpPr>
            <p:spPr bwMode="auto">
              <a:xfrm flipH="1" flipV="1">
                <a:off x="1657" y="199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66" name="Line 39"/>
              <p:cNvSpPr>
                <a:spLocks noChangeShapeType="1"/>
              </p:cNvSpPr>
              <p:nvPr/>
            </p:nvSpPr>
            <p:spPr bwMode="auto">
              <a:xfrm flipH="1" flipV="1">
                <a:off x="1104" y="2304"/>
                <a:ext cx="554" cy="133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67" name="Arc 40"/>
              <p:cNvSpPr>
                <a:spLocks/>
              </p:cNvSpPr>
              <p:nvPr/>
            </p:nvSpPr>
            <p:spPr bwMode="auto">
              <a:xfrm>
                <a:off x="4224" y="62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68" name="Line 41"/>
              <p:cNvSpPr>
                <a:spLocks noChangeShapeType="1"/>
              </p:cNvSpPr>
              <p:nvPr/>
            </p:nvSpPr>
            <p:spPr bwMode="auto">
              <a:xfrm>
                <a:off x="4726" y="1016"/>
                <a:ext cx="506" cy="128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69" name="Arc 42"/>
              <p:cNvSpPr>
                <a:spLocks/>
              </p:cNvSpPr>
              <p:nvPr/>
            </p:nvSpPr>
            <p:spPr bwMode="auto">
              <a:xfrm flipH="1">
                <a:off x="3721" y="62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70" name="Line 43"/>
              <p:cNvSpPr>
                <a:spLocks noChangeShapeType="1"/>
              </p:cNvSpPr>
              <p:nvPr/>
            </p:nvSpPr>
            <p:spPr bwMode="auto">
              <a:xfrm flipH="1">
                <a:off x="3456" y="1016"/>
                <a:ext cx="266" cy="66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</p:grpSp>
      </p:grpSp>
      <p:grpSp>
        <p:nvGrpSpPr>
          <p:cNvPr id="11" name="Group 44"/>
          <p:cNvGrpSpPr>
            <a:grpSpLocks/>
          </p:cNvGrpSpPr>
          <p:nvPr/>
        </p:nvGrpSpPr>
        <p:grpSpPr bwMode="auto">
          <a:xfrm rot="18502142" flipH="1">
            <a:off x="3843337" y="4157663"/>
            <a:ext cx="2905125" cy="381000"/>
            <a:chOff x="516" y="2976"/>
            <a:chExt cx="2844" cy="864"/>
          </a:xfrm>
        </p:grpSpPr>
        <p:grpSp>
          <p:nvGrpSpPr>
            <p:cNvPr id="13330" name="Group 45"/>
            <p:cNvGrpSpPr>
              <a:grpSpLocks/>
            </p:cNvGrpSpPr>
            <p:nvPr/>
          </p:nvGrpSpPr>
          <p:grpSpPr bwMode="auto">
            <a:xfrm flipV="1">
              <a:off x="516" y="2976"/>
              <a:ext cx="948" cy="864"/>
              <a:chOff x="1104" y="624"/>
              <a:chExt cx="4128" cy="3408"/>
            </a:xfrm>
          </p:grpSpPr>
          <p:grpSp>
            <p:nvGrpSpPr>
              <p:cNvPr id="13352" name="Group 46"/>
              <p:cNvGrpSpPr>
                <a:grpSpLocks/>
              </p:cNvGrpSpPr>
              <p:nvPr/>
            </p:nvGrpSpPr>
            <p:grpSpPr bwMode="auto">
              <a:xfrm flipH="1">
                <a:off x="2160" y="1680"/>
                <a:ext cx="1296" cy="2352"/>
                <a:chOff x="1200" y="2592"/>
                <a:chExt cx="940" cy="1440"/>
              </a:xfrm>
            </p:grpSpPr>
            <p:sp>
              <p:nvSpPr>
                <p:cNvPr id="13359" name="Arc 47"/>
                <p:cNvSpPr>
                  <a:spLocks/>
                </p:cNvSpPr>
                <p:nvPr/>
              </p:nvSpPr>
              <p:spPr bwMode="auto">
                <a:xfrm flipH="1" flipV="1">
                  <a:off x="1775" y="2784"/>
                  <a:ext cx="365" cy="124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60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1200" y="2592"/>
                  <a:ext cx="576" cy="120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  <p:sp>
            <p:nvSpPr>
              <p:cNvPr id="13353" name="Arc 49"/>
              <p:cNvSpPr>
                <a:spLocks/>
              </p:cNvSpPr>
              <p:nvPr/>
            </p:nvSpPr>
            <p:spPr bwMode="auto">
              <a:xfrm flipH="1" flipV="1">
                <a:off x="1657" y="199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54" name="Line 50"/>
              <p:cNvSpPr>
                <a:spLocks noChangeShapeType="1"/>
              </p:cNvSpPr>
              <p:nvPr/>
            </p:nvSpPr>
            <p:spPr bwMode="auto">
              <a:xfrm flipH="1" flipV="1">
                <a:off x="1104" y="2304"/>
                <a:ext cx="554" cy="133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55" name="Arc 51"/>
              <p:cNvSpPr>
                <a:spLocks/>
              </p:cNvSpPr>
              <p:nvPr/>
            </p:nvSpPr>
            <p:spPr bwMode="auto">
              <a:xfrm>
                <a:off x="4224" y="62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56" name="Line 52"/>
              <p:cNvSpPr>
                <a:spLocks noChangeShapeType="1"/>
              </p:cNvSpPr>
              <p:nvPr/>
            </p:nvSpPr>
            <p:spPr bwMode="auto">
              <a:xfrm>
                <a:off x="4726" y="1016"/>
                <a:ext cx="506" cy="128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57" name="Arc 53"/>
              <p:cNvSpPr>
                <a:spLocks/>
              </p:cNvSpPr>
              <p:nvPr/>
            </p:nvSpPr>
            <p:spPr bwMode="auto">
              <a:xfrm flipH="1">
                <a:off x="3721" y="624"/>
                <a:ext cx="503" cy="2038"/>
              </a:xfrm>
              <a:custGeom>
                <a:avLst/>
                <a:gdLst>
                  <a:gd name="T0" fmla="*/ 0 w 12796"/>
                  <a:gd name="T1" fmla="*/ 0 h 21600"/>
                  <a:gd name="T2" fmla="*/ 0 w 12796"/>
                  <a:gd name="T3" fmla="*/ 0 h 21600"/>
                  <a:gd name="T4" fmla="*/ 0 w 127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796"/>
                  <a:gd name="T10" fmla="*/ 0 h 21600"/>
                  <a:gd name="T11" fmla="*/ 12796 w 127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96" h="21600" fill="none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</a:path>
                  <a:path w="12796" h="21600" stroke="0" extrusionOk="0">
                    <a:moveTo>
                      <a:pt x="0" y="0"/>
                    </a:moveTo>
                    <a:cubicBezTo>
                      <a:pt x="37" y="0"/>
                      <a:pt x="75" y="-1"/>
                      <a:pt x="113" y="0"/>
                    </a:cubicBezTo>
                    <a:cubicBezTo>
                      <a:pt x="4668" y="0"/>
                      <a:pt x="9107" y="1440"/>
                      <a:pt x="12795" y="4115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3358" name="Line 54"/>
              <p:cNvSpPr>
                <a:spLocks noChangeShapeType="1"/>
              </p:cNvSpPr>
              <p:nvPr/>
            </p:nvSpPr>
            <p:spPr bwMode="auto">
              <a:xfrm flipH="1">
                <a:off x="3456" y="1016"/>
                <a:ext cx="266" cy="66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</p:grpSp>
        <p:grpSp>
          <p:nvGrpSpPr>
            <p:cNvPr id="13331" name="Group 55"/>
            <p:cNvGrpSpPr>
              <a:grpSpLocks/>
            </p:cNvGrpSpPr>
            <p:nvPr/>
          </p:nvGrpSpPr>
          <p:grpSpPr bwMode="auto">
            <a:xfrm>
              <a:off x="1464" y="2976"/>
              <a:ext cx="1896" cy="864"/>
              <a:chOff x="-672" y="1104"/>
              <a:chExt cx="3616" cy="1056"/>
            </a:xfrm>
          </p:grpSpPr>
          <p:grpSp>
            <p:nvGrpSpPr>
              <p:cNvPr id="13332" name="Group 56"/>
              <p:cNvGrpSpPr>
                <a:grpSpLocks/>
              </p:cNvGrpSpPr>
              <p:nvPr/>
            </p:nvGrpSpPr>
            <p:grpSpPr bwMode="auto">
              <a:xfrm flipV="1">
                <a:off x="-672" y="1104"/>
                <a:ext cx="1808" cy="1056"/>
                <a:chOff x="1104" y="624"/>
                <a:chExt cx="4128" cy="3408"/>
              </a:xfrm>
            </p:grpSpPr>
            <p:grpSp>
              <p:nvGrpSpPr>
                <p:cNvPr id="13343" name="Group 57"/>
                <p:cNvGrpSpPr>
                  <a:grpSpLocks/>
                </p:cNvGrpSpPr>
                <p:nvPr/>
              </p:nvGrpSpPr>
              <p:grpSpPr bwMode="auto">
                <a:xfrm flipH="1">
                  <a:off x="2160" y="1680"/>
                  <a:ext cx="1296" cy="2352"/>
                  <a:chOff x="1200" y="2592"/>
                  <a:chExt cx="940" cy="1440"/>
                </a:xfrm>
              </p:grpSpPr>
              <p:sp>
                <p:nvSpPr>
                  <p:cNvPr id="13350" name="Arc 58"/>
                  <p:cNvSpPr>
                    <a:spLocks/>
                  </p:cNvSpPr>
                  <p:nvPr/>
                </p:nvSpPr>
                <p:spPr bwMode="auto">
                  <a:xfrm flipH="1" flipV="1">
                    <a:off x="1775" y="2784"/>
                    <a:ext cx="365" cy="124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13351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0" y="2592"/>
                    <a:ext cx="576" cy="12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  <p:sp>
              <p:nvSpPr>
                <p:cNvPr id="13344" name="Arc 60"/>
                <p:cNvSpPr>
                  <a:spLocks/>
                </p:cNvSpPr>
                <p:nvPr/>
              </p:nvSpPr>
              <p:spPr bwMode="auto">
                <a:xfrm flipH="1" flipV="1">
                  <a:off x="1657" y="199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45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1104" y="2304"/>
                  <a:ext cx="554" cy="1336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46" name="Arc 62"/>
                <p:cNvSpPr>
                  <a:spLocks/>
                </p:cNvSpPr>
                <p:nvPr/>
              </p:nvSpPr>
              <p:spPr bwMode="auto">
                <a:xfrm>
                  <a:off x="4224" y="62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47" name="Line 63"/>
                <p:cNvSpPr>
                  <a:spLocks noChangeShapeType="1"/>
                </p:cNvSpPr>
                <p:nvPr/>
              </p:nvSpPr>
              <p:spPr bwMode="auto">
                <a:xfrm>
                  <a:off x="4726" y="1016"/>
                  <a:ext cx="506" cy="1288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48" name="Arc 64"/>
                <p:cNvSpPr>
                  <a:spLocks/>
                </p:cNvSpPr>
                <p:nvPr/>
              </p:nvSpPr>
              <p:spPr bwMode="auto">
                <a:xfrm flipH="1">
                  <a:off x="3721" y="62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4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456" y="1016"/>
                  <a:ext cx="266" cy="664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13333" name="Group 66"/>
              <p:cNvGrpSpPr>
                <a:grpSpLocks/>
              </p:cNvGrpSpPr>
              <p:nvPr/>
            </p:nvGrpSpPr>
            <p:grpSpPr bwMode="auto">
              <a:xfrm flipV="1">
                <a:off x="1136" y="1104"/>
                <a:ext cx="1808" cy="1056"/>
                <a:chOff x="1104" y="624"/>
                <a:chExt cx="4128" cy="3408"/>
              </a:xfrm>
            </p:grpSpPr>
            <p:grpSp>
              <p:nvGrpSpPr>
                <p:cNvPr id="13334" name="Group 67"/>
                <p:cNvGrpSpPr>
                  <a:grpSpLocks/>
                </p:cNvGrpSpPr>
                <p:nvPr/>
              </p:nvGrpSpPr>
              <p:grpSpPr bwMode="auto">
                <a:xfrm flipH="1">
                  <a:off x="2160" y="1680"/>
                  <a:ext cx="1296" cy="2352"/>
                  <a:chOff x="1200" y="2592"/>
                  <a:chExt cx="940" cy="1440"/>
                </a:xfrm>
              </p:grpSpPr>
              <p:sp>
                <p:nvSpPr>
                  <p:cNvPr id="13341" name="Arc 68"/>
                  <p:cNvSpPr>
                    <a:spLocks/>
                  </p:cNvSpPr>
                  <p:nvPr/>
                </p:nvSpPr>
                <p:spPr bwMode="auto">
                  <a:xfrm flipH="1" flipV="1">
                    <a:off x="1775" y="2784"/>
                    <a:ext cx="365" cy="1248"/>
                  </a:xfrm>
                  <a:custGeom>
                    <a:avLst/>
                    <a:gdLst>
                      <a:gd name="T0" fmla="*/ 0 w 12796"/>
                      <a:gd name="T1" fmla="*/ 0 h 21600"/>
                      <a:gd name="T2" fmla="*/ 0 w 12796"/>
                      <a:gd name="T3" fmla="*/ 0 h 21600"/>
                      <a:gd name="T4" fmla="*/ 0 w 1279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2796"/>
                      <a:gd name="T10" fmla="*/ 0 h 21600"/>
                      <a:gd name="T11" fmla="*/ 12796 w 1279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796" h="21600" fill="none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</a:path>
                      <a:path w="12796" h="21600" stroke="0" extrusionOk="0">
                        <a:moveTo>
                          <a:pt x="0" y="0"/>
                        </a:moveTo>
                        <a:cubicBezTo>
                          <a:pt x="37" y="0"/>
                          <a:pt x="75" y="-1"/>
                          <a:pt x="113" y="0"/>
                        </a:cubicBezTo>
                        <a:cubicBezTo>
                          <a:pt x="4668" y="0"/>
                          <a:pt x="9107" y="1440"/>
                          <a:pt x="12795" y="4115"/>
                        </a:cubicBezTo>
                        <a:lnTo>
                          <a:pt x="113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NZ"/>
                  </a:p>
                </p:txBody>
              </p:sp>
              <p:sp>
                <p:nvSpPr>
                  <p:cNvPr id="13342" name="Lin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0" y="2592"/>
                    <a:ext cx="576" cy="12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NZ"/>
                  </a:p>
                </p:txBody>
              </p:sp>
            </p:grpSp>
            <p:sp>
              <p:nvSpPr>
                <p:cNvPr id="13335" name="Arc 70"/>
                <p:cNvSpPr>
                  <a:spLocks/>
                </p:cNvSpPr>
                <p:nvPr/>
              </p:nvSpPr>
              <p:spPr bwMode="auto">
                <a:xfrm flipH="1" flipV="1">
                  <a:off x="1657" y="199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36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104" y="2304"/>
                  <a:ext cx="554" cy="1336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37" name="Arc 72"/>
                <p:cNvSpPr>
                  <a:spLocks/>
                </p:cNvSpPr>
                <p:nvPr/>
              </p:nvSpPr>
              <p:spPr bwMode="auto">
                <a:xfrm>
                  <a:off x="4224" y="62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38" name="Line 73"/>
                <p:cNvSpPr>
                  <a:spLocks noChangeShapeType="1"/>
                </p:cNvSpPr>
                <p:nvPr/>
              </p:nvSpPr>
              <p:spPr bwMode="auto">
                <a:xfrm>
                  <a:off x="4726" y="1016"/>
                  <a:ext cx="506" cy="1288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39" name="Arc 74"/>
                <p:cNvSpPr>
                  <a:spLocks/>
                </p:cNvSpPr>
                <p:nvPr/>
              </p:nvSpPr>
              <p:spPr bwMode="auto">
                <a:xfrm flipH="1">
                  <a:off x="3721" y="624"/>
                  <a:ext cx="503" cy="2038"/>
                </a:xfrm>
                <a:custGeom>
                  <a:avLst/>
                  <a:gdLst>
                    <a:gd name="T0" fmla="*/ 0 w 12796"/>
                    <a:gd name="T1" fmla="*/ 0 h 21600"/>
                    <a:gd name="T2" fmla="*/ 0 w 12796"/>
                    <a:gd name="T3" fmla="*/ 0 h 21600"/>
                    <a:gd name="T4" fmla="*/ 0 w 127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2796"/>
                    <a:gd name="T10" fmla="*/ 0 h 21600"/>
                    <a:gd name="T11" fmla="*/ 12796 w 127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96" h="21600" fill="none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</a:path>
                    <a:path w="12796" h="21600" stroke="0" extrusionOk="0">
                      <a:moveTo>
                        <a:pt x="0" y="0"/>
                      </a:moveTo>
                      <a:cubicBezTo>
                        <a:pt x="37" y="0"/>
                        <a:pt x="75" y="-1"/>
                        <a:pt x="113" y="0"/>
                      </a:cubicBezTo>
                      <a:cubicBezTo>
                        <a:pt x="4668" y="0"/>
                        <a:pt x="9107" y="1440"/>
                        <a:pt x="12795" y="4115"/>
                      </a:cubicBezTo>
                      <a:lnTo>
                        <a:pt x="1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NZ"/>
                </a:p>
              </p:txBody>
            </p:sp>
            <p:sp>
              <p:nvSpPr>
                <p:cNvPr id="13340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456" y="1016"/>
                  <a:ext cx="266" cy="664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NZ"/>
                </a:p>
              </p:txBody>
            </p:sp>
          </p:grpSp>
        </p:grpSp>
      </p:grp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2895600" y="3810000"/>
            <a:ext cx="914400" cy="1066800"/>
            <a:chOff x="1824" y="2400"/>
            <a:chExt cx="576" cy="672"/>
          </a:xfrm>
        </p:grpSpPr>
        <p:sp>
          <p:nvSpPr>
            <p:cNvPr id="13328" name="Line 77"/>
            <p:cNvSpPr>
              <a:spLocks noChangeShapeType="1"/>
            </p:cNvSpPr>
            <p:nvPr/>
          </p:nvSpPr>
          <p:spPr bwMode="auto">
            <a:xfrm flipV="1">
              <a:off x="1824" y="240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3329" name="Line 78"/>
            <p:cNvSpPr>
              <a:spLocks noChangeShapeType="1"/>
            </p:cNvSpPr>
            <p:nvPr/>
          </p:nvSpPr>
          <p:spPr bwMode="auto">
            <a:xfrm flipV="1">
              <a:off x="2208" y="288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grpSp>
        <p:nvGrpSpPr>
          <p:cNvPr id="20" name="Group 79"/>
          <p:cNvGrpSpPr>
            <a:grpSpLocks/>
          </p:cNvGrpSpPr>
          <p:nvPr/>
        </p:nvGrpSpPr>
        <p:grpSpPr bwMode="auto">
          <a:xfrm>
            <a:off x="4800600" y="3810000"/>
            <a:ext cx="914400" cy="1066800"/>
            <a:chOff x="3024" y="2400"/>
            <a:chExt cx="576" cy="672"/>
          </a:xfrm>
        </p:grpSpPr>
        <p:sp>
          <p:nvSpPr>
            <p:cNvPr id="13326" name="Line 8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3327" name="Line 81"/>
            <p:cNvSpPr>
              <a:spLocks noChangeShapeType="1"/>
            </p:cNvSpPr>
            <p:nvPr/>
          </p:nvSpPr>
          <p:spPr bwMode="auto">
            <a:xfrm flipH="1" flipV="1">
              <a:off x="3024" y="288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Physics\Y13 Physics\3.3 Wave Systems 90520\2 Interference\PIC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17.03"/>
          <p:cNvPicPr>
            <a:picLocks noChangeAspect="1" noChangeArrowheads="1"/>
          </p:cNvPicPr>
          <p:nvPr/>
        </p:nvPicPr>
        <p:blipFill>
          <a:blip r:embed="rId3" cstate="print"/>
          <a:srcRect l="48401" t="31732"/>
          <a:stretch>
            <a:fillRect/>
          </a:stretch>
        </p:blipFill>
        <p:spPr bwMode="auto">
          <a:xfrm>
            <a:off x="1143000" y="1447800"/>
            <a:ext cx="67818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6600"/>
                </a:solidFill>
                <a:latin typeface="Verdana" pitchFamily="34" charset="0"/>
              </a:rPr>
              <a:t>This is called  </a:t>
            </a:r>
            <a:r>
              <a:rPr lang="en-US" sz="2800" b="1" u="sng">
                <a:solidFill>
                  <a:srgbClr val="006600"/>
                </a:solidFill>
                <a:latin typeface="Verdana" pitchFamily="34" charset="0"/>
              </a:rPr>
              <a:t>Constructive Interference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600200"/>
            <a:ext cx="914400" cy="4267200"/>
            <a:chOff x="192" y="1008"/>
            <a:chExt cx="576" cy="2688"/>
          </a:xfrm>
        </p:grpSpPr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 flipH="1">
              <a:off x="192" y="2160"/>
              <a:ext cx="240" cy="0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grpSp>
          <p:nvGrpSpPr>
            <p:cNvPr id="14344" name="Group 6"/>
            <p:cNvGrpSpPr>
              <a:grpSpLocks/>
            </p:cNvGrpSpPr>
            <p:nvPr/>
          </p:nvGrpSpPr>
          <p:grpSpPr bwMode="auto">
            <a:xfrm>
              <a:off x="192" y="1008"/>
              <a:ext cx="576" cy="2688"/>
              <a:chOff x="192" y="1104"/>
              <a:chExt cx="576" cy="2592"/>
            </a:xfrm>
          </p:grpSpPr>
          <p:sp>
            <p:nvSpPr>
              <p:cNvPr id="14345" name="AutoShape 7"/>
              <p:cNvSpPr>
                <a:spLocks/>
              </p:cNvSpPr>
              <p:nvPr/>
            </p:nvSpPr>
            <p:spPr bwMode="auto">
              <a:xfrm>
                <a:off x="432" y="1104"/>
                <a:ext cx="192" cy="2208"/>
              </a:xfrm>
              <a:prstGeom prst="leftBrace">
                <a:avLst>
                  <a:gd name="adj1" fmla="val 95833"/>
                  <a:gd name="adj2" fmla="val 50000"/>
                </a:avLst>
              </a:prstGeom>
              <a:noFill/>
              <a:ln w="28575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4346" name="Line 8"/>
              <p:cNvSpPr>
                <a:spLocks noChangeShapeType="1"/>
              </p:cNvSpPr>
              <p:nvPr/>
            </p:nvSpPr>
            <p:spPr bwMode="auto">
              <a:xfrm>
                <a:off x="192" y="2208"/>
                <a:ext cx="0" cy="1488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4347" name="Line 9"/>
              <p:cNvSpPr>
                <a:spLocks noChangeShapeType="1"/>
              </p:cNvSpPr>
              <p:nvPr/>
            </p:nvSpPr>
            <p:spPr bwMode="auto">
              <a:xfrm>
                <a:off x="192" y="3696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</p:grp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447800" y="56388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  <a:latin typeface="Verdana" pitchFamily="34" charset="0"/>
              </a:rPr>
              <a:t>We also say that these two waves are </a:t>
            </a:r>
            <a:r>
              <a:rPr lang="en-US" sz="2400" b="1" u="sng">
                <a:solidFill>
                  <a:srgbClr val="000099"/>
                </a:solidFill>
                <a:latin typeface="Verdana" pitchFamily="34" charset="0"/>
              </a:rPr>
              <a:t>In Phase</a:t>
            </a:r>
            <a:r>
              <a:rPr lang="en-US" sz="2400" b="1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2400">
                <a:solidFill>
                  <a:srgbClr val="000099"/>
                </a:solidFill>
                <a:latin typeface="Verdana" pitchFamily="34" charset="0"/>
              </a:rPr>
              <a:t>at this point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6600"/>
                </a:solidFill>
                <a:latin typeface="Verdana" pitchFamily="34" charset="0"/>
              </a:rPr>
              <a:t>Now suppose the listener moves:</a:t>
            </a:r>
          </a:p>
        </p:txBody>
      </p:sp>
      <p:pic>
        <p:nvPicPr>
          <p:cNvPr id="15363" name="Picture 3" descr="spam"/>
          <p:cNvPicPr>
            <a:picLocks noChangeAspect="1" noChangeArrowheads="1"/>
          </p:cNvPicPr>
          <p:nvPr/>
        </p:nvPicPr>
        <p:blipFill>
          <a:blip r:embed="rId3" cstate="print"/>
          <a:srcRect l="65767"/>
          <a:stretch>
            <a:fillRect/>
          </a:stretch>
        </p:blipFill>
        <p:spPr bwMode="auto">
          <a:xfrm>
            <a:off x="2438400" y="4876800"/>
            <a:ext cx="8255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j0230325"/>
          <p:cNvPicPr>
            <a:picLocks noChangeAspect="1" noChangeArrowheads="1"/>
          </p:cNvPicPr>
          <p:nvPr/>
        </p:nvPicPr>
        <p:blipFill>
          <a:blip r:embed="rId4" cstate="print"/>
          <a:srcRect r="53462"/>
          <a:stretch>
            <a:fillRect/>
          </a:stretch>
        </p:blipFill>
        <p:spPr bwMode="auto">
          <a:xfrm>
            <a:off x="2209800" y="1458913"/>
            <a:ext cx="63023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j0230325"/>
          <p:cNvPicPr>
            <a:picLocks noChangeAspect="1" noChangeArrowheads="1"/>
          </p:cNvPicPr>
          <p:nvPr/>
        </p:nvPicPr>
        <p:blipFill>
          <a:blip r:embed="rId4" cstate="print"/>
          <a:srcRect l="49861"/>
          <a:stretch>
            <a:fillRect/>
          </a:stretch>
        </p:blipFill>
        <p:spPr bwMode="auto">
          <a:xfrm>
            <a:off x="6096000" y="1306513"/>
            <a:ext cx="67945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6"/>
          <p:cNvSpPr>
            <a:spLocks/>
          </p:cNvSpPr>
          <p:nvPr/>
        </p:nvSpPr>
        <p:spPr bwMode="auto">
          <a:xfrm rot="-627339">
            <a:off x="2209800" y="2209800"/>
            <a:ext cx="234950" cy="2871788"/>
          </a:xfrm>
          <a:prstGeom prst="leftBrace">
            <a:avLst>
              <a:gd name="adj1" fmla="val 101858"/>
              <a:gd name="adj2" fmla="val 50000"/>
            </a:avLst>
          </a:prstGeom>
          <a:noFill/>
          <a:ln w="25400">
            <a:solidFill>
              <a:srgbClr val="66006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14400" y="336391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3 m</a:t>
            </a:r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3071626" flipH="1">
            <a:off x="4746625" y="1606550"/>
            <a:ext cx="333375" cy="4479925"/>
          </a:xfrm>
          <a:prstGeom prst="leftBrace">
            <a:avLst>
              <a:gd name="adj1" fmla="val 111984"/>
              <a:gd name="adj2" fmla="val 50000"/>
            </a:avLst>
          </a:prstGeom>
          <a:noFill/>
          <a:ln w="25400">
            <a:solidFill>
              <a:srgbClr val="66006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029200" y="3886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5 m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181600" y="50292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6600"/>
                </a:solidFill>
                <a:latin typeface="Verdana" pitchFamily="34" charset="0"/>
              </a:rPr>
              <a:t>What does she hear now??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pam"/>
          <p:cNvPicPr>
            <a:picLocks noChangeAspect="1" noChangeArrowheads="1"/>
          </p:cNvPicPr>
          <p:nvPr/>
        </p:nvPicPr>
        <p:blipFill>
          <a:blip r:embed="rId2" cstate="print"/>
          <a:srcRect l="65767"/>
          <a:stretch>
            <a:fillRect/>
          </a:stretch>
        </p:blipFill>
        <p:spPr bwMode="auto">
          <a:xfrm>
            <a:off x="6629400" y="4495800"/>
            <a:ext cx="8255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j0230325"/>
          <p:cNvPicPr>
            <a:picLocks noChangeAspect="1" noChangeArrowheads="1"/>
          </p:cNvPicPr>
          <p:nvPr/>
        </p:nvPicPr>
        <p:blipFill>
          <a:blip r:embed="rId3" cstate="print"/>
          <a:srcRect r="53462"/>
          <a:stretch>
            <a:fillRect/>
          </a:stretch>
        </p:blipFill>
        <p:spPr bwMode="auto">
          <a:xfrm>
            <a:off x="2133600" y="1001713"/>
            <a:ext cx="63023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j0230325"/>
          <p:cNvPicPr>
            <a:picLocks noChangeAspect="1" noChangeArrowheads="1"/>
          </p:cNvPicPr>
          <p:nvPr/>
        </p:nvPicPr>
        <p:blipFill>
          <a:blip r:embed="rId3" cstate="print"/>
          <a:srcRect l="49861"/>
          <a:stretch>
            <a:fillRect/>
          </a:stretch>
        </p:blipFill>
        <p:spPr bwMode="auto">
          <a:xfrm>
            <a:off x="6019800" y="849313"/>
            <a:ext cx="67945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/>
          <p:cNvSpPr>
            <a:spLocks/>
          </p:cNvSpPr>
          <p:nvPr/>
        </p:nvSpPr>
        <p:spPr bwMode="auto">
          <a:xfrm rot="20575066" flipH="1">
            <a:off x="6858000" y="1676400"/>
            <a:ext cx="234950" cy="3124200"/>
          </a:xfrm>
          <a:prstGeom prst="leftBrace">
            <a:avLst>
              <a:gd name="adj1" fmla="val 110811"/>
              <a:gd name="adj2" fmla="val 50000"/>
            </a:avLst>
          </a:prstGeom>
          <a:noFill/>
          <a:ln w="25400">
            <a:solidFill>
              <a:srgbClr val="66006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086600" y="2971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3.5 m</a:t>
            </a:r>
          </a:p>
        </p:txBody>
      </p:sp>
      <p:sp>
        <p:nvSpPr>
          <p:cNvPr id="16391" name="AutoShape 7"/>
          <p:cNvSpPr>
            <a:spLocks/>
          </p:cNvSpPr>
          <p:nvPr/>
        </p:nvSpPr>
        <p:spPr bwMode="auto">
          <a:xfrm rot="-3420567">
            <a:off x="4405312" y="852488"/>
            <a:ext cx="333375" cy="5181600"/>
          </a:xfrm>
          <a:prstGeom prst="leftBrace">
            <a:avLst>
              <a:gd name="adj1" fmla="val 129524"/>
              <a:gd name="adj2" fmla="val 50000"/>
            </a:avLst>
          </a:prstGeom>
          <a:noFill/>
          <a:ln w="25400">
            <a:solidFill>
              <a:srgbClr val="66006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86200" y="3581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6 m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7200" y="152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6600"/>
                </a:solidFill>
                <a:latin typeface="Verdana" pitchFamily="34" charset="0"/>
              </a:rPr>
              <a:t>She moves again: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81000" y="45720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  <a:latin typeface="Verdana" pitchFamily="34" charset="0"/>
              </a:rPr>
              <a:t>Path length difference = 2.5 m = 2.5 </a:t>
            </a:r>
            <a:r>
              <a:rPr lang="en-US" sz="2400" b="1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</a:t>
            </a:r>
            <a:r>
              <a:rPr lang="en-US" sz="2400">
                <a:solidFill>
                  <a:srgbClr val="000099"/>
                </a:solidFill>
                <a:latin typeface="Verdana" pitchFamily="34" charset="0"/>
              </a:rPr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81200" y="5334000"/>
            <a:ext cx="3429000" cy="838200"/>
            <a:chOff x="1248" y="3360"/>
            <a:chExt cx="2160" cy="528"/>
          </a:xfrm>
        </p:grpSpPr>
        <p:sp>
          <p:nvSpPr>
            <p:cNvPr id="16399" name="Line 12"/>
            <p:cNvSpPr>
              <a:spLocks noChangeShapeType="1"/>
            </p:cNvSpPr>
            <p:nvPr/>
          </p:nvSpPr>
          <p:spPr bwMode="auto">
            <a:xfrm flipV="1">
              <a:off x="1968" y="3360"/>
              <a:ext cx="0" cy="24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1248" y="3600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solidFill>
                    <a:srgbClr val="990000"/>
                  </a:solidFill>
                  <a:latin typeface="Verdana" pitchFamily="34" charset="0"/>
                </a:rPr>
                <a:t>off by ½ wavelength</a:t>
              </a:r>
            </a:p>
          </p:txBody>
        </p:sp>
      </p:grp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5029200" y="63246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NZ"/>
          </a:p>
        </p:txBody>
      </p:sp>
      <p:pic>
        <p:nvPicPr>
          <p:cNvPr id="9231" name="Picture 15" descr="problem"/>
          <p:cNvPicPr>
            <a:picLocks noChangeAspect="1" noChangeArrowheads="1"/>
          </p:cNvPicPr>
          <p:nvPr/>
        </p:nvPicPr>
        <p:blipFill>
          <a:blip r:embed="rId4" cstate="print"/>
          <a:srcRect l="47568"/>
          <a:stretch>
            <a:fillRect/>
          </a:stretch>
        </p:blipFill>
        <p:spPr bwMode="auto">
          <a:xfrm>
            <a:off x="6629400" y="4343400"/>
            <a:ext cx="835025" cy="1406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utoUpdateAnimBg="0"/>
      <p:bldP spid="92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6600"/>
                </a:solidFill>
                <a:latin typeface="Verdana" pitchFamily="34" charset="0"/>
              </a:rPr>
              <a:t>This is called  </a:t>
            </a:r>
            <a:r>
              <a:rPr lang="en-US" sz="2800" b="1" u="sng">
                <a:solidFill>
                  <a:srgbClr val="006600"/>
                </a:solidFill>
                <a:latin typeface="Verdana" pitchFamily="34" charset="0"/>
              </a:rPr>
              <a:t>Destructive Interference</a:t>
            </a:r>
          </a:p>
        </p:txBody>
      </p:sp>
      <p:pic>
        <p:nvPicPr>
          <p:cNvPr id="17411" name="Picture 3" descr="F17.04"/>
          <p:cNvPicPr>
            <a:picLocks noChangeAspect="1" noChangeArrowheads="1"/>
          </p:cNvPicPr>
          <p:nvPr/>
        </p:nvPicPr>
        <p:blipFill>
          <a:blip r:embed="rId3" cstate="print"/>
          <a:srcRect l="49283" t="30008"/>
          <a:stretch>
            <a:fillRect/>
          </a:stretch>
        </p:blipFill>
        <p:spPr bwMode="auto">
          <a:xfrm>
            <a:off x="1295400" y="1600200"/>
            <a:ext cx="7162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600200"/>
            <a:ext cx="914400" cy="4267200"/>
            <a:chOff x="192" y="1008"/>
            <a:chExt cx="576" cy="2688"/>
          </a:xfrm>
        </p:grpSpPr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 flipH="1">
              <a:off x="192" y="2160"/>
              <a:ext cx="2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grpSp>
          <p:nvGrpSpPr>
            <p:cNvPr id="17416" name="Group 6"/>
            <p:cNvGrpSpPr>
              <a:grpSpLocks/>
            </p:cNvGrpSpPr>
            <p:nvPr/>
          </p:nvGrpSpPr>
          <p:grpSpPr bwMode="auto">
            <a:xfrm>
              <a:off x="192" y="1008"/>
              <a:ext cx="576" cy="2688"/>
              <a:chOff x="192" y="1104"/>
              <a:chExt cx="576" cy="2592"/>
            </a:xfrm>
          </p:grpSpPr>
          <p:sp>
            <p:nvSpPr>
              <p:cNvPr id="17417" name="AutoShape 7"/>
              <p:cNvSpPr>
                <a:spLocks/>
              </p:cNvSpPr>
              <p:nvPr/>
            </p:nvSpPr>
            <p:spPr bwMode="auto">
              <a:xfrm>
                <a:off x="432" y="1104"/>
                <a:ext cx="192" cy="2208"/>
              </a:xfrm>
              <a:prstGeom prst="leftBrace">
                <a:avLst>
                  <a:gd name="adj1" fmla="val 95833"/>
                  <a:gd name="adj2" fmla="val 50000"/>
                </a:avLst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7418" name="Line 8"/>
              <p:cNvSpPr>
                <a:spLocks noChangeShapeType="1"/>
              </p:cNvSpPr>
              <p:nvPr/>
            </p:nvSpPr>
            <p:spPr bwMode="auto">
              <a:xfrm>
                <a:off x="192" y="2208"/>
                <a:ext cx="0" cy="148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  <p:sp>
            <p:nvSpPr>
              <p:cNvPr id="17419" name="Line 9"/>
              <p:cNvSpPr>
                <a:spLocks noChangeShapeType="1"/>
              </p:cNvSpPr>
              <p:nvPr/>
            </p:nvSpPr>
            <p:spPr bwMode="auto">
              <a:xfrm>
                <a:off x="192" y="3696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NZ"/>
              </a:p>
            </p:txBody>
          </p:sp>
        </p:grp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447800" y="56388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660066"/>
                </a:solidFill>
                <a:latin typeface="Verdana" pitchFamily="34" charset="0"/>
              </a:rPr>
              <a:t>We also say that these two waves are </a:t>
            </a:r>
            <a:r>
              <a:rPr lang="en-US" sz="2400" b="1" u="sng" dirty="0">
                <a:solidFill>
                  <a:srgbClr val="660066"/>
                </a:solidFill>
                <a:latin typeface="Verdana" pitchFamily="34" charset="0"/>
              </a:rPr>
              <a:t>Exactly Out of Phase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at this point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u="sng">
                <a:solidFill>
                  <a:srgbClr val="006600"/>
                </a:solidFill>
                <a:latin typeface="Verdana" pitchFamily="34" charset="0"/>
              </a:rPr>
              <a:t>Interference Summary</a:t>
            </a:r>
          </a:p>
        </p:txBody>
      </p:sp>
      <p:pic>
        <p:nvPicPr>
          <p:cNvPr id="18435" name="Picture 3" descr="j0230325"/>
          <p:cNvPicPr>
            <a:picLocks noChangeAspect="1" noChangeArrowheads="1"/>
          </p:cNvPicPr>
          <p:nvPr/>
        </p:nvPicPr>
        <p:blipFill>
          <a:blip r:embed="rId2" cstate="print"/>
          <a:srcRect r="53462"/>
          <a:stretch>
            <a:fillRect/>
          </a:stretch>
        </p:blipFill>
        <p:spPr bwMode="auto">
          <a:xfrm>
            <a:off x="2057400" y="1066800"/>
            <a:ext cx="63023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230325"/>
          <p:cNvPicPr>
            <a:picLocks noChangeAspect="1" noChangeArrowheads="1"/>
          </p:cNvPicPr>
          <p:nvPr/>
        </p:nvPicPr>
        <p:blipFill>
          <a:blip r:embed="rId2" cstate="print"/>
          <a:srcRect l="49861"/>
          <a:stretch>
            <a:fillRect/>
          </a:stretch>
        </p:blipFill>
        <p:spPr bwMode="auto">
          <a:xfrm>
            <a:off x="5943600" y="914400"/>
            <a:ext cx="6794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iking"/>
          <p:cNvPicPr>
            <a:picLocks noChangeAspect="1" noChangeArrowheads="1"/>
          </p:cNvPicPr>
          <p:nvPr/>
        </p:nvPicPr>
        <p:blipFill>
          <a:blip r:embed="rId3" cstate="print"/>
          <a:srcRect l="26190" r="35196"/>
          <a:stretch>
            <a:fillRect/>
          </a:stretch>
        </p:blipFill>
        <p:spPr bwMode="auto">
          <a:xfrm>
            <a:off x="3657600" y="2808288"/>
            <a:ext cx="1152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438400" y="1741488"/>
            <a:ext cx="1752600" cy="1371600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NZ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4419600" y="1752600"/>
            <a:ext cx="1752600" cy="1252538"/>
          </a:xfrm>
          <a:prstGeom prst="line">
            <a:avLst/>
          </a:prstGeom>
          <a:noFill/>
          <a:ln w="31750">
            <a:solidFill>
              <a:srgbClr val="0000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NZ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09800" y="235108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990000"/>
                </a:solidFill>
                <a:latin typeface="Verdana" pitchFamily="34" charset="0"/>
              </a:rPr>
              <a:t>path 1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105400" y="235108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  <a:latin typeface="Verdana" pitchFamily="34" charset="0"/>
              </a:rPr>
              <a:t>path 2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81000" y="4800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If the difference in path lengths is………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8200" y="5410200"/>
            <a:ext cx="7620000" cy="457200"/>
            <a:chOff x="528" y="3408"/>
            <a:chExt cx="4800" cy="288"/>
          </a:xfrm>
        </p:grpSpPr>
        <p:sp>
          <p:nvSpPr>
            <p:cNvPr id="18447" name="Text Box 12"/>
            <p:cNvSpPr txBox="1">
              <a:spLocks noChangeArrowheads="1"/>
            </p:cNvSpPr>
            <p:nvPr/>
          </p:nvSpPr>
          <p:spPr bwMode="auto">
            <a:xfrm>
              <a:off x="528" y="3408"/>
              <a:ext cx="4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latin typeface="Verdana" pitchFamily="34" charset="0"/>
                </a:rPr>
                <a:t>0, 1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</a:t>
              </a:r>
              <a:r>
                <a:rPr lang="en-US" sz="2400">
                  <a:latin typeface="Verdana" pitchFamily="34" charset="0"/>
                </a:rPr>
                <a:t>2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</a:t>
              </a:r>
              <a:r>
                <a:rPr lang="en-US" sz="2400">
                  <a:latin typeface="Verdana" pitchFamily="34" charset="0"/>
                </a:rPr>
                <a:t>3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etc……             </a:t>
              </a:r>
              <a:r>
                <a:rPr lang="en-US" sz="2400" b="1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Constructive</a:t>
              </a:r>
            </a:p>
          </p:txBody>
        </p:sp>
        <p:sp>
          <p:nvSpPr>
            <p:cNvPr id="18448" name="AutoShape 13"/>
            <p:cNvSpPr>
              <a:spLocks noChangeArrowheads="1"/>
            </p:cNvSpPr>
            <p:nvPr/>
          </p:nvSpPr>
          <p:spPr bwMode="auto">
            <a:xfrm>
              <a:off x="2688" y="3504"/>
              <a:ext cx="576" cy="14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38200" y="5943600"/>
            <a:ext cx="7620000" cy="457200"/>
            <a:chOff x="528" y="3744"/>
            <a:chExt cx="4800" cy="288"/>
          </a:xfrm>
        </p:grpSpPr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528" y="3744"/>
              <a:ext cx="4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latin typeface="Verdana" pitchFamily="34" charset="0"/>
                </a:rPr>
                <a:t>½ 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1½ 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</a:t>
              </a:r>
              <a:r>
                <a:rPr lang="en-US" sz="2400">
                  <a:latin typeface="Verdana" pitchFamily="34" charset="0"/>
                </a:rPr>
                <a:t>2½ 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etc……             </a:t>
              </a:r>
              <a:r>
                <a:rPr lang="en-US" sz="2400" b="1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Destructive</a:t>
              </a:r>
            </a:p>
          </p:txBody>
        </p:sp>
        <p:sp>
          <p:nvSpPr>
            <p:cNvPr id="18446" name="AutoShape 16"/>
            <p:cNvSpPr>
              <a:spLocks noChangeArrowheads="1"/>
            </p:cNvSpPr>
            <p:nvPr/>
          </p:nvSpPr>
          <p:spPr bwMode="auto">
            <a:xfrm>
              <a:off x="3072" y="3840"/>
              <a:ext cx="576" cy="14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3213" y="1844675"/>
            <a:ext cx="3279775" cy="1403350"/>
            <a:chOff x="191" y="1162"/>
            <a:chExt cx="2066" cy="884"/>
          </a:xfrm>
        </p:grpSpPr>
        <p:sp>
          <p:nvSpPr>
            <p:cNvPr id="3094" name="Freeform 6"/>
            <p:cNvSpPr>
              <a:spLocks/>
            </p:cNvSpPr>
            <p:nvPr/>
          </p:nvSpPr>
          <p:spPr bwMode="auto">
            <a:xfrm>
              <a:off x="191" y="1162"/>
              <a:ext cx="769" cy="308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0 h 768"/>
                <a:gd name="T4" fmla="*/ 0 w 1920"/>
                <a:gd name="T5" fmla="*/ 0 h 768"/>
                <a:gd name="T6" fmla="*/ 0 w 1920"/>
                <a:gd name="T7" fmla="*/ 0 h 768"/>
                <a:gd name="T8" fmla="*/ 0 w 1920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768"/>
                <a:gd name="T17" fmla="*/ 1920 w 1920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768">
                  <a:moveTo>
                    <a:pt x="0" y="384"/>
                  </a:moveTo>
                  <a:cubicBezTo>
                    <a:pt x="160" y="192"/>
                    <a:pt x="320" y="0"/>
                    <a:pt x="480" y="0"/>
                  </a:cubicBezTo>
                  <a:cubicBezTo>
                    <a:pt x="640" y="0"/>
                    <a:pt x="800" y="256"/>
                    <a:pt x="960" y="384"/>
                  </a:cubicBezTo>
                  <a:cubicBezTo>
                    <a:pt x="1120" y="512"/>
                    <a:pt x="1280" y="768"/>
                    <a:pt x="1440" y="768"/>
                  </a:cubicBezTo>
                  <a:cubicBezTo>
                    <a:pt x="1600" y="768"/>
                    <a:pt x="1840" y="448"/>
                    <a:pt x="1920" y="38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400"/>
            </a:p>
          </p:txBody>
        </p:sp>
        <p:sp>
          <p:nvSpPr>
            <p:cNvPr id="3095" name="Freeform 7"/>
            <p:cNvSpPr>
              <a:spLocks/>
            </p:cNvSpPr>
            <p:nvPr/>
          </p:nvSpPr>
          <p:spPr bwMode="auto">
            <a:xfrm>
              <a:off x="191" y="1738"/>
              <a:ext cx="769" cy="308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0 h 768"/>
                <a:gd name="T4" fmla="*/ 0 w 1920"/>
                <a:gd name="T5" fmla="*/ 0 h 768"/>
                <a:gd name="T6" fmla="*/ 0 w 1920"/>
                <a:gd name="T7" fmla="*/ 0 h 768"/>
                <a:gd name="T8" fmla="*/ 0 w 1920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768"/>
                <a:gd name="T17" fmla="*/ 1920 w 1920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768">
                  <a:moveTo>
                    <a:pt x="0" y="384"/>
                  </a:moveTo>
                  <a:cubicBezTo>
                    <a:pt x="160" y="192"/>
                    <a:pt x="320" y="0"/>
                    <a:pt x="480" y="0"/>
                  </a:cubicBezTo>
                  <a:cubicBezTo>
                    <a:pt x="640" y="0"/>
                    <a:pt x="800" y="256"/>
                    <a:pt x="960" y="384"/>
                  </a:cubicBezTo>
                  <a:cubicBezTo>
                    <a:pt x="1120" y="512"/>
                    <a:pt x="1280" y="768"/>
                    <a:pt x="1440" y="768"/>
                  </a:cubicBezTo>
                  <a:cubicBezTo>
                    <a:pt x="1600" y="768"/>
                    <a:pt x="1840" y="448"/>
                    <a:pt x="1920" y="38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400"/>
            </a:p>
          </p:txBody>
        </p:sp>
        <p:sp>
          <p:nvSpPr>
            <p:cNvPr id="3096" name="AutoShape 8"/>
            <p:cNvSpPr>
              <a:spLocks noChangeArrowheads="1"/>
            </p:cNvSpPr>
            <p:nvPr/>
          </p:nvSpPr>
          <p:spPr bwMode="auto">
            <a:xfrm>
              <a:off x="960" y="1488"/>
              <a:ext cx="336" cy="38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 sz="2400"/>
            </a:p>
          </p:txBody>
        </p:sp>
        <p:sp>
          <p:nvSpPr>
            <p:cNvPr id="3097" name="Freeform 9"/>
            <p:cNvSpPr>
              <a:spLocks/>
            </p:cNvSpPr>
            <p:nvPr/>
          </p:nvSpPr>
          <p:spPr bwMode="auto">
            <a:xfrm>
              <a:off x="1488" y="1344"/>
              <a:ext cx="769" cy="614"/>
            </a:xfrm>
            <a:custGeom>
              <a:avLst/>
              <a:gdLst>
                <a:gd name="T0" fmla="*/ 0 w 1920"/>
                <a:gd name="T1" fmla="*/ 9 h 768"/>
                <a:gd name="T2" fmla="*/ 0 w 1920"/>
                <a:gd name="T3" fmla="*/ 0 h 768"/>
                <a:gd name="T4" fmla="*/ 0 w 1920"/>
                <a:gd name="T5" fmla="*/ 9 h 768"/>
                <a:gd name="T6" fmla="*/ 0 w 1920"/>
                <a:gd name="T7" fmla="*/ 18 h 768"/>
                <a:gd name="T8" fmla="*/ 0 w 1920"/>
                <a:gd name="T9" fmla="*/ 9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768"/>
                <a:gd name="T17" fmla="*/ 1920 w 1920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768">
                  <a:moveTo>
                    <a:pt x="0" y="384"/>
                  </a:moveTo>
                  <a:cubicBezTo>
                    <a:pt x="160" y="192"/>
                    <a:pt x="320" y="0"/>
                    <a:pt x="480" y="0"/>
                  </a:cubicBezTo>
                  <a:cubicBezTo>
                    <a:pt x="640" y="0"/>
                    <a:pt x="800" y="256"/>
                    <a:pt x="960" y="384"/>
                  </a:cubicBezTo>
                  <a:cubicBezTo>
                    <a:pt x="1120" y="512"/>
                    <a:pt x="1280" y="768"/>
                    <a:pt x="1440" y="768"/>
                  </a:cubicBezTo>
                  <a:cubicBezTo>
                    <a:pt x="1600" y="768"/>
                    <a:pt x="1840" y="448"/>
                    <a:pt x="1920" y="38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40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5613" y="4587875"/>
            <a:ext cx="4116387" cy="1574800"/>
            <a:chOff x="287" y="2890"/>
            <a:chExt cx="2593" cy="992"/>
          </a:xfrm>
        </p:grpSpPr>
        <p:sp>
          <p:nvSpPr>
            <p:cNvPr id="3090" name="Freeform 10"/>
            <p:cNvSpPr>
              <a:spLocks/>
            </p:cNvSpPr>
            <p:nvPr/>
          </p:nvSpPr>
          <p:spPr bwMode="auto">
            <a:xfrm>
              <a:off x="287" y="2890"/>
              <a:ext cx="769" cy="308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0 h 768"/>
                <a:gd name="T4" fmla="*/ 0 w 1920"/>
                <a:gd name="T5" fmla="*/ 0 h 768"/>
                <a:gd name="T6" fmla="*/ 0 w 1920"/>
                <a:gd name="T7" fmla="*/ 0 h 768"/>
                <a:gd name="T8" fmla="*/ 0 w 1920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768"/>
                <a:gd name="T17" fmla="*/ 1920 w 1920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768">
                  <a:moveTo>
                    <a:pt x="0" y="384"/>
                  </a:moveTo>
                  <a:cubicBezTo>
                    <a:pt x="160" y="192"/>
                    <a:pt x="320" y="0"/>
                    <a:pt x="480" y="0"/>
                  </a:cubicBezTo>
                  <a:cubicBezTo>
                    <a:pt x="640" y="0"/>
                    <a:pt x="800" y="256"/>
                    <a:pt x="960" y="384"/>
                  </a:cubicBezTo>
                  <a:cubicBezTo>
                    <a:pt x="1120" y="512"/>
                    <a:pt x="1280" y="768"/>
                    <a:pt x="1440" y="768"/>
                  </a:cubicBezTo>
                  <a:cubicBezTo>
                    <a:pt x="1600" y="768"/>
                    <a:pt x="1840" y="448"/>
                    <a:pt x="1920" y="38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400"/>
            </a:p>
          </p:txBody>
        </p:sp>
        <p:sp>
          <p:nvSpPr>
            <p:cNvPr id="3091" name="Freeform 11"/>
            <p:cNvSpPr>
              <a:spLocks/>
            </p:cNvSpPr>
            <p:nvPr/>
          </p:nvSpPr>
          <p:spPr bwMode="auto">
            <a:xfrm flipV="1">
              <a:off x="287" y="3574"/>
              <a:ext cx="769" cy="308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0 h 768"/>
                <a:gd name="T4" fmla="*/ 0 w 1920"/>
                <a:gd name="T5" fmla="*/ 0 h 768"/>
                <a:gd name="T6" fmla="*/ 0 w 1920"/>
                <a:gd name="T7" fmla="*/ 0 h 768"/>
                <a:gd name="T8" fmla="*/ 0 w 1920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768"/>
                <a:gd name="T17" fmla="*/ 1920 w 1920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768">
                  <a:moveTo>
                    <a:pt x="0" y="384"/>
                  </a:moveTo>
                  <a:cubicBezTo>
                    <a:pt x="160" y="192"/>
                    <a:pt x="320" y="0"/>
                    <a:pt x="480" y="0"/>
                  </a:cubicBezTo>
                  <a:cubicBezTo>
                    <a:pt x="640" y="0"/>
                    <a:pt x="800" y="256"/>
                    <a:pt x="960" y="384"/>
                  </a:cubicBezTo>
                  <a:cubicBezTo>
                    <a:pt x="1120" y="512"/>
                    <a:pt x="1280" y="768"/>
                    <a:pt x="1440" y="768"/>
                  </a:cubicBezTo>
                  <a:cubicBezTo>
                    <a:pt x="1600" y="768"/>
                    <a:pt x="1840" y="448"/>
                    <a:pt x="1920" y="38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400"/>
            </a:p>
          </p:txBody>
        </p:sp>
        <p:sp>
          <p:nvSpPr>
            <p:cNvPr id="3092" name="AutoShape 12"/>
            <p:cNvSpPr>
              <a:spLocks noChangeArrowheads="1"/>
            </p:cNvSpPr>
            <p:nvPr/>
          </p:nvSpPr>
          <p:spPr bwMode="auto">
            <a:xfrm>
              <a:off x="1152" y="3168"/>
              <a:ext cx="336" cy="38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 sz="2400"/>
            </a:p>
          </p:txBody>
        </p:sp>
        <p:sp>
          <p:nvSpPr>
            <p:cNvPr id="3093" name="Line 13"/>
            <p:cNvSpPr>
              <a:spLocks noChangeShapeType="1"/>
            </p:cNvSpPr>
            <p:nvPr/>
          </p:nvSpPr>
          <p:spPr bwMode="auto">
            <a:xfrm>
              <a:off x="1680" y="336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4191000" y="2133600"/>
          <a:ext cx="30368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4" imgW="1130040" imgH="228600" progId="Equation.3">
                  <p:embed/>
                </p:oleObj>
              </mc:Choice>
              <mc:Fallback>
                <p:oleObj name="Equation" r:id="rId4" imgW="113004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33600"/>
                        <a:ext cx="30368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09946"/>
              </p:ext>
            </p:extLst>
          </p:nvPr>
        </p:nvGraphicFramePr>
        <p:xfrm>
          <a:off x="4981575" y="4953000"/>
          <a:ext cx="3419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6" imgW="1270000" imgH="266700" progId="Equation.3">
                  <p:embed/>
                </p:oleObj>
              </mc:Choice>
              <mc:Fallback>
                <p:oleObj name="Equation" r:id="rId6" imgW="1270000" imgH="266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4953000"/>
                        <a:ext cx="34194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152400" y="1009650"/>
            <a:ext cx="8763000" cy="241935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152400" y="3714750"/>
            <a:ext cx="8763000" cy="26289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sz="240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If the difference in path lengths is………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219200"/>
            <a:ext cx="8534400" cy="830263"/>
            <a:chOff x="528" y="3408"/>
            <a:chExt cx="5376" cy="523"/>
          </a:xfrm>
        </p:grpSpPr>
        <p:sp>
          <p:nvSpPr>
            <p:cNvPr id="3088" name="Text Box 12"/>
            <p:cNvSpPr txBox="1">
              <a:spLocks noChangeArrowheads="1"/>
            </p:cNvSpPr>
            <p:nvPr/>
          </p:nvSpPr>
          <p:spPr bwMode="auto">
            <a:xfrm>
              <a:off x="528" y="3408"/>
              <a:ext cx="537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latin typeface="Verdana" pitchFamily="34" charset="0"/>
                </a:rPr>
                <a:t>0, 1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</a:t>
              </a:r>
              <a:r>
                <a:rPr lang="en-US" sz="2400">
                  <a:latin typeface="Verdana" pitchFamily="34" charset="0"/>
                </a:rPr>
                <a:t>2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</a:t>
              </a:r>
              <a:r>
                <a:rPr lang="en-US" sz="2400">
                  <a:latin typeface="Verdana" pitchFamily="34" charset="0"/>
                </a:rPr>
                <a:t>3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etc……             </a:t>
              </a:r>
              <a:r>
                <a:rPr lang="en-US" sz="2400" b="1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Constructive 							Interference</a:t>
              </a:r>
            </a:p>
          </p:txBody>
        </p:sp>
        <p:sp>
          <p:nvSpPr>
            <p:cNvPr id="3089" name="AutoShape 13"/>
            <p:cNvSpPr>
              <a:spLocks noChangeArrowheads="1"/>
            </p:cNvSpPr>
            <p:nvPr/>
          </p:nvSpPr>
          <p:spPr bwMode="auto">
            <a:xfrm>
              <a:off x="2688" y="3504"/>
              <a:ext cx="576" cy="14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267200" y="2667000"/>
            <a:ext cx="288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(waves in phase)</a:t>
            </a:r>
            <a:endParaRPr lang="en-NZ" sz="280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81000" y="3886200"/>
            <a:ext cx="7620000" cy="1016000"/>
            <a:chOff x="528" y="3744"/>
            <a:chExt cx="4800" cy="640"/>
          </a:xfrm>
        </p:grpSpPr>
        <p:sp>
          <p:nvSpPr>
            <p:cNvPr id="3086" name="Text Box 15"/>
            <p:cNvSpPr txBox="1">
              <a:spLocks noChangeArrowheads="1"/>
            </p:cNvSpPr>
            <p:nvPr/>
          </p:nvSpPr>
          <p:spPr bwMode="auto">
            <a:xfrm>
              <a:off x="528" y="3744"/>
              <a:ext cx="480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>
                  <a:latin typeface="Verdana" pitchFamily="34" charset="0"/>
                </a:rPr>
                <a:t>½ 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1½ 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</a:t>
              </a:r>
              <a:r>
                <a:rPr lang="en-US" sz="2400">
                  <a:latin typeface="Verdana" pitchFamily="34" charset="0"/>
                </a:rPr>
                <a:t>2½ </a:t>
              </a:r>
              <a:r>
                <a:rPr lang="en-US" sz="2400" b="1">
                  <a:latin typeface="Verdana" pitchFamily="34" charset="0"/>
                  <a:sym typeface="Symbol" pitchFamily="18" charset="2"/>
                </a:rPr>
                <a:t></a:t>
              </a:r>
              <a:r>
                <a:rPr lang="en-US" sz="2400">
                  <a:latin typeface="Verdana" pitchFamily="34" charset="0"/>
                  <a:sym typeface="Symbol" pitchFamily="18" charset="2"/>
                </a:rPr>
                <a:t>, etc……             </a:t>
              </a:r>
              <a:r>
                <a:rPr lang="en-US" sz="2400" b="1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Destructive</a:t>
              </a:r>
            </a:p>
            <a:p>
              <a:pPr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2400" b="1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					      Interference</a:t>
              </a:r>
            </a:p>
          </p:txBody>
        </p:sp>
        <p:sp>
          <p:nvSpPr>
            <p:cNvPr id="3087" name="AutoShape 16"/>
            <p:cNvSpPr>
              <a:spLocks noChangeArrowheads="1"/>
            </p:cNvSpPr>
            <p:nvPr/>
          </p:nvSpPr>
          <p:spPr bwMode="auto">
            <a:xfrm>
              <a:off x="3072" y="3840"/>
              <a:ext cx="576" cy="144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648200" y="5562600"/>
            <a:ext cx="3617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(waves out of phase)</a:t>
            </a:r>
            <a:endParaRPr lang="en-NZ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5" descr="Blue%20Light%20Wave%20with%20Beam"/>
          <p:cNvPicPr>
            <a:picLocks noChangeAspect="1" noChangeArrowheads="1"/>
          </p:cNvPicPr>
          <p:nvPr/>
        </p:nvPicPr>
        <p:blipFill>
          <a:blip r:embed="rId3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bg1"/>
                </a:solidFill>
                <a:cs typeface="+mj-cs"/>
              </a:rPr>
              <a:t>Light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b="1" dirty="0" smtClean="0">
                <a:solidFill>
                  <a:schemeClr val="bg1"/>
                </a:solidFill>
                <a:cs typeface="+mn-cs"/>
              </a:rPr>
              <a:t>Has wave properties.</a:t>
            </a:r>
          </a:p>
          <a:p>
            <a:pPr eaLnBrk="1" hangingPunct="1">
              <a:buFontTx/>
              <a:buNone/>
              <a:defRPr/>
            </a:pPr>
            <a:r>
              <a:rPr lang="en-US" sz="4800" b="1" dirty="0" smtClean="0">
                <a:solidFill>
                  <a:schemeClr val="bg1"/>
                </a:solidFill>
                <a:cs typeface="+mn-cs"/>
              </a:rPr>
              <a:t>Can diffract.</a:t>
            </a:r>
          </a:p>
          <a:p>
            <a:pPr eaLnBrk="1" hangingPunct="1">
              <a:buFontTx/>
              <a:buNone/>
              <a:defRPr/>
            </a:pPr>
            <a:r>
              <a:rPr lang="en-US" sz="4800" b="1" dirty="0" smtClean="0">
                <a:solidFill>
                  <a:schemeClr val="bg1"/>
                </a:solidFill>
                <a:cs typeface="+mn-cs"/>
              </a:rPr>
              <a:t>Can constructively or destructively interfere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96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igure16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80279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529013" y="452438"/>
            <a:ext cx="2085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800" smtClean="0">
                <a:solidFill>
                  <a:srgbClr val="333399"/>
                </a:solidFill>
                <a:latin typeface="Arial" charset="0"/>
                <a:ea typeface="ＭＳ Ｐゴシック" charset="0"/>
                <a:cs typeface="Arial" charset="0"/>
              </a:rPr>
              <a:t>Interference</a:t>
            </a:r>
            <a:endParaRPr lang="en-US" sz="2800" smtClean="0">
              <a:solidFill>
                <a:srgbClr val="33339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57238" y="1087438"/>
            <a:ext cx="675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First, consider case for sound waves, emitted by 2 loudspeakers:</a:t>
            </a:r>
          </a:p>
        </p:txBody>
      </p:sp>
      <p:pic>
        <p:nvPicPr>
          <p:cNvPr id="65542" name="Picture 6" descr="Figure16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893888"/>
            <a:ext cx="5314950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072188" y="2346325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Path difference =n</a:t>
            </a:r>
            <a:r>
              <a:rPr lang="el-GR" sz="1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λ</a:t>
            </a:r>
            <a:endParaRPr lang="en-GB" sz="18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Constructive Interference</a:t>
            </a:r>
            <a:endParaRPr lang="el-GR" sz="18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076950" y="4362450"/>
            <a:ext cx="276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Path difference =(n+1/2)</a:t>
            </a:r>
            <a:r>
              <a:rPr lang="el-GR" sz="1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λ</a:t>
            </a:r>
            <a:endParaRPr lang="en-GB" sz="18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Destructive Interference</a:t>
            </a:r>
            <a:endParaRPr lang="el-GR" sz="18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157788" y="5357813"/>
            <a:ext cx="357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(n = any integer, m = odd integer)</a:t>
            </a:r>
          </a:p>
        </p:txBody>
      </p:sp>
    </p:spTree>
    <p:extLst>
      <p:ext uri="{BB962C8B-B14F-4D97-AF65-F5344CB8AC3E}">
        <p14:creationId xmlns:p14="http://schemas.microsoft.com/office/powerpoint/2010/main" val="281041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Ex:</a:t>
            </a:r>
          </a:p>
        </p:txBody>
      </p:sp>
      <p:pic>
        <p:nvPicPr>
          <p:cNvPr id="20483" name="Picture 3" descr="hiking"/>
          <p:cNvPicPr>
            <a:picLocks noChangeAspect="1" noChangeArrowheads="1"/>
          </p:cNvPicPr>
          <p:nvPr/>
        </p:nvPicPr>
        <p:blipFill>
          <a:blip r:embed="rId3" cstate="print"/>
          <a:srcRect r="78572"/>
          <a:stretch>
            <a:fillRect/>
          </a:stretch>
        </p:blipFill>
        <p:spPr bwMode="auto">
          <a:xfrm>
            <a:off x="4572000" y="1295400"/>
            <a:ext cx="523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j033679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38200"/>
            <a:ext cx="26431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3581400"/>
            <a:ext cx="7086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Verdana" pitchFamily="34" charset="0"/>
              </a:rPr>
              <a:t>If these two speakers are each playing a 460 Hz tone, and the listener is standing 3.75 m away from one and 4.50 m away from the other, what does she hear?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4419600" y="10668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800">
                <a:solidFill>
                  <a:srgbClr val="FF0000"/>
                </a:solidFill>
              </a:rPr>
              <a:t>Let v = 345ms</a:t>
            </a:r>
            <a:r>
              <a:rPr lang="en-NZ" sz="2800" baseline="30000">
                <a:solidFill>
                  <a:srgbClr val="FF0000"/>
                </a:solidFill>
              </a:rPr>
              <a:t>-1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17.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89916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Ex: Noise canceling headphones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082" name="Picture 3" descr="Hulk La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038"/>
            <a:ext cx="91440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33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cs typeface="+mj-cs"/>
              </a:rPr>
              <a:t>Coherent Light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cs typeface="+mn-cs"/>
              </a:rPr>
              <a:t>A beam of light that has the same frequency, wavelength, phase, and direction is called </a:t>
            </a:r>
            <a:r>
              <a:rPr lang="en-US" b="1" i="1" smtClean="0">
                <a:solidFill>
                  <a:schemeClr val="bg1"/>
                </a:solidFill>
                <a:cs typeface="+mn-cs"/>
              </a:rPr>
              <a:t>coherent</a:t>
            </a:r>
            <a:r>
              <a:rPr lang="en-US" b="1" smtClean="0">
                <a:solidFill>
                  <a:schemeClr val="bg1"/>
                </a:solidFill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cs typeface="+mn-cs"/>
              </a:rPr>
              <a:t>There is no interference of waves within the beam and the beam will not spread out and diffuse.</a:t>
            </a:r>
          </a:p>
        </p:txBody>
      </p:sp>
    </p:spTree>
    <p:extLst>
      <p:ext uri="{BB962C8B-B14F-4D97-AF65-F5344CB8AC3E}">
        <p14:creationId xmlns:p14="http://schemas.microsoft.com/office/powerpoint/2010/main" val="222533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5181600" cy="571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33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cs typeface="+mj-cs"/>
              </a:rPr>
              <a:t>Incoherent Light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41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Light emitted by a common lamp is </a:t>
            </a:r>
            <a:r>
              <a:rPr lang="en-US" b="1" i="1" smtClean="0">
                <a:solidFill>
                  <a:schemeClr val="bg1"/>
                </a:solidFill>
                <a:cs typeface="+mn-cs"/>
              </a:rPr>
              <a:t>incoherent</a:t>
            </a:r>
            <a:r>
              <a:rPr lang="en-US" smtClean="0">
                <a:solidFill>
                  <a:schemeClr val="bg1"/>
                </a:solidFill>
                <a:cs typeface="+mn-cs"/>
              </a:rPr>
              <a:t>. It has many phases of vibration as well as many frequencies.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Incoherent light spreads out after a short distance and loses intensity.</a:t>
            </a:r>
          </a:p>
        </p:txBody>
      </p:sp>
    </p:spTree>
    <p:extLst>
      <p:ext uri="{BB962C8B-B14F-4D97-AF65-F5344CB8AC3E}">
        <p14:creationId xmlns:p14="http://schemas.microsoft.com/office/powerpoint/2010/main" val="126007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696200" cy="35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3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28600" y="1524000"/>
            <a:ext cx="4038600" cy="449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41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Wave Fronts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Lines that are perpendicular to the motion of the wave.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Indicate the location of the crests in the waves that are traveling together.</a:t>
            </a:r>
          </a:p>
        </p:txBody>
      </p:sp>
      <p:pic>
        <p:nvPicPr>
          <p:cNvPr id="8196" name="Picture 5" descr="Imag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720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1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4267200" cy="6461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/>
              <a:t>Diffraction.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7391400" cy="1200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Waves have the ability to bend around corners.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886200" y="4038600"/>
          <a:ext cx="5524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Bitmap Image" r:id="rId4" imgW="552679" imgH="1838046" progId="PBrush">
                  <p:embed/>
                </p:oleObj>
              </mc:Choice>
              <mc:Fallback>
                <p:oleObj name="Bitmap Image" r:id="rId4" imgW="552679" imgH="183804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55245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657600" y="2743200"/>
          <a:ext cx="2190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Bitmap Image" r:id="rId6" imgW="219262" imgH="1609716" progId="PBrush">
                  <p:embed/>
                </p:oleObj>
              </mc:Choice>
              <mc:Fallback>
                <p:oleObj name="Bitmap Image" r:id="rId6" imgW="219262" imgH="160971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43200"/>
                        <a:ext cx="21907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4038600" y="2819400"/>
          <a:ext cx="3143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Bitmap Image" r:id="rId8" imgW="314305" imgH="1295397" progId="PBrush">
                  <p:embed/>
                </p:oleObj>
              </mc:Choice>
              <mc:Fallback>
                <p:oleObj name="Bitmap Image" r:id="rId8" imgW="314305" imgH="1295397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19400"/>
                        <a:ext cx="3143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419600" y="2819400"/>
          <a:ext cx="2952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Bitmap Image" r:id="rId10" imgW="295183" imgH="1514531" progId="PBrush">
                  <p:embed/>
                </p:oleObj>
              </mc:Choice>
              <mc:Fallback>
                <p:oleObj name="Bitmap Image" r:id="rId10" imgW="295183" imgH="1514531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19400"/>
                        <a:ext cx="2952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4724400" y="2743200"/>
          <a:ext cx="5143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Bitmap Image" r:id="rId12" imgW="514442" imgH="1743054" progId="PBrush">
                  <p:embed/>
                </p:oleObj>
              </mc:Choice>
              <mc:Fallback>
                <p:oleObj name="Bitmap Image" r:id="rId12" imgW="514442" imgH="1743054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43200"/>
                        <a:ext cx="514350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5105400" y="2743200"/>
          <a:ext cx="6096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Bitmap Image" r:id="rId14" imgW="609445" imgH="2019152" progId="PBrush">
                  <p:embed/>
                </p:oleObj>
              </mc:Choice>
              <mc:Fallback>
                <p:oleObj name="Bitmap Image" r:id="rId14" imgW="609445" imgH="2019152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6096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410200" y="2743200"/>
          <a:ext cx="13811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Bitmap Image" r:id="rId16" imgW="1381151" imgH="2409796" progId="PBrush">
                  <p:embed/>
                </p:oleObj>
              </mc:Choice>
              <mc:Fallback>
                <p:oleObj name="Bitmap Image" r:id="rId16" imgW="1381151" imgH="2409796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743200"/>
                        <a:ext cx="13811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667000" y="2743200"/>
          <a:ext cx="4476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Bitmap Image" r:id="rId18" imgW="447900" imgH="1609716" progId="PBrush">
                  <p:embed/>
                </p:oleObj>
              </mc:Choice>
              <mc:Fallback>
                <p:oleObj name="Bitmap Image" r:id="rId18" imgW="447900" imgH="1609716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44767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048000" y="2743200"/>
          <a:ext cx="4476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Bitmap Image" r:id="rId20" imgW="447900" imgH="1609716" progId="PBrush">
                  <p:embed/>
                </p:oleObj>
              </mc:Choice>
              <mc:Fallback>
                <p:oleObj name="Bitmap Image" r:id="rId20" imgW="447900" imgH="1609716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44767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Box 27"/>
          <p:cNvSpPr txBox="1">
            <a:spLocks noChangeArrowheads="1"/>
          </p:cNvSpPr>
          <p:nvPr/>
        </p:nvSpPr>
        <p:spPr bwMode="auto">
          <a:xfrm>
            <a:off x="1828800" y="58674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Diffraction around obstacles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43950" cy="55054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5715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/>
              <a:t>See Diffraction slit adjustable applet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000000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000000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715</Words>
  <Application>Microsoft Macintosh PowerPoint</Application>
  <PresentationFormat>On-screen Show (4:3)</PresentationFormat>
  <Paragraphs>107</Paragraphs>
  <Slides>33</Slides>
  <Notes>18</Notes>
  <HiddenSlides>0</HiddenSlides>
  <MMClips>1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Default Design</vt:lpstr>
      <vt:lpstr>1_Default Design</vt:lpstr>
      <vt:lpstr>2_Default Design</vt:lpstr>
      <vt:lpstr>3_Default Design</vt:lpstr>
      <vt:lpstr>4_Default Design</vt:lpstr>
      <vt:lpstr>Bitmap Image</vt:lpstr>
      <vt:lpstr>Equation</vt:lpstr>
      <vt:lpstr>Microsoft Equation</vt:lpstr>
      <vt:lpstr>PowerPoint Presentation</vt:lpstr>
      <vt:lpstr>PowerPoint Presentation</vt:lpstr>
      <vt:lpstr>Light</vt:lpstr>
      <vt:lpstr>Coherent Light</vt:lpstr>
      <vt:lpstr>Incoherent Light</vt:lpstr>
      <vt:lpstr>PowerPoint Presentation</vt:lpstr>
      <vt:lpstr>Wave Fronts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Huygen’s Principle</vt:lpstr>
      <vt:lpstr>PowerPoint Presentation</vt:lpstr>
      <vt:lpstr>Huygen’s Principle</vt:lpstr>
      <vt:lpstr>Diffraction</vt:lpstr>
      <vt:lpstr>Is Diffraction a Good Thing?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bradleydj</dc:creator>
  <cp:lastModifiedBy>Stephen Anderson</cp:lastModifiedBy>
  <cp:revision>152</cp:revision>
  <dcterms:created xsi:type="dcterms:W3CDTF">2000-04-22T21:50:09Z</dcterms:created>
  <dcterms:modified xsi:type="dcterms:W3CDTF">2015-07-21T00:51:48Z</dcterms:modified>
</cp:coreProperties>
</file>