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Relationship Id="rId3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Relationship Id="rId3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F62-FF0E-304F-9940-035B6F1B07E3}" type="datetimeFigureOut">
              <a:rPr lang="en-US" smtClean="0"/>
              <a:t>2/07/15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3F6-4660-644F-83F0-3BDC9EC3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6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F62-FF0E-304F-9940-035B6F1B07E3}" type="datetimeFigureOut">
              <a:rPr lang="en-US" smtClean="0"/>
              <a:t>2/07/15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3F6-4660-644F-83F0-3BDC9EC3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4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F62-FF0E-304F-9940-035B6F1B07E3}" type="datetimeFigureOut">
              <a:rPr lang="en-US" smtClean="0"/>
              <a:t>2/07/15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3F6-4660-644F-83F0-3BDC9EC3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2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F62-FF0E-304F-9940-035B6F1B07E3}" type="datetimeFigureOut">
              <a:rPr lang="en-US" smtClean="0"/>
              <a:t>2/07/15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3F6-4660-644F-83F0-3BDC9EC3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0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F62-FF0E-304F-9940-035B6F1B07E3}" type="datetimeFigureOut">
              <a:rPr lang="en-US" smtClean="0"/>
              <a:t>2/07/15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3F6-4660-644F-83F0-3BDC9EC3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2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F62-FF0E-304F-9940-035B6F1B07E3}" type="datetimeFigureOut">
              <a:rPr lang="en-US" smtClean="0"/>
              <a:t>2/07/15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3F6-4660-644F-83F0-3BDC9EC3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8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F62-FF0E-304F-9940-035B6F1B07E3}" type="datetimeFigureOut">
              <a:rPr lang="en-US" smtClean="0"/>
              <a:t>2/07/15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3F6-4660-644F-83F0-3BDC9EC3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8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F62-FF0E-304F-9940-035B6F1B07E3}" type="datetimeFigureOut">
              <a:rPr lang="en-US" smtClean="0"/>
              <a:t>2/07/15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3F6-4660-644F-83F0-3BDC9EC3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2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F62-FF0E-304F-9940-035B6F1B07E3}" type="datetimeFigureOut">
              <a:rPr lang="en-US" smtClean="0"/>
              <a:t>2/07/15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3F6-4660-644F-83F0-3BDC9EC3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6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F62-FF0E-304F-9940-035B6F1B07E3}" type="datetimeFigureOut">
              <a:rPr lang="en-US" smtClean="0"/>
              <a:t>2/07/15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3F6-4660-644F-83F0-3BDC9EC3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4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CDF62-FF0E-304F-9940-035B6F1B07E3}" type="datetimeFigureOut">
              <a:rPr lang="en-US" smtClean="0"/>
              <a:t>2/07/15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3F6-4660-644F-83F0-3BDC9EC3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7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CDF62-FF0E-304F-9940-035B6F1B07E3}" type="datetimeFigureOut">
              <a:rPr lang="en-US" smtClean="0"/>
              <a:t>2/07/15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B3F6-4660-644F-83F0-3BDC9EC3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5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7.wmf"/><Relationship Id="rId5" Type="http://schemas.openxmlformats.org/officeDocument/2006/relationships/image" Target="../media/image1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8.wmf"/><Relationship Id="rId8" Type="http://schemas.openxmlformats.org/officeDocument/2006/relationships/oleObject" Target="../embeddings/oleObject7.bin"/><Relationship Id="rId9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12.wmf"/><Relationship Id="rId8" Type="http://schemas.openxmlformats.org/officeDocument/2006/relationships/oleObject" Target="../embeddings/oleObject10.bin"/><Relationship Id="rId9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5344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/>
              <a:t>Blocks 1 and 2 of masses m</a:t>
            </a:r>
            <a:r>
              <a:rPr lang="en-US" sz="3600" baseline="-25000"/>
              <a:t>l</a:t>
            </a:r>
            <a:r>
              <a:rPr lang="en-US" sz="2800"/>
              <a:t> and m</a:t>
            </a:r>
            <a:r>
              <a:rPr lang="en-US" sz="3600" baseline="-25000"/>
              <a:t>2</a:t>
            </a:r>
            <a:r>
              <a:rPr lang="en-US" sz="2800"/>
              <a:t>, respectively, are connected by a light string, as shown.  These blocks are further connected to a block of mass M by another light string that passes over a pulley of negligible mass and friction.  Blocks 1 and 2 move with a constant velocity v down the inclined plane, which makes an angle </a:t>
            </a:r>
            <a:r>
              <a:rPr lang="en-US" sz="2800">
                <a:latin typeface="Symbol" charset="0"/>
              </a:rPr>
              <a:t>q</a:t>
            </a:r>
            <a:r>
              <a:rPr lang="en-US" sz="2800"/>
              <a:t> with the horizontal.  The kinetic frictional force on block 1 is f and that on block 2 is 2f.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75038"/>
            <a:ext cx="7162800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chevron">
            <a:avLst>
              <a:gd name="adj" fmla="val 25000"/>
            </a:avLst>
          </a:prstGeom>
          <a:solidFill>
            <a:srgbClr val="FF0000">
              <a:alpha val="50195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3806289"/>
      </p:ext>
    </p:extLst>
  </p:cSld>
  <p:clrMapOvr>
    <a:masterClrMapping/>
  </p:clrMapOvr>
  <p:transition xmlns:p14="http://schemas.microsoft.com/office/powerpoint/2010/main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7620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/>
              <a:t>(a) On the figure below, draw and label all the forces on block m</a:t>
            </a:r>
            <a:r>
              <a:rPr lang="en-US" baseline="-25000"/>
              <a:t>l</a:t>
            </a:r>
            <a:r>
              <a:rPr lang="en-US" sz="2800"/>
              <a:t>.</a:t>
            </a: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6748463" cy="407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67000" y="2438400"/>
            <a:ext cx="2147888" cy="2971800"/>
            <a:chOff x="1680" y="1536"/>
            <a:chExt cx="1353" cy="1872"/>
          </a:xfrm>
        </p:grpSpPr>
        <p:sp>
          <p:nvSpPr>
            <p:cNvPr id="41991" name="Line 5"/>
            <p:cNvSpPr>
              <a:spLocks noChangeShapeType="1"/>
            </p:cNvSpPr>
            <p:nvPr/>
          </p:nvSpPr>
          <p:spPr bwMode="auto">
            <a:xfrm>
              <a:off x="2112" y="2592"/>
              <a:ext cx="0" cy="81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2" name="Line 6"/>
            <p:cNvSpPr>
              <a:spLocks noChangeShapeType="1"/>
            </p:cNvSpPr>
            <p:nvPr/>
          </p:nvSpPr>
          <p:spPr bwMode="auto">
            <a:xfrm flipH="1" flipV="1">
              <a:off x="1776" y="1920"/>
              <a:ext cx="336" cy="67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3" name="Line 7"/>
            <p:cNvSpPr>
              <a:spLocks noChangeShapeType="1"/>
            </p:cNvSpPr>
            <p:nvPr/>
          </p:nvSpPr>
          <p:spPr bwMode="auto">
            <a:xfrm flipV="1">
              <a:off x="2112" y="2208"/>
              <a:ext cx="624" cy="3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Line 8"/>
            <p:cNvSpPr>
              <a:spLocks noChangeShapeType="1"/>
            </p:cNvSpPr>
            <p:nvPr/>
          </p:nvSpPr>
          <p:spPr bwMode="auto">
            <a:xfrm flipV="1">
              <a:off x="2304" y="2304"/>
              <a:ext cx="576" cy="3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Text Box 9"/>
            <p:cNvSpPr txBox="1">
              <a:spLocks noChangeArrowheads="1"/>
            </p:cNvSpPr>
            <p:nvPr/>
          </p:nvSpPr>
          <p:spPr bwMode="auto">
            <a:xfrm>
              <a:off x="2171" y="3024"/>
              <a:ext cx="56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3300"/>
                  </a:solidFill>
                </a:rPr>
                <a:t>m</a:t>
              </a:r>
              <a:r>
                <a:rPr lang="en-US" sz="4000" baseline="-25000">
                  <a:solidFill>
                    <a:srgbClr val="FF3300"/>
                  </a:solidFill>
                </a:rPr>
                <a:t>1</a:t>
              </a:r>
              <a:r>
                <a:rPr lang="en-US">
                  <a:solidFill>
                    <a:srgbClr val="FF3300"/>
                  </a:solidFill>
                </a:rPr>
                <a:t>g</a:t>
              </a:r>
            </a:p>
          </p:txBody>
        </p:sp>
        <p:sp>
          <p:nvSpPr>
            <p:cNvPr id="41996" name="Text Box 10"/>
            <p:cNvSpPr txBox="1">
              <a:spLocks noChangeArrowheads="1"/>
            </p:cNvSpPr>
            <p:nvPr/>
          </p:nvSpPr>
          <p:spPr bwMode="auto">
            <a:xfrm>
              <a:off x="1680" y="1536"/>
              <a:ext cx="40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3300"/>
                  </a:solidFill>
                </a:rPr>
                <a:t>N</a:t>
              </a:r>
              <a:r>
                <a:rPr lang="en-US" sz="4000" baseline="-25000">
                  <a:solidFill>
                    <a:srgbClr val="FF3300"/>
                  </a:solidFill>
                </a:rPr>
                <a:t>1</a:t>
              </a:r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41997" name="Text Box 11"/>
            <p:cNvSpPr txBox="1">
              <a:spLocks noChangeArrowheads="1"/>
            </p:cNvSpPr>
            <p:nvPr/>
          </p:nvSpPr>
          <p:spPr bwMode="auto">
            <a:xfrm>
              <a:off x="2449" y="1776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3300"/>
                  </a:solidFill>
                </a:rPr>
                <a:t>T</a:t>
              </a:r>
            </a:p>
          </p:txBody>
        </p:sp>
        <p:sp>
          <p:nvSpPr>
            <p:cNvPr id="41998" name="Text Box 12"/>
            <p:cNvSpPr txBox="1">
              <a:spLocks noChangeArrowheads="1"/>
            </p:cNvSpPr>
            <p:nvPr/>
          </p:nvSpPr>
          <p:spPr bwMode="auto">
            <a:xfrm>
              <a:off x="2832" y="2400"/>
              <a:ext cx="2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3300"/>
                  </a:solidFill>
                </a:rPr>
                <a:t>f</a:t>
              </a:r>
            </a:p>
          </p:txBody>
        </p:sp>
      </p:grp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chevron">
            <a:avLst>
              <a:gd name="adj" fmla="val 25000"/>
            </a:avLst>
          </a:prstGeom>
          <a:solidFill>
            <a:srgbClr val="FF0000">
              <a:alpha val="50195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09600" y="1143000"/>
            <a:ext cx="7291388" cy="655638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1 point for each drawn and labeled force</a:t>
            </a:r>
          </a:p>
        </p:txBody>
      </p:sp>
    </p:spTree>
    <p:extLst>
      <p:ext uri="{BB962C8B-B14F-4D97-AF65-F5344CB8AC3E}">
        <p14:creationId xmlns:p14="http://schemas.microsoft.com/office/powerpoint/2010/main" val="1323473257"/>
      </p:ext>
    </p:extLst>
  </p:cSld>
  <p:clrMapOvr>
    <a:masterClrMapping/>
  </p:clrMapOvr>
  <p:transition xmlns:p14="http://schemas.microsoft.com/office/powerpoint/2010/main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 animBg="1"/>
      <p:bldP spid="1639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Text Box 2"/>
          <p:cNvSpPr txBox="1">
            <a:spLocks noChangeArrowheads="1"/>
          </p:cNvSpPr>
          <p:nvPr/>
        </p:nvSpPr>
        <p:spPr bwMode="auto">
          <a:xfrm>
            <a:off x="457200" y="808152"/>
            <a:ext cx="845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(b)  Determine the coefficient of kinetic friction between the inclined plane and block 1</a:t>
            </a:r>
          </a:p>
        </p:txBody>
      </p:sp>
      <p:pic>
        <p:nvPicPr>
          <p:cNvPr id="256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981200"/>
            <a:ext cx="5562600" cy="262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1949450"/>
            <a:ext cx="5715000" cy="1708150"/>
            <a:chOff x="384" y="1228"/>
            <a:chExt cx="3600" cy="1076"/>
          </a:xfrm>
        </p:grpSpPr>
        <p:graphicFrame>
          <p:nvGraphicFramePr>
            <p:cNvPr id="25605" name="Object 5"/>
            <p:cNvGraphicFramePr>
              <a:graphicFrameLocks noChangeAspect="1"/>
            </p:cNvGraphicFramePr>
            <p:nvPr/>
          </p:nvGraphicFramePr>
          <p:xfrm>
            <a:off x="384" y="1228"/>
            <a:ext cx="1213" cy="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2" name="Equation" r:id="rId4" imgW="1650960" imgH="419040" progId="Equation.3">
                    <p:embed/>
                  </p:oleObj>
                </mc:Choice>
                <mc:Fallback>
                  <p:oleObj name="Equation" r:id="rId4" imgW="165096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1228"/>
                          <a:ext cx="1213" cy="3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9" name="Line 6"/>
            <p:cNvSpPr>
              <a:spLocks noChangeShapeType="1"/>
            </p:cNvSpPr>
            <p:nvPr/>
          </p:nvSpPr>
          <p:spPr bwMode="auto">
            <a:xfrm flipV="1">
              <a:off x="3648" y="2112"/>
              <a:ext cx="336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8439" name="Object 2"/>
          <p:cNvGraphicFramePr>
            <a:graphicFrameLocks noChangeAspect="1"/>
          </p:cNvGraphicFramePr>
          <p:nvPr/>
        </p:nvGraphicFramePr>
        <p:xfrm>
          <a:off x="609600" y="3124200"/>
          <a:ext cx="27844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6" imgW="2387520" imgH="469800" progId="Equation.3">
                  <p:embed/>
                </p:oleObj>
              </mc:Choice>
              <mc:Fallback>
                <p:oleObj name="Equation" r:id="rId6" imgW="23875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124200"/>
                        <a:ext cx="278447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590800" y="1890713"/>
            <a:ext cx="3657600" cy="2452687"/>
            <a:chOff x="1632" y="1191"/>
            <a:chExt cx="2304" cy="1545"/>
          </a:xfrm>
        </p:grpSpPr>
        <p:sp>
          <p:nvSpPr>
            <p:cNvPr id="25615" name="Line 9"/>
            <p:cNvSpPr>
              <a:spLocks noChangeShapeType="1"/>
            </p:cNvSpPr>
            <p:nvPr/>
          </p:nvSpPr>
          <p:spPr bwMode="auto">
            <a:xfrm>
              <a:off x="3312" y="1872"/>
              <a:ext cx="480" cy="86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Line 10"/>
            <p:cNvSpPr>
              <a:spLocks noChangeShapeType="1"/>
            </p:cNvSpPr>
            <p:nvPr/>
          </p:nvSpPr>
          <p:spPr bwMode="auto">
            <a:xfrm flipV="1">
              <a:off x="3120" y="1968"/>
              <a:ext cx="816" cy="4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Line 11"/>
            <p:cNvSpPr>
              <a:spLocks noChangeShapeType="1"/>
            </p:cNvSpPr>
            <p:nvPr/>
          </p:nvSpPr>
          <p:spPr bwMode="auto">
            <a:xfrm>
              <a:off x="3504" y="2208"/>
              <a:ext cx="0" cy="52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8" name="Line 12"/>
            <p:cNvSpPr>
              <a:spLocks noChangeShapeType="1"/>
            </p:cNvSpPr>
            <p:nvPr/>
          </p:nvSpPr>
          <p:spPr bwMode="auto">
            <a:xfrm flipH="1" flipV="1">
              <a:off x="3312" y="1872"/>
              <a:ext cx="192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5604" name="Object 4"/>
            <p:cNvGraphicFramePr>
              <a:graphicFrameLocks noChangeAspect="1"/>
            </p:cNvGraphicFramePr>
            <p:nvPr/>
          </p:nvGraphicFramePr>
          <p:xfrm>
            <a:off x="1632" y="1191"/>
            <a:ext cx="1699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4" name="Equation" r:id="rId8" imgW="2311200" imgH="469800" progId="Equation.3">
                    <p:embed/>
                  </p:oleObj>
                </mc:Choice>
                <mc:Fallback>
                  <p:oleObj name="Equation" r:id="rId8" imgW="2311200" imgH="469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1191"/>
                          <a:ext cx="1699" cy="3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46" name="Object 3"/>
          <p:cNvGraphicFramePr>
            <a:graphicFrameLocks noChangeAspect="1"/>
          </p:cNvGraphicFramePr>
          <p:nvPr/>
        </p:nvGraphicFramePr>
        <p:xfrm>
          <a:off x="609600" y="4267200"/>
          <a:ext cx="2636838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0" imgW="2260440" imgH="1041120" progId="Equation.3">
                  <p:embed/>
                </p:oleObj>
              </mc:Choice>
              <mc:Fallback>
                <p:oleObj name="Equation" r:id="rId10" imgW="226044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267200"/>
                        <a:ext cx="2636838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7" name="AutoShape 15"/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chevron">
            <a:avLst>
              <a:gd name="adj" fmla="val 25000"/>
            </a:avLst>
          </a:prstGeom>
          <a:solidFill>
            <a:srgbClr val="FF0000">
              <a:alpha val="50195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9600" y="1028700"/>
            <a:ext cx="8324851" cy="5829300"/>
            <a:chOff x="384" y="648"/>
            <a:chExt cx="5244" cy="3672"/>
          </a:xfrm>
        </p:grpSpPr>
        <p:sp>
          <p:nvSpPr>
            <p:cNvPr id="25612" name="Text Box 16"/>
            <p:cNvSpPr txBox="1">
              <a:spLocks noChangeArrowheads="1"/>
            </p:cNvSpPr>
            <p:nvPr/>
          </p:nvSpPr>
          <p:spPr bwMode="auto">
            <a:xfrm>
              <a:off x="2045" y="648"/>
              <a:ext cx="3583" cy="72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correct substitution </a:t>
              </a:r>
            </a:p>
            <a:p>
              <a:r>
                <a:rPr lang="en-US"/>
                <a:t>of mg cos(</a:t>
              </a:r>
              <a:r>
                <a:rPr lang="en-US">
                  <a:latin typeface="Symbol" charset="0"/>
                </a:rPr>
                <a:t>q</a:t>
              </a:r>
              <a:r>
                <a:rPr lang="en-US"/>
                <a:t>)</a:t>
              </a:r>
            </a:p>
          </p:txBody>
        </p:sp>
        <p:sp>
          <p:nvSpPr>
            <p:cNvPr id="25613" name="Text Box 18"/>
            <p:cNvSpPr txBox="1">
              <a:spLocks noChangeArrowheads="1"/>
            </p:cNvSpPr>
            <p:nvPr/>
          </p:nvSpPr>
          <p:spPr bwMode="auto">
            <a:xfrm>
              <a:off x="2177" y="2976"/>
              <a:ext cx="3157" cy="41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correct solution </a:t>
              </a:r>
            </a:p>
          </p:txBody>
        </p:sp>
        <p:sp>
          <p:nvSpPr>
            <p:cNvPr id="25614" name="Text Box 19"/>
            <p:cNvSpPr txBox="1">
              <a:spLocks noChangeArrowheads="1"/>
            </p:cNvSpPr>
            <p:nvPr/>
          </p:nvSpPr>
          <p:spPr bwMode="auto">
            <a:xfrm>
              <a:off x="384" y="3600"/>
              <a:ext cx="3563" cy="72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expressing in terms </a:t>
              </a:r>
            </a:p>
            <a:p>
              <a:r>
                <a:rPr lang="en-US"/>
                <a:t>of the given quantities </a:t>
              </a:r>
            </a:p>
          </p:txBody>
        </p:sp>
      </p:grp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609600" y="156667"/>
            <a:ext cx="7543800" cy="872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Express your answers to each of the following in terms of m</a:t>
            </a:r>
            <a:r>
              <a:rPr lang="en-US" sz="4000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 m</a:t>
            </a:r>
            <a:r>
              <a:rPr lang="en-US" sz="4000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 g, </a:t>
            </a:r>
            <a:r>
              <a:rPr lang="en-US" dirty="0">
                <a:solidFill>
                  <a:srgbClr val="FF0000"/>
                </a:solidFill>
                <a:latin typeface="Symbol" charset="0"/>
              </a:rPr>
              <a:t>q</a:t>
            </a:r>
            <a:r>
              <a:rPr lang="en-US" dirty="0">
                <a:solidFill>
                  <a:srgbClr val="FF0000"/>
                </a:solidFill>
              </a:rPr>
              <a:t>, and f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46803"/>
      </p:ext>
    </p:extLst>
  </p:cSld>
  <p:clrMapOvr>
    <a:masterClrMapping/>
  </p:clrMapOvr>
  <p:transition xmlns:p14="http://schemas.microsoft.com/office/powerpoint/2010/main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2"/>
          <p:cNvSpPr txBox="1">
            <a:spLocks noChangeArrowheads="1"/>
          </p:cNvSpPr>
          <p:nvPr/>
        </p:nvSpPr>
        <p:spPr bwMode="auto">
          <a:xfrm>
            <a:off x="554831" y="642540"/>
            <a:ext cx="8186738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(c)  Determine the value of the suspended mass M that allows blocks 1 and 2 to move with constant velocity down the plane.</a:t>
            </a:r>
          </a:p>
        </p:txBody>
      </p:sp>
      <p:graphicFrame>
        <p:nvGraphicFramePr>
          <p:cNvPr id="19459" name="Object 2"/>
          <p:cNvGraphicFramePr>
            <a:graphicFrameLocks noChangeAspect="1"/>
          </p:cNvGraphicFramePr>
          <p:nvPr/>
        </p:nvGraphicFramePr>
        <p:xfrm>
          <a:off x="609600" y="3810000"/>
          <a:ext cx="1676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1244520" imgH="444240" progId="Equation.3">
                  <p:embed/>
                </p:oleObj>
              </mc:Choice>
              <mc:Fallback>
                <p:oleObj name="Equation" r:id="rId3" imgW="12445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0"/>
                        <a:ext cx="16764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3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15306"/>
            <a:ext cx="6705600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7848600" y="4038600"/>
            <a:ext cx="771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Mg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648200" y="2667000"/>
            <a:ext cx="3124200" cy="1905000"/>
            <a:chOff x="2928" y="1680"/>
            <a:chExt cx="1968" cy="1200"/>
          </a:xfrm>
        </p:grpSpPr>
        <p:sp>
          <p:nvSpPr>
            <p:cNvPr id="26639" name="Line 7"/>
            <p:cNvSpPr>
              <a:spLocks noChangeShapeType="1"/>
            </p:cNvSpPr>
            <p:nvPr/>
          </p:nvSpPr>
          <p:spPr bwMode="auto">
            <a:xfrm>
              <a:off x="2928" y="2256"/>
              <a:ext cx="0" cy="43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8"/>
            <p:cNvSpPr>
              <a:spLocks noChangeShapeType="1"/>
            </p:cNvSpPr>
            <p:nvPr/>
          </p:nvSpPr>
          <p:spPr bwMode="auto">
            <a:xfrm>
              <a:off x="3840" y="1728"/>
              <a:ext cx="0" cy="52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Line 9"/>
            <p:cNvSpPr>
              <a:spLocks noChangeShapeType="1"/>
            </p:cNvSpPr>
            <p:nvPr/>
          </p:nvSpPr>
          <p:spPr bwMode="auto">
            <a:xfrm flipV="1">
              <a:off x="3024" y="2208"/>
              <a:ext cx="336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10"/>
            <p:cNvSpPr>
              <a:spLocks noChangeShapeType="1"/>
            </p:cNvSpPr>
            <p:nvPr/>
          </p:nvSpPr>
          <p:spPr bwMode="auto">
            <a:xfrm flipV="1">
              <a:off x="3936" y="1680"/>
              <a:ext cx="336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Line 11"/>
            <p:cNvSpPr>
              <a:spLocks noChangeShapeType="1"/>
            </p:cNvSpPr>
            <p:nvPr/>
          </p:nvSpPr>
          <p:spPr bwMode="auto">
            <a:xfrm>
              <a:off x="4896" y="2592"/>
              <a:ext cx="0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Text Box 12"/>
            <p:cNvSpPr txBox="1">
              <a:spLocks noChangeArrowheads="1"/>
            </p:cNvSpPr>
            <p:nvPr/>
          </p:nvSpPr>
          <p:spPr bwMode="auto">
            <a:xfrm>
              <a:off x="3264" y="2208"/>
              <a:ext cx="2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3300"/>
                  </a:solidFill>
                </a:rPr>
                <a:t>f</a:t>
              </a:r>
              <a:endParaRPr lang="en-US"/>
            </a:p>
          </p:txBody>
        </p:sp>
        <p:sp>
          <p:nvSpPr>
            <p:cNvPr id="26645" name="Text Box 13"/>
            <p:cNvSpPr txBox="1">
              <a:spLocks noChangeArrowheads="1"/>
            </p:cNvSpPr>
            <p:nvPr/>
          </p:nvSpPr>
          <p:spPr bwMode="auto">
            <a:xfrm>
              <a:off x="4128" y="1728"/>
              <a:ext cx="32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3300"/>
                  </a:solidFill>
                </a:rPr>
                <a:t>2f</a:t>
              </a:r>
              <a:endParaRPr lang="en-US"/>
            </a:p>
          </p:txBody>
        </p:sp>
        <p:sp>
          <p:nvSpPr>
            <p:cNvPr id="26646" name="Text Box 14"/>
            <p:cNvSpPr txBox="1">
              <a:spLocks noChangeArrowheads="1"/>
            </p:cNvSpPr>
            <p:nvPr/>
          </p:nvSpPr>
          <p:spPr bwMode="auto">
            <a:xfrm>
              <a:off x="2976" y="2496"/>
              <a:ext cx="56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3300"/>
                  </a:solidFill>
                </a:rPr>
                <a:t>m</a:t>
              </a:r>
              <a:r>
                <a:rPr lang="en-US" sz="4000" baseline="-25000">
                  <a:solidFill>
                    <a:srgbClr val="FF3300"/>
                  </a:solidFill>
                </a:rPr>
                <a:t>1</a:t>
              </a:r>
              <a:r>
                <a:rPr lang="en-US">
                  <a:solidFill>
                    <a:srgbClr val="FF3300"/>
                  </a:solidFill>
                </a:rPr>
                <a:t>g</a:t>
              </a:r>
              <a:endParaRPr lang="en-US"/>
            </a:p>
          </p:txBody>
        </p:sp>
        <p:sp>
          <p:nvSpPr>
            <p:cNvPr id="26647" name="Text Box 15"/>
            <p:cNvSpPr txBox="1">
              <a:spLocks noChangeArrowheads="1"/>
            </p:cNvSpPr>
            <p:nvPr/>
          </p:nvSpPr>
          <p:spPr bwMode="auto">
            <a:xfrm>
              <a:off x="3888" y="2112"/>
              <a:ext cx="56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3300"/>
                  </a:solidFill>
                </a:rPr>
                <a:t>m</a:t>
              </a:r>
              <a:r>
                <a:rPr lang="en-US" sz="4000" baseline="-25000">
                  <a:solidFill>
                    <a:srgbClr val="FF3300"/>
                  </a:solidFill>
                </a:rPr>
                <a:t>2</a:t>
              </a:r>
              <a:r>
                <a:rPr lang="en-US">
                  <a:solidFill>
                    <a:srgbClr val="FF3300"/>
                  </a:solidFill>
                </a:rPr>
                <a:t>g</a:t>
              </a:r>
              <a:endParaRPr lang="en-US"/>
            </a:p>
          </p:txBody>
        </p:sp>
      </p:grpSp>
      <p:graphicFrame>
        <p:nvGraphicFramePr>
          <p:cNvPr id="1947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206829"/>
              </p:ext>
            </p:extLst>
          </p:nvPr>
        </p:nvGraphicFramePr>
        <p:xfrm>
          <a:off x="609600" y="4942609"/>
          <a:ext cx="6629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6" imgW="6311880" imgH="469800" progId="Equation.3">
                  <p:embed/>
                </p:oleObj>
              </mc:Choice>
              <mc:Fallback>
                <p:oleObj name="Equation" r:id="rId6" imgW="63118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942609"/>
                        <a:ext cx="6629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3" name="Object 4"/>
          <p:cNvGraphicFramePr>
            <a:graphicFrameLocks noChangeAspect="1"/>
          </p:cNvGraphicFramePr>
          <p:nvPr/>
        </p:nvGraphicFramePr>
        <p:xfrm>
          <a:off x="685800" y="5257800"/>
          <a:ext cx="4876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8" imgW="4140000" imgH="1028520" progId="Equation.3">
                  <p:embed/>
                </p:oleObj>
              </mc:Choice>
              <mc:Fallback>
                <p:oleObj name="Equation" r:id="rId8" imgW="414000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257800"/>
                        <a:ext cx="4876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4" name="AutoShape 18"/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chevron">
            <a:avLst>
              <a:gd name="adj" fmla="val 25000"/>
            </a:avLst>
          </a:prstGeom>
          <a:solidFill>
            <a:srgbClr val="FF0000">
              <a:alpha val="50195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04800" y="228600"/>
            <a:ext cx="7312025" cy="3170238"/>
            <a:chOff x="192" y="144"/>
            <a:chExt cx="4606" cy="1997"/>
          </a:xfrm>
        </p:grpSpPr>
        <p:sp>
          <p:nvSpPr>
            <p:cNvPr id="26635" name="Text Box 19"/>
            <p:cNvSpPr txBox="1">
              <a:spLocks noChangeArrowheads="1"/>
            </p:cNvSpPr>
            <p:nvPr/>
          </p:nvSpPr>
          <p:spPr bwMode="auto">
            <a:xfrm>
              <a:off x="432" y="144"/>
              <a:ext cx="4366" cy="41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using Newton</a:t>
              </a:r>
              <a:r>
                <a:rPr lang="ja-JP" altLang="en-US"/>
                <a:t>’</a:t>
              </a:r>
              <a:r>
                <a:rPr lang="en-US"/>
                <a:t>s second law </a:t>
              </a:r>
            </a:p>
          </p:txBody>
        </p:sp>
        <p:sp>
          <p:nvSpPr>
            <p:cNvPr id="26636" name="Text Box 20"/>
            <p:cNvSpPr txBox="1">
              <a:spLocks noChangeArrowheads="1"/>
            </p:cNvSpPr>
            <p:nvPr/>
          </p:nvSpPr>
          <p:spPr bwMode="auto">
            <a:xfrm>
              <a:off x="384" y="720"/>
              <a:ext cx="4387" cy="41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correct weight components </a:t>
              </a:r>
            </a:p>
          </p:txBody>
        </p:sp>
        <p:sp>
          <p:nvSpPr>
            <p:cNvPr id="26637" name="Text Box 21"/>
            <p:cNvSpPr txBox="1">
              <a:spLocks noChangeArrowheads="1"/>
            </p:cNvSpPr>
            <p:nvPr/>
          </p:nvSpPr>
          <p:spPr bwMode="auto">
            <a:xfrm>
              <a:off x="192" y="1248"/>
              <a:ext cx="3726" cy="41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correct friction terms</a:t>
              </a:r>
            </a:p>
          </p:txBody>
        </p:sp>
        <p:sp>
          <p:nvSpPr>
            <p:cNvPr id="26638" name="Text Box 22"/>
            <p:cNvSpPr txBox="1">
              <a:spLocks noChangeArrowheads="1"/>
            </p:cNvSpPr>
            <p:nvPr/>
          </p:nvSpPr>
          <p:spPr bwMode="auto">
            <a:xfrm>
              <a:off x="240" y="1728"/>
              <a:ext cx="3173" cy="41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2 points for correct answer </a:t>
              </a:r>
            </a:p>
          </p:txBody>
        </p:sp>
      </p:grp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842882" y="156387"/>
            <a:ext cx="7543800" cy="872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Express your answers to each of the following in terms of m</a:t>
            </a:r>
            <a:r>
              <a:rPr lang="en-US" sz="4000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 m</a:t>
            </a:r>
            <a:r>
              <a:rPr lang="en-US" sz="4000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 g, </a:t>
            </a:r>
            <a:r>
              <a:rPr lang="en-US" dirty="0">
                <a:solidFill>
                  <a:srgbClr val="FF0000"/>
                </a:solidFill>
                <a:latin typeface="Symbol" charset="0"/>
              </a:rPr>
              <a:t>q</a:t>
            </a:r>
            <a:r>
              <a:rPr lang="en-US" dirty="0">
                <a:solidFill>
                  <a:srgbClr val="FF0000"/>
                </a:solidFill>
              </a:rPr>
              <a:t>, and f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4466"/>
      </p:ext>
    </p:extLst>
  </p:cSld>
  <p:clrMapOvr>
    <a:masterClrMapping/>
  </p:clrMapOvr>
  <p:transition xmlns:p14="http://schemas.microsoft.com/office/powerpoint/2010/main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28600" y="990888"/>
            <a:ext cx="868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(d)  The string between blocks 1 and 2 is now cut.  </a:t>
            </a: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3152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3962400" y="3200400"/>
            <a:ext cx="762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3733800" y="3276600"/>
            <a:ext cx="1524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3505200" y="3581400"/>
            <a:ext cx="304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4038600" y="3581400"/>
            <a:ext cx="3048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3962400" y="3657600"/>
            <a:ext cx="152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>
            <a:off x="3810000" y="3733800"/>
            <a:ext cx="76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chevron">
            <a:avLst>
              <a:gd name="adj" fmla="val 25000"/>
            </a:avLst>
          </a:prstGeom>
          <a:solidFill>
            <a:srgbClr val="FF0000">
              <a:alpha val="50195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09464" y="122963"/>
            <a:ext cx="7543800" cy="872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Express your answers to each of the following in terms of m</a:t>
            </a:r>
            <a:r>
              <a:rPr lang="en-US" sz="4000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 m</a:t>
            </a:r>
            <a:r>
              <a:rPr lang="en-US" sz="4000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 g, </a:t>
            </a:r>
            <a:r>
              <a:rPr lang="en-US" dirty="0">
                <a:solidFill>
                  <a:srgbClr val="FF0000"/>
                </a:solidFill>
                <a:latin typeface="Symbol" charset="0"/>
              </a:rPr>
              <a:t>q</a:t>
            </a:r>
            <a:r>
              <a:rPr lang="en-US" dirty="0">
                <a:solidFill>
                  <a:srgbClr val="FF0000"/>
                </a:solidFill>
              </a:rPr>
              <a:t>, and f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643525"/>
      </p:ext>
    </p:extLst>
  </p:cSld>
  <p:clrMapOvr>
    <a:masterClrMapping/>
  </p:clrMapOvr>
  <p:transition xmlns:p14="http://schemas.microsoft.com/office/powerpoint/2010/main">
    <p:pull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2"/>
          <p:cNvSpPr txBox="1">
            <a:spLocks noChangeArrowheads="1"/>
          </p:cNvSpPr>
          <p:nvPr/>
        </p:nvSpPr>
        <p:spPr bwMode="auto">
          <a:xfrm>
            <a:off x="228600" y="831792"/>
            <a:ext cx="868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(d) Determine the acceleration of block 1 while it is on the inclined plane.</a:t>
            </a:r>
          </a:p>
        </p:txBody>
      </p:sp>
      <p:pic>
        <p:nvPicPr>
          <p:cNvPr id="276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0"/>
            <a:ext cx="3914775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508" name="Object 2"/>
          <p:cNvGraphicFramePr>
            <a:graphicFrameLocks noChangeAspect="1"/>
          </p:cNvGraphicFramePr>
          <p:nvPr/>
        </p:nvGraphicFramePr>
        <p:xfrm>
          <a:off x="685800" y="3048000"/>
          <a:ext cx="217805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4" imgW="1587240" imgH="444240" progId="Equation.3">
                  <p:embed/>
                </p:oleObj>
              </mc:Choice>
              <mc:Fallback>
                <p:oleObj name="Equation" r:id="rId4" imgW="15872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0"/>
                        <a:ext cx="217805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5800" y="1828800"/>
            <a:ext cx="7481888" cy="2701925"/>
            <a:chOff x="432" y="1152"/>
            <a:chExt cx="4713" cy="1702"/>
          </a:xfrm>
        </p:grpSpPr>
        <p:sp>
          <p:nvSpPr>
            <p:cNvPr id="27661" name="Line 6"/>
            <p:cNvSpPr>
              <a:spLocks noChangeShapeType="1"/>
            </p:cNvSpPr>
            <p:nvPr/>
          </p:nvSpPr>
          <p:spPr bwMode="auto">
            <a:xfrm flipV="1">
              <a:off x="4512" y="1248"/>
              <a:ext cx="480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Line 7"/>
            <p:cNvSpPr>
              <a:spLocks noChangeShapeType="1"/>
            </p:cNvSpPr>
            <p:nvPr/>
          </p:nvSpPr>
          <p:spPr bwMode="auto">
            <a:xfrm>
              <a:off x="4320" y="1392"/>
              <a:ext cx="0" cy="72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Text Box 8"/>
            <p:cNvSpPr txBox="1">
              <a:spLocks noChangeArrowheads="1"/>
            </p:cNvSpPr>
            <p:nvPr/>
          </p:nvSpPr>
          <p:spPr bwMode="auto">
            <a:xfrm>
              <a:off x="4368" y="1776"/>
              <a:ext cx="56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3300"/>
                  </a:solidFill>
                </a:rPr>
                <a:t>m</a:t>
              </a:r>
              <a:r>
                <a:rPr lang="en-US" sz="4000" baseline="-25000">
                  <a:solidFill>
                    <a:srgbClr val="FF3300"/>
                  </a:solidFill>
                </a:rPr>
                <a:t>1</a:t>
              </a:r>
              <a:r>
                <a:rPr lang="en-US">
                  <a:solidFill>
                    <a:srgbClr val="FF3300"/>
                  </a:solidFill>
                </a:rPr>
                <a:t>g</a:t>
              </a:r>
              <a:endParaRPr lang="en-US"/>
            </a:p>
          </p:txBody>
        </p:sp>
        <p:sp>
          <p:nvSpPr>
            <p:cNvPr id="27664" name="Text Box 9"/>
            <p:cNvSpPr txBox="1">
              <a:spLocks noChangeArrowheads="1"/>
            </p:cNvSpPr>
            <p:nvPr/>
          </p:nvSpPr>
          <p:spPr bwMode="auto">
            <a:xfrm>
              <a:off x="4944" y="1152"/>
              <a:ext cx="2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FF3300"/>
                  </a:solidFill>
                </a:rPr>
                <a:t>f</a:t>
              </a:r>
              <a:endParaRPr lang="en-US"/>
            </a:p>
          </p:txBody>
        </p:sp>
        <p:graphicFrame>
          <p:nvGraphicFramePr>
            <p:cNvPr id="27652" name="Object 4"/>
            <p:cNvGraphicFramePr>
              <a:graphicFrameLocks noChangeAspect="1"/>
            </p:cNvGraphicFramePr>
            <p:nvPr/>
          </p:nvGraphicFramePr>
          <p:xfrm>
            <a:off x="432" y="2448"/>
            <a:ext cx="2778" cy="4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4" name="Equation" r:id="rId6" imgW="3213000" imgH="469800" progId="Equation.3">
                    <p:embed/>
                  </p:oleObj>
                </mc:Choice>
                <mc:Fallback>
                  <p:oleObj name="Equation" r:id="rId6" imgW="3213000" imgH="469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2448"/>
                          <a:ext cx="2778" cy="4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515" name="Object 3"/>
          <p:cNvGraphicFramePr>
            <a:graphicFrameLocks noChangeAspect="1"/>
          </p:cNvGraphicFramePr>
          <p:nvPr/>
        </p:nvGraphicFramePr>
        <p:xfrm>
          <a:off x="685800" y="4572000"/>
          <a:ext cx="355600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8" imgW="2590560" imgH="1041120" progId="Equation.3">
                  <p:embed/>
                </p:oleObj>
              </mc:Choice>
              <mc:Fallback>
                <p:oleObj name="Equation" r:id="rId8" imgW="259056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0"/>
                        <a:ext cx="3556000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8686800" y="6477000"/>
            <a:ext cx="228600" cy="228600"/>
          </a:xfrm>
          <a:prstGeom prst="chevron">
            <a:avLst>
              <a:gd name="adj" fmla="val 25000"/>
            </a:avLst>
          </a:prstGeom>
          <a:solidFill>
            <a:srgbClr val="FF0000">
              <a:alpha val="50195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04800" y="990600"/>
            <a:ext cx="7900988" cy="5867400"/>
            <a:chOff x="240" y="624"/>
            <a:chExt cx="4977" cy="3696"/>
          </a:xfrm>
        </p:grpSpPr>
        <p:sp>
          <p:nvSpPr>
            <p:cNvPr id="27658" name="Text Box 13"/>
            <p:cNvSpPr txBox="1">
              <a:spLocks noChangeArrowheads="1"/>
            </p:cNvSpPr>
            <p:nvPr/>
          </p:nvSpPr>
          <p:spPr bwMode="auto">
            <a:xfrm>
              <a:off x="240" y="624"/>
              <a:ext cx="4798" cy="41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correct friction in the equation </a:t>
              </a:r>
            </a:p>
          </p:txBody>
        </p:sp>
        <p:sp>
          <p:nvSpPr>
            <p:cNvPr id="27659" name="Text Box 14"/>
            <p:cNvSpPr txBox="1">
              <a:spLocks noChangeArrowheads="1"/>
            </p:cNvSpPr>
            <p:nvPr/>
          </p:nvSpPr>
          <p:spPr bwMode="auto">
            <a:xfrm>
              <a:off x="240" y="1104"/>
              <a:ext cx="4223" cy="41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correct weight component</a:t>
              </a:r>
            </a:p>
          </p:txBody>
        </p:sp>
        <p:sp>
          <p:nvSpPr>
            <p:cNvPr id="27660" name="Text Box 15"/>
            <p:cNvSpPr txBox="1">
              <a:spLocks noChangeArrowheads="1"/>
            </p:cNvSpPr>
            <p:nvPr/>
          </p:nvSpPr>
          <p:spPr bwMode="auto">
            <a:xfrm>
              <a:off x="2208" y="3907"/>
              <a:ext cx="3009" cy="41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1 point for correct answer</a:t>
              </a:r>
            </a:p>
          </p:txBody>
        </p:sp>
      </p:grp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525411" y="156387"/>
            <a:ext cx="7543800" cy="872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Express your answers to each of the following in terms of m</a:t>
            </a:r>
            <a:r>
              <a:rPr lang="en-US" sz="4000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 m</a:t>
            </a:r>
            <a:r>
              <a:rPr lang="en-US" sz="4000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 g, </a:t>
            </a:r>
            <a:r>
              <a:rPr lang="en-US" dirty="0">
                <a:solidFill>
                  <a:srgbClr val="FF0000"/>
                </a:solidFill>
                <a:latin typeface="Symbol" charset="0"/>
              </a:rPr>
              <a:t>q</a:t>
            </a:r>
            <a:r>
              <a:rPr lang="en-US" dirty="0">
                <a:solidFill>
                  <a:srgbClr val="FF0000"/>
                </a:solidFill>
              </a:rPr>
              <a:t>, and f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7511"/>
      </p:ext>
    </p:extLst>
  </p:cSld>
  <p:clrMapOvr>
    <a:masterClrMapping/>
  </p:clrMapOvr>
  <p:transition xmlns:p14="http://schemas.microsoft.com/office/powerpoint/2010/main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356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King's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Anderson</dc:creator>
  <cp:lastModifiedBy>Stephen Anderson</cp:lastModifiedBy>
  <cp:revision>2</cp:revision>
  <dcterms:created xsi:type="dcterms:W3CDTF">2015-04-17T09:17:10Z</dcterms:created>
  <dcterms:modified xsi:type="dcterms:W3CDTF">2015-07-02T08:36:53Z</dcterms:modified>
</cp:coreProperties>
</file>