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4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0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7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3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3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C3FA9-4385-7549-89DF-A1E5CF56DD74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A004-F2DF-AD49-AE95-632FFA46B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5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slide" Target="slide2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slide" Target="slide2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8" Type="http://schemas.openxmlformats.org/officeDocument/2006/relationships/slide" Target="slide2.xm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9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10.emf"/><Relationship Id="rId7" Type="http://schemas.openxmlformats.org/officeDocument/2006/relationships/slide" Target="slide2.xm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11" Type="http://schemas.openxmlformats.org/officeDocument/2006/relationships/slide" Target="slide2.xm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09599" y="1752600"/>
            <a:ext cx="8262879" cy="19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500" tIns="63500" rIns="63500" bIns="635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/>
              <a:t>Mech</a:t>
            </a:r>
            <a:r>
              <a:rPr lang="en-US" dirty="0"/>
              <a:t> 1. </a:t>
            </a:r>
          </a:p>
          <a:p>
            <a:r>
              <a:rPr lang="en-US" dirty="0"/>
              <a:t>A motion sensor and a force sensor record the motion of a cart along a track, as shown above. The cart is given a push so that it moves toward the force sensor and then collides with it. The two sensors record the values shown in the following graphs. </a:t>
            </a:r>
          </a:p>
        </p:txBody>
      </p:sp>
      <p:pic>
        <p:nvPicPr>
          <p:cNvPr id="31747" name="Picture 4" descr="aut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67818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aut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77115"/>
            <a:ext cx="815340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932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 descr="aut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3400"/>
            <a:ext cx="2790825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45720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(a) Determine the cart's average acceleration between t = 0.33 s and t = 0.37 s. </a:t>
            </a:r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1600200" y="2743200"/>
          <a:ext cx="8763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876240" imgH="723600" progId="Equation.3">
                  <p:embed/>
                </p:oleObj>
              </mc:Choice>
              <mc:Fallback>
                <p:oleObj name="Equation" r:id="rId4" imgW="876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8763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"/>
          <p:cNvGraphicFramePr>
            <a:graphicFrameLocks noChangeAspect="1"/>
          </p:cNvGraphicFramePr>
          <p:nvPr/>
        </p:nvGraphicFramePr>
        <p:xfrm>
          <a:off x="1447800" y="4267200"/>
          <a:ext cx="5346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5346360" imgH="787320" progId="Equation.3">
                  <p:embed/>
                </p:oleObj>
              </mc:Choice>
              <mc:Fallback>
                <p:oleObj name="Equation" r:id="rId6" imgW="5346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53467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7200" y="838200"/>
            <a:ext cx="7485063" cy="5600700"/>
            <a:chOff x="288" y="528"/>
            <a:chExt cx="4715" cy="3528"/>
          </a:xfrm>
        </p:grpSpPr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288" y="528"/>
              <a:ext cx="3451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obtaining time interval (</a:t>
              </a:r>
              <a:r>
                <a:rPr lang="en-US">
                  <a:solidFill>
                    <a:schemeClr val="accent2"/>
                  </a:solidFill>
                  <a:latin typeface="Symbol" charset="0"/>
                </a:rPr>
                <a:t>D</a:t>
              </a:r>
              <a:r>
                <a:rPr lang="en-US">
                  <a:solidFill>
                    <a:schemeClr val="accent2"/>
                  </a:solidFill>
                </a:rPr>
                <a:t>t)</a:t>
              </a:r>
            </a:p>
          </p:txBody>
        </p:sp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336" y="960"/>
              <a:ext cx="3518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obtaining initial velocity (v</a:t>
              </a:r>
              <a:r>
                <a:rPr lang="en-US" sz="3200" baseline="-25000">
                  <a:solidFill>
                    <a:schemeClr val="accent2"/>
                  </a:solidFill>
                </a:rPr>
                <a:t>i</a:t>
              </a:r>
              <a:r>
                <a:rPr lang="en-US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14347" name="Text Box 9"/>
            <p:cNvSpPr txBox="1">
              <a:spLocks noChangeArrowheads="1"/>
            </p:cNvSpPr>
            <p:nvPr/>
          </p:nvSpPr>
          <p:spPr bwMode="auto">
            <a:xfrm>
              <a:off x="672" y="2256"/>
              <a:ext cx="3894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obtaining change in velocity (</a:t>
              </a:r>
              <a:r>
                <a:rPr lang="en-US">
                  <a:solidFill>
                    <a:schemeClr val="accent2"/>
                  </a:solidFill>
                  <a:latin typeface="Symbol" charset="0"/>
                </a:rPr>
                <a:t>D</a:t>
              </a:r>
              <a:r>
                <a:rPr lang="en-US">
                  <a:solidFill>
                    <a:schemeClr val="accent2"/>
                  </a:solidFill>
                </a:rPr>
                <a:t>v)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384" y="1344"/>
              <a:ext cx="3421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obtaining final velocity (v</a:t>
              </a:r>
              <a:r>
                <a:rPr lang="en-US" sz="3200" baseline="-25000">
                  <a:solidFill>
                    <a:schemeClr val="accent2"/>
                  </a:solidFill>
                </a:rPr>
                <a:t>f</a:t>
              </a:r>
              <a:r>
                <a:rPr lang="en-US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576" y="3364"/>
              <a:ext cx="2822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substitution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064" y="3744"/>
              <a:ext cx="2939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showing deceleration</a:t>
              </a:r>
            </a:p>
          </p:txBody>
        </p:sp>
      </p:grp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8153400" y="61722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4344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032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aut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2646363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304800" y="533400"/>
            <a:ext cx="45720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(b) Determine the magnitude of the change in the cart's momentum during the collision. </a:t>
            </a:r>
          </a:p>
        </p:txBody>
      </p:sp>
      <p:graphicFrame>
        <p:nvGraphicFramePr>
          <p:cNvPr id="5125" name="Object 2"/>
          <p:cNvGraphicFramePr>
            <a:graphicFrameLocks noChangeAspect="1"/>
          </p:cNvGraphicFramePr>
          <p:nvPr/>
        </p:nvGraphicFramePr>
        <p:xfrm>
          <a:off x="1447800" y="4038600"/>
          <a:ext cx="5702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5702040" imgH="838080" progId="Equation.3">
                  <p:embed/>
                </p:oleObj>
              </mc:Choice>
              <mc:Fallback>
                <p:oleObj name="Equation" r:id="rId4" imgW="570204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02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609600" y="2362200"/>
          <a:ext cx="50165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5016240" imgH="634680" progId="Equation.3">
                  <p:embed/>
                </p:oleObj>
              </mc:Choice>
              <mc:Fallback>
                <p:oleObj name="Equation" r:id="rId6" imgW="50162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50165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9600" y="1454150"/>
            <a:ext cx="8153400" cy="4298950"/>
            <a:chOff x="384" y="916"/>
            <a:chExt cx="5136" cy="2708"/>
          </a:xfrm>
        </p:grpSpPr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384" y="916"/>
              <a:ext cx="5041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Area under curve represents change in momentum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384" y="2064"/>
              <a:ext cx="2437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answer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3264" y="3312"/>
              <a:ext cx="225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units</a:t>
              </a:r>
            </a:p>
          </p:txBody>
        </p:sp>
      </p:grp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8153400" y="61722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5368" name="AutoShape 1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446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6880070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500" tIns="63500" rIns="63500" bIns="635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(c) Determine the mass of the cart. </a:t>
            </a: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54058"/>
              </p:ext>
            </p:extLst>
          </p:nvPr>
        </p:nvGraphicFramePr>
        <p:xfrm>
          <a:off x="856833" y="2022097"/>
          <a:ext cx="1814469" cy="488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660400" imgH="177800" progId="Equation.3">
                  <p:embed/>
                </p:oleObj>
              </mc:Choice>
              <mc:Fallback>
                <p:oleObj name="Equation" r:id="rId3" imgW="660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833" y="2022097"/>
                        <a:ext cx="1814469" cy="4885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885028"/>
              </p:ext>
            </p:extLst>
          </p:nvPr>
        </p:nvGraphicFramePr>
        <p:xfrm>
          <a:off x="1041487" y="2934542"/>
          <a:ext cx="4462012" cy="87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2006600" imgH="393700" progId="Equation.3">
                  <p:embed/>
                </p:oleObj>
              </mc:Choice>
              <mc:Fallback>
                <p:oleObj name="Equation" r:id="rId5" imgW="2006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87" y="2934542"/>
                        <a:ext cx="4462012" cy="87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8800" y="1371600"/>
            <a:ext cx="5849938" cy="2933700"/>
            <a:chOff x="1152" y="864"/>
            <a:chExt cx="3685" cy="1848"/>
          </a:xfrm>
        </p:grpSpPr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52" y="864"/>
              <a:ext cx="2565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equation</a:t>
              </a:r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2400" y="2400"/>
              <a:ext cx="2437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answer</a:t>
              </a:r>
            </a:p>
          </p:txBody>
        </p:sp>
      </p:grp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8153400" y="61722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6391" name="AutoShape 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360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45720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(d) Determine the energy lost in the collision between the force sensor and the cart. </a:t>
            </a: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914400" y="2133600"/>
          <a:ext cx="13716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371600" imgH="266400" progId="Equation.3">
                  <p:embed/>
                </p:oleObj>
              </mc:Choice>
              <mc:Fallback>
                <p:oleObj name="Equation" r:id="rId3" imgW="1371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13716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28800" y="1447800"/>
            <a:ext cx="6080125" cy="4762500"/>
            <a:chOff x="1152" y="912"/>
            <a:chExt cx="3830" cy="3000"/>
          </a:xfrm>
        </p:grpSpPr>
        <p:sp>
          <p:nvSpPr>
            <p:cNvPr id="17418" name="Text Box 5"/>
            <p:cNvSpPr txBox="1">
              <a:spLocks noChangeArrowheads="1"/>
            </p:cNvSpPr>
            <p:nvPr/>
          </p:nvSpPr>
          <p:spPr bwMode="auto">
            <a:xfrm>
              <a:off x="1152" y="1584"/>
              <a:ext cx="3578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expression for kinetic energy</a:t>
              </a:r>
            </a:p>
          </p:txBody>
        </p:sp>
        <p:sp>
          <p:nvSpPr>
            <p:cNvPr id="17419" name="Text Box 6"/>
            <p:cNvSpPr txBox="1">
              <a:spLocks noChangeArrowheads="1"/>
            </p:cNvSpPr>
            <p:nvPr/>
          </p:nvSpPr>
          <p:spPr bwMode="auto">
            <a:xfrm>
              <a:off x="1296" y="912"/>
              <a:ext cx="2619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energy statement</a:t>
              </a:r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2160" y="2496"/>
              <a:ext cx="2822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substitution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1872" y="3600"/>
              <a:ext cx="2437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1 point - For correct answer</a:t>
              </a:r>
            </a:p>
          </p:txBody>
        </p:sp>
      </p:grpSp>
      <p:graphicFrame>
        <p:nvGraphicFramePr>
          <p:cNvPr id="7177" name="Object 3"/>
          <p:cNvGraphicFramePr>
            <a:graphicFrameLocks noChangeAspect="1"/>
          </p:cNvGraphicFramePr>
          <p:nvPr/>
        </p:nvGraphicFramePr>
        <p:xfrm>
          <a:off x="762000" y="3124200"/>
          <a:ext cx="3467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3466800" imgH="825480" progId="Equation.3">
                  <p:embed/>
                </p:oleObj>
              </mc:Choice>
              <mc:Fallback>
                <p:oleObj name="Equation" r:id="rId5" imgW="346680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34671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4"/>
          <p:cNvGraphicFramePr>
            <a:graphicFrameLocks noChangeAspect="1"/>
          </p:cNvGraphicFramePr>
          <p:nvPr/>
        </p:nvGraphicFramePr>
        <p:xfrm>
          <a:off x="577850" y="4495800"/>
          <a:ext cx="46863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4686120" imgH="723600" progId="Equation.3">
                  <p:embed/>
                </p:oleObj>
              </mc:Choice>
              <mc:Fallback>
                <p:oleObj name="Equation" r:id="rId7" imgW="46861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495800"/>
                        <a:ext cx="46863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5"/>
          <p:cNvGraphicFramePr>
            <a:graphicFrameLocks noChangeAspect="1"/>
          </p:cNvGraphicFramePr>
          <p:nvPr/>
        </p:nvGraphicFramePr>
        <p:xfrm>
          <a:off x="914400" y="5638800"/>
          <a:ext cx="1638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1638000" imgH="279360" progId="Equation.3">
                  <p:embed/>
                </p:oleObj>
              </mc:Choice>
              <mc:Fallback>
                <p:oleObj name="Equation" r:id="rId9" imgW="1638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38800"/>
                        <a:ext cx="16383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8153400" y="61722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7417" name="AutoShape 1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745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233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2</cp:revision>
  <dcterms:created xsi:type="dcterms:W3CDTF">2015-04-17T09:13:57Z</dcterms:created>
  <dcterms:modified xsi:type="dcterms:W3CDTF">2015-07-02T08:34:10Z</dcterms:modified>
</cp:coreProperties>
</file>