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7" r:id="rId3"/>
    <p:sldId id="266" r:id="rId4"/>
    <p:sldId id="268" r:id="rId5"/>
    <p:sldId id="269" r:id="rId6"/>
    <p:sldId id="270" r:id="rId7"/>
    <p:sldId id="263" r:id="rId8"/>
    <p:sldId id="27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9C200-3D58-2C4F-8E38-AFD579AFA140}" type="datetimeFigureOut">
              <a:rPr lang="en-US" smtClean="0"/>
              <a:t>5/10/15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5534-F560-7041-B3B1-2E345605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4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75534-F560-7041-B3B1-2E345605E9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80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072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50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621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49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041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984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649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188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89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787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D261-258E-44FC-B96A-135ADA75F8CB}" type="datetimeFigureOut">
              <a:rPr lang="en-NZ" smtClean="0"/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F5BC-E8DB-4CDA-9013-36910796C3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26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hyperlink" Target="http://www.physicslounge.org/" TargetMode="External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25538"/>
            <a:ext cx="32671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Y12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Mechanics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 3 Exam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291407"/>
            <a:ext cx="19580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Non Achieved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3862" y="2175707"/>
            <a:ext cx="13569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Achieved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29492" y="2297489"/>
            <a:ext cx="9012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Merit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2323" y="813553"/>
            <a:ext cx="1508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Excellence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0097" y="307237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Revise L2 Merit &amp; Excellence level Questions</a:t>
            </a:r>
            <a:endParaRPr lang="en-NZ" dirty="0"/>
          </a:p>
        </p:txBody>
      </p:sp>
      <p:sp>
        <p:nvSpPr>
          <p:cNvPr id="13" name="Rectangle 12"/>
          <p:cNvSpPr/>
          <p:nvPr/>
        </p:nvSpPr>
        <p:spPr>
          <a:xfrm>
            <a:off x="251520" y="4459759"/>
            <a:ext cx="8663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3"/>
                </a:solidFill>
                <a:effectLst/>
              </a:rPr>
              <a:t>Start a Mechanics revision program!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2371527"/>
            <a:ext cx="2468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Ask yourself:</a:t>
            </a:r>
          </a:p>
          <a:p>
            <a:pPr algn="ctr"/>
            <a:r>
              <a:rPr lang="en-NZ" dirty="0" smtClean="0"/>
              <a:t>Work in = results achieved</a:t>
            </a:r>
            <a:endParaRPr lang="en-NZ" dirty="0"/>
          </a:p>
        </p:txBody>
      </p:sp>
      <p:cxnSp>
        <p:nvCxnSpPr>
          <p:cNvPr id="18" name="Straight Arrow Connector 17"/>
          <p:cNvCxnSpPr>
            <a:stCxn id="4" idx="3"/>
            <a:endCxn id="8" idx="1"/>
          </p:cNvCxnSpPr>
          <p:nvPr/>
        </p:nvCxnSpPr>
        <p:spPr>
          <a:xfrm>
            <a:off x="6398955" y="687258"/>
            <a:ext cx="803368" cy="357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35" idx="0"/>
          </p:cNvCxnSpPr>
          <p:nvPr/>
        </p:nvCxnSpPr>
        <p:spPr>
          <a:xfrm>
            <a:off x="7860577" y="1182899"/>
            <a:ext cx="50244" cy="374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67239" y="2691101"/>
            <a:ext cx="558321" cy="36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14054" y="1317025"/>
            <a:ext cx="598106" cy="101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0"/>
          </p:cNvCxnSpPr>
          <p:nvPr/>
        </p:nvCxnSpPr>
        <p:spPr>
          <a:xfrm flipH="1">
            <a:off x="4102317" y="1317025"/>
            <a:ext cx="285230" cy="85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043008" y="1044386"/>
            <a:ext cx="851975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403648" y="1795463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411760" y="2587551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>
            <a:off x="1187624" y="3379639"/>
            <a:ext cx="5267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TextBox 34"/>
          <p:cNvSpPr txBox="1"/>
          <p:nvPr/>
        </p:nvSpPr>
        <p:spPr>
          <a:xfrm>
            <a:off x="6830701" y="1557051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Revise L2 Merit &amp; Excellence level Questions</a:t>
            </a:r>
            <a:endParaRPr lang="en-NZ" dirty="0"/>
          </a:p>
        </p:txBody>
      </p:sp>
      <p:sp>
        <p:nvSpPr>
          <p:cNvPr id="41" name="Down Arrow 40"/>
          <p:cNvSpPr/>
          <p:nvPr/>
        </p:nvSpPr>
        <p:spPr>
          <a:xfrm rot="2647809">
            <a:off x="5664159" y="3337769"/>
            <a:ext cx="526732" cy="1435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880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3" grpId="0"/>
      <p:bldP spid="15" grpId="0"/>
      <p:bldP spid="52" grpId="0" animBg="1"/>
      <p:bldP spid="35" grpId="0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NZ" dirty="0" smtClean="0"/>
              <a:t>Mechanics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800" dirty="0" smtClean="0"/>
              <a:t>Explain the energy changes that occur in a swinging pendulum.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800" dirty="0" smtClean="0"/>
              <a:t>Explain clearly what happens to momentum and kinetic energy in an elastic and an inelastic collision.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800" dirty="0" smtClean="0"/>
              <a:t>Explain two features that a car has in order to reduce injury to the driver during a collision.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800" dirty="0" smtClean="0"/>
              <a:t>Explain why the motion of the planet orbiting the Sun at constant speed is accelerating.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800" dirty="0" smtClean="0"/>
              <a:t>Explain why a helicopter flying is not an example of projectile motion.</a:t>
            </a:r>
          </a:p>
        </p:txBody>
      </p:sp>
    </p:spTree>
    <p:extLst>
      <p:ext uri="{BB962C8B-B14F-4D97-AF65-F5344CB8AC3E}">
        <p14:creationId xmlns:p14="http://schemas.microsoft.com/office/powerpoint/2010/main" val="309905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 Rounded MT Bold" pitchFamily="34" charset="0"/>
              </a:rPr>
              <a:t>How to revise </a:t>
            </a:r>
            <a:r>
              <a:rPr lang="en-NZ" dirty="0" smtClean="0">
                <a:solidFill>
                  <a:srgbClr val="FF0000"/>
                </a:solidFill>
                <a:latin typeface="Arial Rounded MT Bold" pitchFamily="34" charset="0"/>
              </a:rPr>
              <a:t>EFFECTIVELY</a:t>
            </a:r>
            <a:endParaRPr lang="en-NZ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1588"/>
            <a:ext cx="8568952" cy="5286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4800" dirty="0" smtClean="0"/>
              <a:t>Target one thing. </a:t>
            </a:r>
            <a:r>
              <a:rPr lang="en-NZ" sz="4800" i="1" dirty="0" smtClean="0"/>
              <a:t>e.g</a:t>
            </a:r>
            <a:r>
              <a:rPr lang="en-NZ" sz="4800" i="1" dirty="0" smtClean="0"/>
              <a:t>. </a:t>
            </a:r>
            <a:r>
              <a:rPr lang="en-NZ" sz="4800" b="1" i="1" dirty="0" smtClean="0">
                <a:solidFill>
                  <a:srgbClr val="0000FF"/>
                </a:solidFill>
              </a:rPr>
              <a:t>projectile motion</a:t>
            </a:r>
          </a:p>
          <a:p>
            <a:pPr marL="0" lvl="0" indent="0">
              <a:buNone/>
            </a:pPr>
            <a:r>
              <a:rPr lang="en-NZ" b="1" dirty="0">
                <a:solidFill>
                  <a:srgbClr val="FF0000"/>
                </a:solidFill>
              </a:rPr>
              <a:t>DON’T</a:t>
            </a:r>
            <a:r>
              <a:rPr lang="en-NZ" b="1" dirty="0"/>
              <a:t> </a:t>
            </a:r>
            <a:r>
              <a:rPr lang="en-NZ" dirty="0"/>
              <a:t>just revise old exam papers. </a:t>
            </a:r>
            <a:endParaRPr lang="en-NZ" dirty="0" smtClean="0"/>
          </a:p>
          <a:p>
            <a:pPr marL="0" lvl="0" indent="0">
              <a:buNone/>
            </a:pPr>
            <a:r>
              <a:rPr lang="en-NZ" dirty="0" smtClean="0"/>
              <a:t>Instead </a:t>
            </a:r>
            <a:r>
              <a:rPr lang="en-NZ" b="1" dirty="0"/>
              <a:t>PICK </a:t>
            </a:r>
            <a:r>
              <a:rPr lang="en-NZ" dirty="0"/>
              <a:t>a</a:t>
            </a:r>
            <a:r>
              <a:rPr lang="en-NZ" b="1" dirty="0"/>
              <a:t> TOPIC</a:t>
            </a:r>
            <a:r>
              <a:rPr lang="en-NZ" dirty="0"/>
              <a:t> to revise i.e. much better to break all of the Achievement standard content down into small manageable sections or bits… </a:t>
            </a:r>
          </a:p>
          <a:p>
            <a:pPr marL="0" indent="0">
              <a:buNone/>
            </a:pPr>
            <a:r>
              <a:rPr lang="en-NZ" sz="4400" dirty="0"/>
              <a:t>Break it down into </a:t>
            </a:r>
            <a:r>
              <a:rPr lang="en-NZ" sz="4400" b="1" dirty="0">
                <a:solidFill>
                  <a:srgbClr val="FF0000"/>
                </a:solidFill>
              </a:rPr>
              <a:t>WHAT</a:t>
            </a:r>
            <a:r>
              <a:rPr lang="en-NZ" sz="4400" dirty="0"/>
              <a:t> sections / bits?</a:t>
            </a:r>
          </a:p>
          <a:p>
            <a:pPr marL="0" indent="0">
              <a:buNone/>
            </a:pPr>
            <a:endParaRPr lang="en-NZ" i="1" dirty="0" smtClean="0"/>
          </a:p>
        </p:txBody>
      </p:sp>
    </p:spTree>
    <p:extLst>
      <p:ext uri="{BB962C8B-B14F-4D97-AF65-F5344CB8AC3E}">
        <p14:creationId xmlns:p14="http://schemas.microsoft.com/office/powerpoint/2010/main" val="35704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950" y="1093099"/>
            <a:ext cx="723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62" y="1809209"/>
            <a:ext cx="8286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5735" y="2926685"/>
            <a:ext cx="315642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nap ITC" pitchFamily="82" charset="0"/>
              </a:rPr>
              <a:t>Mechanics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5458" y="332656"/>
            <a:ext cx="4718542" cy="150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9355" y="2386763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  <a:latin typeface="Comic Sans MS" pitchFamily="66" charset="0"/>
              </a:rPr>
              <a:t>Vectors</a:t>
            </a:r>
            <a:r>
              <a:rPr lang="en-NZ" dirty="0" smtClean="0">
                <a:latin typeface="Comic Sans MS" pitchFamily="66" charset="0"/>
              </a:rPr>
              <a:t> have direction</a:t>
            </a:r>
          </a:p>
          <a:p>
            <a:pPr algn="ctr"/>
            <a:r>
              <a:rPr lang="en-NZ" dirty="0">
                <a:latin typeface="Comic Sans MS" pitchFamily="66" charset="0"/>
              </a:rPr>
              <a:t> </a:t>
            </a:r>
            <a:r>
              <a:rPr lang="en-NZ" dirty="0" smtClean="0">
                <a:latin typeface="Comic Sans MS" pitchFamily="66" charset="0"/>
              </a:rPr>
              <a:t>            and size</a:t>
            </a:r>
            <a:endParaRPr lang="en-NZ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986434" y="2386764"/>
            <a:ext cx="1001928" cy="6079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7128385" y="2764241"/>
            <a:ext cx="357190" cy="214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75697" y="2978379"/>
            <a:ext cx="362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latin typeface="Comic Sans MS" pitchFamily="66" charset="0"/>
              </a:rPr>
              <a:t>Adding vectors using Pythagoras</a:t>
            </a:r>
          </a:p>
          <a:p>
            <a:pPr algn="ctr"/>
            <a:r>
              <a:rPr lang="en-NZ" sz="1600" dirty="0" smtClean="0">
                <a:latin typeface="Comic Sans MS" pitchFamily="66" charset="0"/>
              </a:rPr>
              <a:t>Don’t forget the angle!</a:t>
            </a:r>
            <a:endParaRPr lang="en-NZ" sz="1600" dirty="0"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10133" y="3501008"/>
            <a:ext cx="750099" cy="3572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12757" y="4694052"/>
            <a:ext cx="1575605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Comic Sans MS" pitchFamily="66" charset="0"/>
              </a:rPr>
              <a:t>1</a:t>
            </a:r>
            <a:r>
              <a:rPr lang="en-NZ" sz="1400" baseline="30000" dirty="0" smtClean="0">
                <a:latin typeface="Comic Sans MS" pitchFamily="66" charset="0"/>
              </a:rPr>
              <a:t>st</a:t>
            </a:r>
            <a:r>
              <a:rPr lang="en-NZ" sz="1400" dirty="0" smtClean="0">
                <a:latin typeface="Comic Sans MS" pitchFamily="66" charset="0"/>
              </a:rPr>
              <a:t>: An object will travel at constant velocity it unless acted on by an unbalanced resultant force</a:t>
            </a:r>
          </a:p>
          <a:p>
            <a:pPr algn="ctr"/>
            <a:r>
              <a:rPr lang="en-NZ" sz="1400" dirty="0">
                <a:latin typeface="Comic Sans MS" pitchFamily="66" charset="0"/>
                <a:sym typeface="Symbol"/>
              </a:rPr>
              <a:t></a:t>
            </a:r>
            <a:r>
              <a:rPr lang="en-NZ" sz="1400" dirty="0">
                <a:latin typeface="Comic Sans MS" pitchFamily="66" charset="0"/>
              </a:rPr>
              <a:t>F = 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93326" y="3811610"/>
            <a:ext cx="447104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2a) </a:t>
            </a:r>
            <a:r>
              <a:rPr lang="en-N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Newton’s Laws of Motion</a:t>
            </a:r>
            <a:endParaRPr lang="en-NZ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7576" y="4605297"/>
            <a:ext cx="1410928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Comic Sans MS" pitchFamily="66" charset="0"/>
              </a:rPr>
              <a:t>3</a:t>
            </a:r>
            <a:r>
              <a:rPr lang="en-NZ" sz="1400" baseline="30000" dirty="0" smtClean="0">
                <a:latin typeface="Comic Sans MS" pitchFamily="66" charset="0"/>
              </a:rPr>
              <a:t>rd</a:t>
            </a:r>
            <a:r>
              <a:rPr lang="en-NZ" sz="1400" dirty="0" smtClean="0">
                <a:latin typeface="Comic Sans MS" pitchFamily="66" charset="0"/>
              </a:rPr>
              <a:t>: Every action has an equal and opposite reaction</a:t>
            </a:r>
            <a:endParaRPr lang="en-NZ" sz="1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76372" y="4581128"/>
            <a:ext cx="1591972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Comic Sans MS" pitchFamily="66" charset="0"/>
              </a:rPr>
              <a:t>2</a:t>
            </a:r>
            <a:r>
              <a:rPr lang="en-NZ" sz="1400" baseline="30000" dirty="0" smtClean="0">
                <a:latin typeface="Comic Sans MS" pitchFamily="66" charset="0"/>
              </a:rPr>
              <a:t>nd</a:t>
            </a:r>
            <a:r>
              <a:rPr lang="en-NZ" sz="1400" dirty="0" smtClean="0">
                <a:latin typeface="Comic Sans MS" pitchFamily="66" charset="0"/>
              </a:rPr>
              <a:t>: Unbalanced resultant force leads to an acceleration</a:t>
            </a:r>
          </a:p>
          <a:p>
            <a:pPr algn="ctr"/>
            <a:r>
              <a:rPr lang="en-NZ" sz="1400" dirty="0" smtClean="0">
                <a:latin typeface="Comic Sans MS" pitchFamily="66" charset="0"/>
                <a:sym typeface="Symbol"/>
              </a:rPr>
              <a:t></a:t>
            </a:r>
            <a:r>
              <a:rPr lang="en-NZ" sz="1400" dirty="0" smtClean="0">
                <a:latin typeface="Comic Sans MS" pitchFamily="66" charset="0"/>
              </a:rPr>
              <a:t>F = ma</a:t>
            </a:r>
            <a:endParaRPr lang="en-NZ" sz="1400" dirty="0">
              <a:latin typeface="Comic Sans MS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07904" y="3645024"/>
            <a:ext cx="36004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8553" y="5059050"/>
            <a:ext cx="2333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NZ" dirty="0" smtClean="0">
              <a:latin typeface="Comic Sans MS" pitchFamily="66" charset="0"/>
            </a:endParaRPr>
          </a:p>
          <a:p>
            <a:pPr algn="ctr"/>
            <a:r>
              <a:rPr lang="en-NZ" dirty="0" smtClean="0">
                <a:latin typeface="Comic Sans MS" pitchFamily="66" charset="0"/>
              </a:rPr>
              <a:t>Torque (N m)  </a:t>
            </a:r>
          </a:p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NZ" dirty="0" smtClean="0">
                <a:latin typeface="Comic Sans MS" pitchFamily="66" charset="0"/>
              </a:rPr>
              <a:t> = </a:t>
            </a:r>
            <a:r>
              <a:rPr lang="en-NZ" dirty="0" err="1" smtClean="0">
                <a:latin typeface="Comic Sans MS" pitchFamily="66" charset="0"/>
              </a:rPr>
              <a:t>Fd</a:t>
            </a:r>
            <a:endParaRPr lang="en-NZ" dirty="0" smtClean="0">
              <a:latin typeface="Comic Sans MS" pitchFamily="66" charset="0"/>
            </a:endParaRPr>
          </a:p>
          <a:p>
            <a:pPr algn="ctr"/>
            <a:r>
              <a:rPr lang="en-NZ" sz="1600" dirty="0" smtClean="0">
                <a:latin typeface="Comic Sans MS" pitchFamily="66" charset="0"/>
              </a:rPr>
              <a:t>Clockwise torques = anticlockwise around a pivot point</a:t>
            </a:r>
            <a:endParaRPr lang="en-NZ" sz="1600" dirty="0">
              <a:latin typeface="Comic Sans MS" pitchFamily="66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2339752" y="3717032"/>
            <a:ext cx="988580" cy="9717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27784" y="4869160"/>
            <a:ext cx="164805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NZ" sz="1600" dirty="0" smtClean="0">
              <a:latin typeface="Comic Sans MS" pitchFamily="66" charset="0"/>
            </a:endParaRPr>
          </a:p>
          <a:p>
            <a:pPr algn="ctr"/>
            <a:r>
              <a:rPr lang="en-NZ" sz="1600" dirty="0" smtClean="0">
                <a:latin typeface="Comic Sans MS" pitchFamily="66" charset="0"/>
              </a:rPr>
              <a:t>p </a:t>
            </a:r>
            <a:r>
              <a:rPr lang="en-NZ" sz="1600" dirty="0" smtClean="0">
                <a:latin typeface="Comic Sans MS" pitchFamily="66" charset="0"/>
              </a:rPr>
              <a:t>= mv</a:t>
            </a:r>
          </a:p>
          <a:p>
            <a:r>
              <a:rPr lang="en-NZ" sz="1400" i="1" dirty="0" smtClean="0">
                <a:latin typeface="Comic Sans MS" pitchFamily="66" charset="0"/>
              </a:rPr>
              <a:t>A</a:t>
            </a:r>
            <a:r>
              <a:rPr lang="en-NZ" sz="1200" i="1" dirty="0" smtClean="0">
                <a:latin typeface="Comic Sans MS" pitchFamily="66" charset="0"/>
              </a:rPr>
              <a:t>lways conserved </a:t>
            </a:r>
            <a:r>
              <a:rPr lang="en-NZ" sz="1100" i="1" dirty="0" smtClean="0">
                <a:latin typeface="Comic Sans MS" pitchFamily="66" charset="0"/>
              </a:rPr>
              <a:t>(unless acted upon by an unbalanced force)</a:t>
            </a:r>
          </a:p>
          <a:p>
            <a:pPr algn="ctr"/>
            <a:r>
              <a:rPr lang="en-NZ" sz="1600" dirty="0" smtClean="0">
                <a:latin typeface="Verdana"/>
                <a:ea typeface="Verdana"/>
                <a:cs typeface="Verdana"/>
              </a:rPr>
              <a:t>∑</a:t>
            </a:r>
            <a:r>
              <a:rPr lang="el-GR" sz="1600" dirty="0" smtClean="0">
                <a:latin typeface="Comic Sans MS" pitchFamily="66" charset="0"/>
              </a:rPr>
              <a:t>Δ</a:t>
            </a:r>
            <a:r>
              <a:rPr lang="en-NZ" sz="1600" dirty="0">
                <a:latin typeface="Comic Sans MS" pitchFamily="66" charset="0"/>
              </a:rPr>
              <a:t>p </a:t>
            </a:r>
            <a:r>
              <a:rPr lang="en-NZ" sz="1600" dirty="0" smtClean="0">
                <a:latin typeface="Comic Sans MS" pitchFamily="66" charset="0"/>
              </a:rPr>
              <a:t>=</a:t>
            </a:r>
            <a:r>
              <a:rPr lang="en-NZ" sz="1600" dirty="0">
                <a:latin typeface="Verdana"/>
                <a:ea typeface="Verdana"/>
                <a:cs typeface="Verdana"/>
              </a:rPr>
              <a:t> ∑</a:t>
            </a:r>
            <a:r>
              <a:rPr lang="el-GR" sz="1600" dirty="0">
                <a:latin typeface="Comic Sans MS" pitchFamily="66" charset="0"/>
              </a:rPr>
              <a:t>Δ</a:t>
            </a:r>
            <a:r>
              <a:rPr lang="en-NZ" sz="1600" dirty="0" smtClean="0">
                <a:latin typeface="Comic Sans MS" pitchFamily="66" charset="0"/>
              </a:rPr>
              <a:t>p’ </a:t>
            </a:r>
          </a:p>
          <a:p>
            <a:pPr algn="ctr"/>
            <a:endParaRPr lang="en-NZ" sz="900" dirty="0" smtClean="0">
              <a:latin typeface="Comic Sans MS" pitchFamily="66" charset="0"/>
            </a:endParaRPr>
          </a:p>
          <a:p>
            <a:pPr algn="ctr"/>
            <a:r>
              <a:rPr lang="el-GR" sz="1600" dirty="0" smtClean="0">
                <a:latin typeface="Comic Sans MS" pitchFamily="66" charset="0"/>
              </a:rPr>
              <a:t>Δ</a:t>
            </a:r>
            <a:r>
              <a:rPr lang="en-NZ" sz="1600" dirty="0" smtClean="0">
                <a:latin typeface="Comic Sans MS" pitchFamily="66" charset="0"/>
              </a:rPr>
              <a:t>p = F</a:t>
            </a:r>
            <a:r>
              <a:rPr lang="el-GR" sz="1600" dirty="0">
                <a:latin typeface="Comic Sans MS" pitchFamily="66" charset="0"/>
              </a:rPr>
              <a:t> Δ </a:t>
            </a:r>
            <a:r>
              <a:rPr lang="en-NZ" sz="1600" dirty="0" smtClean="0">
                <a:latin typeface="Comic Sans MS" pitchFamily="66" charset="0"/>
              </a:rPr>
              <a:t>t</a:t>
            </a:r>
            <a:endParaRPr lang="en-NZ" dirty="0">
              <a:latin typeface="Comic Sans MS" pitchFamily="66" charset="0"/>
            </a:endParaRPr>
          </a:p>
        </p:txBody>
      </p:sp>
      <p:pic>
        <p:nvPicPr>
          <p:cNvPr id="1029" name="Picture 5" descr="http://www.topendsports.com/biomechanics/images/pat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467" y="40082"/>
            <a:ext cx="2954171" cy="1357322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710533" y="33119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latin typeface="Comic Sans MS" pitchFamily="66" charset="0"/>
              </a:rPr>
              <a:t>Separate vertical and horizontal motion</a:t>
            </a:r>
            <a:endParaRPr lang="en-NZ" dirty="0">
              <a:latin typeface="Comic Sans MS" pitchFamily="66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511992" y="601139"/>
            <a:ext cx="595529" cy="28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1793" y="1928038"/>
            <a:ext cx="3381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Comic Sans MS" pitchFamily="66" charset="0"/>
              </a:rPr>
              <a:t>Centripetal </a:t>
            </a:r>
            <a:r>
              <a:rPr lang="en-NZ" sz="1400" u="sng" dirty="0" smtClean="0">
                <a:solidFill>
                  <a:srgbClr val="0070C0"/>
                </a:solidFill>
                <a:latin typeface="Comic Sans MS" pitchFamily="66" charset="0"/>
              </a:rPr>
              <a:t>force</a:t>
            </a:r>
            <a:r>
              <a:rPr lang="en-NZ" sz="1400" dirty="0" smtClean="0">
                <a:latin typeface="Comic Sans MS" pitchFamily="66" charset="0"/>
              </a:rPr>
              <a:t>: caused by friction or tension or gravity</a:t>
            </a:r>
          </a:p>
          <a:p>
            <a:pPr algn="ctr"/>
            <a:r>
              <a:rPr lang="en-NZ" sz="1400" dirty="0" smtClean="0">
                <a:latin typeface="Comic Sans MS" pitchFamily="66" charset="0"/>
              </a:rPr>
              <a:t>Centripetal </a:t>
            </a:r>
            <a:r>
              <a:rPr lang="en-NZ" sz="1400" u="sng" dirty="0" smtClean="0">
                <a:solidFill>
                  <a:srgbClr val="0070C0"/>
                </a:solidFill>
                <a:latin typeface="Comic Sans MS" pitchFamily="66" charset="0"/>
              </a:rPr>
              <a:t>acceleration</a:t>
            </a:r>
            <a:r>
              <a:rPr lang="en-NZ" sz="1400" dirty="0" smtClean="0">
                <a:latin typeface="Comic Sans MS" pitchFamily="66" charset="0"/>
              </a:rPr>
              <a:t>: due to a change in direction NOT speed</a:t>
            </a:r>
            <a:endParaRPr lang="en-NZ" sz="14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0670" y="1925098"/>
            <a:ext cx="32302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 </a:t>
            </a:r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Kinematics &amp; Vectors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908720"/>
            <a:ext cx="25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Kinematic equations</a:t>
            </a:r>
            <a:endParaRPr lang="en-NZ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6084168" y="1340768"/>
            <a:ext cx="432048" cy="6713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32346" y="47667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3b) </a:t>
            </a:r>
            <a:r>
              <a:rPr lang="en-N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Projectile Motion</a:t>
            </a:r>
            <a:endParaRPr lang="en-NZ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6182" y="1484784"/>
            <a:ext cx="25509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N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3a) Circular motion</a:t>
            </a:r>
            <a:endParaRPr lang="en-NZ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3419872" y="2204864"/>
            <a:ext cx="576066" cy="7898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76328" y="4596538"/>
            <a:ext cx="1644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2c) Torque &amp;</a:t>
            </a:r>
            <a:endParaRPr lang="en-U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Equilibrium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125074" y="4308316"/>
            <a:ext cx="431257" cy="2969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31" idx="0"/>
          </p:cNvCxnSpPr>
          <p:nvPr/>
        </p:nvCxnSpPr>
        <p:spPr>
          <a:xfrm>
            <a:off x="6701894" y="4309436"/>
            <a:ext cx="170464" cy="2716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864690" y="4273275"/>
            <a:ext cx="370984" cy="2891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77773" y="3356992"/>
            <a:ext cx="18873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4) Work, Energy 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 springs</a:t>
            </a:r>
            <a:endParaRPr lang="en-U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3" name="Straight Arrow Connector 72"/>
          <p:cNvCxnSpPr>
            <a:endCxn id="71" idx="3"/>
          </p:cNvCxnSpPr>
          <p:nvPr/>
        </p:nvCxnSpPr>
        <p:spPr>
          <a:xfrm flipH="1">
            <a:off x="2165129" y="3501008"/>
            <a:ext cx="750687" cy="2099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9080"/>
            <a:ext cx="7905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9525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6713" y="4137273"/>
            <a:ext cx="8667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2411760" y="450912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2b) Momentum</a:t>
            </a:r>
          </a:p>
          <a:p>
            <a:r>
              <a:rPr lang="en-N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      &amp; impulse</a:t>
            </a:r>
            <a:endParaRPr lang="en-NZ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15816" y="116632"/>
            <a:ext cx="652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dirty="0" err="1" smtClean="0">
                <a:latin typeface="Comic Sans MS" pitchFamily="66" charset="0"/>
              </a:rPr>
              <a:t>a</a:t>
            </a:r>
            <a:r>
              <a:rPr lang="en-AU" baseline="-25000" dirty="0" err="1" smtClean="0">
                <a:latin typeface="Comic Sans MS" pitchFamily="66" charset="0"/>
              </a:rPr>
              <a:t>x</a:t>
            </a:r>
            <a:r>
              <a:rPr lang="en-AU" dirty="0" smtClean="0">
                <a:latin typeface="Comic Sans MS" pitchFamily="66" charset="0"/>
              </a:rPr>
              <a:t>=0   </a:t>
            </a:r>
            <a:endParaRPr lang="en-NZ" dirty="0"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07904" y="116632"/>
            <a:ext cx="719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dirty="0" smtClean="0">
                <a:latin typeface="Comic Sans MS" pitchFamily="66" charset="0"/>
              </a:rPr>
              <a:t>a</a:t>
            </a:r>
            <a:r>
              <a:rPr lang="en-AU" baseline="-25000" dirty="0" smtClean="0">
                <a:latin typeface="Comic Sans MS" pitchFamily="66" charset="0"/>
              </a:rPr>
              <a:t>y</a:t>
            </a:r>
            <a:r>
              <a:rPr lang="en-AU" dirty="0" smtClean="0">
                <a:latin typeface="Comic Sans MS" pitchFamily="66" charset="0"/>
              </a:rPr>
              <a:t>=-g   </a:t>
            </a:r>
            <a:endParaRPr lang="en-N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6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266700"/>
            <a:ext cx="84201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6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 Rounded MT Bold" pitchFamily="34" charset="0"/>
              </a:rPr>
              <a:t>How to revise </a:t>
            </a:r>
            <a:r>
              <a:rPr lang="en-NZ" dirty="0" smtClean="0">
                <a:solidFill>
                  <a:srgbClr val="FF0000"/>
                </a:solidFill>
                <a:latin typeface="Arial Rounded MT Bold" pitchFamily="34" charset="0"/>
              </a:rPr>
              <a:t>EFFECTIVELY</a:t>
            </a:r>
            <a:endParaRPr lang="en-NZ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19294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400" dirty="0"/>
              <a:t>Target one thing. </a:t>
            </a:r>
            <a:r>
              <a:rPr lang="en-NZ" sz="2400" i="1" dirty="0"/>
              <a:t>e.g. </a:t>
            </a:r>
            <a:r>
              <a:rPr lang="en-NZ" sz="2400" b="1" i="1" dirty="0">
                <a:solidFill>
                  <a:srgbClr val="0000FF"/>
                </a:solidFill>
              </a:rPr>
              <a:t>projectile motion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4000" dirty="0" smtClean="0"/>
              <a:t>Read </a:t>
            </a:r>
            <a:r>
              <a:rPr lang="en-NZ" sz="4000" dirty="0" smtClean="0"/>
              <a:t>about it and make extra notes including </a:t>
            </a:r>
            <a:r>
              <a:rPr lang="en-NZ" sz="4000" u="sng" dirty="0" smtClean="0"/>
              <a:t>definitions</a:t>
            </a:r>
            <a:r>
              <a:rPr lang="en-NZ" sz="4000" dirty="0" smtClean="0"/>
              <a:t> and </a:t>
            </a:r>
            <a:r>
              <a:rPr lang="en-NZ" sz="4000" u="sng" dirty="0" smtClean="0"/>
              <a:t>equations</a:t>
            </a:r>
            <a:endParaRPr lang="en-NZ" sz="4000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3140968"/>
            <a:ext cx="3574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800" dirty="0"/>
              <a:t>So how do you do this?</a:t>
            </a:r>
            <a:r>
              <a:rPr lang="en-NZ" sz="2800" dirty="0"/>
              <a:t> 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96952"/>
            <a:ext cx="792088" cy="792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933056"/>
            <a:ext cx="852422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3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 Rounded MT Bold" pitchFamily="34" charset="0"/>
              </a:rPr>
              <a:t>How to revise </a:t>
            </a:r>
            <a:r>
              <a:rPr lang="en-NZ" dirty="0" smtClean="0">
                <a:solidFill>
                  <a:srgbClr val="FF0000"/>
                </a:solidFill>
                <a:latin typeface="Arial Rounded MT Bold" pitchFamily="34" charset="0"/>
              </a:rPr>
              <a:t>EFFECTIVELY</a:t>
            </a:r>
            <a:endParaRPr lang="en-NZ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286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000" dirty="0"/>
              <a:t>Target one thing. </a:t>
            </a:r>
            <a:r>
              <a:rPr lang="en-NZ" sz="2000" i="1" dirty="0"/>
              <a:t>e.g. </a:t>
            </a:r>
            <a:r>
              <a:rPr lang="en-NZ" sz="2000" b="1" i="1" dirty="0">
                <a:solidFill>
                  <a:srgbClr val="0000FF"/>
                </a:solidFill>
              </a:rPr>
              <a:t>projectile motion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Read </a:t>
            </a:r>
            <a:r>
              <a:rPr lang="en-NZ" sz="2000" dirty="0" smtClean="0"/>
              <a:t>about it and make extra notes including </a:t>
            </a:r>
            <a:r>
              <a:rPr lang="en-NZ" sz="2000" u="sng" dirty="0" smtClean="0"/>
              <a:t>definitions</a:t>
            </a:r>
            <a:r>
              <a:rPr lang="en-NZ" sz="2000" dirty="0" smtClean="0"/>
              <a:t> and </a:t>
            </a:r>
            <a:r>
              <a:rPr lang="en-NZ" sz="2000" u="sng" dirty="0" smtClean="0"/>
              <a:t>equations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4000" dirty="0" smtClean="0"/>
              <a:t>Try a practise exam style </a:t>
            </a:r>
            <a:r>
              <a:rPr lang="en-NZ" sz="4000" u="sng" dirty="0" smtClean="0"/>
              <a:t>question</a:t>
            </a:r>
            <a:endParaRPr lang="en-NZ" sz="4000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3528" y="2838140"/>
            <a:ext cx="3574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800" dirty="0"/>
              <a:t>So how do you do this?</a:t>
            </a:r>
            <a:r>
              <a:rPr lang="en-NZ" sz="2800" dirty="0"/>
              <a:t> 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694124"/>
            <a:ext cx="792088" cy="792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34862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 to </a:t>
            </a:r>
            <a:r>
              <a:rPr lang="en-US" sz="2800" b="1" dirty="0" smtClean="0">
                <a:solidFill>
                  <a:srgbClr val="FF6600"/>
                </a:solidFill>
              </a:rPr>
              <a:t>Weebly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134284"/>
            <a:ext cx="8699500" cy="13208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414204"/>
            <a:ext cx="864096" cy="7200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67944" y="3558220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use NCEA collated questions…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79512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NZ" dirty="0"/>
              <a:t>Also Video solutions from </a:t>
            </a:r>
            <a:r>
              <a:rPr lang="en-NZ" u="sng" dirty="0">
                <a:hlinkClick r:id="rId6"/>
              </a:rPr>
              <a:t>www.physicslounge.org</a:t>
            </a:r>
            <a:r>
              <a:rPr lang="en-NZ" dirty="0"/>
              <a:t> for 2010, 2011, 2012 &amp; 2013 NCEA exam Papers!</a:t>
            </a:r>
            <a:endParaRPr lang="en-NZ" sz="1200" dirty="0"/>
          </a:p>
        </p:txBody>
      </p:sp>
      <p:pic>
        <p:nvPicPr>
          <p:cNvPr id="14" name="Picture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661248"/>
            <a:ext cx="194421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7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 Rounded MT Bold" pitchFamily="34" charset="0"/>
              </a:rPr>
              <a:t>How to revise </a:t>
            </a:r>
            <a:r>
              <a:rPr lang="en-NZ" dirty="0" smtClean="0">
                <a:solidFill>
                  <a:srgbClr val="FF0000"/>
                </a:solidFill>
                <a:latin typeface="Arial Rounded MT Bold" pitchFamily="34" charset="0"/>
              </a:rPr>
              <a:t>EFFECTIVELY</a:t>
            </a:r>
            <a:endParaRPr lang="en-NZ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1588"/>
            <a:ext cx="8229600" cy="32255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1800" dirty="0"/>
              <a:t>Target one thing. </a:t>
            </a:r>
            <a:r>
              <a:rPr lang="en-NZ" sz="1800" i="1" dirty="0"/>
              <a:t>e.g. </a:t>
            </a:r>
            <a:r>
              <a:rPr lang="en-NZ" sz="1800" b="1" i="1" dirty="0">
                <a:solidFill>
                  <a:srgbClr val="0000FF"/>
                </a:solidFill>
              </a:rPr>
              <a:t>projectile motion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1800" dirty="0" smtClean="0"/>
              <a:t>Read </a:t>
            </a:r>
            <a:r>
              <a:rPr lang="en-NZ" sz="1800" dirty="0" smtClean="0"/>
              <a:t>about it and make extra notes including </a:t>
            </a:r>
            <a:r>
              <a:rPr lang="en-NZ" sz="1800" u="sng" dirty="0" smtClean="0"/>
              <a:t>definitions</a:t>
            </a:r>
            <a:r>
              <a:rPr lang="en-NZ" sz="1800" dirty="0" smtClean="0"/>
              <a:t> and </a:t>
            </a:r>
            <a:r>
              <a:rPr lang="en-NZ" sz="1800" u="sng" dirty="0" smtClean="0"/>
              <a:t>equations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1800" dirty="0" smtClean="0"/>
              <a:t>Try a practise exam style </a:t>
            </a:r>
            <a:r>
              <a:rPr lang="en-NZ" sz="1800" u="sng" dirty="0" smtClean="0"/>
              <a:t>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4000" dirty="0" smtClean="0"/>
              <a:t>Mark it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4000" dirty="0" smtClean="0"/>
              <a:t>If you didn’t get things right </a:t>
            </a:r>
            <a:r>
              <a:rPr lang="en-NZ" sz="4000" u="sng" dirty="0" smtClean="0"/>
              <a:t>repeat</a:t>
            </a:r>
            <a:r>
              <a:rPr lang="en-NZ" sz="4000" dirty="0" smtClean="0"/>
              <a:t> steps 1-4 until you do!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869160"/>
            <a:ext cx="86995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3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>
                <a:latin typeface="Arial Rounded MT Bold" pitchFamily="34" charset="0"/>
              </a:rPr>
              <a:t>How to revise </a:t>
            </a:r>
            <a:r>
              <a:rPr lang="en-NZ" dirty="0" smtClean="0">
                <a:solidFill>
                  <a:srgbClr val="FF0000"/>
                </a:solidFill>
                <a:latin typeface="Arial Rounded MT Bold" pitchFamily="34" charset="0"/>
              </a:rPr>
              <a:t>EFFECTIVELY</a:t>
            </a:r>
            <a:endParaRPr lang="en-NZ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Lots of good stuff on </a:t>
            </a:r>
            <a:r>
              <a:rPr lang="en-US" sz="2800" b="1" dirty="0" smtClean="0">
                <a:solidFill>
                  <a:srgbClr val="FF0000"/>
                </a:solidFill>
              </a:rPr>
              <a:t>Weebly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138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6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-5400000" flipH="1" flipV="1">
            <a:off x="2848769" y="2456657"/>
            <a:ext cx="3462337" cy="0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 flipH="1" flipV="1">
            <a:off x="2209006" y="3547269"/>
            <a:ext cx="1730375" cy="3011488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0800000">
            <a:off x="4579938" y="4187825"/>
            <a:ext cx="3013075" cy="1730375"/>
          </a:xfrm>
          <a:prstGeom prst="line">
            <a:avLst/>
          </a:prstGeom>
          <a:noFill/>
          <a:ln w="25400">
            <a:solidFill>
              <a:srgbClr val="C0504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378200" y="158750"/>
            <a:ext cx="2393950" cy="460375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dk1"/>
                </a:solidFill>
                <a:latin typeface="+mn-lt"/>
                <a:ea typeface="+mn-ea"/>
              </a:rPr>
              <a:t>Situation/Context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36550" y="6003925"/>
            <a:ext cx="3386138" cy="460375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dk1"/>
                </a:solidFill>
                <a:latin typeface="+mn-lt"/>
                <a:ea typeface="+mn-ea"/>
              </a:rPr>
              <a:t>Concept/Physics Principle</a:t>
            </a:r>
          </a:p>
        </p:txBody>
      </p:sp>
      <p:sp>
        <p:nvSpPr>
          <p:cNvPr id="2055" name="TextBox 41"/>
          <p:cNvSpPr txBox="1">
            <a:spLocks noChangeArrowheads="1"/>
          </p:cNvSpPr>
          <p:nvPr/>
        </p:nvSpPr>
        <p:spPr bwMode="auto">
          <a:xfrm>
            <a:off x="7634288" y="19050"/>
            <a:ext cx="1509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-110" charset="0"/>
              </a:rPr>
              <a:t>Developed by</a:t>
            </a:r>
          </a:p>
          <a:p>
            <a:r>
              <a:rPr lang="en-US">
                <a:latin typeface="Calibri" pitchFamily="-110" charset="0"/>
              </a:rPr>
              <a:t>Shatroj Bethel</a:t>
            </a:r>
          </a:p>
          <a:p>
            <a:r>
              <a:rPr lang="en-US">
                <a:latin typeface="Calibri" pitchFamily="-110" charset="0"/>
              </a:rPr>
              <a:t>Lee O’Neil</a:t>
            </a:r>
          </a:p>
          <a:p>
            <a:r>
              <a:rPr lang="en-US">
                <a:latin typeface="Calibri" pitchFamily="-110" charset="0"/>
              </a:rPr>
              <a:t>Sam York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151688" y="6003925"/>
            <a:ext cx="1216025" cy="460375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dk1"/>
                </a:solidFill>
                <a:latin typeface="+mn-lt"/>
                <a:ea typeface="+mn-ea"/>
              </a:rPr>
              <a:t>Formula</a:t>
            </a:r>
          </a:p>
        </p:txBody>
      </p:sp>
      <p:sp>
        <p:nvSpPr>
          <p:cNvPr id="44" name="7-Point Star 43"/>
          <p:cNvSpPr>
            <a:spLocks noChangeArrowheads="1"/>
          </p:cNvSpPr>
          <p:nvPr/>
        </p:nvSpPr>
        <p:spPr bwMode="auto">
          <a:xfrm>
            <a:off x="3865563" y="3497263"/>
            <a:ext cx="1430337" cy="1430337"/>
          </a:xfrm>
          <a:custGeom>
            <a:avLst/>
            <a:gdLst>
              <a:gd name="T0" fmla="*/ 1289041 w 1430727"/>
              <a:gd name="T1" fmla="*/ 283374 h 1430727"/>
              <a:gd name="T2" fmla="*/ 1430731 w 1430727"/>
              <a:gd name="T3" fmla="*/ 920110 h 1430727"/>
              <a:gd name="T4" fmla="*/ 1033728 w 1430727"/>
              <a:gd name="T5" fmla="*/ 1430735 h 1430727"/>
              <a:gd name="T6" fmla="*/ 396999 w 1430727"/>
              <a:gd name="T7" fmla="*/ 1430735 h 1430727"/>
              <a:gd name="T8" fmla="*/ -4 w 1430727"/>
              <a:gd name="T9" fmla="*/ 920110 h 1430727"/>
              <a:gd name="T10" fmla="*/ 141686 w 1430727"/>
              <a:gd name="T11" fmla="*/ 283374 h 1430727"/>
              <a:gd name="T12" fmla="*/ 715364 w 1430727"/>
              <a:gd name="T13" fmla="*/ 0 h 1430727"/>
              <a:gd name="T14" fmla="*/ 0 60000 65536"/>
              <a:gd name="T15" fmla="*/ 0 60000 65536"/>
              <a:gd name="T16" fmla="*/ 1 60000 65536"/>
              <a:gd name="T17" fmla="*/ 1 60000 65536"/>
              <a:gd name="T18" fmla="*/ 2 60000 65536"/>
              <a:gd name="T19" fmla="*/ 2 60000 65536"/>
              <a:gd name="T20" fmla="*/ 3 60000 65536"/>
              <a:gd name="T21" fmla="*/ 318367 w 1430727"/>
              <a:gd name="T22" fmla="*/ 283375 h 1430727"/>
              <a:gd name="T23" fmla="*/ 1112360 w 1430727"/>
              <a:gd name="T24" fmla="*/ 1077371 h 14307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30727" h="1430727">
                <a:moveTo>
                  <a:pt x="-4" y="920110"/>
                </a:moveTo>
                <a:lnTo>
                  <a:pt x="220315" y="636737"/>
                </a:lnTo>
                <a:lnTo>
                  <a:pt x="141686" y="283374"/>
                </a:lnTo>
                <a:lnTo>
                  <a:pt x="495049" y="283375"/>
                </a:lnTo>
                <a:lnTo>
                  <a:pt x="715364" y="0"/>
                </a:lnTo>
                <a:lnTo>
                  <a:pt x="935678" y="283375"/>
                </a:lnTo>
                <a:lnTo>
                  <a:pt x="1289041" y="283374"/>
                </a:lnTo>
                <a:lnTo>
                  <a:pt x="1210412" y="636737"/>
                </a:lnTo>
                <a:lnTo>
                  <a:pt x="1430731" y="920110"/>
                </a:lnTo>
                <a:lnTo>
                  <a:pt x="1112360" y="1077371"/>
                </a:lnTo>
                <a:lnTo>
                  <a:pt x="1033728" y="1430735"/>
                </a:lnTo>
                <a:lnTo>
                  <a:pt x="715364" y="1273472"/>
                </a:lnTo>
                <a:lnTo>
                  <a:pt x="396999" y="1430735"/>
                </a:lnTo>
                <a:lnTo>
                  <a:pt x="318367" y="1077371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rgbClr val="FF0000"/>
                </a:solidFill>
                <a:latin typeface="+mn-lt"/>
                <a:ea typeface="+mn-ea"/>
              </a:rPr>
              <a:t>E</a:t>
            </a:r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 rot="5400000" flipH="1" flipV="1">
            <a:off x="477838" y="1816100"/>
            <a:ext cx="5192712" cy="30114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4580732" y="2905918"/>
            <a:ext cx="0" cy="60245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5" name="7-Point Star 44"/>
          <p:cNvSpPr>
            <a:spLocks noChangeAspect="1"/>
          </p:cNvSpPr>
          <p:nvPr/>
        </p:nvSpPr>
        <p:spPr bwMode="auto">
          <a:xfrm>
            <a:off x="2579688" y="2649538"/>
            <a:ext cx="1079500" cy="1081087"/>
          </a:xfrm>
          <a:custGeom>
            <a:avLst/>
            <a:gdLst>
              <a:gd name="T0" fmla="*/ 973047 w 1080000"/>
              <a:gd name="T1" fmla="*/ 213908 h 1080000"/>
              <a:gd name="T2" fmla="*/ 1080003 w 1080000"/>
              <a:gd name="T3" fmla="*/ 694555 h 1080000"/>
              <a:gd name="T4" fmla="*/ 780321 w 1080000"/>
              <a:gd name="T5" fmla="*/ 1080006 h 1080000"/>
              <a:gd name="T6" fmla="*/ 299679 w 1080000"/>
              <a:gd name="T7" fmla="*/ 1080006 h 1080000"/>
              <a:gd name="T8" fmla="*/ -3 w 1080000"/>
              <a:gd name="T9" fmla="*/ 694555 h 1080000"/>
              <a:gd name="T10" fmla="*/ 106953 w 1080000"/>
              <a:gd name="T11" fmla="*/ 213908 h 1080000"/>
              <a:gd name="T12" fmla="*/ 540000 w 1080000"/>
              <a:gd name="T13" fmla="*/ 0 h 1080000"/>
              <a:gd name="T14" fmla="*/ 0 60000 65536"/>
              <a:gd name="T15" fmla="*/ 0 60000 65536"/>
              <a:gd name="T16" fmla="*/ 1 60000 65536"/>
              <a:gd name="T17" fmla="*/ 1 60000 65536"/>
              <a:gd name="T18" fmla="*/ 2 60000 65536"/>
              <a:gd name="T19" fmla="*/ 2 60000 65536"/>
              <a:gd name="T20" fmla="*/ 3 60000 65536"/>
              <a:gd name="T21" fmla="*/ 240323 w 1080000"/>
              <a:gd name="T22" fmla="*/ 213909 h 1080000"/>
              <a:gd name="T23" fmla="*/ 839677 w 1080000"/>
              <a:gd name="T24" fmla="*/ 813265 h 1080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000" h="1080000">
                <a:moveTo>
                  <a:pt x="-3" y="694555"/>
                </a:moveTo>
                <a:lnTo>
                  <a:pt x="166307" y="480648"/>
                </a:lnTo>
                <a:lnTo>
                  <a:pt x="106953" y="213908"/>
                </a:lnTo>
                <a:lnTo>
                  <a:pt x="373693" y="213909"/>
                </a:lnTo>
                <a:lnTo>
                  <a:pt x="540000" y="0"/>
                </a:lnTo>
                <a:lnTo>
                  <a:pt x="706307" y="213909"/>
                </a:lnTo>
                <a:lnTo>
                  <a:pt x="973047" y="213908"/>
                </a:lnTo>
                <a:lnTo>
                  <a:pt x="913693" y="480648"/>
                </a:lnTo>
                <a:lnTo>
                  <a:pt x="1080003" y="694555"/>
                </a:lnTo>
                <a:lnTo>
                  <a:pt x="839677" y="813265"/>
                </a:lnTo>
                <a:lnTo>
                  <a:pt x="780321" y="1080006"/>
                </a:lnTo>
                <a:lnTo>
                  <a:pt x="540000" y="961294"/>
                </a:lnTo>
                <a:lnTo>
                  <a:pt x="299679" y="1080006"/>
                </a:lnTo>
                <a:lnTo>
                  <a:pt x="240323" y="813265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800000"/>
                </a:solidFill>
                <a:latin typeface="+mn-lt"/>
                <a:ea typeface="+mn-ea"/>
              </a:rPr>
              <a:t>M</a:t>
            </a:r>
          </a:p>
        </p:txBody>
      </p:sp>
      <p:sp>
        <p:nvSpPr>
          <p:cNvPr id="47" name="7-Point Star 46"/>
          <p:cNvSpPr>
            <a:spLocks noChangeAspect="1"/>
          </p:cNvSpPr>
          <p:nvPr/>
        </p:nvSpPr>
        <p:spPr bwMode="auto">
          <a:xfrm>
            <a:off x="4040188" y="5378450"/>
            <a:ext cx="1081087" cy="1079500"/>
          </a:xfrm>
          <a:custGeom>
            <a:avLst/>
            <a:gdLst>
              <a:gd name="T0" fmla="*/ 973047 w 1080000"/>
              <a:gd name="T1" fmla="*/ 213908 h 1080000"/>
              <a:gd name="T2" fmla="*/ 1080003 w 1080000"/>
              <a:gd name="T3" fmla="*/ 694555 h 1080000"/>
              <a:gd name="T4" fmla="*/ 780321 w 1080000"/>
              <a:gd name="T5" fmla="*/ 1080006 h 1080000"/>
              <a:gd name="T6" fmla="*/ 299679 w 1080000"/>
              <a:gd name="T7" fmla="*/ 1080006 h 1080000"/>
              <a:gd name="T8" fmla="*/ -3 w 1080000"/>
              <a:gd name="T9" fmla="*/ 694555 h 1080000"/>
              <a:gd name="T10" fmla="*/ 106953 w 1080000"/>
              <a:gd name="T11" fmla="*/ 213908 h 1080000"/>
              <a:gd name="T12" fmla="*/ 540000 w 1080000"/>
              <a:gd name="T13" fmla="*/ 0 h 1080000"/>
              <a:gd name="T14" fmla="*/ 0 60000 65536"/>
              <a:gd name="T15" fmla="*/ 0 60000 65536"/>
              <a:gd name="T16" fmla="*/ 1 60000 65536"/>
              <a:gd name="T17" fmla="*/ 1 60000 65536"/>
              <a:gd name="T18" fmla="*/ 2 60000 65536"/>
              <a:gd name="T19" fmla="*/ 2 60000 65536"/>
              <a:gd name="T20" fmla="*/ 3 60000 65536"/>
              <a:gd name="T21" fmla="*/ 240323 w 1080000"/>
              <a:gd name="T22" fmla="*/ 213909 h 1080000"/>
              <a:gd name="T23" fmla="*/ 839677 w 1080000"/>
              <a:gd name="T24" fmla="*/ 813265 h 1080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000" h="1080000">
                <a:moveTo>
                  <a:pt x="-3" y="694555"/>
                </a:moveTo>
                <a:lnTo>
                  <a:pt x="166307" y="480648"/>
                </a:lnTo>
                <a:lnTo>
                  <a:pt x="106953" y="213908"/>
                </a:lnTo>
                <a:lnTo>
                  <a:pt x="373693" y="213909"/>
                </a:lnTo>
                <a:lnTo>
                  <a:pt x="540000" y="0"/>
                </a:lnTo>
                <a:lnTo>
                  <a:pt x="706307" y="213909"/>
                </a:lnTo>
                <a:lnTo>
                  <a:pt x="973047" y="213908"/>
                </a:lnTo>
                <a:lnTo>
                  <a:pt x="913693" y="480648"/>
                </a:lnTo>
                <a:lnTo>
                  <a:pt x="1080003" y="694555"/>
                </a:lnTo>
                <a:lnTo>
                  <a:pt x="839677" y="813265"/>
                </a:lnTo>
                <a:lnTo>
                  <a:pt x="780321" y="1080006"/>
                </a:lnTo>
                <a:lnTo>
                  <a:pt x="540000" y="961294"/>
                </a:lnTo>
                <a:lnTo>
                  <a:pt x="299679" y="1080006"/>
                </a:lnTo>
                <a:lnTo>
                  <a:pt x="240323" y="813265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800000"/>
                </a:solidFill>
                <a:latin typeface="+mn-lt"/>
                <a:ea typeface="+mn-ea"/>
              </a:rPr>
              <a:t>M</a:t>
            </a:r>
          </a:p>
        </p:txBody>
      </p: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3489326" y="1816100"/>
            <a:ext cx="5192712" cy="30114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" name="7-Point Star 45"/>
          <p:cNvSpPr>
            <a:spLocks noChangeAspect="1"/>
          </p:cNvSpPr>
          <p:nvPr/>
        </p:nvSpPr>
        <p:spPr bwMode="auto">
          <a:xfrm>
            <a:off x="5500688" y="2649538"/>
            <a:ext cx="1081087" cy="1081087"/>
          </a:xfrm>
          <a:custGeom>
            <a:avLst/>
            <a:gdLst>
              <a:gd name="T0" fmla="*/ 973047 w 1080000"/>
              <a:gd name="T1" fmla="*/ 213908 h 1080000"/>
              <a:gd name="T2" fmla="*/ 1080003 w 1080000"/>
              <a:gd name="T3" fmla="*/ 694555 h 1080000"/>
              <a:gd name="T4" fmla="*/ 780321 w 1080000"/>
              <a:gd name="T5" fmla="*/ 1080006 h 1080000"/>
              <a:gd name="T6" fmla="*/ 299679 w 1080000"/>
              <a:gd name="T7" fmla="*/ 1080006 h 1080000"/>
              <a:gd name="T8" fmla="*/ -3 w 1080000"/>
              <a:gd name="T9" fmla="*/ 694555 h 1080000"/>
              <a:gd name="T10" fmla="*/ 106953 w 1080000"/>
              <a:gd name="T11" fmla="*/ 213908 h 1080000"/>
              <a:gd name="T12" fmla="*/ 540000 w 1080000"/>
              <a:gd name="T13" fmla="*/ 0 h 1080000"/>
              <a:gd name="T14" fmla="*/ 0 60000 65536"/>
              <a:gd name="T15" fmla="*/ 0 60000 65536"/>
              <a:gd name="T16" fmla="*/ 1 60000 65536"/>
              <a:gd name="T17" fmla="*/ 1 60000 65536"/>
              <a:gd name="T18" fmla="*/ 2 60000 65536"/>
              <a:gd name="T19" fmla="*/ 2 60000 65536"/>
              <a:gd name="T20" fmla="*/ 3 60000 65536"/>
              <a:gd name="T21" fmla="*/ 240323 w 1080000"/>
              <a:gd name="T22" fmla="*/ 213909 h 1080000"/>
              <a:gd name="T23" fmla="*/ 839677 w 1080000"/>
              <a:gd name="T24" fmla="*/ 813265 h 1080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000" h="1080000">
                <a:moveTo>
                  <a:pt x="-3" y="694555"/>
                </a:moveTo>
                <a:lnTo>
                  <a:pt x="166307" y="480648"/>
                </a:lnTo>
                <a:lnTo>
                  <a:pt x="106953" y="213908"/>
                </a:lnTo>
                <a:lnTo>
                  <a:pt x="373693" y="213909"/>
                </a:lnTo>
                <a:lnTo>
                  <a:pt x="540000" y="0"/>
                </a:lnTo>
                <a:lnTo>
                  <a:pt x="706307" y="213909"/>
                </a:lnTo>
                <a:lnTo>
                  <a:pt x="973047" y="213908"/>
                </a:lnTo>
                <a:lnTo>
                  <a:pt x="913693" y="480648"/>
                </a:lnTo>
                <a:lnTo>
                  <a:pt x="1080003" y="694555"/>
                </a:lnTo>
                <a:lnTo>
                  <a:pt x="839677" y="813265"/>
                </a:lnTo>
                <a:lnTo>
                  <a:pt x="780321" y="1080006"/>
                </a:lnTo>
                <a:lnTo>
                  <a:pt x="540000" y="961294"/>
                </a:lnTo>
                <a:lnTo>
                  <a:pt x="299679" y="1080006"/>
                </a:lnTo>
                <a:lnTo>
                  <a:pt x="240323" y="813265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800000"/>
                </a:solidFill>
                <a:latin typeface="+mn-lt"/>
                <a:ea typeface="+mn-ea"/>
              </a:rPr>
              <a:t>M</a:t>
            </a:r>
          </a:p>
        </p:txBody>
      </p:sp>
      <p:sp>
        <p:nvSpPr>
          <p:cNvPr id="2064" name="TextBox 50"/>
          <p:cNvSpPr txBox="1">
            <a:spLocks noChangeArrowheads="1"/>
          </p:cNvSpPr>
          <p:nvPr/>
        </p:nvSpPr>
        <p:spPr bwMode="auto">
          <a:xfrm>
            <a:off x="0" y="725488"/>
            <a:ext cx="3865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u="sng">
                <a:latin typeface="Calibri" pitchFamily="-110" charset="0"/>
              </a:rPr>
              <a:t>Answering Physics questions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Calibri" pitchFamily="-110" charset="0"/>
              </a:rPr>
              <a:t>Connect any two corners - Merit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Calibri" pitchFamily="-110" charset="0"/>
              </a:rPr>
              <a:t>Connect three corners - Excellence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57884" y="1285860"/>
            <a:ext cx="307183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latin typeface="Arial Black" pitchFamily="34" charset="0"/>
              </a:rPr>
              <a:t>Creating good explanations</a:t>
            </a:r>
            <a:endParaRPr lang="en-NZ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7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532</Words>
  <Application>Microsoft Macintosh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How to revise EFFECTIVELY</vt:lpstr>
      <vt:lpstr>PowerPoint Presentation</vt:lpstr>
      <vt:lpstr>PowerPoint Presentation</vt:lpstr>
      <vt:lpstr>How to revise EFFECTIVELY</vt:lpstr>
      <vt:lpstr>How to revise EFFECTIVELY</vt:lpstr>
      <vt:lpstr>How to revise EFFECTIVELY</vt:lpstr>
      <vt:lpstr>PowerPoint Presentation</vt:lpstr>
      <vt:lpstr>PowerPoint Presentation</vt:lpstr>
      <vt:lpstr>Mechanics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13</cp:revision>
  <dcterms:created xsi:type="dcterms:W3CDTF">2013-09-07T05:23:09Z</dcterms:created>
  <dcterms:modified xsi:type="dcterms:W3CDTF">2015-10-04T21:20:35Z</dcterms:modified>
</cp:coreProperties>
</file>