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Microsoft_Equation1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Microsoft_Equation2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Microsoft_Equation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7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1" Type="http://schemas.openxmlformats.org/officeDocument/2006/relationships/image" Target="../media/image6.wmf"/><Relationship Id="rId2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4" Type="http://schemas.openxmlformats.org/officeDocument/2006/relationships/image" Target="../media/image16.wmf"/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Relationship Id="rId2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Relationship Id="rId2" Type="http://schemas.openxmlformats.org/officeDocument/2006/relationships/image" Target="../media/image21.wmf"/><Relationship Id="rId3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4" Type="http://schemas.openxmlformats.org/officeDocument/2006/relationships/image" Target="../media/image26.wmf"/><Relationship Id="rId1" Type="http://schemas.openxmlformats.org/officeDocument/2006/relationships/image" Target="../media/image23.wmf"/><Relationship Id="rId2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2354-5D19-E94B-A948-BB9E07009997}" type="datetimeFigureOut">
              <a:rPr lang="en-US" smtClean="0"/>
              <a:t>17/04/15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05E1-2DFA-8F4A-B300-9F2129BC7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6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2354-5D19-E94B-A948-BB9E07009997}" type="datetimeFigureOut">
              <a:rPr lang="en-US" smtClean="0"/>
              <a:t>17/04/15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05E1-2DFA-8F4A-B300-9F2129BC7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56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2354-5D19-E94B-A948-BB9E07009997}" type="datetimeFigureOut">
              <a:rPr lang="en-US" smtClean="0"/>
              <a:t>17/04/15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05E1-2DFA-8F4A-B300-9F2129BC7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7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2354-5D19-E94B-A948-BB9E07009997}" type="datetimeFigureOut">
              <a:rPr lang="en-US" smtClean="0"/>
              <a:t>17/04/15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05E1-2DFA-8F4A-B300-9F2129BC7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71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2354-5D19-E94B-A948-BB9E07009997}" type="datetimeFigureOut">
              <a:rPr lang="en-US" smtClean="0"/>
              <a:t>17/04/15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05E1-2DFA-8F4A-B300-9F2129BC7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7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2354-5D19-E94B-A948-BB9E07009997}" type="datetimeFigureOut">
              <a:rPr lang="en-US" smtClean="0"/>
              <a:t>17/04/15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05E1-2DFA-8F4A-B300-9F2129BC7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9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2354-5D19-E94B-A948-BB9E07009997}" type="datetimeFigureOut">
              <a:rPr lang="en-US" smtClean="0"/>
              <a:t>17/04/15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05E1-2DFA-8F4A-B300-9F2129BC7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87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2354-5D19-E94B-A948-BB9E07009997}" type="datetimeFigureOut">
              <a:rPr lang="en-US" smtClean="0"/>
              <a:t>17/04/15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05E1-2DFA-8F4A-B300-9F2129BC7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9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2354-5D19-E94B-A948-BB9E07009997}" type="datetimeFigureOut">
              <a:rPr lang="en-US" smtClean="0"/>
              <a:t>17/04/15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05E1-2DFA-8F4A-B300-9F2129BC7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7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2354-5D19-E94B-A948-BB9E07009997}" type="datetimeFigureOut">
              <a:rPr lang="en-US" smtClean="0"/>
              <a:t>17/04/15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05E1-2DFA-8F4A-B300-9F2129BC7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0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2354-5D19-E94B-A948-BB9E07009997}" type="datetimeFigureOut">
              <a:rPr lang="en-US" smtClean="0"/>
              <a:t>17/04/15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05E1-2DFA-8F4A-B300-9F2129BC7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5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42354-5D19-E94B-A948-BB9E07009997}" type="datetimeFigureOut">
              <a:rPr lang="en-US" smtClean="0"/>
              <a:t>17/04/15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A05E1-2DFA-8F4A-B300-9F2129BC7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oleObject" Target="../embeddings/oleObject19.bin"/><Relationship Id="rId5" Type="http://schemas.openxmlformats.org/officeDocument/2006/relationships/image" Target="../media/image23.wmf"/><Relationship Id="rId6" Type="http://schemas.openxmlformats.org/officeDocument/2006/relationships/oleObject" Target="../embeddings/oleObject20.bin"/><Relationship Id="rId7" Type="http://schemas.openxmlformats.org/officeDocument/2006/relationships/image" Target="../media/image24.wmf"/><Relationship Id="rId8" Type="http://schemas.openxmlformats.org/officeDocument/2006/relationships/oleObject" Target="../embeddings/oleObject21.bin"/><Relationship Id="rId9" Type="http://schemas.openxmlformats.org/officeDocument/2006/relationships/image" Target="../media/image25.wmf"/><Relationship Id="rId10" Type="http://schemas.openxmlformats.org/officeDocument/2006/relationships/oleObject" Target="../embeddings/Microsoft_Equation3.bin"/><Relationship Id="rId11" Type="http://schemas.openxmlformats.org/officeDocument/2006/relationships/image" Target="../media/image26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7.wmf"/><Relationship Id="rId8" Type="http://schemas.openxmlformats.org/officeDocument/2006/relationships/oleObject" Target="../embeddings/oleObject6.bin"/><Relationship Id="rId9" Type="http://schemas.openxmlformats.org/officeDocument/2006/relationships/image" Target="../media/image8.wmf"/><Relationship Id="rId10" Type="http://schemas.openxmlformats.org/officeDocument/2006/relationships/oleObject" Target="../embeddings/oleObject7.bin"/><Relationship Id="rId11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oleObject" Target="../embeddings/oleObject8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9.bin"/><Relationship Id="rId7" Type="http://schemas.openxmlformats.org/officeDocument/2006/relationships/image" Target="../media/image10.wmf"/><Relationship Id="rId8" Type="http://schemas.openxmlformats.org/officeDocument/2006/relationships/oleObject" Target="../embeddings/oleObject10.bin"/><Relationship Id="rId9" Type="http://schemas.openxmlformats.org/officeDocument/2006/relationships/image" Target="../media/image11.wmf"/><Relationship Id="rId10" Type="http://schemas.openxmlformats.org/officeDocument/2006/relationships/oleObject" Target="../embeddings/oleObject11.bin"/><Relationship Id="rId11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14.bin"/><Relationship Id="rId8" Type="http://schemas.openxmlformats.org/officeDocument/2006/relationships/image" Target="../media/image15.wmf"/><Relationship Id="rId9" Type="http://schemas.openxmlformats.org/officeDocument/2006/relationships/oleObject" Target="../embeddings/oleObject15.bin"/><Relationship Id="rId10" Type="http://schemas.openxmlformats.org/officeDocument/2006/relationships/image" Target="../media/image1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oleObject" Target="../embeddings/oleObject16.bin"/><Relationship Id="rId5" Type="http://schemas.openxmlformats.org/officeDocument/2006/relationships/image" Target="../media/image18.wmf"/><Relationship Id="rId6" Type="http://schemas.openxmlformats.org/officeDocument/2006/relationships/oleObject" Target="../embeddings/Microsoft_Equation1.bin"/><Relationship Id="rId7" Type="http://schemas.openxmlformats.org/officeDocument/2006/relationships/image" Target="../media/image19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oleObject" Target="../embeddings/oleObject17.bin"/><Relationship Id="rId5" Type="http://schemas.openxmlformats.org/officeDocument/2006/relationships/image" Target="../media/image20.wmf"/><Relationship Id="rId6" Type="http://schemas.openxmlformats.org/officeDocument/2006/relationships/oleObject" Target="../embeddings/oleObject18.bin"/><Relationship Id="rId7" Type="http://schemas.openxmlformats.org/officeDocument/2006/relationships/image" Target="../media/image21.wmf"/><Relationship Id="rId8" Type="http://schemas.openxmlformats.org/officeDocument/2006/relationships/oleObject" Target="../embeddings/Microsoft_Equation2.bin"/><Relationship Id="rId9" Type="http://schemas.openxmlformats.org/officeDocument/2006/relationships/image" Target="../media/image22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321675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A pulley of radius R</a:t>
            </a:r>
            <a:r>
              <a:rPr lang="en-US" sz="4000" baseline="-25000">
                <a:solidFill>
                  <a:schemeClr val="tx1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 and</a:t>
            </a:r>
          </a:p>
          <a:p>
            <a:r>
              <a:rPr lang="en-US">
                <a:solidFill>
                  <a:schemeClr val="tx1"/>
                </a:solidFill>
              </a:rPr>
              <a:t> rotational inertia I</a:t>
            </a:r>
            <a:r>
              <a:rPr lang="en-US" sz="4000" baseline="-25000">
                <a:solidFill>
                  <a:schemeClr val="tx1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 is </a:t>
            </a:r>
          </a:p>
          <a:p>
            <a:r>
              <a:rPr lang="en-US">
                <a:solidFill>
                  <a:schemeClr val="tx1"/>
                </a:solidFill>
              </a:rPr>
              <a:t>mounted on an axle with </a:t>
            </a:r>
          </a:p>
          <a:p>
            <a:r>
              <a:rPr lang="en-US">
                <a:solidFill>
                  <a:schemeClr val="tx1"/>
                </a:solidFill>
              </a:rPr>
              <a:t>negligible friction.  A light </a:t>
            </a:r>
          </a:p>
          <a:p>
            <a:r>
              <a:rPr lang="en-US">
                <a:solidFill>
                  <a:schemeClr val="tx1"/>
                </a:solidFill>
              </a:rPr>
              <a:t>cord passing over the pulley </a:t>
            </a:r>
          </a:p>
          <a:p>
            <a:r>
              <a:rPr lang="en-US">
                <a:solidFill>
                  <a:schemeClr val="tx1"/>
                </a:solidFill>
              </a:rPr>
              <a:t>has two blocks of mass m </a:t>
            </a:r>
          </a:p>
          <a:p>
            <a:r>
              <a:rPr lang="en-US">
                <a:solidFill>
                  <a:schemeClr val="tx1"/>
                </a:solidFill>
              </a:rPr>
              <a:t>attached to either end, as </a:t>
            </a:r>
          </a:p>
          <a:p>
            <a:r>
              <a:rPr lang="en-US">
                <a:solidFill>
                  <a:schemeClr val="tx1"/>
                </a:solidFill>
              </a:rPr>
              <a:t>shown above.  Assume that </a:t>
            </a:r>
          </a:p>
          <a:p>
            <a:r>
              <a:rPr lang="en-US">
                <a:solidFill>
                  <a:schemeClr val="tx1"/>
                </a:solidFill>
              </a:rPr>
              <a:t>the cord does </a:t>
            </a:r>
            <a:r>
              <a:rPr lang="en-US" u="sng">
                <a:solidFill>
                  <a:schemeClr val="tx1"/>
                </a:solidFill>
              </a:rPr>
              <a:t>not </a:t>
            </a:r>
            <a:r>
              <a:rPr lang="en-US">
                <a:solidFill>
                  <a:schemeClr val="tx1"/>
                </a:solidFill>
              </a:rPr>
              <a:t>slip on the </a:t>
            </a:r>
          </a:p>
          <a:p>
            <a:r>
              <a:rPr lang="en-US">
                <a:solidFill>
                  <a:schemeClr val="tx1"/>
                </a:solidFill>
              </a:rPr>
              <a:t>pulley.  Determine the answers to parts (a) </a:t>
            </a:r>
          </a:p>
          <a:p>
            <a:r>
              <a:rPr lang="en-US">
                <a:solidFill>
                  <a:schemeClr val="tx1"/>
                </a:solidFill>
              </a:rPr>
              <a:t>and (b) in terms of m, R</a:t>
            </a:r>
            <a:r>
              <a:rPr lang="en-US" sz="4000" baseline="-25000">
                <a:solidFill>
                  <a:schemeClr val="tx1"/>
                </a:solidFill>
              </a:rPr>
              <a:t>1</a:t>
            </a:r>
            <a:r>
              <a:rPr lang="en-US" i="1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chemeClr val="tx1"/>
                </a:solidFill>
              </a:rPr>
              <a:t>I</a:t>
            </a:r>
            <a:r>
              <a:rPr lang="en-US" sz="4000" baseline="-25000">
                <a:solidFill>
                  <a:schemeClr val="tx1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, and fundamental constants.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04800"/>
            <a:ext cx="2535238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8686800" y="6477000"/>
            <a:ext cx="228600" cy="228600"/>
          </a:xfrm>
          <a:prstGeom prst="chevron">
            <a:avLst>
              <a:gd name="adj" fmla="val 25000"/>
            </a:avLst>
          </a:prstGeom>
          <a:solidFill>
            <a:srgbClr val="FF0000">
              <a:alpha val="50195"/>
            </a:srgbClr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2632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2"/>
          <p:cNvSpPr txBox="1">
            <a:spLocks noChangeArrowheads="1"/>
          </p:cNvSpPr>
          <p:nvPr/>
        </p:nvSpPr>
        <p:spPr bwMode="auto">
          <a:xfrm>
            <a:off x="0" y="228600"/>
            <a:ext cx="8945563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Determine the following in terms of I</a:t>
            </a:r>
            <a:r>
              <a:rPr lang="en-US" sz="4000" baseline="-25000">
                <a:solidFill>
                  <a:schemeClr val="tx1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, R</a:t>
            </a:r>
            <a:r>
              <a:rPr lang="en-US" sz="4000" baseline="-25000">
                <a:solidFill>
                  <a:schemeClr val="tx1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, and </a:t>
            </a:r>
            <a:r>
              <a:rPr lang="en-US">
                <a:solidFill>
                  <a:schemeClr val="tx1"/>
                </a:solidFill>
                <a:latin typeface="Symbol" charset="0"/>
              </a:rPr>
              <a:t>w</a:t>
            </a:r>
            <a:r>
              <a:rPr lang="en-US" sz="4000" baseline="-25000">
                <a:solidFill>
                  <a:schemeClr val="tx1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.</a:t>
            </a:r>
          </a:p>
          <a:p>
            <a:r>
              <a:rPr lang="en-US">
                <a:solidFill>
                  <a:schemeClr val="tx1"/>
                </a:solidFill>
              </a:rPr>
              <a:t>iii.  The total kinetic energy </a:t>
            </a:r>
          </a:p>
          <a:p>
            <a:r>
              <a:rPr lang="en-US">
                <a:solidFill>
                  <a:schemeClr val="tx1"/>
                </a:solidFill>
              </a:rPr>
              <a:t>of the system</a:t>
            </a:r>
          </a:p>
        </p:txBody>
      </p:sp>
      <p:pic>
        <p:nvPicPr>
          <p:cNvPr id="71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143000"/>
            <a:ext cx="4953000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170" name="Object 1024"/>
          <p:cNvGraphicFramePr>
            <a:graphicFrameLocks noChangeAspect="1"/>
          </p:cNvGraphicFramePr>
          <p:nvPr/>
        </p:nvGraphicFramePr>
        <p:xfrm>
          <a:off x="4464050" y="3200400"/>
          <a:ext cx="2143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" name="Equation" r:id="rId4" imgW="215640" imgH="457200" progId="Equation.3">
                  <p:embed/>
                </p:oleObj>
              </mc:Choice>
              <mc:Fallback>
                <p:oleObj name="Equation" r:id="rId4" imgW="215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050" y="3200400"/>
                        <a:ext cx="21431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5" name="Object 1025"/>
          <p:cNvGraphicFramePr>
            <a:graphicFrameLocks noChangeAspect="1"/>
          </p:cNvGraphicFramePr>
          <p:nvPr/>
        </p:nvGraphicFramePr>
        <p:xfrm>
          <a:off x="533400" y="2057400"/>
          <a:ext cx="309880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6" imgW="2831760" imgH="1041120" progId="Equation.3">
                  <p:embed/>
                </p:oleObj>
              </mc:Choice>
              <mc:Fallback>
                <p:oleObj name="Equation" r:id="rId6" imgW="283176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057400"/>
                        <a:ext cx="3098800" cy="113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8686800" y="6477000"/>
            <a:ext cx="228600" cy="228600"/>
          </a:xfrm>
          <a:prstGeom prst="chevron">
            <a:avLst>
              <a:gd name="adj" fmla="val 25000"/>
            </a:avLst>
          </a:prstGeom>
          <a:solidFill>
            <a:srgbClr val="FF0000">
              <a:alpha val="50195"/>
            </a:srgbClr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graphicFrame>
        <p:nvGraphicFramePr>
          <p:cNvPr id="72706" name="Object 1026"/>
          <p:cNvGraphicFramePr>
            <a:graphicFrameLocks noChangeAspect="1"/>
          </p:cNvGraphicFramePr>
          <p:nvPr/>
        </p:nvGraphicFramePr>
        <p:xfrm>
          <a:off x="1066800" y="3352800"/>
          <a:ext cx="6813550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8" imgW="6222960" imgH="1587240" progId="Equation.3">
                  <p:embed/>
                </p:oleObj>
              </mc:Choice>
              <mc:Fallback>
                <p:oleObj name="Equation" r:id="rId8" imgW="6222960" imgH="1587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352800"/>
                        <a:ext cx="6813550" cy="173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7" name="Object 1027"/>
          <p:cNvGraphicFramePr>
            <a:graphicFrameLocks noChangeAspect="1"/>
          </p:cNvGraphicFramePr>
          <p:nvPr/>
        </p:nvGraphicFramePr>
        <p:xfrm>
          <a:off x="609600" y="5181600"/>
          <a:ext cx="197485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10" imgW="1803240" imgH="1041120" progId="Equation.3">
                  <p:embed/>
                </p:oleObj>
              </mc:Choice>
              <mc:Fallback>
                <p:oleObj name="Equation" r:id="rId10" imgW="180324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181600"/>
                        <a:ext cx="1974850" cy="113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28600" y="304800"/>
            <a:ext cx="8637588" cy="5989638"/>
            <a:chOff x="144" y="192"/>
            <a:chExt cx="5441" cy="3773"/>
          </a:xfrm>
        </p:grpSpPr>
        <p:sp>
          <p:nvSpPr>
            <p:cNvPr id="7178" name="Text Box 9"/>
            <p:cNvSpPr txBox="1">
              <a:spLocks noChangeArrowheads="1"/>
            </p:cNvSpPr>
            <p:nvPr/>
          </p:nvSpPr>
          <p:spPr bwMode="auto">
            <a:xfrm>
              <a:off x="144" y="192"/>
              <a:ext cx="5441" cy="720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1 point for correct expression for kinetic energy </a:t>
              </a:r>
            </a:p>
            <a:p>
              <a:r>
                <a:rPr lang="en-US"/>
                <a:t>as the sum of kinetic energies</a:t>
              </a:r>
            </a:p>
          </p:txBody>
        </p:sp>
        <p:sp>
          <p:nvSpPr>
            <p:cNvPr id="7179" name="Text Box 10"/>
            <p:cNvSpPr txBox="1">
              <a:spLocks noChangeArrowheads="1"/>
            </p:cNvSpPr>
            <p:nvPr/>
          </p:nvSpPr>
          <p:spPr bwMode="auto">
            <a:xfrm>
              <a:off x="2256" y="3552"/>
              <a:ext cx="3009" cy="41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1 point for correct 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4418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2"/>
          <p:cNvSpPr txBox="1">
            <a:spLocks noChangeArrowheads="1"/>
          </p:cNvSpPr>
          <p:nvPr/>
        </p:nvSpPr>
        <p:spPr bwMode="auto">
          <a:xfrm>
            <a:off x="669925" y="473075"/>
            <a:ext cx="7124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(a)  Determine the tension T in the cord.</a:t>
            </a:r>
            <a:endParaRPr lang="en-US" sz="2400">
              <a:solidFill>
                <a:schemeClr val="tx1"/>
              </a:solidFill>
            </a:endParaRPr>
          </a:p>
        </p:txBody>
      </p:sp>
      <p:pic>
        <p:nvPicPr>
          <p:cNvPr id="103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1295400"/>
            <a:ext cx="20193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0" y="3200400"/>
            <a:ext cx="1081088" cy="2255838"/>
            <a:chOff x="4320" y="2016"/>
            <a:chExt cx="681" cy="1421"/>
          </a:xfrm>
        </p:grpSpPr>
        <p:sp>
          <p:nvSpPr>
            <p:cNvPr id="1036" name="Line 5"/>
            <p:cNvSpPr>
              <a:spLocks noChangeShapeType="1"/>
            </p:cNvSpPr>
            <p:nvPr/>
          </p:nvSpPr>
          <p:spPr bwMode="auto">
            <a:xfrm>
              <a:off x="4320" y="3024"/>
              <a:ext cx="0" cy="38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Line 6"/>
            <p:cNvSpPr>
              <a:spLocks noChangeShapeType="1"/>
            </p:cNvSpPr>
            <p:nvPr/>
          </p:nvSpPr>
          <p:spPr bwMode="auto">
            <a:xfrm flipV="1">
              <a:off x="4320" y="2016"/>
              <a:ext cx="0" cy="38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Text Box 7"/>
            <p:cNvSpPr txBox="1">
              <a:spLocks noChangeArrowheads="1"/>
            </p:cNvSpPr>
            <p:nvPr/>
          </p:nvSpPr>
          <p:spPr bwMode="auto">
            <a:xfrm>
              <a:off x="4416" y="2016"/>
              <a:ext cx="2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3300"/>
                  </a:solidFill>
                </a:rPr>
                <a:t>T</a:t>
              </a:r>
            </a:p>
          </p:txBody>
        </p:sp>
        <p:sp>
          <p:nvSpPr>
            <p:cNvPr id="1039" name="Text Box 8"/>
            <p:cNvSpPr txBox="1">
              <a:spLocks noChangeArrowheads="1"/>
            </p:cNvSpPr>
            <p:nvPr/>
          </p:nvSpPr>
          <p:spPr bwMode="auto">
            <a:xfrm>
              <a:off x="4416" y="3072"/>
              <a:ext cx="58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3300"/>
                  </a:solidFill>
                </a:rPr>
                <a:t>2mg</a:t>
              </a:r>
            </a:p>
          </p:txBody>
        </p:sp>
      </p:grpSp>
      <p:graphicFrame>
        <p:nvGraphicFramePr>
          <p:cNvPr id="67584" name="Object 0"/>
          <p:cNvGraphicFramePr>
            <a:graphicFrameLocks noChangeAspect="1"/>
          </p:cNvGraphicFramePr>
          <p:nvPr/>
        </p:nvGraphicFramePr>
        <p:xfrm>
          <a:off x="1600200" y="1524000"/>
          <a:ext cx="299402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4" imgW="2171520" imgH="444240" progId="Equation.3">
                  <p:embed/>
                </p:oleObj>
              </mc:Choice>
              <mc:Fallback>
                <p:oleObj name="Equation" r:id="rId4" imgW="21715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524000"/>
                        <a:ext cx="2994025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8686800" y="6477000"/>
            <a:ext cx="228600" cy="228600"/>
          </a:xfrm>
          <a:prstGeom prst="chevron">
            <a:avLst>
              <a:gd name="adj" fmla="val 25000"/>
            </a:avLst>
          </a:prstGeom>
          <a:solidFill>
            <a:srgbClr val="FF0000">
              <a:alpha val="50195"/>
            </a:srgbClr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graphicFrame>
        <p:nvGraphicFramePr>
          <p:cNvPr id="67585" name="Object 1"/>
          <p:cNvGraphicFramePr>
            <a:graphicFrameLocks noChangeAspect="1"/>
          </p:cNvGraphicFramePr>
          <p:nvPr/>
        </p:nvGraphicFramePr>
        <p:xfrm>
          <a:off x="1600200" y="2438400"/>
          <a:ext cx="2819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6" imgW="2044440" imgH="419040" progId="Equation.3">
                  <p:embed/>
                </p:oleObj>
              </mc:Choice>
              <mc:Fallback>
                <p:oleObj name="Equation" r:id="rId6" imgW="20444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438400"/>
                        <a:ext cx="28194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1600200" y="3352800"/>
          <a:ext cx="20320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8" imgW="1473120" imgH="419040" progId="Equation.3">
                  <p:embed/>
                </p:oleObj>
              </mc:Choice>
              <mc:Fallback>
                <p:oleObj name="Equation" r:id="rId8" imgW="14731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352800"/>
                        <a:ext cx="20320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04800" y="457200"/>
            <a:ext cx="5895975" cy="4694238"/>
            <a:chOff x="192" y="288"/>
            <a:chExt cx="3714" cy="2957"/>
          </a:xfrm>
        </p:grpSpPr>
        <p:sp>
          <p:nvSpPr>
            <p:cNvPr id="1034" name="Text Box 13"/>
            <p:cNvSpPr txBox="1">
              <a:spLocks noChangeArrowheads="1"/>
            </p:cNvSpPr>
            <p:nvPr/>
          </p:nvSpPr>
          <p:spPr bwMode="auto">
            <a:xfrm>
              <a:off x="192" y="288"/>
              <a:ext cx="3714" cy="41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1 point for recognition that a = 0</a:t>
              </a:r>
            </a:p>
          </p:txBody>
        </p:sp>
        <p:sp>
          <p:nvSpPr>
            <p:cNvPr id="1035" name="Text Box 14"/>
            <p:cNvSpPr txBox="1">
              <a:spLocks noChangeArrowheads="1"/>
            </p:cNvSpPr>
            <p:nvPr/>
          </p:nvSpPr>
          <p:spPr bwMode="auto">
            <a:xfrm>
              <a:off x="528" y="2832"/>
              <a:ext cx="3009" cy="41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1 point for correct 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3166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09600" y="473075"/>
            <a:ext cx="8305800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(b)  One block is now </a:t>
            </a:r>
          </a:p>
          <a:p>
            <a:r>
              <a:rPr lang="en-US">
                <a:solidFill>
                  <a:schemeClr val="tx1"/>
                </a:solidFill>
              </a:rPr>
              <a:t>removed from the right </a:t>
            </a:r>
          </a:p>
          <a:p>
            <a:r>
              <a:rPr lang="en-US">
                <a:solidFill>
                  <a:schemeClr val="tx1"/>
                </a:solidFill>
              </a:rPr>
              <a:t>and hung on the left.  </a:t>
            </a:r>
          </a:p>
          <a:p>
            <a:r>
              <a:rPr lang="en-US">
                <a:solidFill>
                  <a:schemeClr val="tx1"/>
                </a:solidFill>
              </a:rPr>
              <a:t>When the system is </a:t>
            </a:r>
          </a:p>
          <a:p>
            <a:r>
              <a:rPr lang="en-US">
                <a:solidFill>
                  <a:schemeClr val="tx1"/>
                </a:solidFill>
              </a:rPr>
              <a:t>released from rest, </a:t>
            </a:r>
          </a:p>
          <a:p>
            <a:r>
              <a:rPr lang="en-US">
                <a:solidFill>
                  <a:schemeClr val="tx1"/>
                </a:solidFill>
              </a:rPr>
              <a:t>the three blocks on </a:t>
            </a:r>
          </a:p>
          <a:p>
            <a:r>
              <a:rPr lang="en-US">
                <a:solidFill>
                  <a:schemeClr val="tx1"/>
                </a:solidFill>
              </a:rPr>
              <a:t>the left accelerate </a:t>
            </a:r>
          </a:p>
          <a:p>
            <a:r>
              <a:rPr lang="en-US">
                <a:solidFill>
                  <a:schemeClr val="tx1"/>
                </a:solidFill>
              </a:rPr>
              <a:t>downward with an </a:t>
            </a:r>
          </a:p>
          <a:p>
            <a:r>
              <a:rPr lang="en-US">
                <a:solidFill>
                  <a:schemeClr val="tx1"/>
                </a:solidFill>
              </a:rPr>
              <a:t>acceleration </a:t>
            </a:r>
            <a:r>
              <a:rPr lang="en-US" sz="4800" baseline="30000">
                <a:solidFill>
                  <a:schemeClr val="tx1"/>
                </a:solidFill>
              </a:rPr>
              <a:t>g</a:t>
            </a:r>
            <a:r>
              <a:rPr lang="en-US" sz="4800">
                <a:solidFill>
                  <a:schemeClr val="tx1"/>
                </a:solidFill>
              </a:rPr>
              <a:t>/</a:t>
            </a:r>
            <a:r>
              <a:rPr lang="en-US" sz="4800" baseline="-25000">
                <a:solidFill>
                  <a:schemeClr val="tx1"/>
                </a:solidFill>
              </a:rPr>
              <a:t>3</a:t>
            </a:r>
            <a:r>
              <a:rPr lang="en-US">
                <a:solidFill>
                  <a:schemeClr val="tx1"/>
                </a:solidFill>
              </a:rPr>
              <a:t>. </a:t>
            </a:r>
          </a:p>
          <a:p>
            <a:r>
              <a:rPr lang="en-US">
                <a:solidFill>
                  <a:schemeClr val="tx1"/>
                </a:solidFill>
              </a:rPr>
              <a:t>Determine the following.</a:t>
            </a:r>
            <a:endParaRPr lang="en-US">
              <a:solidFill>
                <a:srgbClr val="FF3300"/>
              </a:solidFill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8600"/>
            <a:ext cx="293052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8686800" y="6477000"/>
            <a:ext cx="228600" cy="228600"/>
          </a:xfrm>
          <a:prstGeom prst="chevron">
            <a:avLst>
              <a:gd name="adj" fmla="val 25000"/>
            </a:avLst>
          </a:prstGeom>
          <a:solidFill>
            <a:srgbClr val="FF0000">
              <a:alpha val="50195"/>
            </a:srgbClr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7953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79406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i.  The tension T</a:t>
            </a:r>
            <a:r>
              <a:rPr lang="en-US" sz="4000" baseline="-25000">
                <a:solidFill>
                  <a:schemeClr val="tx1"/>
                </a:solidFill>
              </a:rPr>
              <a:t>3</a:t>
            </a:r>
            <a:r>
              <a:rPr lang="en-US">
                <a:solidFill>
                  <a:schemeClr val="tx1"/>
                </a:solidFill>
              </a:rPr>
              <a:t> in the section of cord supporting the three blocks on the left.</a:t>
            </a:r>
            <a:endParaRPr lang="en-US">
              <a:solidFill>
                <a:srgbClr val="FF3300"/>
              </a:solidFill>
            </a:endParaRPr>
          </a:p>
        </p:txBody>
      </p:sp>
      <p:pic>
        <p:nvPicPr>
          <p:cNvPr id="20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752600"/>
            <a:ext cx="1981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8608" name="Object 1024"/>
          <p:cNvGraphicFramePr>
            <a:graphicFrameLocks noChangeAspect="1"/>
          </p:cNvGraphicFramePr>
          <p:nvPr/>
        </p:nvGraphicFramePr>
        <p:xfrm>
          <a:off x="685800" y="1752600"/>
          <a:ext cx="174466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4" imgW="1587240" imgH="444240" progId="Equation.3">
                  <p:embed/>
                </p:oleObj>
              </mc:Choice>
              <mc:Fallback>
                <p:oleObj name="Equation" r:id="rId4" imgW="15872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52600"/>
                        <a:ext cx="1744663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8686800" y="6477000"/>
            <a:ext cx="228600" cy="228600"/>
          </a:xfrm>
          <a:prstGeom prst="chevron">
            <a:avLst>
              <a:gd name="adj" fmla="val 25000"/>
            </a:avLst>
          </a:prstGeom>
          <a:solidFill>
            <a:srgbClr val="FF0000">
              <a:alpha val="50195"/>
            </a:srgbClr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graphicFrame>
        <p:nvGraphicFramePr>
          <p:cNvPr id="68609" name="Object 1025"/>
          <p:cNvGraphicFramePr>
            <a:graphicFrameLocks noChangeAspect="1"/>
          </p:cNvGraphicFramePr>
          <p:nvPr/>
        </p:nvGraphicFramePr>
        <p:xfrm>
          <a:off x="685800" y="2514600"/>
          <a:ext cx="302577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6" imgW="2755800" imgH="482400" progId="Equation.3">
                  <p:embed/>
                </p:oleObj>
              </mc:Choice>
              <mc:Fallback>
                <p:oleObj name="Equation" r:id="rId6" imgW="27558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14600"/>
                        <a:ext cx="3025775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0" name="Object 1026"/>
          <p:cNvGraphicFramePr>
            <a:graphicFrameLocks noChangeAspect="1"/>
          </p:cNvGraphicFramePr>
          <p:nvPr/>
        </p:nvGraphicFramePr>
        <p:xfrm>
          <a:off x="685800" y="3124200"/>
          <a:ext cx="5105400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8" imgW="4647960" imgH="1015920" progId="Equation.3">
                  <p:embed/>
                </p:oleObj>
              </mc:Choice>
              <mc:Fallback>
                <p:oleObj name="Equation" r:id="rId8" imgW="464796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124200"/>
                        <a:ext cx="5105400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1" name="Object 1027"/>
          <p:cNvGraphicFramePr>
            <a:graphicFrameLocks noChangeAspect="1"/>
          </p:cNvGraphicFramePr>
          <p:nvPr/>
        </p:nvGraphicFramePr>
        <p:xfrm>
          <a:off x="685800" y="4495800"/>
          <a:ext cx="1785938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0" imgW="1625400" imgH="482400" progId="Equation.3">
                  <p:embed/>
                </p:oleObj>
              </mc:Choice>
              <mc:Fallback>
                <p:oleObj name="Equation" r:id="rId10" imgW="16254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495800"/>
                        <a:ext cx="1785938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019800" y="3657600"/>
            <a:ext cx="1843088" cy="2819400"/>
            <a:chOff x="3792" y="2304"/>
            <a:chExt cx="1161" cy="1776"/>
          </a:xfrm>
        </p:grpSpPr>
        <p:sp>
          <p:nvSpPr>
            <p:cNvPr id="2061" name="Line 10"/>
            <p:cNvSpPr>
              <a:spLocks noChangeShapeType="1"/>
            </p:cNvSpPr>
            <p:nvPr/>
          </p:nvSpPr>
          <p:spPr bwMode="auto">
            <a:xfrm flipV="1">
              <a:off x="4320" y="2400"/>
              <a:ext cx="0" cy="3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Line 11"/>
            <p:cNvSpPr>
              <a:spLocks noChangeShapeType="1"/>
            </p:cNvSpPr>
            <p:nvPr/>
          </p:nvSpPr>
          <p:spPr bwMode="auto">
            <a:xfrm>
              <a:off x="4320" y="3504"/>
              <a:ext cx="0" cy="5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Line 12"/>
            <p:cNvSpPr>
              <a:spLocks noChangeShapeType="1"/>
            </p:cNvSpPr>
            <p:nvPr/>
          </p:nvSpPr>
          <p:spPr bwMode="auto">
            <a:xfrm>
              <a:off x="4032" y="2688"/>
              <a:ext cx="0" cy="4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Text Box 13"/>
            <p:cNvSpPr txBox="1">
              <a:spLocks noChangeArrowheads="1"/>
            </p:cNvSpPr>
            <p:nvPr/>
          </p:nvSpPr>
          <p:spPr bwMode="auto">
            <a:xfrm>
              <a:off x="3792" y="2640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2065" name="Text Box 14"/>
            <p:cNvSpPr txBox="1">
              <a:spLocks noChangeArrowheads="1"/>
            </p:cNvSpPr>
            <p:nvPr/>
          </p:nvSpPr>
          <p:spPr bwMode="auto">
            <a:xfrm>
              <a:off x="4368" y="3696"/>
              <a:ext cx="58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3300"/>
                  </a:solidFill>
                </a:rPr>
                <a:t>3mg</a:t>
              </a:r>
            </a:p>
          </p:txBody>
        </p:sp>
        <p:sp>
          <p:nvSpPr>
            <p:cNvPr id="2066" name="Text Box 15"/>
            <p:cNvSpPr txBox="1">
              <a:spLocks noChangeArrowheads="1"/>
            </p:cNvSpPr>
            <p:nvPr/>
          </p:nvSpPr>
          <p:spPr bwMode="auto">
            <a:xfrm>
              <a:off x="4416" y="2304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3300"/>
                  </a:solidFill>
                </a:rPr>
                <a:t>T</a:t>
              </a:r>
              <a:r>
                <a:rPr lang="en-US" sz="4000" baseline="-25000">
                  <a:solidFill>
                    <a:srgbClr val="FF3300"/>
                  </a:solidFill>
                </a:rPr>
                <a:t>3</a:t>
              </a:r>
              <a:endParaRPr lang="en-US">
                <a:solidFill>
                  <a:srgbClr val="FF3300"/>
                </a:solidFill>
              </a:endParaRP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609600" y="304800"/>
            <a:ext cx="5688013" cy="5761038"/>
            <a:chOff x="384" y="192"/>
            <a:chExt cx="3583" cy="3629"/>
          </a:xfrm>
        </p:grpSpPr>
        <p:sp>
          <p:nvSpPr>
            <p:cNvPr id="2059" name="Text Box 16"/>
            <p:cNvSpPr txBox="1">
              <a:spLocks noChangeArrowheads="1"/>
            </p:cNvSpPr>
            <p:nvPr/>
          </p:nvSpPr>
          <p:spPr bwMode="auto">
            <a:xfrm>
              <a:off x="384" y="192"/>
              <a:ext cx="3583" cy="720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1 point for correct substitution </a:t>
              </a:r>
            </a:p>
            <a:p>
              <a:r>
                <a:rPr lang="en-US"/>
                <a:t>into Newton</a:t>
              </a:r>
              <a:r>
                <a:rPr lang="ja-JP" altLang="en-US"/>
                <a:t>’</a:t>
              </a:r>
              <a:r>
                <a:rPr lang="en-US"/>
                <a:t>s law</a:t>
              </a:r>
            </a:p>
          </p:txBody>
        </p:sp>
        <p:sp>
          <p:nvSpPr>
            <p:cNvPr id="2060" name="Text Box 17"/>
            <p:cNvSpPr txBox="1">
              <a:spLocks noChangeArrowheads="1"/>
            </p:cNvSpPr>
            <p:nvPr/>
          </p:nvSpPr>
          <p:spPr bwMode="auto">
            <a:xfrm>
              <a:off x="528" y="3408"/>
              <a:ext cx="3093" cy="41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1 point for correct solution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4425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79406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ii.  The tension T</a:t>
            </a:r>
            <a:r>
              <a:rPr lang="en-US" sz="4000" baseline="-25000">
                <a:solidFill>
                  <a:schemeClr val="tx1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 in the section of cord supporting the single block on the right.</a:t>
            </a:r>
            <a:endParaRPr lang="en-US">
              <a:solidFill>
                <a:srgbClr val="FF3300"/>
              </a:solidFill>
            </a:endParaRPr>
          </a:p>
        </p:txBody>
      </p:sp>
      <p:pic>
        <p:nvPicPr>
          <p:cNvPr id="30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752600"/>
            <a:ext cx="1981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467600" y="3429000"/>
            <a:ext cx="1487488" cy="1722438"/>
            <a:chOff x="4704" y="2160"/>
            <a:chExt cx="937" cy="1085"/>
          </a:xfrm>
        </p:grpSpPr>
        <p:sp>
          <p:nvSpPr>
            <p:cNvPr id="3085" name="Line 5"/>
            <p:cNvSpPr>
              <a:spLocks noChangeShapeType="1"/>
            </p:cNvSpPr>
            <p:nvPr/>
          </p:nvSpPr>
          <p:spPr bwMode="auto">
            <a:xfrm flipV="1">
              <a:off x="5088" y="2304"/>
              <a:ext cx="0" cy="38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Line 6"/>
            <p:cNvSpPr>
              <a:spLocks noChangeShapeType="1"/>
            </p:cNvSpPr>
            <p:nvPr/>
          </p:nvSpPr>
          <p:spPr bwMode="auto">
            <a:xfrm>
              <a:off x="5088" y="2928"/>
              <a:ext cx="0" cy="2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Text Box 7"/>
            <p:cNvSpPr txBox="1">
              <a:spLocks noChangeArrowheads="1"/>
            </p:cNvSpPr>
            <p:nvPr/>
          </p:nvSpPr>
          <p:spPr bwMode="auto">
            <a:xfrm>
              <a:off x="5136" y="2208"/>
              <a:ext cx="3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3300"/>
                  </a:solidFill>
                </a:rPr>
                <a:t>T</a:t>
              </a:r>
              <a:r>
                <a:rPr lang="en-US" sz="4000" baseline="-25000">
                  <a:solidFill>
                    <a:srgbClr val="FF3300"/>
                  </a:solidFill>
                </a:rPr>
                <a:t>1</a:t>
              </a:r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3088" name="Text Box 8"/>
            <p:cNvSpPr txBox="1">
              <a:spLocks noChangeArrowheads="1"/>
            </p:cNvSpPr>
            <p:nvPr/>
          </p:nvSpPr>
          <p:spPr bwMode="auto">
            <a:xfrm>
              <a:off x="5184" y="2880"/>
              <a:ext cx="45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3300"/>
                  </a:solidFill>
                </a:rPr>
                <a:t>mg</a:t>
              </a:r>
            </a:p>
          </p:txBody>
        </p:sp>
        <p:sp>
          <p:nvSpPr>
            <p:cNvPr id="3089" name="Line 9"/>
            <p:cNvSpPr>
              <a:spLocks noChangeShapeType="1"/>
            </p:cNvSpPr>
            <p:nvPr/>
          </p:nvSpPr>
          <p:spPr bwMode="auto">
            <a:xfrm flipV="1">
              <a:off x="4944" y="2160"/>
              <a:ext cx="0" cy="5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Text Box 10"/>
            <p:cNvSpPr txBox="1">
              <a:spLocks noChangeArrowheads="1"/>
            </p:cNvSpPr>
            <p:nvPr/>
          </p:nvSpPr>
          <p:spPr bwMode="auto">
            <a:xfrm>
              <a:off x="4704" y="2304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3300"/>
                  </a:solidFill>
                </a:rPr>
                <a:t>a</a:t>
              </a:r>
            </a:p>
          </p:txBody>
        </p:sp>
      </p:grpSp>
      <p:graphicFrame>
        <p:nvGraphicFramePr>
          <p:cNvPr id="69632" name="Object 2048"/>
          <p:cNvGraphicFramePr>
            <a:graphicFrameLocks noChangeAspect="1"/>
          </p:cNvGraphicFramePr>
          <p:nvPr/>
        </p:nvGraphicFramePr>
        <p:xfrm>
          <a:off x="685800" y="1905000"/>
          <a:ext cx="1744663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4" imgW="1587240" imgH="444240" progId="Equation.3">
                  <p:embed/>
                </p:oleObj>
              </mc:Choice>
              <mc:Fallback>
                <p:oleObj name="Equation" r:id="rId4" imgW="15872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05000"/>
                        <a:ext cx="1744663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8686800" y="6477000"/>
            <a:ext cx="228600" cy="228600"/>
          </a:xfrm>
          <a:prstGeom prst="chevron">
            <a:avLst>
              <a:gd name="adj" fmla="val 25000"/>
            </a:avLst>
          </a:prstGeom>
          <a:solidFill>
            <a:srgbClr val="FF0000">
              <a:alpha val="50195"/>
            </a:srgbClr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graphicFrame>
        <p:nvGraphicFramePr>
          <p:cNvPr id="69633" name="Object 2049"/>
          <p:cNvGraphicFramePr>
            <a:graphicFrameLocks noChangeAspect="1"/>
          </p:cNvGraphicFramePr>
          <p:nvPr/>
        </p:nvGraphicFramePr>
        <p:xfrm>
          <a:off x="685800" y="2514600"/>
          <a:ext cx="252571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6" imgW="2298600" imgH="469800" progId="Equation.3">
                  <p:embed/>
                </p:oleObj>
              </mc:Choice>
              <mc:Fallback>
                <p:oleObj name="Equation" r:id="rId6" imgW="22986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14600"/>
                        <a:ext cx="2525713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4" name="Object 2050"/>
          <p:cNvGraphicFramePr>
            <a:graphicFrameLocks noChangeAspect="1"/>
          </p:cNvGraphicFramePr>
          <p:nvPr/>
        </p:nvGraphicFramePr>
        <p:xfrm>
          <a:off x="685800" y="2971800"/>
          <a:ext cx="46482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8" imgW="4228920" imgH="1015920" progId="Equation.3">
                  <p:embed/>
                </p:oleObj>
              </mc:Choice>
              <mc:Fallback>
                <p:oleObj name="Equation" r:id="rId8" imgW="422892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71800"/>
                        <a:ext cx="4648200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2051"/>
          <p:cNvGraphicFramePr>
            <a:graphicFrameLocks noChangeAspect="1"/>
          </p:cNvGraphicFramePr>
          <p:nvPr/>
        </p:nvGraphicFramePr>
        <p:xfrm>
          <a:off x="685800" y="4038600"/>
          <a:ext cx="1773238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0" imgW="1612800" imgH="939600" progId="Equation.3">
                  <p:embed/>
                </p:oleObj>
              </mc:Choice>
              <mc:Fallback>
                <p:oleObj name="Equation" r:id="rId10" imgW="16128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038600"/>
                        <a:ext cx="1773238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04800" y="304800"/>
            <a:ext cx="5688013" cy="5608638"/>
            <a:chOff x="192" y="192"/>
            <a:chExt cx="3583" cy="3533"/>
          </a:xfrm>
        </p:grpSpPr>
        <p:sp>
          <p:nvSpPr>
            <p:cNvPr id="3083" name="Text Box 16"/>
            <p:cNvSpPr txBox="1">
              <a:spLocks noChangeArrowheads="1"/>
            </p:cNvSpPr>
            <p:nvPr/>
          </p:nvSpPr>
          <p:spPr bwMode="auto">
            <a:xfrm>
              <a:off x="192" y="192"/>
              <a:ext cx="3583" cy="720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1 point for correct substitution </a:t>
              </a:r>
            </a:p>
            <a:p>
              <a:r>
                <a:rPr lang="en-US"/>
                <a:t>into Newton</a:t>
              </a:r>
              <a:r>
                <a:rPr lang="ja-JP" altLang="en-US"/>
                <a:t>’</a:t>
              </a:r>
              <a:r>
                <a:rPr lang="en-US"/>
                <a:t>s law</a:t>
              </a:r>
            </a:p>
          </p:txBody>
        </p:sp>
        <p:sp>
          <p:nvSpPr>
            <p:cNvPr id="3084" name="Text Box 17"/>
            <p:cNvSpPr txBox="1">
              <a:spLocks noChangeArrowheads="1"/>
            </p:cNvSpPr>
            <p:nvPr/>
          </p:nvSpPr>
          <p:spPr bwMode="auto">
            <a:xfrm>
              <a:off x="336" y="3312"/>
              <a:ext cx="3009" cy="41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1 point for correct 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7194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2"/>
          <p:cNvSpPr txBox="1">
            <a:spLocks noChangeArrowheads="1"/>
          </p:cNvSpPr>
          <p:nvPr/>
        </p:nvSpPr>
        <p:spPr bwMode="auto">
          <a:xfrm>
            <a:off x="746125" y="777875"/>
            <a:ext cx="7453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iii.   The rotational inertia I</a:t>
            </a:r>
            <a:r>
              <a:rPr lang="en-US" sz="4000" baseline="-25000">
                <a:solidFill>
                  <a:schemeClr val="tx1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 of the pulley.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208713" y="5105400"/>
            <a:ext cx="22494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4400">
                <a:solidFill>
                  <a:srgbClr val="FF3300"/>
                </a:solidFill>
              </a:rPr>
              <a:t>I</a:t>
            </a:r>
            <a:r>
              <a:rPr lang="en-US" sz="4400" baseline="-25000">
                <a:solidFill>
                  <a:srgbClr val="FF3300"/>
                </a:solidFill>
              </a:rPr>
              <a:t>1 </a:t>
            </a:r>
            <a:r>
              <a:rPr lang="en-US" sz="4400">
                <a:solidFill>
                  <a:srgbClr val="FF3300"/>
                </a:solidFill>
              </a:rPr>
              <a:t>= I</a:t>
            </a:r>
            <a:r>
              <a:rPr lang="en-US" sz="4400" baseline="-25000">
                <a:solidFill>
                  <a:srgbClr val="FF3300"/>
                </a:solidFill>
              </a:rPr>
              <a:t>1</a:t>
            </a:r>
            <a:r>
              <a:rPr lang="en-US" sz="4400">
                <a:solidFill>
                  <a:srgbClr val="FF3300"/>
                </a:solidFill>
              </a:rPr>
              <a:t>  ?</a:t>
            </a:r>
            <a:endParaRPr lang="en-US" sz="4400" baseline="-25000">
              <a:solidFill>
                <a:schemeClr val="tx1"/>
              </a:solidFill>
            </a:endParaRP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371600" y="1676400"/>
          <a:ext cx="162083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1396800" imgH="444240" progId="Equation.3">
                  <p:embed/>
                </p:oleObj>
              </mc:Choice>
              <mc:Fallback>
                <p:oleObj name="Equation" r:id="rId3" imgW="13968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676400"/>
                        <a:ext cx="1620838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8686800" y="6477000"/>
            <a:ext cx="228600" cy="228600"/>
          </a:xfrm>
          <a:prstGeom prst="chevron">
            <a:avLst>
              <a:gd name="adj" fmla="val 25000"/>
            </a:avLst>
          </a:prstGeom>
          <a:solidFill>
            <a:srgbClr val="FF0000">
              <a:alpha val="50195"/>
            </a:srgbClr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1371600" y="2438400"/>
          <a:ext cx="36671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5" imgW="3162240" imgH="482400" progId="Equation.3">
                  <p:embed/>
                </p:oleObj>
              </mc:Choice>
              <mc:Fallback>
                <p:oleObj name="Equation" r:id="rId5" imgW="31622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438400"/>
                        <a:ext cx="366712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1371600" y="3276600"/>
          <a:ext cx="5478463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7" imgW="4724280" imgH="1117440" progId="Equation.3">
                  <p:embed/>
                </p:oleObj>
              </mc:Choice>
              <mc:Fallback>
                <p:oleObj name="Equation" r:id="rId7" imgW="472428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276600"/>
                        <a:ext cx="5478463" cy="129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1447800" y="5105400"/>
          <a:ext cx="210502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9" imgW="1815840" imgH="583920" progId="Equation.3">
                  <p:embed/>
                </p:oleObj>
              </mc:Choice>
              <mc:Fallback>
                <p:oleObj name="Equation" r:id="rId9" imgW="181584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105400"/>
                        <a:ext cx="210502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57200" y="533400"/>
            <a:ext cx="7531100" cy="5989638"/>
            <a:chOff x="288" y="336"/>
            <a:chExt cx="4744" cy="3773"/>
          </a:xfrm>
        </p:grpSpPr>
        <p:sp>
          <p:nvSpPr>
            <p:cNvPr id="4106" name="Text Box 9"/>
            <p:cNvSpPr txBox="1">
              <a:spLocks noChangeArrowheads="1"/>
            </p:cNvSpPr>
            <p:nvPr/>
          </p:nvSpPr>
          <p:spPr bwMode="auto">
            <a:xfrm>
              <a:off x="432" y="336"/>
              <a:ext cx="3120" cy="41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1 point for torque equation</a:t>
              </a:r>
            </a:p>
          </p:txBody>
        </p:sp>
        <p:sp>
          <p:nvSpPr>
            <p:cNvPr id="4107" name="Text Box 10"/>
            <p:cNvSpPr txBox="1">
              <a:spLocks noChangeArrowheads="1"/>
            </p:cNvSpPr>
            <p:nvPr/>
          </p:nvSpPr>
          <p:spPr bwMode="auto">
            <a:xfrm>
              <a:off x="2160" y="816"/>
              <a:ext cx="2872" cy="41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2 points for substitutions</a:t>
              </a:r>
            </a:p>
          </p:txBody>
        </p:sp>
        <p:sp>
          <p:nvSpPr>
            <p:cNvPr id="4108" name="Text Box 11"/>
            <p:cNvSpPr txBox="1">
              <a:spLocks noChangeArrowheads="1"/>
            </p:cNvSpPr>
            <p:nvPr/>
          </p:nvSpPr>
          <p:spPr bwMode="auto">
            <a:xfrm>
              <a:off x="288" y="3696"/>
              <a:ext cx="3093" cy="41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1 point for correct solution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3353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  <p:bldP spid="2560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2667000"/>
            <a:ext cx="838200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(c)  The blocks are now removed and the cord is tied into a loop, which is passed around the original pulley and a second pulley of radius 2R</a:t>
            </a:r>
            <a:r>
              <a:rPr lang="en-US" sz="4000" baseline="-25000">
                <a:solidFill>
                  <a:schemeClr val="tx1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 and rotational inertia 16I</a:t>
            </a:r>
            <a:r>
              <a:rPr lang="en-US" sz="4000" baseline="-25000">
                <a:solidFill>
                  <a:schemeClr val="tx1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.  The axis of the original pulley is attached to a motor that rotates it at angular speed </a:t>
            </a:r>
            <a:r>
              <a:rPr lang="en-US">
                <a:solidFill>
                  <a:schemeClr val="tx1"/>
                </a:solidFill>
                <a:latin typeface="Symbol" charset="0"/>
              </a:rPr>
              <a:t>w</a:t>
            </a:r>
            <a:r>
              <a:rPr lang="en-US" sz="4000" baseline="-25000">
                <a:solidFill>
                  <a:schemeClr val="tx1"/>
                </a:solidFill>
              </a:rPr>
              <a:t>1</a:t>
            </a:r>
            <a:r>
              <a:rPr lang="en-US" i="1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chemeClr val="tx1"/>
                </a:solidFill>
              </a:rPr>
              <a:t>which in turn causes the larger pulley to rotate.  The loop does not slip on the pulleys.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5486400" cy="263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8686800" y="6477000"/>
            <a:ext cx="228600" cy="228600"/>
          </a:xfrm>
          <a:prstGeom prst="chevron">
            <a:avLst>
              <a:gd name="adj" fmla="val 25000"/>
            </a:avLst>
          </a:prstGeom>
          <a:solidFill>
            <a:srgbClr val="FF0000">
              <a:alpha val="50195"/>
            </a:srgbClr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36109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0" y="228600"/>
            <a:ext cx="8945563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Determine the following in terms of I</a:t>
            </a:r>
            <a:r>
              <a:rPr lang="en-US" sz="4000" baseline="-25000">
                <a:solidFill>
                  <a:schemeClr val="tx1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, R</a:t>
            </a:r>
            <a:r>
              <a:rPr lang="en-US" sz="4000" baseline="-25000">
                <a:solidFill>
                  <a:schemeClr val="tx1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, and </a:t>
            </a:r>
            <a:r>
              <a:rPr lang="en-US">
                <a:solidFill>
                  <a:schemeClr val="tx1"/>
                </a:solidFill>
                <a:latin typeface="Symbol" charset="0"/>
              </a:rPr>
              <a:t>w</a:t>
            </a:r>
            <a:r>
              <a:rPr lang="en-US" sz="4000" baseline="-25000">
                <a:solidFill>
                  <a:schemeClr val="tx1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.</a:t>
            </a:r>
          </a:p>
          <a:p>
            <a:endParaRPr lang="en-US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i.  angular speed </a:t>
            </a:r>
            <a:r>
              <a:rPr lang="en-US">
                <a:solidFill>
                  <a:schemeClr val="tx1"/>
                </a:solidFill>
                <a:latin typeface="Symbol" charset="0"/>
              </a:rPr>
              <a:t>w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of </a:t>
            </a:r>
          </a:p>
          <a:p>
            <a:r>
              <a:rPr lang="en-US">
                <a:solidFill>
                  <a:schemeClr val="tx1"/>
                </a:solidFill>
              </a:rPr>
              <a:t>     the larger pulley</a:t>
            </a:r>
          </a:p>
        </p:txBody>
      </p:sp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143000"/>
            <a:ext cx="4953000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0656" name="Object 1024"/>
          <p:cNvGraphicFramePr>
            <a:graphicFrameLocks noChangeAspect="1"/>
          </p:cNvGraphicFramePr>
          <p:nvPr/>
        </p:nvGraphicFramePr>
        <p:xfrm>
          <a:off x="1371600" y="3505200"/>
          <a:ext cx="44958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name="Equation" r:id="rId4" imgW="3670200" imgH="482400" progId="Equation.3">
                  <p:embed/>
                </p:oleObj>
              </mc:Choice>
              <mc:Fallback>
                <p:oleObj name="Equation" r:id="rId4" imgW="36702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505200"/>
                        <a:ext cx="449580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8686800" y="6477000"/>
            <a:ext cx="228600" cy="228600"/>
          </a:xfrm>
          <a:prstGeom prst="chevron">
            <a:avLst>
              <a:gd name="adj" fmla="val 25000"/>
            </a:avLst>
          </a:prstGeom>
          <a:solidFill>
            <a:srgbClr val="FF0000">
              <a:alpha val="50195"/>
            </a:srgbClr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graphicFrame>
        <p:nvGraphicFramePr>
          <p:cNvPr id="70657" name="Object 1025"/>
          <p:cNvGraphicFramePr>
            <a:graphicFrameLocks noChangeAspect="1"/>
          </p:cNvGraphicFramePr>
          <p:nvPr/>
        </p:nvGraphicFramePr>
        <p:xfrm>
          <a:off x="1371600" y="4267200"/>
          <a:ext cx="1711325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6" imgW="1396800" imgH="939600" progId="Equation.3">
                  <p:embed/>
                </p:oleObj>
              </mc:Choice>
              <mc:Fallback>
                <p:oleObj name="Equation" r:id="rId6" imgW="13968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267200"/>
                        <a:ext cx="1711325" cy="115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28600" y="0"/>
            <a:ext cx="8609013" cy="5456238"/>
            <a:chOff x="144" y="0"/>
            <a:chExt cx="5423" cy="3437"/>
          </a:xfrm>
        </p:grpSpPr>
        <p:sp>
          <p:nvSpPr>
            <p:cNvPr id="5128" name="Text Box 7"/>
            <p:cNvSpPr txBox="1">
              <a:spLocks noChangeArrowheads="1"/>
            </p:cNvSpPr>
            <p:nvPr/>
          </p:nvSpPr>
          <p:spPr bwMode="auto">
            <a:xfrm>
              <a:off x="144" y="0"/>
              <a:ext cx="5423" cy="720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1 point for recognition that the tangential speed </a:t>
              </a:r>
            </a:p>
            <a:p>
              <a:r>
                <a:rPr lang="en-US"/>
                <a:t>of the cord on the pulleys is the same</a:t>
              </a:r>
            </a:p>
          </p:txBody>
        </p:sp>
        <p:sp>
          <p:nvSpPr>
            <p:cNvPr id="5129" name="Text Box 8"/>
            <p:cNvSpPr txBox="1">
              <a:spLocks noChangeArrowheads="1"/>
            </p:cNvSpPr>
            <p:nvPr/>
          </p:nvSpPr>
          <p:spPr bwMode="auto">
            <a:xfrm>
              <a:off x="2304" y="3024"/>
              <a:ext cx="3009" cy="41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1 point for correct 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306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0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2"/>
          <p:cNvSpPr txBox="1">
            <a:spLocks noChangeArrowheads="1"/>
          </p:cNvSpPr>
          <p:nvPr/>
        </p:nvSpPr>
        <p:spPr bwMode="auto">
          <a:xfrm>
            <a:off x="0" y="228600"/>
            <a:ext cx="8945563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Determine the following in terms of I</a:t>
            </a:r>
            <a:r>
              <a:rPr lang="en-US" sz="4000" baseline="-25000">
                <a:solidFill>
                  <a:schemeClr val="tx1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, R</a:t>
            </a:r>
            <a:r>
              <a:rPr lang="en-US" sz="4000" baseline="-25000">
                <a:solidFill>
                  <a:schemeClr val="tx1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, and </a:t>
            </a:r>
            <a:r>
              <a:rPr lang="en-US">
                <a:solidFill>
                  <a:schemeClr val="tx1"/>
                </a:solidFill>
                <a:latin typeface="Symbol" charset="0"/>
              </a:rPr>
              <a:t>w</a:t>
            </a:r>
            <a:r>
              <a:rPr lang="en-US" sz="4000" baseline="-25000">
                <a:solidFill>
                  <a:schemeClr val="tx1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.</a:t>
            </a:r>
          </a:p>
          <a:p>
            <a:r>
              <a:rPr lang="en-US">
                <a:solidFill>
                  <a:schemeClr val="tx1"/>
                </a:solidFill>
              </a:rPr>
              <a:t>ii.  angular momentum L</a:t>
            </a:r>
            <a:r>
              <a:rPr lang="en-US" sz="4000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 </a:t>
            </a:r>
          </a:p>
          <a:p>
            <a:r>
              <a:rPr lang="en-US">
                <a:solidFill>
                  <a:schemeClr val="tx1"/>
                </a:solidFill>
              </a:rPr>
              <a:t>     of the larger pulley</a:t>
            </a:r>
          </a:p>
        </p:txBody>
      </p:sp>
      <p:pic>
        <p:nvPicPr>
          <p:cNvPr id="615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143000"/>
            <a:ext cx="4953000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1680" name="Object 1024"/>
          <p:cNvGraphicFramePr>
            <a:graphicFrameLocks noChangeAspect="1"/>
          </p:cNvGraphicFramePr>
          <p:nvPr/>
        </p:nvGraphicFramePr>
        <p:xfrm>
          <a:off x="1371600" y="2819400"/>
          <a:ext cx="215900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" name="Equation" r:id="rId4" imgW="1714320" imgH="469800" progId="Equation.3">
                  <p:embed/>
                </p:oleObj>
              </mc:Choice>
              <mc:Fallback>
                <p:oleObj name="Equation" r:id="rId4" imgW="17143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19400"/>
                        <a:ext cx="2159000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8686800" y="6477000"/>
            <a:ext cx="228600" cy="228600"/>
          </a:xfrm>
          <a:prstGeom prst="chevron">
            <a:avLst>
              <a:gd name="adj" fmla="val 25000"/>
            </a:avLst>
          </a:prstGeom>
          <a:solidFill>
            <a:srgbClr val="FF0000">
              <a:alpha val="50195"/>
            </a:srgbClr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graphicFrame>
        <p:nvGraphicFramePr>
          <p:cNvPr id="71681" name="Object 1025"/>
          <p:cNvGraphicFramePr>
            <a:graphicFrameLocks noChangeAspect="1"/>
          </p:cNvGraphicFramePr>
          <p:nvPr/>
        </p:nvGraphicFramePr>
        <p:xfrm>
          <a:off x="2073275" y="3657600"/>
          <a:ext cx="2478088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6" imgW="1968480" imgH="1015920" progId="Equation.3">
                  <p:embed/>
                </p:oleObj>
              </mc:Choice>
              <mc:Fallback>
                <p:oleObj name="Equation" r:id="rId6" imgW="196848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3657600"/>
                        <a:ext cx="2478088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2" name="Object 1026"/>
          <p:cNvGraphicFramePr>
            <a:graphicFrameLocks noChangeAspect="1"/>
          </p:cNvGraphicFramePr>
          <p:nvPr/>
        </p:nvGraphicFramePr>
        <p:xfrm>
          <a:off x="1371600" y="5105400"/>
          <a:ext cx="234950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8" imgW="1866600" imgH="469800" progId="Equation.3">
                  <p:embed/>
                </p:oleObj>
              </mc:Choice>
              <mc:Fallback>
                <p:oleObj name="Equation" r:id="rId8" imgW="18666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105400"/>
                        <a:ext cx="2349500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381000" y="381000"/>
            <a:ext cx="7108825" cy="1143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1 point for correct substitution into the </a:t>
            </a:r>
          </a:p>
          <a:p>
            <a:r>
              <a:rPr lang="en-US"/>
              <a:t>angular momentum equation</a:t>
            </a:r>
          </a:p>
        </p:txBody>
      </p:sp>
    </p:spTree>
    <p:extLst>
      <p:ext uri="{BB962C8B-B14F-4D97-AF65-F5344CB8AC3E}">
        <p14:creationId xmlns:p14="http://schemas.microsoft.com/office/powerpoint/2010/main" val="226587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  <p:bldP spid="28680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435</Words>
  <Application>Microsoft Macintosh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Office Theme</vt:lpstr>
      <vt:lpstr>Equation</vt:lpstr>
      <vt:lpstr>Microsoft Equation 3.0</vt:lpstr>
      <vt:lpstr>Microsoft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King's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Anderson</dc:creator>
  <cp:lastModifiedBy>Stephen Anderson</cp:lastModifiedBy>
  <cp:revision>2</cp:revision>
  <dcterms:created xsi:type="dcterms:W3CDTF">2015-04-17T09:21:04Z</dcterms:created>
  <dcterms:modified xsi:type="dcterms:W3CDTF">2015-04-17T09:22:32Z</dcterms:modified>
</cp:coreProperties>
</file>