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696" y="-104"/>
      </p:cViewPr>
      <p:guideLst>
        <p:guide orient="horz" pos="2736"/>
        <p:guide pos="41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4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4" Type="http://schemas.openxmlformats.org/officeDocument/2006/relationships/image" Target="../media/image14.wmf"/><Relationship Id="rId5" Type="http://schemas.openxmlformats.org/officeDocument/2006/relationships/image" Target="../media/image15.wmf"/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1" Type="http://schemas.openxmlformats.org/officeDocument/2006/relationships/image" Target="../media/image16.wmf"/><Relationship Id="rId2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668ADD-CC0F-6A40-8526-4D6DA0D4E3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5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B747F3-FF90-DA4F-B8D2-7A79D1302B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5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59C094-6DC5-264E-BBF2-2874766C43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6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F6F26-04AC-F947-8F57-E38A8BDFBE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1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03B627-9AAA-7C43-B2AF-D6791BF7D2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250AB4-DAF2-DF43-9459-F7733EB4E2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13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D96846-5657-2949-B999-1CFFB21267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D8D21-D0E9-354F-B548-7F55B6355A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AC3813-4008-6B45-BAB6-F26C2DC178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2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B83489-6501-8746-84AA-ED31FAC1C9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9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8F3400-5C58-594D-A2F7-F9B7D05DAD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4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FABFCA90-F085-D449-B9AF-FE805744B5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wmf"/><Relationship Id="rId12" Type="http://schemas.openxmlformats.org/officeDocument/2006/relationships/oleObject" Target="../embeddings/oleObject8.bin"/><Relationship Id="rId13" Type="http://schemas.openxmlformats.org/officeDocument/2006/relationships/image" Target="../media/image10.wmf"/><Relationship Id="rId14" Type="http://schemas.openxmlformats.org/officeDocument/2006/relationships/oleObject" Target="../embeddings/oleObject9.bin"/><Relationship Id="rId15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5.png"/><Relationship Id="rId4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6.bin"/><Relationship Id="rId9" Type="http://schemas.openxmlformats.org/officeDocument/2006/relationships/image" Target="../media/image8.wmf"/><Relationship Id="rId10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wmf"/><Relationship Id="rId12" Type="http://schemas.openxmlformats.org/officeDocument/2006/relationships/oleObject" Target="../embeddings/oleObject14.bin"/><Relationship Id="rId13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5.png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2.wmf"/><Relationship Id="rId8" Type="http://schemas.openxmlformats.org/officeDocument/2006/relationships/oleObject" Target="../embeddings/oleObject12.bin"/><Relationship Id="rId9" Type="http://schemas.openxmlformats.org/officeDocument/2006/relationships/image" Target="../media/image13.wmf"/><Relationship Id="rId10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13.wmf"/><Relationship Id="rId7" Type="http://schemas.openxmlformats.org/officeDocument/2006/relationships/image" Target="../media/image5.png"/><Relationship Id="rId8" Type="http://schemas.openxmlformats.org/officeDocument/2006/relationships/oleObject" Target="../embeddings/oleObject17.bin"/><Relationship Id="rId9" Type="http://schemas.openxmlformats.org/officeDocument/2006/relationships/image" Target="../media/image17.wmf"/><Relationship Id="rId10" Type="http://schemas.openxmlformats.org/officeDocument/2006/relationships/oleObject" Target="../embeddings/oleObject18.bin"/><Relationship Id="rId11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11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~AUT0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09600"/>
            <a:ext cx="312102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52736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Problem M2</a:t>
            </a:r>
          </a:p>
          <a:p>
            <a:r>
              <a:rPr lang="en-US"/>
              <a:t>An ideal spring is hung from the ceiling and a pan of mass M is suspended from the end of the spring, stretching it a distance D as shown above. A piece of clay, also of mass M, is then dropped from a height H onto the pan and sticks to it. Express all algebraic answers in terms of the given quantities and fundamental constants.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613650" y="6567488"/>
            <a:ext cx="14541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800">
                <a:solidFill>
                  <a:schemeClr val="accent2"/>
                </a:solidFill>
              </a:rPr>
              <a:t>2003 AP Physics-C Exam.ppt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2" descr="~AUT0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988" y="0"/>
            <a:ext cx="2005012" cy="230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5867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(a) Determine the speed of the clay at the instant it hits the pan.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362200" y="3124200"/>
          <a:ext cx="15367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4" imgW="1536480" imgH="431640" progId="Equation.3">
                  <p:embed/>
                </p:oleObj>
              </mc:Choice>
              <mc:Fallback>
                <p:oleObj name="Equation" r:id="rId4" imgW="15364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124200"/>
                        <a:ext cx="15367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400300" y="3581400"/>
          <a:ext cx="1676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6" imgW="1676160" imgH="825480" progId="Equation.3">
                  <p:embed/>
                </p:oleObj>
              </mc:Choice>
              <mc:Fallback>
                <p:oleObj name="Equation" r:id="rId6" imgW="1676160" imgH="825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3581400"/>
                        <a:ext cx="16764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838200" y="2438400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Conservation of Energy: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438400" y="4724400"/>
            <a:ext cx="1600200" cy="685800"/>
            <a:chOff x="1536" y="2976"/>
            <a:chExt cx="1008" cy="432"/>
          </a:xfrm>
        </p:grpSpPr>
        <p:graphicFrame>
          <p:nvGraphicFramePr>
            <p:cNvPr id="1028" name="Object 6"/>
            <p:cNvGraphicFramePr>
              <a:graphicFrameLocks noChangeAspect="1"/>
            </p:cNvGraphicFramePr>
            <p:nvPr/>
          </p:nvGraphicFramePr>
          <p:xfrm>
            <a:off x="1632" y="3072"/>
            <a:ext cx="816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Equation" r:id="rId8" imgW="1295280" imgH="419040" progId="Equation.3">
                    <p:embed/>
                  </p:oleObj>
                </mc:Choice>
                <mc:Fallback>
                  <p:oleObj name="Equation" r:id="rId8" imgW="1295280" imgH="4190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3072"/>
                          <a:ext cx="816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1" name="Rectangle 8"/>
            <p:cNvSpPr>
              <a:spLocks noChangeArrowheads="1"/>
            </p:cNvSpPr>
            <p:nvPr/>
          </p:nvSpPr>
          <p:spPr bwMode="auto">
            <a:xfrm>
              <a:off x="1536" y="2976"/>
              <a:ext cx="1008" cy="432"/>
            </a:xfrm>
            <a:prstGeom prst="rect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7613650" y="6567488"/>
            <a:ext cx="14541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800">
                <a:solidFill>
                  <a:schemeClr val="accent2"/>
                </a:solidFill>
              </a:rPr>
              <a:t>2003 AP Physics-C Exam.ppt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267200" y="2971800"/>
            <a:ext cx="3657600" cy="2590800"/>
            <a:chOff x="2688" y="1872"/>
            <a:chExt cx="2304" cy="1632"/>
          </a:xfrm>
        </p:grpSpPr>
        <p:grpSp>
          <p:nvGrpSpPr>
            <p:cNvPr id="1035" name="Group 18"/>
            <p:cNvGrpSpPr>
              <a:grpSpLocks/>
            </p:cNvGrpSpPr>
            <p:nvPr/>
          </p:nvGrpSpPr>
          <p:grpSpPr bwMode="auto">
            <a:xfrm>
              <a:off x="2688" y="1872"/>
              <a:ext cx="2304" cy="384"/>
              <a:chOff x="2688" y="1872"/>
              <a:chExt cx="2304" cy="384"/>
            </a:xfrm>
          </p:grpSpPr>
          <p:sp>
            <p:nvSpPr>
              <p:cNvPr id="1039" name="Text Box 13"/>
              <p:cNvSpPr txBox="1">
                <a:spLocks noChangeArrowheads="1"/>
              </p:cNvSpPr>
              <p:nvPr/>
            </p:nvSpPr>
            <p:spPr bwMode="auto">
              <a:xfrm>
                <a:off x="2688" y="1920"/>
                <a:ext cx="230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1 pt. Conservation of energy</a:t>
                </a:r>
              </a:p>
            </p:txBody>
          </p:sp>
          <p:sp>
            <p:nvSpPr>
              <p:cNvPr id="1040" name="Rectangle 14"/>
              <p:cNvSpPr>
                <a:spLocks noChangeArrowheads="1"/>
              </p:cNvSpPr>
              <p:nvPr/>
            </p:nvSpPr>
            <p:spPr bwMode="auto">
              <a:xfrm>
                <a:off x="2736" y="1872"/>
                <a:ext cx="2160" cy="384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>
              <a:off x="2880" y="3168"/>
              <a:ext cx="1681" cy="336"/>
              <a:chOff x="2687" y="3456"/>
              <a:chExt cx="1681" cy="336"/>
            </a:xfrm>
          </p:grpSpPr>
          <p:sp>
            <p:nvSpPr>
              <p:cNvPr id="1037" name="Text Box 16"/>
              <p:cNvSpPr txBox="1">
                <a:spLocks noChangeArrowheads="1"/>
              </p:cNvSpPr>
              <p:nvPr/>
            </p:nvSpPr>
            <p:spPr bwMode="auto">
              <a:xfrm>
                <a:off x="2736" y="3504"/>
                <a:ext cx="152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1 pt. Correct answer</a:t>
                </a:r>
              </a:p>
            </p:txBody>
          </p:sp>
          <p:sp>
            <p:nvSpPr>
              <p:cNvPr id="1038" name="Rectangle 17"/>
              <p:cNvSpPr>
                <a:spLocks noChangeArrowheads="1"/>
              </p:cNvSpPr>
              <p:nvPr/>
            </p:nvSpPr>
            <p:spPr bwMode="auto">
              <a:xfrm>
                <a:off x="2687" y="3456"/>
                <a:ext cx="1681" cy="336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utoUpdateAnimBg="0"/>
      <p:bldP spid="2151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2" descr="~AUT0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988" y="0"/>
            <a:ext cx="2005012" cy="230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 Box 3"/>
          <p:cNvSpPr txBox="1">
            <a:spLocks noChangeArrowheads="1"/>
          </p:cNvSpPr>
          <p:nvPr/>
        </p:nvSpPr>
        <p:spPr bwMode="auto">
          <a:xfrm>
            <a:off x="685800" y="1066800"/>
            <a:ext cx="5730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(b) Determine the speed of the pan just after the clay strikes it.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676400" y="2057400"/>
            <a:ext cx="396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Conservation of Momentum:</a:t>
            </a: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743200" y="2667000"/>
          <a:ext cx="22860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4" imgW="2286000" imgH="431640" progId="Equation.3">
                  <p:embed/>
                </p:oleObj>
              </mc:Choice>
              <mc:Fallback>
                <p:oleObj name="Equation" r:id="rId4" imgW="22860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667000"/>
                        <a:ext cx="22860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3124200" y="3352800"/>
          <a:ext cx="1473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6" imgW="1473120" imgH="279360" progId="Equation.3">
                  <p:embed/>
                </p:oleObj>
              </mc:Choice>
              <mc:Fallback>
                <p:oleObj name="Equation" r:id="rId6" imgW="1473120" imgH="279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352800"/>
                        <a:ext cx="14732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3352800" y="3810000"/>
          <a:ext cx="773113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8" imgW="774360" imgH="723600" progId="Equation.3">
                  <p:embed/>
                </p:oleObj>
              </mc:Choice>
              <mc:Fallback>
                <p:oleObj name="Equation" r:id="rId8" imgW="774360" imgH="723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810000"/>
                        <a:ext cx="773113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2927350" y="4953000"/>
          <a:ext cx="1625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10" imgW="1625400" imgH="761760" progId="Equation.3">
                  <p:embed/>
                </p:oleObj>
              </mc:Choice>
              <mc:Fallback>
                <p:oleObj name="Equation" r:id="rId10" imgW="1625400" imgH="7617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4953000"/>
                        <a:ext cx="16256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800600" y="4724400"/>
            <a:ext cx="1066800" cy="990600"/>
            <a:chOff x="3024" y="2976"/>
            <a:chExt cx="672" cy="624"/>
          </a:xfrm>
        </p:grpSpPr>
        <p:graphicFrame>
          <p:nvGraphicFramePr>
            <p:cNvPr id="2055" name="Object 10"/>
            <p:cNvGraphicFramePr>
              <a:graphicFrameLocks noChangeAspect="1"/>
            </p:cNvGraphicFramePr>
            <p:nvPr/>
          </p:nvGraphicFramePr>
          <p:xfrm>
            <a:off x="3120" y="3072"/>
            <a:ext cx="423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4" name="Equation" r:id="rId12" imgW="672840" imgH="761760" progId="Equation.3">
                    <p:embed/>
                  </p:oleObj>
                </mc:Choice>
                <mc:Fallback>
                  <p:oleObj name="Equation" r:id="rId12" imgW="672840" imgH="76176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3072"/>
                          <a:ext cx="423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3" name="Rectangle 11"/>
            <p:cNvSpPr>
              <a:spLocks noChangeArrowheads="1"/>
            </p:cNvSpPr>
            <p:nvPr/>
          </p:nvSpPr>
          <p:spPr bwMode="auto">
            <a:xfrm>
              <a:off x="3024" y="2976"/>
              <a:ext cx="672" cy="624"/>
            </a:xfrm>
            <a:prstGeom prst="rect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7613650" y="6567488"/>
            <a:ext cx="14541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800">
                <a:solidFill>
                  <a:schemeClr val="accent2"/>
                </a:solidFill>
              </a:rPr>
              <a:t>2003 AP Physics-C Exam.ppt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28600" y="2209800"/>
            <a:ext cx="7772400" cy="4191000"/>
            <a:chOff x="144" y="1392"/>
            <a:chExt cx="4896" cy="2640"/>
          </a:xfrm>
        </p:grpSpPr>
        <p:grpSp>
          <p:nvGrpSpPr>
            <p:cNvPr id="2064" name="Group 25"/>
            <p:cNvGrpSpPr>
              <a:grpSpLocks/>
            </p:cNvGrpSpPr>
            <p:nvPr/>
          </p:nvGrpSpPr>
          <p:grpSpPr bwMode="auto">
            <a:xfrm>
              <a:off x="144" y="2256"/>
              <a:ext cx="1728" cy="720"/>
              <a:chOff x="144" y="2256"/>
              <a:chExt cx="1728" cy="720"/>
            </a:xfrm>
          </p:grpSpPr>
          <p:sp>
            <p:nvSpPr>
              <p:cNvPr id="2071" name="Text Box 16"/>
              <p:cNvSpPr txBox="1">
                <a:spLocks noChangeArrowheads="1"/>
              </p:cNvSpPr>
              <p:nvPr/>
            </p:nvSpPr>
            <p:spPr bwMode="auto">
              <a:xfrm>
                <a:off x="144" y="2304"/>
                <a:ext cx="1728" cy="6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1 pt. Correct equation for conservation of momentum</a:t>
                </a:r>
              </a:p>
            </p:txBody>
          </p:sp>
          <p:sp>
            <p:nvSpPr>
              <p:cNvPr id="2072" name="Rectangle 17"/>
              <p:cNvSpPr>
                <a:spLocks noChangeArrowheads="1"/>
              </p:cNvSpPr>
              <p:nvPr/>
            </p:nvSpPr>
            <p:spPr bwMode="auto">
              <a:xfrm>
                <a:off x="144" y="2256"/>
                <a:ext cx="1680" cy="720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2065" name="Group 18"/>
            <p:cNvGrpSpPr>
              <a:grpSpLocks/>
            </p:cNvGrpSpPr>
            <p:nvPr/>
          </p:nvGrpSpPr>
          <p:grpSpPr bwMode="auto">
            <a:xfrm>
              <a:off x="3264" y="3696"/>
              <a:ext cx="1681" cy="336"/>
              <a:chOff x="2687" y="3456"/>
              <a:chExt cx="1681" cy="336"/>
            </a:xfrm>
          </p:grpSpPr>
          <p:sp>
            <p:nvSpPr>
              <p:cNvPr id="2069" name="Text Box 19"/>
              <p:cNvSpPr txBox="1">
                <a:spLocks noChangeArrowheads="1"/>
              </p:cNvSpPr>
              <p:nvPr/>
            </p:nvSpPr>
            <p:spPr bwMode="auto">
              <a:xfrm>
                <a:off x="2736" y="3504"/>
                <a:ext cx="152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1 pt. Correct answer</a:t>
                </a:r>
              </a:p>
            </p:txBody>
          </p:sp>
          <p:sp>
            <p:nvSpPr>
              <p:cNvPr id="2070" name="Rectangle 20"/>
              <p:cNvSpPr>
                <a:spLocks noChangeArrowheads="1"/>
              </p:cNvSpPr>
              <p:nvPr/>
            </p:nvSpPr>
            <p:spPr bwMode="auto">
              <a:xfrm>
                <a:off x="2687" y="3456"/>
                <a:ext cx="1681" cy="336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2066" name="Group 24"/>
            <p:cNvGrpSpPr>
              <a:grpSpLocks/>
            </p:cNvGrpSpPr>
            <p:nvPr/>
          </p:nvGrpSpPr>
          <p:grpSpPr bwMode="auto">
            <a:xfrm>
              <a:off x="3600" y="1392"/>
              <a:ext cx="1440" cy="528"/>
              <a:chOff x="144" y="1824"/>
              <a:chExt cx="1440" cy="528"/>
            </a:xfrm>
          </p:grpSpPr>
          <p:sp>
            <p:nvSpPr>
              <p:cNvPr id="2067" name="Text Box 22"/>
              <p:cNvSpPr txBox="1">
                <a:spLocks noChangeArrowheads="1"/>
              </p:cNvSpPr>
              <p:nvPr/>
            </p:nvSpPr>
            <p:spPr bwMode="auto">
              <a:xfrm>
                <a:off x="144" y="1872"/>
                <a:ext cx="1392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1 pt. Conservation </a:t>
                </a:r>
              </a:p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of momentum</a:t>
                </a:r>
              </a:p>
            </p:txBody>
          </p:sp>
          <p:sp>
            <p:nvSpPr>
              <p:cNvPr id="2068" name="Rectangle 23"/>
              <p:cNvSpPr>
                <a:spLocks noChangeArrowheads="1"/>
              </p:cNvSpPr>
              <p:nvPr/>
            </p:nvSpPr>
            <p:spPr bwMode="auto">
              <a:xfrm>
                <a:off x="192" y="1824"/>
                <a:ext cx="1392" cy="528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4724400" y="3581400"/>
            <a:ext cx="1676400" cy="533400"/>
            <a:chOff x="2976" y="2256"/>
            <a:chExt cx="1056" cy="336"/>
          </a:xfrm>
        </p:grpSpPr>
        <p:graphicFrame>
          <p:nvGraphicFramePr>
            <p:cNvPr id="2054" name="Object 8"/>
            <p:cNvGraphicFramePr>
              <a:graphicFrameLocks noChangeAspect="1"/>
            </p:cNvGraphicFramePr>
            <p:nvPr/>
          </p:nvGraphicFramePr>
          <p:xfrm>
            <a:off x="3072" y="2304"/>
            <a:ext cx="816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5" name="Equation" r:id="rId14" imgW="1295280" imgH="419040" progId="Equation.3">
                    <p:embed/>
                  </p:oleObj>
                </mc:Choice>
                <mc:Fallback>
                  <p:oleObj name="Equation" r:id="rId14" imgW="1295280" imgH="41904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2304"/>
                          <a:ext cx="816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3" name="AutoShape 27"/>
            <p:cNvSpPr>
              <a:spLocks noChangeArrowheads="1"/>
            </p:cNvSpPr>
            <p:nvPr/>
          </p:nvSpPr>
          <p:spPr bwMode="auto">
            <a:xfrm>
              <a:off x="2976" y="2256"/>
              <a:ext cx="1056" cy="336"/>
            </a:xfrm>
            <a:prstGeom prst="wedgeRoundRectCallout">
              <a:avLst>
                <a:gd name="adj1" fmla="val -79167"/>
                <a:gd name="adj2" fmla="val 21431"/>
                <a:gd name="adj3" fmla="val 16667"/>
              </a:avLst>
            </a:prstGeom>
            <a:noFill/>
            <a:ln w="127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AU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  <p:bldP spid="2254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1026" descr="~AUT0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988" y="0"/>
            <a:ext cx="2005012" cy="230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 Box 1027"/>
          <p:cNvSpPr txBox="1">
            <a:spLocks noChangeArrowheads="1"/>
          </p:cNvSpPr>
          <p:nvPr/>
        </p:nvSpPr>
        <p:spPr bwMode="auto">
          <a:xfrm>
            <a:off x="838200" y="1371600"/>
            <a:ext cx="5502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(c) Determine the period of the simple harmonic motion that ensues.</a:t>
            </a:r>
          </a:p>
        </p:txBody>
      </p:sp>
      <p:graphicFrame>
        <p:nvGraphicFramePr>
          <p:cNvPr id="23559" name="Object 1031"/>
          <p:cNvGraphicFramePr>
            <a:graphicFrameLocks noChangeAspect="1"/>
          </p:cNvGraphicFramePr>
          <p:nvPr/>
        </p:nvGraphicFramePr>
        <p:xfrm>
          <a:off x="2208213" y="2895600"/>
          <a:ext cx="13843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4" imgW="1384200" imgH="761760" progId="Equation.3">
                  <p:embed/>
                </p:oleObj>
              </mc:Choice>
              <mc:Fallback>
                <p:oleObj name="Equation" r:id="rId4" imgW="1384200" imgH="761760" progId="Equation.3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2895600"/>
                        <a:ext cx="13843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044"/>
          <p:cNvGrpSpPr>
            <a:grpSpLocks/>
          </p:cNvGrpSpPr>
          <p:nvPr/>
        </p:nvGrpSpPr>
        <p:grpSpPr bwMode="auto">
          <a:xfrm>
            <a:off x="4494213" y="2590800"/>
            <a:ext cx="1371600" cy="457200"/>
            <a:chOff x="2256" y="1680"/>
            <a:chExt cx="864" cy="288"/>
          </a:xfrm>
        </p:grpSpPr>
        <p:graphicFrame>
          <p:nvGraphicFramePr>
            <p:cNvPr id="3078" name="Object 1033"/>
            <p:cNvGraphicFramePr>
              <a:graphicFrameLocks noChangeAspect="1"/>
            </p:cNvGraphicFramePr>
            <p:nvPr/>
          </p:nvGraphicFramePr>
          <p:xfrm>
            <a:off x="2352" y="1728"/>
            <a:ext cx="664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7" name="Equation" r:id="rId6" imgW="1054080" imgH="266400" progId="Equation.3">
                    <p:embed/>
                  </p:oleObj>
                </mc:Choice>
                <mc:Fallback>
                  <p:oleObj name="Equation" r:id="rId6" imgW="1054080" imgH="266400" progId="Equation.3">
                    <p:embed/>
                    <p:pic>
                      <p:nvPicPr>
                        <p:cNvPr id="0" name="Object 10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" y="1728"/>
                          <a:ext cx="664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0" name="AutoShape 1035"/>
            <p:cNvSpPr>
              <a:spLocks noChangeArrowheads="1"/>
            </p:cNvSpPr>
            <p:nvPr/>
          </p:nvSpPr>
          <p:spPr bwMode="auto">
            <a:xfrm>
              <a:off x="2256" y="1680"/>
              <a:ext cx="864" cy="288"/>
            </a:xfrm>
            <a:prstGeom prst="wedgeRoundRectCallout">
              <a:avLst>
                <a:gd name="adj1" fmla="val -106829"/>
                <a:gd name="adj2" fmla="val 60764"/>
                <a:gd name="adj3" fmla="val 16667"/>
              </a:avLst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AU" b="0"/>
            </a:p>
          </p:txBody>
        </p:sp>
      </p:grpSp>
      <p:grpSp>
        <p:nvGrpSpPr>
          <p:cNvPr id="3" name="Group 1040"/>
          <p:cNvGrpSpPr>
            <a:grpSpLocks/>
          </p:cNvGrpSpPr>
          <p:nvPr/>
        </p:nvGrpSpPr>
        <p:grpSpPr bwMode="auto">
          <a:xfrm>
            <a:off x="4267200" y="3352800"/>
            <a:ext cx="1371600" cy="838200"/>
            <a:chOff x="2113" y="2160"/>
            <a:chExt cx="864" cy="528"/>
          </a:xfrm>
        </p:grpSpPr>
        <p:graphicFrame>
          <p:nvGraphicFramePr>
            <p:cNvPr id="3077" name="Object 1034"/>
            <p:cNvGraphicFramePr>
              <a:graphicFrameLocks noChangeAspect="1"/>
            </p:cNvGraphicFramePr>
            <p:nvPr/>
          </p:nvGraphicFramePr>
          <p:xfrm>
            <a:off x="2208" y="2208"/>
            <a:ext cx="631" cy="4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8" name="Equation" r:id="rId8" imgW="1002960" imgH="723600" progId="Equation.3">
                    <p:embed/>
                  </p:oleObj>
                </mc:Choice>
                <mc:Fallback>
                  <p:oleObj name="Equation" r:id="rId8" imgW="1002960" imgH="723600" progId="Equation.3">
                    <p:embed/>
                    <p:pic>
                      <p:nvPicPr>
                        <p:cNvPr id="0" name="Object 10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2208"/>
                          <a:ext cx="631" cy="4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9" name="AutoShape 1036"/>
            <p:cNvSpPr>
              <a:spLocks noChangeArrowheads="1"/>
            </p:cNvSpPr>
            <p:nvPr/>
          </p:nvSpPr>
          <p:spPr bwMode="auto">
            <a:xfrm>
              <a:off x="2113" y="2160"/>
              <a:ext cx="864" cy="528"/>
            </a:xfrm>
            <a:prstGeom prst="wedgeRoundRectCallout">
              <a:avLst>
                <a:gd name="adj1" fmla="val -90509"/>
                <a:gd name="adj2" fmla="val -25569"/>
                <a:gd name="adj3" fmla="val 16667"/>
              </a:avLst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AU" b="0"/>
            </a:p>
          </p:txBody>
        </p:sp>
      </p:grpSp>
      <p:graphicFrame>
        <p:nvGraphicFramePr>
          <p:cNvPr id="23565" name="Object 1037"/>
          <p:cNvGraphicFramePr>
            <a:graphicFrameLocks noChangeAspect="1"/>
          </p:cNvGraphicFramePr>
          <p:nvPr/>
        </p:nvGraphicFramePr>
        <p:xfrm>
          <a:off x="2087563" y="4572000"/>
          <a:ext cx="18415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10" imgW="1841400" imgH="1143000" progId="Equation.3">
                  <p:embed/>
                </p:oleObj>
              </mc:Choice>
              <mc:Fallback>
                <p:oleObj name="Equation" r:id="rId10" imgW="1841400" imgH="1143000" progId="Equation.3">
                  <p:embed/>
                  <p:pic>
                    <p:nvPicPr>
                      <p:cNvPr id="0" name="Object 10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4572000"/>
                        <a:ext cx="18415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042"/>
          <p:cNvGrpSpPr>
            <a:grpSpLocks/>
          </p:cNvGrpSpPr>
          <p:nvPr/>
        </p:nvGrpSpPr>
        <p:grpSpPr bwMode="auto">
          <a:xfrm>
            <a:off x="4037013" y="4419600"/>
            <a:ext cx="1400175" cy="1138238"/>
            <a:chOff x="1968" y="2832"/>
            <a:chExt cx="882" cy="717"/>
          </a:xfrm>
        </p:grpSpPr>
        <p:graphicFrame>
          <p:nvGraphicFramePr>
            <p:cNvPr id="3076" name="Object 1038"/>
            <p:cNvGraphicFramePr>
              <a:graphicFrameLocks noChangeAspect="1"/>
            </p:cNvGraphicFramePr>
            <p:nvPr/>
          </p:nvGraphicFramePr>
          <p:xfrm>
            <a:off x="2064" y="2928"/>
            <a:ext cx="624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0" name="Equation" r:id="rId12" imgW="990360" imgH="825480" progId="Equation.3">
                    <p:embed/>
                  </p:oleObj>
                </mc:Choice>
                <mc:Fallback>
                  <p:oleObj name="Equation" r:id="rId12" imgW="990360" imgH="825480" progId="Equation.3">
                    <p:embed/>
                    <p:pic>
                      <p:nvPicPr>
                        <p:cNvPr id="0" name="Object 10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2928"/>
                          <a:ext cx="624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8" name="Rectangle 1041"/>
            <p:cNvSpPr>
              <a:spLocks noChangeArrowheads="1"/>
            </p:cNvSpPr>
            <p:nvPr/>
          </p:nvSpPr>
          <p:spPr bwMode="auto">
            <a:xfrm>
              <a:off x="1968" y="2832"/>
              <a:ext cx="882" cy="717"/>
            </a:xfrm>
            <a:prstGeom prst="rect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23571" name="Text Box 1043"/>
          <p:cNvSpPr txBox="1">
            <a:spLocks noChangeArrowheads="1"/>
          </p:cNvSpPr>
          <p:nvPr/>
        </p:nvSpPr>
        <p:spPr bwMode="auto">
          <a:xfrm>
            <a:off x="7613650" y="6567488"/>
            <a:ext cx="14541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800">
                <a:solidFill>
                  <a:schemeClr val="accent2"/>
                </a:solidFill>
              </a:rPr>
              <a:t>2003 AP Physics-C Exam.ppt</a:t>
            </a:r>
          </a:p>
        </p:txBody>
      </p:sp>
      <p:grpSp>
        <p:nvGrpSpPr>
          <p:cNvPr id="5" name="Group 1062"/>
          <p:cNvGrpSpPr>
            <a:grpSpLocks/>
          </p:cNvGrpSpPr>
          <p:nvPr/>
        </p:nvGrpSpPr>
        <p:grpSpPr bwMode="auto">
          <a:xfrm>
            <a:off x="304800" y="2209800"/>
            <a:ext cx="8585200" cy="3810000"/>
            <a:chOff x="192" y="1392"/>
            <a:chExt cx="5408" cy="2400"/>
          </a:xfrm>
        </p:grpSpPr>
        <p:grpSp>
          <p:nvGrpSpPr>
            <p:cNvPr id="3086" name="Group 1055"/>
            <p:cNvGrpSpPr>
              <a:grpSpLocks/>
            </p:cNvGrpSpPr>
            <p:nvPr/>
          </p:nvGrpSpPr>
          <p:grpSpPr bwMode="auto">
            <a:xfrm>
              <a:off x="192" y="1392"/>
              <a:ext cx="1728" cy="528"/>
              <a:chOff x="144" y="2256"/>
              <a:chExt cx="1728" cy="528"/>
            </a:xfrm>
          </p:grpSpPr>
          <p:sp>
            <p:nvSpPr>
              <p:cNvPr id="3096" name="Text Box 1047"/>
              <p:cNvSpPr txBox="1">
                <a:spLocks noChangeArrowheads="1"/>
              </p:cNvSpPr>
              <p:nvPr/>
            </p:nvSpPr>
            <p:spPr bwMode="auto">
              <a:xfrm>
                <a:off x="144" y="2304"/>
                <a:ext cx="1728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1 pt. Correct equation for period of mass</a:t>
                </a:r>
              </a:p>
            </p:txBody>
          </p:sp>
          <p:sp>
            <p:nvSpPr>
              <p:cNvPr id="3097" name="Rectangle 1048"/>
              <p:cNvSpPr>
                <a:spLocks noChangeArrowheads="1"/>
              </p:cNvSpPr>
              <p:nvPr/>
            </p:nvSpPr>
            <p:spPr bwMode="auto">
              <a:xfrm>
                <a:off x="144" y="2256"/>
                <a:ext cx="1680" cy="528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3087" name="Group 1061"/>
            <p:cNvGrpSpPr>
              <a:grpSpLocks/>
            </p:cNvGrpSpPr>
            <p:nvPr/>
          </p:nvGrpSpPr>
          <p:grpSpPr bwMode="auto">
            <a:xfrm>
              <a:off x="3648" y="3312"/>
              <a:ext cx="1952" cy="480"/>
              <a:chOff x="3648" y="3312"/>
              <a:chExt cx="1952" cy="480"/>
            </a:xfrm>
          </p:grpSpPr>
          <p:sp>
            <p:nvSpPr>
              <p:cNvPr id="3094" name="Text Box 1050"/>
              <p:cNvSpPr txBox="1">
                <a:spLocks noChangeArrowheads="1"/>
              </p:cNvSpPr>
              <p:nvPr/>
            </p:nvSpPr>
            <p:spPr bwMode="auto">
              <a:xfrm>
                <a:off x="3648" y="3312"/>
                <a:ext cx="1891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1 pt. Correct answer</a:t>
                </a:r>
              </a:p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after substituting m and k</a:t>
                </a:r>
              </a:p>
            </p:txBody>
          </p:sp>
          <p:sp>
            <p:nvSpPr>
              <p:cNvPr id="3095" name="Rectangle 1051"/>
              <p:cNvSpPr>
                <a:spLocks noChangeArrowheads="1"/>
              </p:cNvSpPr>
              <p:nvPr/>
            </p:nvSpPr>
            <p:spPr bwMode="auto">
              <a:xfrm>
                <a:off x="3648" y="3316"/>
                <a:ext cx="1952" cy="476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3088" name="Group 1056"/>
            <p:cNvGrpSpPr>
              <a:grpSpLocks/>
            </p:cNvGrpSpPr>
            <p:nvPr/>
          </p:nvGrpSpPr>
          <p:grpSpPr bwMode="auto">
            <a:xfrm>
              <a:off x="3936" y="1536"/>
              <a:ext cx="1440" cy="528"/>
              <a:chOff x="3936" y="1536"/>
              <a:chExt cx="1440" cy="528"/>
            </a:xfrm>
          </p:grpSpPr>
          <p:sp>
            <p:nvSpPr>
              <p:cNvPr id="3092" name="Text Box 1053"/>
              <p:cNvSpPr txBox="1">
                <a:spLocks noChangeArrowheads="1"/>
              </p:cNvSpPr>
              <p:nvPr/>
            </p:nvSpPr>
            <p:spPr bwMode="auto">
              <a:xfrm>
                <a:off x="3936" y="1584"/>
                <a:ext cx="1392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1 pt. Recognition</a:t>
                </a:r>
              </a:p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that m = 2M</a:t>
                </a:r>
              </a:p>
            </p:txBody>
          </p:sp>
          <p:sp>
            <p:nvSpPr>
              <p:cNvPr id="3093" name="Rectangle 1054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1392" cy="528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3089" name="Group 1060"/>
            <p:cNvGrpSpPr>
              <a:grpSpLocks/>
            </p:cNvGrpSpPr>
            <p:nvPr/>
          </p:nvGrpSpPr>
          <p:grpSpPr bwMode="auto">
            <a:xfrm>
              <a:off x="3840" y="2208"/>
              <a:ext cx="1440" cy="528"/>
              <a:chOff x="3840" y="2208"/>
              <a:chExt cx="1440" cy="528"/>
            </a:xfrm>
          </p:grpSpPr>
          <p:sp>
            <p:nvSpPr>
              <p:cNvPr id="3090" name="Text Box 1058"/>
              <p:cNvSpPr txBox="1">
                <a:spLocks noChangeArrowheads="1"/>
              </p:cNvSpPr>
              <p:nvPr/>
            </p:nvSpPr>
            <p:spPr bwMode="auto">
              <a:xfrm>
                <a:off x="3840" y="2256"/>
                <a:ext cx="1392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1 pt. Correct</a:t>
                </a:r>
              </a:p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expression for k</a:t>
                </a:r>
              </a:p>
            </p:txBody>
          </p:sp>
          <p:sp>
            <p:nvSpPr>
              <p:cNvPr id="3091" name="Rectangle 1059"/>
              <p:cNvSpPr>
                <a:spLocks noChangeArrowheads="1"/>
              </p:cNvSpPr>
              <p:nvPr/>
            </p:nvSpPr>
            <p:spPr bwMode="auto">
              <a:xfrm>
                <a:off x="3888" y="2208"/>
                <a:ext cx="1392" cy="528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381000" y="304800"/>
            <a:ext cx="6858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(d) Determine the distance the spring is stretched (from its initial unstretched length) at the moment the speed of the pan is a maximum. </a:t>
            </a:r>
          </a:p>
          <a:p>
            <a:r>
              <a:rPr lang="en-US"/>
              <a:t>Justify your answer.</a:t>
            </a:r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971800" y="3429000"/>
          <a:ext cx="12573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3" imgW="1257120" imgH="342720" progId="Equation.3">
                  <p:embed/>
                </p:oleObj>
              </mc:Choice>
              <mc:Fallback>
                <p:oleObj name="Equation" r:id="rId3" imgW="125712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429000"/>
                        <a:ext cx="12573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609600" y="3048000"/>
            <a:ext cx="1371600" cy="838200"/>
            <a:chOff x="384" y="1920"/>
            <a:chExt cx="864" cy="528"/>
          </a:xfrm>
        </p:grpSpPr>
        <p:graphicFrame>
          <p:nvGraphicFramePr>
            <p:cNvPr id="4101" name="Object 8"/>
            <p:cNvGraphicFramePr>
              <a:graphicFrameLocks noChangeAspect="1"/>
            </p:cNvGraphicFramePr>
            <p:nvPr/>
          </p:nvGraphicFramePr>
          <p:xfrm>
            <a:off x="479" y="1968"/>
            <a:ext cx="631" cy="4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5" name="Equation" r:id="rId5" imgW="1002960" imgH="723600" progId="Equation.3">
                    <p:embed/>
                  </p:oleObj>
                </mc:Choice>
                <mc:Fallback>
                  <p:oleObj name="Equation" r:id="rId5" imgW="1002960" imgH="7236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9" y="1968"/>
                          <a:ext cx="631" cy="4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9" name="AutoShape 9"/>
            <p:cNvSpPr>
              <a:spLocks noChangeArrowheads="1"/>
            </p:cNvSpPr>
            <p:nvPr/>
          </p:nvSpPr>
          <p:spPr bwMode="auto">
            <a:xfrm>
              <a:off x="384" y="1920"/>
              <a:ext cx="864" cy="528"/>
            </a:xfrm>
            <a:prstGeom prst="wedgeRoundRectCallout">
              <a:avLst>
                <a:gd name="adj1" fmla="val 105903"/>
                <a:gd name="adj2" fmla="val 16287"/>
                <a:gd name="adj3" fmla="val 16667"/>
              </a:avLst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AU" b="0"/>
            </a:p>
          </p:txBody>
        </p:sp>
      </p:grp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7613650" y="6567488"/>
            <a:ext cx="14541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800">
                <a:solidFill>
                  <a:schemeClr val="accent2"/>
                </a:solidFill>
              </a:rPr>
              <a:t>2003 AP Physics-C Exam.ppt</a:t>
            </a:r>
          </a:p>
        </p:txBody>
      </p:sp>
      <p:pic>
        <p:nvPicPr>
          <p:cNvPr id="4105" name="Picture 20" descr="~AUT000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988" y="0"/>
            <a:ext cx="2005012" cy="230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762000" y="2057400"/>
            <a:ext cx="46307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CC3300"/>
                </a:solidFill>
              </a:rPr>
              <a:t>The speed of the pan is maximum </a:t>
            </a:r>
          </a:p>
          <a:p>
            <a:r>
              <a:rPr lang="en-US">
                <a:solidFill>
                  <a:srgbClr val="CC3300"/>
                </a:solidFill>
              </a:rPr>
              <a:t>at its equilibrium position.</a:t>
            </a:r>
          </a:p>
        </p:txBody>
      </p:sp>
      <p:graphicFrame>
        <p:nvGraphicFramePr>
          <p:cNvPr id="24598" name="Object 22"/>
          <p:cNvGraphicFramePr>
            <a:graphicFrameLocks noChangeAspect="1"/>
          </p:cNvGraphicFramePr>
          <p:nvPr/>
        </p:nvGraphicFramePr>
        <p:xfrm>
          <a:off x="2590800" y="4038600"/>
          <a:ext cx="1879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8" imgW="1879560" imgH="787320" progId="Equation.3">
                  <p:embed/>
                </p:oleObj>
              </mc:Choice>
              <mc:Fallback>
                <p:oleObj name="Equation" r:id="rId8" imgW="1879560" imgH="78732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038600"/>
                        <a:ext cx="18796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819400" y="5105400"/>
            <a:ext cx="1371600" cy="609600"/>
            <a:chOff x="1776" y="3216"/>
            <a:chExt cx="864" cy="384"/>
          </a:xfrm>
        </p:grpSpPr>
        <p:graphicFrame>
          <p:nvGraphicFramePr>
            <p:cNvPr id="4100" name="Object 23"/>
            <p:cNvGraphicFramePr>
              <a:graphicFrameLocks noChangeAspect="1"/>
            </p:cNvGraphicFramePr>
            <p:nvPr/>
          </p:nvGraphicFramePr>
          <p:xfrm>
            <a:off x="1968" y="3312"/>
            <a:ext cx="552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7" name="Equation" r:id="rId10" imgW="876240" imgH="266400" progId="Equation.3">
                    <p:embed/>
                  </p:oleObj>
                </mc:Choice>
                <mc:Fallback>
                  <p:oleObj name="Equation" r:id="rId10" imgW="876240" imgH="26640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3312"/>
                          <a:ext cx="552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8" name="Rectangle 24"/>
            <p:cNvSpPr>
              <a:spLocks noChangeArrowheads="1"/>
            </p:cNvSpPr>
            <p:nvPr/>
          </p:nvSpPr>
          <p:spPr bwMode="auto">
            <a:xfrm>
              <a:off x="1776" y="3216"/>
              <a:ext cx="864" cy="384"/>
            </a:xfrm>
            <a:prstGeom prst="rect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5022850" y="2514600"/>
            <a:ext cx="3352800" cy="3276600"/>
            <a:chOff x="3164" y="1584"/>
            <a:chExt cx="2112" cy="2064"/>
          </a:xfrm>
        </p:grpSpPr>
        <p:grpSp>
          <p:nvGrpSpPr>
            <p:cNvPr id="4109" name="Group 40"/>
            <p:cNvGrpSpPr>
              <a:grpSpLocks/>
            </p:cNvGrpSpPr>
            <p:nvPr/>
          </p:nvGrpSpPr>
          <p:grpSpPr bwMode="auto">
            <a:xfrm>
              <a:off x="3569" y="3264"/>
              <a:ext cx="1663" cy="384"/>
              <a:chOff x="3569" y="3264"/>
              <a:chExt cx="1663" cy="384"/>
            </a:xfrm>
          </p:grpSpPr>
          <p:sp>
            <p:nvSpPr>
              <p:cNvPr id="4116" name="Text Box 32"/>
              <p:cNvSpPr txBox="1">
                <a:spLocks noChangeArrowheads="1"/>
              </p:cNvSpPr>
              <p:nvPr/>
            </p:nvSpPr>
            <p:spPr bwMode="auto">
              <a:xfrm>
                <a:off x="3654" y="3335"/>
                <a:ext cx="152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1 pt. Correct answer</a:t>
                </a:r>
              </a:p>
            </p:txBody>
          </p:sp>
          <p:sp>
            <p:nvSpPr>
              <p:cNvPr id="4117" name="Rectangle 33"/>
              <p:cNvSpPr>
                <a:spLocks noChangeArrowheads="1"/>
              </p:cNvSpPr>
              <p:nvPr/>
            </p:nvSpPr>
            <p:spPr bwMode="auto">
              <a:xfrm>
                <a:off x="3569" y="3264"/>
                <a:ext cx="1663" cy="384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4110" name="Group 42"/>
            <p:cNvGrpSpPr>
              <a:grpSpLocks/>
            </p:cNvGrpSpPr>
            <p:nvPr/>
          </p:nvGrpSpPr>
          <p:grpSpPr bwMode="auto">
            <a:xfrm>
              <a:off x="3264" y="1584"/>
              <a:ext cx="1872" cy="528"/>
              <a:chOff x="3264" y="1584"/>
              <a:chExt cx="1872" cy="528"/>
            </a:xfrm>
          </p:grpSpPr>
          <p:sp>
            <p:nvSpPr>
              <p:cNvPr id="4114" name="Text Box 35"/>
              <p:cNvSpPr txBox="1">
                <a:spLocks noChangeArrowheads="1"/>
              </p:cNvSpPr>
              <p:nvPr/>
            </p:nvSpPr>
            <p:spPr bwMode="auto">
              <a:xfrm>
                <a:off x="3264" y="1632"/>
                <a:ext cx="1872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1 pt. Recognition when speed is maximum</a:t>
                </a:r>
              </a:p>
            </p:txBody>
          </p:sp>
          <p:sp>
            <p:nvSpPr>
              <p:cNvPr id="4115" name="Rectangle 36"/>
              <p:cNvSpPr>
                <a:spLocks noChangeArrowheads="1"/>
              </p:cNvSpPr>
              <p:nvPr/>
            </p:nvSpPr>
            <p:spPr bwMode="auto">
              <a:xfrm>
                <a:off x="3312" y="1584"/>
                <a:ext cx="1776" cy="528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4111" name="Group 41"/>
            <p:cNvGrpSpPr>
              <a:grpSpLocks/>
            </p:cNvGrpSpPr>
            <p:nvPr/>
          </p:nvGrpSpPr>
          <p:grpSpPr bwMode="auto">
            <a:xfrm>
              <a:off x="3164" y="2183"/>
              <a:ext cx="2112" cy="624"/>
              <a:chOff x="3164" y="2183"/>
              <a:chExt cx="2112" cy="624"/>
            </a:xfrm>
          </p:grpSpPr>
          <p:sp>
            <p:nvSpPr>
              <p:cNvPr id="4112" name="Text Box 38"/>
              <p:cNvSpPr txBox="1">
                <a:spLocks noChangeArrowheads="1"/>
              </p:cNvSpPr>
              <p:nvPr/>
            </p:nvSpPr>
            <p:spPr bwMode="auto">
              <a:xfrm>
                <a:off x="3216" y="2256"/>
                <a:ext cx="2016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1 pt. Recognition that there is a new equilibrium point</a:t>
                </a:r>
              </a:p>
            </p:txBody>
          </p:sp>
          <p:sp>
            <p:nvSpPr>
              <p:cNvPr id="4113" name="Rectangle 39"/>
              <p:cNvSpPr>
                <a:spLocks noChangeArrowheads="1"/>
              </p:cNvSpPr>
              <p:nvPr/>
            </p:nvSpPr>
            <p:spPr bwMode="auto">
              <a:xfrm>
                <a:off x="3164" y="2183"/>
                <a:ext cx="2112" cy="624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5" grpId="0" autoUpdateAnimBg="0"/>
      <p:bldP spid="2459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38138" y="2478088"/>
            <a:ext cx="80930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Indicate below whether the period of the resulting simple harmonic motion of the pan is greater than, less than, or the same as it was in part (c).</a:t>
            </a:r>
          </a:p>
          <a:p>
            <a:endParaRPr lang="en-US"/>
          </a:p>
          <a:p>
            <a:r>
              <a:rPr lang="en-US"/>
              <a:t>____Greater than      ____Less than       ____The same as</a:t>
            </a:r>
          </a:p>
          <a:p>
            <a:endParaRPr lang="en-US"/>
          </a:p>
          <a:p>
            <a:r>
              <a:rPr lang="en-US"/>
              <a:t>Justify your answer.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415925"/>
            <a:ext cx="8305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(e) The clay is now removed from the pan and the pan is returned to equilibrium at the end of the spring. A rubber ball, also of mass M, is dropped from the same height H onto the pan, and after the collision is caught in midair before hitting anything else.</a:t>
            </a:r>
            <a:endParaRPr lang="en-US" b="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200400" y="3810000"/>
            <a:ext cx="554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 b="0">
                <a:solidFill>
                  <a:srgbClr val="CC3300"/>
                </a:solidFill>
                <a:sym typeface="Monotype Sorts" charset="0"/>
              </a:rPr>
              <a:t></a:t>
            </a:r>
            <a:endParaRPr lang="en-US" sz="3200" b="0">
              <a:solidFill>
                <a:srgbClr val="CC3300"/>
              </a:solidFill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57200" y="5334000"/>
            <a:ext cx="7175500" cy="822325"/>
            <a:chOff x="288" y="3360"/>
            <a:chExt cx="4520" cy="518"/>
          </a:xfrm>
        </p:grpSpPr>
        <p:sp>
          <p:nvSpPr>
            <p:cNvPr id="5135" name="Text Box 6"/>
            <p:cNvSpPr txBox="1">
              <a:spLocks noChangeArrowheads="1"/>
            </p:cNvSpPr>
            <p:nvPr/>
          </p:nvSpPr>
          <p:spPr bwMode="auto">
            <a:xfrm>
              <a:off x="288" y="3360"/>
              <a:ext cx="336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CC3300"/>
                  </a:solidFill>
                </a:rPr>
                <a:t>When the mass of the oscillating system is reduced, the period is also reduced</a:t>
              </a:r>
            </a:p>
          </p:txBody>
        </p:sp>
        <p:graphicFrame>
          <p:nvGraphicFramePr>
            <p:cNvPr id="5122" name="Object 7"/>
            <p:cNvGraphicFramePr>
              <a:graphicFrameLocks noChangeAspect="1"/>
            </p:cNvGraphicFramePr>
            <p:nvPr/>
          </p:nvGraphicFramePr>
          <p:xfrm>
            <a:off x="3936" y="3360"/>
            <a:ext cx="872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7" name="Equation" r:id="rId3" imgW="1384200" imgH="761760" progId="Equation.3">
                    <p:embed/>
                  </p:oleObj>
                </mc:Choice>
                <mc:Fallback>
                  <p:oleObj name="Equation" r:id="rId3" imgW="1384200" imgH="76176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6" y="3360"/>
                          <a:ext cx="872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7613650" y="6567488"/>
            <a:ext cx="14541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800">
                <a:solidFill>
                  <a:schemeClr val="accent2"/>
                </a:solidFill>
              </a:rPr>
              <a:t>2003 AP Physics-C Exam.ppt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038600" y="3352800"/>
            <a:ext cx="4114800" cy="1828800"/>
            <a:chOff x="2544" y="2112"/>
            <a:chExt cx="2592" cy="1152"/>
          </a:xfrm>
        </p:grpSpPr>
        <p:grpSp>
          <p:nvGrpSpPr>
            <p:cNvPr id="5129" name="Group 10"/>
            <p:cNvGrpSpPr>
              <a:grpSpLocks/>
            </p:cNvGrpSpPr>
            <p:nvPr/>
          </p:nvGrpSpPr>
          <p:grpSpPr bwMode="auto">
            <a:xfrm>
              <a:off x="2544" y="2112"/>
              <a:ext cx="1806" cy="384"/>
              <a:chOff x="2256" y="2544"/>
              <a:chExt cx="1806" cy="384"/>
            </a:xfrm>
          </p:grpSpPr>
          <p:sp>
            <p:nvSpPr>
              <p:cNvPr id="5133" name="Text Box 11"/>
              <p:cNvSpPr txBox="1">
                <a:spLocks noChangeArrowheads="1"/>
              </p:cNvSpPr>
              <p:nvPr/>
            </p:nvSpPr>
            <p:spPr bwMode="auto">
              <a:xfrm>
                <a:off x="2256" y="2592"/>
                <a:ext cx="180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1 pt. Correct Selection</a:t>
                </a:r>
              </a:p>
            </p:txBody>
          </p:sp>
          <p:sp>
            <p:nvSpPr>
              <p:cNvPr id="5134" name="Rectangle 12"/>
              <p:cNvSpPr>
                <a:spLocks noChangeArrowheads="1"/>
              </p:cNvSpPr>
              <p:nvPr/>
            </p:nvSpPr>
            <p:spPr bwMode="auto">
              <a:xfrm>
                <a:off x="2304" y="2544"/>
                <a:ext cx="1680" cy="384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5130" name="Group 13"/>
            <p:cNvGrpSpPr>
              <a:grpSpLocks/>
            </p:cNvGrpSpPr>
            <p:nvPr/>
          </p:nvGrpSpPr>
          <p:grpSpPr bwMode="auto">
            <a:xfrm>
              <a:off x="2928" y="2928"/>
              <a:ext cx="2208" cy="336"/>
              <a:chOff x="2736" y="3360"/>
              <a:chExt cx="2208" cy="336"/>
            </a:xfrm>
          </p:grpSpPr>
          <p:sp>
            <p:nvSpPr>
              <p:cNvPr id="5131" name="Text Box 14"/>
              <p:cNvSpPr txBox="1">
                <a:spLocks noChangeArrowheads="1"/>
              </p:cNvSpPr>
              <p:nvPr/>
            </p:nvSpPr>
            <p:spPr bwMode="auto">
              <a:xfrm>
                <a:off x="2782" y="3408"/>
                <a:ext cx="209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>
                    <a:solidFill>
                      <a:schemeClr val="accent2"/>
                    </a:solidFill>
                  </a:rPr>
                  <a:t>1 pt. Reasonable justification</a:t>
                </a:r>
              </a:p>
            </p:txBody>
          </p:sp>
          <p:sp>
            <p:nvSpPr>
              <p:cNvPr id="5132" name="Rectangle 15"/>
              <p:cNvSpPr>
                <a:spLocks noChangeArrowheads="1"/>
              </p:cNvSpPr>
              <p:nvPr/>
            </p:nvSpPr>
            <p:spPr bwMode="auto">
              <a:xfrm>
                <a:off x="2736" y="3360"/>
                <a:ext cx="2208" cy="336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utoUpdateAnimBg="0"/>
      <p:bldP spid="25608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426</Words>
  <Application>Microsoft Macintosh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Times New Roman</vt:lpstr>
      <vt:lpstr>Arial</vt:lpstr>
      <vt:lpstr>Calibri</vt:lpstr>
      <vt:lpstr>Monotype Sorts</vt:lpstr>
      <vt:lpstr>Symbol</vt:lpstr>
      <vt:lpstr>Default Design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Ted Vittitoe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Ted Vittitoe</dc:creator>
  <cp:lastModifiedBy>Stephen Anderson</cp:lastModifiedBy>
  <cp:revision>34</cp:revision>
  <dcterms:created xsi:type="dcterms:W3CDTF">2003-07-22T22:31:51Z</dcterms:created>
  <dcterms:modified xsi:type="dcterms:W3CDTF">2015-04-17T09:12:42Z</dcterms:modified>
</cp:coreProperties>
</file>