
<file path=[Content_Types].xml><?xml version="1.0" encoding="utf-8"?>
<Types xmlns="http://schemas.openxmlformats.org/package/2006/content-types">
  <Default Extension="xml" ContentType="application/xml"/>
  <Default Extension="WAV" ContentType="audio/unknown"/>
  <Default Extension="wmf" ContentType="image/x-wmf"/>
  <Default Extension="jpeg" ContentType="image/jpeg"/>
  <Default Extension="jpg" ContentType="image/unknown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6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9" r:id="rId2"/>
    <p:sldId id="330" r:id="rId3"/>
    <p:sldId id="331" r:id="rId4"/>
    <p:sldId id="332" r:id="rId5"/>
    <p:sldId id="333" r:id="rId6"/>
    <p:sldId id="317" r:id="rId7"/>
    <p:sldId id="318" r:id="rId8"/>
    <p:sldId id="298" r:id="rId9"/>
    <p:sldId id="313" r:id="rId10"/>
    <p:sldId id="328" r:id="rId11"/>
    <p:sldId id="325" r:id="rId12"/>
    <p:sldId id="32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5B3A"/>
    <a:srgbClr val="008000"/>
    <a:srgbClr val="DDDDDD"/>
    <a:srgbClr val="EAEAEA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52" y="-328"/>
      </p:cViewPr>
      <p:guideLst>
        <p:guide orient="horz" pos="1584"/>
        <p:guide pos="1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D3638E6-7BC8-42C7-9428-EE5A1EA0F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69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106EF4A-0C03-44AB-90CB-305585ABEC70}" type="datetimeFigureOut">
              <a:rPr lang="en-US"/>
              <a:pPr>
                <a:defRPr/>
              </a:pPr>
              <a:t>13/06/15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2964CDD-7F84-4A8E-B291-67518F203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25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982540-A840-4B3F-8C48-1C79788738C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http://en.wikipedia.org/wiki/Doppler_radar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964CDD-7F84-4A8E-B291-67518F20376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93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7B604C-8FDD-4021-9041-43C0B7DD957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1270FC-61D4-4FFE-BCA5-71972F972C4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0E3927-5F49-4B23-B1D9-B5B08E4A4E79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401941-90D2-4DB0-A35E-E84B68E9709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809B84-2915-489B-B50A-327E02A2EE5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6EFF19-EC8F-4145-AE68-59648C5D69D2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7E973C-4B28-4AA1-B44F-FE2795F48487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BE258-CF22-42FF-8A23-C467C887D51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371B1-0F62-4AE7-B39F-CAF656B6C5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6931C-89CC-44E5-BA7D-B29FE5CA12E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43F80-CBEE-4F17-AF93-FDED4D8611D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7A24C-6ACE-4341-AA00-8E1672A936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E92E3-3F09-4A8F-B3A4-FB9594B7685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CB042-5885-4E85-879C-ACE40F7DB6B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9CA61-EE35-4C1A-A89B-6B6CCC6F456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64DA3-59F6-4343-9B2A-A64E0DAAECB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2FF97-DB58-4D2C-9CF1-E35A3F0ED0B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3554-9764-4D7C-80B1-BA2D896ACDB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68A2B39-BE30-4418-86AD-4FE002E8363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wmf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4" Type="http://schemas.openxmlformats.org/officeDocument/2006/relationships/image" Target="../media/image28.gif"/><Relationship Id="rId5" Type="http://schemas.openxmlformats.org/officeDocument/2006/relationships/hyperlink" Target="http://www.kettering.edu/~drussell/Demos/doppler/doppler.html" TargetMode="External"/><Relationship Id="rId6" Type="http://schemas.openxmlformats.org/officeDocument/2006/relationships/image" Target="../media/image8.gif"/><Relationship Id="rId7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ntwrp.gsfc.nasa.gov/apod/image/0102/sonicboomplane_navy_big.jpg" TargetMode="External"/><Relationship Id="rId4" Type="http://schemas.openxmlformats.org/officeDocument/2006/relationships/image" Target="../media/image29.jpg"/><Relationship Id="rId5" Type="http://schemas.openxmlformats.org/officeDocument/2006/relationships/hyperlink" Target="http://www.pnbhs.school.nz/Very%20Fast%20Jet.m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adar" TargetMode="External"/><Relationship Id="rId4" Type="http://schemas.openxmlformats.org/officeDocument/2006/relationships/hyperlink" Target="http://en.wikipedia.org/wiki/Doppler_effect" TargetMode="External"/><Relationship Id="rId5" Type="http://schemas.openxmlformats.org/officeDocument/2006/relationships/hyperlink" Target="http://en.wikipedia.org/wiki/Microwave" TargetMode="External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6.gif"/><Relationship Id="rId6" Type="http://schemas.openxmlformats.org/officeDocument/2006/relationships/image" Target="../media/image7.png"/><Relationship Id="rId7" Type="http://schemas.openxmlformats.org/officeDocument/2006/relationships/image" Target="../media/image8.gif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emf"/><Relationship Id="rId12" Type="http://schemas.openxmlformats.org/officeDocument/2006/relationships/oleObject" Target="../embeddings/oleObject8.bin"/><Relationship Id="rId13" Type="http://schemas.openxmlformats.org/officeDocument/2006/relationships/image" Target="../media/image19.emf"/><Relationship Id="rId14" Type="http://schemas.openxmlformats.org/officeDocument/2006/relationships/oleObject" Target="../embeddings/oleObject9.bin"/><Relationship Id="rId15" Type="http://schemas.openxmlformats.org/officeDocument/2006/relationships/image" Target="../media/image20.emf"/><Relationship Id="rId16" Type="http://schemas.openxmlformats.org/officeDocument/2006/relationships/oleObject" Target="../embeddings/oleObject10.bin"/><Relationship Id="rId17" Type="http://schemas.openxmlformats.org/officeDocument/2006/relationships/image" Target="../media/image21.emf"/><Relationship Id="rId18" Type="http://schemas.openxmlformats.org/officeDocument/2006/relationships/oleObject" Target="../embeddings/oleObject11.bin"/><Relationship Id="rId19" Type="http://schemas.openxmlformats.org/officeDocument/2006/relationships/image" Target="../media/image2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6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17.emf"/><Relationship Id="rId10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337186" y="5458183"/>
            <a:ext cx="6968613" cy="105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500" tIns="63500" rIns="63500" bIns="63500">
            <a:spAutoFit/>
          </a:bodyPr>
          <a:lstStyle/>
          <a:p>
            <a:r>
              <a:rPr lang="en-US" altLang="ja-JP" sz="2000" b="0" dirty="0">
                <a:ea typeface="ＭＳ Ｐゴシック" pitchFamily="34" charset="-128"/>
              </a:rPr>
              <a:t>"I love hearing that lonesome wail of the train whistle as the</a:t>
            </a:r>
          </a:p>
          <a:p>
            <a:r>
              <a:rPr lang="en-US" altLang="ja-JP" sz="2000" b="0" dirty="0">
                <a:ea typeface="ＭＳ Ｐゴシック" pitchFamily="34" charset="-128"/>
              </a:rPr>
              <a:t>magnitude of the frequency of the wave changes due to the</a:t>
            </a:r>
          </a:p>
          <a:p>
            <a:r>
              <a:rPr lang="en-US" altLang="ja-JP" sz="2000" dirty="0">
                <a:solidFill>
                  <a:srgbClr val="FF0000"/>
                </a:solidFill>
                <a:ea typeface="ＭＳ Ｐゴシック" pitchFamily="34" charset="-128"/>
              </a:rPr>
              <a:t>Doppler effect</a:t>
            </a:r>
            <a:r>
              <a:rPr lang="en-US" altLang="ja-JP" sz="2000" b="0" dirty="0">
                <a:ea typeface="ＭＳ Ｐゴシック" pitchFamily="34" charset="-128"/>
              </a:rPr>
              <a:t>."</a:t>
            </a:r>
          </a:p>
        </p:txBody>
      </p:sp>
      <p:pic>
        <p:nvPicPr>
          <p:cNvPr id="6147" name="Picture 4" descr="Chapter 12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81000"/>
            <a:ext cx="6248400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3810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ja-JP" b="0" u="sng">
                <a:latin typeface="Verdana" pitchFamily="34" charset="0"/>
                <a:ea typeface="ＭＳ Ｐゴシック" pitchFamily="34" charset="-128"/>
              </a:rPr>
              <a:t>Doppler Shift Examples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838200"/>
            <a:ext cx="8296275" cy="2293938"/>
            <a:chOff x="144" y="672"/>
            <a:chExt cx="5226" cy="1445"/>
          </a:xfrm>
        </p:grpSpPr>
        <p:pic>
          <p:nvPicPr>
            <p:cNvPr id="9224" name="Picture 5" descr="receding_galax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16" y="672"/>
              <a:ext cx="864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6" descr="advancing_galax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12" y="672"/>
              <a:ext cx="864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7" descr="PE04053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04" y="1296"/>
              <a:ext cx="666" cy="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7" name="Text Box 8"/>
            <p:cNvSpPr txBox="1">
              <a:spLocks noChangeArrowheads="1"/>
            </p:cNvSpPr>
            <p:nvPr/>
          </p:nvSpPr>
          <p:spPr bwMode="auto">
            <a:xfrm>
              <a:off x="144" y="720"/>
              <a:ext cx="2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altLang="ja-JP" b="0">
                  <a:latin typeface="Verdana" pitchFamily="34" charset="0"/>
                  <a:ea typeface="ＭＳ Ｐゴシック" pitchFamily="34" charset="-128"/>
                </a:rPr>
                <a:t>Red/Blue Shift: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2286000"/>
            <a:ext cx="9144000" cy="3275013"/>
            <a:chOff x="-336" y="1968"/>
            <a:chExt cx="6096" cy="2063"/>
          </a:xfrm>
        </p:grpSpPr>
        <p:pic>
          <p:nvPicPr>
            <p:cNvPr id="9222" name="Picture 11" descr="F24.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336" y="2064"/>
              <a:ext cx="6096" cy="1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3" name="Text Box 10"/>
            <p:cNvSpPr txBox="1">
              <a:spLocks noChangeArrowheads="1"/>
            </p:cNvSpPr>
            <p:nvPr/>
          </p:nvSpPr>
          <p:spPr bwMode="auto">
            <a:xfrm>
              <a:off x="-133" y="1968"/>
              <a:ext cx="2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altLang="ja-JP" b="0">
                  <a:latin typeface="Verdana" pitchFamily="34" charset="0"/>
                  <a:ea typeface="ＭＳ Ｐゴシック" pitchFamily="34" charset="-128"/>
                </a:rPr>
                <a:t>Police Radar: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1" descr="doppler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3622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3" descr="doppler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3622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609600" y="4572000"/>
            <a:ext cx="29718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dirty="0">
                <a:ea typeface="ＭＳ Ｐゴシック" pitchFamily="34" charset="-128"/>
              </a:rPr>
              <a:t>Source moving with </a:t>
            </a:r>
            <a:r>
              <a:rPr lang="en-US" altLang="ja-JP" sz="1800" dirty="0" err="1">
                <a:ea typeface="ＭＳ Ｐゴシック" pitchFamily="34" charset="-128"/>
              </a:rPr>
              <a:t>v</a:t>
            </a:r>
            <a:r>
              <a:rPr lang="en-US" altLang="ja-JP" sz="1800" baseline="-25000" dirty="0" err="1">
                <a:ea typeface="ＭＳ Ｐゴシック" pitchFamily="34" charset="-128"/>
              </a:rPr>
              <a:t>source</a:t>
            </a:r>
            <a:r>
              <a:rPr lang="en-US" altLang="ja-JP" sz="1800" dirty="0">
                <a:ea typeface="ＭＳ Ｐゴシック" pitchFamily="34" charset="-128"/>
              </a:rPr>
              <a:t> = </a:t>
            </a:r>
            <a:r>
              <a:rPr lang="en-US" altLang="ja-JP" sz="1800" dirty="0" err="1">
                <a:ea typeface="ＭＳ Ｐゴシック" pitchFamily="34" charset="-128"/>
              </a:rPr>
              <a:t>v</a:t>
            </a:r>
            <a:r>
              <a:rPr lang="en-US" altLang="ja-JP" sz="1800" baseline="-25000" dirty="0" err="1">
                <a:ea typeface="ＭＳ Ｐゴシック" pitchFamily="34" charset="-128"/>
              </a:rPr>
              <a:t>sound</a:t>
            </a:r>
            <a:r>
              <a:rPr lang="en-US" altLang="ja-JP" sz="1800" baseline="-25000" dirty="0">
                <a:ea typeface="ＭＳ Ｐゴシック" pitchFamily="34" charset="-128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ja-JP" sz="1800" dirty="0">
                <a:ea typeface="ＭＳ Ｐゴシック" pitchFamily="34" charset="-128"/>
              </a:rPr>
              <a:t>(Mach 1 - breaking the sound barrier )</a:t>
            </a:r>
          </a:p>
          <a:p>
            <a:pPr>
              <a:spcBef>
                <a:spcPct val="50000"/>
              </a:spcBef>
            </a:pPr>
            <a:endParaRPr lang="ja-JP" altLang="en-US">
              <a:ea typeface="ＭＳ Ｐゴシック" pitchFamily="34" charset="-128"/>
            </a:endParaRPr>
          </a:p>
        </p:txBody>
      </p:sp>
      <p:sp>
        <p:nvSpPr>
          <p:cNvPr id="7174" name="Text Box 15"/>
          <p:cNvSpPr txBox="1">
            <a:spLocks noChangeArrowheads="1"/>
          </p:cNvSpPr>
          <p:nvPr/>
        </p:nvSpPr>
        <p:spPr bwMode="auto">
          <a:xfrm>
            <a:off x="4648200" y="4572000"/>
            <a:ext cx="38862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dirty="0">
                <a:ea typeface="ＭＳ Ｐゴシック" pitchFamily="34" charset="-128"/>
              </a:rPr>
              <a:t>Source moving with </a:t>
            </a:r>
          </a:p>
          <a:p>
            <a:pPr>
              <a:spcBef>
                <a:spcPct val="50000"/>
              </a:spcBef>
            </a:pPr>
            <a:r>
              <a:rPr lang="en-US" altLang="ja-JP" sz="1800" dirty="0" err="1">
                <a:ea typeface="ＭＳ Ｐゴシック" pitchFamily="34" charset="-128"/>
              </a:rPr>
              <a:t>v</a:t>
            </a:r>
            <a:r>
              <a:rPr lang="en-US" altLang="ja-JP" sz="1800" baseline="-25000" dirty="0" err="1">
                <a:ea typeface="ＭＳ Ｐゴシック" pitchFamily="34" charset="-128"/>
              </a:rPr>
              <a:t>source</a:t>
            </a:r>
            <a:r>
              <a:rPr lang="en-US" altLang="ja-JP" sz="1800" dirty="0">
                <a:ea typeface="ＭＳ Ｐゴシック" pitchFamily="34" charset="-128"/>
              </a:rPr>
              <a:t> &gt; </a:t>
            </a:r>
            <a:r>
              <a:rPr lang="en-US" altLang="ja-JP" sz="1800" dirty="0" err="1">
                <a:ea typeface="ＭＳ Ｐゴシック" pitchFamily="34" charset="-128"/>
              </a:rPr>
              <a:t>v</a:t>
            </a:r>
            <a:r>
              <a:rPr lang="en-US" altLang="ja-JP" sz="1800" baseline="-25000" dirty="0" err="1">
                <a:ea typeface="ＭＳ Ｐゴシック" pitchFamily="34" charset="-128"/>
              </a:rPr>
              <a:t>sound</a:t>
            </a:r>
            <a:r>
              <a:rPr lang="en-US" altLang="ja-JP" sz="1800" dirty="0">
                <a:ea typeface="ＭＳ Ｐゴシック" pitchFamily="34" charset="-128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ja-JP" sz="1800" dirty="0">
                <a:ea typeface="ＭＳ Ｐゴシック" pitchFamily="34" charset="-128"/>
              </a:rPr>
              <a:t>(Mach 1.4 - supersonic)</a:t>
            </a:r>
          </a:p>
          <a:p>
            <a:pPr>
              <a:spcBef>
                <a:spcPct val="50000"/>
              </a:spcBef>
            </a:pPr>
            <a:endParaRPr lang="ja-JP" altLang="en-US" sz="1800">
              <a:ea typeface="ＭＳ Ｐゴシック" pitchFamily="34" charset="-128"/>
            </a:endParaRPr>
          </a:p>
        </p:txBody>
      </p:sp>
      <p:sp>
        <p:nvSpPr>
          <p:cNvPr id="7175" name="Text Box 16"/>
          <p:cNvSpPr txBox="1">
            <a:spLocks noChangeArrowheads="1"/>
          </p:cNvSpPr>
          <p:nvPr/>
        </p:nvSpPr>
        <p:spPr bwMode="auto">
          <a:xfrm>
            <a:off x="381000" y="6096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pitchFamily="34" charset="-128"/>
              </a:rPr>
              <a:t>Web link: </a:t>
            </a:r>
            <a:r>
              <a:rPr lang="en-US" altLang="ja-JP" dirty="0">
                <a:ea typeface="ＭＳ Ｐゴシック" pitchFamily="34" charset="-128"/>
                <a:hlinkClick r:id="rId5"/>
              </a:rPr>
              <a:t>The Doppler Effect and Sonic Booms </a:t>
            </a:r>
            <a:endParaRPr lang="en-US" altLang="ja-JP" dirty="0">
              <a:ea typeface="ＭＳ Ｐゴシック" pitchFamily="34" charset="-128"/>
            </a:endParaRPr>
          </a:p>
        </p:txBody>
      </p:sp>
      <p:pic>
        <p:nvPicPr>
          <p:cNvPr id="8" name="Picture 5" descr="doppler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2286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648200" y="2133600"/>
            <a:ext cx="396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ea typeface="ＭＳ Ｐゴシック" pitchFamily="34" charset="-128"/>
              </a:rPr>
              <a:t>Source moving </a:t>
            </a:r>
            <a:r>
              <a:rPr lang="en-US" altLang="ja-JP" sz="1600" dirty="0" smtClean="0">
                <a:ea typeface="ＭＳ Ｐゴシック" pitchFamily="34" charset="-128"/>
              </a:rPr>
              <a:t>with  </a:t>
            </a:r>
            <a:r>
              <a:rPr lang="en-US" altLang="ja-JP" sz="1600" dirty="0" err="1">
                <a:ea typeface="ＭＳ Ｐゴシック" pitchFamily="34" charset="-128"/>
              </a:rPr>
              <a:t>v</a:t>
            </a:r>
            <a:r>
              <a:rPr lang="en-US" altLang="ja-JP" sz="1600" baseline="-25000" dirty="0" err="1">
                <a:ea typeface="ＭＳ Ｐゴシック" pitchFamily="34" charset="-128"/>
              </a:rPr>
              <a:t>source</a:t>
            </a:r>
            <a:r>
              <a:rPr lang="en-US" altLang="ja-JP" sz="1600" dirty="0">
                <a:ea typeface="ＭＳ Ｐゴシック" pitchFamily="34" charset="-128"/>
              </a:rPr>
              <a:t> &lt; </a:t>
            </a:r>
            <a:r>
              <a:rPr lang="en-US" altLang="ja-JP" sz="1600" dirty="0" err="1">
                <a:ea typeface="ＭＳ Ｐゴシック" pitchFamily="34" charset="-128"/>
              </a:rPr>
              <a:t>v</a:t>
            </a:r>
            <a:r>
              <a:rPr lang="en-US" altLang="ja-JP" sz="1600" baseline="-25000" dirty="0" err="1">
                <a:ea typeface="ＭＳ Ｐゴシック" pitchFamily="34" charset="-128"/>
              </a:rPr>
              <a:t>sound</a:t>
            </a:r>
            <a:r>
              <a:rPr lang="en-US" altLang="ja-JP" sz="1600" baseline="-25000" dirty="0">
                <a:ea typeface="ＭＳ Ｐゴシック" pitchFamily="34" charset="-128"/>
              </a:rPr>
              <a:t> </a:t>
            </a:r>
            <a:endParaRPr lang="ja-JP" altLang="en-US" sz="1600" baseline="-25000">
              <a:ea typeface="ＭＳ Ｐゴシック" pitchFamily="34" charset="-128"/>
            </a:endParaRPr>
          </a:p>
        </p:txBody>
      </p:sp>
      <p:pic>
        <p:nvPicPr>
          <p:cNvPr id="10" name="Picture 7" descr="doppler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2286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85800" y="2133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>
                <a:ea typeface="ＭＳ Ｐゴシック" pitchFamily="34" charset="-128"/>
              </a:rPr>
              <a:t>Stationary Sound Source</a:t>
            </a:r>
            <a:r>
              <a:rPr lang="en-US" altLang="ja-JP">
                <a:ea typeface="ＭＳ Ｐゴシック" pitchFamily="34" charset="-128"/>
              </a:rPr>
              <a:t> </a:t>
            </a:r>
            <a:endParaRPr lang="ja-JP" altLang="en-US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ee Explanation.  Clicking on the picture will download &#10; the highest resolution version available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28600"/>
            <a:ext cx="51054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3505200"/>
            <a:ext cx="762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宋体" pitchFamily="2" charset="-122"/>
              </a:rPr>
              <a:t>Sonic Boom</a:t>
            </a:r>
          </a:p>
          <a:p>
            <a:r>
              <a:rPr lang="en-US" altLang="zh-CN">
                <a:ea typeface="宋体" pitchFamily="2" charset="-122"/>
              </a:rPr>
              <a:t>When the moving object speed reaches Mach 1 </a:t>
            </a:r>
          </a:p>
          <a:p>
            <a:r>
              <a:rPr lang="en-US" altLang="zh-CN">
                <a:ea typeface="宋体" pitchFamily="2" charset="-122"/>
              </a:rPr>
              <a:t>  (breaking the sound barrier)</a:t>
            </a:r>
            <a:endParaRPr lang="ja-JP" altLang="en-US">
              <a:ea typeface="ＭＳ Ｐゴシック" pitchFamily="34" charset="-128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62000" y="4953000"/>
            <a:ext cx="5384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ja-JP" altLang="en-US" b="0" dirty="0">
              <a:ea typeface="ＭＳ Ｐゴシック" pitchFamily="34" charset="-128"/>
            </a:endParaRPr>
          </a:p>
          <a:p>
            <a:pPr algn="ctr"/>
            <a:r>
              <a:rPr lang="en-NZ" altLang="ja-JP" b="0" dirty="0">
                <a:ea typeface="ＭＳ Ｐゴシック" pitchFamily="34" charset="-128"/>
                <a:hlinkClick r:id="rId5"/>
              </a:rPr>
              <a:t>A Very Fast Plane mpeg file (1.32 MB)</a:t>
            </a:r>
            <a:endParaRPr lang="en-US" altLang="ja-JP" b="0" dirty="0">
              <a:ea typeface="ＭＳ Ｐゴシック" pitchFamily="34" charset="-128"/>
            </a:endParaRPr>
          </a:p>
          <a:p>
            <a:pPr algn="ctr" eaLnBrk="0" hangingPunct="0"/>
            <a:endParaRPr lang="en-US" altLang="ja-JP" sz="1800" b="0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3 Stephen Documents\Physics\Y13 Physics\3.3 Wave Systems 91523\L3phy waves\doppler radar gu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4400" y="246063"/>
            <a:ext cx="4775200" cy="636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682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257800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800" b="0" dirty="0"/>
              <a:t>A Doppler radar is a specialized </a:t>
            </a:r>
            <a:r>
              <a:rPr lang="en-NZ" sz="1800" b="0" dirty="0">
                <a:hlinkClick r:id="rId3" tooltip="Radar"/>
              </a:rPr>
              <a:t>radar</a:t>
            </a:r>
            <a:r>
              <a:rPr lang="en-NZ" sz="1800" b="0" dirty="0"/>
              <a:t> that makes use of the </a:t>
            </a:r>
            <a:r>
              <a:rPr lang="en-NZ" sz="1800" b="0" dirty="0">
                <a:hlinkClick r:id="rId4" tooltip="Doppler effect"/>
              </a:rPr>
              <a:t>Doppler effect</a:t>
            </a:r>
            <a:r>
              <a:rPr lang="en-NZ" sz="1800" b="0" dirty="0"/>
              <a:t> to produce velocity data about objects at a distance. It does this by beaming a </a:t>
            </a:r>
            <a:r>
              <a:rPr lang="en-NZ" sz="1800" b="0" dirty="0">
                <a:hlinkClick r:id="rId5" tooltip="Microwave"/>
              </a:rPr>
              <a:t>microwave</a:t>
            </a:r>
            <a:r>
              <a:rPr lang="en-NZ" sz="1800" b="0" dirty="0"/>
              <a:t> signal towards a desired target and listening for its reflection, then </a:t>
            </a:r>
            <a:r>
              <a:rPr lang="en-NZ" sz="1800" b="0" dirty="0" err="1"/>
              <a:t>analyzing</a:t>
            </a:r>
            <a:r>
              <a:rPr lang="en-NZ" sz="1800" b="0" dirty="0"/>
              <a:t> how the frequency of the returned signal has been altered by the object's motion.</a:t>
            </a:r>
          </a:p>
        </p:txBody>
      </p:sp>
      <p:sp>
        <p:nvSpPr>
          <p:cNvPr id="3" name="AutoShape 2" descr="data:image/jpeg;base64,/9j/4AAQSkZJRgABAQAAAQABAAD/2wCEAAkGBxQTEhUUExQWFhUWFxcYGBcYGBkaGBkXGxcYFxcYGh0YHCggGxolHRgYITEhJSkrLi4uGB8zODMsNygtLisBCgoKDg0OGxAQGywlICYsLDUsLCwsLCwsLCwsLCwsLCwsLCwsLCwsLCwsLCwsLCwsLCwsLCwsLCwsLCwsLDcsLP/AABEIALgBEQMBIgACEQEDEQH/xAAbAAACAgMBAAAAAAAAAAAAAAAEBQIDAAEGB//EAEAQAAEDAgQDBQUGBQMDBQAAAAEAAhEDIQQSMUEFUWETInGBkTKhsdHwBhQjQlLBFVOS4fFigqIzctIHFkNjsv/EABkBAAMBAQEAAAAAAAAAAAAAAAABAwIEBf/EACwRAAICAQMEAgAEBwAAAAAAAAABAhEDEiExBBNBUSJhFDKRoSNScYGxwdH/2gAMAwEAAhEDEQA/AGtNjWZi8Pe9os1p1/7nOuR0lCPfVec1R7WtJ/6bILoOhDRfbXoug4viQxgaBLiNyQT1DRLneo11C4uu91MOLnk1Xkkx+UQIYDJIaMsxJuTc2XLjxd01LJ22NHYVjiGtb2fM1KjSbGZ7gImOvJFDEUKZLuyzO5vb2mt57hcAPf6grjK+Le7Ux4LYxbgO6STubnyXS+ki+G0SWd+h3iseYF3AAyBnIaLRDQJkeOloiEqoYTtHQe/3SCHAEamHE5cxdBiJi/oN2bzchx9wR2Aovg6M8PaPQnkrRxqJPW2BYxkuhsn/ALov1ImyogNJzQSebiRbS0wCmmJosDe8DHmgKzm8reVlUwVnHOiGgDwCpNckyQJ8Fc2mPy787wowB7Q9yDJn3noPKys+85rGmCeZmfctU6kkyBl62j0V9B1OYLjAvJEIGiipiSLGm0evzQpKZU3U3F02Ggl1z1Uv4a0yQ+21x5IDkWiyvoVdjcdRMKX8O1vpygj4oapTg2QLgMxT3ljgZMTlidI5ukwDyM9NlHEkA20IBGmhvsqKdQq6u8OiBfcmOp1CSVGm7C+F45tM3a13RzQR43UuK4s1X5iGj/SGhoEbQlBKmyuQZnzT0+RatqCqbyDax5/4VzOIvE5iHT+q6Fp4gQdb+g9VJtQdHTzsgLKXX8+SxlKUXhqMzaeW10fiaAaGwSZiS1rmEa65pER9FZcknQ1BsVOwlpBnmDY/G6pDOl1diG98HNoCCCG+OwB9ZUHc1pGWio0lGSPFGMqD8wlaq4aW5gLAwT46SgKKe0nW/wAVjcGXeytBiJpN1LYDt7ShjQO+k9ggtiRuNRsRKngHuBJDgOh3RZExN/nvE6BQ+7Am9uXL0QMOpYwOs+17kRPpN/cmOF4YHyGuBdtEz1sdPRc7UokaK7DY1zSIMR4+ltkq9Dv2P/4DV/lj3fJYl/8AHK38x39RWLPyNfEb8S7RrgGkAkOLgb5suUQTMk3Ikm17JZjqIfdoNjBBsR0MaSIPgUZUM13uk+yxsWgCM0DfV2hJCuLnSclswANpNpMjyJHpylcf4nRkafBvRqViH7nvlA9UVSpQOQ6Xv6I/E0C2z3wC20kCCL+1Y3E6n8qSYlrmuIJI8SuvHkWRWiclp5GWfmCehJ+Cys94Hdyt8hKVU8XAnUqp2Je7RboVhFfDFx7zp8Shn4ZvP5eq2C6JJPjsotfOqYiuq0Cw9+ipAcTCbUsSyLsBOxPPwhVuqgXDdfVAqAqVMZiD3h4wFezDucO6GkDy+vNH0sW0gjJHT61Qr+6e4YkzBJQCF1fDObqNVBtimWPqOOot9dUvypioPwWGLpA6QJufAbxcRqrRwxpDiCTE20uJsZ0Mjy3Q2Ge4aCfNMGYl2pEnSSL/ANQuTpqSLaKb1p+0bSjW4prYeC4AmWkbc9Pgotb+oX2+fVMMTUdo4A9I9+10G6fl08FpbiZU+l6qOTyRAPMSPrWFIREwfSwnrC0ZoDLVJqIDSb5SD4H9yFEM+uXkkOizD4jLYa8yjm1iXXLjO0y0R00nqljqayi8tO5HJAxjUwgI+rJdWYRZH0sTz0VeJZm0+vmgVAgIPzVtJxAIkwdeqiGxIi6Iw4BOU/FAFFRijRF7orEUC23XofeFU1uyBl9GkXbTGqk2FPh2J7N2Y6aFG1WCoSWCLSQstmkCVm5gbzeesoJ1AhMKeFcXBsan08eSat4Y5pDHZSH2EEGHdDa+yLoKs5jKVi6X/wBu1v0n/j81pLuIehmgwl5jZrQfGJk8rEDyRzKJEfDx6qGHrWMi7iSfAmw8rDyCMwxHeJM21Jve1vrdeTkacnI6McaN4poy5bAkT6+POEm7BuUCowl7RHdEyBABkmJO97Gdk4jMYOsdAqMSWjuC4tMbn5BGGcsdtGpxUthViKdJosHbANyOmSYAuIufiov4beCco00TCsZbBEg876GVS3OBlaGlgJIJk5QWkhsDQAj/AJRFl14uqv8AMQlh9An8OI0DunLrKpPDs1wBImbo+g0VGwXNL2jvgSI7xaCAbgEtMa+a1VcdLwLTFon5rsUrVolQoq4WDY6/FTpYQkCQY+t4RVemGkgiSN/rRW0MYIuDMa/W6LYULnMIPdBA9f2W3y4aeif4Th5rzkAB8YOkmbfUrMZwSo0Dum8Q4W8uqWpD0nL9m4225LZwcxy36e9ORgwx34mm4bqiXGhINOm8XF3GRbw+aeoWkp4dwGme8XOEWPdOu0bc9enNdFT+zlNse2WluoAsSLGOihhscaRuM9M/ogkDxGyf4HEtqXZAkaRoB+6hOckXhFM5HifAnPbLAHATJHtcrpFiuBvZqD716pTB3153k9Db9ytYlrHDvMBExpskuoS5G8F8HjeKpFhiIB1WmU5jWF6RxD7P0KhBJc2doBHv280lxf2XLf8ApvDx6EeSpHqIPaycsM1vRylW/P1VXZToCPNNa/DjTcQ4GRqCCDCHLRsq2ToCbRHh11WgLRr1/wA6Iw0woupApioFJi23OFEBWmh9f2UMhCAJ582usKLh681rNCtpoBEqd9T4H5qx2Hyug+q3SoF1mgk8gpNpHkUjRPsDlzFpjSYt9aJrwZ8yCbeU+Ak8kR9naToc4mWAEFgHtTtpqmtfhIYxtWjTh8jMHDMHA3iHCARbkufJljfbumWhjda62Ju4a0NEuyECc9nGNg7aENi+80hvetLSLTB1Epnla8CA1tSLguzAdI5HzS6hhHsaSRlA9AdxbSfep4VNJ63/AEN5HF1pQm7Sv+h3oFidZnfTSsXRqJUKSITvhnCW1YJJg+fio1qFMRI09rWPAzE7I3h+LcypBEUYiJ0JAhebGFclxdxik2nUys0AG+5HRDNwTnQQLePn9eaeYnhTH1M4dmkTBcPqNoVrcK4D2YA8vNN47YWc/Vwji4gmwKk/Clo7sx4zteyaugWsZvb90HXqPmAQEtKQAr+H0/8A5ANLAgG/PolfEA5z6bJJb2gDj+YQ0kCZu0kRe9+Wj/C0u9378z8/JQ4phswaKcZpa6R0cHakGffElbxyceDMkmI/4a9xsQALS4gfWqN4LwNj3FzzDWuHQHexR3DcEcjH1WiS0Zr6P0cI6OkQm/3ujT9hneFvZ0+ui7XJ+CSir3ImiTUJYKYAaQ06kdTAtt6qeJdUdTyDdoBM625AeKV4rjtS5Ywx4W/ZLa3GcWQHy5rTYR5+fNYUJfRTXEZN+z9ZxzPdTgbnaES/7vTaRVfnIkQHH0gCG+S4rEYqo43e4zrLrf4W2YcuMCxHW/vVdL8sjqXhHRcL4jQZVOWlIOhmTfxARmH+0sHKylz1gQbwfWLLnqdRre5Ek22OviolhZEsynnNjfcHTxCHFD1M7jDYxxEudcgEAaDugkHrMrdSsfy35emumvVcpgsaJ7xgOMkGzZneBfTdN8Jxhzjl7ObRAMi3h4bLmy4JSXxZfHlS5QwNYH2gZPONtPO/mo1cUxmSYAMwTYgwLSd77aeqHqcTa0DuEiYMXANxoq8VxmkWmWucDqI6a3Nojkow6eSdyVlZ5k1SZdiuzqS2oGkN2JuBNjIkhun1Zc/i+G0ItUjNMScwHQR5669FupUovAh7mk+1a3lG5CExlGmT3QAI2dN+d73XbGNbWcknYsr0g1xAcHDmN1UYVppXVZYrEmaAWyyytpUcx1RTcLzQCQmdRgiLKoNIKY1KJLrAqurTOhF0WFEMLWLXhdLhOKFxaf5cRYSPNcw+lP7JnhsJVDZaCYEmLxCTSNJs73DsESHyHCdGg/ATpELVNriDZ0H2gQQec7Ln+DcVEhlQDs7wYNnfJdczEMMAAkwPDp7l5sunatP+ztnbHPdMRcXwVUuzMAdyIMHLrfmQqaVCtlcS+BEQbzO3iugdXYYEERrEe9K+NYwscW3IIGtweR5gg9VfFlUtkSyQ07sXdjW5D1WkV/En/q9yxWJl/Zy7PEkkkg6Gemw2RNNtN4OZrp5N0HhCX1sw9pwaToNz1JbYK+nUyiWPknaf3XJZSwyk9rRDW/28/wCyjU4gW6tCAq4l83t4a/3VLqzZ7wJ6fNGoYYcSHGwM+5BVBJuQJ3F/gqKmJcZANlQwGZJWHIY6wjaTTeXSi6uJGhhrRoB8LJTg6kaaqvG4nKSYBOolLXQ6GGE4fnaHPeWgufAsB7ZjXy8ZVlTiFKk2B+XcmNZOpuddlyVXjlUsY0HLDWxHgElrYovdOpXcsepbkNdcHVY37UvdamPOPfBS/hVQvqtFR9iTOc9397JQy4R+Epus4Nc7VsZQRJEDXnp0VNKitibbfI8rcDY93ceIYIJ1aTyBgSgcdwtzahA3Ezsf2XQ4PDvp0gx0B3IGdfofQCF4jVLXMaWF+U9653IkDyXNHPJ5XBcezoliSxqTKcDwgGczrC8RqdpOseCZN4SHD2ZfG409LQjsNVpnvnu8y7cmNuViPLfVKeIcSD3vFFwsAJnLPMXv6clW22TpJWE4jBU2t/FykxYZgAY/2E+SRsc1r8xaMoPsyTba+xQhxL3GX89Z+apxmNBbDbTr4LaRhsPfxpmcZG5ALak+o0RtGq2qX5ng5RsNpvECFzeEotnvy3kCNf7dU7cwgAAT4CUNUCYybwxoAIGcEW8ek7/NZS4Qx05stwYGgB9NZ5rMFxctaGvYTcCR9WRNWmXgvYIkWLomQeuvQqMpyi91t7LKMZLbk57F8Gc2+t4036pVWw5aSF21Oq5jBmGaZiTAg228SucxbIfcQHCQNd9FaMn5JSivApDCLhWnFkagHoneG4I+pcAAHcmPRAcRwOV5DdBvsVrUm6FpaF4Y55mm0zuJnzv8ETheGmprmBEzIJEj4Jl9n+Fl3ekXsNfOQuqwXD6dMOvJ3v7jb3rEppbGowvc4F2FyuaCN4HVdLwdsOi7CdCDF9wehCL4g6m3uloB2zXEc7iPRQwnEPwiH0xYmMolrv1D9wlJtglQLjeFjtMrYM3t59NU4o4fsWx2hdLfZ2HIg+qpw9NroqUyA6DETFjcGd48EbWEjvgT56clz55vQ0mdGKK1bgLLnXVEVMA2o2Zjy3+ag9gtGiIp5WnxXD08njlZ1ZYqSFX8D/8AsHo75LE57ZvM/X+1Yu/vI4+2IX4cOAcNIg8raWVdQBvsmHRctOiZcYYB7Mn0PwSd4tEXi5OvnyUZbCoHqYiDrPWVGm7MVXi9VW2tG1j9BTs0FFsQrqIE9FU/ECLBEYcg7fXVAyb3Ft4vJn1hJeLVS6Wixc0yeQkZnmdTOwv705xYhpAvy53/AMlc5xARmvM5W6/pBcR09oLeKGqVGZtpAtSsM2bnPyCHFO8qtjZdHJF1KJbY7QfUSvUOUt4dQzOyzB8JXYcMxApsa0ssJLXWkE223AJS77LcMhvbvHRg684K6WtTDmDM0A7Ei8TquXJmhr0M6MeKWnUirB0HSbjMLzEwOnPVaqcPDvxHOzOm1pudbCL2CszOkNYTDYiIy2i87Tf1SfjHGIeRTAsYIMktdmJPITMzqufp+HHHtXkrm2ac/PgKx+Ga0guqQ1tg0WN4PUc1z1fHUm5sjGuc4m7hMDoDN+s+inW7Sqbkuc6w18FGhgmtfAJdlIzGLAjlz5LuiqW5yydvYBNKpBJaYN9/qFbwzDNc/wDEcGtHSZIvGuh0nqjeOYqo4AGzQbAWnr11StuHcLmWjwWlujPDHGKyVMpz3YMsAflkkb3ibdPBH4gE4chju+L03scBLho1zSRIJsRI11FiuTcR1Knhq2VwI9OaTjtQ1Lc7Wji3PDA5gAfMOIcWHU2zNa5roBMEXEESinVGCZvuG6CTrpYx+64+viSypSr5/wALtGywtLyKriGZm6kSx1SY1PUrpMDiKdQPhpbkdF9HNM5XNt0NtRHrydhX8nf0dHddbF1V4cRYj335qdfASW6Xsb876LMI2HSJ1kke743RmfMXGDaw9VSUtK2MqNguNJaHBn5QcvjulvBsYA8CoAQ6dt+cFO3YYwHCLfV+hQNYiAMovdt7Dz1HiuXFmULU9rfJ0ZMTlTj4D6WFa32cjc241587KVBs6DnM7i97boN1OQHBxtuCJA5OAsY5jVMZAYTrppOu3wW3jUmpJmVNpNNA2I4R2rTJmJg3t+xCCwp7Iig9hIcTBHht1tomYxBaDeSCIAJv9fuhxi6dT8wDmnfYiQZ5eK6JNpeyCSbKsLT7PMIMGTOnLcCdFLM/2g4Otdp0Ppoeqsq4Fx1JHw8Qdwq8Phzmgm8a7W90LilnyN1p5OqOKCX5jTaMiW2n8pMx0VuDYbz5DcHmtdoylmzGw9Z6X1vsUvbjqbjHaEn8rpyvaDqOtkY+mv5PYJ5q25G+c82+n9liA7N36j/TT+axV/Dr+Yn3foT1q47MHQST1kaC/mhn4jc2BGi3TcKgI0LSJbF9j5yDPryKDxNWSOQCi2zDrkhmJN+VlMXKrDOf91umQT0WbFYQW5fP6j3JpwvDSMwKCyyACm3C3BpBdYfvp8VuJoJxeBhjnHY/UeQXCYynDWgkku7/APVBbH+2F6Nj6o7J5E3FjvcgRGy4erhzUZTNu60NN/0yPQxY8iF1YK1NmMy2FTQGj/VqOiYcGo9o+HTrmPlHPVLax5C90++yeHc/tDMQ0NHi4i48hHmuqXBBcnX4ak3s2Fx+jcEoepWBLbEwTMwB4SURiDFMcpgTrAAjXwSl7DMjQmY+tl4PVzqdI9fpoXG2H5mU2l1gJhwkgXFjmGgkhcrWxQdUJIGw8dgba23THj+WRBBygDJ4iZMWI680lwTO9der02PRjR5+aeqY7xFLKxpHtRNtROnh/hZgBla7yHjJJmdbR71PB1DmMnXX0st1XBwI9ysTBawbd8zsATMJZjcSX7QtuYWE+H1CDcC7VbRhspAhFUMMXPaG2JIidL6HwVPZplw7E5RlewObsdHNvNj+2iYhi7AubTFNze+57Qb2gOzkgidA10deSa4HhBPez3AhzYs6+YExcESbjmZBVWErtAzVAKjDPftmaNSCCZAA5eh1TCo5jKbqtMSQHEQZBOWGjUTJIHpzXJNu7ZeKTWxLE56TMwDGgFvcuS4k3vaLcgdJ6IjCV21AcpAJvB18R1sk9encFzy4AAQ7L3HScx7uoILR5a3UKb4eDT7rp/UC3XnyXnZOq05Nt1+53wwXDfZj0PB9kEdfmDsoU2tfLLWNuU7+SFOLLqhaBlPkfMcwqKfEH03k1KdpMHQ+N7rtioZN1+5ytyhswiphG5obbm0TY7x0Uhgf0vNtQdljeNU4kui8RYlDO4zSc+TmEaGwJ8VOXTK7iv8ARRZ218mE1sFLRIM9B0SE4A0nl1MkTu5pIjS/r9WT7D8Ypgbn329VqviKb7ioQALgD6K6ceqKpkJ03aKsO1xEF0PbpEweYPPUEIx1eG6DPExoJ+HqgamLy91jtCLOId8doj9lUcbUDszoIm9u8PVE4ye6CMkuS9gY0FxZlJ13afLkdOiHflLm5aYGW4PnseXjZGursLS6QRuBcieY2+rodlakD7YtMbWOw6eMjwXJlWeT+PH0dEO0luW9z9B/oH/gsWfxCl/Ob/xWLWjL7/YP4X0cjTqOaWDLNRzTIkSczqryJ3c0ADz10VTmtzGCDIaR5gGw5XQ9Wu4VJZ33j2WkkNZIAJMAyLzpvEkxF2GwlMEECKkf9Qe0fHZw0EHyiAVeeC26ONT8MuqUjlsiMJgi4Ty9T9fuoUK4c0G14BA2dGh5HxV44k0GGlst1E6HYFcyiU2GOE4f3w3rv+6hxl+QRERE/LqToraWD+8Mzdo9gEta5gbmkwTUa4tJBEZQejtQVXxbAvc+k51Vz2hpaGuDZkRD3FsS4d4abjcEmqgm9I3ajYDUdUmm17yczpAkhgIPIXd5zPIKrjtIEPe3uw6MvMCZd/8AmIS/iVYtqMDo79muB/MM0NiOTR6jrGdu4jvmRYa3H0Au1RS4OfU2L3M3XWfYunAcSJzFvuk36LnMRSgCNNj16Lrvs6zLQEauN+gFveZKxnmoQbN4Y6p0PcRTDmW1AslNHMQXNgxY9J6prTeLN1m/oEtx1RrJYyIMTBvppaxXm9nvTT/U7u524tfoKeN0WuqNg6wCbxbkk7zlqGJ11KbVad5Otz9dUCMK55OQEnXRepFUqPPlu7DmAnvN3gaIqpgyADMzfRU4T8JpFQGYBA3Q+Jxz3XByt06lAWEM4fmMXnkk+Nodm+49E0ocQLQCNRvqiq9QYj2gA7oNdNwnuDSOeoUmkkyRHMaeivOD7zagAMExmMHLABbcWnX4xtLFVqbW2DhTzDNUE3ABcDTyiSJAl1hEwUTWqhxLGQXgaSO6AQ0l0nblqoZZttKJuEUt2LMJiMQztQ/KW9plOUEHsyzMRBmZzBtpOupCZ0uNwQXt7ogtbpc3LiPgDprrELKojutm2pOpO5PX60QzwVVY7psxqrg6ulx2i+zg5hG9j57T8FZTqUCMwqz/AKTAd15SuOyrIKlPosM3bRaPVZI8M7SlimC4qHUQIIOh8R9aqdd1KuCO0FnHoRbQW08ei4nOQIkxyW21HC8lOHSxh+VsUuocuTpKfBjcl4A2JiPOCfVSqYZjaRhw7QHabiLgykDMa8dfkrG4oq1P2StEnPM8lr7y4blbJm6qATEW0sTz9VfTq5vzQl7wVZSdCKANdXLTe45qh+Knb3oeoCoNCAL/ALyOQWKPkViAK2vMLKZ3WgptTEXdqDGZocRzAPx+ro3h+Hc/u0xlA2FgJ8EPQYN9Omvgn3Cw58tHcb3RAGpmdjcwCsNpbmluMMLgn0oBfIyHOP8AVIgtEeO485tCi7tKTHGm9pI7s3HeHS8byYHkisUIJJsG89AAgsNi3B7C0/hOLm3PsOIkEmfZJkAaiwFtOKLcpuXo62lGKiK+McOLKRqO7uS+W3di5LnbgtkWsJ31SWrQaDYhw6XtzT77a44Np9nT79SqXNaM4BnK7SbWhIsY2AIsXC4sIAtFrLpwtu7OfIl4BsQ2zeRkjw2XWYQFrWhthEjdcpSBe5reZAHRdycKGPgXEAiddBr5lQ6+9CS9luk/O39F7SJDuQm/PkeiW1G3n0TDFN7g8PcljKZJIOy3ggoxv2LNK5FtOkMjnbxAvpJChhatOk/NJLyNACY223RWAZluRmkOsLW036A+qWl2V5LTAJMNGw6lUhLVf0yclVA3HMS978x8iYBjqAl769ozfLyUseC51yoU2xZVJMsokDvOMNGv7C2/REMcXgZpg6stlAINnWl3gTEoDFMJqU/aDGNc8QAQ6oRkaNzYFx01IvZMaD2u7wggHa4gEWK5s03dIrBIrxVS7GNeGvcY70nuwTZsiwj/ABqhamAYwtLXOlsx3jEEREaBvQchyCve4udn/KGkNPMk3dHKLA9TzQ73RvdUwwpWzOR70VVAZvqtBoOpWZSVIUVYnRIsbsfVVuHJXNohadSHJAUDVqgY0udZo1MTHot08rgHNgtIkOGhHMK51KxGoOo2haLiBGgFgNvJAUQDFhbCxjlaCd4QFFYNltisOHm4VMEG9kDLHU51VRYQU3wnDHPjKQZ5ajqeirr4B7dRpPh9fJFhQugwJ9fmscbyPTmjey2hUHChFgD9r0KxWfdTzCxAFCtpBVhXs5IAki8PVIFzAF5mOknol7HxHMWWqrjohoB7xrHOrw1jgWtALjIAk332HzWuBYGo9hcSA0j8zS7NcpFh6Re6J8V32HotYGsGYWIAk7Rv71LJLSkkUhHU7ZyvG+GdgGOGZwl2UueX5CblokmBe3mEnq1CYkyY/wABdT9q6biG2hsujedCDpbwXLtwrnOENNzGh1/dUxv4mJr5Uhr9naUZn5Q42a0amZk2BnRP2UXNaxzg4G4IOuvVV/Z90EgZcrG5bi570yBzTx4JaXOBcBy18Fy9THuR0+TowPQ9QGajIzOGogCRshq2OAPdaLi5jpHoqq7KlV0tbYeZ9FN9JtNuZ3tZY1Nz6KkIUkmzEpW7QQ3E0zYcr3Hp5SUsx9NrJLdJMTeFQWOAc45QfPXyKW4hzjr8VSMUuDDk3yaqukyVUXjmtuHNUuE+C2YLqeKcJy63idJi09FVQs2Hhr3n2nkDM4bBx1fAAF+QVlNgVjaYRSEVkucpMoq5rFPKgZU2kFMU1ZlUsiVhRVC1kVwasdS5JAgctVZp73hEVae0rXZcjMp2OgY0FUJBRhbz+isNKR+3yRYqKmNB0sVbGxVApkfWyINY9nUO4Y8g9QCQnyBOnSczvMJHgn2C42yIqNg7uHPmvMquOxzACTUAdocrTPdDtm/pIPghDx/E/wA0+jf/ABXR+Ek/KF3aPWXGlU7pDc2oLdDvpqOvqgq3CTPcMj6suW+y2Lc9uYv/ABMxiYE6cl0+Cxxb6+U9VzSi4No2nqKf4ZU/lu93zWJ1/GG/yh/V/ZaU7mbqBwwV7VQ5TplVJFlRm4VDgUUwEX2Unsm4QAGx5GmqJ/iFQuDi4kjSVE0+i0KKAsO/jdVwa10OAOhGvSUXhsTnLicrS0ZmNi2a4H7JU3Bu1iw1OybYDBBxzEl2kjp+6y6Q1Yx+zVASQ4iQJH7p+4gAnY6n3bKjC4djQIZEWB/MfmrKrRFiWjy1UJSuReKpAeJxwY38OYmHG0/OeqBwXDjWmo9x1i/rqi8VWbTaJ/EMyANPNKsZxioREADkJAVEibYz4jh6br1Kkkfpg6fBc3ig0aGRtz9VqpiHHVCPMraRlsg50rYUXLdNaMlzI03ESNxOnwVrQqmBoJIABMSY1iwk7q1pQwLGhbWmhXFnK6yCILas7NaaxBog3r105Tbzhae9bqvAVD3yL2PxQBB++6nTJiYhayCJ3+IUWO12+tEAXURmsdPitdkQ7ytP1dWUwSJbNjy2P91jQJOYW1n5dUAZq3LBkfND4qjFKrGzHSP9phM6lCS1zSC2InfeJHgfQIPiwIY8ETLS33EAz5prkTE+HqspUqTqOP7IuawkPYyB3KdOJgaM7MTMyx/iFFTgmEAhuNZLS4GzSHANEFsOtLswufh3mlCvimQexoVGiCZ7RzcwY1k3s0Q0d0QO8easpfeXNjscJvctM3blGrSLCy7VkS8/4/4Tr6B/s5g2hxYHZmiq9odGWYtIEmL9V1Y4c5suBzAe0N4mCUl4Xhqjc5qBoc+o+p3ZIlxzRddhw4y8O9kkCeU6ev8AcLjyyubZWK2oUdiz9bPrzWLpewZ+in/T/ZYo9xFNB5oLqzKsWKxEvoPmxUxayxYgCUrRCxYgA/AY3Ieh18PBOKfHaX6SNZgAH15lYsWXBM0pNHE/+p/2pqUW0H4eq5hc92cZWE5QAYBcDeZ29Urq/aCKjI4lnBx1Ok4HsJbhXE5qhd2QGw74OUZhYFaWLL2Ztbh+KxWdzBh+KNLnCk0MDcPUc59Su5kZQAe6xzCQAfYcd0q4Zxxz+37THT2dR7KZD8HR7UNY4stUYSGvcA3tLhuZsgiS3FiVsKRTieNj8TJjS4NoVHNcXYYTVbWrsYMhpZi17KdN2VveHatJ7pLm3DiQ+7B/3/LWNKi7LmwjoqPJDhlyg8hlJbk1cY02sRbCkDVuLj7vVqDHHtW0KDmMP3Y5qzn1G1Ww2mSQA1pDWkkZxJIuHOCx1AtaXY9gGRrp7TDy4NdRe8lnZg03uYazAw3BaLWl21iLYUjn/tH9pi1zBh64DRTrue4Gm/M5tarSpAdy0hlN8cqs6QpYnjh+7vqNx5FVuHoVGUiKRJqmo1tZhy0YIAMhk5rSbBYsRbCkdHj8bSyk0eKU2kZ3CThnWaxjQwggXNQVCCNWubbdLqPFKjMXWw9fiBDKTGntcuGpEOdBsyo0l5aHCWCHWfqQA7SxFsKROlxwGrTaccQDUy1PxcGcjewpPJD+xyvy1H1GEj2uzOW9jTwnjuehSfV4mKdRzKrnNIoe20VMjIFEmnBDDLvbzENgraxFsKRVwzjQeB22Pc1wbXzXwgBc0UHUiIa4BpFWpIzEnsnRfuo3hPHaFWjTbVxpZXNDO534DWNqGqGZXSyM2UyGjYOJ2WLEWwpFnDuOUyazXYpuUYyrTYTUwrR92a5nZul5BIcC4Z2tcLT3YlJvtJ9r3U6Tfu9aapquDzmo1QGtpUXxanDhnq1GCoPa7CRMlaWIthSO1+z9dzsNRqud3qlJhc5sWcWgyQItvHQpvicRMEtEOEHSzhrHJYsWzBU4Q0EagkEcxqCeuonwTWjxN7aYa0CWd4bktINgdbZvh57WJDQMOMuI1aIgNFxEbETvAHhbmtUeOVJHsw3xEWDToeXpssWJ0KxxUxFSLEQW5Y5i3W/9yFlDLNtY9yxYufLJql9l8atNl2dvI+9YsWLOmPoep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4" descr="data:image/jpeg;base64,/9j/4AAQSkZJRgABAQAAAQABAAD/2wCEAAkGBxQTEhUUExQWFhUWFxcYGBcYGBkaGBkXGxcYFxcYGh0YHCggGxolHRgYITEhJSkrLi4uGB8zODMsNygtLisBCgoKDg0OGxAQGywlICYsLDUsLCwsLCwsLCwsLCwsLCwsLCwsLCwsLCwsLCwsLCwsLCwsLCwsLCwsLCwsLDcsLP/AABEIALgBEQMBIgACEQEDEQH/xAAbAAACAgMBAAAAAAAAAAAAAAAEBQIDAAEGB//EAEAQAAEDAgQDBQUGBQMDBQAAAAEAAhEDIQQSMUEFUWETInGBkTKhsdHwBhQjQlLBFVOS4fFigqIzctIHFkNjsv/EABkBAAMBAQEAAAAAAAAAAAAAAAABAwIEBf/EACwRAAICAQMEAgAEBwAAAAAAAAABAhEDEiExBBNBUSJhFDKRoSNScYGxwdH/2gAMAwEAAhEDEQA/AGtNjWZi8Pe9os1p1/7nOuR0lCPfVec1R7WtJ/6bILoOhDRfbXoug4viQxgaBLiNyQT1DRLneo11C4uu91MOLnk1Xkkx+UQIYDJIaMsxJuTc2XLjxd01LJ22NHYVjiGtb2fM1KjSbGZ7gImOvJFDEUKZLuyzO5vb2mt57hcAPf6grjK+Le7Ux4LYxbgO6STubnyXS+ki+G0SWd+h3iseYF3AAyBnIaLRDQJkeOloiEqoYTtHQe/3SCHAEamHE5cxdBiJi/oN2bzchx9wR2Aovg6M8PaPQnkrRxqJPW2BYxkuhsn/ALov1ImyogNJzQSebiRbS0wCmmJosDe8DHmgKzm8reVlUwVnHOiGgDwCpNckyQJ8Fc2mPy787wowB7Q9yDJn3noPKys+85rGmCeZmfctU6kkyBl62j0V9B1OYLjAvJEIGiipiSLGm0evzQpKZU3U3F02Ggl1z1Uv4a0yQ+21x5IDkWiyvoVdjcdRMKX8O1vpygj4oapTg2QLgMxT3ljgZMTlidI5ukwDyM9NlHEkA20IBGmhvsqKdQq6u8OiBfcmOp1CSVGm7C+F45tM3a13RzQR43UuK4s1X5iGj/SGhoEbQlBKmyuQZnzT0+RatqCqbyDax5/4VzOIvE5iHT+q6Fp4gQdb+g9VJtQdHTzsgLKXX8+SxlKUXhqMzaeW10fiaAaGwSZiS1rmEa65pER9FZcknQ1BsVOwlpBnmDY/G6pDOl1diG98HNoCCCG+OwB9ZUHc1pGWio0lGSPFGMqD8wlaq4aW5gLAwT46SgKKe0nW/wAVjcGXeytBiJpN1LYDt7ShjQO+k9ggtiRuNRsRKngHuBJDgOh3RZExN/nvE6BQ+7Am9uXL0QMOpYwOs+17kRPpN/cmOF4YHyGuBdtEz1sdPRc7UokaK7DY1zSIMR4+ltkq9Dv2P/4DV/lj3fJYl/8AHK38x39RWLPyNfEb8S7RrgGkAkOLgb5suUQTMk3Ikm17JZjqIfdoNjBBsR0MaSIPgUZUM13uk+yxsWgCM0DfV2hJCuLnSclswANpNpMjyJHpylcf4nRkafBvRqViH7nvlA9UVSpQOQ6Xv6I/E0C2z3wC20kCCL+1Y3E6n8qSYlrmuIJI8SuvHkWRWiclp5GWfmCehJ+Cys94Hdyt8hKVU8XAnUqp2Je7RboVhFfDFx7zp8Shn4ZvP5eq2C6JJPjsotfOqYiuq0Cw9+ipAcTCbUsSyLsBOxPPwhVuqgXDdfVAqAqVMZiD3h4wFezDucO6GkDy+vNH0sW0gjJHT61Qr+6e4YkzBJQCF1fDObqNVBtimWPqOOot9dUvypioPwWGLpA6QJufAbxcRqrRwxpDiCTE20uJsZ0Mjy3Q2Ge4aCfNMGYl2pEnSSL/ANQuTpqSLaKb1p+0bSjW4prYeC4AmWkbc9Pgotb+oX2+fVMMTUdo4A9I9+10G6fl08FpbiZU+l6qOTyRAPMSPrWFIREwfSwnrC0ZoDLVJqIDSb5SD4H9yFEM+uXkkOizD4jLYa8yjm1iXXLjO0y0R00nqljqayi8tO5HJAxjUwgI+rJdWYRZH0sTz0VeJZm0+vmgVAgIPzVtJxAIkwdeqiGxIi6Iw4BOU/FAFFRijRF7orEUC23XofeFU1uyBl9GkXbTGqk2FPh2J7N2Y6aFG1WCoSWCLSQstmkCVm5gbzeesoJ1AhMKeFcXBsan08eSat4Y5pDHZSH2EEGHdDa+yLoKs5jKVi6X/wBu1v0n/j81pLuIehmgwl5jZrQfGJk8rEDyRzKJEfDx6qGHrWMi7iSfAmw8rDyCMwxHeJM21Jve1vrdeTkacnI6McaN4poy5bAkT6+POEm7BuUCowl7RHdEyBABkmJO97Gdk4jMYOsdAqMSWjuC4tMbn5BGGcsdtGpxUthViKdJosHbANyOmSYAuIufiov4beCco00TCsZbBEg876GVS3OBlaGlgJIJk5QWkhsDQAj/AJRFl14uqv8AMQlh9An8OI0DunLrKpPDs1wBImbo+g0VGwXNL2jvgSI7xaCAbgEtMa+a1VcdLwLTFon5rsUrVolQoq4WDY6/FTpYQkCQY+t4RVemGkgiSN/rRW0MYIuDMa/W6LYULnMIPdBA9f2W3y4aeif4Th5rzkAB8YOkmbfUrMZwSo0Dum8Q4W8uqWpD0nL9m4225LZwcxy36e9ORgwx34mm4bqiXGhINOm8XF3GRbw+aeoWkp4dwGme8XOEWPdOu0bc9enNdFT+zlNse2WluoAsSLGOihhscaRuM9M/ogkDxGyf4HEtqXZAkaRoB+6hOckXhFM5HifAnPbLAHATJHtcrpFiuBvZqD716pTB3153k9Db9ytYlrHDvMBExpskuoS5G8F8HjeKpFhiIB1WmU5jWF6RxD7P0KhBJc2doBHv280lxf2XLf8ApvDx6EeSpHqIPaycsM1vRylW/P1VXZToCPNNa/DjTcQ4GRqCCDCHLRsq2ToCbRHh11WgLRr1/wA6Iw0woupApioFJi23OFEBWmh9f2UMhCAJ582usKLh681rNCtpoBEqd9T4H5qx2Hyug+q3SoF1mgk8gpNpHkUjRPsDlzFpjSYt9aJrwZ8yCbeU+Ak8kR9naToc4mWAEFgHtTtpqmtfhIYxtWjTh8jMHDMHA3iHCARbkufJljfbumWhjda62Ju4a0NEuyECc9nGNg7aENi+80hvetLSLTB1Epnla8CA1tSLguzAdI5HzS6hhHsaSRlA9AdxbSfep4VNJ63/AEN5HF1pQm7Sv+h3oFidZnfTSsXRqJUKSITvhnCW1YJJg+fio1qFMRI09rWPAzE7I3h+LcypBEUYiJ0JAhebGFclxdxik2nUys0AG+5HRDNwTnQQLePn9eaeYnhTH1M4dmkTBcPqNoVrcK4D2YA8vNN47YWc/Vwji4gmwKk/Clo7sx4zteyaugWsZvb90HXqPmAQEtKQAr+H0/8A5ANLAgG/PolfEA5z6bJJb2gDj+YQ0kCZu0kRe9+Wj/C0u9378z8/JQ4phswaKcZpa6R0cHakGffElbxyceDMkmI/4a9xsQALS4gfWqN4LwNj3FzzDWuHQHexR3DcEcjH1WiS0Zr6P0cI6OkQm/3ujT9hneFvZ0+ui7XJ+CSir3ImiTUJYKYAaQ06kdTAtt6qeJdUdTyDdoBM625AeKV4rjtS5Ywx4W/ZLa3GcWQHy5rTYR5+fNYUJfRTXEZN+z9ZxzPdTgbnaES/7vTaRVfnIkQHH0gCG+S4rEYqo43e4zrLrf4W2YcuMCxHW/vVdL8sjqXhHRcL4jQZVOWlIOhmTfxARmH+0sHKylz1gQbwfWLLnqdRre5Ek22OviolhZEsynnNjfcHTxCHFD1M7jDYxxEudcgEAaDugkHrMrdSsfy35emumvVcpgsaJ7xgOMkGzZneBfTdN8Jxhzjl7ObRAMi3h4bLmy4JSXxZfHlS5QwNYH2gZPONtPO/mo1cUxmSYAMwTYgwLSd77aeqHqcTa0DuEiYMXANxoq8VxmkWmWucDqI6a3Nojkow6eSdyVlZ5k1SZdiuzqS2oGkN2JuBNjIkhun1Zc/i+G0ItUjNMScwHQR5669FupUovAh7mk+1a3lG5CExlGmT3QAI2dN+d73XbGNbWcknYsr0g1xAcHDmN1UYVppXVZYrEmaAWyyytpUcx1RTcLzQCQmdRgiLKoNIKY1KJLrAqurTOhF0WFEMLWLXhdLhOKFxaf5cRYSPNcw+lP7JnhsJVDZaCYEmLxCTSNJs73DsESHyHCdGg/ATpELVNriDZ0H2gQQec7Ln+DcVEhlQDs7wYNnfJdczEMMAAkwPDp7l5sunatP+ztnbHPdMRcXwVUuzMAdyIMHLrfmQqaVCtlcS+BEQbzO3iugdXYYEERrEe9K+NYwscW3IIGtweR5gg9VfFlUtkSyQ07sXdjW5D1WkV/En/q9yxWJl/Zy7PEkkkg6Gemw2RNNtN4OZrp5N0HhCX1sw9pwaToNz1JbYK+nUyiWPknaf3XJZSwyk9rRDW/28/wCyjU4gW6tCAq4l83t4a/3VLqzZ7wJ6fNGoYYcSHGwM+5BVBJuQJ3F/gqKmJcZANlQwGZJWHIY6wjaTTeXSi6uJGhhrRoB8LJTg6kaaqvG4nKSYBOolLXQ6GGE4fnaHPeWgufAsB7ZjXy8ZVlTiFKk2B+XcmNZOpuddlyVXjlUsY0HLDWxHgElrYovdOpXcsepbkNdcHVY37UvdamPOPfBS/hVQvqtFR9iTOc9397JQy4R+Epus4Nc7VsZQRJEDXnp0VNKitibbfI8rcDY93ceIYIJ1aTyBgSgcdwtzahA3Ezsf2XQ4PDvp0gx0B3IGdfofQCF4jVLXMaWF+U9653IkDyXNHPJ5XBcezoliSxqTKcDwgGczrC8RqdpOseCZN4SHD2ZfG409LQjsNVpnvnu8y7cmNuViPLfVKeIcSD3vFFwsAJnLPMXv6clW22TpJWE4jBU2t/FykxYZgAY/2E+SRsc1r8xaMoPsyTba+xQhxL3GX89Z+apxmNBbDbTr4LaRhsPfxpmcZG5ALak+o0RtGq2qX5ng5RsNpvECFzeEotnvy3kCNf7dU7cwgAAT4CUNUCYybwxoAIGcEW8ek7/NZS4Qx05stwYGgB9NZ5rMFxctaGvYTcCR9WRNWmXgvYIkWLomQeuvQqMpyi91t7LKMZLbk57F8Gc2+t4036pVWw5aSF21Oq5jBmGaZiTAg228SucxbIfcQHCQNd9FaMn5JSivApDCLhWnFkagHoneG4I+pcAAHcmPRAcRwOV5DdBvsVrUm6FpaF4Y55mm0zuJnzv8ETheGmprmBEzIJEj4Jl9n+Fl3ekXsNfOQuqwXD6dMOvJ3v7jb3rEppbGowvc4F2FyuaCN4HVdLwdsOi7CdCDF9wehCL4g6m3uloB2zXEc7iPRQwnEPwiH0xYmMolrv1D9wlJtglQLjeFjtMrYM3t59NU4o4fsWx2hdLfZ2HIg+qpw9NroqUyA6DETFjcGd48EbWEjvgT56clz55vQ0mdGKK1bgLLnXVEVMA2o2Zjy3+ag9gtGiIp5WnxXD08njlZ1ZYqSFX8D/8AsHo75LE57ZvM/X+1Yu/vI4+2IX4cOAcNIg8raWVdQBvsmHRctOiZcYYB7Mn0PwSd4tEXi5OvnyUZbCoHqYiDrPWVGm7MVXi9VW2tG1j9BTs0FFsQrqIE9FU/ECLBEYcg7fXVAyb3Ft4vJn1hJeLVS6Wixc0yeQkZnmdTOwv705xYhpAvy53/AMlc5xARmvM5W6/pBcR09oLeKGqVGZtpAtSsM2bnPyCHFO8qtjZdHJF1KJbY7QfUSvUOUt4dQzOyzB8JXYcMxApsa0ssJLXWkE223AJS77LcMhvbvHRg684K6WtTDmDM0A7Ei8TquXJmhr0M6MeKWnUirB0HSbjMLzEwOnPVaqcPDvxHOzOm1pudbCL2CszOkNYTDYiIy2i87Tf1SfjHGIeRTAsYIMktdmJPITMzqufp+HHHtXkrm2ac/PgKx+Ga0guqQ1tg0WN4PUc1z1fHUm5sjGuc4m7hMDoDN+s+inW7Sqbkuc6w18FGhgmtfAJdlIzGLAjlz5LuiqW5yydvYBNKpBJaYN9/qFbwzDNc/wDEcGtHSZIvGuh0nqjeOYqo4AGzQbAWnr11StuHcLmWjwWlujPDHGKyVMpz3YMsAflkkb3ibdPBH4gE4chju+L03scBLho1zSRIJsRI11FiuTcR1Knhq2VwI9OaTjtQ1Lc7Wji3PDA5gAfMOIcWHU2zNa5roBMEXEESinVGCZvuG6CTrpYx+64+viSypSr5/wALtGywtLyKriGZm6kSx1SY1PUrpMDiKdQPhpbkdF9HNM5XNt0NtRHrydhX8nf0dHddbF1V4cRYj335qdfASW6Xsb876LMI2HSJ1kke743RmfMXGDaw9VSUtK2MqNguNJaHBn5QcvjulvBsYA8CoAQ6dt+cFO3YYwHCLfV+hQNYiAMovdt7Dz1HiuXFmULU9rfJ0ZMTlTj4D6WFa32cjc241587KVBs6DnM7i97boN1OQHBxtuCJA5OAsY5jVMZAYTrppOu3wW3jUmpJmVNpNNA2I4R2rTJmJg3t+xCCwp7Iig9hIcTBHht1tomYxBaDeSCIAJv9fuhxi6dT8wDmnfYiQZ5eK6JNpeyCSbKsLT7PMIMGTOnLcCdFLM/2g4Otdp0Ppoeqsq4Fx1JHw8Qdwq8Phzmgm8a7W90LilnyN1p5OqOKCX5jTaMiW2n8pMx0VuDYbz5DcHmtdoylmzGw9Z6X1vsUvbjqbjHaEn8rpyvaDqOtkY+mv5PYJ5q25G+c82+n9liA7N36j/TT+axV/Dr+Yn3foT1q47MHQST1kaC/mhn4jc2BGi3TcKgI0LSJbF9j5yDPryKDxNWSOQCi2zDrkhmJN+VlMXKrDOf91umQT0WbFYQW5fP6j3JpwvDSMwKCyyACm3C3BpBdYfvp8VuJoJxeBhjnHY/UeQXCYynDWgkku7/APVBbH+2F6Nj6o7J5E3FjvcgRGy4erhzUZTNu60NN/0yPQxY8iF1YK1NmMy2FTQGj/VqOiYcGo9o+HTrmPlHPVLax5C90++yeHc/tDMQ0NHi4i48hHmuqXBBcnX4ak3s2Fx+jcEoepWBLbEwTMwB4SURiDFMcpgTrAAjXwSl7DMjQmY+tl4PVzqdI9fpoXG2H5mU2l1gJhwkgXFjmGgkhcrWxQdUJIGw8dgba23THj+WRBBygDJ4iZMWI680lwTO9der02PRjR5+aeqY7xFLKxpHtRNtROnh/hZgBla7yHjJJmdbR71PB1DmMnXX0st1XBwI9ysTBawbd8zsATMJZjcSX7QtuYWE+H1CDcC7VbRhspAhFUMMXPaG2JIidL6HwVPZplw7E5RlewObsdHNvNj+2iYhi7AubTFNze+57Qb2gOzkgidA10deSa4HhBPez3AhzYs6+YExcESbjmZBVWErtAzVAKjDPftmaNSCCZAA5eh1TCo5jKbqtMSQHEQZBOWGjUTJIHpzXJNu7ZeKTWxLE56TMwDGgFvcuS4k3vaLcgdJ6IjCV21AcpAJvB18R1sk9encFzy4AAQ7L3HScx7uoILR5a3UKb4eDT7rp/UC3XnyXnZOq05Nt1+53wwXDfZj0PB9kEdfmDsoU2tfLLWNuU7+SFOLLqhaBlPkfMcwqKfEH03k1KdpMHQ+N7rtioZN1+5ytyhswiphG5obbm0TY7x0Uhgf0vNtQdljeNU4kui8RYlDO4zSc+TmEaGwJ8VOXTK7iv8ARRZ218mE1sFLRIM9B0SE4A0nl1MkTu5pIjS/r9WT7D8Ypgbn329VqviKb7ioQALgD6K6ceqKpkJ03aKsO1xEF0PbpEweYPPUEIx1eG6DPExoJ+HqgamLy91jtCLOId8doj9lUcbUDszoIm9u8PVE4ye6CMkuS9gY0FxZlJ13afLkdOiHflLm5aYGW4PnseXjZGursLS6QRuBcieY2+rodlakD7YtMbWOw6eMjwXJlWeT+PH0dEO0luW9z9B/oH/gsWfxCl/Ob/xWLWjL7/YP4X0cjTqOaWDLNRzTIkSczqryJ3c0ADz10VTmtzGCDIaR5gGw5XQ9Wu4VJZ33j2WkkNZIAJMAyLzpvEkxF2GwlMEECKkf9Qe0fHZw0EHyiAVeeC26ONT8MuqUjlsiMJgi4Ty9T9fuoUK4c0G14BA2dGh5HxV44k0GGlst1E6HYFcyiU2GOE4f3w3rv+6hxl+QRERE/LqToraWD+8Mzdo9gEta5gbmkwTUa4tJBEZQejtQVXxbAvc+k51Vz2hpaGuDZkRD3FsS4d4abjcEmqgm9I3ajYDUdUmm17yczpAkhgIPIXd5zPIKrjtIEPe3uw6MvMCZd/8AmIS/iVYtqMDo79muB/MM0NiOTR6jrGdu4jvmRYa3H0Au1RS4OfU2L3M3XWfYunAcSJzFvuk36LnMRSgCNNj16Lrvs6zLQEauN+gFveZKxnmoQbN4Y6p0PcRTDmW1AslNHMQXNgxY9J6prTeLN1m/oEtx1RrJYyIMTBvppaxXm9nvTT/U7u524tfoKeN0WuqNg6wCbxbkk7zlqGJ11KbVad5Otz9dUCMK55OQEnXRepFUqPPlu7DmAnvN3gaIqpgyADMzfRU4T8JpFQGYBA3Q+Jxz3XByt06lAWEM4fmMXnkk+Nodm+49E0ocQLQCNRvqiq9QYj2gA7oNdNwnuDSOeoUmkkyRHMaeivOD7zagAMExmMHLABbcWnX4xtLFVqbW2DhTzDNUE3ABcDTyiSJAl1hEwUTWqhxLGQXgaSO6AQ0l0nblqoZZttKJuEUt2LMJiMQztQ/KW9plOUEHsyzMRBmZzBtpOupCZ0uNwQXt7ogtbpc3LiPgDprrELKojutm2pOpO5PX60QzwVVY7psxqrg6ulx2i+zg5hG9j57T8FZTqUCMwqz/AKTAd15SuOyrIKlPosM3bRaPVZI8M7SlimC4qHUQIIOh8R9aqdd1KuCO0FnHoRbQW08ei4nOQIkxyW21HC8lOHSxh+VsUuocuTpKfBjcl4A2JiPOCfVSqYZjaRhw7QHabiLgykDMa8dfkrG4oq1P2StEnPM8lr7y4blbJm6qATEW0sTz9VfTq5vzQl7wVZSdCKANdXLTe45qh+Knb3oeoCoNCAL/ALyOQWKPkViAK2vMLKZ3WgptTEXdqDGZocRzAPx+ro3h+Hc/u0xlA2FgJ8EPQYN9Omvgn3Cw58tHcb3RAGpmdjcwCsNpbmluMMLgn0oBfIyHOP8AVIgtEeO485tCi7tKTHGm9pI7s3HeHS8byYHkisUIJJsG89AAgsNi3B7C0/hOLm3PsOIkEmfZJkAaiwFtOKLcpuXo62lGKiK+McOLKRqO7uS+W3di5LnbgtkWsJ31SWrQaDYhw6XtzT77a44Np9nT79SqXNaM4BnK7SbWhIsY2AIsXC4sIAtFrLpwtu7OfIl4BsQ2zeRkjw2XWYQFrWhthEjdcpSBe5reZAHRdycKGPgXEAiddBr5lQ6+9CS9luk/O39F7SJDuQm/PkeiW1G3n0TDFN7g8PcljKZJIOy3ggoxv2LNK5FtOkMjnbxAvpJChhatOk/NJLyNACY223RWAZluRmkOsLW036A+qWl2V5LTAJMNGw6lUhLVf0yclVA3HMS978x8iYBjqAl769ozfLyUseC51yoU2xZVJMsokDvOMNGv7C2/REMcXgZpg6stlAINnWl3gTEoDFMJqU/aDGNc8QAQ6oRkaNzYFx01IvZMaD2u7wggHa4gEWK5s03dIrBIrxVS7GNeGvcY70nuwTZsiwj/ABqhamAYwtLXOlsx3jEEREaBvQchyCve4udn/KGkNPMk3dHKLA9TzQ73RvdUwwpWzOR70VVAZvqtBoOpWZSVIUVYnRIsbsfVVuHJXNohadSHJAUDVqgY0udZo1MTHot08rgHNgtIkOGhHMK51KxGoOo2haLiBGgFgNvJAUQDFhbCxjlaCd4QFFYNltisOHm4VMEG9kDLHU51VRYQU3wnDHPjKQZ5ajqeirr4B7dRpPh9fJFhQugwJ9fmscbyPTmjey2hUHChFgD9r0KxWfdTzCxAFCtpBVhXs5IAki8PVIFzAF5mOknol7HxHMWWqrjohoB7xrHOrw1jgWtALjIAk332HzWuBYGo9hcSA0j8zS7NcpFh6Re6J8V32HotYGsGYWIAk7Rv71LJLSkkUhHU7ZyvG+GdgGOGZwl2UueX5CblokmBe3mEnq1CYkyY/wABdT9q6biG2hsujedCDpbwXLtwrnOENNzGh1/dUxv4mJr5Uhr9naUZn5Q42a0amZk2BnRP2UXNaxzg4G4IOuvVV/Z90EgZcrG5bi570yBzTx4JaXOBcBy18Fy9THuR0+TowPQ9QGajIzOGogCRshq2OAPdaLi5jpHoqq7KlV0tbYeZ9FN9JtNuZ3tZY1Nz6KkIUkmzEpW7QQ3E0zYcr3Hp5SUsx9NrJLdJMTeFQWOAc45QfPXyKW4hzjr8VSMUuDDk3yaqukyVUXjmtuHNUuE+C2YLqeKcJy63idJi09FVQs2Hhr3n2nkDM4bBx1fAAF+QVlNgVjaYRSEVkucpMoq5rFPKgZU2kFMU1ZlUsiVhRVC1kVwasdS5JAgctVZp73hEVae0rXZcjMp2OgY0FUJBRhbz+isNKR+3yRYqKmNB0sVbGxVApkfWyINY9nUO4Y8g9QCQnyBOnSczvMJHgn2C42yIqNg7uHPmvMquOxzACTUAdocrTPdDtm/pIPghDx/E/wA0+jf/ABXR+Ek/KF3aPWXGlU7pDc2oLdDvpqOvqgq3CTPcMj6suW+y2Lc9uYv/ABMxiYE6cl0+Cxxb6+U9VzSi4No2nqKf4ZU/lu93zWJ1/GG/yh/V/ZaU7mbqBwwV7VQ5TplVJFlRm4VDgUUwEX2Unsm4QAGx5GmqJ/iFQuDi4kjSVE0+i0KKAsO/jdVwa10OAOhGvSUXhsTnLicrS0ZmNi2a4H7JU3Bu1iw1OybYDBBxzEl2kjp+6y6Q1Yx+zVASQ4iQJH7p+4gAnY6n3bKjC4djQIZEWB/MfmrKrRFiWjy1UJSuReKpAeJxwY38OYmHG0/OeqBwXDjWmo9x1i/rqi8VWbTaJ/EMyANPNKsZxioREADkJAVEibYz4jh6br1Kkkfpg6fBc3ig0aGRtz9VqpiHHVCPMraRlsg50rYUXLdNaMlzI03ESNxOnwVrQqmBoJIABMSY1iwk7q1pQwLGhbWmhXFnK6yCILas7NaaxBog3r105Tbzhae9bqvAVD3yL2PxQBB++6nTJiYhayCJ3+IUWO12+tEAXURmsdPitdkQ7ytP1dWUwSJbNjy2P91jQJOYW1n5dUAZq3LBkfND4qjFKrGzHSP9phM6lCS1zSC2InfeJHgfQIPiwIY8ETLS33EAz5prkTE+HqspUqTqOP7IuawkPYyB3KdOJgaM7MTMyx/iFFTgmEAhuNZLS4GzSHANEFsOtLswufh3mlCvimQexoVGiCZ7RzcwY1k3s0Q0d0QO8easpfeXNjscJvctM3blGrSLCy7VkS8/4/4Tr6B/s5g2hxYHZmiq9odGWYtIEmL9V1Y4c5suBzAe0N4mCUl4Xhqjc5qBoc+o+p3ZIlxzRddhw4y8O9kkCeU6ev8AcLjyyubZWK2oUdiz9bPrzWLpewZ+in/T/ZYo9xFNB5oLqzKsWKxEvoPmxUxayxYgCUrRCxYgA/AY3Ieh18PBOKfHaX6SNZgAH15lYsWXBM0pNHE/+p/2pqUW0H4eq5hc92cZWE5QAYBcDeZ29Urq/aCKjI4lnBx1Ok4HsJbhXE5qhd2QGw74OUZhYFaWLL2Ztbh+KxWdzBh+KNLnCk0MDcPUc59Su5kZQAe6xzCQAfYcd0q4Zxxz+37THT2dR7KZD8HR7UNY4stUYSGvcA3tLhuZsgiS3FiVsKRTieNj8TJjS4NoVHNcXYYTVbWrsYMhpZi17KdN2VveHatJ7pLm3DiQ+7B/3/LWNKi7LmwjoqPJDhlyg8hlJbk1cY02sRbCkDVuLj7vVqDHHtW0KDmMP3Y5qzn1G1Ww2mSQA1pDWkkZxJIuHOCx1AtaXY9gGRrp7TDy4NdRe8lnZg03uYazAw3BaLWl21iLYUjn/tH9pi1zBh64DRTrue4Gm/M5tarSpAdy0hlN8cqs6QpYnjh+7vqNx5FVuHoVGUiKRJqmo1tZhy0YIAMhk5rSbBYsRbCkdHj8bSyk0eKU2kZ3CThnWaxjQwggXNQVCCNWubbdLqPFKjMXWw9fiBDKTGntcuGpEOdBsyo0l5aHCWCHWfqQA7SxFsKROlxwGrTaccQDUy1PxcGcjewpPJD+xyvy1H1GEj2uzOW9jTwnjuehSfV4mKdRzKrnNIoe20VMjIFEmnBDDLvbzENgraxFsKRVwzjQeB22Pc1wbXzXwgBc0UHUiIa4BpFWpIzEnsnRfuo3hPHaFWjTbVxpZXNDO534DWNqGqGZXSyM2UyGjYOJ2WLEWwpFnDuOUyazXYpuUYyrTYTUwrR92a5nZul5BIcC4Z2tcLT3YlJvtJ9r3U6Tfu9aapquDzmo1QGtpUXxanDhnq1GCoPa7CRMlaWIthSO1+z9dzsNRqud3qlJhc5sWcWgyQItvHQpvicRMEtEOEHSzhrHJYsWzBU4Q0EagkEcxqCeuonwTWjxN7aYa0CWd4bktINgdbZvh57WJDQMOMuI1aIgNFxEbETvAHhbmtUeOVJHsw3xEWDToeXpssWJ0KxxUxFSLEQW5Y5i3W/9yFlDLNtY9yxYufLJql9l8atNl2dvI+9YsWLOmPoep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5" name="AutoShape 6" descr="data:image/jpeg;base64,/9j/4AAQSkZJRgABAQAAAQABAAD/2wCEAAkGBxQTEhUUExQWFhUWFxcYGBcYGBkaGBkXGxcYFxcYGh0YHCggGxolHRgYITEhJSkrLi4uGB8zODMsNygtLisBCgoKDg0OGxAQGywlICYsLDUsLCwsLCwsLCwsLCwsLCwsLCwsLCwsLCwsLCwsLCwsLCwsLCwsLCwsLCwsLDcsLP/AABEIALgBEQMBIgACEQEDEQH/xAAbAAACAgMBAAAAAAAAAAAAAAAEBQIDAAEGB//EAEAQAAEDAgQDBQUGBQMDBQAAAAEAAhEDIQQSMUEFUWETInGBkTKhsdHwBhQjQlLBFVOS4fFigqIzctIHFkNjsv/EABkBAAMBAQEAAAAAAAAAAAAAAAABAwIEBf/EACwRAAICAQMEAgAEBwAAAAAAAAABAhEDEiExBBNBUSJhFDKRoSNScYGxwdH/2gAMAwEAAhEDEQA/AGtNjWZi8Pe9os1p1/7nOuR0lCPfVec1R7WtJ/6bILoOhDRfbXoug4viQxgaBLiNyQT1DRLneo11C4uu91MOLnk1Xkkx+UQIYDJIaMsxJuTc2XLjxd01LJ22NHYVjiGtb2fM1KjSbGZ7gImOvJFDEUKZLuyzO5vb2mt57hcAPf6grjK+Le7Ux4LYxbgO6STubnyXS+ki+G0SWd+h3iseYF3AAyBnIaLRDQJkeOloiEqoYTtHQe/3SCHAEamHE5cxdBiJi/oN2bzchx9wR2Aovg6M8PaPQnkrRxqJPW2BYxkuhsn/ALov1ImyogNJzQSebiRbS0wCmmJosDe8DHmgKzm8reVlUwVnHOiGgDwCpNckyQJ8Fc2mPy787wowB7Q9yDJn3noPKys+85rGmCeZmfctU6kkyBl62j0V9B1OYLjAvJEIGiipiSLGm0evzQpKZU3U3F02Ggl1z1Uv4a0yQ+21x5IDkWiyvoVdjcdRMKX8O1vpygj4oapTg2QLgMxT3ljgZMTlidI5ukwDyM9NlHEkA20IBGmhvsqKdQq6u8OiBfcmOp1CSVGm7C+F45tM3a13RzQR43UuK4s1X5iGj/SGhoEbQlBKmyuQZnzT0+RatqCqbyDax5/4VzOIvE5iHT+q6Fp4gQdb+g9VJtQdHTzsgLKXX8+SxlKUXhqMzaeW10fiaAaGwSZiS1rmEa65pER9FZcknQ1BsVOwlpBnmDY/G6pDOl1diG98HNoCCCG+OwB9ZUHc1pGWio0lGSPFGMqD8wlaq4aW5gLAwT46SgKKe0nW/wAVjcGXeytBiJpN1LYDt7ShjQO+k9ggtiRuNRsRKngHuBJDgOh3RZExN/nvE6BQ+7Am9uXL0QMOpYwOs+17kRPpN/cmOF4YHyGuBdtEz1sdPRc7UokaK7DY1zSIMR4+ltkq9Dv2P/4DV/lj3fJYl/8AHK38x39RWLPyNfEb8S7RrgGkAkOLgb5suUQTMk3Ikm17JZjqIfdoNjBBsR0MaSIPgUZUM13uk+yxsWgCM0DfV2hJCuLnSclswANpNpMjyJHpylcf4nRkafBvRqViH7nvlA9UVSpQOQ6Xv6I/E0C2z3wC20kCCL+1Y3E6n8qSYlrmuIJI8SuvHkWRWiclp5GWfmCehJ+Cys94Hdyt8hKVU8XAnUqp2Je7RboVhFfDFx7zp8Shn4ZvP5eq2C6JJPjsotfOqYiuq0Cw9+ipAcTCbUsSyLsBOxPPwhVuqgXDdfVAqAqVMZiD3h4wFezDucO6GkDy+vNH0sW0gjJHT61Qr+6e4YkzBJQCF1fDObqNVBtimWPqOOot9dUvypioPwWGLpA6QJufAbxcRqrRwxpDiCTE20uJsZ0Mjy3Q2Ge4aCfNMGYl2pEnSSL/ANQuTpqSLaKb1p+0bSjW4prYeC4AmWkbc9Pgotb+oX2+fVMMTUdo4A9I9+10G6fl08FpbiZU+l6qOTyRAPMSPrWFIREwfSwnrC0ZoDLVJqIDSb5SD4H9yFEM+uXkkOizD4jLYa8yjm1iXXLjO0y0R00nqljqayi8tO5HJAxjUwgI+rJdWYRZH0sTz0VeJZm0+vmgVAgIPzVtJxAIkwdeqiGxIi6Iw4BOU/FAFFRijRF7orEUC23XofeFU1uyBl9GkXbTGqk2FPh2J7N2Y6aFG1WCoSWCLSQstmkCVm5gbzeesoJ1AhMKeFcXBsan08eSat4Y5pDHZSH2EEGHdDa+yLoKs5jKVi6X/wBu1v0n/j81pLuIehmgwl5jZrQfGJk8rEDyRzKJEfDx6qGHrWMi7iSfAmw8rDyCMwxHeJM21Jve1vrdeTkacnI6McaN4poy5bAkT6+POEm7BuUCowl7RHdEyBABkmJO97Gdk4jMYOsdAqMSWjuC4tMbn5BGGcsdtGpxUthViKdJosHbANyOmSYAuIufiov4beCco00TCsZbBEg876GVS3OBlaGlgJIJk5QWkhsDQAj/AJRFl14uqv8AMQlh9An8OI0DunLrKpPDs1wBImbo+g0VGwXNL2jvgSI7xaCAbgEtMa+a1VcdLwLTFon5rsUrVolQoq4WDY6/FTpYQkCQY+t4RVemGkgiSN/rRW0MYIuDMa/W6LYULnMIPdBA9f2W3y4aeif4Th5rzkAB8YOkmbfUrMZwSo0Dum8Q4W8uqWpD0nL9m4225LZwcxy36e9ORgwx34mm4bqiXGhINOm8XF3GRbw+aeoWkp4dwGme8XOEWPdOu0bc9enNdFT+zlNse2WluoAsSLGOihhscaRuM9M/ogkDxGyf4HEtqXZAkaRoB+6hOckXhFM5HifAnPbLAHATJHtcrpFiuBvZqD716pTB3153k9Db9ytYlrHDvMBExpskuoS5G8F8HjeKpFhiIB1WmU5jWF6RxD7P0KhBJc2doBHv280lxf2XLf8ApvDx6EeSpHqIPaycsM1vRylW/P1VXZToCPNNa/DjTcQ4GRqCCDCHLRsq2ToCbRHh11WgLRr1/wA6Iw0woupApioFJi23OFEBWmh9f2UMhCAJ582usKLh681rNCtpoBEqd9T4H5qx2Hyug+q3SoF1mgk8gpNpHkUjRPsDlzFpjSYt9aJrwZ8yCbeU+Ak8kR9naToc4mWAEFgHtTtpqmtfhIYxtWjTh8jMHDMHA3iHCARbkufJljfbumWhjda62Ju4a0NEuyECc9nGNg7aENi+80hvetLSLTB1Epnla8CA1tSLguzAdI5HzS6hhHsaSRlA9AdxbSfep4VNJ63/AEN5HF1pQm7Sv+h3oFidZnfTSsXRqJUKSITvhnCW1YJJg+fio1qFMRI09rWPAzE7I3h+LcypBEUYiJ0JAhebGFclxdxik2nUys0AG+5HRDNwTnQQLePn9eaeYnhTH1M4dmkTBcPqNoVrcK4D2YA8vNN47YWc/Vwji4gmwKk/Clo7sx4zteyaugWsZvb90HXqPmAQEtKQAr+H0/8A5ANLAgG/PolfEA5z6bJJb2gDj+YQ0kCZu0kRe9+Wj/C0u9378z8/JQ4phswaKcZpa6R0cHakGffElbxyceDMkmI/4a9xsQALS4gfWqN4LwNj3FzzDWuHQHexR3DcEcjH1WiS0Zr6P0cI6OkQm/3ujT9hneFvZ0+ui7XJ+CSir3ImiTUJYKYAaQ06kdTAtt6qeJdUdTyDdoBM625AeKV4rjtS5Ywx4W/ZLa3GcWQHy5rTYR5+fNYUJfRTXEZN+z9ZxzPdTgbnaES/7vTaRVfnIkQHH0gCG+S4rEYqo43e4zrLrf4W2YcuMCxHW/vVdL8sjqXhHRcL4jQZVOWlIOhmTfxARmH+0sHKylz1gQbwfWLLnqdRre5Ek22OviolhZEsynnNjfcHTxCHFD1M7jDYxxEudcgEAaDugkHrMrdSsfy35emumvVcpgsaJ7xgOMkGzZneBfTdN8Jxhzjl7ObRAMi3h4bLmy4JSXxZfHlS5QwNYH2gZPONtPO/mo1cUxmSYAMwTYgwLSd77aeqHqcTa0DuEiYMXANxoq8VxmkWmWucDqI6a3Nojkow6eSdyVlZ5k1SZdiuzqS2oGkN2JuBNjIkhun1Zc/i+G0ItUjNMScwHQR5669FupUovAh7mk+1a3lG5CExlGmT3QAI2dN+d73XbGNbWcknYsr0g1xAcHDmN1UYVppXVZYrEmaAWyyytpUcx1RTcLzQCQmdRgiLKoNIKY1KJLrAqurTOhF0WFEMLWLXhdLhOKFxaf5cRYSPNcw+lP7JnhsJVDZaCYEmLxCTSNJs73DsESHyHCdGg/ATpELVNriDZ0H2gQQec7Ln+DcVEhlQDs7wYNnfJdczEMMAAkwPDp7l5sunatP+ztnbHPdMRcXwVUuzMAdyIMHLrfmQqaVCtlcS+BEQbzO3iugdXYYEERrEe9K+NYwscW3IIGtweR5gg9VfFlUtkSyQ07sXdjW5D1WkV/En/q9yxWJl/Zy7PEkkkg6Gemw2RNNtN4OZrp5N0HhCX1sw9pwaToNz1JbYK+nUyiWPknaf3XJZSwyk9rRDW/28/wCyjU4gW6tCAq4l83t4a/3VLqzZ7wJ6fNGoYYcSHGwM+5BVBJuQJ3F/gqKmJcZANlQwGZJWHIY6wjaTTeXSi6uJGhhrRoB8LJTg6kaaqvG4nKSYBOolLXQ6GGE4fnaHPeWgufAsB7ZjXy8ZVlTiFKk2B+XcmNZOpuddlyVXjlUsY0HLDWxHgElrYovdOpXcsepbkNdcHVY37UvdamPOPfBS/hVQvqtFR9iTOc9397JQy4R+Epus4Nc7VsZQRJEDXnp0VNKitibbfI8rcDY93ceIYIJ1aTyBgSgcdwtzahA3Ezsf2XQ4PDvp0gx0B3IGdfofQCF4jVLXMaWF+U9653IkDyXNHPJ5XBcezoliSxqTKcDwgGczrC8RqdpOseCZN4SHD2ZfG409LQjsNVpnvnu8y7cmNuViPLfVKeIcSD3vFFwsAJnLPMXv6clW22TpJWE4jBU2t/FykxYZgAY/2E+SRsc1r8xaMoPsyTba+xQhxL3GX89Z+apxmNBbDbTr4LaRhsPfxpmcZG5ALak+o0RtGq2qX5ng5RsNpvECFzeEotnvy3kCNf7dU7cwgAAT4CUNUCYybwxoAIGcEW8ek7/NZS4Qx05stwYGgB9NZ5rMFxctaGvYTcCR9WRNWmXgvYIkWLomQeuvQqMpyi91t7LKMZLbk57F8Gc2+t4036pVWw5aSF21Oq5jBmGaZiTAg228SucxbIfcQHCQNd9FaMn5JSivApDCLhWnFkagHoneG4I+pcAAHcmPRAcRwOV5DdBvsVrUm6FpaF4Y55mm0zuJnzv8ETheGmprmBEzIJEj4Jl9n+Fl3ekXsNfOQuqwXD6dMOvJ3v7jb3rEppbGowvc4F2FyuaCN4HVdLwdsOi7CdCDF9wehCL4g6m3uloB2zXEc7iPRQwnEPwiH0xYmMolrv1D9wlJtglQLjeFjtMrYM3t59NU4o4fsWx2hdLfZ2HIg+qpw9NroqUyA6DETFjcGd48EbWEjvgT56clz55vQ0mdGKK1bgLLnXVEVMA2o2Zjy3+ag9gtGiIp5WnxXD08njlZ1ZYqSFX8D/8AsHo75LE57ZvM/X+1Yu/vI4+2IX4cOAcNIg8raWVdQBvsmHRctOiZcYYB7Mn0PwSd4tEXi5OvnyUZbCoHqYiDrPWVGm7MVXi9VW2tG1j9BTs0FFsQrqIE9FU/ECLBEYcg7fXVAyb3Ft4vJn1hJeLVS6Wixc0yeQkZnmdTOwv705xYhpAvy53/AMlc5xARmvM5W6/pBcR09oLeKGqVGZtpAtSsM2bnPyCHFO8qtjZdHJF1KJbY7QfUSvUOUt4dQzOyzB8JXYcMxApsa0ssJLXWkE223AJS77LcMhvbvHRg684K6WtTDmDM0A7Ei8TquXJmhr0M6MeKWnUirB0HSbjMLzEwOnPVaqcPDvxHOzOm1pudbCL2CszOkNYTDYiIy2i87Tf1SfjHGIeRTAsYIMktdmJPITMzqufp+HHHtXkrm2ac/PgKx+Ga0guqQ1tg0WN4PUc1z1fHUm5sjGuc4m7hMDoDN+s+inW7Sqbkuc6w18FGhgmtfAJdlIzGLAjlz5LuiqW5yydvYBNKpBJaYN9/qFbwzDNc/wDEcGtHSZIvGuh0nqjeOYqo4AGzQbAWnr11StuHcLmWjwWlujPDHGKyVMpz3YMsAflkkb3ibdPBH4gE4chju+L03scBLho1zSRIJsRI11FiuTcR1Knhq2VwI9OaTjtQ1Lc7Wji3PDA5gAfMOIcWHU2zNa5roBMEXEESinVGCZvuG6CTrpYx+64+viSypSr5/wALtGywtLyKriGZm6kSx1SY1PUrpMDiKdQPhpbkdF9HNM5XNt0NtRHrydhX8nf0dHddbF1V4cRYj335qdfASW6Xsb876LMI2HSJ1kke743RmfMXGDaw9VSUtK2MqNguNJaHBn5QcvjulvBsYA8CoAQ6dt+cFO3YYwHCLfV+hQNYiAMovdt7Dz1HiuXFmULU9rfJ0ZMTlTj4D6WFa32cjc241587KVBs6DnM7i97boN1OQHBxtuCJA5OAsY5jVMZAYTrppOu3wW3jUmpJmVNpNNA2I4R2rTJmJg3t+xCCwp7Iig9hIcTBHht1tomYxBaDeSCIAJv9fuhxi6dT8wDmnfYiQZ5eK6JNpeyCSbKsLT7PMIMGTOnLcCdFLM/2g4Otdp0Ppoeqsq4Fx1JHw8Qdwq8Phzmgm8a7W90LilnyN1p5OqOKCX5jTaMiW2n8pMx0VuDYbz5DcHmtdoylmzGw9Z6X1vsUvbjqbjHaEn8rpyvaDqOtkY+mv5PYJ5q25G+c82+n9liA7N36j/TT+axV/Dr+Yn3foT1q47MHQST1kaC/mhn4jc2BGi3TcKgI0LSJbF9j5yDPryKDxNWSOQCi2zDrkhmJN+VlMXKrDOf91umQT0WbFYQW5fP6j3JpwvDSMwKCyyACm3C3BpBdYfvp8VuJoJxeBhjnHY/UeQXCYynDWgkku7/APVBbH+2F6Nj6o7J5E3FjvcgRGy4erhzUZTNu60NN/0yPQxY8iF1YK1NmMy2FTQGj/VqOiYcGo9o+HTrmPlHPVLax5C90++yeHc/tDMQ0NHi4i48hHmuqXBBcnX4ak3s2Fx+jcEoepWBLbEwTMwB4SURiDFMcpgTrAAjXwSl7DMjQmY+tl4PVzqdI9fpoXG2H5mU2l1gJhwkgXFjmGgkhcrWxQdUJIGw8dgba23THj+WRBBygDJ4iZMWI680lwTO9der02PRjR5+aeqY7xFLKxpHtRNtROnh/hZgBla7yHjJJmdbR71PB1DmMnXX0st1XBwI9ysTBawbd8zsATMJZjcSX7QtuYWE+H1CDcC7VbRhspAhFUMMXPaG2JIidL6HwVPZplw7E5RlewObsdHNvNj+2iYhi7AubTFNze+57Qb2gOzkgidA10deSa4HhBPez3AhzYs6+YExcESbjmZBVWErtAzVAKjDPftmaNSCCZAA5eh1TCo5jKbqtMSQHEQZBOWGjUTJIHpzXJNu7ZeKTWxLE56TMwDGgFvcuS4k3vaLcgdJ6IjCV21AcpAJvB18R1sk9encFzy4AAQ7L3HScx7uoILR5a3UKb4eDT7rp/UC3XnyXnZOq05Nt1+53wwXDfZj0PB9kEdfmDsoU2tfLLWNuU7+SFOLLqhaBlPkfMcwqKfEH03k1KdpMHQ+N7rtioZN1+5ytyhswiphG5obbm0TY7x0Uhgf0vNtQdljeNU4kui8RYlDO4zSc+TmEaGwJ8VOXTK7iv8ARRZ218mE1sFLRIM9B0SE4A0nl1MkTu5pIjS/r9WT7D8Ypgbn329VqviKb7ioQALgD6K6ceqKpkJ03aKsO1xEF0PbpEweYPPUEIx1eG6DPExoJ+HqgamLy91jtCLOId8doj9lUcbUDszoIm9u8PVE4ye6CMkuS9gY0FxZlJ13afLkdOiHflLm5aYGW4PnseXjZGursLS6QRuBcieY2+rodlakD7YtMbWOw6eMjwXJlWeT+PH0dEO0luW9z9B/oH/gsWfxCl/Ob/xWLWjL7/YP4X0cjTqOaWDLNRzTIkSczqryJ3c0ADz10VTmtzGCDIaR5gGw5XQ9Wu4VJZ33j2WkkNZIAJMAyLzpvEkxF2GwlMEECKkf9Qe0fHZw0EHyiAVeeC26ONT8MuqUjlsiMJgi4Ty9T9fuoUK4c0G14BA2dGh5HxV44k0GGlst1E6HYFcyiU2GOE4f3w3rv+6hxl+QRERE/LqToraWD+8Mzdo9gEta5gbmkwTUa4tJBEZQejtQVXxbAvc+k51Vz2hpaGuDZkRD3FsS4d4abjcEmqgm9I3ajYDUdUmm17yczpAkhgIPIXd5zPIKrjtIEPe3uw6MvMCZd/8AmIS/iVYtqMDo79muB/MM0NiOTR6jrGdu4jvmRYa3H0Au1RS4OfU2L3M3XWfYunAcSJzFvuk36LnMRSgCNNj16Lrvs6zLQEauN+gFveZKxnmoQbN4Y6p0PcRTDmW1AslNHMQXNgxY9J6prTeLN1m/oEtx1RrJYyIMTBvppaxXm9nvTT/U7u524tfoKeN0WuqNg6wCbxbkk7zlqGJ11KbVad5Otz9dUCMK55OQEnXRepFUqPPlu7DmAnvN3gaIqpgyADMzfRU4T8JpFQGYBA3Q+Jxz3XByt06lAWEM4fmMXnkk+Nodm+49E0ocQLQCNRvqiq9QYj2gA7oNdNwnuDSOeoUmkkyRHMaeivOD7zagAMExmMHLABbcWnX4xtLFVqbW2DhTzDNUE3ABcDTyiSJAl1hEwUTWqhxLGQXgaSO6AQ0l0nblqoZZttKJuEUt2LMJiMQztQ/KW9plOUEHsyzMRBmZzBtpOupCZ0uNwQXt7ogtbpc3LiPgDprrELKojutm2pOpO5PX60QzwVVY7psxqrg6ulx2i+zg5hG9j57T8FZTqUCMwqz/AKTAd15SuOyrIKlPosM3bRaPVZI8M7SlimC4qHUQIIOh8R9aqdd1KuCO0FnHoRbQW08ei4nOQIkxyW21HC8lOHSxh+VsUuocuTpKfBjcl4A2JiPOCfVSqYZjaRhw7QHabiLgykDMa8dfkrG4oq1P2StEnPM8lr7y4blbJm6qATEW0sTz9VfTq5vzQl7wVZSdCKANdXLTe45qh+Knb3oeoCoNCAL/ALyOQWKPkViAK2vMLKZ3WgptTEXdqDGZocRzAPx+ro3h+Hc/u0xlA2FgJ8EPQYN9Omvgn3Cw58tHcb3RAGpmdjcwCsNpbmluMMLgn0oBfIyHOP8AVIgtEeO485tCi7tKTHGm9pI7s3HeHS8byYHkisUIJJsG89AAgsNi3B7C0/hOLm3PsOIkEmfZJkAaiwFtOKLcpuXo62lGKiK+McOLKRqO7uS+W3di5LnbgtkWsJ31SWrQaDYhw6XtzT77a44Np9nT79SqXNaM4BnK7SbWhIsY2AIsXC4sIAtFrLpwtu7OfIl4BsQ2zeRkjw2XWYQFrWhthEjdcpSBe5reZAHRdycKGPgXEAiddBr5lQ6+9CS9luk/O39F7SJDuQm/PkeiW1G3n0TDFN7g8PcljKZJIOy3ggoxv2LNK5FtOkMjnbxAvpJChhatOk/NJLyNACY223RWAZluRmkOsLW036A+qWl2V5LTAJMNGw6lUhLVf0yclVA3HMS978x8iYBjqAl769ozfLyUseC51yoU2xZVJMsokDvOMNGv7C2/REMcXgZpg6stlAINnWl3gTEoDFMJqU/aDGNc8QAQ6oRkaNzYFx01IvZMaD2u7wggHa4gEWK5s03dIrBIrxVS7GNeGvcY70nuwTZsiwj/ABqhamAYwtLXOlsx3jEEREaBvQchyCve4udn/KGkNPMk3dHKLA9TzQ73RvdUwwpWzOR70VVAZvqtBoOpWZSVIUVYnRIsbsfVVuHJXNohadSHJAUDVqgY0udZo1MTHot08rgHNgtIkOGhHMK51KxGoOo2haLiBGgFgNvJAUQDFhbCxjlaCd4QFFYNltisOHm4VMEG9kDLHU51VRYQU3wnDHPjKQZ5ajqeirr4B7dRpPh9fJFhQugwJ9fmscbyPTmjey2hUHChFgD9r0KxWfdTzCxAFCtpBVhXs5IAki8PVIFzAF5mOknol7HxHMWWqrjohoB7xrHOrw1jgWtALjIAk332HzWuBYGo9hcSA0j8zS7NcpFh6Re6J8V32HotYGsGYWIAk7Rv71LJLSkkUhHU7ZyvG+GdgGOGZwl2UueX5CblokmBe3mEnq1CYkyY/wABdT9q6biG2hsujedCDpbwXLtwrnOENNzGh1/dUxv4mJr5Uhr9naUZn5Q42a0amZk2BnRP2UXNaxzg4G4IOuvVV/Z90EgZcrG5bi570yBzTx4JaXOBcBy18Fy9THuR0+TowPQ9QGajIzOGogCRshq2OAPdaLi5jpHoqq7KlV0tbYeZ9FN9JtNuZ3tZY1Nz6KkIUkmzEpW7QQ3E0zYcr3Hp5SUsx9NrJLdJMTeFQWOAc45QfPXyKW4hzjr8VSMUuDDk3yaqukyVUXjmtuHNUuE+C2YLqeKcJy63idJi09FVQs2Hhr3n2nkDM4bBx1fAAF+QVlNgVjaYRSEVkucpMoq5rFPKgZU2kFMU1ZlUsiVhRVC1kVwasdS5JAgctVZp73hEVae0rXZcjMp2OgY0FUJBRhbz+isNKR+3yRYqKmNB0sVbGxVApkfWyINY9nUO4Y8g9QCQnyBOnSczvMJHgn2C42yIqNg7uHPmvMquOxzACTUAdocrTPdDtm/pIPghDx/E/wA0+jf/ABXR+Ek/KF3aPWXGlU7pDc2oLdDvpqOvqgq3CTPcMj6suW+y2Lc9uYv/ABMxiYE6cl0+Cxxb6+U9VzSi4No2nqKf4ZU/lu93zWJ1/GG/yh/V/ZaU7mbqBwwV7VQ5TplVJFlRm4VDgUUwEX2Unsm4QAGx5GmqJ/iFQuDi4kjSVE0+i0KKAsO/jdVwa10OAOhGvSUXhsTnLicrS0ZmNi2a4H7JU3Bu1iw1OybYDBBxzEl2kjp+6y6Q1Yx+zVASQ4iQJH7p+4gAnY6n3bKjC4djQIZEWB/MfmrKrRFiWjy1UJSuReKpAeJxwY38OYmHG0/OeqBwXDjWmo9x1i/rqi8VWbTaJ/EMyANPNKsZxioREADkJAVEibYz4jh6br1Kkkfpg6fBc3ig0aGRtz9VqpiHHVCPMraRlsg50rYUXLdNaMlzI03ESNxOnwVrQqmBoJIABMSY1iwk7q1pQwLGhbWmhXFnK6yCILas7NaaxBog3r105Tbzhae9bqvAVD3yL2PxQBB++6nTJiYhayCJ3+IUWO12+tEAXURmsdPitdkQ7ytP1dWUwSJbNjy2P91jQJOYW1n5dUAZq3LBkfND4qjFKrGzHSP9phM6lCS1zSC2InfeJHgfQIPiwIY8ETLS33EAz5prkTE+HqspUqTqOP7IuawkPYyB3KdOJgaM7MTMyx/iFFTgmEAhuNZLS4GzSHANEFsOtLswufh3mlCvimQexoVGiCZ7RzcwY1k3s0Q0d0QO8easpfeXNjscJvctM3blGrSLCy7VkS8/4/4Tr6B/s5g2hxYHZmiq9odGWYtIEmL9V1Y4c5suBzAe0N4mCUl4Xhqjc5qBoc+o+p3ZIlxzRddhw4y8O9kkCeU6ev8AcLjyyubZWK2oUdiz9bPrzWLpewZ+in/T/ZYo9xFNB5oLqzKsWKxEvoPmxUxayxYgCUrRCxYgA/AY3Ieh18PBOKfHaX6SNZgAH15lYsWXBM0pNHE/+p/2pqUW0H4eq5hc92cZWE5QAYBcDeZ29Urq/aCKjI4lnBx1Ok4HsJbhXE5qhd2QGw74OUZhYFaWLL2Ztbh+KxWdzBh+KNLnCk0MDcPUc59Su5kZQAe6xzCQAfYcd0q4Zxxz+37THT2dR7KZD8HR7UNY4stUYSGvcA3tLhuZsgiS3FiVsKRTieNj8TJjS4NoVHNcXYYTVbWrsYMhpZi17KdN2VveHatJ7pLm3DiQ+7B/3/LWNKi7LmwjoqPJDhlyg8hlJbk1cY02sRbCkDVuLj7vVqDHHtW0KDmMP3Y5qzn1G1Ww2mSQA1pDWkkZxJIuHOCx1AtaXY9gGRrp7TDy4NdRe8lnZg03uYazAw3BaLWl21iLYUjn/tH9pi1zBh64DRTrue4Gm/M5tarSpAdy0hlN8cqs6QpYnjh+7vqNx5FVuHoVGUiKRJqmo1tZhy0YIAMhk5rSbBYsRbCkdHj8bSyk0eKU2kZ3CThnWaxjQwggXNQVCCNWubbdLqPFKjMXWw9fiBDKTGntcuGpEOdBsyo0l5aHCWCHWfqQA7SxFsKROlxwGrTaccQDUy1PxcGcjewpPJD+xyvy1H1GEj2uzOW9jTwnjuehSfV4mKdRzKrnNIoe20VMjIFEmnBDDLvbzENgraxFsKRVwzjQeB22Pc1wbXzXwgBc0UHUiIa4BpFWpIzEnsnRfuo3hPHaFWjTbVxpZXNDO534DWNqGqGZXSyM2UyGjYOJ2WLEWwpFnDuOUyazXYpuUYyrTYTUwrR92a5nZul5BIcC4Z2tcLT3YlJvtJ9r3U6Tfu9aapquDzmo1QGtpUXxanDhnq1GCoPa7CRMlaWIthSO1+z9dzsNRqud3qlJhc5sWcWgyQItvHQpvicRMEtEOEHSzhrHJYsWzBU4Q0EagkEcxqCeuonwTWjxN7aYa0CWd4bktINgdbZvh57WJDQMOMuI1aIgNFxEbETvAHhbmtUeOVJHsw3xEWDToeXpssWJ0KxxUxFSLEQW5Y5i3W/9yFlDLNtY9yxYufLJql9l8atNl2dvI+9YsWLOmPoepn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71" y="111711"/>
            <a:ext cx="7610658" cy="514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52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3 Stephen Documents\Physics\Y13 Physics\3.3 Wave Systems 91523\L3phy waves\doppler radar hurricane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833874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75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3 Stephen Documents\Physics\Y13 Physics\3.3 Wave Systems 91523\L3phy waves\doppler tornado no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0800" y="737260"/>
            <a:ext cx="1135150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26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 descr="doppler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6764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447800" y="304800"/>
            <a:ext cx="548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ja-JP" sz="3200" u="sng" dirty="0">
                <a:solidFill>
                  <a:srgbClr val="000099"/>
                </a:solidFill>
                <a:latin typeface="Verdana" pitchFamily="34" charset="0"/>
                <a:ea typeface="ＭＳ Ｐゴシック" pitchFamily="34" charset="-128"/>
              </a:rPr>
              <a:t>The Doppler Effect-</a:t>
            </a:r>
          </a:p>
        </p:txBody>
      </p:sp>
      <p:pic>
        <p:nvPicPr>
          <p:cNvPr id="70660" name="Picture 4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7239000" y="381000"/>
            <a:ext cx="304800" cy="304800"/>
          </a:xfrm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04800" y="990600"/>
            <a:ext cx="655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ja-JP" b="0" dirty="0">
                <a:solidFill>
                  <a:srgbClr val="000099"/>
                </a:solidFill>
                <a:latin typeface="Verdana" pitchFamily="34" charset="0"/>
                <a:ea typeface="ＭＳ Ｐゴシック" pitchFamily="34" charset="-128"/>
              </a:rPr>
              <a:t>the change in wave frequency resulting from motion of the source or observer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28600" y="1828800"/>
            <a:ext cx="403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ja-JP" b="0" dirty="0">
                <a:solidFill>
                  <a:srgbClr val="660066"/>
                </a:solidFill>
                <a:latin typeface="Verdana" pitchFamily="34" charset="0"/>
                <a:ea typeface="ＭＳ Ｐゴシック" pitchFamily="34" charset="-128"/>
              </a:rPr>
              <a:t>Consider the waves from a sound source:</a:t>
            </a: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304800" y="26670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ja-JP" b="0">
                <a:solidFill>
                  <a:srgbClr val="660066"/>
                </a:solidFill>
                <a:latin typeface="Verdana" pitchFamily="34" charset="0"/>
                <a:ea typeface="ＭＳ Ｐゴシック" pitchFamily="34" charset="-128"/>
              </a:rPr>
              <a:t>Now, consider the waves from a </a:t>
            </a:r>
            <a:r>
              <a:rPr lang="en-US" altLang="ja-JP">
                <a:solidFill>
                  <a:srgbClr val="660066"/>
                </a:solidFill>
                <a:latin typeface="Verdana" pitchFamily="34" charset="0"/>
                <a:ea typeface="ＭＳ Ｐゴシック" pitchFamily="34" charset="-128"/>
              </a:rPr>
              <a:t>moving</a:t>
            </a:r>
            <a:r>
              <a:rPr lang="en-US" altLang="ja-JP" b="0">
                <a:solidFill>
                  <a:srgbClr val="660066"/>
                </a:solidFill>
                <a:latin typeface="Verdana" pitchFamily="34" charset="0"/>
                <a:ea typeface="ＭＳ Ｐゴシック" pitchFamily="34" charset="-128"/>
              </a:rPr>
              <a:t> source</a:t>
            </a:r>
            <a:r>
              <a:rPr lang="en-US" altLang="ja-JP" b="0">
                <a:latin typeface="Verdana" pitchFamily="34" charset="0"/>
                <a:ea typeface="ＭＳ Ｐゴシック" pitchFamily="34" charset="-128"/>
              </a:rPr>
              <a:t>:</a:t>
            </a: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0" y="4419600"/>
            <a:ext cx="2743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ja-JP" sz="2000" b="0" dirty="0">
                <a:solidFill>
                  <a:srgbClr val="000099"/>
                </a:solidFill>
                <a:latin typeface="Verdana" pitchFamily="34" charset="0"/>
                <a:ea typeface="ＭＳ Ｐゴシック" pitchFamily="34" charset="-128"/>
              </a:rPr>
              <a:t>You hear a </a:t>
            </a:r>
            <a:r>
              <a:rPr lang="en-US" altLang="ja-JP" sz="2000" b="0" u="sng" dirty="0">
                <a:solidFill>
                  <a:srgbClr val="FF0000"/>
                </a:solidFill>
                <a:latin typeface="Verdana" pitchFamily="34" charset="0"/>
                <a:ea typeface="ＭＳ Ｐゴシック" pitchFamily="34" charset="-128"/>
              </a:rPr>
              <a:t>lower</a:t>
            </a:r>
            <a:r>
              <a:rPr lang="en-US" altLang="ja-JP" sz="2000" b="0" dirty="0">
                <a:solidFill>
                  <a:srgbClr val="000099"/>
                </a:solidFill>
                <a:latin typeface="Verdana" pitchFamily="34" charset="0"/>
                <a:ea typeface="ＭＳ Ｐゴシック" pitchFamily="34" charset="-128"/>
              </a:rPr>
              <a:t> frequency as it moves </a:t>
            </a:r>
            <a:r>
              <a:rPr lang="en-US" altLang="ja-JP" sz="2000" b="0" u="sng" dirty="0">
                <a:solidFill>
                  <a:srgbClr val="FF0000"/>
                </a:solidFill>
                <a:latin typeface="Verdana" pitchFamily="34" charset="0"/>
                <a:ea typeface="ＭＳ Ｐゴシック" pitchFamily="34" charset="-128"/>
              </a:rPr>
              <a:t>away</a:t>
            </a:r>
            <a:r>
              <a:rPr lang="en-US" altLang="ja-JP" sz="2000" b="0" dirty="0">
                <a:solidFill>
                  <a:srgbClr val="000099"/>
                </a:solidFill>
                <a:latin typeface="Verdana" pitchFamily="34" charset="0"/>
                <a:ea typeface="ＭＳ Ｐゴシック" pitchFamily="34" charset="-128"/>
              </a:rPr>
              <a:t> from you</a:t>
            </a:r>
          </a:p>
        </p:txBody>
      </p:sp>
      <p:sp>
        <p:nvSpPr>
          <p:cNvPr id="70679" name="Text Box 23"/>
          <p:cNvSpPr txBox="1">
            <a:spLocks noChangeArrowheads="1"/>
          </p:cNvSpPr>
          <p:nvPr/>
        </p:nvSpPr>
        <p:spPr bwMode="auto">
          <a:xfrm>
            <a:off x="6248400" y="4419600"/>
            <a:ext cx="2514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ja-JP" sz="2000" b="0" dirty="0">
                <a:solidFill>
                  <a:srgbClr val="0070C0"/>
                </a:solidFill>
                <a:latin typeface="Verdana" pitchFamily="34" charset="0"/>
                <a:ea typeface="ＭＳ Ｐゴシック" pitchFamily="34" charset="-128"/>
              </a:rPr>
              <a:t>You hear a </a:t>
            </a:r>
            <a:r>
              <a:rPr lang="en-US" altLang="ja-JP" sz="2000" b="0" u="sng" dirty="0">
                <a:solidFill>
                  <a:srgbClr val="FF0000"/>
                </a:solidFill>
                <a:latin typeface="Verdana" pitchFamily="34" charset="0"/>
                <a:ea typeface="ＭＳ Ｐゴシック" pitchFamily="34" charset="-128"/>
              </a:rPr>
              <a:t>higher</a:t>
            </a:r>
            <a:r>
              <a:rPr lang="en-US" altLang="ja-JP" sz="2000" b="0" dirty="0">
                <a:solidFill>
                  <a:srgbClr val="0070C0"/>
                </a:solidFill>
                <a:latin typeface="Verdana" pitchFamily="34" charset="0"/>
                <a:ea typeface="ＭＳ Ｐゴシック" pitchFamily="34" charset="-128"/>
              </a:rPr>
              <a:t> frequency as it moves </a:t>
            </a:r>
            <a:r>
              <a:rPr lang="en-US" altLang="ja-JP" sz="2000" b="0" u="sng" dirty="0">
                <a:solidFill>
                  <a:srgbClr val="FF0000"/>
                </a:solidFill>
                <a:latin typeface="Verdana" pitchFamily="34" charset="0"/>
                <a:ea typeface="ＭＳ Ｐゴシック" pitchFamily="34" charset="-128"/>
              </a:rPr>
              <a:t>toward</a:t>
            </a:r>
            <a:r>
              <a:rPr lang="en-US" altLang="ja-JP" sz="2000" b="0" dirty="0">
                <a:solidFill>
                  <a:srgbClr val="0070C0"/>
                </a:solidFill>
                <a:latin typeface="Verdana" pitchFamily="34" charset="0"/>
                <a:ea typeface="ＭＳ Ｐゴシック" pitchFamily="34" charset="-128"/>
              </a:rPr>
              <a:t> you</a:t>
            </a:r>
          </a:p>
        </p:txBody>
      </p:sp>
      <p:pic>
        <p:nvPicPr>
          <p:cNvPr id="25" name="Picture 5" descr="doppler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36576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7" name="Picture 21" descr="hiking"/>
          <p:cNvPicPr>
            <a:picLocks noChangeAspect="1" noChangeArrowheads="1"/>
          </p:cNvPicPr>
          <p:nvPr/>
        </p:nvPicPr>
        <p:blipFill>
          <a:blip r:embed="rId8" cstate="print"/>
          <a:srcRect l="28572" r="38095"/>
          <a:stretch>
            <a:fillRect/>
          </a:stretch>
        </p:blipFill>
        <p:spPr bwMode="auto">
          <a:xfrm>
            <a:off x="3124200" y="4495800"/>
            <a:ext cx="3968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6" name="Picture 20" descr="problem"/>
          <p:cNvPicPr>
            <a:picLocks noChangeAspect="1" noChangeArrowheads="1"/>
          </p:cNvPicPr>
          <p:nvPr/>
        </p:nvPicPr>
        <p:blipFill>
          <a:blip r:embed="rId9" cstate="print"/>
          <a:srcRect l="47058"/>
          <a:stretch>
            <a:fillRect/>
          </a:stretch>
        </p:blipFill>
        <p:spPr bwMode="auto">
          <a:xfrm>
            <a:off x="5638800" y="4572000"/>
            <a:ext cx="43656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78" fill="hold"/>
                                        <p:tgtEl>
                                          <p:spTgt spid="706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60"/>
                </p:tgtEl>
              </p:cMediaNode>
            </p:audio>
          </p:childTnLst>
        </p:cTn>
      </p:par>
    </p:tnLst>
    <p:bldLst>
      <p:bldP spid="70659" grpId="0" autoUpdateAnimBg="0"/>
      <p:bldP spid="70661" grpId="0" autoUpdateAnimBg="0"/>
      <p:bldP spid="70662" grpId="0" autoUpdateAnimBg="0"/>
      <p:bldP spid="70675" grpId="0" autoUpdateAnimBg="0"/>
      <p:bldP spid="70678" grpId="0" autoUpdateAnimBg="0"/>
      <p:bldP spid="7067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16.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8610600" cy="344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1371600"/>
            <a:ext cx="1600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rot="17769529">
            <a:off x="-20617" y="1945572"/>
            <a:ext cx="1600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2362200" y="1355725"/>
          <a:ext cx="370205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4" imgW="1028520" imgH="482400" progId="Equation.3">
                  <p:embed/>
                </p:oleObj>
              </mc:Choice>
              <mc:Fallback>
                <p:oleObj name="Equation" r:id="rId4" imgW="1028520" imgH="482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55725"/>
                        <a:ext cx="3702050" cy="173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5"/>
          <p:cNvGraphicFramePr>
            <a:graphicFrameLocks noChangeAspect="1"/>
          </p:cNvGraphicFramePr>
          <p:nvPr/>
        </p:nvGraphicFramePr>
        <p:xfrm>
          <a:off x="533400" y="3733800"/>
          <a:ext cx="836613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6" imgW="190440" imgH="190440" progId="Equation.3">
                  <p:embed/>
                </p:oleObj>
              </mc:Choice>
              <mc:Fallback>
                <p:oleObj name="Equation" r:id="rId6" imgW="190440" imgH="1904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733800"/>
                        <a:ext cx="836613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16"/>
          <p:cNvSpPr txBox="1">
            <a:spLocks noChangeArrowheads="1"/>
          </p:cNvSpPr>
          <p:nvPr/>
        </p:nvSpPr>
        <p:spPr bwMode="auto">
          <a:xfrm>
            <a:off x="1143000" y="38100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>
                <a:ea typeface="ＭＳ Ｐゴシック" pitchFamily="34" charset="-128"/>
              </a:rPr>
              <a:t>Which to use  + or -  ?</a:t>
            </a:r>
          </a:p>
        </p:txBody>
      </p:sp>
      <p:graphicFrame>
        <p:nvGraphicFramePr>
          <p:cNvPr id="1028" name="Object 17"/>
          <p:cNvGraphicFramePr>
            <a:graphicFrameLocks noChangeAspect="1"/>
          </p:cNvGraphicFramePr>
          <p:nvPr/>
        </p:nvGraphicFramePr>
        <p:xfrm>
          <a:off x="3429000" y="4800600"/>
          <a:ext cx="989013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8" imgW="190440" imgH="190440" progId="Equation.3">
                  <p:embed/>
                </p:oleObj>
              </mc:Choice>
              <mc:Fallback>
                <p:oleObj name="Equation" r:id="rId8" imgW="190440" imgH="1904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800600"/>
                        <a:ext cx="989013" cy="98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Line 18"/>
          <p:cNvSpPr>
            <a:spLocks noChangeShapeType="1"/>
          </p:cNvSpPr>
          <p:nvPr/>
        </p:nvSpPr>
        <p:spPr bwMode="auto">
          <a:xfrm flipV="1">
            <a:off x="3962400" y="4495800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1034" name="Text Box 19"/>
          <p:cNvSpPr txBox="1">
            <a:spLocks noChangeArrowheads="1"/>
          </p:cNvSpPr>
          <p:nvPr/>
        </p:nvSpPr>
        <p:spPr bwMode="auto">
          <a:xfrm>
            <a:off x="5181600" y="4267200"/>
            <a:ext cx="358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ea typeface="ＭＳ Ｐゴシック" pitchFamily="34" charset="-128"/>
              </a:rPr>
              <a:t>Use </a:t>
            </a:r>
            <a:r>
              <a:rPr lang="en-US" altLang="ja-JP" sz="2000">
                <a:solidFill>
                  <a:srgbClr val="FF0000"/>
                </a:solidFill>
                <a:ea typeface="ＭＳ Ｐゴシック" pitchFamily="34" charset="-128"/>
              </a:rPr>
              <a:t>+ </a:t>
            </a:r>
            <a:r>
              <a:rPr lang="en-US" altLang="ja-JP" sz="2000">
                <a:ea typeface="ＭＳ Ｐゴシック" pitchFamily="34" charset="-128"/>
              </a:rPr>
              <a:t>if sound source is moving away</a:t>
            </a:r>
          </a:p>
        </p:txBody>
      </p:sp>
      <p:sp>
        <p:nvSpPr>
          <p:cNvPr id="1035" name="Text Box 20"/>
          <p:cNvSpPr txBox="1">
            <a:spLocks noChangeArrowheads="1"/>
          </p:cNvSpPr>
          <p:nvPr/>
        </p:nvSpPr>
        <p:spPr bwMode="auto">
          <a:xfrm>
            <a:off x="228600" y="5715000"/>
            <a:ext cx="358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ea typeface="ＭＳ Ｐゴシック" pitchFamily="34" charset="-128"/>
              </a:rPr>
              <a:t>Use </a:t>
            </a:r>
            <a:r>
              <a:rPr lang="en-US" altLang="ja-JP" sz="2000">
                <a:solidFill>
                  <a:srgbClr val="FF0000"/>
                </a:solidFill>
                <a:ea typeface="ＭＳ Ｐゴシック" pitchFamily="34" charset="-128"/>
              </a:rPr>
              <a:t>─</a:t>
            </a:r>
            <a:r>
              <a:rPr lang="en-US" altLang="ja-JP" sz="2000">
                <a:ea typeface="ＭＳ Ｐゴシック" pitchFamily="34" charset="-128"/>
              </a:rPr>
              <a:t> if sound source is approaching </a:t>
            </a:r>
          </a:p>
        </p:txBody>
      </p:sp>
      <p:sp>
        <p:nvSpPr>
          <p:cNvPr id="1036" name="Line 21"/>
          <p:cNvSpPr>
            <a:spLocks noChangeShapeType="1"/>
          </p:cNvSpPr>
          <p:nvPr/>
        </p:nvSpPr>
        <p:spPr bwMode="auto">
          <a:xfrm flipV="1">
            <a:off x="2514600" y="54864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NZ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6172200" y="990600"/>
            <a:ext cx="358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pitchFamily="34" charset="-128"/>
              </a:rPr>
              <a:t>Velocity of wave medium</a:t>
            </a: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H="1" flipV="1">
            <a:off x="2133600" y="12954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400800" y="2819400"/>
            <a:ext cx="358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pitchFamily="34" charset="-128"/>
              </a:rPr>
              <a:t>Velocity of Sound source</a:t>
            </a: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5715000" y="28194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5105400" y="14478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>
            <a:off x="3200400" y="25908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81000" y="762000"/>
            <a:ext cx="358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pitchFamily="34" charset="-128"/>
              </a:rPr>
              <a:t>Doppler  or apparent frequency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62000" y="32004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pitchFamily="34" charset="-128"/>
              </a:rPr>
              <a:t>Sound source frequency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4993038"/>
            <a:ext cx="278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(</a:t>
            </a:r>
            <a:r>
              <a:rPr lang="en-NZ" sz="2000" dirty="0" smtClean="0">
                <a:solidFill>
                  <a:srgbClr val="FF0000"/>
                </a:solidFill>
              </a:rPr>
              <a:t>A</a:t>
            </a:r>
            <a:r>
              <a:rPr lang="en-NZ" sz="2000" dirty="0" smtClean="0"/>
              <a:t>way ~ </a:t>
            </a:r>
            <a:r>
              <a:rPr lang="en-NZ" sz="2000" dirty="0" smtClean="0">
                <a:solidFill>
                  <a:srgbClr val="FF0000"/>
                </a:solidFill>
              </a:rPr>
              <a:t>A</a:t>
            </a:r>
            <a:r>
              <a:rPr lang="en-NZ" sz="2000" dirty="0" smtClean="0"/>
              <a:t>dd ~ </a:t>
            </a:r>
            <a:r>
              <a:rPr lang="en-NZ" sz="2000" dirty="0" smtClean="0">
                <a:solidFill>
                  <a:srgbClr val="FF0000"/>
                </a:solidFill>
              </a:rPr>
              <a:t>+</a:t>
            </a:r>
            <a:r>
              <a:rPr lang="en-NZ" sz="2000" dirty="0" smtClean="0"/>
              <a:t>)</a:t>
            </a:r>
            <a:endParaRPr lang="en-NZ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/>
      <p:bldP spid="1033" grpId="0" animBg="1"/>
      <p:bldP spid="1034" grpId="0"/>
      <p:bldP spid="1035" grpId="0"/>
      <p:bldP spid="1036" grpId="0" animBg="1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53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latin typeface="+mn-lt"/>
                <a:ea typeface="ＭＳ Ｐゴシック" pitchFamily="34" charset="-128"/>
              </a:rPr>
              <a:t>You are standing still. What frequency do you detect if a fire engine whose siren emits at 1550 Hz moves at a speed of 32 m/s</a:t>
            </a:r>
          </a:p>
        </p:txBody>
      </p:sp>
      <p:graphicFrame>
        <p:nvGraphicFramePr>
          <p:cNvPr id="62473" name="Object 9"/>
          <p:cNvGraphicFramePr>
            <a:graphicFrameLocks noChangeAspect="1"/>
          </p:cNvGraphicFramePr>
          <p:nvPr/>
        </p:nvGraphicFramePr>
        <p:xfrm>
          <a:off x="6934200" y="1676400"/>
          <a:ext cx="1308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4" imgW="1307880" imgH="279360" progId="Equation.3">
                  <p:embed/>
                </p:oleObj>
              </mc:Choice>
              <mc:Fallback>
                <p:oleObj name="Equation" r:id="rId4" imgW="1307880" imgH="2793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676400"/>
                        <a:ext cx="1308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9" name="Object 15"/>
          <p:cNvGraphicFramePr>
            <a:graphicFrameLocks noChangeAspect="1"/>
          </p:cNvGraphicFramePr>
          <p:nvPr/>
        </p:nvGraphicFramePr>
        <p:xfrm>
          <a:off x="2971800" y="1447800"/>
          <a:ext cx="370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6" imgW="3708360" imgH="787320" progId="Equation.3">
                  <p:embed/>
                </p:oleObj>
              </mc:Choice>
              <mc:Fallback>
                <p:oleObj name="Equation" r:id="rId6" imgW="3708360" imgH="78732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447800"/>
                        <a:ext cx="37084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Text Box 16"/>
          <p:cNvSpPr txBox="1">
            <a:spLocks noChangeArrowheads="1"/>
          </p:cNvSpPr>
          <p:nvPr/>
        </p:nvSpPr>
        <p:spPr bwMode="auto">
          <a:xfrm>
            <a:off x="381000" y="990600"/>
            <a:ext cx="200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>
                <a:latin typeface="+mn-lt"/>
                <a:ea typeface="ＭＳ Ｐゴシック" pitchFamily="34" charset="-128"/>
              </a:rPr>
              <a:t>a) toward you?</a:t>
            </a:r>
          </a:p>
        </p:txBody>
      </p:sp>
      <p:graphicFrame>
        <p:nvGraphicFramePr>
          <p:cNvPr id="62481" name="Object 17"/>
          <p:cNvGraphicFramePr>
            <a:graphicFrameLocks noChangeAspect="1"/>
          </p:cNvGraphicFramePr>
          <p:nvPr/>
        </p:nvGraphicFramePr>
        <p:xfrm>
          <a:off x="7010400" y="2971800"/>
          <a:ext cx="1308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8" imgW="1307880" imgH="279360" progId="Equation.3">
                  <p:embed/>
                </p:oleObj>
              </mc:Choice>
              <mc:Fallback>
                <p:oleObj name="Equation" r:id="rId8" imgW="1307880" imgH="2793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971800"/>
                        <a:ext cx="1308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85" name="Object 21"/>
          <p:cNvGraphicFramePr>
            <a:graphicFrameLocks noChangeAspect="1"/>
          </p:cNvGraphicFramePr>
          <p:nvPr/>
        </p:nvGraphicFramePr>
        <p:xfrm>
          <a:off x="3048000" y="2743200"/>
          <a:ext cx="370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10" imgW="3708360" imgH="787320" progId="Equation.3">
                  <p:embed/>
                </p:oleObj>
              </mc:Choice>
              <mc:Fallback>
                <p:oleObj name="Equation" r:id="rId10" imgW="3708360" imgH="78732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743200"/>
                        <a:ext cx="37084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304800" y="2286000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>
                <a:latin typeface="+mn-lt"/>
                <a:ea typeface="ＭＳ Ｐゴシック" pitchFamily="34" charset="-128"/>
              </a:rPr>
              <a:t>b) away from you?</a:t>
            </a:r>
          </a:p>
        </p:txBody>
      </p:sp>
      <p:graphicFrame>
        <p:nvGraphicFramePr>
          <p:cNvPr id="3087" name="Object 11"/>
          <p:cNvGraphicFramePr>
            <a:graphicFrameLocks noChangeAspect="1"/>
          </p:cNvGraphicFramePr>
          <p:nvPr/>
        </p:nvGraphicFramePr>
        <p:xfrm>
          <a:off x="914400" y="1371600"/>
          <a:ext cx="19129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12" imgW="901440" imgH="431640" progId="Equation.3">
                  <p:embed/>
                </p:oleObj>
              </mc:Choice>
              <mc:Fallback>
                <p:oleObj name="Equation" r:id="rId12" imgW="901440" imgH="431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71600"/>
                        <a:ext cx="1912938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8" name="Object 16"/>
          <p:cNvGraphicFramePr>
            <a:graphicFrameLocks noChangeAspect="1"/>
          </p:cNvGraphicFramePr>
          <p:nvPr/>
        </p:nvGraphicFramePr>
        <p:xfrm>
          <a:off x="914400" y="2590800"/>
          <a:ext cx="1982788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quation" r:id="rId14" imgW="901440" imgH="431640" progId="Equation.3">
                  <p:embed/>
                </p:oleObj>
              </mc:Choice>
              <mc:Fallback>
                <p:oleObj name="Equation" r:id="rId14" imgW="901440" imgH="4316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90800"/>
                        <a:ext cx="1982788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28600" y="3657600"/>
            <a:ext cx="8686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+mn-lt"/>
                <a:ea typeface="宋体" charset="-122"/>
              </a:rPr>
              <a:t>A train moving at a constant speed is passing a stationary observer on a platform.  On one of the train cars, a flute player is continually playing the note known as concert A (f = 440 Hz).  After the flute has passed, the observer hears the sound as a G which has a frequency of 392 Hz.  What is the speed of the train?   The speed of sound in air is 343 m/s. </a:t>
            </a:r>
            <a:endParaRPr lang="ja-JP" altLang="en-US" sz="2000">
              <a:solidFill>
                <a:srgbClr val="CC3300"/>
              </a:solidFill>
              <a:latin typeface="+mn-lt"/>
              <a:ea typeface="ＭＳ Ｐゴシック" pitchFamily="34" charset="-128"/>
            </a:endParaRPr>
          </a:p>
        </p:txBody>
      </p:sp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1371600" y="5410200"/>
          <a:ext cx="1982788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Equation" r:id="rId16" imgW="901440" imgH="431640" progId="Equation.3">
                  <p:embed/>
                </p:oleObj>
              </mc:Choice>
              <mc:Fallback>
                <p:oleObj name="Equation" r:id="rId16" imgW="90144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410200"/>
                        <a:ext cx="1982788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3733800" y="5410200"/>
          <a:ext cx="23622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18" imgW="1168200" imgH="431640" progId="Equation.3">
                  <p:embed/>
                </p:oleObj>
              </mc:Choice>
              <mc:Fallback>
                <p:oleObj name="Equation" r:id="rId18" imgW="1168200" imgH="431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410200"/>
                        <a:ext cx="2362200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553200" y="5791200"/>
            <a:ext cx="1271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CC3300"/>
                </a:solidFill>
                <a:ea typeface="宋体" pitchFamily="2" charset="-122"/>
              </a:rPr>
              <a:t>= 42 m/s </a:t>
            </a:r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6" grpId="0" autoUpdateAnimBg="0"/>
      <p:bldP spid="18" grpId="0"/>
      <p:bldP spid="2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417</Words>
  <Application>Microsoft Macintosh PowerPoint</Application>
  <PresentationFormat>On-screen Show (4:3)</PresentationFormat>
  <Paragraphs>49</Paragraphs>
  <Slides>12</Slides>
  <Notes>9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Willis</dc:creator>
  <cp:lastModifiedBy>Stephen Anderson</cp:lastModifiedBy>
  <cp:revision>77</cp:revision>
  <dcterms:created xsi:type="dcterms:W3CDTF">2004-07-13T02:08:20Z</dcterms:created>
  <dcterms:modified xsi:type="dcterms:W3CDTF">2015-06-13T08:16:59Z</dcterms:modified>
</cp:coreProperties>
</file>