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9" r:id="rId5"/>
    <p:sldId id="322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00"/>
    <a:srgbClr val="00CC00"/>
    <a:srgbClr val="9900FF"/>
    <a:srgbClr val="FF3300"/>
    <a:srgbClr val="66FF99"/>
    <a:srgbClr val="FFF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0" autoAdjust="0"/>
    <p:restoredTop sz="95701" autoAdjust="0"/>
  </p:normalViewPr>
  <p:slideViewPr>
    <p:cSldViewPr snapToGrid="0">
      <p:cViewPr>
        <p:scale>
          <a:sx n="70" d="100"/>
          <a:sy n="70" d="100"/>
        </p:scale>
        <p:origin x="1952" y="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6C6BC8A-7D4E-49C2-A954-D3EAB85C65E2}" type="datetimeFigureOut">
              <a:rPr lang="en-US"/>
              <a:pPr>
                <a:defRPr/>
              </a:pPr>
              <a:t>8/8/15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D77F079-CCD3-43EE-92B4-B332A532DB6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641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7E31E70-4ED1-418E-9D9F-B830F7D03081}" type="slidenum">
              <a:rPr lang="ja-JP" altLang="en-US" smtClean="0">
                <a:latin typeface="Verdana" pitchFamily="34" charset="0"/>
              </a:rPr>
              <a:pPr/>
              <a:t>3</a:t>
            </a:fld>
            <a:endParaRPr lang="en-US" altLang="ja-JP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31A6BC2-D78B-4716-BA16-B7D89BBAD44C}" type="slidenum">
              <a:rPr lang="ja-JP" altLang="en-US" smtClean="0">
                <a:latin typeface="Verdana" pitchFamily="34" charset="0"/>
              </a:rPr>
              <a:pPr/>
              <a:t>4</a:t>
            </a:fld>
            <a:endParaRPr lang="en-US" altLang="ja-JP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58F483B-9E81-4F04-9278-4387DEC05413}" type="slidenum">
              <a:rPr lang="ja-JP" altLang="en-US" smtClean="0">
                <a:latin typeface="Verdana" pitchFamily="34" charset="0"/>
              </a:rPr>
              <a:pPr/>
              <a:t>5</a:t>
            </a:fld>
            <a:endParaRPr lang="en-US" altLang="ja-JP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861E-ED3D-4922-B91F-124AB0EFC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F90DA-0488-49DE-B7E0-45F15816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C0C7-9FD4-42B7-8373-DAEB6F86F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BA140-DC5D-4686-A2BC-EC3D3D907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499B-45B6-4587-ABE2-921BA844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428F-8218-4A0A-A0EB-A848E195F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6D03-C701-47F3-BDA2-548B4B3AB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474B-CA55-449F-91BC-54104C148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BD90-60F2-414E-BD5D-EE6299BD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5C4E-B550-4665-8B49-56530CF5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6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B433-E69C-4374-A9B1-831049393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34AF56A-448C-413E-B72F-682390065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-60325"/>
            <a:ext cx="5781675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18436735">
            <a:off x="-419027" y="2904600"/>
            <a:ext cx="4140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altLang="en-US" sz="3200" dirty="0" smtClean="0"/>
              <a:t>Diffraction </a:t>
            </a:r>
            <a:r>
              <a:rPr lang="en-NZ" altLang="en-US" sz="3200" dirty="0"/>
              <a:t>grating?</a:t>
            </a:r>
            <a:endParaRPr lang="en-N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1960" y="381167"/>
            <a:ext cx="8424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4000" dirty="0" smtClean="0">
                <a:latin typeface="Verdana" pitchFamily="34" charset="0"/>
              </a:rPr>
              <a:t>What </a:t>
            </a:r>
            <a:r>
              <a:rPr lang="en-NZ" altLang="en-US" sz="4000" dirty="0">
                <a:latin typeface="Verdana" pitchFamily="34" charset="0"/>
              </a:rPr>
              <a:t>is a diffraction grating?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0825" y="1388777"/>
            <a:ext cx="88931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NZ" altLang="en-US" sz="2800" dirty="0">
                <a:latin typeface="Verdana" pitchFamily="34" charset="0"/>
              </a:rPr>
              <a:t>They can be either </a:t>
            </a:r>
            <a:r>
              <a:rPr lang="en-NZ" altLang="en-US" sz="2800" b="1" i="1" dirty="0">
                <a:latin typeface="Verdana" pitchFamily="34" charset="0"/>
              </a:rPr>
              <a:t> </a:t>
            </a:r>
            <a:r>
              <a:rPr lang="en-NZ" altLang="en-US" sz="2800" b="1" i="1" dirty="0">
                <a:solidFill>
                  <a:srgbClr val="FF0000"/>
                </a:solidFill>
                <a:latin typeface="Verdana" pitchFamily="34" charset="0"/>
              </a:rPr>
              <a:t>REFLECTION</a:t>
            </a:r>
            <a:r>
              <a:rPr lang="en-NZ" altLang="en-US" sz="2800" b="1" i="1" dirty="0">
                <a:latin typeface="Verdana" pitchFamily="34" charset="0"/>
              </a:rPr>
              <a:t> </a:t>
            </a:r>
            <a:r>
              <a:rPr lang="en-NZ" altLang="en-US" sz="2800" dirty="0">
                <a:latin typeface="Verdana" pitchFamily="34" charset="0"/>
              </a:rPr>
              <a:t>or </a:t>
            </a:r>
            <a:r>
              <a:rPr lang="en-NZ" altLang="en-US" sz="2800" b="1" i="1" dirty="0">
                <a:latin typeface="Verdana" pitchFamily="34" charset="0"/>
              </a:rPr>
              <a:t> </a:t>
            </a:r>
            <a:r>
              <a:rPr lang="en-NZ" altLang="en-US" sz="2800" b="1" dirty="0">
                <a:solidFill>
                  <a:srgbClr val="FF0000"/>
                </a:solidFill>
                <a:latin typeface="Verdana" pitchFamily="34" charset="0"/>
              </a:rPr>
              <a:t>TRANSMISSION</a:t>
            </a:r>
            <a:r>
              <a:rPr lang="en-NZ" altLang="en-US" sz="2800" dirty="0">
                <a:latin typeface="Verdana" pitchFamily="34" charset="0"/>
              </a:rPr>
              <a:t> </a:t>
            </a:r>
            <a:r>
              <a:rPr lang="en-NZ" altLang="en-US" sz="2800" dirty="0" smtClean="0">
                <a:latin typeface="Verdana" pitchFamily="34" charset="0"/>
              </a:rPr>
              <a:t>(passes throught) gratings</a:t>
            </a:r>
            <a:r>
              <a:rPr lang="en-NZ" altLang="en-US" sz="2800" dirty="0">
                <a:latin typeface="Verdana" pitchFamily="34" charset="0"/>
              </a:rPr>
              <a:t>. Essentially they have many lines ruled onto a medium. For a transmission grating the medium is transparent.</a:t>
            </a:r>
            <a:endParaRPr lang="en-US" altLang="en-US" sz="2800" dirty="0">
              <a:latin typeface="Verdana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69421" y="3551180"/>
            <a:ext cx="85693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NZ" altLang="en-US" sz="2800" dirty="0">
                <a:latin typeface="Verdana" pitchFamily="34" charset="0"/>
              </a:rPr>
              <a:t>If the lines are straight, parallel and evenly spaced then we can talk about them having a particular spacing</a:t>
            </a:r>
            <a:r>
              <a:rPr lang="en-NZ" altLang="en-US" sz="2800" b="1" i="1" dirty="0">
                <a:latin typeface="Verdana" pitchFamily="34" charset="0"/>
              </a:rPr>
              <a:t> d (m)</a:t>
            </a:r>
            <a:r>
              <a:rPr lang="en-NZ" altLang="en-US" sz="2800" dirty="0">
                <a:latin typeface="Verdana" pitchFamily="34" charset="0"/>
              </a:rPr>
              <a:t> between each pair.</a:t>
            </a:r>
            <a:endParaRPr lang="en-US" altLang="en-US" sz="2800" dirty="0">
              <a:latin typeface="Verdana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85321" y="5422843"/>
            <a:ext cx="828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421946" y="5170430"/>
            <a:ext cx="1763713" cy="1620838"/>
            <a:chOff x="930" y="3180"/>
            <a:chExt cx="1111" cy="1021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930" y="3339"/>
              <a:ext cx="816" cy="862"/>
              <a:chOff x="930" y="3339"/>
              <a:chExt cx="816" cy="862"/>
            </a:xfrm>
          </p:grpSpPr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930" y="3385"/>
                <a:ext cx="816" cy="816"/>
              </a:xfrm>
              <a:prstGeom prst="ellipse">
                <a:avLst/>
              </a:prstGeom>
              <a:solidFill>
                <a:srgbClr val="FFFFFF"/>
              </a:solidFill>
              <a:ln w="158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 alt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930" y="3793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292" y="3793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1655" y="3793"/>
                <a:ext cx="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V="1">
                <a:off x="1565" y="356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flipV="1">
                <a:off x="1202" y="356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202" y="3617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1246" y="3339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NZ" altLang="en-US" sz="2800">
                    <a:latin typeface="Verdana" pitchFamily="34" charset="0"/>
                  </a:rPr>
                  <a:t>d</a:t>
                </a:r>
                <a:endParaRPr lang="en-US" altLang="en-US" sz="2800">
                  <a:latin typeface="Verdana" pitchFamily="34" charset="0"/>
                </a:endParaRPr>
              </a:p>
            </p:txBody>
          </p:sp>
        </p:grpSp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1723" y="3180"/>
              <a:ext cx="318" cy="31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 altLang="en-US"/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 flipV="1">
              <a:off x="1292" y="3203"/>
              <a:ext cx="499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 flipV="1">
              <a:off x="1701" y="3430"/>
              <a:ext cx="31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3455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n-US" smtClean="0"/>
          </a:p>
        </p:txBody>
      </p:sp>
      <p:pic>
        <p:nvPicPr>
          <p:cNvPr id="12291" name="Picture 4" descr="Fig 24-1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7188" y="0"/>
            <a:ext cx="5759450" cy="6804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4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382838"/>
            <a:ext cx="3152775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7488" y="846138"/>
            <a:ext cx="8489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defRPr/>
            </a:pPr>
            <a:r>
              <a:rPr lang="en-US" altLang="ja-JP" dirty="0">
                <a:solidFill>
                  <a:srgbClr val="000000"/>
                </a:solidFill>
                <a:latin typeface="+mn-lt"/>
                <a:ea typeface="ＭＳ Ｐゴシック" charset="-128"/>
              </a:rPr>
              <a:t>A diffraction grating consists of a large number of </a:t>
            </a:r>
            <a:r>
              <a:rPr lang="en-US" altLang="ja-JP" dirty="0">
                <a:solidFill>
                  <a:srgbClr val="FF0000"/>
                </a:solidFill>
                <a:latin typeface="+mn-lt"/>
                <a:ea typeface="ＭＳ Ｐゴシック" charset="-128"/>
              </a:rPr>
              <a:t>equally spaced narrow slits or lines</a:t>
            </a:r>
            <a:r>
              <a:rPr lang="en-US" altLang="ja-JP" dirty="0">
                <a:solidFill>
                  <a:srgbClr val="000000"/>
                </a:solidFill>
                <a:latin typeface="+mn-lt"/>
                <a:ea typeface="ＭＳ Ｐゴシック" charset="-128"/>
              </a:rPr>
              <a:t>. </a:t>
            </a:r>
          </a:p>
          <a:p>
            <a:pPr algn="l">
              <a:spcBef>
                <a:spcPts val="600"/>
              </a:spcBef>
              <a:defRPr/>
            </a:pPr>
            <a:r>
              <a:rPr lang="en-US" altLang="ja-JP" dirty="0">
                <a:solidFill>
                  <a:srgbClr val="000000"/>
                </a:solidFill>
                <a:latin typeface="+mn-lt"/>
                <a:ea typeface="ＭＳ Ｐゴシック" charset="-128"/>
              </a:rPr>
              <a:t>The grating produces an interference pattern similar to a double slit pattern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1300" y="2039938"/>
            <a:ext cx="5311775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altLang="ja-JP" sz="1800" u="sng">
                <a:solidFill>
                  <a:srgbClr val="000000"/>
                </a:solidFill>
                <a:ea typeface="MS PGothic" pitchFamily="34" charset="-128"/>
              </a:rPr>
              <a:t>Features of a grating;</a:t>
            </a:r>
          </a:p>
          <a:p>
            <a:pPr algn="l">
              <a:buFontTx/>
              <a:buChar char="•"/>
            </a:pPr>
            <a:r>
              <a:rPr lang="en-NZ" altLang="en-US" sz="1800"/>
              <a:t>Fringes are </a:t>
            </a:r>
            <a:r>
              <a:rPr lang="en-NZ" altLang="en-US" sz="1800">
                <a:solidFill>
                  <a:srgbClr val="FF0000"/>
                </a:solidFill>
              </a:rPr>
              <a:t>brighter</a:t>
            </a:r>
            <a:r>
              <a:rPr lang="en-NZ" altLang="en-US" sz="1800"/>
              <a:t> because, in total, more light can get through the multiple slits and so greater brightness when they all arrive in phase.</a:t>
            </a:r>
          </a:p>
          <a:p>
            <a:pPr algn="l">
              <a:buFontTx/>
              <a:buChar char="•"/>
            </a:pPr>
            <a:endParaRPr lang="en-US" altLang="ja-JP" sz="1800">
              <a:solidFill>
                <a:srgbClr val="FF0000"/>
              </a:solidFill>
              <a:latin typeface="Verdana" pitchFamily="34" charset="0"/>
              <a:ea typeface="MS PGothic" pitchFamily="34" charset="-128"/>
            </a:endParaRPr>
          </a:p>
          <a:p>
            <a:pPr algn="l">
              <a:buFontTx/>
              <a:buChar char="•"/>
            </a:pPr>
            <a:r>
              <a:rPr lang="en-NZ" altLang="en-US" sz="1800"/>
              <a:t>Fringes are </a:t>
            </a:r>
            <a:r>
              <a:rPr lang="en-NZ" altLang="en-US" sz="1800">
                <a:solidFill>
                  <a:srgbClr val="FF0000"/>
                </a:solidFill>
              </a:rPr>
              <a:t>further apart </a:t>
            </a:r>
            <a:r>
              <a:rPr lang="en-NZ" altLang="en-US" sz="1800"/>
              <a:t>because the positions at which multiple waves arrive in phase do not occur as frequently as the positions at which only two waves arrive in phase.</a:t>
            </a:r>
          </a:p>
          <a:p>
            <a:pPr algn="l">
              <a:spcBef>
                <a:spcPts val="600"/>
              </a:spcBef>
              <a:buFontTx/>
              <a:buChar char="•"/>
            </a:pPr>
            <a:r>
              <a:rPr lang="en-US" altLang="ja-JP" sz="1800">
                <a:solidFill>
                  <a:srgbClr val="FF0000"/>
                </a:solidFill>
                <a:ea typeface="MS PGothic" pitchFamily="34" charset="-128"/>
              </a:rPr>
              <a:t>Same formulas </a:t>
            </a:r>
            <a:r>
              <a:rPr lang="en-US" altLang="ja-JP" sz="1800">
                <a:solidFill>
                  <a:srgbClr val="000000"/>
                </a:solidFill>
                <a:ea typeface="MS PGothic" pitchFamily="34" charset="-128"/>
              </a:rPr>
              <a:t>are used ie </a:t>
            </a:r>
          </a:p>
          <a:p>
            <a:pPr algn="l">
              <a:spcBef>
                <a:spcPts val="600"/>
              </a:spcBef>
              <a:buFontTx/>
              <a:buChar char="•"/>
            </a:pPr>
            <a:r>
              <a:rPr lang="en-US" altLang="ja-JP" sz="1800">
                <a:solidFill>
                  <a:srgbClr val="000000"/>
                </a:solidFill>
                <a:ea typeface="MS PGothic" pitchFamily="34" charset="-128"/>
              </a:rPr>
              <a:t>Note can not use x = n</a:t>
            </a:r>
            <a:r>
              <a:rPr lang="el-GR" altLang="ja-JP" sz="1800">
                <a:solidFill>
                  <a:srgbClr val="000000"/>
                </a:solidFill>
                <a:ea typeface="MS PGothic" pitchFamily="34" charset="-128"/>
              </a:rPr>
              <a:t>λ</a:t>
            </a:r>
            <a:r>
              <a:rPr lang="en-US" altLang="ja-JP" sz="1800">
                <a:solidFill>
                  <a:srgbClr val="000000"/>
                </a:solidFill>
                <a:ea typeface="MS PGothic" pitchFamily="34" charset="-128"/>
              </a:rPr>
              <a:t>L/d </a:t>
            </a:r>
            <a:r>
              <a:rPr lang="en-US" altLang="ja-JP" sz="1800">
                <a:solidFill>
                  <a:srgbClr val="FF0000"/>
                </a:solidFill>
                <a:ea typeface="MS PGothic" pitchFamily="34" charset="-128"/>
              </a:rPr>
              <a:t>if  </a:t>
            </a:r>
            <a:r>
              <a:rPr lang="el-GR" altLang="ja-JP" sz="1800">
                <a:solidFill>
                  <a:srgbClr val="FF0000"/>
                </a:solidFill>
                <a:ea typeface="MS PGothic" pitchFamily="34" charset="-128"/>
              </a:rPr>
              <a:t>θ</a:t>
            </a:r>
            <a:r>
              <a:rPr lang="en-US" altLang="ja-JP" sz="1800">
                <a:solidFill>
                  <a:srgbClr val="FF0000"/>
                </a:solidFill>
                <a:ea typeface="MS PGothic" pitchFamily="34" charset="-128"/>
              </a:rPr>
              <a:t> &gt;10°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056438" y="3683000"/>
            <a:ext cx="104616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altLang="ja-JP" sz="18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Two slits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831013" y="5538788"/>
            <a:ext cx="1473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altLang="ja-JP" sz="18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Multiple slits</a:t>
            </a:r>
          </a:p>
        </p:txBody>
      </p:sp>
      <p:sp>
        <p:nvSpPr>
          <p:cNvPr id="13319" name="WordArt 9"/>
          <p:cNvSpPr>
            <a:spLocks noChangeArrowheads="1" noChangeShapeType="1" noTextEdit="1"/>
          </p:cNvSpPr>
          <p:nvPr/>
        </p:nvSpPr>
        <p:spPr bwMode="auto">
          <a:xfrm>
            <a:off x="466725" y="265113"/>
            <a:ext cx="46386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en-NZ" i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Diffraction Grating</a:t>
            </a:r>
          </a:p>
        </p:txBody>
      </p:sp>
      <p:graphicFrame>
        <p:nvGraphicFramePr>
          <p:cNvPr id="5128" name="Object 6"/>
          <p:cNvGraphicFramePr>
            <a:graphicFrameLocks noChangeAspect="1"/>
          </p:cNvGraphicFramePr>
          <p:nvPr/>
        </p:nvGraphicFramePr>
        <p:xfrm>
          <a:off x="3360738" y="5053013"/>
          <a:ext cx="1885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733429" imgH="142795" progId="Equation.3">
                  <p:embed/>
                </p:oleObj>
              </mc:Choice>
              <mc:Fallback>
                <p:oleObj name="Equation" r:id="rId5" imgW="733429" imgH="1427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5053013"/>
                        <a:ext cx="18859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79400" y="6115050"/>
            <a:ext cx="8128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ja-JP" dirty="0">
                <a:solidFill>
                  <a:srgbClr val="000000"/>
                </a:solidFill>
                <a:latin typeface="+mn-lt"/>
                <a:ea typeface="ＭＳ Ｐゴシック" charset="-128"/>
              </a:rPr>
              <a:t>Use </a:t>
            </a:r>
            <a:r>
              <a:rPr lang="en-US" altLang="ja-JP" dirty="0">
                <a:solidFill>
                  <a:srgbClr val="FF0000"/>
                </a:solidFill>
                <a:latin typeface="+mn-lt"/>
                <a:ea typeface="ＭＳ Ｐゴシック" charset="-128"/>
              </a:rPr>
              <a:t>d= 1/N </a:t>
            </a:r>
            <a:r>
              <a:rPr lang="en-US" altLang="ja-JP" dirty="0">
                <a:solidFill>
                  <a:srgbClr val="000000"/>
                </a:solidFill>
                <a:latin typeface="+mn-lt"/>
                <a:ea typeface="ＭＳ Ｐゴシック" charset="-128"/>
              </a:rPr>
              <a:t>to find slit spacing where N is # of slits per 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5714" y="290286"/>
            <a:ext cx="2612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 animBg="1"/>
      <p:bldP spid="512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77813" y="415925"/>
            <a:ext cx="83296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altLang="ja-JP" sz="28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A 3500-line/cm grating produces a </a:t>
            </a:r>
            <a:r>
              <a:rPr lang="en-US" altLang="ja-JP" sz="2800">
                <a:solidFill>
                  <a:srgbClr val="FF0000"/>
                </a:solidFill>
                <a:latin typeface="Verdana" pitchFamily="34" charset="0"/>
                <a:ea typeface="MS PGothic" pitchFamily="34" charset="-128"/>
              </a:rPr>
              <a:t>third-order</a:t>
            </a:r>
            <a:r>
              <a:rPr lang="en-US" altLang="ja-JP" sz="28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 fringe at a 28.0</a:t>
            </a:r>
            <a:r>
              <a:rPr lang="en-US" altLang="ja-JP" sz="2800" baseline="300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o</a:t>
            </a:r>
            <a:r>
              <a:rPr lang="en-US" altLang="ja-JP" sz="28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 angle. What is the wavelength of light being used?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275013" y="1879600"/>
          <a:ext cx="23828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4" imgW="733429" imgH="142795" progId="Equation.3">
                  <p:embed/>
                </p:oleObj>
              </mc:Choice>
              <mc:Fallback>
                <p:oleObj name="Equation" r:id="rId4" imgW="733429" imgH="1427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879600"/>
                        <a:ext cx="23828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27463" y="2611438"/>
          <a:ext cx="14732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6" imgW="676202" imgH="352533" progId="Equation.3">
                  <p:embed/>
                </p:oleObj>
              </mc:Choice>
              <mc:Fallback>
                <p:oleObj name="Equation" r:id="rId6" imgW="676202" imgH="35253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2611438"/>
                        <a:ext cx="14732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1951038" y="3716338"/>
          <a:ext cx="4010025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8" imgW="3505182" imgH="1409593" progId="Equation.3">
                  <p:embed/>
                </p:oleObj>
              </mc:Choice>
              <mc:Fallback>
                <p:oleObj name="Equation" r:id="rId8" imgW="3505182" imgH="140959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3716338"/>
                        <a:ext cx="4010025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6056313" y="4713288"/>
          <a:ext cx="2006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Equation" r:id="rId10" imgW="1971648" imgH="314203" progId="Equation.3">
                  <p:embed/>
                </p:oleObj>
              </mc:Choice>
              <mc:Fallback>
                <p:oleObj name="Equation" r:id="rId10" imgW="1971648" imgH="31420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4713288"/>
                        <a:ext cx="2006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6080125" y="5227638"/>
          <a:ext cx="20478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Equation" r:id="rId12" imgW="600079" imgH="142795" progId="Equation.3">
                  <p:embed/>
                </p:oleObj>
              </mc:Choice>
              <mc:Fallback>
                <p:oleObj name="Equation" r:id="rId12" imgW="600079" imgH="1427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5227638"/>
                        <a:ext cx="20478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853113" y="4503738"/>
            <a:ext cx="2481262" cy="1389062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3D8073CC7114F92067285022179B6" ma:contentTypeVersion="0" ma:contentTypeDescription="Create a new document." ma:contentTypeScope="" ma:versionID="8a465a28d08847c4de8ade4ce2fe5c8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EC5773E-DF1D-4599-A7DF-170C6F20952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2DD6FF-0D78-4A99-88A7-D50ED57A16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C8538-D7A2-485B-8561-821B62E4E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</TotalTime>
  <Words>227</Words>
  <Application>Microsoft Macintosh PowerPoint</Application>
  <PresentationFormat>On-screen Show (4:3)</PresentationFormat>
  <Paragraphs>22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Comic Sans MS</vt:lpstr>
      <vt:lpstr>MS PGothic</vt:lpstr>
      <vt:lpstr>ＭＳ Ｐゴシック</vt:lpstr>
      <vt:lpstr>Times New Roman</vt:lpstr>
      <vt:lpstr>Verdana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86</cp:revision>
  <dcterms:created xsi:type="dcterms:W3CDTF">1601-01-01T00:00:00Z</dcterms:created>
  <dcterms:modified xsi:type="dcterms:W3CDTF">2015-08-08T06:34:25Z</dcterms:modified>
</cp:coreProperties>
</file>