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60" r:id="rId3"/>
    <p:sldId id="258" r:id="rId4"/>
    <p:sldId id="259" r:id="rId5"/>
    <p:sldId id="275" r:id="rId6"/>
    <p:sldId id="277" r:id="rId7"/>
    <p:sldId id="279" r:id="rId8"/>
  </p:sldIdLst>
  <p:sldSz cx="9144000" cy="6858000" type="screen4x3"/>
  <p:notesSz cx="6918325" cy="100488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6" autoAdjust="0"/>
    <p:restoredTop sz="94108" autoAdjust="0"/>
  </p:normalViewPr>
  <p:slideViewPr>
    <p:cSldViewPr>
      <p:cViewPr>
        <p:scale>
          <a:sx n="70" d="100"/>
          <a:sy n="70" d="100"/>
        </p:scale>
        <p:origin x="1784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F:\KHS%20Live\Physics\Y13%20Physics\3.1%20Internal%2090774\2%20Baby%20Bouncer%20lab\Vertical%20spring%20K%20calculations.xlsx" TargetMode="External"/><Relationship Id="rId3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N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381380692946347"/>
          <c:y val="0.0232098580910146"/>
          <c:w val="0.927922243255511"/>
          <c:h val="0.908888772201108"/>
        </c:manualLayout>
      </c:layout>
      <c:scatterChart>
        <c:scatterStyle val="lineMarker"/>
        <c:varyColors val="0"/>
        <c:ser>
          <c:idx val="3"/>
          <c:order val="0"/>
          <c:spPr>
            <a:ln w="28575">
              <a:noFill/>
            </a:ln>
          </c:spPr>
          <c:xVal>
            <c:numRef>
              <c:f>'SHM Graph data'!$C$5:$C$10</c:f>
              <c:numCache>
                <c:formatCode>General</c:formatCode>
                <c:ptCount val="6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</c:numCache>
            </c:numRef>
          </c:xVal>
          <c:yVal>
            <c:numRef>
              <c:f>'SHM Graph data'!$K$5:$K$10</c:f>
              <c:numCache>
                <c:formatCode>General</c:formatCode>
                <c:ptCount val="6"/>
              </c:numCache>
            </c:numRef>
          </c:yVal>
          <c:smooth val="0"/>
        </c:ser>
        <c:ser>
          <c:idx val="1"/>
          <c:order val="1"/>
          <c:spPr>
            <a:ln w="28575"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</c:spPr>
          </c:marker>
          <c:trendline>
            <c:trendlineType val="linear"/>
            <c:dispRSqr val="0"/>
            <c:dispEq val="1"/>
            <c:trendlineLbl>
              <c:layout>
                <c:manualLayout>
                  <c:x val="0.0546230296339359"/>
                  <c:y val="0.494555554805681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aseline="0"/>
                      <a:t>LBF y = 1.8047x - 3E-05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'SHM Graph data'!$C$5:$C$11</c:f>
              <c:numCache>
                <c:formatCode>General</c:formatCode>
                <c:ptCount val="7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</c:numCache>
            </c:numRef>
          </c:xVal>
          <c:yVal>
            <c:numRef>
              <c:f>'SHM Graph data'!$G$5:$G$11</c:f>
              <c:numCache>
                <c:formatCode>0.000</c:formatCode>
                <c:ptCount val="7"/>
                <c:pt idx="0">
                  <c:v>0.185473777777778</c:v>
                </c:pt>
                <c:pt idx="1">
                  <c:v>0.266256</c:v>
                </c:pt>
                <c:pt idx="2">
                  <c:v>0.352440111111111</c:v>
                </c:pt>
                <c:pt idx="3">
                  <c:v>0.448453444444444</c:v>
                </c:pt>
                <c:pt idx="4">
                  <c:v>0.549575111111111</c:v>
                </c:pt>
                <c:pt idx="5">
                  <c:v>0.649098777777778</c:v>
                </c:pt>
                <c:pt idx="6">
                  <c:v>0.706720444444445</c:v>
                </c:pt>
              </c:numCache>
            </c:numRef>
          </c:yVal>
          <c:smooth val="0"/>
        </c:ser>
        <c:ser>
          <c:idx val="0"/>
          <c:order val="2"/>
          <c:spPr>
            <a:ln w="28575">
              <a:noFill/>
            </a:ln>
          </c:spPr>
          <c:marker>
            <c:symbol val="circle"/>
            <c:size val="3"/>
            <c:spPr>
              <a:solidFill>
                <a:sysClr val="windowText" lastClr="000000"/>
              </a:solidFill>
            </c:spPr>
          </c:marker>
          <c:xVal>
            <c:numRef>
              <c:f>'SHM Graph data'!$E$5:$E$11</c:f>
              <c:numCache>
                <c:formatCode>General</c:formatCode>
                <c:ptCount val="7"/>
                <c:pt idx="0">
                  <c:v>0.104</c:v>
                </c:pt>
                <c:pt idx="1">
                  <c:v>0.156</c:v>
                </c:pt>
                <c:pt idx="2">
                  <c:v>0.208</c:v>
                </c:pt>
                <c:pt idx="3">
                  <c:v>0.26</c:v>
                </c:pt>
                <c:pt idx="4">
                  <c:v>0.312</c:v>
                </c:pt>
                <c:pt idx="5">
                  <c:v>0.364</c:v>
                </c:pt>
                <c:pt idx="6">
                  <c:v>0.416</c:v>
                </c:pt>
              </c:numCache>
            </c:numRef>
          </c:xVal>
          <c:yVal>
            <c:numRef>
              <c:f>'SHM Graph data'!$G$5:$G$11</c:f>
              <c:numCache>
                <c:formatCode>0.000</c:formatCode>
                <c:ptCount val="7"/>
                <c:pt idx="0">
                  <c:v>0.185473777777778</c:v>
                </c:pt>
                <c:pt idx="1">
                  <c:v>0.266256</c:v>
                </c:pt>
                <c:pt idx="2">
                  <c:v>0.352440111111111</c:v>
                </c:pt>
                <c:pt idx="3">
                  <c:v>0.448453444444444</c:v>
                </c:pt>
                <c:pt idx="4">
                  <c:v>0.549575111111111</c:v>
                </c:pt>
                <c:pt idx="5">
                  <c:v>0.649098777777778</c:v>
                </c:pt>
                <c:pt idx="6">
                  <c:v>0.706720444444445</c:v>
                </c:pt>
              </c:numCache>
            </c:numRef>
          </c:yVal>
          <c:smooth val="0"/>
        </c:ser>
        <c:ser>
          <c:idx val="2"/>
          <c:order val="3"/>
          <c:spPr>
            <a:ln w="28575">
              <a:noFill/>
            </a:ln>
          </c:spPr>
          <c:marker>
            <c:symbol val="circle"/>
            <c:size val="3"/>
            <c:spPr>
              <a:solidFill>
                <a:sysClr val="windowText" lastClr="000000"/>
              </a:solidFill>
            </c:spPr>
          </c:marker>
          <c:xVal>
            <c:numRef>
              <c:f>'SHM Graph data'!$F$5:$F$11</c:f>
              <c:numCache>
                <c:formatCode>General</c:formatCode>
                <c:ptCount val="7"/>
                <c:pt idx="0">
                  <c:v>0.096</c:v>
                </c:pt>
                <c:pt idx="1">
                  <c:v>0.144</c:v>
                </c:pt>
                <c:pt idx="2">
                  <c:v>0.192</c:v>
                </c:pt>
                <c:pt idx="3">
                  <c:v>0.24</c:v>
                </c:pt>
                <c:pt idx="4">
                  <c:v>0.288</c:v>
                </c:pt>
                <c:pt idx="5">
                  <c:v>0.336</c:v>
                </c:pt>
                <c:pt idx="6">
                  <c:v>0.384</c:v>
                </c:pt>
              </c:numCache>
            </c:numRef>
          </c:xVal>
          <c:yVal>
            <c:numRef>
              <c:f>'SHM Graph data'!$G$5:$G$11</c:f>
              <c:numCache>
                <c:formatCode>0.000</c:formatCode>
                <c:ptCount val="7"/>
                <c:pt idx="0">
                  <c:v>0.185473777777778</c:v>
                </c:pt>
                <c:pt idx="1">
                  <c:v>0.266256</c:v>
                </c:pt>
                <c:pt idx="2">
                  <c:v>0.352440111111111</c:v>
                </c:pt>
                <c:pt idx="3">
                  <c:v>0.448453444444444</c:v>
                </c:pt>
                <c:pt idx="4">
                  <c:v>0.549575111111111</c:v>
                </c:pt>
                <c:pt idx="5">
                  <c:v>0.649098777777778</c:v>
                </c:pt>
                <c:pt idx="6">
                  <c:v>0.706720444444445</c:v>
                </c:pt>
              </c:numCache>
            </c:numRef>
          </c:yVal>
          <c:smooth val="0"/>
        </c:ser>
        <c:ser>
          <c:idx val="6"/>
          <c:order val="4"/>
          <c:spPr>
            <a:ln w="28575">
              <a:noFill/>
            </a:ln>
          </c:spPr>
          <c:marker>
            <c:symbol val="circle"/>
            <c:size val="3"/>
            <c:spPr>
              <a:solidFill>
                <a:sysClr val="windowText" lastClr="000000"/>
              </a:solidFill>
            </c:spPr>
          </c:marker>
          <c:xVal>
            <c:numRef>
              <c:f>'SHM Graph data'!$C$5:$C$11</c:f>
              <c:numCache>
                <c:formatCode>General</c:formatCode>
                <c:ptCount val="7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</c:numCache>
            </c:numRef>
          </c:xVal>
          <c:yVal>
            <c:numRef>
              <c:f>'SHM Graph data'!$I$5:$I$11</c:f>
              <c:numCache>
                <c:formatCode>0.00</c:formatCode>
                <c:ptCount val="7"/>
                <c:pt idx="0">
                  <c:v>0.228540444444445</c:v>
                </c:pt>
                <c:pt idx="1">
                  <c:v>0.317856</c:v>
                </c:pt>
                <c:pt idx="2">
                  <c:v>0.411806777777778</c:v>
                </c:pt>
                <c:pt idx="3">
                  <c:v>0.515420111111111</c:v>
                </c:pt>
                <c:pt idx="4">
                  <c:v>0.623708444444445</c:v>
                </c:pt>
                <c:pt idx="5">
                  <c:v>0.729665444444445</c:v>
                </c:pt>
                <c:pt idx="6">
                  <c:v>0.790787111111111</c:v>
                </c:pt>
              </c:numCache>
            </c:numRef>
          </c:yVal>
          <c:smooth val="0"/>
        </c:ser>
        <c:ser>
          <c:idx val="7"/>
          <c:order val="5"/>
          <c:spPr>
            <a:ln w="28575">
              <a:noFill/>
            </a:ln>
          </c:spPr>
          <c:marker>
            <c:symbol val="circle"/>
            <c:size val="3"/>
            <c:spPr>
              <a:solidFill>
                <a:sysClr val="windowText" lastClr="000000"/>
              </a:solidFill>
            </c:spPr>
          </c:marker>
          <c:xVal>
            <c:numRef>
              <c:f>'SHM Graph data'!$C$5:$C$11</c:f>
              <c:numCache>
                <c:formatCode>General</c:formatCode>
                <c:ptCount val="7"/>
                <c:pt idx="0">
                  <c:v>0.1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0.35</c:v>
                </c:pt>
                <c:pt idx="6">
                  <c:v>0.4</c:v>
                </c:pt>
              </c:numCache>
            </c:numRef>
          </c:xVal>
          <c:yVal>
            <c:numRef>
              <c:f>'SHM Graph data'!$J$5:$J$11</c:f>
              <c:numCache>
                <c:formatCode>0.00</c:formatCode>
                <c:ptCount val="7"/>
                <c:pt idx="0">
                  <c:v>0.142407111111111</c:v>
                </c:pt>
                <c:pt idx="1">
                  <c:v>0.214656</c:v>
                </c:pt>
                <c:pt idx="2">
                  <c:v>0.293073444444445</c:v>
                </c:pt>
                <c:pt idx="3">
                  <c:v>0.381486777777778</c:v>
                </c:pt>
                <c:pt idx="4">
                  <c:v>0.475441777777778</c:v>
                </c:pt>
                <c:pt idx="5">
                  <c:v>0.568532111111111</c:v>
                </c:pt>
                <c:pt idx="6">
                  <c:v>0.622653777777778</c:v>
                </c:pt>
              </c:numCache>
            </c:numRef>
          </c:yVal>
          <c:smooth val="0"/>
        </c:ser>
        <c:ser>
          <c:idx val="8"/>
          <c:order val="6"/>
          <c:spPr>
            <a:ln w="28575">
              <a:noFill/>
            </a:ln>
          </c:spPr>
          <c:trendline>
            <c:spPr>
              <a:ln>
                <a:prstDash val="dashDot"/>
              </a:ln>
            </c:spPr>
            <c:trendlineType val="linear"/>
            <c:dispRSqr val="0"/>
            <c:dispEq val="1"/>
            <c:trendlineLbl>
              <c:layout>
                <c:manualLayout>
                  <c:x val="0.103720656440641"/>
                  <c:y val="0.332836495782533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baseline="0"/>
                      <a:t>LWF y= 1.6593x + 0.0262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'SHM Graph data'!$L$5:$L$6</c:f>
              <c:numCache>
                <c:formatCode>General</c:formatCode>
                <c:ptCount val="2"/>
                <c:pt idx="0">
                  <c:v>0.096</c:v>
                </c:pt>
                <c:pt idx="1">
                  <c:v>0.4</c:v>
                </c:pt>
              </c:numCache>
            </c:numRef>
          </c:xVal>
          <c:yVal>
            <c:numRef>
              <c:f>'SHM Graph data'!$M$5:$M$6</c:f>
              <c:numCache>
                <c:formatCode>0.00</c:formatCode>
                <c:ptCount val="2"/>
                <c:pt idx="0" formatCode="0.000">
                  <c:v>0.185473777777778</c:v>
                </c:pt>
                <c:pt idx="1">
                  <c:v>0.622653777777778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40698544"/>
        <c:axId val="-2040961904"/>
      </c:scatterChart>
      <c:valAx>
        <c:axId val="-204069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2040961904"/>
        <c:crosses val="autoZero"/>
        <c:crossBetween val="midCat"/>
      </c:valAx>
      <c:valAx>
        <c:axId val="-2040961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-204069854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1.wmf"/><Relationship Id="rId3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8.wmf"/><Relationship Id="rId1" Type="http://schemas.openxmlformats.org/officeDocument/2006/relationships/image" Target="../media/image5.wmf"/><Relationship Id="rId2" Type="http://schemas.openxmlformats.org/officeDocument/2006/relationships/image" Target="../media/image7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0.13095</cdr:x>
      <cdr:y>0.05882</cdr:y>
    </cdr:from>
    <cdr:to>
      <cdr:x>0.70062</cdr:x>
      <cdr:y>0.26798</cdr:y>
    </cdr:to>
    <cdr:sp macro="" textlink="">
      <cdr:nvSpPr>
        <cdr:cNvPr id="7" name="Rectangle 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162168" y="351229"/>
          <a:ext cx="5055764" cy="12489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ysClr val="windowText" lastClr="000000"/>
              </a:solidFill>
              <a:latin typeface="Arial" pitchFamily="34" charset="0"/>
            </a:defRPr>
          </a:lvl5pPr>
          <a:lvl6pPr marL="22860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6pPr>
          <a:lvl7pPr marL="27432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7pPr>
          <a:lvl8pPr marL="32004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8pPr>
          <a:lvl9pPr marL="3657600" algn="l" defTabSz="914400" rtl="0" eaLnBrk="1" latinLnBrk="0" hangingPunct="1">
            <a:defRPr kern="1200">
              <a:solidFill>
                <a:sysClr val="windowText" lastClr="000000"/>
              </a:solidFill>
              <a:latin typeface="Arial" pitchFamily="34" charset="0"/>
            </a:defRPr>
          </a:lvl9pPr>
        </a:lstStyle>
        <a:p xmlns:a="http://schemas.openxmlformats.org/drawingml/2006/main">
          <a:r>
            <a:rPr lang="en-NZ" sz="1600" b="1" dirty="0">
              <a:solidFill>
                <a:srgbClr val="002060"/>
              </a:solidFill>
              <a:latin typeface="Calibri" pitchFamily="34" charset="0"/>
            </a:rPr>
            <a:t>Line of best fit:</a:t>
          </a:r>
          <a:r>
            <a:rPr lang="en-NZ" sz="1600" b="1" baseline="0" dirty="0">
              <a:solidFill>
                <a:srgbClr val="002060"/>
              </a:solidFill>
              <a:latin typeface="Calibri" pitchFamily="34" charset="0"/>
            </a:rPr>
            <a:t>  </a:t>
          </a:r>
          <a:r>
            <a:rPr lang="en-NZ" sz="1600" b="1" dirty="0">
              <a:solidFill>
                <a:srgbClr val="002060"/>
              </a:solidFill>
              <a:latin typeface="Calibri" pitchFamily="34" charset="0"/>
            </a:rPr>
            <a:t>Intercept = 0.0  </a:t>
          </a:r>
          <a:endParaRPr lang="en-NZ" sz="1600" b="1" baseline="30000" dirty="0">
            <a:solidFill>
              <a:srgbClr val="002060"/>
            </a:solidFill>
            <a:latin typeface="Calibri" pitchFamily="34" charset="0"/>
          </a:endParaRPr>
        </a:p>
        <a:p xmlns:a="http://schemas.openxmlformats.org/drawingml/2006/main">
          <a:r>
            <a:rPr lang="en-NZ" sz="1600" b="1" dirty="0">
              <a:solidFill>
                <a:srgbClr val="002060"/>
              </a:solidFill>
              <a:latin typeface="Calibri" pitchFamily="34" charset="0"/>
            </a:rPr>
            <a:t>	</a:t>
          </a:r>
          <a:r>
            <a:rPr lang="en-NZ" sz="1600" b="1" baseline="0" dirty="0">
              <a:solidFill>
                <a:srgbClr val="002060"/>
              </a:solidFill>
              <a:latin typeface="Calibri" pitchFamily="34" charset="0"/>
            </a:rPr>
            <a:t>       </a:t>
          </a:r>
          <a:r>
            <a:rPr lang="en-NZ" sz="1600" b="1" dirty="0">
              <a:solidFill>
                <a:srgbClr val="002060"/>
              </a:solidFill>
              <a:latin typeface="Calibri" pitchFamily="34" charset="0"/>
            </a:rPr>
            <a:t>Gradient </a:t>
          </a:r>
          <a:r>
            <a:rPr lang="en-NZ" sz="1600" b="1" dirty="0" smtClean="0">
              <a:solidFill>
                <a:srgbClr val="002060"/>
              </a:solidFill>
              <a:latin typeface="Calibri" pitchFamily="34" charset="0"/>
            </a:rPr>
            <a:t>   = </a:t>
          </a:r>
          <a:r>
            <a:rPr lang="en-NZ" sz="1600" b="1" dirty="0">
              <a:solidFill>
                <a:srgbClr val="002060"/>
              </a:solidFill>
              <a:latin typeface="Calibri" pitchFamily="34" charset="0"/>
            </a:rPr>
            <a:t>1.80</a:t>
          </a:r>
          <a:endParaRPr lang="en-NZ" sz="1600" b="1" baseline="30000" dirty="0">
            <a:solidFill>
              <a:srgbClr val="FF0000"/>
            </a:solidFill>
            <a:latin typeface="Calibri" pitchFamily="34" charset="0"/>
          </a:endParaRPr>
        </a:p>
        <a:p xmlns:a="http://schemas.openxmlformats.org/drawingml/2006/main">
          <a:endParaRPr lang="en-NZ" sz="1200" b="1" dirty="0">
            <a:solidFill>
              <a:srgbClr val="FF0000"/>
            </a:solidFill>
            <a:latin typeface="Calibri" pitchFamily="34" charset="0"/>
          </a:endParaRPr>
        </a:p>
        <a:p xmlns:a="http://schemas.openxmlformats.org/drawingml/2006/main">
          <a:r>
            <a:rPr lang="en-NZ" sz="1600" b="1" dirty="0">
              <a:solidFill>
                <a:srgbClr val="FF0000"/>
              </a:solidFill>
              <a:latin typeface="Calibri" pitchFamily="34" charset="0"/>
            </a:rPr>
            <a:t>Line of worst fit:</a:t>
          </a:r>
          <a:r>
            <a:rPr lang="en-NZ" sz="1600" b="1" baseline="0" dirty="0">
              <a:solidFill>
                <a:srgbClr val="FF0000"/>
              </a:solidFill>
              <a:latin typeface="Calibri" pitchFamily="34" charset="0"/>
            </a:rPr>
            <a:t>   </a:t>
          </a:r>
          <a:r>
            <a:rPr lang="en-NZ" sz="16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Intercept = 0.03 </a:t>
          </a:r>
          <a:endParaRPr lang="en-NZ" sz="1600" b="1" kern="1200" baseline="30000" dirty="0">
            <a:solidFill>
              <a:srgbClr val="FF000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r>
            <a:rPr lang="en-NZ" sz="16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	</a:t>
          </a:r>
          <a:r>
            <a:rPr lang="en-NZ" sz="1600" b="1" kern="1200" baseline="0" dirty="0">
              <a:solidFill>
                <a:srgbClr val="FF0000"/>
              </a:solidFill>
              <a:latin typeface="+mn-lt"/>
              <a:ea typeface="+mn-ea"/>
              <a:cs typeface="+mn-cs"/>
            </a:rPr>
            <a:t>       </a:t>
          </a:r>
          <a:r>
            <a:rPr lang="en-NZ" sz="16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Gradient </a:t>
          </a:r>
          <a:r>
            <a:rPr lang="en-NZ" sz="1600" b="1" dirty="0" smtClean="0">
              <a:solidFill>
                <a:srgbClr val="FF0000"/>
              </a:solidFill>
              <a:latin typeface="+mn-lt"/>
            </a:rPr>
            <a:t>  </a:t>
          </a:r>
          <a:r>
            <a:rPr lang="en-NZ" sz="16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NZ" sz="16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= </a:t>
          </a:r>
          <a:r>
            <a:rPr lang="en-NZ" sz="16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1.66</a:t>
          </a:r>
        </a:p>
      </cdr:txBody>
    </cdr:sp>
  </cdr:relSizeAnchor>
  <cdr:relSizeAnchor xmlns:cdr="http://schemas.openxmlformats.org/drawingml/2006/chartDrawing">
    <cdr:from>
      <cdr:x>0.33954</cdr:x>
      <cdr:y>0.66191</cdr:y>
    </cdr:from>
    <cdr:to>
      <cdr:x>0.36447</cdr:x>
      <cdr:y>0.6633</cdr:y>
    </cdr:to>
    <cdr:sp macro="" textlink="">
      <cdr:nvSpPr>
        <cdr:cNvPr id="10" name="Straight Connector 9"/>
        <cdr:cNvSpPr/>
      </cdr:nvSpPr>
      <cdr:spPr>
        <a:xfrm xmlns:a="http://schemas.openxmlformats.org/drawingml/2006/main" flipV="1">
          <a:off x="3159159" y="4021189"/>
          <a:ext cx="231957" cy="844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0.54095</cdr:x>
      <cdr:y>0.47899</cdr:y>
    </cdr:from>
    <cdr:to>
      <cdr:x>0.57999</cdr:x>
      <cdr:y>0.48145</cdr:y>
    </cdr:to>
    <cdr:sp macro="" textlink="">
      <cdr:nvSpPr>
        <cdr:cNvPr id="11" name="Straight Connector 10"/>
        <cdr:cNvSpPr/>
      </cdr:nvSpPr>
      <cdr:spPr>
        <a:xfrm xmlns:a="http://schemas.openxmlformats.org/drawingml/2006/main" flipV="1">
          <a:off x="5033183" y="2909926"/>
          <a:ext cx="363240" cy="1494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0.44105</cdr:x>
      <cdr:y>0.57514</cdr:y>
    </cdr:from>
    <cdr:to>
      <cdr:x>0.47307</cdr:x>
      <cdr:y>0.5776</cdr:y>
    </cdr:to>
    <cdr:sp macro="" textlink="">
      <cdr:nvSpPr>
        <cdr:cNvPr id="12" name="Straight Connector 11"/>
        <cdr:cNvSpPr/>
      </cdr:nvSpPr>
      <cdr:spPr>
        <a:xfrm xmlns:a="http://schemas.openxmlformats.org/drawingml/2006/main" flipV="1">
          <a:off x="4103661" y="3494029"/>
          <a:ext cx="297924" cy="14945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0.63712</cdr:x>
      <cdr:y>0.37586</cdr:y>
    </cdr:from>
    <cdr:to>
      <cdr:x>0.68755</cdr:x>
      <cdr:y>0.3781</cdr:y>
    </cdr:to>
    <cdr:sp macro="" textlink="">
      <cdr:nvSpPr>
        <cdr:cNvPr id="13" name="Straight Connector 12"/>
        <cdr:cNvSpPr/>
      </cdr:nvSpPr>
      <cdr:spPr>
        <a:xfrm xmlns:a="http://schemas.openxmlformats.org/drawingml/2006/main" flipV="1">
          <a:off x="5927909" y="2283405"/>
          <a:ext cx="469216" cy="1360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0.73643</cdr:x>
      <cdr:y>0.27432</cdr:y>
    </cdr:from>
    <cdr:to>
      <cdr:x>0.79785</cdr:x>
      <cdr:y>0.27432</cdr:y>
    </cdr:to>
    <cdr:sp macro="" textlink="">
      <cdr:nvSpPr>
        <cdr:cNvPr id="14" name="Straight Connector 13"/>
        <cdr:cNvSpPr/>
      </cdr:nvSpPr>
      <cdr:spPr>
        <a:xfrm xmlns:a="http://schemas.openxmlformats.org/drawingml/2006/main">
          <a:off x="6851941" y="1666543"/>
          <a:ext cx="57147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0.83873</cdr:x>
      <cdr:y>0.21854</cdr:y>
    </cdr:from>
    <cdr:to>
      <cdr:x>0.90016</cdr:x>
      <cdr:y>0.21854</cdr:y>
    </cdr:to>
    <cdr:sp macro="" textlink="">
      <cdr:nvSpPr>
        <cdr:cNvPr id="15" name="Straight Connector 14"/>
        <cdr:cNvSpPr/>
      </cdr:nvSpPr>
      <cdr:spPr>
        <a:xfrm xmlns:a="http://schemas.openxmlformats.org/drawingml/2006/main">
          <a:off x="7803818" y="1327664"/>
          <a:ext cx="57156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0.86937</cdr:x>
      <cdr:y>0.13825</cdr:y>
    </cdr:from>
    <cdr:to>
      <cdr:x>0.86942</cdr:x>
      <cdr:y>0.30619</cdr:y>
    </cdr:to>
    <cdr:sp macro="" textlink="">
      <cdr:nvSpPr>
        <cdr:cNvPr id="17" name="Straight Connector 16"/>
        <cdr:cNvSpPr/>
      </cdr:nvSpPr>
      <cdr:spPr>
        <a:xfrm xmlns:a="http://schemas.openxmlformats.org/drawingml/2006/main" rot="5400000">
          <a:off x="7578993" y="1349798"/>
          <a:ext cx="1020258" cy="39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0.76609</cdr:x>
      <cdr:y>0.19442</cdr:y>
    </cdr:from>
    <cdr:to>
      <cdr:x>0.76622</cdr:x>
      <cdr:y>0.35684</cdr:y>
    </cdr:to>
    <cdr:sp macro="" textlink="">
      <cdr:nvSpPr>
        <cdr:cNvPr id="18" name="Straight Connector 17"/>
        <cdr:cNvSpPr/>
      </cdr:nvSpPr>
      <cdr:spPr>
        <a:xfrm xmlns:a="http://schemas.openxmlformats.org/drawingml/2006/main" rot="5400000" flipV="1">
          <a:off x="6635161" y="1673919"/>
          <a:ext cx="986705" cy="116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0.66227</cdr:x>
      <cdr:y>0.29993</cdr:y>
    </cdr:from>
    <cdr:to>
      <cdr:x>0.66229</cdr:x>
      <cdr:y>0.45092</cdr:y>
    </cdr:to>
    <cdr:sp macro="" textlink="">
      <cdr:nvSpPr>
        <cdr:cNvPr id="19" name="Straight Connector 18"/>
        <cdr:cNvSpPr/>
      </cdr:nvSpPr>
      <cdr:spPr>
        <a:xfrm xmlns:a="http://schemas.openxmlformats.org/drawingml/2006/main" rot="5400000">
          <a:off x="5703443" y="2280629"/>
          <a:ext cx="917227" cy="22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0.55934</cdr:x>
      <cdr:y>0.40972</cdr:y>
    </cdr:from>
    <cdr:to>
      <cdr:x>0.56068</cdr:x>
      <cdr:y>0.54499</cdr:y>
    </cdr:to>
    <cdr:sp macro="" textlink="">
      <cdr:nvSpPr>
        <cdr:cNvPr id="20" name="Straight Connector 19"/>
        <cdr:cNvSpPr/>
      </cdr:nvSpPr>
      <cdr:spPr>
        <a:xfrm xmlns:a="http://schemas.openxmlformats.org/drawingml/2006/main" rot="5400000" flipV="1">
          <a:off x="4799635" y="2893719"/>
          <a:ext cx="821771" cy="12504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0.45696</cdr:x>
      <cdr:y>0.51617</cdr:y>
    </cdr:from>
    <cdr:to>
      <cdr:x>0.45752</cdr:x>
      <cdr:y>0.63182</cdr:y>
    </cdr:to>
    <cdr:sp macro="" textlink="">
      <cdr:nvSpPr>
        <cdr:cNvPr id="21" name="Straight Connector 20"/>
        <cdr:cNvSpPr/>
      </cdr:nvSpPr>
      <cdr:spPr>
        <a:xfrm xmlns:a="http://schemas.openxmlformats.org/drawingml/2006/main" rot="5400000" flipV="1">
          <a:off x="3903011" y="3484461"/>
          <a:ext cx="702612" cy="525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0.00031</cdr:x>
      <cdr:y>0.12405</cdr:y>
    </cdr:to>
    <cdr:sp macro="" textlink="">
      <cdr:nvSpPr>
        <cdr:cNvPr id="25" name="Straight Connector 24"/>
        <cdr:cNvSpPr/>
      </cdr:nvSpPr>
      <cdr:spPr>
        <a:xfrm xmlns:a="http://schemas.openxmlformats.org/drawingml/2006/main" rot="5400000" flipV="1">
          <a:off x="-375380" y="375380"/>
          <a:ext cx="753605" cy="2846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0.35404</cdr:x>
      <cdr:y>0.61278</cdr:y>
    </cdr:from>
    <cdr:to>
      <cdr:x>0.35436</cdr:x>
      <cdr:y>0.71504</cdr:y>
    </cdr:to>
    <cdr:sp macro="" textlink="">
      <cdr:nvSpPr>
        <cdr:cNvPr id="27" name="Straight Connector 26"/>
        <cdr:cNvSpPr/>
      </cdr:nvSpPr>
      <cdr:spPr>
        <a:xfrm xmlns:a="http://schemas.openxmlformats.org/drawingml/2006/main" rot="5400000" flipV="1">
          <a:off x="2984977" y="4031811"/>
          <a:ext cx="621256" cy="3021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0.25042</cdr:x>
      <cdr:y>0.70032</cdr:y>
    </cdr:from>
    <cdr:to>
      <cdr:x>0.25081</cdr:x>
      <cdr:y>0.7862</cdr:y>
    </cdr:to>
    <cdr:sp macro="" textlink="">
      <cdr:nvSpPr>
        <cdr:cNvPr id="29" name="Straight Connector 28"/>
        <cdr:cNvSpPr/>
      </cdr:nvSpPr>
      <cdr:spPr>
        <a:xfrm xmlns:a="http://schemas.openxmlformats.org/drawingml/2006/main" rot="5400000">
          <a:off x="2070922" y="4513548"/>
          <a:ext cx="521730" cy="364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0.2437</cdr:x>
      <cdr:y>0.7439</cdr:y>
    </cdr:from>
    <cdr:to>
      <cdr:x>0.26162</cdr:x>
      <cdr:y>0.74521</cdr:y>
    </cdr:to>
    <cdr:sp macro="" textlink="">
      <cdr:nvSpPr>
        <cdr:cNvPr id="31" name="Straight Connector 30"/>
        <cdr:cNvSpPr/>
      </cdr:nvSpPr>
      <cdr:spPr>
        <a:xfrm xmlns:a="http://schemas.openxmlformats.org/drawingml/2006/main">
          <a:off x="2267458" y="4519279"/>
          <a:ext cx="166733" cy="795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0.88154</cdr:x>
      <cdr:y>0.84948</cdr:y>
    </cdr:from>
    <cdr:to>
      <cdr:x>0.97981</cdr:x>
      <cdr:y>1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8202112" y="5181578"/>
          <a:ext cx="914333" cy="914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NZ" sz="2000"/>
            <a:t>m(kg)</a:t>
          </a:r>
        </a:p>
      </cdr:txBody>
    </cdr:sp>
  </cdr:relSizeAnchor>
  <cdr:relSizeAnchor xmlns:cdr="http://schemas.openxmlformats.org/drawingml/2006/chartDrawing">
    <cdr:from>
      <cdr:x>0.03867</cdr:x>
      <cdr:y>0.10801</cdr:y>
    </cdr:from>
    <cdr:to>
      <cdr:x>0.13081</cdr:x>
      <cdr:y>0.19686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359833" y="656167"/>
          <a:ext cx="857250" cy="539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aseline="0"/>
            <a:t>T</a:t>
          </a:r>
          <a:r>
            <a:rPr lang="en-US" sz="2000" baseline="30000"/>
            <a:t>2 </a:t>
          </a:r>
          <a:r>
            <a:rPr lang="en-US" sz="2000" baseline="0"/>
            <a:t>(s</a:t>
          </a:r>
          <a:r>
            <a:rPr lang="en-US" sz="2000" baseline="30000"/>
            <a:t>2</a:t>
          </a:r>
          <a:r>
            <a:rPr lang="en-US" sz="2000" baseline="0"/>
            <a:t>)</a:t>
          </a:r>
          <a:endParaRPr lang="en-NZ" sz="2000"/>
        </a:p>
      </cdr:txBody>
    </cdr:sp>
  </cdr:relSizeAnchor>
  <cdr:relSizeAnchor xmlns:cdr="http://schemas.openxmlformats.org/drawingml/2006/chartDrawing">
    <cdr:from>
      <cdr:x>0.06913</cdr:x>
      <cdr:y>0.27543</cdr:y>
    </cdr:from>
    <cdr:to>
      <cdr:x>0.51905</cdr:x>
      <cdr:y>0.42687</cdr:y>
    </cdr:to>
    <cdr:pic>
      <cdr:nvPicPr>
        <cdr:cNvPr id="2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13522" y="1644660"/>
          <a:ext cx="3992995" cy="904285"/>
        </a:xfrm>
        <a:prstGeom xmlns:a="http://schemas.openxmlformats.org/drawingml/2006/main" prst="rect">
          <a:avLst/>
        </a:prstGeom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98373" cy="502444"/>
          </a:xfrm>
          <a:prstGeom prst="rect">
            <a:avLst/>
          </a:prstGeom>
        </p:spPr>
        <p:txBody>
          <a:bodyPr vert="horz" lIns="93040" tIns="46520" rIns="93040" bIns="465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330" y="0"/>
            <a:ext cx="2998373" cy="502444"/>
          </a:xfrm>
          <a:prstGeom prst="rect">
            <a:avLst/>
          </a:prstGeom>
        </p:spPr>
        <p:txBody>
          <a:bodyPr vert="horz" lIns="93040" tIns="46520" rIns="93040" bIns="465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3E34C64-645D-4EA0-8FB6-E2D9A537F4EC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54063"/>
            <a:ext cx="5026025" cy="376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0" tIns="46520" rIns="93040" bIns="465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184" y="4773216"/>
            <a:ext cx="5535958" cy="4521994"/>
          </a:xfrm>
          <a:prstGeom prst="rect">
            <a:avLst/>
          </a:prstGeom>
        </p:spPr>
        <p:txBody>
          <a:bodyPr vert="horz" lIns="93040" tIns="46520" rIns="93040" bIns="465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44821"/>
            <a:ext cx="2998373" cy="502444"/>
          </a:xfrm>
          <a:prstGeom prst="rect">
            <a:avLst/>
          </a:prstGeom>
        </p:spPr>
        <p:txBody>
          <a:bodyPr vert="horz" lIns="93040" tIns="46520" rIns="93040" bIns="465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330" y="9544821"/>
            <a:ext cx="2998373" cy="502444"/>
          </a:xfrm>
          <a:prstGeom prst="rect">
            <a:avLst/>
          </a:prstGeom>
        </p:spPr>
        <p:txBody>
          <a:bodyPr vert="horz" lIns="93040" tIns="46520" rIns="93040" bIns="465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DC4C936-3E76-4DA2-B003-D4C19B8944F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25021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B4331C-7FC4-4C00-B77F-364E523F5048}" type="slidenum">
              <a:rPr lang="en-NZ" smtClean="0">
                <a:latin typeface="Arial" charset="0"/>
              </a:rPr>
              <a:pPr/>
              <a:t>1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7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3917AA-7EF3-41AA-9A27-F63D69839643}" type="slidenum">
              <a:rPr lang="en-NZ" smtClean="0">
                <a:latin typeface="Arial" charset="0"/>
              </a:rPr>
              <a:pPr/>
              <a:t>2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53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F87F58-060C-42E4-91BB-22F686E1827A}" type="slidenum">
              <a:rPr lang="en-NZ" smtClean="0">
                <a:latin typeface="Arial" charset="0"/>
              </a:rPr>
              <a:pPr/>
              <a:t>3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3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CD9F80-E358-422F-B0D0-C2B5253AB9AE}" type="slidenum">
              <a:rPr lang="en-NZ" smtClean="0">
                <a:latin typeface="Arial" charset="0"/>
              </a:rPr>
              <a:pPr/>
              <a:t>4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12005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1064E3-21A6-48A8-B836-8460DC25FF90}" type="slidenum">
              <a:rPr lang="en-NZ" smtClean="0">
                <a:latin typeface="Arial" charset="0"/>
              </a:rPr>
              <a:pPr/>
              <a:t>5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370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8DADBC-DE71-4B6B-8B74-5DEF4B2B6EDC}" type="slidenum">
              <a:rPr lang="en-NZ" smtClean="0">
                <a:latin typeface="Arial" charset="0"/>
              </a:rPr>
              <a:pPr/>
              <a:t>6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97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279A27-4CE0-40AD-9172-9AE809ADE1DD}" type="slidenum">
              <a:rPr lang="en-NZ" smtClean="0">
                <a:latin typeface="Arial" charset="0"/>
              </a:rPr>
              <a:pPr/>
              <a:t>7</a:t>
            </a:fld>
            <a:endParaRPr lang="en-N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23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44FF3-3409-42FF-8DED-BA8E687691FE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18FA6-5F31-46D4-8C30-CF526CC9DD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38ED7-AE6A-4BDF-9A33-B23066F0BFC8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BE760-73AB-4EE9-AB82-1C226E1A31F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1F78-A95D-4D10-9D6B-CBF3B42FC26B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A4248-EB11-4500-9174-ABA467C8DFC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E17E-003E-47C1-A092-FCEA2A05C43B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33645-A9EF-48B7-A946-3E3FC1CFC6A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2550D0-018C-4C1A-9845-2D40C2A0AC72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3998E-15F2-49AB-84A3-91472E9804A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60C27-5391-4D57-B806-AE523B46DF72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46865-BBEC-4490-8117-15B78998223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C4245-42E6-460A-BCFD-06EC84BFA490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698EA-485C-45F1-ABC1-F790F840216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70C6-89EB-4158-9001-DBAB3E2A4A57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11F05-A1F9-45FD-8143-6166E420599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A7E2-C9CD-45C5-93EE-C673CF5FC6CE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55AAC-55AE-4A2A-AE69-8B70A932A20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2BECE-4009-43F1-A31D-1BB6DE1EEC38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44BC-1B8C-4736-A9D4-FC8555F06B7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7C73-C507-43D7-A737-DA171279918A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3E4B8-14C2-4D07-9890-DF877C48520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1506296-58D9-4823-9E32-C74881838DAD}" type="datetimeFigureOut">
              <a:rPr lang="en-US"/>
              <a:pPr>
                <a:defRPr/>
              </a:pPr>
              <a:t>2/18/16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99A14BB-9AA2-4677-98C2-B2EB6599F3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3.bin"/><Relationship Id="rId7" Type="http://schemas.openxmlformats.org/officeDocument/2006/relationships/image" Target="../media/image1.wmf"/><Relationship Id="rId8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7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11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3"/>
          <p:cNvSpPr txBox="1">
            <a:spLocks noChangeArrowheads="1"/>
          </p:cNvSpPr>
          <p:nvPr/>
        </p:nvSpPr>
        <p:spPr bwMode="auto">
          <a:xfrm>
            <a:off x="260350" y="317500"/>
            <a:ext cx="7929563" cy="649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i="1">
                <a:cs typeface="Arial" charset="0"/>
              </a:rPr>
              <a:t>Aim</a:t>
            </a:r>
            <a:r>
              <a:rPr lang="en-US" sz="1600" b="1">
                <a:cs typeface="Arial" charset="0"/>
              </a:rPr>
              <a:t>: </a:t>
            </a:r>
          </a:p>
          <a:p>
            <a:r>
              <a:rPr lang="en-AU" sz="1600">
                <a:cs typeface="Arial" charset="0"/>
              </a:rPr>
              <a:t>Investigate the </a:t>
            </a:r>
            <a:r>
              <a:rPr lang="en-AU" sz="1600" b="1">
                <a:cs typeface="Arial" charset="0"/>
              </a:rPr>
              <a:t>relationship between the mass of the baby and the period of its bouncing by </a:t>
            </a:r>
            <a:r>
              <a:rPr lang="en-AU" sz="1600">
                <a:cs typeface="Arial" charset="0"/>
              </a:rPr>
              <a:t>modelling a small mass attached to a vertical spring.</a:t>
            </a:r>
            <a:endParaRPr lang="en-NZ" sz="1600">
              <a:cs typeface="Arial" charset="0"/>
            </a:endParaRPr>
          </a:p>
          <a:p>
            <a:endParaRPr lang="en-US" sz="1600" b="1" i="1">
              <a:cs typeface="Arial" charset="0"/>
            </a:endParaRPr>
          </a:p>
          <a:p>
            <a:r>
              <a:rPr lang="en-NZ" sz="1600" b="1">
                <a:cs typeface="Arial" charset="0"/>
              </a:rPr>
              <a:t>Independent variable:</a:t>
            </a:r>
            <a:endParaRPr lang="en-NZ" sz="1600">
              <a:cs typeface="Arial" charset="0"/>
            </a:endParaRPr>
          </a:p>
          <a:p>
            <a:r>
              <a:rPr lang="en-AU" sz="1600">
                <a:cs typeface="Arial" charset="0"/>
              </a:rPr>
              <a:t>In this investigation, the mass (kg) connected to the spring is </a:t>
            </a:r>
          </a:p>
          <a:p>
            <a:r>
              <a:rPr lang="en-AU" sz="1600">
                <a:cs typeface="Arial" charset="0"/>
              </a:rPr>
              <a:t>the independent variable.</a:t>
            </a:r>
            <a:endParaRPr lang="en-US" sz="1600">
              <a:cs typeface="Arial" charset="0"/>
            </a:endParaRPr>
          </a:p>
          <a:p>
            <a:r>
              <a:rPr lang="en-AU" sz="1600">
                <a:cs typeface="Arial" charset="0"/>
              </a:rPr>
              <a:t>A 2g uncertainty is used for each 50 g mass and attached stack</a:t>
            </a:r>
            <a:endParaRPr lang="en-US" sz="1600">
              <a:cs typeface="Arial" charset="0"/>
            </a:endParaRPr>
          </a:p>
          <a:p>
            <a:endParaRPr lang="en-NZ" sz="1600" b="1">
              <a:cs typeface="Arial" charset="0"/>
            </a:endParaRPr>
          </a:p>
          <a:p>
            <a:r>
              <a:rPr lang="en-NZ" sz="1600" b="1">
                <a:cs typeface="Arial" charset="0"/>
              </a:rPr>
              <a:t>Dependent Variable:</a:t>
            </a:r>
          </a:p>
          <a:p>
            <a:r>
              <a:rPr lang="en-AU" sz="1600">
                <a:cs typeface="Arial" charset="0"/>
              </a:rPr>
              <a:t>The dependant variable is the period T.</a:t>
            </a:r>
            <a:endParaRPr lang="en-US" sz="1600">
              <a:cs typeface="Arial" charset="0"/>
            </a:endParaRPr>
          </a:p>
          <a:p>
            <a:r>
              <a:rPr lang="en-AU" sz="1600">
                <a:cs typeface="Arial" charset="0"/>
              </a:rPr>
              <a:t>For each mass value, I will measure three values for 10T. The period is found by dividing the </a:t>
            </a:r>
            <a:r>
              <a:rPr lang="en-AU" sz="1600" u="sng">
                <a:cs typeface="Arial" charset="0"/>
              </a:rPr>
              <a:t>average</a:t>
            </a:r>
            <a:r>
              <a:rPr lang="en-AU" sz="1600">
                <a:cs typeface="Arial" charset="0"/>
              </a:rPr>
              <a:t> value of 10T by ten.</a:t>
            </a:r>
            <a:endParaRPr lang="en-US" sz="1600">
              <a:cs typeface="Arial" charset="0"/>
            </a:endParaRPr>
          </a:p>
          <a:p>
            <a:r>
              <a:rPr lang="en-AU" sz="1600">
                <a:cs typeface="Arial" charset="0"/>
              </a:rPr>
              <a:t>The uncertainty is estimated to be 0.5 s for 10T, this value is designed to incorporate human error in operating the stop watch.</a:t>
            </a:r>
            <a:endParaRPr lang="en-US" sz="1600" i="1">
              <a:cs typeface="Arial" charset="0"/>
            </a:endParaRPr>
          </a:p>
          <a:p>
            <a:endParaRPr lang="en-US" sz="1600" b="1" i="1">
              <a:cs typeface="Arial" charset="0"/>
            </a:endParaRPr>
          </a:p>
          <a:p>
            <a:r>
              <a:rPr lang="en-NZ" sz="1600" b="1">
                <a:cs typeface="Arial" charset="0"/>
              </a:rPr>
              <a:t>Control Variable:  </a:t>
            </a:r>
          </a:p>
          <a:p>
            <a:r>
              <a:rPr lang="en-NZ" sz="1600">
                <a:cs typeface="Arial" charset="0"/>
              </a:rPr>
              <a:t>Apart from not changing the equipment set-up, the main variable was keeping a consistent start  spring amplitude.</a:t>
            </a:r>
          </a:p>
          <a:p>
            <a:r>
              <a:rPr lang="en-NZ" sz="1600">
                <a:cs typeface="Arial" charset="0"/>
              </a:rPr>
              <a:t>[</a:t>
            </a:r>
            <a:r>
              <a:rPr lang="en-AU" sz="1600">
                <a:cs typeface="Arial" charset="0"/>
              </a:rPr>
              <a:t>I decided to do a small investigation to see if changing the amplitude had an effect on the period....]</a:t>
            </a:r>
            <a:endParaRPr lang="en-US" sz="1600">
              <a:cs typeface="Arial" charset="0"/>
            </a:endParaRPr>
          </a:p>
          <a:p>
            <a:endParaRPr lang="en-US" sz="1600" b="1" i="1">
              <a:cs typeface="Arial" charset="0"/>
            </a:endParaRPr>
          </a:p>
          <a:p>
            <a:endParaRPr lang="en-US" sz="1600" b="1" i="1">
              <a:cs typeface="Arial" charset="0"/>
            </a:endParaRPr>
          </a:p>
          <a:p>
            <a:r>
              <a:rPr lang="en-US" sz="1600" b="1" i="1">
                <a:cs typeface="Arial" charset="0"/>
              </a:rPr>
              <a:t>Equipment</a:t>
            </a:r>
            <a:endParaRPr lang="en-NZ" sz="1600">
              <a:cs typeface="Arial" charset="0"/>
            </a:endParaRPr>
          </a:p>
          <a:p>
            <a:r>
              <a:rPr lang="en-US" sz="1600">
                <a:cs typeface="Arial" charset="0"/>
              </a:rPr>
              <a:t>Clamp stand, 8 x 50 g masses, 15 cm long spring and a stopwatch.</a:t>
            </a:r>
            <a:endParaRPr lang="en-NZ" sz="1600">
              <a:cs typeface="Arial" charset="0"/>
            </a:endParaRPr>
          </a:p>
          <a:p>
            <a:endParaRPr lang="en-NZ" sz="1600">
              <a:cs typeface="Arial" charset="0"/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6172200" y="1117600"/>
          <a:ext cx="2533650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4" imgW="965160" imgH="444240" progId="Equation.3">
                  <p:embed/>
                </p:oleObj>
              </mc:Choice>
              <mc:Fallback>
                <p:oleObj name="Equation" r:id="rId4" imgW="9651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117600"/>
                        <a:ext cx="2533650" cy="1111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150" y="1162050"/>
            <a:ext cx="7786688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Attach  two 50 g masses to the spring</a:t>
            </a:r>
            <a:endParaRPr lang="en-NZ" sz="2000" dirty="0"/>
          </a:p>
          <a:p>
            <a:pPr marL="457200" indent="-45720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Pull the mass down ~ 5 cm and release </a:t>
            </a:r>
          </a:p>
          <a:p>
            <a:pPr marL="457200" indent="-45720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Measure the time for 10 oscillations</a:t>
            </a:r>
          </a:p>
          <a:p>
            <a:pPr marL="457200" indent="-45720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Repeat 3 times</a:t>
            </a:r>
            <a:endParaRPr lang="en-NZ" sz="2000" dirty="0"/>
          </a:p>
          <a:p>
            <a:pPr marL="457200" indent="-457200" hangingPunct="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2000" dirty="0"/>
              <a:t>Attach another 50g mass and repeat  steps 1 to 4 for  a combined mass of 400g</a:t>
            </a:r>
            <a:endParaRPr lang="en-NZ" sz="2000" dirty="0"/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n-NZ" sz="2000" dirty="0"/>
          </a:p>
        </p:txBody>
      </p:sp>
      <p:sp>
        <p:nvSpPr>
          <p:cNvPr id="3" name="Rectangle 2"/>
          <p:cNvSpPr/>
          <p:nvPr/>
        </p:nvSpPr>
        <p:spPr>
          <a:xfrm>
            <a:off x="500034" y="214290"/>
            <a:ext cx="268535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Method</a:t>
            </a: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482600" y="4095750"/>
            <a:ext cx="7929563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/>
              <a:t>State uncertainty used  </a:t>
            </a:r>
            <a:r>
              <a:rPr lang="en-US" sz="2000" dirty="0" err="1"/>
              <a:t>eg</a:t>
            </a:r>
            <a:r>
              <a:rPr lang="en-US" sz="2000" dirty="0"/>
              <a:t> mass ± 2 g and time uncertainty of ±  0.5s for 10T</a:t>
            </a:r>
          </a:p>
          <a:p>
            <a:endParaRPr lang="en-US" sz="2000" dirty="0"/>
          </a:p>
          <a:p>
            <a:r>
              <a:rPr lang="en-US" sz="2000" dirty="0"/>
              <a:t>Make note of any techniques or ideas that would improve data accuracy: </a:t>
            </a:r>
            <a:r>
              <a:rPr lang="en-US" sz="2000" dirty="0" err="1"/>
              <a:t>eg</a:t>
            </a:r>
            <a:r>
              <a:rPr lang="en-US" sz="2000" dirty="0"/>
              <a:t> 10 oscillations, repeat 3 </a:t>
            </a:r>
            <a:r>
              <a:rPr lang="en-US" sz="2000" dirty="0" smtClean="0"/>
              <a:t>times, how you reduced parallax errors etc </a:t>
            </a:r>
            <a:endParaRPr lang="en-NZ" sz="2000" dirty="0"/>
          </a:p>
          <a:p>
            <a:r>
              <a:rPr lang="en-NZ" sz="20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3344" y="285728"/>
            <a:ext cx="350608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Raw data table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214438" y="5500688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800"/>
              <a:t>Include uncertainties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636785" y="3275897"/>
            <a:ext cx="1149405" cy="21533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357688" y="3275897"/>
            <a:ext cx="3364662" cy="21533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11805"/>
            <a:ext cx="9144000" cy="24640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04850" y="673100"/>
            <a:ext cx="771530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Data transformation table</a:t>
            </a:r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285750" y="4429125"/>
            <a:ext cx="7286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NZ" sz="2800"/>
              <a:t>Include uncertainties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16150" y="3917950"/>
            <a:ext cx="641350" cy="439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071813" y="3917950"/>
            <a:ext cx="3678237" cy="5111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619" y="1217613"/>
            <a:ext cx="7569200" cy="2628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269100" y="406400"/>
          <a:ext cx="8874900" cy="5971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10800000" flipV="1">
            <a:off x="4349750" y="1339850"/>
            <a:ext cx="1155700" cy="977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49800" y="717550"/>
            <a:ext cx="284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 smtClean="0"/>
              <a:t>Show how final uncertainties are obtained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393700" y="1206500"/>
            <a:ext cx="777875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The relationship between period T and mass attached to the spring is given by:</a:t>
            </a:r>
            <a:endParaRPr lang="en-US"/>
          </a:p>
          <a:p>
            <a:r>
              <a:rPr lang="en-AU" i="1"/>
              <a:t> </a:t>
            </a:r>
            <a:endParaRPr lang="en-US"/>
          </a:p>
          <a:p>
            <a:endParaRPr lang="en-AU"/>
          </a:p>
          <a:p>
            <a:r>
              <a:rPr lang="en-AU"/>
              <a:t>                    </a:t>
            </a:r>
            <a:endParaRPr lang="en-US"/>
          </a:p>
          <a:p>
            <a:r>
              <a:rPr lang="en-AU"/>
              <a:t>As a negliable intercept occurred, it would mean that the mass is proportional to the period T squared.  </a:t>
            </a:r>
          </a:p>
          <a:p>
            <a:endParaRPr lang="en-AU"/>
          </a:p>
          <a:p>
            <a:r>
              <a:rPr lang="en-AU"/>
              <a:t>The period for the spring is given by </a:t>
            </a:r>
          </a:p>
          <a:p>
            <a:endParaRPr lang="en-AU"/>
          </a:p>
          <a:p>
            <a:endParaRPr lang="en-AU"/>
          </a:p>
          <a:p>
            <a:r>
              <a:rPr lang="en-AU"/>
              <a:t>Squaring both sides will give 		Comparing this to the formula in the conclusion (ignoring the very small intercept) and using </a:t>
            </a:r>
          </a:p>
          <a:p>
            <a:r>
              <a:rPr lang="en-AU"/>
              <a:t>	k = 22.0 ± 3 Nm</a:t>
            </a:r>
            <a:r>
              <a:rPr lang="en-AU" baseline="30000"/>
              <a:t>-1</a:t>
            </a:r>
            <a:r>
              <a:rPr lang="en-AU"/>
              <a:t> (Hookes law value) </a:t>
            </a:r>
          </a:p>
          <a:p>
            <a:endParaRPr lang="en-AU"/>
          </a:p>
          <a:p>
            <a:r>
              <a:rPr lang="en-AU"/>
              <a:t>we find that the theoretical gradient is 1.79 ± 0.2.</a:t>
            </a:r>
          </a:p>
          <a:p>
            <a:endParaRPr lang="en-AU" b="1"/>
          </a:p>
          <a:p>
            <a:r>
              <a:rPr lang="en-AU"/>
              <a:t>The experimental gradient value compares favourably with the theoretical value.</a:t>
            </a:r>
            <a:endParaRPr lang="en-US"/>
          </a:p>
          <a:p>
            <a:r>
              <a:rPr lang="en-AU" b="1"/>
              <a:t> 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38150" y="317500"/>
            <a:ext cx="2973891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3638550" y="317500"/>
            <a:ext cx="31115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NZ" b="1"/>
              <a:t>State the relationship between the variables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71500" y="1962150"/>
          <a:ext cx="4679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1638000" imgH="203040" progId="Equation.3">
                  <p:embed/>
                </p:oleObj>
              </mc:Choice>
              <mc:Fallback>
                <p:oleObj name="Equation" r:id="rId4" imgW="16380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962150"/>
                        <a:ext cx="46799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438650" y="3028950"/>
          <a:ext cx="1925638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6" imgW="965160" imgH="444240" progId="Equation.3">
                  <p:embed/>
                </p:oleObj>
              </mc:Choice>
              <mc:Fallback>
                <p:oleObj name="Equation" r:id="rId6" imgW="9651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3028950"/>
                        <a:ext cx="1925638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"/>
          <p:cNvGraphicFramePr>
            <a:graphicFrameLocks noChangeAspect="1"/>
          </p:cNvGraphicFramePr>
          <p:nvPr/>
        </p:nvGraphicFramePr>
        <p:xfrm>
          <a:off x="3549650" y="3695700"/>
          <a:ext cx="13779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8" imgW="761760" imgH="419040" progId="Equation.3">
                  <p:embed/>
                </p:oleObj>
              </mc:Choice>
              <mc:Fallback>
                <p:oleObj name="Equation" r:id="rId8" imgW="761760" imgH="419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3695700"/>
                        <a:ext cx="1377950" cy="7604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TextBox 1"/>
          <p:cNvSpPr txBox="1">
            <a:spLocks noChangeArrowheads="1"/>
          </p:cNvSpPr>
          <p:nvPr/>
        </p:nvSpPr>
        <p:spPr bwMode="auto">
          <a:xfrm>
            <a:off x="393700" y="1206500"/>
            <a:ext cx="77787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/>
              <a:t>The relationship between period T and mass attached to the spring is given by:</a:t>
            </a:r>
            <a:endParaRPr lang="en-US"/>
          </a:p>
          <a:p>
            <a:r>
              <a:rPr lang="en-AU" i="1"/>
              <a:t> </a:t>
            </a:r>
            <a:endParaRPr lang="en-US"/>
          </a:p>
          <a:p>
            <a:endParaRPr lang="en-AU"/>
          </a:p>
          <a:p>
            <a:r>
              <a:rPr lang="en-AU"/>
              <a:t>                    </a:t>
            </a:r>
            <a:endParaRPr lang="en-US"/>
          </a:p>
          <a:p>
            <a:endParaRPr lang="en-AU"/>
          </a:p>
          <a:p>
            <a:r>
              <a:rPr lang="en-AU"/>
              <a:t>From the expression                          a value for the spring constant </a:t>
            </a:r>
          </a:p>
          <a:p>
            <a:endParaRPr lang="en-AU"/>
          </a:p>
          <a:p>
            <a:r>
              <a:rPr lang="en-AU"/>
              <a:t>was be determined to be:</a:t>
            </a:r>
          </a:p>
          <a:p>
            <a:endParaRPr lang="en-AU"/>
          </a:p>
          <a:p>
            <a:r>
              <a:rPr lang="en-AU"/>
              <a:t>The springs used had a k value calculated using Hooke’s law of </a:t>
            </a:r>
          </a:p>
          <a:p>
            <a:endParaRPr lang="en-AU"/>
          </a:p>
          <a:p>
            <a:r>
              <a:rPr lang="en-AU"/>
              <a:t> </a:t>
            </a:r>
            <a:endParaRPr lang="en-AU" b="1">
              <a:solidFill>
                <a:schemeClr val="tx2"/>
              </a:solidFill>
            </a:endParaRPr>
          </a:p>
          <a:p>
            <a:endParaRPr lang="en-AU" b="1">
              <a:solidFill>
                <a:schemeClr val="tx2"/>
              </a:solidFill>
            </a:endParaRPr>
          </a:p>
          <a:p>
            <a:r>
              <a:rPr lang="en-AU"/>
              <a:t>The experimental K value compares favourably with the Hooke’s law value.</a:t>
            </a:r>
            <a:endParaRPr lang="en-US"/>
          </a:p>
          <a:p>
            <a:r>
              <a:rPr lang="en-AU" b="1">
                <a:solidFill>
                  <a:schemeClr val="tx2"/>
                </a:solidFill>
              </a:rPr>
              <a:t> </a:t>
            </a:r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7050" y="228600"/>
            <a:ext cx="5046574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Or….Conclusion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71500" y="1962150"/>
          <a:ext cx="467995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4" imgW="1638000" imgH="203040" progId="Equation.3">
                  <p:embed/>
                </p:oleObj>
              </mc:Choice>
              <mc:Fallback>
                <p:oleObj name="Equation" r:id="rId4" imgW="163800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962150"/>
                        <a:ext cx="4679950" cy="523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282950" y="3295650"/>
          <a:ext cx="275907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6" imgW="1091880" imgH="253800" progId="Equation.3">
                  <p:embed/>
                </p:oleObj>
              </mc:Choice>
              <mc:Fallback>
                <p:oleObj name="Equation" r:id="rId6" imgW="1091880" imgH="253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2950" y="3295650"/>
                        <a:ext cx="275907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3"/>
          <p:cNvGraphicFramePr>
            <a:graphicFrameLocks noChangeAspect="1"/>
          </p:cNvGraphicFramePr>
          <p:nvPr/>
        </p:nvGraphicFramePr>
        <p:xfrm>
          <a:off x="2705100" y="2584450"/>
          <a:ext cx="13779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8" imgW="761760" imgH="419040" progId="Equation.3">
                  <p:embed/>
                </p:oleObj>
              </mc:Choice>
              <mc:Fallback>
                <p:oleObj name="Equation" r:id="rId8" imgW="7617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2584450"/>
                        <a:ext cx="1377950" cy="760413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7"/>
          <p:cNvGraphicFramePr>
            <a:graphicFrameLocks noChangeAspect="1"/>
          </p:cNvGraphicFramePr>
          <p:nvPr/>
        </p:nvGraphicFramePr>
        <p:xfrm>
          <a:off x="1711325" y="4302125"/>
          <a:ext cx="2790825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10" imgW="1104840" imgH="253800" progId="Equation.3">
                  <p:embed/>
                </p:oleObj>
              </mc:Choice>
              <mc:Fallback>
                <p:oleObj name="Equation" r:id="rId10" imgW="11048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325" y="4302125"/>
                        <a:ext cx="2790825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350</Words>
  <Application>Microsoft Macintosh PowerPoint</Application>
  <PresentationFormat>On-screen Show (4:3)</PresentationFormat>
  <Paragraphs>83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Ministry of Education</dc:creator>
  <cp:lastModifiedBy>Stephen Anderson</cp:lastModifiedBy>
  <cp:revision>97</cp:revision>
  <dcterms:created xsi:type="dcterms:W3CDTF">2009-03-12T02:32:01Z</dcterms:created>
  <dcterms:modified xsi:type="dcterms:W3CDTF">2016-02-17T21:34:11Z</dcterms:modified>
</cp:coreProperties>
</file>