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60" r:id="rId12"/>
    <p:sldId id="261" r:id="rId13"/>
    <p:sldId id="270" r:id="rId14"/>
    <p:sldId id="271" r:id="rId15"/>
    <p:sldId id="272" r:id="rId16"/>
    <p:sldId id="273" r:id="rId17"/>
    <p:sldId id="274" r:id="rId18"/>
    <p:sldId id="275" r:id="rId19"/>
    <p:sldId id="262" r:id="rId20"/>
    <p:sldId id="263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7" autoAdjust="0"/>
  </p:normalViewPr>
  <p:slideViewPr>
    <p:cSldViewPr snapToGrid="0">
      <p:cViewPr>
        <p:scale>
          <a:sx n="80" d="100"/>
          <a:sy n="80" d="100"/>
        </p:scale>
        <p:origin x="-317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1580" y="365760"/>
            <a:ext cx="670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b="1" dirty="0" smtClean="0"/>
              <a:t>LEVEL 3 PHYSICS</a:t>
            </a:r>
          </a:p>
          <a:p>
            <a:pPr algn="ctr"/>
            <a:r>
              <a:rPr lang="en-NZ" sz="5400" b="1" dirty="0" smtClean="0"/>
              <a:t>ELECTRICAL SYSTEMS</a:t>
            </a:r>
          </a:p>
          <a:p>
            <a:pPr algn="ctr"/>
            <a:r>
              <a:rPr lang="en-NZ" sz="5400" b="1" dirty="0" smtClean="0"/>
              <a:t>91526</a:t>
            </a:r>
          </a:p>
          <a:p>
            <a:pPr algn="ctr"/>
            <a:r>
              <a:rPr lang="en-NZ" sz="5400" b="1" dirty="0" smtClean="0"/>
              <a:t>NCEA </a:t>
            </a:r>
            <a:r>
              <a:rPr lang="en-NZ" sz="5400" b="1" dirty="0" smtClean="0"/>
              <a:t>EXAM</a:t>
            </a:r>
          </a:p>
          <a:p>
            <a:pPr algn="ctr"/>
            <a:r>
              <a:rPr lang="en-NZ" sz="5400" b="1" dirty="0" smtClean="0"/>
              <a:t>AND SOLUTIONS</a:t>
            </a:r>
            <a:r>
              <a:rPr lang="en-NZ" sz="5400" b="1" dirty="0" smtClean="0"/>
              <a:t> </a:t>
            </a:r>
            <a:endParaRPr lang="en-NZ" sz="5400" b="1" dirty="0" smtClean="0"/>
          </a:p>
          <a:p>
            <a:pPr algn="ctr"/>
            <a:r>
              <a:rPr lang="en-NZ" sz="5400" b="1" dirty="0" smtClean="0"/>
              <a:t>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9210" y="5583241"/>
            <a:ext cx="6012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</a:rPr>
              <a:t>To advance through the show just click </a:t>
            </a:r>
            <a:endParaRPr lang="en-NZ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5680" y="6339840"/>
            <a:ext cx="756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Compiled from the NZQA resources by Jon Jaffrey April 2014. </a:t>
            </a:r>
            <a:r>
              <a:rPr lang="en-NZ" sz="1600" i="1" dirty="0" smtClean="0"/>
              <a:t>  Not </a:t>
            </a:r>
            <a:r>
              <a:rPr lang="en-NZ" sz="1600" i="1" dirty="0" smtClean="0"/>
              <a:t>for commercial use.</a:t>
            </a:r>
            <a:endParaRPr lang="en-NZ" sz="1600" i="1" dirty="0"/>
          </a:p>
        </p:txBody>
      </p:sp>
    </p:spTree>
    <p:extLst>
      <p:ext uri="{BB962C8B-B14F-4D97-AF65-F5344CB8AC3E}">
        <p14:creationId xmlns:p14="http://schemas.microsoft.com/office/powerpoint/2010/main" val="4864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85807"/>
              </p:ext>
            </p:extLst>
          </p:nvPr>
        </p:nvGraphicFramePr>
        <p:xfrm>
          <a:off x="347241" y="1218750"/>
          <a:ext cx="8599988" cy="2803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527"/>
                <a:gridCol w="833377"/>
                <a:gridCol w="995423"/>
                <a:gridCol w="1076445"/>
                <a:gridCol w="1088020"/>
                <a:gridCol w="1203767"/>
                <a:gridCol w="1388963"/>
                <a:gridCol w="1157466"/>
              </a:tblGrid>
              <a:tr h="379447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94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ONE A point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TWO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THREE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FOUR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A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84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197" y="162045"/>
            <a:ext cx="7326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ONE</a:t>
            </a:r>
            <a:r>
              <a:rPr lang="en-NZ" b="1" dirty="0" smtClean="0"/>
              <a:t>:</a:t>
            </a:r>
          </a:p>
          <a:p>
            <a:r>
              <a:rPr lang="en-NZ" i="1" dirty="0"/>
              <a:t> </a:t>
            </a:r>
            <a:r>
              <a:rPr lang="en-NZ" i="1" dirty="0" smtClean="0"/>
              <a:t>I have extrapolated from the other questions since the schedule published in April 2014 had no guidance for this question!</a:t>
            </a:r>
            <a:endParaRPr lang="en-NZ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38896" y="3923817"/>
            <a:ext cx="325248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 possible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“ACHIEVE” bits you can get in the question. </a:t>
            </a:r>
            <a:endParaRPr lang="en-NZ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2406" y="4249838"/>
            <a:ext cx="392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only 3 possible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“MERIT” bits you can get in the question from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(b) (c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) or (d).</a:t>
            </a:r>
            <a:endParaRPr lang="en-NZ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7117" y="5509549"/>
            <a:ext cx="4004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“EXCELLENCE” can only be gained from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 detailed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and correct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answer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in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(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d)</a:t>
            </a:r>
            <a:endParaRPr lang="en-NZ" b="1" dirty="0">
              <a:solidFill>
                <a:srgbClr val="008A3E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41316" y="2986269"/>
            <a:ext cx="763929" cy="89125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02552" y="3379808"/>
            <a:ext cx="532435" cy="902826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07797" y="3657600"/>
            <a:ext cx="138897" cy="1851949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38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7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TWO: USING AN INDUCTOR TO PRODUCE A SPARK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266700" y="56388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circuit below, for a spark to be produced between the gap AB, the voltage across AB must be greater than </a:t>
            </a:r>
            <a:r>
              <a:rPr lang="en-US" b="1" dirty="0"/>
              <a:t>1.20 × 10</a:t>
            </a:r>
            <a:r>
              <a:rPr lang="en-US" b="1" baseline="30000" dirty="0"/>
              <a:t>2</a:t>
            </a:r>
            <a:r>
              <a:rPr lang="en-US" b="1" dirty="0"/>
              <a:t> V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555625" y="46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endParaRPr kumimoji="0" lang="en-NZ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NZ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endParaRPr kumimoji="0" lang="en-NZ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1392241" y="1314016"/>
            <a:ext cx="5807212" cy="3257984"/>
            <a:chOff x="1135380" y="1257300"/>
            <a:chExt cx="5387808" cy="3315590"/>
          </a:xfrm>
        </p:grpSpPr>
        <p:grpSp>
          <p:nvGrpSpPr>
            <p:cNvPr id="52" name="Group 52"/>
            <p:cNvGrpSpPr>
              <a:grpSpLocks/>
            </p:cNvGrpSpPr>
            <p:nvPr/>
          </p:nvGrpSpPr>
          <p:grpSpPr bwMode="auto">
            <a:xfrm>
              <a:off x="1508292" y="1548949"/>
              <a:ext cx="5014896" cy="3023941"/>
              <a:chOff x="4078" y="-685"/>
              <a:chExt cx="3506" cy="2563"/>
            </a:xfrm>
          </p:grpSpPr>
          <p:grpSp>
            <p:nvGrpSpPr>
              <p:cNvPr id="53" name="Group 53"/>
              <p:cNvGrpSpPr>
                <a:grpSpLocks/>
              </p:cNvGrpSpPr>
              <p:nvPr/>
            </p:nvGrpSpPr>
            <p:grpSpPr bwMode="auto">
              <a:xfrm>
                <a:off x="6604" y="665"/>
                <a:ext cx="980" cy="2"/>
                <a:chOff x="6604" y="665"/>
                <a:chExt cx="980" cy="2"/>
              </a:xfrm>
            </p:grpSpPr>
            <p:sp>
              <p:nvSpPr>
                <p:cNvPr id="95" name="Freeform 54"/>
                <p:cNvSpPr>
                  <a:spLocks/>
                </p:cNvSpPr>
                <p:nvPr/>
              </p:nvSpPr>
              <p:spPr bwMode="auto">
                <a:xfrm>
                  <a:off x="6604" y="665"/>
                  <a:ext cx="980" cy="2"/>
                </a:xfrm>
                <a:custGeom>
                  <a:avLst/>
                  <a:gdLst>
                    <a:gd name="T0" fmla="+- 0 6604 6604"/>
                    <a:gd name="T1" fmla="*/ T0 w 980"/>
                    <a:gd name="T2" fmla="+- 0 7583 6604"/>
                    <a:gd name="T3" fmla="*/ T2 w 98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80">
                      <a:moveTo>
                        <a:pt x="0" y="0"/>
                      </a:moveTo>
                      <a:lnTo>
                        <a:pt x="979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4" name="Group 55"/>
              <p:cNvGrpSpPr>
                <a:grpSpLocks/>
              </p:cNvGrpSpPr>
              <p:nvPr/>
            </p:nvGrpSpPr>
            <p:grpSpPr bwMode="auto">
              <a:xfrm>
                <a:off x="5757" y="665"/>
                <a:ext cx="281" cy="2"/>
                <a:chOff x="5757" y="665"/>
                <a:chExt cx="281" cy="2"/>
              </a:xfrm>
            </p:grpSpPr>
            <p:sp>
              <p:nvSpPr>
                <p:cNvPr id="94" name="Freeform 56"/>
                <p:cNvSpPr>
                  <a:spLocks/>
                </p:cNvSpPr>
                <p:nvPr/>
              </p:nvSpPr>
              <p:spPr bwMode="auto">
                <a:xfrm>
                  <a:off x="5757" y="665"/>
                  <a:ext cx="281" cy="2"/>
                </a:xfrm>
                <a:custGeom>
                  <a:avLst/>
                  <a:gdLst>
                    <a:gd name="T0" fmla="+- 0 5757 5757"/>
                    <a:gd name="T1" fmla="*/ T0 w 281"/>
                    <a:gd name="T2" fmla="+- 0 6037 5757"/>
                    <a:gd name="T3" fmla="*/ T2 w 281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81">
                      <a:moveTo>
                        <a:pt x="0" y="0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5" name="Group 57"/>
              <p:cNvGrpSpPr>
                <a:grpSpLocks/>
              </p:cNvGrpSpPr>
              <p:nvPr/>
            </p:nvGrpSpPr>
            <p:grpSpPr bwMode="auto">
              <a:xfrm>
                <a:off x="6037" y="594"/>
                <a:ext cx="567" cy="142"/>
                <a:chOff x="6037" y="594"/>
                <a:chExt cx="567" cy="142"/>
              </a:xfrm>
            </p:grpSpPr>
            <p:sp>
              <p:nvSpPr>
                <p:cNvPr id="93" name="Freeform 58"/>
                <p:cNvSpPr>
                  <a:spLocks/>
                </p:cNvSpPr>
                <p:nvPr/>
              </p:nvSpPr>
              <p:spPr bwMode="auto">
                <a:xfrm>
                  <a:off x="6037" y="594"/>
                  <a:ext cx="567" cy="142"/>
                </a:xfrm>
                <a:custGeom>
                  <a:avLst/>
                  <a:gdLst>
                    <a:gd name="T0" fmla="+- 0 6604 6037"/>
                    <a:gd name="T1" fmla="*/ T0 w 567"/>
                    <a:gd name="T2" fmla="+- 0 736 594"/>
                    <a:gd name="T3" fmla="*/ 736 h 142"/>
                    <a:gd name="T4" fmla="+- 0 6037 6037"/>
                    <a:gd name="T5" fmla="*/ T4 w 567"/>
                    <a:gd name="T6" fmla="+- 0 736 594"/>
                    <a:gd name="T7" fmla="*/ 736 h 142"/>
                    <a:gd name="T8" fmla="+- 0 6037 6037"/>
                    <a:gd name="T9" fmla="*/ T8 w 567"/>
                    <a:gd name="T10" fmla="+- 0 594 594"/>
                    <a:gd name="T11" fmla="*/ 594 h 142"/>
                    <a:gd name="T12" fmla="+- 0 6604 6037"/>
                    <a:gd name="T13" fmla="*/ T12 w 567"/>
                    <a:gd name="T14" fmla="+- 0 594 594"/>
                    <a:gd name="T15" fmla="*/ 594 h 142"/>
                    <a:gd name="T16" fmla="+- 0 6604 6037"/>
                    <a:gd name="T17" fmla="*/ T16 w 567"/>
                    <a:gd name="T18" fmla="+- 0 736 594"/>
                    <a:gd name="T19" fmla="*/ 736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6" name="Group 59"/>
              <p:cNvGrpSpPr>
                <a:grpSpLocks/>
              </p:cNvGrpSpPr>
              <p:nvPr/>
            </p:nvGrpSpPr>
            <p:grpSpPr bwMode="auto">
              <a:xfrm>
                <a:off x="4150" y="665"/>
                <a:ext cx="902" cy="2"/>
                <a:chOff x="4150" y="665"/>
                <a:chExt cx="902" cy="2"/>
              </a:xfrm>
            </p:grpSpPr>
            <p:sp>
              <p:nvSpPr>
                <p:cNvPr id="92" name="Freeform 60"/>
                <p:cNvSpPr>
                  <a:spLocks/>
                </p:cNvSpPr>
                <p:nvPr/>
              </p:nvSpPr>
              <p:spPr bwMode="auto">
                <a:xfrm>
                  <a:off x="4150" y="665"/>
                  <a:ext cx="902" cy="2"/>
                </a:xfrm>
                <a:custGeom>
                  <a:avLst/>
                  <a:gdLst>
                    <a:gd name="T0" fmla="+- 0 4150 4150"/>
                    <a:gd name="T1" fmla="*/ T0 w 902"/>
                    <a:gd name="T2" fmla="+- 0 5052 4150"/>
                    <a:gd name="T3" fmla="*/ T2 w 90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02">
                      <a:moveTo>
                        <a:pt x="0" y="0"/>
                      </a:moveTo>
                      <a:lnTo>
                        <a:pt x="902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7" name="Group 61"/>
              <p:cNvGrpSpPr>
                <a:grpSpLocks/>
              </p:cNvGrpSpPr>
              <p:nvPr/>
            </p:nvGrpSpPr>
            <p:grpSpPr bwMode="auto">
              <a:xfrm>
                <a:off x="4078" y="1184"/>
                <a:ext cx="73" cy="126"/>
                <a:chOff x="4078" y="1184"/>
                <a:chExt cx="73" cy="126"/>
              </a:xfrm>
            </p:grpSpPr>
            <p:sp>
              <p:nvSpPr>
                <p:cNvPr id="91" name="Freeform 62"/>
                <p:cNvSpPr>
                  <a:spLocks/>
                </p:cNvSpPr>
                <p:nvPr/>
              </p:nvSpPr>
              <p:spPr bwMode="auto">
                <a:xfrm>
                  <a:off x="4078" y="1184"/>
                  <a:ext cx="73" cy="126"/>
                </a:xfrm>
                <a:custGeom>
                  <a:avLst/>
                  <a:gdLst>
                    <a:gd name="T0" fmla="+- 0 4150 4078"/>
                    <a:gd name="T1" fmla="*/ T0 w 73"/>
                    <a:gd name="T2" fmla="+- 0 1184 1184"/>
                    <a:gd name="T3" fmla="*/ 1184 h 126"/>
                    <a:gd name="T4" fmla="+- 0 4078 4078"/>
                    <a:gd name="T5" fmla="*/ T4 w 73"/>
                    <a:gd name="T6" fmla="+- 0 1310 1184"/>
                    <a:gd name="T7" fmla="*/ 1310 h 1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3" h="126">
                      <a:moveTo>
                        <a:pt x="72" y="0"/>
                      </a:moveTo>
                      <a:lnTo>
                        <a:pt x="0" y="126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8" name="Group 63"/>
              <p:cNvGrpSpPr>
                <a:grpSpLocks/>
              </p:cNvGrpSpPr>
              <p:nvPr/>
            </p:nvGrpSpPr>
            <p:grpSpPr bwMode="auto">
              <a:xfrm>
                <a:off x="4150" y="209"/>
                <a:ext cx="2" cy="975"/>
                <a:chOff x="4150" y="209"/>
                <a:chExt cx="2" cy="975"/>
              </a:xfrm>
            </p:grpSpPr>
            <p:sp>
              <p:nvSpPr>
                <p:cNvPr id="90" name="Freeform 64"/>
                <p:cNvSpPr>
                  <a:spLocks/>
                </p:cNvSpPr>
                <p:nvPr/>
              </p:nvSpPr>
              <p:spPr bwMode="auto">
                <a:xfrm>
                  <a:off x="4150" y="209"/>
                  <a:ext cx="2" cy="975"/>
                </a:xfrm>
                <a:custGeom>
                  <a:avLst/>
                  <a:gdLst>
                    <a:gd name="T0" fmla="+- 0 209 209"/>
                    <a:gd name="T1" fmla="*/ 209 h 975"/>
                    <a:gd name="T2" fmla="+- 0 1184 209"/>
                    <a:gd name="T3" fmla="*/ 1184 h 97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975">
                      <a:moveTo>
                        <a:pt x="0" y="0"/>
                      </a:moveTo>
                      <a:lnTo>
                        <a:pt x="0" y="97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9" name="Group 65"/>
              <p:cNvGrpSpPr>
                <a:grpSpLocks/>
              </p:cNvGrpSpPr>
              <p:nvPr/>
            </p:nvGrpSpPr>
            <p:grpSpPr bwMode="auto">
              <a:xfrm>
                <a:off x="4078" y="64"/>
                <a:ext cx="73" cy="126"/>
                <a:chOff x="4078" y="64"/>
                <a:chExt cx="73" cy="126"/>
              </a:xfrm>
            </p:grpSpPr>
            <p:sp>
              <p:nvSpPr>
                <p:cNvPr id="89" name="Freeform 66"/>
                <p:cNvSpPr>
                  <a:spLocks/>
                </p:cNvSpPr>
                <p:nvPr/>
              </p:nvSpPr>
              <p:spPr bwMode="auto">
                <a:xfrm>
                  <a:off x="4078" y="64"/>
                  <a:ext cx="73" cy="126"/>
                </a:xfrm>
                <a:custGeom>
                  <a:avLst/>
                  <a:gdLst>
                    <a:gd name="T0" fmla="+- 0 4150 4078"/>
                    <a:gd name="T1" fmla="*/ T0 w 73"/>
                    <a:gd name="T2" fmla="+- 0 64 64"/>
                    <a:gd name="T3" fmla="*/ 64 h 126"/>
                    <a:gd name="T4" fmla="+- 0 4078 4078"/>
                    <a:gd name="T5" fmla="*/ T4 w 73"/>
                    <a:gd name="T6" fmla="+- 0 190 64"/>
                    <a:gd name="T7" fmla="*/ 190 h 1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3" h="126">
                      <a:moveTo>
                        <a:pt x="72" y="0"/>
                      </a:moveTo>
                      <a:lnTo>
                        <a:pt x="0" y="126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0" name="Group 67"/>
              <p:cNvGrpSpPr>
                <a:grpSpLocks/>
              </p:cNvGrpSpPr>
              <p:nvPr/>
            </p:nvGrpSpPr>
            <p:grpSpPr bwMode="auto">
              <a:xfrm>
                <a:off x="5248" y="-685"/>
                <a:ext cx="2" cy="681"/>
                <a:chOff x="5248" y="-685"/>
                <a:chExt cx="2" cy="681"/>
              </a:xfrm>
            </p:grpSpPr>
            <p:sp>
              <p:nvSpPr>
                <p:cNvPr id="88" name="Freeform 68"/>
                <p:cNvSpPr>
                  <a:spLocks/>
                </p:cNvSpPr>
                <p:nvPr/>
              </p:nvSpPr>
              <p:spPr bwMode="auto">
                <a:xfrm>
                  <a:off x="5248" y="-685"/>
                  <a:ext cx="2" cy="681"/>
                </a:xfrm>
                <a:custGeom>
                  <a:avLst/>
                  <a:gdLst>
                    <a:gd name="T0" fmla="+- 0 -685 -685"/>
                    <a:gd name="T1" fmla="*/ -685 h 681"/>
                    <a:gd name="T2" fmla="+- 0 -5 -685"/>
                    <a:gd name="T3" fmla="*/ -5 h 68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681">
                      <a:moveTo>
                        <a:pt x="0" y="0"/>
                      </a:moveTo>
                      <a:lnTo>
                        <a:pt x="0" y="68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1" name="Group 69"/>
              <p:cNvGrpSpPr>
                <a:grpSpLocks/>
              </p:cNvGrpSpPr>
              <p:nvPr/>
            </p:nvGrpSpPr>
            <p:grpSpPr bwMode="auto">
              <a:xfrm>
                <a:off x="4150" y="-345"/>
                <a:ext cx="1098" cy="410"/>
                <a:chOff x="4150" y="-345"/>
                <a:chExt cx="1098" cy="410"/>
              </a:xfrm>
            </p:grpSpPr>
            <p:sp>
              <p:nvSpPr>
                <p:cNvPr id="87" name="Freeform 70"/>
                <p:cNvSpPr>
                  <a:spLocks/>
                </p:cNvSpPr>
                <p:nvPr/>
              </p:nvSpPr>
              <p:spPr bwMode="auto">
                <a:xfrm>
                  <a:off x="4150" y="-345"/>
                  <a:ext cx="1098" cy="410"/>
                </a:xfrm>
                <a:custGeom>
                  <a:avLst/>
                  <a:gdLst>
                    <a:gd name="T0" fmla="+- 0 5248 4150"/>
                    <a:gd name="T1" fmla="*/ T0 w 1098"/>
                    <a:gd name="T2" fmla="+- 0 -345 -345"/>
                    <a:gd name="T3" fmla="*/ -345 h 410"/>
                    <a:gd name="T4" fmla="+- 0 4150 4150"/>
                    <a:gd name="T5" fmla="*/ T4 w 1098"/>
                    <a:gd name="T6" fmla="+- 0 -345 -345"/>
                    <a:gd name="T7" fmla="*/ -345 h 410"/>
                    <a:gd name="T8" fmla="+- 0 4150 4150"/>
                    <a:gd name="T9" fmla="*/ T8 w 1098"/>
                    <a:gd name="T10" fmla="+- 0 64 -345"/>
                    <a:gd name="T11" fmla="*/ 64 h 4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098" h="410">
                      <a:moveTo>
                        <a:pt x="1098" y="0"/>
                      </a:moveTo>
                      <a:lnTo>
                        <a:pt x="0" y="0"/>
                      </a:lnTo>
                      <a:lnTo>
                        <a:pt x="0" y="409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2" name="Group 71"/>
              <p:cNvGrpSpPr>
                <a:grpSpLocks/>
              </p:cNvGrpSpPr>
              <p:nvPr/>
            </p:nvGrpSpPr>
            <p:grpSpPr bwMode="auto">
              <a:xfrm>
                <a:off x="4133" y="47"/>
                <a:ext cx="34" cy="35"/>
                <a:chOff x="4133" y="47"/>
                <a:chExt cx="34" cy="35"/>
              </a:xfrm>
            </p:grpSpPr>
            <p:sp>
              <p:nvSpPr>
                <p:cNvPr id="86" name="Freeform 72"/>
                <p:cNvSpPr>
                  <a:spLocks/>
                </p:cNvSpPr>
                <p:nvPr/>
              </p:nvSpPr>
              <p:spPr bwMode="auto">
                <a:xfrm>
                  <a:off x="4133" y="47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47 47"/>
                    <a:gd name="T3" fmla="*/ 47 h 35"/>
                    <a:gd name="T4" fmla="+- 0 4141 4133"/>
                    <a:gd name="T5" fmla="*/ T4 w 34"/>
                    <a:gd name="T6" fmla="+- 0 47 47"/>
                    <a:gd name="T7" fmla="*/ 47 h 35"/>
                    <a:gd name="T8" fmla="+- 0 4133 4133"/>
                    <a:gd name="T9" fmla="*/ T8 w 34"/>
                    <a:gd name="T10" fmla="+- 0 55 47"/>
                    <a:gd name="T11" fmla="*/ 55 h 35"/>
                    <a:gd name="T12" fmla="+- 0 4133 4133"/>
                    <a:gd name="T13" fmla="*/ T12 w 34"/>
                    <a:gd name="T14" fmla="+- 0 74 47"/>
                    <a:gd name="T15" fmla="*/ 74 h 35"/>
                    <a:gd name="T16" fmla="+- 0 4141 4133"/>
                    <a:gd name="T17" fmla="*/ T16 w 34"/>
                    <a:gd name="T18" fmla="+- 0 81 47"/>
                    <a:gd name="T19" fmla="*/ 81 h 35"/>
                    <a:gd name="T20" fmla="+- 0 4160 4133"/>
                    <a:gd name="T21" fmla="*/ T20 w 34"/>
                    <a:gd name="T22" fmla="+- 0 81 47"/>
                    <a:gd name="T23" fmla="*/ 81 h 35"/>
                    <a:gd name="T24" fmla="+- 0 4167 4133"/>
                    <a:gd name="T25" fmla="*/ T24 w 34"/>
                    <a:gd name="T26" fmla="+- 0 74 47"/>
                    <a:gd name="T27" fmla="*/ 74 h 35"/>
                    <a:gd name="T28" fmla="+- 0 4167 4133"/>
                    <a:gd name="T29" fmla="*/ T28 w 34"/>
                    <a:gd name="T30" fmla="+- 0 55 47"/>
                    <a:gd name="T31" fmla="*/ 55 h 35"/>
                    <a:gd name="T32" fmla="+- 0 4160 4133"/>
                    <a:gd name="T33" fmla="*/ T32 w 34"/>
                    <a:gd name="T34" fmla="+- 0 47 47"/>
                    <a:gd name="T35" fmla="*/ 47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3" name="Group 73"/>
              <p:cNvGrpSpPr>
                <a:grpSpLocks/>
              </p:cNvGrpSpPr>
              <p:nvPr/>
            </p:nvGrpSpPr>
            <p:grpSpPr bwMode="auto">
              <a:xfrm>
                <a:off x="4133" y="192"/>
                <a:ext cx="34" cy="35"/>
                <a:chOff x="4133" y="192"/>
                <a:chExt cx="34" cy="35"/>
              </a:xfrm>
            </p:grpSpPr>
            <p:sp>
              <p:nvSpPr>
                <p:cNvPr id="85" name="Freeform 74"/>
                <p:cNvSpPr>
                  <a:spLocks/>
                </p:cNvSpPr>
                <p:nvPr/>
              </p:nvSpPr>
              <p:spPr bwMode="auto">
                <a:xfrm>
                  <a:off x="4133" y="192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92 192"/>
                    <a:gd name="T3" fmla="*/ 192 h 35"/>
                    <a:gd name="T4" fmla="+- 0 4141 4133"/>
                    <a:gd name="T5" fmla="*/ T4 w 34"/>
                    <a:gd name="T6" fmla="+- 0 192 192"/>
                    <a:gd name="T7" fmla="*/ 192 h 35"/>
                    <a:gd name="T8" fmla="+- 0 4133 4133"/>
                    <a:gd name="T9" fmla="*/ T8 w 34"/>
                    <a:gd name="T10" fmla="+- 0 200 192"/>
                    <a:gd name="T11" fmla="*/ 200 h 35"/>
                    <a:gd name="T12" fmla="+- 0 4133 4133"/>
                    <a:gd name="T13" fmla="*/ T12 w 34"/>
                    <a:gd name="T14" fmla="+- 0 219 192"/>
                    <a:gd name="T15" fmla="*/ 219 h 35"/>
                    <a:gd name="T16" fmla="+- 0 4141 4133"/>
                    <a:gd name="T17" fmla="*/ T16 w 34"/>
                    <a:gd name="T18" fmla="+- 0 226 192"/>
                    <a:gd name="T19" fmla="*/ 226 h 35"/>
                    <a:gd name="T20" fmla="+- 0 4160 4133"/>
                    <a:gd name="T21" fmla="*/ T20 w 34"/>
                    <a:gd name="T22" fmla="+- 0 226 192"/>
                    <a:gd name="T23" fmla="*/ 226 h 35"/>
                    <a:gd name="T24" fmla="+- 0 4167 4133"/>
                    <a:gd name="T25" fmla="*/ T24 w 34"/>
                    <a:gd name="T26" fmla="+- 0 219 192"/>
                    <a:gd name="T27" fmla="*/ 219 h 35"/>
                    <a:gd name="T28" fmla="+- 0 4167 4133"/>
                    <a:gd name="T29" fmla="*/ T28 w 34"/>
                    <a:gd name="T30" fmla="+- 0 200 192"/>
                    <a:gd name="T31" fmla="*/ 200 h 35"/>
                    <a:gd name="T32" fmla="+- 0 4160 4133"/>
                    <a:gd name="T33" fmla="*/ T32 w 34"/>
                    <a:gd name="T34" fmla="+- 0 192 192"/>
                    <a:gd name="T35" fmla="*/ 192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4" name="Group 75"/>
              <p:cNvGrpSpPr>
                <a:grpSpLocks/>
              </p:cNvGrpSpPr>
              <p:nvPr/>
            </p:nvGrpSpPr>
            <p:grpSpPr bwMode="auto">
              <a:xfrm>
                <a:off x="4133" y="1167"/>
                <a:ext cx="34" cy="35"/>
                <a:chOff x="4133" y="1167"/>
                <a:chExt cx="34" cy="35"/>
              </a:xfrm>
            </p:grpSpPr>
            <p:sp>
              <p:nvSpPr>
                <p:cNvPr id="84" name="Freeform 76"/>
                <p:cNvSpPr>
                  <a:spLocks/>
                </p:cNvSpPr>
                <p:nvPr/>
              </p:nvSpPr>
              <p:spPr bwMode="auto">
                <a:xfrm>
                  <a:off x="4133" y="1167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167 1167"/>
                    <a:gd name="T3" fmla="*/ 1167 h 35"/>
                    <a:gd name="T4" fmla="+- 0 4141 4133"/>
                    <a:gd name="T5" fmla="*/ T4 w 34"/>
                    <a:gd name="T6" fmla="+- 0 1167 1167"/>
                    <a:gd name="T7" fmla="*/ 1167 h 35"/>
                    <a:gd name="T8" fmla="+- 0 4133 4133"/>
                    <a:gd name="T9" fmla="*/ T8 w 34"/>
                    <a:gd name="T10" fmla="+- 0 1175 1167"/>
                    <a:gd name="T11" fmla="*/ 1175 h 35"/>
                    <a:gd name="T12" fmla="+- 0 4133 4133"/>
                    <a:gd name="T13" fmla="*/ T12 w 34"/>
                    <a:gd name="T14" fmla="+- 0 1194 1167"/>
                    <a:gd name="T15" fmla="*/ 1194 h 35"/>
                    <a:gd name="T16" fmla="+- 0 4141 4133"/>
                    <a:gd name="T17" fmla="*/ T16 w 34"/>
                    <a:gd name="T18" fmla="+- 0 1201 1167"/>
                    <a:gd name="T19" fmla="*/ 1201 h 35"/>
                    <a:gd name="T20" fmla="+- 0 4160 4133"/>
                    <a:gd name="T21" fmla="*/ T20 w 34"/>
                    <a:gd name="T22" fmla="+- 0 1201 1167"/>
                    <a:gd name="T23" fmla="*/ 1201 h 35"/>
                    <a:gd name="T24" fmla="+- 0 4167 4133"/>
                    <a:gd name="T25" fmla="*/ T24 w 34"/>
                    <a:gd name="T26" fmla="+- 0 1194 1167"/>
                    <a:gd name="T27" fmla="*/ 1194 h 35"/>
                    <a:gd name="T28" fmla="+- 0 4167 4133"/>
                    <a:gd name="T29" fmla="*/ T28 w 34"/>
                    <a:gd name="T30" fmla="+- 0 1175 1167"/>
                    <a:gd name="T31" fmla="*/ 1175 h 35"/>
                    <a:gd name="T32" fmla="+- 0 4160 4133"/>
                    <a:gd name="T33" fmla="*/ T32 w 34"/>
                    <a:gd name="T34" fmla="+- 0 1167 1167"/>
                    <a:gd name="T35" fmla="*/ 1167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5" name="Group 77"/>
              <p:cNvGrpSpPr>
                <a:grpSpLocks/>
              </p:cNvGrpSpPr>
              <p:nvPr/>
            </p:nvGrpSpPr>
            <p:grpSpPr bwMode="auto">
              <a:xfrm>
                <a:off x="4133" y="1312"/>
                <a:ext cx="34" cy="35"/>
                <a:chOff x="4133" y="1312"/>
                <a:chExt cx="34" cy="35"/>
              </a:xfrm>
            </p:grpSpPr>
            <p:sp>
              <p:nvSpPr>
                <p:cNvPr id="83" name="Freeform 78"/>
                <p:cNvSpPr>
                  <a:spLocks/>
                </p:cNvSpPr>
                <p:nvPr/>
              </p:nvSpPr>
              <p:spPr bwMode="auto">
                <a:xfrm>
                  <a:off x="4133" y="1312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312 1312"/>
                    <a:gd name="T3" fmla="*/ 1312 h 35"/>
                    <a:gd name="T4" fmla="+- 0 4141 4133"/>
                    <a:gd name="T5" fmla="*/ T4 w 34"/>
                    <a:gd name="T6" fmla="+- 0 1312 1312"/>
                    <a:gd name="T7" fmla="*/ 1312 h 35"/>
                    <a:gd name="T8" fmla="+- 0 4133 4133"/>
                    <a:gd name="T9" fmla="*/ T8 w 34"/>
                    <a:gd name="T10" fmla="+- 0 1320 1312"/>
                    <a:gd name="T11" fmla="*/ 1320 h 35"/>
                    <a:gd name="T12" fmla="+- 0 4133 4133"/>
                    <a:gd name="T13" fmla="*/ T12 w 34"/>
                    <a:gd name="T14" fmla="+- 0 1339 1312"/>
                    <a:gd name="T15" fmla="*/ 1339 h 35"/>
                    <a:gd name="T16" fmla="+- 0 4141 4133"/>
                    <a:gd name="T17" fmla="*/ T16 w 34"/>
                    <a:gd name="T18" fmla="+- 0 1346 1312"/>
                    <a:gd name="T19" fmla="*/ 1346 h 35"/>
                    <a:gd name="T20" fmla="+- 0 4160 4133"/>
                    <a:gd name="T21" fmla="*/ T20 w 34"/>
                    <a:gd name="T22" fmla="+- 0 1346 1312"/>
                    <a:gd name="T23" fmla="*/ 1346 h 35"/>
                    <a:gd name="T24" fmla="+- 0 4167 4133"/>
                    <a:gd name="T25" fmla="*/ T24 w 34"/>
                    <a:gd name="T26" fmla="+- 0 1339 1312"/>
                    <a:gd name="T27" fmla="*/ 1339 h 35"/>
                    <a:gd name="T28" fmla="+- 0 4167 4133"/>
                    <a:gd name="T29" fmla="*/ T28 w 34"/>
                    <a:gd name="T30" fmla="+- 0 1320 1312"/>
                    <a:gd name="T31" fmla="*/ 1320 h 35"/>
                    <a:gd name="T32" fmla="+- 0 4160 4133"/>
                    <a:gd name="T33" fmla="*/ T32 w 34"/>
                    <a:gd name="T34" fmla="+- 0 1312 1312"/>
                    <a:gd name="T35" fmla="*/ 1312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6" name="Group 79"/>
              <p:cNvGrpSpPr>
                <a:grpSpLocks/>
              </p:cNvGrpSpPr>
              <p:nvPr/>
            </p:nvGrpSpPr>
            <p:grpSpPr bwMode="auto">
              <a:xfrm>
                <a:off x="5052" y="524"/>
                <a:ext cx="705" cy="141"/>
                <a:chOff x="5052" y="524"/>
                <a:chExt cx="705" cy="141"/>
              </a:xfrm>
            </p:grpSpPr>
            <p:sp>
              <p:nvSpPr>
                <p:cNvPr id="82" name="Freeform 80"/>
                <p:cNvSpPr>
                  <a:spLocks/>
                </p:cNvSpPr>
                <p:nvPr/>
              </p:nvSpPr>
              <p:spPr bwMode="auto">
                <a:xfrm>
                  <a:off x="5052" y="524"/>
                  <a:ext cx="705" cy="141"/>
                </a:xfrm>
                <a:custGeom>
                  <a:avLst/>
                  <a:gdLst>
                    <a:gd name="T0" fmla="+- 0 5052 5052"/>
                    <a:gd name="T1" fmla="*/ T0 w 705"/>
                    <a:gd name="T2" fmla="+- 0 665 524"/>
                    <a:gd name="T3" fmla="*/ 665 h 141"/>
                    <a:gd name="T4" fmla="+- 0 5064 5052"/>
                    <a:gd name="T5" fmla="*/ T4 w 705"/>
                    <a:gd name="T6" fmla="+- 0 585 524"/>
                    <a:gd name="T7" fmla="*/ 585 h 141"/>
                    <a:gd name="T8" fmla="+- 0 5096 5052"/>
                    <a:gd name="T9" fmla="*/ T8 w 705"/>
                    <a:gd name="T10" fmla="+- 0 534 524"/>
                    <a:gd name="T11" fmla="*/ 534 h 141"/>
                    <a:gd name="T12" fmla="+- 0 5109 5052"/>
                    <a:gd name="T13" fmla="*/ T12 w 705"/>
                    <a:gd name="T14" fmla="+- 0 526 524"/>
                    <a:gd name="T15" fmla="*/ 526 h 141"/>
                    <a:gd name="T16" fmla="+- 0 5127 5052"/>
                    <a:gd name="T17" fmla="*/ T16 w 705"/>
                    <a:gd name="T18" fmla="+- 0 528 524"/>
                    <a:gd name="T19" fmla="*/ 528 h 141"/>
                    <a:gd name="T20" fmla="+- 0 5178 5052"/>
                    <a:gd name="T21" fmla="*/ T20 w 705"/>
                    <a:gd name="T22" fmla="+- 0 581 524"/>
                    <a:gd name="T23" fmla="*/ 581 h 141"/>
                    <a:gd name="T24" fmla="+- 0 5193 5052"/>
                    <a:gd name="T25" fmla="*/ T24 w 705"/>
                    <a:gd name="T26" fmla="+- 0 656 524"/>
                    <a:gd name="T27" fmla="*/ 656 h 141"/>
                    <a:gd name="T28" fmla="+- 0 5194 5052"/>
                    <a:gd name="T29" fmla="*/ T28 w 705"/>
                    <a:gd name="T30" fmla="+- 0 629 524"/>
                    <a:gd name="T31" fmla="*/ 629 h 141"/>
                    <a:gd name="T32" fmla="+- 0 5216 5052"/>
                    <a:gd name="T33" fmla="*/ T32 w 705"/>
                    <a:gd name="T34" fmla="+- 0 559 524"/>
                    <a:gd name="T35" fmla="*/ 559 h 141"/>
                    <a:gd name="T36" fmla="+- 0 5256 5052"/>
                    <a:gd name="T37" fmla="*/ T36 w 705"/>
                    <a:gd name="T38" fmla="+- 0 524 524"/>
                    <a:gd name="T39" fmla="*/ 524 h 141"/>
                    <a:gd name="T40" fmla="+- 0 5272 5052"/>
                    <a:gd name="T41" fmla="*/ T40 w 705"/>
                    <a:gd name="T42" fmla="+- 0 527 524"/>
                    <a:gd name="T43" fmla="*/ 527 h 141"/>
                    <a:gd name="T44" fmla="+- 0 5321 5052"/>
                    <a:gd name="T45" fmla="*/ T44 w 705"/>
                    <a:gd name="T46" fmla="+- 0 584 524"/>
                    <a:gd name="T47" fmla="*/ 584 h 141"/>
                    <a:gd name="T48" fmla="+- 0 5334 5052"/>
                    <a:gd name="T49" fmla="*/ T48 w 705"/>
                    <a:gd name="T50" fmla="+- 0 661 524"/>
                    <a:gd name="T51" fmla="*/ 661 h 141"/>
                    <a:gd name="T52" fmla="+- 0 5335 5052"/>
                    <a:gd name="T53" fmla="*/ T52 w 705"/>
                    <a:gd name="T54" fmla="+- 0 633 524"/>
                    <a:gd name="T55" fmla="*/ 633 h 141"/>
                    <a:gd name="T56" fmla="+- 0 5356 5052"/>
                    <a:gd name="T57" fmla="*/ T56 w 705"/>
                    <a:gd name="T58" fmla="+- 0 562 524"/>
                    <a:gd name="T59" fmla="*/ 562 h 141"/>
                    <a:gd name="T60" fmla="+- 0 5393 5052"/>
                    <a:gd name="T61" fmla="*/ T60 w 705"/>
                    <a:gd name="T62" fmla="+- 0 525 524"/>
                    <a:gd name="T63" fmla="*/ 525 h 141"/>
                    <a:gd name="T64" fmla="+- 0 5411 5052"/>
                    <a:gd name="T65" fmla="*/ T64 w 705"/>
                    <a:gd name="T66" fmla="+- 0 527 524"/>
                    <a:gd name="T67" fmla="*/ 527 h 141"/>
                    <a:gd name="T68" fmla="+- 0 5461 5052"/>
                    <a:gd name="T69" fmla="*/ T68 w 705"/>
                    <a:gd name="T70" fmla="+- 0 582 524"/>
                    <a:gd name="T71" fmla="*/ 582 h 141"/>
                    <a:gd name="T72" fmla="+- 0 5475 5052"/>
                    <a:gd name="T73" fmla="*/ T72 w 705"/>
                    <a:gd name="T74" fmla="+- 0 658 524"/>
                    <a:gd name="T75" fmla="*/ 658 h 141"/>
                    <a:gd name="T76" fmla="+- 0 5476 5052"/>
                    <a:gd name="T77" fmla="*/ T76 w 705"/>
                    <a:gd name="T78" fmla="+- 0 630 524"/>
                    <a:gd name="T79" fmla="*/ 630 h 141"/>
                    <a:gd name="T80" fmla="+- 0 5497 5052"/>
                    <a:gd name="T81" fmla="*/ T80 w 705"/>
                    <a:gd name="T82" fmla="+- 0 560 524"/>
                    <a:gd name="T83" fmla="*/ 560 h 141"/>
                    <a:gd name="T84" fmla="+- 0 5536 5052"/>
                    <a:gd name="T85" fmla="*/ T84 w 705"/>
                    <a:gd name="T86" fmla="+- 0 524 524"/>
                    <a:gd name="T87" fmla="*/ 524 h 141"/>
                    <a:gd name="T88" fmla="+- 0 5553 5052"/>
                    <a:gd name="T89" fmla="*/ T88 w 705"/>
                    <a:gd name="T90" fmla="+- 0 527 524"/>
                    <a:gd name="T91" fmla="*/ 527 h 141"/>
                    <a:gd name="T92" fmla="+- 0 5602 5052"/>
                    <a:gd name="T93" fmla="*/ T92 w 705"/>
                    <a:gd name="T94" fmla="+- 0 583 524"/>
                    <a:gd name="T95" fmla="*/ 583 h 141"/>
                    <a:gd name="T96" fmla="+- 0 5616 5052"/>
                    <a:gd name="T97" fmla="*/ T96 w 705"/>
                    <a:gd name="T98" fmla="+- 0 660 524"/>
                    <a:gd name="T99" fmla="*/ 660 h 141"/>
                    <a:gd name="T100" fmla="+- 0 5617 5052"/>
                    <a:gd name="T101" fmla="*/ T100 w 705"/>
                    <a:gd name="T102" fmla="+- 0 632 524"/>
                    <a:gd name="T103" fmla="*/ 632 h 141"/>
                    <a:gd name="T104" fmla="+- 0 5638 5052"/>
                    <a:gd name="T105" fmla="*/ T104 w 705"/>
                    <a:gd name="T106" fmla="+- 0 561 524"/>
                    <a:gd name="T107" fmla="*/ 561 h 141"/>
                    <a:gd name="T108" fmla="+- 0 5676 5052"/>
                    <a:gd name="T109" fmla="*/ T108 w 705"/>
                    <a:gd name="T110" fmla="+- 0 525 524"/>
                    <a:gd name="T111" fmla="*/ 525 h 141"/>
                    <a:gd name="T112" fmla="+- 0 5693 5052"/>
                    <a:gd name="T113" fmla="*/ T112 w 705"/>
                    <a:gd name="T114" fmla="+- 0 527 524"/>
                    <a:gd name="T115" fmla="*/ 527 h 141"/>
                    <a:gd name="T116" fmla="+- 0 5743 5052"/>
                    <a:gd name="T117" fmla="*/ T116 w 705"/>
                    <a:gd name="T118" fmla="+- 0 583 524"/>
                    <a:gd name="T119" fmla="*/ 583 h 141"/>
                    <a:gd name="T120" fmla="+- 0 5755 5052"/>
                    <a:gd name="T121" fmla="*/ T120 w 705"/>
                    <a:gd name="T122" fmla="+- 0 631 524"/>
                    <a:gd name="T123" fmla="*/ 631 h 141"/>
                    <a:gd name="T124" fmla="+- 0 5757 5052"/>
                    <a:gd name="T125" fmla="*/ T124 w 705"/>
                    <a:gd name="T126" fmla="+- 0 659 524"/>
                    <a:gd name="T127" fmla="*/ 659 h 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</a:cxnLst>
                  <a:rect l="0" t="0" r="r" b="b"/>
                  <a:pathLst>
                    <a:path w="705" h="141">
                      <a:moveTo>
                        <a:pt x="0" y="141"/>
                      </a:moveTo>
                      <a:lnTo>
                        <a:pt x="12" y="61"/>
                      </a:lnTo>
                      <a:lnTo>
                        <a:pt x="44" y="10"/>
                      </a:lnTo>
                      <a:lnTo>
                        <a:pt x="57" y="2"/>
                      </a:lnTo>
                      <a:lnTo>
                        <a:pt x="75" y="4"/>
                      </a:lnTo>
                      <a:lnTo>
                        <a:pt x="126" y="57"/>
                      </a:lnTo>
                      <a:lnTo>
                        <a:pt x="141" y="132"/>
                      </a:lnTo>
                      <a:lnTo>
                        <a:pt x="142" y="105"/>
                      </a:lnTo>
                      <a:lnTo>
                        <a:pt x="164" y="35"/>
                      </a:lnTo>
                      <a:lnTo>
                        <a:pt x="204" y="0"/>
                      </a:lnTo>
                      <a:lnTo>
                        <a:pt x="220" y="3"/>
                      </a:lnTo>
                      <a:lnTo>
                        <a:pt x="269" y="60"/>
                      </a:lnTo>
                      <a:lnTo>
                        <a:pt x="282" y="137"/>
                      </a:lnTo>
                      <a:lnTo>
                        <a:pt x="283" y="109"/>
                      </a:lnTo>
                      <a:lnTo>
                        <a:pt x="304" y="38"/>
                      </a:lnTo>
                      <a:lnTo>
                        <a:pt x="341" y="1"/>
                      </a:lnTo>
                      <a:lnTo>
                        <a:pt x="359" y="3"/>
                      </a:lnTo>
                      <a:lnTo>
                        <a:pt x="409" y="58"/>
                      </a:lnTo>
                      <a:lnTo>
                        <a:pt x="423" y="134"/>
                      </a:lnTo>
                      <a:lnTo>
                        <a:pt x="424" y="106"/>
                      </a:lnTo>
                      <a:lnTo>
                        <a:pt x="445" y="36"/>
                      </a:lnTo>
                      <a:lnTo>
                        <a:pt x="484" y="0"/>
                      </a:lnTo>
                      <a:lnTo>
                        <a:pt x="501" y="3"/>
                      </a:lnTo>
                      <a:lnTo>
                        <a:pt x="550" y="59"/>
                      </a:lnTo>
                      <a:lnTo>
                        <a:pt x="564" y="136"/>
                      </a:lnTo>
                      <a:lnTo>
                        <a:pt x="565" y="108"/>
                      </a:lnTo>
                      <a:lnTo>
                        <a:pt x="586" y="37"/>
                      </a:lnTo>
                      <a:lnTo>
                        <a:pt x="624" y="1"/>
                      </a:lnTo>
                      <a:lnTo>
                        <a:pt x="641" y="3"/>
                      </a:lnTo>
                      <a:lnTo>
                        <a:pt x="691" y="59"/>
                      </a:lnTo>
                      <a:lnTo>
                        <a:pt x="703" y="107"/>
                      </a:lnTo>
                      <a:lnTo>
                        <a:pt x="705" y="13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7" name="Group 81"/>
              <p:cNvGrpSpPr>
                <a:grpSpLocks/>
              </p:cNvGrpSpPr>
              <p:nvPr/>
            </p:nvGrpSpPr>
            <p:grpSpPr bwMode="auto">
              <a:xfrm>
                <a:off x="5052" y="487"/>
                <a:ext cx="705" cy="2"/>
                <a:chOff x="5052" y="487"/>
                <a:chExt cx="705" cy="2"/>
              </a:xfrm>
            </p:grpSpPr>
            <p:sp>
              <p:nvSpPr>
                <p:cNvPr id="81" name="Freeform 82"/>
                <p:cNvSpPr>
                  <a:spLocks/>
                </p:cNvSpPr>
                <p:nvPr/>
              </p:nvSpPr>
              <p:spPr bwMode="auto">
                <a:xfrm>
                  <a:off x="5052" y="487"/>
                  <a:ext cx="705" cy="2"/>
                </a:xfrm>
                <a:custGeom>
                  <a:avLst/>
                  <a:gdLst>
                    <a:gd name="T0" fmla="+- 0 5052 5052"/>
                    <a:gd name="T1" fmla="*/ T0 w 705"/>
                    <a:gd name="T2" fmla="+- 0 5757 5052"/>
                    <a:gd name="T3" fmla="*/ T2 w 70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05">
                      <a:moveTo>
                        <a:pt x="0" y="0"/>
                      </a:moveTo>
                      <a:lnTo>
                        <a:pt x="70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9" name="Group 85"/>
              <p:cNvGrpSpPr>
                <a:grpSpLocks/>
              </p:cNvGrpSpPr>
              <p:nvPr/>
            </p:nvGrpSpPr>
            <p:grpSpPr bwMode="auto">
              <a:xfrm>
                <a:off x="6012" y="1764"/>
                <a:ext cx="114" cy="114"/>
                <a:chOff x="6012" y="1764"/>
                <a:chExt cx="114" cy="114"/>
              </a:xfrm>
            </p:grpSpPr>
            <p:sp>
              <p:nvSpPr>
                <p:cNvPr id="79" name="Freeform 86"/>
                <p:cNvSpPr>
                  <a:spLocks/>
                </p:cNvSpPr>
                <p:nvPr/>
              </p:nvSpPr>
              <p:spPr bwMode="auto">
                <a:xfrm>
                  <a:off x="6012" y="1764"/>
                  <a:ext cx="114" cy="114"/>
                </a:xfrm>
                <a:custGeom>
                  <a:avLst/>
                  <a:gdLst>
                    <a:gd name="T0" fmla="+- 0 6126 6012"/>
                    <a:gd name="T1" fmla="*/ T0 w 114"/>
                    <a:gd name="T2" fmla="+- 0 1878 1764"/>
                    <a:gd name="T3" fmla="*/ 1878 h 114"/>
                    <a:gd name="T4" fmla="+- 0 6012 6012"/>
                    <a:gd name="T5" fmla="*/ T4 w 114"/>
                    <a:gd name="T6" fmla="+- 0 1878 1764"/>
                    <a:gd name="T7" fmla="*/ 1878 h 114"/>
                    <a:gd name="T8" fmla="+- 0 6012 6012"/>
                    <a:gd name="T9" fmla="*/ T8 w 114"/>
                    <a:gd name="T10" fmla="+- 0 1764 1764"/>
                    <a:gd name="T11" fmla="*/ 1764 h 114"/>
                    <a:gd name="T12" fmla="+- 0 6126 6012"/>
                    <a:gd name="T13" fmla="*/ T12 w 114"/>
                    <a:gd name="T14" fmla="+- 0 1764 1764"/>
                    <a:gd name="T15" fmla="*/ 1764 h 114"/>
                    <a:gd name="T16" fmla="+- 0 6126 6012"/>
                    <a:gd name="T17" fmla="*/ T16 w 114"/>
                    <a:gd name="T18" fmla="+- 0 1878 1764"/>
                    <a:gd name="T19" fmla="*/ 1878 h 1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4" h="114">
                      <a:moveTo>
                        <a:pt x="114" y="114"/>
                      </a:moveTo>
                      <a:lnTo>
                        <a:pt x="0" y="114"/>
                      </a:lnTo>
                      <a:lnTo>
                        <a:pt x="0" y="0"/>
                      </a:lnTo>
                      <a:lnTo>
                        <a:pt x="114" y="0"/>
                      </a:lnTo>
                      <a:lnTo>
                        <a:pt x="114" y="11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0" name="Group 87"/>
              <p:cNvGrpSpPr>
                <a:grpSpLocks/>
              </p:cNvGrpSpPr>
              <p:nvPr/>
            </p:nvGrpSpPr>
            <p:grpSpPr bwMode="auto">
              <a:xfrm>
                <a:off x="5975" y="-345"/>
                <a:ext cx="1609" cy="2167"/>
                <a:chOff x="5975" y="-345"/>
                <a:chExt cx="1609" cy="2167"/>
              </a:xfrm>
            </p:grpSpPr>
            <p:sp>
              <p:nvSpPr>
                <p:cNvPr id="78" name="Freeform 88"/>
                <p:cNvSpPr>
                  <a:spLocks/>
                </p:cNvSpPr>
                <p:nvPr/>
              </p:nvSpPr>
              <p:spPr bwMode="auto">
                <a:xfrm>
                  <a:off x="5975" y="-345"/>
                  <a:ext cx="1609" cy="2167"/>
                </a:xfrm>
                <a:custGeom>
                  <a:avLst/>
                  <a:gdLst>
                    <a:gd name="T0" fmla="+- 0 6067 5975"/>
                    <a:gd name="T1" fmla="*/ T0 w 1609"/>
                    <a:gd name="T2" fmla="+- 0 1821 -345"/>
                    <a:gd name="T3" fmla="*/ 1821 h 2167"/>
                    <a:gd name="T4" fmla="+- 0 7583 5975"/>
                    <a:gd name="T5" fmla="*/ T4 w 1609"/>
                    <a:gd name="T6" fmla="+- 0 1821 -345"/>
                    <a:gd name="T7" fmla="*/ 1821 h 2167"/>
                    <a:gd name="T8" fmla="+- 0 7583 5975"/>
                    <a:gd name="T9" fmla="*/ T8 w 1609"/>
                    <a:gd name="T10" fmla="+- 0 -345 -345"/>
                    <a:gd name="T11" fmla="*/ -345 h 2167"/>
                    <a:gd name="T12" fmla="+- 0 5975 5975"/>
                    <a:gd name="T13" fmla="*/ T12 w 1609"/>
                    <a:gd name="T14" fmla="+- 0 -345 -345"/>
                    <a:gd name="T15" fmla="*/ -345 h 21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09" h="2167">
                      <a:moveTo>
                        <a:pt x="92" y="2166"/>
                      </a:moveTo>
                      <a:lnTo>
                        <a:pt x="1608" y="2166"/>
                      </a:lnTo>
                      <a:lnTo>
                        <a:pt x="160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1" name="Group 89"/>
              <p:cNvGrpSpPr>
                <a:grpSpLocks/>
              </p:cNvGrpSpPr>
              <p:nvPr/>
            </p:nvGrpSpPr>
            <p:grpSpPr bwMode="auto">
              <a:xfrm>
                <a:off x="5692" y="1764"/>
                <a:ext cx="114" cy="114"/>
                <a:chOff x="5692" y="1764"/>
                <a:chExt cx="114" cy="114"/>
              </a:xfrm>
            </p:grpSpPr>
            <p:sp>
              <p:nvSpPr>
                <p:cNvPr id="77" name="Freeform 90"/>
                <p:cNvSpPr>
                  <a:spLocks/>
                </p:cNvSpPr>
                <p:nvPr/>
              </p:nvSpPr>
              <p:spPr bwMode="auto">
                <a:xfrm>
                  <a:off x="5692" y="1764"/>
                  <a:ext cx="114" cy="114"/>
                </a:xfrm>
                <a:custGeom>
                  <a:avLst/>
                  <a:gdLst>
                    <a:gd name="T0" fmla="+- 0 5806 5692"/>
                    <a:gd name="T1" fmla="*/ T0 w 114"/>
                    <a:gd name="T2" fmla="+- 0 1878 1764"/>
                    <a:gd name="T3" fmla="*/ 1878 h 114"/>
                    <a:gd name="T4" fmla="+- 0 5692 5692"/>
                    <a:gd name="T5" fmla="*/ T4 w 114"/>
                    <a:gd name="T6" fmla="+- 0 1878 1764"/>
                    <a:gd name="T7" fmla="*/ 1878 h 114"/>
                    <a:gd name="T8" fmla="+- 0 5692 5692"/>
                    <a:gd name="T9" fmla="*/ T8 w 114"/>
                    <a:gd name="T10" fmla="+- 0 1764 1764"/>
                    <a:gd name="T11" fmla="*/ 1764 h 114"/>
                    <a:gd name="T12" fmla="+- 0 5806 5692"/>
                    <a:gd name="T13" fmla="*/ T12 w 114"/>
                    <a:gd name="T14" fmla="+- 0 1764 1764"/>
                    <a:gd name="T15" fmla="*/ 1764 h 114"/>
                    <a:gd name="T16" fmla="+- 0 5806 5692"/>
                    <a:gd name="T17" fmla="*/ T16 w 114"/>
                    <a:gd name="T18" fmla="+- 0 1878 1764"/>
                    <a:gd name="T19" fmla="*/ 1878 h 1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4" h="114">
                      <a:moveTo>
                        <a:pt x="114" y="114"/>
                      </a:moveTo>
                      <a:lnTo>
                        <a:pt x="0" y="114"/>
                      </a:lnTo>
                      <a:lnTo>
                        <a:pt x="0" y="0"/>
                      </a:lnTo>
                      <a:lnTo>
                        <a:pt x="114" y="0"/>
                      </a:lnTo>
                      <a:lnTo>
                        <a:pt x="114" y="11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2" name="Group 91"/>
              <p:cNvGrpSpPr>
                <a:grpSpLocks/>
              </p:cNvGrpSpPr>
              <p:nvPr/>
            </p:nvGrpSpPr>
            <p:grpSpPr bwMode="auto">
              <a:xfrm>
                <a:off x="4150" y="1329"/>
                <a:ext cx="1590" cy="492"/>
                <a:chOff x="4150" y="1329"/>
                <a:chExt cx="1590" cy="492"/>
              </a:xfrm>
            </p:grpSpPr>
            <p:sp>
              <p:nvSpPr>
                <p:cNvPr id="76" name="Freeform 92"/>
                <p:cNvSpPr>
                  <a:spLocks/>
                </p:cNvSpPr>
                <p:nvPr/>
              </p:nvSpPr>
              <p:spPr bwMode="auto">
                <a:xfrm>
                  <a:off x="4150" y="1329"/>
                  <a:ext cx="1590" cy="492"/>
                </a:xfrm>
                <a:custGeom>
                  <a:avLst/>
                  <a:gdLst>
                    <a:gd name="T0" fmla="+- 0 4150 4150"/>
                    <a:gd name="T1" fmla="*/ T0 w 1590"/>
                    <a:gd name="T2" fmla="+- 0 1329 1329"/>
                    <a:gd name="T3" fmla="*/ 1329 h 492"/>
                    <a:gd name="T4" fmla="+- 0 4150 4150"/>
                    <a:gd name="T5" fmla="*/ T4 w 1590"/>
                    <a:gd name="T6" fmla="+- 0 1821 1329"/>
                    <a:gd name="T7" fmla="*/ 1821 h 492"/>
                    <a:gd name="T8" fmla="+- 0 5740 4150"/>
                    <a:gd name="T9" fmla="*/ T8 w 1590"/>
                    <a:gd name="T10" fmla="+- 0 1821 1329"/>
                    <a:gd name="T11" fmla="*/ 1821 h 4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590" h="492">
                      <a:moveTo>
                        <a:pt x="0" y="0"/>
                      </a:moveTo>
                      <a:lnTo>
                        <a:pt x="0" y="492"/>
                      </a:lnTo>
                      <a:lnTo>
                        <a:pt x="1590" y="492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3" name="Group 93"/>
              <p:cNvGrpSpPr>
                <a:grpSpLocks/>
              </p:cNvGrpSpPr>
              <p:nvPr/>
            </p:nvGrpSpPr>
            <p:grpSpPr bwMode="auto">
              <a:xfrm>
                <a:off x="4920" y="190"/>
                <a:ext cx="1804" cy="632"/>
                <a:chOff x="4920" y="190"/>
                <a:chExt cx="1804" cy="632"/>
              </a:xfrm>
            </p:grpSpPr>
            <p:sp>
              <p:nvSpPr>
                <p:cNvPr id="74" name="Freeform 94"/>
                <p:cNvSpPr>
                  <a:spLocks/>
                </p:cNvSpPr>
                <p:nvPr/>
              </p:nvSpPr>
              <p:spPr bwMode="auto">
                <a:xfrm>
                  <a:off x="4920" y="190"/>
                  <a:ext cx="1804" cy="632"/>
                </a:xfrm>
                <a:custGeom>
                  <a:avLst/>
                  <a:gdLst>
                    <a:gd name="T0" fmla="+- 0 6723 4920"/>
                    <a:gd name="T1" fmla="*/ T0 w 1804"/>
                    <a:gd name="T2" fmla="+- 0 821 190"/>
                    <a:gd name="T3" fmla="*/ 821 h 632"/>
                    <a:gd name="T4" fmla="+- 0 4920 4920"/>
                    <a:gd name="T5" fmla="*/ T4 w 1804"/>
                    <a:gd name="T6" fmla="+- 0 821 190"/>
                    <a:gd name="T7" fmla="*/ 821 h 632"/>
                    <a:gd name="T8" fmla="+- 0 4920 4920"/>
                    <a:gd name="T9" fmla="*/ T8 w 1804"/>
                    <a:gd name="T10" fmla="+- 0 190 190"/>
                    <a:gd name="T11" fmla="*/ 190 h 632"/>
                    <a:gd name="T12" fmla="+- 0 6723 4920"/>
                    <a:gd name="T13" fmla="*/ T12 w 1804"/>
                    <a:gd name="T14" fmla="+- 0 190 190"/>
                    <a:gd name="T15" fmla="*/ 190 h 632"/>
                    <a:gd name="T16" fmla="+- 0 6723 4920"/>
                    <a:gd name="T17" fmla="*/ T16 w 1804"/>
                    <a:gd name="T18" fmla="+- 0 821 190"/>
                    <a:gd name="T19" fmla="*/ 821 h 6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804" h="632">
                      <a:moveTo>
                        <a:pt x="1803" y="631"/>
                      </a:moveTo>
                      <a:lnTo>
                        <a:pt x="0" y="631"/>
                      </a:lnTo>
                      <a:lnTo>
                        <a:pt x="0" y="0"/>
                      </a:lnTo>
                      <a:lnTo>
                        <a:pt x="1803" y="0"/>
                      </a:lnTo>
                      <a:lnTo>
                        <a:pt x="1803" y="631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7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5085" y="263"/>
                  <a:ext cx="645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74000"/>
                    </a:lnSpc>
                    <a:spcBef>
                      <a:spcPts val="63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NZ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0.510 H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97" name="TextBox 96"/>
            <p:cNvSpPr txBox="1"/>
            <p:nvPr/>
          </p:nvSpPr>
          <p:spPr>
            <a:xfrm>
              <a:off x="3105150" y="1257300"/>
              <a:ext cx="12180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1.20 x 10</a:t>
              </a:r>
              <a:r>
                <a:rPr lang="en-NZ" sz="16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602480" y="2766060"/>
              <a:ext cx="236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251960" y="40462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/>
                <a:t>B</a:t>
              </a:r>
              <a:endParaRPr lang="en-NZ" b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10940" y="4053840"/>
              <a:ext cx="312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 smtClean="0"/>
                <a:t>A</a:t>
              </a:r>
              <a:endParaRPr lang="en-NZ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35380" y="230124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NZ" sz="16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173480" y="361188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NZ" sz="16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3295650" y="1851660"/>
              <a:ext cx="3810" cy="2209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221480" y="1817370"/>
              <a:ext cx="0" cy="2552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4103370" y="1535430"/>
              <a:ext cx="3810" cy="79629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406140" y="1950720"/>
              <a:ext cx="60198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115"/>
          <p:cNvSpPr/>
          <p:nvPr/>
        </p:nvSpPr>
        <p:spPr>
          <a:xfrm>
            <a:off x="266217" y="4703141"/>
            <a:ext cx="826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Switch 1 is closed and the current in the circuit rises to a constant value of </a:t>
            </a:r>
            <a:r>
              <a:rPr lang="en-US" b="1" dirty="0"/>
              <a:t>1.70 A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117" name="Rectangle 116"/>
          <p:cNvSpPr/>
          <p:nvPr/>
        </p:nvSpPr>
        <p:spPr>
          <a:xfrm>
            <a:off x="254643" y="5112867"/>
            <a:ext cx="7836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energy stored in the inductor when the current has risen to its maximum </a:t>
            </a:r>
            <a:r>
              <a:rPr lang="en-US" dirty="0" smtClean="0"/>
              <a:t>value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118" name="Rectangle 117"/>
          <p:cNvSpPr/>
          <p:nvPr/>
        </p:nvSpPr>
        <p:spPr>
          <a:xfrm>
            <a:off x="254644" y="5884156"/>
            <a:ext cx="77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dirty="0" smtClean="0"/>
              <a:t>Calculate </a:t>
            </a:r>
            <a:r>
              <a:rPr lang="en-US" dirty="0"/>
              <a:t>the value of </a:t>
            </a:r>
            <a:r>
              <a:rPr lang="en-US" b="1" i="1" dirty="0"/>
              <a:t>r</a:t>
            </a:r>
            <a:r>
              <a:rPr lang="en-US" i="1" dirty="0"/>
              <a:t> </a:t>
            </a:r>
            <a:r>
              <a:rPr lang="en-US" dirty="0"/>
              <a:t>shown on the diagram, AND explain its effect on the </a:t>
            </a:r>
            <a:r>
              <a:rPr lang="en-US" dirty="0" smtClean="0"/>
              <a:t>maximum </a:t>
            </a:r>
            <a:r>
              <a:rPr lang="en-US" dirty="0"/>
              <a:t>current.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040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929" y="3708114"/>
            <a:ext cx="7766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Explain </a:t>
            </a:r>
            <a:r>
              <a:rPr lang="en-US" dirty="0"/>
              <a:t>the effect of inductance on the time it takes for the current to rise to </a:t>
            </a:r>
            <a:r>
              <a:rPr lang="en-US" dirty="0" smtClean="0"/>
              <a:t>its </a:t>
            </a:r>
            <a:r>
              <a:rPr lang="en-US" dirty="0"/>
              <a:t>maximum value.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437414" y="4459676"/>
            <a:ext cx="400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Switch 2 is closed in addition to switch 1.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740779" y="4911486"/>
            <a:ext cx="6585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(d)   Explain </a:t>
            </a:r>
            <a:r>
              <a:rPr lang="en-US" dirty="0"/>
              <a:t>what happens to the voltage across the inductor.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424567" y="5489823"/>
            <a:ext cx="424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Switch 1 is opened, leaving switch 2 closed.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792865" y="5941631"/>
            <a:ext cx="6290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(e)   Explain </a:t>
            </a:r>
            <a:r>
              <a:rPr lang="en-US" dirty="0"/>
              <a:t>why a spark could be produced across the gap.</a:t>
            </a:r>
            <a:endParaRPr lang="en-NZ" dirty="0"/>
          </a:p>
        </p:txBody>
      </p:sp>
      <p:grpSp>
        <p:nvGrpSpPr>
          <p:cNvPr id="7" name="Group 6"/>
          <p:cNvGrpSpPr/>
          <p:nvPr/>
        </p:nvGrpSpPr>
        <p:grpSpPr>
          <a:xfrm>
            <a:off x="1612160" y="214421"/>
            <a:ext cx="5807212" cy="3257984"/>
            <a:chOff x="1135380" y="1257300"/>
            <a:chExt cx="5387808" cy="3315590"/>
          </a:xfrm>
        </p:grpSpPr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1508292" y="1548949"/>
              <a:ext cx="5014896" cy="3023941"/>
              <a:chOff x="4078" y="-685"/>
              <a:chExt cx="3506" cy="2563"/>
            </a:xfrm>
          </p:grpSpPr>
          <p:grpSp>
            <p:nvGrpSpPr>
              <p:cNvPr id="19" name="Group 53"/>
              <p:cNvGrpSpPr>
                <a:grpSpLocks/>
              </p:cNvGrpSpPr>
              <p:nvPr/>
            </p:nvGrpSpPr>
            <p:grpSpPr bwMode="auto">
              <a:xfrm>
                <a:off x="6604" y="665"/>
                <a:ext cx="980" cy="2"/>
                <a:chOff x="6604" y="665"/>
                <a:chExt cx="980" cy="2"/>
              </a:xfrm>
            </p:grpSpPr>
            <p:sp>
              <p:nvSpPr>
                <p:cNvPr id="59" name="Freeform 54"/>
                <p:cNvSpPr>
                  <a:spLocks/>
                </p:cNvSpPr>
                <p:nvPr/>
              </p:nvSpPr>
              <p:spPr bwMode="auto">
                <a:xfrm>
                  <a:off x="6604" y="665"/>
                  <a:ext cx="980" cy="2"/>
                </a:xfrm>
                <a:custGeom>
                  <a:avLst/>
                  <a:gdLst>
                    <a:gd name="T0" fmla="+- 0 6604 6604"/>
                    <a:gd name="T1" fmla="*/ T0 w 980"/>
                    <a:gd name="T2" fmla="+- 0 7583 6604"/>
                    <a:gd name="T3" fmla="*/ T2 w 98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80">
                      <a:moveTo>
                        <a:pt x="0" y="0"/>
                      </a:moveTo>
                      <a:lnTo>
                        <a:pt x="979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5757" y="665"/>
                <a:ext cx="281" cy="2"/>
                <a:chOff x="5757" y="665"/>
                <a:chExt cx="281" cy="2"/>
              </a:xfrm>
            </p:grpSpPr>
            <p:sp>
              <p:nvSpPr>
                <p:cNvPr id="58" name="Freeform 56"/>
                <p:cNvSpPr>
                  <a:spLocks/>
                </p:cNvSpPr>
                <p:nvPr/>
              </p:nvSpPr>
              <p:spPr bwMode="auto">
                <a:xfrm>
                  <a:off x="5757" y="665"/>
                  <a:ext cx="281" cy="2"/>
                </a:xfrm>
                <a:custGeom>
                  <a:avLst/>
                  <a:gdLst>
                    <a:gd name="T0" fmla="+- 0 5757 5757"/>
                    <a:gd name="T1" fmla="*/ T0 w 281"/>
                    <a:gd name="T2" fmla="+- 0 6037 5757"/>
                    <a:gd name="T3" fmla="*/ T2 w 281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81">
                      <a:moveTo>
                        <a:pt x="0" y="0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1" name="Group 57"/>
              <p:cNvGrpSpPr>
                <a:grpSpLocks/>
              </p:cNvGrpSpPr>
              <p:nvPr/>
            </p:nvGrpSpPr>
            <p:grpSpPr bwMode="auto">
              <a:xfrm>
                <a:off x="6037" y="594"/>
                <a:ext cx="567" cy="142"/>
                <a:chOff x="6037" y="594"/>
                <a:chExt cx="567" cy="142"/>
              </a:xfrm>
            </p:grpSpPr>
            <p:sp>
              <p:nvSpPr>
                <p:cNvPr id="57" name="Freeform 58"/>
                <p:cNvSpPr>
                  <a:spLocks/>
                </p:cNvSpPr>
                <p:nvPr/>
              </p:nvSpPr>
              <p:spPr bwMode="auto">
                <a:xfrm>
                  <a:off x="6037" y="594"/>
                  <a:ext cx="567" cy="142"/>
                </a:xfrm>
                <a:custGeom>
                  <a:avLst/>
                  <a:gdLst>
                    <a:gd name="T0" fmla="+- 0 6604 6037"/>
                    <a:gd name="T1" fmla="*/ T0 w 567"/>
                    <a:gd name="T2" fmla="+- 0 736 594"/>
                    <a:gd name="T3" fmla="*/ 736 h 142"/>
                    <a:gd name="T4" fmla="+- 0 6037 6037"/>
                    <a:gd name="T5" fmla="*/ T4 w 567"/>
                    <a:gd name="T6" fmla="+- 0 736 594"/>
                    <a:gd name="T7" fmla="*/ 736 h 142"/>
                    <a:gd name="T8" fmla="+- 0 6037 6037"/>
                    <a:gd name="T9" fmla="*/ T8 w 567"/>
                    <a:gd name="T10" fmla="+- 0 594 594"/>
                    <a:gd name="T11" fmla="*/ 594 h 142"/>
                    <a:gd name="T12" fmla="+- 0 6604 6037"/>
                    <a:gd name="T13" fmla="*/ T12 w 567"/>
                    <a:gd name="T14" fmla="+- 0 594 594"/>
                    <a:gd name="T15" fmla="*/ 594 h 142"/>
                    <a:gd name="T16" fmla="+- 0 6604 6037"/>
                    <a:gd name="T17" fmla="*/ T16 w 567"/>
                    <a:gd name="T18" fmla="+- 0 736 594"/>
                    <a:gd name="T19" fmla="*/ 736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59"/>
              <p:cNvGrpSpPr>
                <a:grpSpLocks/>
              </p:cNvGrpSpPr>
              <p:nvPr/>
            </p:nvGrpSpPr>
            <p:grpSpPr bwMode="auto">
              <a:xfrm>
                <a:off x="4150" y="665"/>
                <a:ext cx="902" cy="2"/>
                <a:chOff x="4150" y="665"/>
                <a:chExt cx="902" cy="2"/>
              </a:xfrm>
            </p:grpSpPr>
            <p:sp>
              <p:nvSpPr>
                <p:cNvPr id="56" name="Freeform 60"/>
                <p:cNvSpPr>
                  <a:spLocks/>
                </p:cNvSpPr>
                <p:nvPr/>
              </p:nvSpPr>
              <p:spPr bwMode="auto">
                <a:xfrm>
                  <a:off x="4150" y="665"/>
                  <a:ext cx="902" cy="2"/>
                </a:xfrm>
                <a:custGeom>
                  <a:avLst/>
                  <a:gdLst>
                    <a:gd name="T0" fmla="+- 0 4150 4150"/>
                    <a:gd name="T1" fmla="*/ T0 w 902"/>
                    <a:gd name="T2" fmla="+- 0 5052 4150"/>
                    <a:gd name="T3" fmla="*/ T2 w 90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902">
                      <a:moveTo>
                        <a:pt x="0" y="0"/>
                      </a:moveTo>
                      <a:lnTo>
                        <a:pt x="902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4078" y="1184"/>
                <a:ext cx="73" cy="126"/>
                <a:chOff x="4078" y="1184"/>
                <a:chExt cx="73" cy="126"/>
              </a:xfrm>
            </p:grpSpPr>
            <p:sp>
              <p:nvSpPr>
                <p:cNvPr id="55" name="Freeform 62"/>
                <p:cNvSpPr>
                  <a:spLocks/>
                </p:cNvSpPr>
                <p:nvPr/>
              </p:nvSpPr>
              <p:spPr bwMode="auto">
                <a:xfrm>
                  <a:off x="4078" y="1184"/>
                  <a:ext cx="73" cy="126"/>
                </a:xfrm>
                <a:custGeom>
                  <a:avLst/>
                  <a:gdLst>
                    <a:gd name="T0" fmla="+- 0 4150 4078"/>
                    <a:gd name="T1" fmla="*/ T0 w 73"/>
                    <a:gd name="T2" fmla="+- 0 1184 1184"/>
                    <a:gd name="T3" fmla="*/ 1184 h 126"/>
                    <a:gd name="T4" fmla="+- 0 4078 4078"/>
                    <a:gd name="T5" fmla="*/ T4 w 73"/>
                    <a:gd name="T6" fmla="+- 0 1310 1184"/>
                    <a:gd name="T7" fmla="*/ 1310 h 1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3" h="126">
                      <a:moveTo>
                        <a:pt x="72" y="0"/>
                      </a:moveTo>
                      <a:lnTo>
                        <a:pt x="0" y="126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4" name="Group 63"/>
              <p:cNvGrpSpPr>
                <a:grpSpLocks/>
              </p:cNvGrpSpPr>
              <p:nvPr/>
            </p:nvGrpSpPr>
            <p:grpSpPr bwMode="auto">
              <a:xfrm>
                <a:off x="4150" y="209"/>
                <a:ext cx="2" cy="975"/>
                <a:chOff x="4150" y="209"/>
                <a:chExt cx="2" cy="975"/>
              </a:xfrm>
            </p:grpSpPr>
            <p:sp>
              <p:nvSpPr>
                <p:cNvPr id="54" name="Freeform 64"/>
                <p:cNvSpPr>
                  <a:spLocks/>
                </p:cNvSpPr>
                <p:nvPr/>
              </p:nvSpPr>
              <p:spPr bwMode="auto">
                <a:xfrm>
                  <a:off x="4150" y="209"/>
                  <a:ext cx="2" cy="975"/>
                </a:xfrm>
                <a:custGeom>
                  <a:avLst/>
                  <a:gdLst>
                    <a:gd name="T0" fmla="+- 0 209 209"/>
                    <a:gd name="T1" fmla="*/ 209 h 975"/>
                    <a:gd name="T2" fmla="+- 0 1184 209"/>
                    <a:gd name="T3" fmla="*/ 1184 h 97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975">
                      <a:moveTo>
                        <a:pt x="0" y="0"/>
                      </a:moveTo>
                      <a:lnTo>
                        <a:pt x="0" y="97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5" name="Group 65"/>
              <p:cNvGrpSpPr>
                <a:grpSpLocks/>
              </p:cNvGrpSpPr>
              <p:nvPr/>
            </p:nvGrpSpPr>
            <p:grpSpPr bwMode="auto">
              <a:xfrm>
                <a:off x="4078" y="64"/>
                <a:ext cx="73" cy="126"/>
                <a:chOff x="4078" y="64"/>
                <a:chExt cx="73" cy="126"/>
              </a:xfrm>
            </p:grpSpPr>
            <p:sp>
              <p:nvSpPr>
                <p:cNvPr id="53" name="Freeform 66"/>
                <p:cNvSpPr>
                  <a:spLocks/>
                </p:cNvSpPr>
                <p:nvPr/>
              </p:nvSpPr>
              <p:spPr bwMode="auto">
                <a:xfrm>
                  <a:off x="4078" y="64"/>
                  <a:ext cx="73" cy="126"/>
                </a:xfrm>
                <a:custGeom>
                  <a:avLst/>
                  <a:gdLst>
                    <a:gd name="T0" fmla="+- 0 4150 4078"/>
                    <a:gd name="T1" fmla="*/ T0 w 73"/>
                    <a:gd name="T2" fmla="+- 0 64 64"/>
                    <a:gd name="T3" fmla="*/ 64 h 126"/>
                    <a:gd name="T4" fmla="+- 0 4078 4078"/>
                    <a:gd name="T5" fmla="*/ T4 w 73"/>
                    <a:gd name="T6" fmla="+- 0 190 64"/>
                    <a:gd name="T7" fmla="*/ 190 h 12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73" h="126">
                      <a:moveTo>
                        <a:pt x="72" y="0"/>
                      </a:moveTo>
                      <a:lnTo>
                        <a:pt x="0" y="126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6" name="Group 67"/>
              <p:cNvGrpSpPr>
                <a:grpSpLocks/>
              </p:cNvGrpSpPr>
              <p:nvPr/>
            </p:nvGrpSpPr>
            <p:grpSpPr bwMode="auto">
              <a:xfrm>
                <a:off x="5248" y="-685"/>
                <a:ext cx="2" cy="681"/>
                <a:chOff x="5248" y="-685"/>
                <a:chExt cx="2" cy="681"/>
              </a:xfrm>
            </p:grpSpPr>
            <p:sp>
              <p:nvSpPr>
                <p:cNvPr id="52" name="Freeform 68"/>
                <p:cNvSpPr>
                  <a:spLocks/>
                </p:cNvSpPr>
                <p:nvPr/>
              </p:nvSpPr>
              <p:spPr bwMode="auto">
                <a:xfrm>
                  <a:off x="5248" y="-685"/>
                  <a:ext cx="2" cy="681"/>
                </a:xfrm>
                <a:custGeom>
                  <a:avLst/>
                  <a:gdLst>
                    <a:gd name="T0" fmla="+- 0 -685 -685"/>
                    <a:gd name="T1" fmla="*/ -685 h 681"/>
                    <a:gd name="T2" fmla="+- 0 -5 -685"/>
                    <a:gd name="T3" fmla="*/ -5 h 681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681">
                      <a:moveTo>
                        <a:pt x="0" y="0"/>
                      </a:moveTo>
                      <a:lnTo>
                        <a:pt x="0" y="68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7" name="Group 69"/>
              <p:cNvGrpSpPr>
                <a:grpSpLocks/>
              </p:cNvGrpSpPr>
              <p:nvPr/>
            </p:nvGrpSpPr>
            <p:grpSpPr bwMode="auto">
              <a:xfrm>
                <a:off x="4150" y="-345"/>
                <a:ext cx="1098" cy="410"/>
                <a:chOff x="4150" y="-345"/>
                <a:chExt cx="1098" cy="410"/>
              </a:xfrm>
            </p:grpSpPr>
            <p:sp>
              <p:nvSpPr>
                <p:cNvPr id="51" name="Freeform 70"/>
                <p:cNvSpPr>
                  <a:spLocks/>
                </p:cNvSpPr>
                <p:nvPr/>
              </p:nvSpPr>
              <p:spPr bwMode="auto">
                <a:xfrm>
                  <a:off x="4150" y="-345"/>
                  <a:ext cx="1098" cy="410"/>
                </a:xfrm>
                <a:custGeom>
                  <a:avLst/>
                  <a:gdLst>
                    <a:gd name="T0" fmla="+- 0 5248 4150"/>
                    <a:gd name="T1" fmla="*/ T0 w 1098"/>
                    <a:gd name="T2" fmla="+- 0 -345 -345"/>
                    <a:gd name="T3" fmla="*/ -345 h 410"/>
                    <a:gd name="T4" fmla="+- 0 4150 4150"/>
                    <a:gd name="T5" fmla="*/ T4 w 1098"/>
                    <a:gd name="T6" fmla="+- 0 -345 -345"/>
                    <a:gd name="T7" fmla="*/ -345 h 410"/>
                    <a:gd name="T8" fmla="+- 0 4150 4150"/>
                    <a:gd name="T9" fmla="*/ T8 w 1098"/>
                    <a:gd name="T10" fmla="+- 0 64 -345"/>
                    <a:gd name="T11" fmla="*/ 64 h 41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098" h="410">
                      <a:moveTo>
                        <a:pt x="1098" y="0"/>
                      </a:moveTo>
                      <a:lnTo>
                        <a:pt x="0" y="0"/>
                      </a:lnTo>
                      <a:lnTo>
                        <a:pt x="0" y="409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8" name="Group 71"/>
              <p:cNvGrpSpPr>
                <a:grpSpLocks/>
              </p:cNvGrpSpPr>
              <p:nvPr/>
            </p:nvGrpSpPr>
            <p:grpSpPr bwMode="auto">
              <a:xfrm>
                <a:off x="4133" y="47"/>
                <a:ext cx="34" cy="35"/>
                <a:chOff x="4133" y="47"/>
                <a:chExt cx="34" cy="35"/>
              </a:xfrm>
            </p:grpSpPr>
            <p:sp>
              <p:nvSpPr>
                <p:cNvPr id="50" name="Freeform 72"/>
                <p:cNvSpPr>
                  <a:spLocks/>
                </p:cNvSpPr>
                <p:nvPr/>
              </p:nvSpPr>
              <p:spPr bwMode="auto">
                <a:xfrm>
                  <a:off x="4133" y="47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47 47"/>
                    <a:gd name="T3" fmla="*/ 47 h 35"/>
                    <a:gd name="T4" fmla="+- 0 4141 4133"/>
                    <a:gd name="T5" fmla="*/ T4 w 34"/>
                    <a:gd name="T6" fmla="+- 0 47 47"/>
                    <a:gd name="T7" fmla="*/ 47 h 35"/>
                    <a:gd name="T8" fmla="+- 0 4133 4133"/>
                    <a:gd name="T9" fmla="*/ T8 w 34"/>
                    <a:gd name="T10" fmla="+- 0 55 47"/>
                    <a:gd name="T11" fmla="*/ 55 h 35"/>
                    <a:gd name="T12" fmla="+- 0 4133 4133"/>
                    <a:gd name="T13" fmla="*/ T12 w 34"/>
                    <a:gd name="T14" fmla="+- 0 74 47"/>
                    <a:gd name="T15" fmla="*/ 74 h 35"/>
                    <a:gd name="T16" fmla="+- 0 4141 4133"/>
                    <a:gd name="T17" fmla="*/ T16 w 34"/>
                    <a:gd name="T18" fmla="+- 0 81 47"/>
                    <a:gd name="T19" fmla="*/ 81 h 35"/>
                    <a:gd name="T20" fmla="+- 0 4160 4133"/>
                    <a:gd name="T21" fmla="*/ T20 w 34"/>
                    <a:gd name="T22" fmla="+- 0 81 47"/>
                    <a:gd name="T23" fmla="*/ 81 h 35"/>
                    <a:gd name="T24" fmla="+- 0 4167 4133"/>
                    <a:gd name="T25" fmla="*/ T24 w 34"/>
                    <a:gd name="T26" fmla="+- 0 74 47"/>
                    <a:gd name="T27" fmla="*/ 74 h 35"/>
                    <a:gd name="T28" fmla="+- 0 4167 4133"/>
                    <a:gd name="T29" fmla="*/ T28 w 34"/>
                    <a:gd name="T30" fmla="+- 0 55 47"/>
                    <a:gd name="T31" fmla="*/ 55 h 35"/>
                    <a:gd name="T32" fmla="+- 0 4160 4133"/>
                    <a:gd name="T33" fmla="*/ T32 w 34"/>
                    <a:gd name="T34" fmla="+- 0 47 47"/>
                    <a:gd name="T35" fmla="*/ 47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9" name="Group 73"/>
              <p:cNvGrpSpPr>
                <a:grpSpLocks/>
              </p:cNvGrpSpPr>
              <p:nvPr/>
            </p:nvGrpSpPr>
            <p:grpSpPr bwMode="auto">
              <a:xfrm>
                <a:off x="4133" y="192"/>
                <a:ext cx="34" cy="35"/>
                <a:chOff x="4133" y="192"/>
                <a:chExt cx="34" cy="35"/>
              </a:xfrm>
            </p:grpSpPr>
            <p:sp>
              <p:nvSpPr>
                <p:cNvPr id="49" name="Freeform 74"/>
                <p:cNvSpPr>
                  <a:spLocks/>
                </p:cNvSpPr>
                <p:nvPr/>
              </p:nvSpPr>
              <p:spPr bwMode="auto">
                <a:xfrm>
                  <a:off x="4133" y="192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92 192"/>
                    <a:gd name="T3" fmla="*/ 192 h 35"/>
                    <a:gd name="T4" fmla="+- 0 4141 4133"/>
                    <a:gd name="T5" fmla="*/ T4 w 34"/>
                    <a:gd name="T6" fmla="+- 0 192 192"/>
                    <a:gd name="T7" fmla="*/ 192 h 35"/>
                    <a:gd name="T8" fmla="+- 0 4133 4133"/>
                    <a:gd name="T9" fmla="*/ T8 w 34"/>
                    <a:gd name="T10" fmla="+- 0 200 192"/>
                    <a:gd name="T11" fmla="*/ 200 h 35"/>
                    <a:gd name="T12" fmla="+- 0 4133 4133"/>
                    <a:gd name="T13" fmla="*/ T12 w 34"/>
                    <a:gd name="T14" fmla="+- 0 219 192"/>
                    <a:gd name="T15" fmla="*/ 219 h 35"/>
                    <a:gd name="T16" fmla="+- 0 4141 4133"/>
                    <a:gd name="T17" fmla="*/ T16 w 34"/>
                    <a:gd name="T18" fmla="+- 0 226 192"/>
                    <a:gd name="T19" fmla="*/ 226 h 35"/>
                    <a:gd name="T20" fmla="+- 0 4160 4133"/>
                    <a:gd name="T21" fmla="*/ T20 w 34"/>
                    <a:gd name="T22" fmla="+- 0 226 192"/>
                    <a:gd name="T23" fmla="*/ 226 h 35"/>
                    <a:gd name="T24" fmla="+- 0 4167 4133"/>
                    <a:gd name="T25" fmla="*/ T24 w 34"/>
                    <a:gd name="T26" fmla="+- 0 219 192"/>
                    <a:gd name="T27" fmla="*/ 219 h 35"/>
                    <a:gd name="T28" fmla="+- 0 4167 4133"/>
                    <a:gd name="T29" fmla="*/ T28 w 34"/>
                    <a:gd name="T30" fmla="+- 0 200 192"/>
                    <a:gd name="T31" fmla="*/ 200 h 35"/>
                    <a:gd name="T32" fmla="+- 0 4160 4133"/>
                    <a:gd name="T33" fmla="*/ T32 w 34"/>
                    <a:gd name="T34" fmla="+- 0 192 192"/>
                    <a:gd name="T35" fmla="*/ 192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0" name="Group 75"/>
              <p:cNvGrpSpPr>
                <a:grpSpLocks/>
              </p:cNvGrpSpPr>
              <p:nvPr/>
            </p:nvGrpSpPr>
            <p:grpSpPr bwMode="auto">
              <a:xfrm>
                <a:off x="4133" y="1167"/>
                <a:ext cx="34" cy="35"/>
                <a:chOff x="4133" y="1167"/>
                <a:chExt cx="34" cy="35"/>
              </a:xfrm>
            </p:grpSpPr>
            <p:sp>
              <p:nvSpPr>
                <p:cNvPr id="48" name="Freeform 76"/>
                <p:cNvSpPr>
                  <a:spLocks/>
                </p:cNvSpPr>
                <p:nvPr/>
              </p:nvSpPr>
              <p:spPr bwMode="auto">
                <a:xfrm>
                  <a:off x="4133" y="1167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167 1167"/>
                    <a:gd name="T3" fmla="*/ 1167 h 35"/>
                    <a:gd name="T4" fmla="+- 0 4141 4133"/>
                    <a:gd name="T5" fmla="*/ T4 w 34"/>
                    <a:gd name="T6" fmla="+- 0 1167 1167"/>
                    <a:gd name="T7" fmla="*/ 1167 h 35"/>
                    <a:gd name="T8" fmla="+- 0 4133 4133"/>
                    <a:gd name="T9" fmla="*/ T8 w 34"/>
                    <a:gd name="T10" fmla="+- 0 1175 1167"/>
                    <a:gd name="T11" fmla="*/ 1175 h 35"/>
                    <a:gd name="T12" fmla="+- 0 4133 4133"/>
                    <a:gd name="T13" fmla="*/ T12 w 34"/>
                    <a:gd name="T14" fmla="+- 0 1194 1167"/>
                    <a:gd name="T15" fmla="*/ 1194 h 35"/>
                    <a:gd name="T16" fmla="+- 0 4141 4133"/>
                    <a:gd name="T17" fmla="*/ T16 w 34"/>
                    <a:gd name="T18" fmla="+- 0 1201 1167"/>
                    <a:gd name="T19" fmla="*/ 1201 h 35"/>
                    <a:gd name="T20" fmla="+- 0 4160 4133"/>
                    <a:gd name="T21" fmla="*/ T20 w 34"/>
                    <a:gd name="T22" fmla="+- 0 1201 1167"/>
                    <a:gd name="T23" fmla="*/ 1201 h 35"/>
                    <a:gd name="T24" fmla="+- 0 4167 4133"/>
                    <a:gd name="T25" fmla="*/ T24 w 34"/>
                    <a:gd name="T26" fmla="+- 0 1194 1167"/>
                    <a:gd name="T27" fmla="*/ 1194 h 35"/>
                    <a:gd name="T28" fmla="+- 0 4167 4133"/>
                    <a:gd name="T29" fmla="*/ T28 w 34"/>
                    <a:gd name="T30" fmla="+- 0 1175 1167"/>
                    <a:gd name="T31" fmla="*/ 1175 h 35"/>
                    <a:gd name="T32" fmla="+- 0 4160 4133"/>
                    <a:gd name="T33" fmla="*/ T32 w 34"/>
                    <a:gd name="T34" fmla="+- 0 1167 1167"/>
                    <a:gd name="T35" fmla="*/ 1167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1" name="Group 77"/>
              <p:cNvGrpSpPr>
                <a:grpSpLocks/>
              </p:cNvGrpSpPr>
              <p:nvPr/>
            </p:nvGrpSpPr>
            <p:grpSpPr bwMode="auto">
              <a:xfrm>
                <a:off x="4133" y="1312"/>
                <a:ext cx="34" cy="35"/>
                <a:chOff x="4133" y="1312"/>
                <a:chExt cx="34" cy="35"/>
              </a:xfrm>
            </p:grpSpPr>
            <p:sp>
              <p:nvSpPr>
                <p:cNvPr id="47" name="Freeform 78"/>
                <p:cNvSpPr>
                  <a:spLocks/>
                </p:cNvSpPr>
                <p:nvPr/>
              </p:nvSpPr>
              <p:spPr bwMode="auto">
                <a:xfrm>
                  <a:off x="4133" y="1312"/>
                  <a:ext cx="34" cy="35"/>
                </a:xfrm>
                <a:custGeom>
                  <a:avLst/>
                  <a:gdLst>
                    <a:gd name="T0" fmla="+- 0 4160 4133"/>
                    <a:gd name="T1" fmla="*/ T0 w 34"/>
                    <a:gd name="T2" fmla="+- 0 1312 1312"/>
                    <a:gd name="T3" fmla="*/ 1312 h 35"/>
                    <a:gd name="T4" fmla="+- 0 4141 4133"/>
                    <a:gd name="T5" fmla="*/ T4 w 34"/>
                    <a:gd name="T6" fmla="+- 0 1312 1312"/>
                    <a:gd name="T7" fmla="*/ 1312 h 35"/>
                    <a:gd name="T8" fmla="+- 0 4133 4133"/>
                    <a:gd name="T9" fmla="*/ T8 w 34"/>
                    <a:gd name="T10" fmla="+- 0 1320 1312"/>
                    <a:gd name="T11" fmla="*/ 1320 h 35"/>
                    <a:gd name="T12" fmla="+- 0 4133 4133"/>
                    <a:gd name="T13" fmla="*/ T12 w 34"/>
                    <a:gd name="T14" fmla="+- 0 1339 1312"/>
                    <a:gd name="T15" fmla="*/ 1339 h 35"/>
                    <a:gd name="T16" fmla="+- 0 4141 4133"/>
                    <a:gd name="T17" fmla="*/ T16 w 34"/>
                    <a:gd name="T18" fmla="+- 0 1346 1312"/>
                    <a:gd name="T19" fmla="*/ 1346 h 35"/>
                    <a:gd name="T20" fmla="+- 0 4160 4133"/>
                    <a:gd name="T21" fmla="*/ T20 w 34"/>
                    <a:gd name="T22" fmla="+- 0 1346 1312"/>
                    <a:gd name="T23" fmla="*/ 1346 h 35"/>
                    <a:gd name="T24" fmla="+- 0 4167 4133"/>
                    <a:gd name="T25" fmla="*/ T24 w 34"/>
                    <a:gd name="T26" fmla="+- 0 1339 1312"/>
                    <a:gd name="T27" fmla="*/ 1339 h 35"/>
                    <a:gd name="T28" fmla="+- 0 4167 4133"/>
                    <a:gd name="T29" fmla="*/ T28 w 34"/>
                    <a:gd name="T30" fmla="+- 0 1320 1312"/>
                    <a:gd name="T31" fmla="*/ 1320 h 35"/>
                    <a:gd name="T32" fmla="+- 0 4160 4133"/>
                    <a:gd name="T33" fmla="*/ T32 w 34"/>
                    <a:gd name="T34" fmla="+- 0 1312 1312"/>
                    <a:gd name="T35" fmla="*/ 1312 h 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</a:cxnLst>
                  <a:rect l="0" t="0" r="r" b="b"/>
                  <a:pathLst>
                    <a:path w="34" h="35">
                      <a:moveTo>
                        <a:pt x="27" y="0"/>
                      </a:move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0" y="27"/>
                      </a:lnTo>
                      <a:lnTo>
                        <a:pt x="8" y="34"/>
                      </a:lnTo>
                      <a:lnTo>
                        <a:pt x="27" y="34"/>
                      </a:lnTo>
                      <a:lnTo>
                        <a:pt x="34" y="27"/>
                      </a:lnTo>
                      <a:lnTo>
                        <a:pt x="34" y="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79"/>
              <p:cNvGrpSpPr>
                <a:grpSpLocks/>
              </p:cNvGrpSpPr>
              <p:nvPr/>
            </p:nvGrpSpPr>
            <p:grpSpPr bwMode="auto">
              <a:xfrm>
                <a:off x="5052" y="524"/>
                <a:ext cx="705" cy="141"/>
                <a:chOff x="5052" y="524"/>
                <a:chExt cx="705" cy="141"/>
              </a:xfrm>
            </p:grpSpPr>
            <p:sp>
              <p:nvSpPr>
                <p:cNvPr id="46" name="Freeform 80"/>
                <p:cNvSpPr>
                  <a:spLocks/>
                </p:cNvSpPr>
                <p:nvPr/>
              </p:nvSpPr>
              <p:spPr bwMode="auto">
                <a:xfrm>
                  <a:off x="5052" y="524"/>
                  <a:ext cx="705" cy="141"/>
                </a:xfrm>
                <a:custGeom>
                  <a:avLst/>
                  <a:gdLst>
                    <a:gd name="T0" fmla="+- 0 5052 5052"/>
                    <a:gd name="T1" fmla="*/ T0 w 705"/>
                    <a:gd name="T2" fmla="+- 0 665 524"/>
                    <a:gd name="T3" fmla="*/ 665 h 141"/>
                    <a:gd name="T4" fmla="+- 0 5064 5052"/>
                    <a:gd name="T5" fmla="*/ T4 w 705"/>
                    <a:gd name="T6" fmla="+- 0 585 524"/>
                    <a:gd name="T7" fmla="*/ 585 h 141"/>
                    <a:gd name="T8" fmla="+- 0 5096 5052"/>
                    <a:gd name="T9" fmla="*/ T8 w 705"/>
                    <a:gd name="T10" fmla="+- 0 534 524"/>
                    <a:gd name="T11" fmla="*/ 534 h 141"/>
                    <a:gd name="T12" fmla="+- 0 5109 5052"/>
                    <a:gd name="T13" fmla="*/ T12 w 705"/>
                    <a:gd name="T14" fmla="+- 0 526 524"/>
                    <a:gd name="T15" fmla="*/ 526 h 141"/>
                    <a:gd name="T16" fmla="+- 0 5127 5052"/>
                    <a:gd name="T17" fmla="*/ T16 w 705"/>
                    <a:gd name="T18" fmla="+- 0 528 524"/>
                    <a:gd name="T19" fmla="*/ 528 h 141"/>
                    <a:gd name="T20" fmla="+- 0 5178 5052"/>
                    <a:gd name="T21" fmla="*/ T20 w 705"/>
                    <a:gd name="T22" fmla="+- 0 581 524"/>
                    <a:gd name="T23" fmla="*/ 581 h 141"/>
                    <a:gd name="T24" fmla="+- 0 5193 5052"/>
                    <a:gd name="T25" fmla="*/ T24 w 705"/>
                    <a:gd name="T26" fmla="+- 0 656 524"/>
                    <a:gd name="T27" fmla="*/ 656 h 141"/>
                    <a:gd name="T28" fmla="+- 0 5194 5052"/>
                    <a:gd name="T29" fmla="*/ T28 w 705"/>
                    <a:gd name="T30" fmla="+- 0 629 524"/>
                    <a:gd name="T31" fmla="*/ 629 h 141"/>
                    <a:gd name="T32" fmla="+- 0 5216 5052"/>
                    <a:gd name="T33" fmla="*/ T32 w 705"/>
                    <a:gd name="T34" fmla="+- 0 559 524"/>
                    <a:gd name="T35" fmla="*/ 559 h 141"/>
                    <a:gd name="T36" fmla="+- 0 5256 5052"/>
                    <a:gd name="T37" fmla="*/ T36 w 705"/>
                    <a:gd name="T38" fmla="+- 0 524 524"/>
                    <a:gd name="T39" fmla="*/ 524 h 141"/>
                    <a:gd name="T40" fmla="+- 0 5272 5052"/>
                    <a:gd name="T41" fmla="*/ T40 w 705"/>
                    <a:gd name="T42" fmla="+- 0 527 524"/>
                    <a:gd name="T43" fmla="*/ 527 h 141"/>
                    <a:gd name="T44" fmla="+- 0 5321 5052"/>
                    <a:gd name="T45" fmla="*/ T44 w 705"/>
                    <a:gd name="T46" fmla="+- 0 584 524"/>
                    <a:gd name="T47" fmla="*/ 584 h 141"/>
                    <a:gd name="T48" fmla="+- 0 5334 5052"/>
                    <a:gd name="T49" fmla="*/ T48 w 705"/>
                    <a:gd name="T50" fmla="+- 0 661 524"/>
                    <a:gd name="T51" fmla="*/ 661 h 141"/>
                    <a:gd name="T52" fmla="+- 0 5335 5052"/>
                    <a:gd name="T53" fmla="*/ T52 w 705"/>
                    <a:gd name="T54" fmla="+- 0 633 524"/>
                    <a:gd name="T55" fmla="*/ 633 h 141"/>
                    <a:gd name="T56" fmla="+- 0 5356 5052"/>
                    <a:gd name="T57" fmla="*/ T56 w 705"/>
                    <a:gd name="T58" fmla="+- 0 562 524"/>
                    <a:gd name="T59" fmla="*/ 562 h 141"/>
                    <a:gd name="T60" fmla="+- 0 5393 5052"/>
                    <a:gd name="T61" fmla="*/ T60 w 705"/>
                    <a:gd name="T62" fmla="+- 0 525 524"/>
                    <a:gd name="T63" fmla="*/ 525 h 141"/>
                    <a:gd name="T64" fmla="+- 0 5411 5052"/>
                    <a:gd name="T65" fmla="*/ T64 w 705"/>
                    <a:gd name="T66" fmla="+- 0 527 524"/>
                    <a:gd name="T67" fmla="*/ 527 h 141"/>
                    <a:gd name="T68" fmla="+- 0 5461 5052"/>
                    <a:gd name="T69" fmla="*/ T68 w 705"/>
                    <a:gd name="T70" fmla="+- 0 582 524"/>
                    <a:gd name="T71" fmla="*/ 582 h 141"/>
                    <a:gd name="T72" fmla="+- 0 5475 5052"/>
                    <a:gd name="T73" fmla="*/ T72 w 705"/>
                    <a:gd name="T74" fmla="+- 0 658 524"/>
                    <a:gd name="T75" fmla="*/ 658 h 141"/>
                    <a:gd name="T76" fmla="+- 0 5476 5052"/>
                    <a:gd name="T77" fmla="*/ T76 w 705"/>
                    <a:gd name="T78" fmla="+- 0 630 524"/>
                    <a:gd name="T79" fmla="*/ 630 h 141"/>
                    <a:gd name="T80" fmla="+- 0 5497 5052"/>
                    <a:gd name="T81" fmla="*/ T80 w 705"/>
                    <a:gd name="T82" fmla="+- 0 560 524"/>
                    <a:gd name="T83" fmla="*/ 560 h 141"/>
                    <a:gd name="T84" fmla="+- 0 5536 5052"/>
                    <a:gd name="T85" fmla="*/ T84 w 705"/>
                    <a:gd name="T86" fmla="+- 0 524 524"/>
                    <a:gd name="T87" fmla="*/ 524 h 141"/>
                    <a:gd name="T88" fmla="+- 0 5553 5052"/>
                    <a:gd name="T89" fmla="*/ T88 w 705"/>
                    <a:gd name="T90" fmla="+- 0 527 524"/>
                    <a:gd name="T91" fmla="*/ 527 h 141"/>
                    <a:gd name="T92" fmla="+- 0 5602 5052"/>
                    <a:gd name="T93" fmla="*/ T92 w 705"/>
                    <a:gd name="T94" fmla="+- 0 583 524"/>
                    <a:gd name="T95" fmla="*/ 583 h 141"/>
                    <a:gd name="T96" fmla="+- 0 5616 5052"/>
                    <a:gd name="T97" fmla="*/ T96 w 705"/>
                    <a:gd name="T98" fmla="+- 0 660 524"/>
                    <a:gd name="T99" fmla="*/ 660 h 141"/>
                    <a:gd name="T100" fmla="+- 0 5617 5052"/>
                    <a:gd name="T101" fmla="*/ T100 w 705"/>
                    <a:gd name="T102" fmla="+- 0 632 524"/>
                    <a:gd name="T103" fmla="*/ 632 h 141"/>
                    <a:gd name="T104" fmla="+- 0 5638 5052"/>
                    <a:gd name="T105" fmla="*/ T104 w 705"/>
                    <a:gd name="T106" fmla="+- 0 561 524"/>
                    <a:gd name="T107" fmla="*/ 561 h 141"/>
                    <a:gd name="T108" fmla="+- 0 5676 5052"/>
                    <a:gd name="T109" fmla="*/ T108 w 705"/>
                    <a:gd name="T110" fmla="+- 0 525 524"/>
                    <a:gd name="T111" fmla="*/ 525 h 141"/>
                    <a:gd name="T112" fmla="+- 0 5693 5052"/>
                    <a:gd name="T113" fmla="*/ T112 w 705"/>
                    <a:gd name="T114" fmla="+- 0 527 524"/>
                    <a:gd name="T115" fmla="*/ 527 h 141"/>
                    <a:gd name="T116" fmla="+- 0 5743 5052"/>
                    <a:gd name="T117" fmla="*/ T116 w 705"/>
                    <a:gd name="T118" fmla="+- 0 583 524"/>
                    <a:gd name="T119" fmla="*/ 583 h 141"/>
                    <a:gd name="T120" fmla="+- 0 5755 5052"/>
                    <a:gd name="T121" fmla="*/ T120 w 705"/>
                    <a:gd name="T122" fmla="+- 0 631 524"/>
                    <a:gd name="T123" fmla="*/ 631 h 141"/>
                    <a:gd name="T124" fmla="+- 0 5757 5052"/>
                    <a:gd name="T125" fmla="*/ T124 w 705"/>
                    <a:gd name="T126" fmla="+- 0 659 524"/>
                    <a:gd name="T127" fmla="*/ 659 h 1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</a:cxnLst>
                  <a:rect l="0" t="0" r="r" b="b"/>
                  <a:pathLst>
                    <a:path w="705" h="141">
                      <a:moveTo>
                        <a:pt x="0" y="141"/>
                      </a:moveTo>
                      <a:lnTo>
                        <a:pt x="12" y="61"/>
                      </a:lnTo>
                      <a:lnTo>
                        <a:pt x="44" y="10"/>
                      </a:lnTo>
                      <a:lnTo>
                        <a:pt x="57" y="2"/>
                      </a:lnTo>
                      <a:lnTo>
                        <a:pt x="75" y="4"/>
                      </a:lnTo>
                      <a:lnTo>
                        <a:pt x="126" y="57"/>
                      </a:lnTo>
                      <a:lnTo>
                        <a:pt x="141" y="132"/>
                      </a:lnTo>
                      <a:lnTo>
                        <a:pt x="142" y="105"/>
                      </a:lnTo>
                      <a:lnTo>
                        <a:pt x="164" y="35"/>
                      </a:lnTo>
                      <a:lnTo>
                        <a:pt x="204" y="0"/>
                      </a:lnTo>
                      <a:lnTo>
                        <a:pt x="220" y="3"/>
                      </a:lnTo>
                      <a:lnTo>
                        <a:pt x="269" y="60"/>
                      </a:lnTo>
                      <a:lnTo>
                        <a:pt x="282" y="137"/>
                      </a:lnTo>
                      <a:lnTo>
                        <a:pt x="283" y="109"/>
                      </a:lnTo>
                      <a:lnTo>
                        <a:pt x="304" y="38"/>
                      </a:lnTo>
                      <a:lnTo>
                        <a:pt x="341" y="1"/>
                      </a:lnTo>
                      <a:lnTo>
                        <a:pt x="359" y="3"/>
                      </a:lnTo>
                      <a:lnTo>
                        <a:pt x="409" y="58"/>
                      </a:lnTo>
                      <a:lnTo>
                        <a:pt x="423" y="134"/>
                      </a:lnTo>
                      <a:lnTo>
                        <a:pt x="424" y="106"/>
                      </a:lnTo>
                      <a:lnTo>
                        <a:pt x="445" y="36"/>
                      </a:lnTo>
                      <a:lnTo>
                        <a:pt x="484" y="0"/>
                      </a:lnTo>
                      <a:lnTo>
                        <a:pt x="501" y="3"/>
                      </a:lnTo>
                      <a:lnTo>
                        <a:pt x="550" y="59"/>
                      </a:lnTo>
                      <a:lnTo>
                        <a:pt x="564" y="136"/>
                      </a:lnTo>
                      <a:lnTo>
                        <a:pt x="565" y="108"/>
                      </a:lnTo>
                      <a:lnTo>
                        <a:pt x="586" y="37"/>
                      </a:lnTo>
                      <a:lnTo>
                        <a:pt x="624" y="1"/>
                      </a:lnTo>
                      <a:lnTo>
                        <a:pt x="641" y="3"/>
                      </a:lnTo>
                      <a:lnTo>
                        <a:pt x="691" y="59"/>
                      </a:lnTo>
                      <a:lnTo>
                        <a:pt x="703" y="107"/>
                      </a:lnTo>
                      <a:lnTo>
                        <a:pt x="705" y="13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3" name="Group 81"/>
              <p:cNvGrpSpPr>
                <a:grpSpLocks/>
              </p:cNvGrpSpPr>
              <p:nvPr/>
            </p:nvGrpSpPr>
            <p:grpSpPr bwMode="auto">
              <a:xfrm>
                <a:off x="5052" y="487"/>
                <a:ext cx="705" cy="2"/>
                <a:chOff x="5052" y="487"/>
                <a:chExt cx="705" cy="2"/>
              </a:xfrm>
            </p:grpSpPr>
            <p:sp>
              <p:nvSpPr>
                <p:cNvPr id="45" name="Freeform 82"/>
                <p:cNvSpPr>
                  <a:spLocks/>
                </p:cNvSpPr>
                <p:nvPr/>
              </p:nvSpPr>
              <p:spPr bwMode="auto">
                <a:xfrm>
                  <a:off x="5052" y="487"/>
                  <a:ext cx="705" cy="2"/>
                </a:xfrm>
                <a:custGeom>
                  <a:avLst/>
                  <a:gdLst>
                    <a:gd name="T0" fmla="+- 0 5052 5052"/>
                    <a:gd name="T1" fmla="*/ T0 w 705"/>
                    <a:gd name="T2" fmla="+- 0 5757 5052"/>
                    <a:gd name="T3" fmla="*/ T2 w 70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05">
                      <a:moveTo>
                        <a:pt x="0" y="0"/>
                      </a:moveTo>
                      <a:lnTo>
                        <a:pt x="70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4" name="Group 85"/>
              <p:cNvGrpSpPr>
                <a:grpSpLocks/>
              </p:cNvGrpSpPr>
              <p:nvPr/>
            </p:nvGrpSpPr>
            <p:grpSpPr bwMode="auto">
              <a:xfrm>
                <a:off x="6012" y="1764"/>
                <a:ext cx="114" cy="114"/>
                <a:chOff x="6012" y="1764"/>
                <a:chExt cx="114" cy="114"/>
              </a:xfrm>
            </p:grpSpPr>
            <p:sp>
              <p:nvSpPr>
                <p:cNvPr id="44" name="Freeform 86"/>
                <p:cNvSpPr>
                  <a:spLocks/>
                </p:cNvSpPr>
                <p:nvPr/>
              </p:nvSpPr>
              <p:spPr bwMode="auto">
                <a:xfrm>
                  <a:off x="6012" y="1764"/>
                  <a:ext cx="114" cy="114"/>
                </a:xfrm>
                <a:custGeom>
                  <a:avLst/>
                  <a:gdLst>
                    <a:gd name="T0" fmla="+- 0 6126 6012"/>
                    <a:gd name="T1" fmla="*/ T0 w 114"/>
                    <a:gd name="T2" fmla="+- 0 1878 1764"/>
                    <a:gd name="T3" fmla="*/ 1878 h 114"/>
                    <a:gd name="T4" fmla="+- 0 6012 6012"/>
                    <a:gd name="T5" fmla="*/ T4 w 114"/>
                    <a:gd name="T6" fmla="+- 0 1878 1764"/>
                    <a:gd name="T7" fmla="*/ 1878 h 114"/>
                    <a:gd name="T8" fmla="+- 0 6012 6012"/>
                    <a:gd name="T9" fmla="*/ T8 w 114"/>
                    <a:gd name="T10" fmla="+- 0 1764 1764"/>
                    <a:gd name="T11" fmla="*/ 1764 h 114"/>
                    <a:gd name="T12" fmla="+- 0 6126 6012"/>
                    <a:gd name="T13" fmla="*/ T12 w 114"/>
                    <a:gd name="T14" fmla="+- 0 1764 1764"/>
                    <a:gd name="T15" fmla="*/ 1764 h 114"/>
                    <a:gd name="T16" fmla="+- 0 6126 6012"/>
                    <a:gd name="T17" fmla="*/ T16 w 114"/>
                    <a:gd name="T18" fmla="+- 0 1878 1764"/>
                    <a:gd name="T19" fmla="*/ 1878 h 1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4" h="114">
                      <a:moveTo>
                        <a:pt x="114" y="114"/>
                      </a:moveTo>
                      <a:lnTo>
                        <a:pt x="0" y="114"/>
                      </a:lnTo>
                      <a:lnTo>
                        <a:pt x="0" y="0"/>
                      </a:lnTo>
                      <a:lnTo>
                        <a:pt x="114" y="0"/>
                      </a:lnTo>
                      <a:lnTo>
                        <a:pt x="114" y="11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5" name="Group 87"/>
              <p:cNvGrpSpPr>
                <a:grpSpLocks/>
              </p:cNvGrpSpPr>
              <p:nvPr/>
            </p:nvGrpSpPr>
            <p:grpSpPr bwMode="auto">
              <a:xfrm>
                <a:off x="5975" y="-345"/>
                <a:ext cx="1609" cy="2167"/>
                <a:chOff x="5975" y="-345"/>
                <a:chExt cx="1609" cy="2167"/>
              </a:xfrm>
            </p:grpSpPr>
            <p:sp>
              <p:nvSpPr>
                <p:cNvPr id="43" name="Freeform 88"/>
                <p:cNvSpPr>
                  <a:spLocks/>
                </p:cNvSpPr>
                <p:nvPr/>
              </p:nvSpPr>
              <p:spPr bwMode="auto">
                <a:xfrm>
                  <a:off x="5975" y="-345"/>
                  <a:ext cx="1609" cy="2167"/>
                </a:xfrm>
                <a:custGeom>
                  <a:avLst/>
                  <a:gdLst>
                    <a:gd name="T0" fmla="+- 0 6067 5975"/>
                    <a:gd name="T1" fmla="*/ T0 w 1609"/>
                    <a:gd name="T2" fmla="+- 0 1821 -345"/>
                    <a:gd name="T3" fmla="*/ 1821 h 2167"/>
                    <a:gd name="T4" fmla="+- 0 7583 5975"/>
                    <a:gd name="T5" fmla="*/ T4 w 1609"/>
                    <a:gd name="T6" fmla="+- 0 1821 -345"/>
                    <a:gd name="T7" fmla="*/ 1821 h 2167"/>
                    <a:gd name="T8" fmla="+- 0 7583 5975"/>
                    <a:gd name="T9" fmla="*/ T8 w 1609"/>
                    <a:gd name="T10" fmla="+- 0 -345 -345"/>
                    <a:gd name="T11" fmla="*/ -345 h 2167"/>
                    <a:gd name="T12" fmla="+- 0 5975 5975"/>
                    <a:gd name="T13" fmla="*/ T12 w 1609"/>
                    <a:gd name="T14" fmla="+- 0 -345 -345"/>
                    <a:gd name="T15" fmla="*/ -345 h 216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09" h="2167">
                      <a:moveTo>
                        <a:pt x="92" y="2166"/>
                      </a:moveTo>
                      <a:lnTo>
                        <a:pt x="1608" y="2166"/>
                      </a:lnTo>
                      <a:lnTo>
                        <a:pt x="1608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6" name="Group 89"/>
              <p:cNvGrpSpPr>
                <a:grpSpLocks/>
              </p:cNvGrpSpPr>
              <p:nvPr/>
            </p:nvGrpSpPr>
            <p:grpSpPr bwMode="auto">
              <a:xfrm>
                <a:off x="5692" y="1764"/>
                <a:ext cx="114" cy="114"/>
                <a:chOff x="5692" y="1764"/>
                <a:chExt cx="114" cy="114"/>
              </a:xfrm>
            </p:grpSpPr>
            <p:sp>
              <p:nvSpPr>
                <p:cNvPr id="42" name="Freeform 90"/>
                <p:cNvSpPr>
                  <a:spLocks/>
                </p:cNvSpPr>
                <p:nvPr/>
              </p:nvSpPr>
              <p:spPr bwMode="auto">
                <a:xfrm>
                  <a:off x="5692" y="1764"/>
                  <a:ext cx="114" cy="114"/>
                </a:xfrm>
                <a:custGeom>
                  <a:avLst/>
                  <a:gdLst>
                    <a:gd name="T0" fmla="+- 0 5806 5692"/>
                    <a:gd name="T1" fmla="*/ T0 w 114"/>
                    <a:gd name="T2" fmla="+- 0 1878 1764"/>
                    <a:gd name="T3" fmla="*/ 1878 h 114"/>
                    <a:gd name="T4" fmla="+- 0 5692 5692"/>
                    <a:gd name="T5" fmla="*/ T4 w 114"/>
                    <a:gd name="T6" fmla="+- 0 1878 1764"/>
                    <a:gd name="T7" fmla="*/ 1878 h 114"/>
                    <a:gd name="T8" fmla="+- 0 5692 5692"/>
                    <a:gd name="T9" fmla="*/ T8 w 114"/>
                    <a:gd name="T10" fmla="+- 0 1764 1764"/>
                    <a:gd name="T11" fmla="*/ 1764 h 114"/>
                    <a:gd name="T12" fmla="+- 0 5806 5692"/>
                    <a:gd name="T13" fmla="*/ T12 w 114"/>
                    <a:gd name="T14" fmla="+- 0 1764 1764"/>
                    <a:gd name="T15" fmla="*/ 1764 h 114"/>
                    <a:gd name="T16" fmla="+- 0 5806 5692"/>
                    <a:gd name="T17" fmla="*/ T16 w 114"/>
                    <a:gd name="T18" fmla="+- 0 1878 1764"/>
                    <a:gd name="T19" fmla="*/ 1878 h 11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14" h="114">
                      <a:moveTo>
                        <a:pt x="114" y="114"/>
                      </a:moveTo>
                      <a:lnTo>
                        <a:pt x="0" y="114"/>
                      </a:lnTo>
                      <a:lnTo>
                        <a:pt x="0" y="0"/>
                      </a:lnTo>
                      <a:lnTo>
                        <a:pt x="114" y="0"/>
                      </a:lnTo>
                      <a:lnTo>
                        <a:pt x="114" y="11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7" name="Group 91"/>
              <p:cNvGrpSpPr>
                <a:grpSpLocks/>
              </p:cNvGrpSpPr>
              <p:nvPr/>
            </p:nvGrpSpPr>
            <p:grpSpPr bwMode="auto">
              <a:xfrm>
                <a:off x="4150" y="1329"/>
                <a:ext cx="1590" cy="492"/>
                <a:chOff x="4150" y="1329"/>
                <a:chExt cx="1590" cy="492"/>
              </a:xfrm>
            </p:grpSpPr>
            <p:sp>
              <p:nvSpPr>
                <p:cNvPr id="41" name="Freeform 92"/>
                <p:cNvSpPr>
                  <a:spLocks/>
                </p:cNvSpPr>
                <p:nvPr/>
              </p:nvSpPr>
              <p:spPr bwMode="auto">
                <a:xfrm>
                  <a:off x="4150" y="1329"/>
                  <a:ext cx="1590" cy="492"/>
                </a:xfrm>
                <a:custGeom>
                  <a:avLst/>
                  <a:gdLst>
                    <a:gd name="T0" fmla="+- 0 4150 4150"/>
                    <a:gd name="T1" fmla="*/ T0 w 1590"/>
                    <a:gd name="T2" fmla="+- 0 1329 1329"/>
                    <a:gd name="T3" fmla="*/ 1329 h 492"/>
                    <a:gd name="T4" fmla="+- 0 4150 4150"/>
                    <a:gd name="T5" fmla="*/ T4 w 1590"/>
                    <a:gd name="T6" fmla="+- 0 1821 1329"/>
                    <a:gd name="T7" fmla="*/ 1821 h 492"/>
                    <a:gd name="T8" fmla="+- 0 5740 4150"/>
                    <a:gd name="T9" fmla="*/ T8 w 1590"/>
                    <a:gd name="T10" fmla="+- 0 1821 1329"/>
                    <a:gd name="T11" fmla="*/ 1821 h 49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1590" h="492">
                      <a:moveTo>
                        <a:pt x="0" y="0"/>
                      </a:moveTo>
                      <a:lnTo>
                        <a:pt x="0" y="492"/>
                      </a:lnTo>
                      <a:lnTo>
                        <a:pt x="1590" y="492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8" name="Group 93"/>
              <p:cNvGrpSpPr>
                <a:grpSpLocks/>
              </p:cNvGrpSpPr>
              <p:nvPr/>
            </p:nvGrpSpPr>
            <p:grpSpPr bwMode="auto">
              <a:xfrm>
                <a:off x="4920" y="190"/>
                <a:ext cx="1804" cy="632"/>
                <a:chOff x="4920" y="190"/>
                <a:chExt cx="1804" cy="632"/>
              </a:xfrm>
            </p:grpSpPr>
            <p:sp>
              <p:nvSpPr>
                <p:cNvPr id="39" name="Freeform 94"/>
                <p:cNvSpPr>
                  <a:spLocks/>
                </p:cNvSpPr>
                <p:nvPr/>
              </p:nvSpPr>
              <p:spPr bwMode="auto">
                <a:xfrm>
                  <a:off x="4920" y="190"/>
                  <a:ext cx="1804" cy="632"/>
                </a:xfrm>
                <a:custGeom>
                  <a:avLst/>
                  <a:gdLst>
                    <a:gd name="T0" fmla="+- 0 6723 4920"/>
                    <a:gd name="T1" fmla="*/ T0 w 1804"/>
                    <a:gd name="T2" fmla="+- 0 821 190"/>
                    <a:gd name="T3" fmla="*/ 821 h 632"/>
                    <a:gd name="T4" fmla="+- 0 4920 4920"/>
                    <a:gd name="T5" fmla="*/ T4 w 1804"/>
                    <a:gd name="T6" fmla="+- 0 821 190"/>
                    <a:gd name="T7" fmla="*/ 821 h 632"/>
                    <a:gd name="T8" fmla="+- 0 4920 4920"/>
                    <a:gd name="T9" fmla="*/ T8 w 1804"/>
                    <a:gd name="T10" fmla="+- 0 190 190"/>
                    <a:gd name="T11" fmla="*/ 190 h 632"/>
                    <a:gd name="T12" fmla="+- 0 6723 4920"/>
                    <a:gd name="T13" fmla="*/ T12 w 1804"/>
                    <a:gd name="T14" fmla="+- 0 190 190"/>
                    <a:gd name="T15" fmla="*/ 190 h 632"/>
                    <a:gd name="T16" fmla="+- 0 6723 4920"/>
                    <a:gd name="T17" fmla="*/ T16 w 1804"/>
                    <a:gd name="T18" fmla="+- 0 821 190"/>
                    <a:gd name="T19" fmla="*/ 821 h 63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804" h="632">
                      <a:moveTo>
                        <a:pt x="1803" y="631"/>
                      </a:moveTo>
                      <a:lnTo>
                        <a:pt x="0" y="631"/>
                      </a:lnTo>
                      <a:lnTo>
                        <a:pt x="0" y="0"/>
                      </a:lnTo>
                      <a:lnTo>
                        <a:pt x="1803" y="0"/>
                      </a:lnTo>
                      <a:lnTo>
                        <a:pt x="1803" y="631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40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5085" y="263"/>
                  <a:ext cx="645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74000"/>
                    </a:lnSpc>
                    <a:spcBef>
                      <a:spcPts val="63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NZ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0.510 H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3105150" y="1257300"/>
              <a:ext cx="12180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1.20 x 10</a:t>
              </a:r>
              <a:r>
                <a:rPr lang="en-NZ" sz="16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02480" y="2766060"/>
              <a:ext cx="236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51960" y="404622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/>
                <a:t>B</a:t>
              </a:r>
              <a:endParaRPr lang="en-NZ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10940" y="4053840"/>
              <a:ext cx="312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 smtClean="0"/>
                <a:t>A</a:t>
              </a:r>
              <a:endParaRPr lang="en-NZ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35380" y="230124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NZ" sz="16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73480" y="3611880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NZ" sz="16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295650" y="1851660"/>
              <a:ext cx="3810" cy="2209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21480" y="1817370"/>
              <a:ext cx="0" cy="2552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103370" y="1535430"/>
              <a:ext cx="3810" cy="79629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06140" y="1950720"/>
              <a:ext cx="60198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3518703" y="6381690"/>
            <a:ext cx="5538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i="1" dirty="0" smtClean="0">
                <a:solidFill>
                  <a:srgbClr val="FF0000"/>
                </a:solidFill>
              </a:rPr>
              <a:t>Solutions to Question </a:t>
            </a:r>
            <a:r>
              <a:rPr lang="en-NZ" sz="2000" i="1" dirty="0" smtClean="0">
                <a:solidFill>
                  <a:srgbClr val="FF0000"/>
                </a:solidFill>
              </a:rPr>
              <a:t>TWO  </a:t>
            </a:r>
            <a:r>
              <a:rPr lang="en-NZ" sz="2000" i="1" dirty="0" smtClean="0">
                <a:solidFill>
                  <a:srgbClr val="FF0000"/>
                </a:solidFill>
              </a:rPr>
              <a:t>follow on the next slide:</a:t>
            </a:r>
            <a:endParaRPr lang="en-NZ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919" y="327910"/>
            <a:ext cx="826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Switch 1 is closed and the current in the circuit rises to a constant value of </a:t>
            </a:r>
            <a:r>
              <a:rPr lang="en-US" b="1" dirty="0"/>
              <a:t>1.70 A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43069" y="737637"/>
            <a:ext cx="7836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energy stored in the inductor when the current has risen to its maximum </a:t>
            </a:r>
            <a:r>
              <a:rPr lang="en-US" dirty="0" smtClean="0"/>
              <a:t>value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54644" y="3210404"/>
            <a:ext cx="77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dirty="0" smtClean="0"/>
              <a:t>Calculate </a:t>
            </a:r>
            <a:r>
              <a:rPr lang="en-US" dirty="0"/>
              <a:t>the value of </a:t>
            </a:r>
            <a:r>
              <a:rPr lang="en-US" b="1" i="1" dirty="0"/>
              <a:t>r</a:t>
            </a:r>
            <a:r>
              <a:rPr lang="en-US" i="1" dirty="0"/>
              <a:t> </a:t>
            </a:r>
            <a:r>
              <a:rPr lang="en-US" dirty="0"/>
              <a:t>shown on the diagram, AND explain its effect on the </a:t>
            </a:r>
            <a:r>
              <a:rPr lang="en-US" dirty="0" smtClean="0"/>
              <a:t>maximum </a:t>
            </a:r>
            <a:r>
              <a:rPr lang="en-US" dirty="0"/>
              <a:t>current.</a:t>
            </a:r>
            <a:endParaRPr lang="en-N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75201"/>
              </p:ext>
            </p:extLst>
          </p:nvPr>
        </p:nvGraphicFramePr>
        <p:xfrm>
          <a:off x="3498899" y="2222339"/>
          <a:ext cx="5010835" cy="636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3" imgW="2605680" imgH="237600" progId="Equation.DSMT4">
                  <p:embed/>
                </p:oleObj>
              </mc:Choice>
              <mc:Fallback>
                <p:oleObj r:id="rId3" imgW="2605680" imgH="237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99" y="2222339"/>
                        <a:ext cx="5010835" cy="636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8005" y="1504130"/>
            <a:ext cx="3559986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one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the correct answer  </a:t>
            </a:r>
            <a:r>
              <a:rPr lang="en-NZ" b="1" dirty="0" smtClean="0">
                <a:solidFill>
                  <a:srgbClr val="FF0000"/>
                </a:solidFill>
              </a:rPr>
              <a:t>0.737 J</a:t>
            </a:r>
            <a:r>
              <a:rPr lang="en-NZ" dirty="0" smtClean="0">
                <a:solidFill>
                  <a:srgbClr val="FF0000"/>
                </a:solidFill>
              </a:rPr>
              <a:t>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494285"/>
              </p:ext>
            </p:extLst>
          </p:nvPr>
        </p:nvGraphicFramePr>
        <p:xfrm>
          <a:off x="4004840" y="4039565"/>
          <a:ext cx="4275676" cy="81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5" imgW="1883160" imgH="347400" progId="Equation.DSMT4">
                  <p:embed/>
                </p:oleObj>
              </mc:Choice>
              <mc:Fallback>
                <p:oleObj r:id="rId5" imgW="1883160" imgH="347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840" y="4039565"/>
                        <a:ext cx="4275676" cy="812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870522" y="5073531"/>
            <a:ext cx="6047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i="1" dirty="0"/>
              <a:t>(</a:t>
            </a:r>
            <a:r>
              <a:rPr lang="en-NZ" b="1" i="1" dirty="0"/>
              <a:t>r</a:t>
            </a:r>
            <a:r>
              <a:rPr lang="en-NZ" b="1" dirty="0"/>
              <a:t> </a:t>
            </a:r>
            <a:r>
              <a:rPr lang="en-NZ" dirty="0" smtClean="0"/>
              <a:t>is the </a:t>
            </a:r>
            <a:r>
              <a:rPr lang="en-NZ" dirty="0"/>
              <a:t>internal resistance of the inductor</a:t>
            </a:r>
            <a:r>
              <a:rPr lang="en-NZ" dirty="0" smtClean="0"/>
              <a:t>).</a:t>
            </a:r>
          </a:p>
          <a:p>
            <a:r>
              <a:rPr lang="en-NZ" dirty="0" smtClean="0"/>
              <a:t>The </a:t>
            </a:r>
            <a:r>
              <a:rPr lang="en-NZ" dirty="0"/>
              <a:t>maximum current is inversely proportional to </a:t>
            </a:r>
            <a:r>
              <a:rPr lang="en-NZ" dirty="0" smtClean="0"/>
              <a:t> the size of </a:t>
            </a:r>
            <a:r>
              <a:rPr lang="en-NZ" b="1" i="1" dirty="0" smtClean="0"/>
              <a:t>r</a:t>
            </a:r>
            <a:r>
              <a:rPr lang="en-NZ" b="1" i="1" dirty="0"/>
              <a:t>.</a:t>
            </a:r>
            <a:endParaRPr lang="en-NZ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232" y="3959892"/>
            <a:ext cx="2909874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one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 </a:t>
            </a:r>
            <a:r>
              <a:rPr lang="en-NZ" b="1" dirty="0" smtClean="0">
                <a:solidFill>
                  <a:srgbClr val="FF0000"/>
                </a:solidFill>
              </a:rPr>
              <a:t>70.6 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NZ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NZ" b="1" dirty="0" smtClean="0">
                <a:solidFill>
                  <a:srgbClr val="FF0000"/>
                </a:solidFill>
              </a:rPr>
              <a:t>and</a:t>
            </a:r>
            <a:r>
              <a:rPr lang="en-NZ" dirty="0" smtClean="0">
                <a:solidFill>
                  <a:srgbClr val="FF0000"/>
                </a:solidFill>
              </a:rPr>
              <a:t> a correct explanation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9662" y="5775767"/>
            <a:ext cx="6302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Examiners would accept</a:t>
            </a:r>
          </a:p>
          <a:p>
            <a:r>
              <a:rPr lang="en-NZ" dirty="0" smtClean="0"/>
              <a:t> </a:t>
            </a:r>
            <a:r>
              <a:rPr lang="en-NZ" i="1" dirty="0" smtClean="0"/>
              <a:t>as the size of </a:t>
            </a:r>
            <a:r>
              <a:rPr lang="en-NZ" b="1" i="1" dirty="0" smtClean="0"/>
              <a:t>r </a:t>
            </a:r>
            <a:r>
              <a:rPr lang="en-NZ" i="1" dirty="0" smtClean="0"/>
              <a:t>gets smaller the maximum current gets bigger 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348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/>
      <p:bldP spid="11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779" y="1296365"/>
            <a:ext cx="7546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When the switch is closed the current starts to increase from zero, and so there is </a:t>
            </a:r>
            <a:r>
              <a:rPr lang="en-NZ" b="1" dirty="0"/>
              <a:t>increasing </a:t>
            </a:r>
            <a:r>
              <a:rPr lang="en-NZ" b="1" dirty="0" smtClean="0"/>
              <a:t>magnetic flux</a:t>
            </a:r>
            <a:r>
              <a:rPr lang="en-NZ" dirty="0" smtClean="0"/>
              <a:t> </a:t>
            </a:r>
            <a:r>
              <a:rPr lang="en-NZ" dirty="0"/>
              <a:t>in the coil.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The </a:t>
            </a:r>
            <a:r>
              <a:rPr lang="en-NZ" b="1" i="1" dirty="0" smtClean="0"/>
              <a:t>EMF</a:t>
            </a:r>
            <a:r>
              <a:rPr lang="en-NZ" b="1" dirty="0" smtClean="0"/>
              <a:t>  </a:t>
            </a:r>
            <a:r>
              <a:rPr lang="en-NZ" b="1" dirty="0"/>
              <a:t>induced</a:t>
            </a:r>
            <a:r>
              <a:rPr lang="en-NZ" dirty="0"/>
              <a:t> by the changing flux will </a:t>
            </a:r>
            <a:r>
              <a:rPr lang="en-NZ" b="1" dirty="0"/>
              <a:t>oppose</a:t>
            </a:r>
            <a:r>
              <a:rPr lang="en-NZ" dirty="0"/>
              <a:t> the changing current </a:t>
            </a:r>
            <a:r>
              <a:rPr lang="en-NZ" dirty="0" smtClean="0"/>
              <a:t>which makes </a:t>
            </a:r>
            <a:r>
              <a:rPr lang="en-NZ" dirty="0"/>
              <a:t>it take longer to build up to its maximum value.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217" y="235708"/>
            <a:ext cx="7766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Explain </a:t>
            </a:r>
            <a:r>
              <a:rPr lang="en-US" dirty="0"/>
              <a:t>the effect of inductance on the time it takes for the current to rise to </a:t>
            </a:r>
            <a:r>
              <a:rPr lang="en-US" dirty="0" smtClean="0"/>
              <a:t>its </a:t>
            </a:r>
            <a:r>
              <a:rPr lang="en-US" dirty="0"/>
              <a:t>maximum value.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13916" y="939961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387753" y="3836627"/>
            <a:ext cx="4572000" cy="1759691"/>
            <a:chOff x="399328" y="3257893"/>
            <a:chExt cx="4572000" cy="175969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7606069"/>
                </p:ext>
              </p:extLst>
            </p:nvPr>
          </p:nvGraphicFramePr>
          <p:xfrm>
            <a:off x="3553430" y="4351505"/>
            <a:ext cx="636606" cy="666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r:id="rId3" imgW="329040" imgH="347400" progId="Equation.DSMT4">
                    <p:embed/>
                  </p:oleObj>
                </mc:Choice>
                <mc:Fallback>
                  <p:oleObj r:id="rId3" imgW="329040" imgH="3474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3430" y="4351505"/>
                          <a:ext cx="636606" cy="66607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399328" y="3257893"/>
              <a:ext cx="4572000" cy="1754326"/>
            </a:xfrm>
            <a:prstGeom prst="rect">
              <a:avLst/>
            </a:prstGeom>
            <a:ln w="19050">
              <a:solidFill>
                <a:srgbClr val="FF0000"/>
              </a:solidFill>
            </a:ln>
          </p:spPr>
          <p:txBody>
            <a:bodyPr>
              <a:spAutoFit/>
            </a:bodyPr>
            <a:lstStyle/>
            <a:p>
              <a:pPr lvl="0"/>
              <a:r>
                <a:rPr lang="en-NZ" dirty="0"/>
                <a:t>ONE correct statement.</a:t>
              </a:r>
            </a:p>
            <a:p>
              <a:r>
                <a:rPr lang="en-NZ" b="1" i="1" dirty="0"/>
                <a:t>OR</a:t>
              </a:r>
              <a:r>
                <a:rPr lang="en-NZ" dirty="0"/>
                <a:t> </a:t>
              </a:r>
            </a:p>
            <a:p>
              <a:r>
                <a:rPr lang="en-NZ" dirty="0"/>
                <a:t>Greater the inductance, the longer the time for the current to reach the max value. </a:t>
              </a:r>
              <a:r>
                <a:rPr lang="en-NZ" dirty="0" smtClean="0"/>
                <a:t>(since T </a:t>
              </a:r>
              <a:r>
                <a:rPr lang="en-NZ" dirty="0"/>
                <a:t>is directly proportional to L </a:t>
              </a:r>
              <a:r>
                <a:rPr lang="en-NZ" dirty="0" smtClean="0"/>
                <a:t>)</a:t>
              </a:r>
              <a:r>
                <a:rPr lang="en-NZ" dirty="0"/>
                <a:t/>
              </a:r>
              <a:br>
                <a:rPr lang="en-NZ" dirty="0"/>
              </a:br>
              <a:endParaRPr lang="en-NZ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98557" y="3147735"/>
            <a:ext cx="254141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 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0812" y="3767945"/>
            <a:ext cx="1455142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“MERIT” for: </a:t>
            </a:r>
            <a:endParaRPr lang="en-NZ" b="1" i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6506" y="4471251"/>
            <a:ext cx="2504788" cy="369332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NZ" dirty="0"/>
              <a:t>Both correct statements.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479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197" y="119170"/>
            <a:ext cx="400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Switch 2 is closed in addition to switch 1.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196768" y="675152"/>
            <a:ext cx="6585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(d)   Explain </a:t>
            </a:r>
            <a:r>
              <a:rPr lang="en-US" dirty="0"/>
              <a:t>what happens to the voltage across the inductor.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1475773" y="1404357"/>
            <a:ext cx="6557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Nothing because the gap AB is effectively </a:t>
            </a:r>
            <a:r>
              <a:rPr lang="en-NZ" dirty="0" smtClean="0"/>
              <a:t>an </a:t>
            </a:r>
            <a:r>
              <a:rPr lang="en-NZ" dirty="0"/>
              <a:t>open switch </a:t>
            </a:r>
            <a:r>
              <a:rPr lang="en-NZ" dirty="0" smtClean="0"/>
              <a:t>so no current flows through it and so </a:t>
            </a:r>
            <a:r>
              <a:rPr lang="en-NZ" dirty="0"/>
              <a:t>nothing changes.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421318" y="1159879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879" y="2511127"/>
            <a:ext cx="254141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 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213" y="3675348"/>
            <a:ext cx="1455142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“MERIT” for: </a:t>
            </a:r>
            <a:endParaRPr lang="en-NZ" b="1" i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0950" y="3847407"/>
            <a:ext cx="5388015" cy="1754326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NZ" dirty="0"/>
              <a:t>Nothing. </a:t>
            </a:r>
            <a:r>
              <a:rPr lang="en-NZ" dirty="0" smtClean="0"/>
              <a:t> </a:t>
            </a:r>
          </a:p>
          <a:p>
            <a:pPr lvl="0">
              <a:lnSpc>
                <a:spcPct val="150000"/>
              </a:lnSpc>
            </a:pPr>
            <a:r>
              <a:rPr lang="en-NZ" b="1" dirty="0" smtClean="0"/>
              <a:t>AND</a:t>
            </a:r>
            <a:endParaRPr lang="en-NZ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NZ" dirty="0"/>
              <a:t>Because the gap acts as an open switch </a:t>
            </a:r>
            <a:r>
              <a:rPr lang="en-NZ" dirty="0" smtClean="0"/>
              <a:t> /  </a:t>
            </a:r>
            <a:r>
              <a:rPr lang="en-NZ" dirty="0"/>
              <a:t>circuit.</a:t>
            </a:r>
          </a:p>
          <a:p>
            <a:pPr>
              <a:lnSpc>
                <a:spcPct val="150000"/>
              </a:lnSpc>
            </a:pPr>
            <a:r>
              <a:rPr lang="en-NZ" i="1" dirty="0" smtClean="0"/>
              <a:t>      Do </a:t>
            </a:r>
            <a:r>
              <a:rPr lang="en-NZ" i="1" dirty="0"/>
              <a:t>not accept being in parallel as a reason.</a:t>
            </a:r>
            <a:endParaRPr lang="en-NZ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12243" y="2500132"/>
            <a:ext cx="1851789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NZ" dirty="0" smtClean="0"/>
              <a:t>Nothing happens.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2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517" y="887463"/>
            <a:ext cx="85999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When switch 1 is opened. the current in the circuit will </a:t>
            </a:r>
            <a:r>
              <a:rPr lang="en-NZ" dirty="0" smtClean="0"/>
              <a:t>try to rapidly drop </a:t>
            </a:r>
            <a:r>
              <a:rPr lang="en-NZ" dirty="0"/>
              <a:t>to zero and while it is changing </a:t>
            </a:r>
            <a:r>
              <a:rPr lang="en-NZ" dirty="0" smtClean="0"/>
              <a:t>an opposing voltage </a:t>
            </a:r>
            <a:r>
              <a:rPr lang="en-NZ" dirty="0"/>
              <a:t>is induced in the inductor. </a:t>
            </a:r>
            <a:endParaRPr lang="en-NZ" dirty="0" smtClean="0"/>
          </a:p>
          <a:p>
            <a:r>
              <a:rPr lang="en-NZ" dirty="0" smtClean="0"/>
              <a:t>Because </a:t>
            </a:r>
            <a:r>
              <a:rPr lang="en-NZ" dirty="0"/>
              <a:t>there is no longer a battery in the circuit, the induced voltage is no longer limited by the voltage of the </a:t>
            </a:r>
            <a:r>
              <a:rPr lang="en-NZ" dirty="0" smtClean="0"/>
              <a:t>battery.</a:t>
            </a:r>
          </a:p>
          <a:p>
            <a:r>
              <a:rPr lang="en-NZ" dirty="0" smtClean="0"/>
              <a:t>The </a:t>
            </a:r>
            <a:r>
              <a:rPr lang="en-NZ" dirty="0"/>
              <a:t>rate of change of current, and hence induced voltage, depends on the time constant of the circuit. </a:t>
            </a:r>
            <a:endParaRPr lang="en-NZ" dirty="0" smtClean="0"/>
          </a:p>
          <a:p>
            <a:r>
              <a:rPr lang="en-NZ" dirty="0" smtClean="0"/>
              <a:t>As </a:t>
            </a:r>
            <a:r>
              <a:rPr lang="en-NZ" dirty="0"/>
              <a:t>the gap is effectively a huge resistance the time constant is very small so the rate of change of current and hence induced voltage is very high – high enough to produce a spark.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02557" y="513105"/>
            <a:ext cx="6290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(e)   Explain </a:t>
            </a:r>
            <a:r>
              <a:rPr lang="en-US" dirty="0"/>
              <a:t>why a spark could be produced across the gap.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04647" y="142319"/>
            <a:ext cx="424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Switch 1 is opened, leaving switch 2 closed.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254642" y="3495553"/>
            <a:ext cx="8484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00B050"/>
                </a:solidFill>
              </a:rPr>
              <a:t>This is an </a:t>
            </a:r>
            <a:r>
              <a:rPr lang="en-NZ" b="1" i="1" dirty="0" smtClean="0">
                <a:solidFill>
                  <a:srgbClr val="00B050"/>
                </a:solidFill>
              </a:rPr>
              <a:t>“Excellence”</a:t>
            </a:r>
            <a:r>
              <a:rPr lang="en-NZ" dirty="0" smtClean="0">
                <a:solidFill>
                  <a:srgbClr val="00B050"/>
                </a:solidFill>
              </a:rPr>
              <a:t> question with quite a complex mark scheme. There are </a:t>
            </a:r>
            <a:r>
              <a:rPr lang="en-NZ" b="1" i="1" dirty="0" smtClean="0">
                <a:solidFill>
                  <a:srgbClr val="00B050"/>
                </a:solidFill>
              </a:rPr>
              <a:t>“Achieve”</a:t>
            </a:r>
            <a:r>
              <a:rPr lang="en-NZ" dirty="0" smtClean="0">
                <a:solidFill>
                  <a:srgbClr val="00B050"/>
                </a:solidFill>
              </a:rPr>
              <a:t> points for parts of the concept and </a:t>
            </a:r>
            <a:r>
              <a:rPr lang="en-NZ" b="1" i="1" dirty="0" smtClean="0">
                <a:solidFill>
                  <a:srgbClr val="00B050"/>
                </a:solidFill>
              </a:rPr>
              <a:t>“Merit”</a:t>
            </a:r>
            <a:r>
              <a:rPr lang="en-NZ" dirty="0" smtClean="0">
                <a:solidFill>
                  <a:srgbClr val="00B050"/>
                </a:solidFill>
              </a:rPr>
              <a:t> for linking some of the concepts</a:t>
            </a:r>
            <a:endParaRPr lang="en-NZ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385" y="4562065"/>
            <a:ext cx="2781975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solidFill>
                  <a:srgbClr val="00B050"/>
                </a:solidFill>
              </a:rPr>
              <a:t>“EXCELLENCE”  is given for linking all four key points:</a:t>
            </a:r>
            <a:endParaRPr lang="en-NZ" b="1" i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790" y="4334339"/>
            <a:ext cx="4572000" cy="230832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Explanation shows complete understanding that opening the switch will produce a very high induced voltage </a:t>
            </a:r>
            <a:endParaRPr lang="en-NZ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 smtClean="0"/>
              <a:t>because </a:t>
            </a:r>
            <a:r>
              <a:rPr lang="en-NZ" dirty="0"/>
              <a:t>the rate of change of current will be very high</a:t>
            </a:r>
            <a:r>
              <a:rPr lang="en-NZ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 smtClean="0"/>
              <a:t> </a:t>
            </a:r>
            <a:r>
              <a:rPr lang="en-NZ" dirty="0"/>
              <a:t>because the time constant will be very small</a:t>
            </a:r>
            <a:r>
              <a:rPr lang="en-NZ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 smtClean="0"/>
              <a:t> </a:t>
            </a:r>
            <a:r>
              <a:rPr lang="en-NZ" dirty="0"/>
              <a:t>because the resistance will be very big.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35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538" y="283966"/>
            <a:ext cx="2349618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This gets “MERIT” for: </a:t>
            </a:r>
            <a:endParaRPr lang="en-NZ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512" y="3309781"/>
            <a:ext cx="4659579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i="1" dirty="0" smtClean="0">
                <a:solidFill>
                  <a:srgbClr val="FF0000"/>
                </a:solidFill>
              </a:rPr>
              <a:t>This can get “ACHIEVE” for  any of these ideas </a:t>
            </a:r>
            <a:r>
              <a:rPr lang="en-NZ" dirty="0" smtClean="0">
                <a:solidFill>
                  <a:srgbClr val="FF0000"/>
                </a:solidFill>
              </a:rPr>
              <a:t>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286" y="748170"/>
            <a:ext cx="7766613" cy="2308324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NZ" b="1" dirty="0"/>
              <a:t>Large induced voltage</a:t>
            </a:r>
            <a:r>
              <a:rPr lang="en-NZ" dirty="0"/>
              <a:t> across inductor linked to </a:t>
            </a:r>
            <a:r>
              <a:rPr lang="en-NZ" b="1" dirty="0"/>
              <a:t>rapid change in current</a:t>
            </a:r>
            <a:r>
              <a:rPr lang="en-NZ" dirty="0"/>
              <a:t> when switch 1 is opened.</a:t>
            </a:r>
          </a:p>
          <a:p>
            <a:r>
              <a:rPr lang="en-NZ" b="1" dirty="0"/>
              <a:t>AND</a:t>
            </a:r>
          </a:p>
          <a:p>
            <a:pPr lvl="0"/>
            <a:r>
              <a:rPr lang="en-NZ" dirty="0"/>
              <a:t>Due to very short time (constant).  </a:t>
            </a:r>
          </a:p>
          <a:p>
            <a:r>
              <a:rPr lang="en-NZ" b="1" dirty="0"/>
              <a:t>OR</a:t>
            </a:r>
          </a:p>
          <a:p>
            <a:pPr lvl="0"/>
            <a:r>
              <a:rPr lang="en-NZ" dirty="0"/>
              <a:t>The </a:t>
            </a:r>
            <a:r>
              <a:rPr lang="en-NZ" dirty="0" err="1"/>
              <a:t>Kirchoff’s</a:t>
            </a:r>
            <a:r>
              <a:rPr lang="en-NZ" dirty="0"/>
              <a:t> law does not apply due to </a:t>
            </a:r>
            <a:r>
              <a:rPr lang="en-NZ" dirty="0" err="1"/>
              <a:t>swtich</a:t>
            </a:r>
            <a:r>
              <a:rPr lang="en-NZ" dirty="0"/>
              <a:t> being open.  </a:t>
            </a:r>
          </a:p>
          <a:p>
            <a:r>
              <a:rPr lang="en-NZ" b="1" dirty="0"/>
              <a:t>OR</a:t>
            </a:r>
          </a:p>
          <a:p>
            <a:r>
              <a:rPr lang="en-NZ" dirty="0"/>
              <a:t>The Induced voltage can exceed the battery voltage due to the open switch.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43069" y="3895691"/>
            <a:ext cx="8692587" cy="203132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NZ" dirty="0"/>
              <a:t>Recognition that the </a:t>
            </a:r>
            <a:r>
              <a:rPr lang="en-NZ" b="1" dirty="0"/>
              <a:t>battery is no longer limiting</a:t>
            </a:r>
            <a:r>
              <a:rPr lang="en-NZ" dirty="0"/>
              <a:t> the size of the induced voltage. </a:t>
            </a:r>
          </a:p>
          <a:p>
            <a:r>
              <a:rPr lang="en-NZ" b="1" dirty="0"/>
              <a:t>OR</a:t>
            </a:r>
          </a:p>
          <a:p>
            <a:pPr lvl="0"/>
            <a:r>
              <a:rPr lang="en-NZ" dirty="0"/>
              <a:t>Large induced voltage across inductor linked to</a:t>
            </a:r>
            <a:r>
              <a:rPr lang="en-NZ" b="1" dirty="0"/>
              <a:t> change in current </a:t>
            </a:r>
            <a:r>
              <a:rPr lang="en-NZ" dirty="0"/>
              <a:t>when switch 1 is </a:t>
            </a:r>
            <a:r>
              <a:rPr lang="en-NZ" dirty="0" smtClean="0"/>
              <a:t>opened</a:t>
            </a:r>
            <a:r>
              <a:rPr lang="en-NZ" dirty="0"/>
              <a:t>.</a:t>
            </a:r>
          </a:p>
          <a:p>
            <a:r>
              <a:rPr lang="en-NZ" b="1" dirty="0"/>
              <a:t>OR</a:t>
            </a:r>
          </a:p>
          <a:p>
            <a:pPr lvl="0"/>
            <a:r>
              <a:rPr lang="en-NZ" dirty="0"/>
              <a:t>Current dies very </a:t>
            </a:r>
            <a:r>
              <a:rPr lang="en-NZ" b="1" dirty="0"/>
              <a:t>quickly .</a:t>
            </a:r>
            <a:endParaRPr lang="en-NZ" dirty="0"/>
          </a:p>
          <a:p>
            <a:r>
              <a:rPr lang="en-NZ" b="1" dirty="0"/>
              <a:t>OR</a:t>
            </a:r>
          </a:p>
          <a:p>
            <a:r>
              <a:rPr lang="en-NZ" dirty="0"/>
              <a:t>Energy stored in the inductor is released.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469309" y="6354501"/>
            <a:ext cx="75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next page from the NZQA schedule shows how they award the marks ……</a:t>
            </a:r>
            <a:endParaRPr lang="en-NZ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64858"/>
              </p:ext>
            </p:extLst>
          </p:nvPr>
        </p:nvGraphicFramePr>
        <p:xfrm>
          <a:off x="347241" y="1218750"/>
          <a:ext cx="8599988" cy="2803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527"/>
                <a:gridCol w="833377"/>
                <a:gridCol w="995423"/>
                <a:gridCol w="1076445"/>
                <a:gridCol w="1088020"/>
                <a:gridCol w="1203767"/>
                <a:gridCol w="1388963"/>
                <a:gridCol w="1157466"/>
              </a:tblGrid>
              <a:tr h="379447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94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ONE A point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TWO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THREE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FOUR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A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84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346" y="370390"/>
            <a:ext cx="73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</a:t>
            </a:r>
            <a:r>
              <a:rPr lang="en-NZ" b="1" dirty="0" smtClean="0"/>
              <a:t>TWO: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896" y="3923817"/>
            <a:ext cx="325248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 or 6 possible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“ACHIEVE” bits you can get in the question. </a:t>
            </a:r>
            <a:endParaRPr lang="en-NZ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2406" y="4249838"/>
            <a:ext cx="392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only 3 possible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“MERIT” bits you can get in the question from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(c) (d)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or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(e).</a:t>
            </a:r>
            <a:endParaRPr lang="en-NZ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7117" y="5509549"/>
            <a:ext cx="4004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“EXCELLENCE” can only be gained from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 detailed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and correct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answer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in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(</a:t>
            </a:r>
            <a:r>
              <a:rPr lang="en-NZ" b="1" dirty="0">
                <a:solidFill>
                  <a:srgbClr val="008A3E"/>
                </a:solidFill>
                <a:latin typeface="Comic Sans MS" panose="030F0702030302020204" pitchFamily="66" charset="0"/>
              </a:rPr>
              <a:t>e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)</a:t>
            </a:r>
            <a:endParaRPr lang="en-NZ" b="1" dirty="0">
              <a:solidFill>
                <a:srgbClr val="008A3E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41316" y="2986269"/>
            <a:ext cx="763929" cy="89125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02552" y="3379808"/>
            <a:ext cx="532435" cy="902826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07797" y="3657600"/>
            <a:ext cx="138897" cy="1851949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91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7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32" y="163272"/>
            <a:ext cx="7650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THREE: USING A CAPACITOR AND AN INDUCTOR TO </a:t>
            </a:r>
            <a:r>
              <a:rPr lang="en-US" b="1" dirty="0" smtClean="0"/>
              <a:t>PRODUCE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</a:t>
            </a:r>
            <a:r>
              <a:rPr lang="en-US" b="1" dirty="0"/>
              <a:t>A BURST OF SOUND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160020" y="840327"/>
            <a:ext cx="8724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circuit below, the speaker will produce a sound that will depend on the magnitude and frequency of the current through it. The frequency of the supply is set to </a:t>
            </a:r>
            <a:r>
              <a:rPr lang="en-US" b="1" dirty="0"/>
              <a:t>4.50 × 10</a:t>
            </a:r>
            <a:r>
              <a:rPr lang="en-US" b="1" baseline="30000" dirty="0"/>
              <a:t>2</a:t>
            </a:r>
            <a:r>
              <a:rPr lang="en-US" b="1" dirty="0"/>
              <a:t> Hz</a:t>
            </a:r>
            <a:r>
              <a:rPr lang="en-US" dirty="0"/>
              <a:t>. At this frequency, the total impedance of the circuit is </a:t>
            </a:r>
            <a:r>
              <a:rPr lang="en-US" b="1" dirty="0"/>
              <a:t>93.0 Ω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665929" y="4387538"/>
            <a:ext cx="6789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(a)   Calculate </a:t>
            </a:r>
            <a:r>
              <a:rPr lang="en-US" dirty="0"/>
              <a:t>the reactance of the capacitor at this frequency.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82422" y="4837311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supply voltage leads the current by an angle </a:t>
            </a:r>
            <a:r>
              <a:rPr lang="el-GR" dirty="0" smtClean="0"/>
              <a:t>θ</a:t>
            </a:r>
            <a:r>
              <a:rPr lang="en-US" dirty="0" smtClean="0"/>
              <a:t>. 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626063" y="5218009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(b)   Calculate </a:t>
            </a:r>
            <a:r>
              <a:rPr lang="en-US" dirty="0"/>
              <a:t>the value of θ.</a:t>
            </a:r>
            <a:endParaRPr lang="en-NZ" dirty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pSp>
        <p:nvGrpSpPr>
          <p:cNvPr id="32" name="Group 31"/>
          <p:cNvGrpSpPr/>
          <p:nvPr/>
        </p:nvGrpSpPr>
        <p:grpSpPr>
          <a:xfrm>
            <a:off x="2081899" y="1859280"/>
            <a:ext cx="3869321" cy="2423160"/>
            <a:chOff x="2089519" y="1821180"/>
            <a:chExt cx="3625481" cy="2159507"/>
          </a:xfrm>
        </p:grpSpPr>
        <p:grpSp>
          <p:nvGrpSpPr>
            <p:cNvPr id="8" name="Group 1"/>
            <p:cNvGrpSpPr>
              <a:grpSpLocks/>
            </p:cNvGrpSpPr>
            <p:nvPr/>
          </p:nvGrpSpPr>
          <p:grpSpPr bwMode="auto">
            <a:xfrm>
              <a:off x="2089519" y="2125981"/>
              <a:ext cx="3625481" cy="1854706"/>
              <a:chOff x="0" y="0"/>
              <a:chExt cx="3444" cy="1585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362" y="1118"/>
                <a:ext cx="705" cy="2"/>
                <a:chOff x="2362" y="1118"/>
                <a:chExt cx="705" cy="2"/>
              </a:xfrm>
            </p:grpSpPr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2362" y="1118"/>
                  <a:ext cx="705" cy="2"/>
                </a:xfrm>
                <a:custGeom>
                  <a:avLst/>
                  <a:gdLst>
                    <a:gd name="T0" fmla="+- 0 2362 2362"/>
                    <a:gd name="T1" fmla="*/ T0 w 705"/>
                    <a:gd name="T2" fmla="+- 0 3066 2362"/>
                    <a:gd name="T3" fmla="*/ T2 w 70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05">
                      <a:moveTo>
                        <a:pt x="0" y="0"/>
                      </a:moveTo>
                      <a:lnTo>
                        <a:pt x="704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5" y="213"/>
                <a:ext cx="3434" cy="1084"/>
                <a:chOff x="5" y="213"/>
                <a:chExt cx="3434" cy="1084"/>
              </a:xfrm>
            </p:grpSpPr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5" y="213"/>
                  <a:ext cx="3434" cy="1084"/>
                </a:xfrm>
                <a:custGeom>
                  <a:avLst/>
                  <a:gdLst>
                    <a:gd name="T0" fmla="+- 0 1880 5"/>
                    <a:gd name="T1" fmla="*/ T0 w 3434"/>
                    <a:gd name="T2" fmla="+- 0 1296 213"/>
                    <a:gd name="T3" fmla="*/ 1296 h 1084"/>
                    <a:gd name="T4" fmla="+- 0 2362 5"/>
                    <a:gd name="T5" fmla="*/ T4 w 3434"/>
                    <a:gd name="T6" fmla="+- 0 1296 213"/>
                    <a:gd name="T7" fmla="*/ 1296 h 1084"/>
                    <a:gd name="T8" fmla="+- 0 2363 5"/>
                    <a:gd name="T9" fmla="*/ T8 w 3434"/>
                    <a:gd name="T10" fmla="+- 0 1267 213"/>
                    <a:gd name="T11" fmla="*/ 1267 h 1084"/>
                    <a:gd name="T12" fmla="+- 0 2367 5"/>
                    <a:gd name="T13" fmla="*/ T12 w 3434"/>
                    <a:gd name="T14" fmla="+- 0 1241 213"/>
                    <a:gd name="T15" fmla="*/ 1241 h 1084"/>
                    <a:gd name="T16" fmla="+- 0 2393 5"/>
                    <a:gd name="T17" fmla="*/ T16 w 3434"/>
                    <a:gd name="T18" fmla="+- 0 1178 213"/>
                    <a:gd name="T19" fmla="*/ 1178 h 1084"/>
                    <a:gd name="T20" fmla="+- 0 2419 5"/>
                    <a:gd name="T21" fmla="*/ T20 w 3434"/>
                    <a:gd name="T22" fmla="+- 0 1157 213"/>
                    <a:gd name="T23" fmla="*/ 1157 h 1084"/>
                    <a:gd name="T24" fmla="+- 0 2437 5"/>
                    <a:gd name="T25" fmla="*/ T24 w 3434"/>
                    <a:gd name="T26" fmla="+- 0 1159 213"/>
                    <a:gd name="T27" fmla="*/ 1159 h 1084"/>
                    <a:gd name="T28" fmla="+- 0 2488 5"/>
                    <a:gd name="T29" fmla="*/ T28 w 3434"/>
                    <a:gd name="T30" fmla="+- 0 1213 213"/>
                    <a:gd name="T31" fmla="*/ 1213 h 1084"/>
                    <a:gd name="T32" fmla="+- 0 2502 5"/>
                    <a:gd name="T33" fmla="*/ T32 w 3434"/>
                    <a:gd name="T34" fmla="+- 0 1287 213"/>
                    <a:gd name="T35" fmla="*/ 1287 h 1084"/>
                    <a:gd name="T36" fmla="+- 0 2504 5"/>
                    <a:gd name="T37" fmla="*/ T36 w 3434"/>
                    <a:gd name="T38" fmla="+- 0 1260 213"/>
                    <a:gd name="T39" fmla="*/ 1260 h 1084"/>
                    <a:gd name="T40" fmla="+- 0 2526 5"/>
                    <a:gd name="T41" fmla="*/ T40 w 3434"/>
                    <a:gd name="T42" fmla="+- 0 1190 213"/>
                    <a:gd name="T43" fmla="*/ 1190 h 1084"/>
                    <a:gd name="T44" fmla="+- 0 2565 5"/>
                    <a:gd name="T45" fmla="*/ T44 w 3434"/>
                    <a:gd name="T46" fmla="+- 0 1155 213"/>
                    <a:gd name="T47" fmla="*/ 1155 h 1084"/>
                    <a:gd name="T48" fmla="+- 0 2582 5"/>
                    <a:gd name="T49" fmla="*/ T48 w 3434"/>
                    <a:gd name="T50" fmla="+- 0 1158 213"/>
                    <a:gd name="T51" fmla="*/ 1158 h 1084"/>
                    <a:gd name="T52" fmla="+- 0 2630 5"/>
                    <a:gd name="T53" fmla="*/ T52 w 3434"/>
                    <a:gd name="T54" fmla="+- 0 1215 213"/>
                    <a:gd name="T55" fmla="*/ 1215 h 1084"/>
                    <a:gd name="T56" fmla="+- 0 2643 5"/>
                    <a:gd name="T57" fmla="*/ T56 w 3434"/>
                    <a:gd name="T58" fmla="+- 0 1293 213"/>
                    <a:gd name="T59" fmla="*/ 1293 h 1084"/>
                    <a:gd name="T60" fmla="+- 0 2645 5"/>
                    <a:gd name="T61" fmla="*/ T60 w 3434"/>
                    <a:gd name="T62" fmla="+- 0 1264 213"/>
                    <a:gd name="T63" fmla="*/ 1264 h 1084"/>
                    <a:gd name="T64" fmla="+- 0 2665 5"/>
                    <a:gd name="T65" fmla="*/ T64 w 3434"/>
                    <a:gd name="T66" fmla="+- 0 1193 213"/>
                    <a:gd name="T67" fmla="*/ 1193 h 1084"/>
                    <a:gd name="T68" fmla="+- 0 2703 5"/>
                    <a:gd name="T69" fmla="*/ T68 w 3434"/>
                    <a:gd name="T70" fmla="+- 0 1156 213"/>
                    <a:gd name="T71" fmla="*/ 1156 h 1084"/>
                    <a:gd name="T72" fmla="+- 0 2720 5"/>
                    <a:gd name="T73" fmla="*/ T72 w 3434"/>
                    <a:gd name="T74" fmla="+- 0 1158 213"/>
                    <a:gd name="T75" fmla="*/ 1158 h 1084"/>
                    <a:gd name="T76" fmla="+- 0 2770 5"/>
                    <a:gd name="T77" fmla="*/ T76 w 3434"/>
                    <a:gd name="T78" fmla="+- 0 1214 213"/>
                    <a:gd name="T79" fmla="*/ 1214 h 1084"/>
                    <a:gd name="T80" fmla="+- 0 2784 5"/>
                    <a:gd name="T81" fmla="*/ T80 w 3434"/>
                    <a:gd name="T82" fmla="+- 0 1289 213"/>
                    <a:gd name="T83" fmla="*/ 1289 h 1084"/>
                    <a:gd name="T84" fmla="+- 0 2786 5"/>
                    <a:gd name="T85" fmla="*/ T84 w 3434"/>
                    <a:gd name="T86" fmla="+- 0 1262 213"/>
                    <a:gd name="T87" fmla="*/ 1262 h 1084"/>
                    <a:gd name="T88" fmla="+- 0 2807 5"/>
                    <a:gd name="T89" fmla="*/ T88 w 3434"/>
                    <a:gd name="T90" fmla="+- 0 1191 213"/>
                    <a:gd name="T91" fmla="*/ 1191 h 1084"/>
                    <a:gd name="T92" fmla="+- 0 2846 5"/>
                    <a:gd name="T93" fmla="*/ T92 w 3434"/>
                    <a:gd name="T94" fmla="+- 0 1156 213"/>
                    <a:gd name="T95" fmla="*/ 1156 h 1084"/>
                    <a:gd name="T96" fmla="+- 0 2863 5"/>
                    <a:gd name="T97" fmla="*/ T96 w 3434"/>
                    <a:gd name="T98" fmla="+- 0 1158 213"/>
                    <a:gd name="T99" fmla="*/ 1158 h 1084"/>
                    <a:gd name="T100" fmla="+- 0 2912 5"/>
                    <a:gd name="T101" fmla="*/ T100 w 3434"/>
                    <a:gd name="T102" fmla="+- 0 1215 213"/>
                    <a:gd name="T103" fmla="*/ 1215 h 1084"/>
                    <a:gd name="T104" fmla="+- 0 2925 5"/>
                    <a:gd name="T105" fmla="*/ T104 w 3434"/>
                    <a:gd name="T106" fmla="+- 0 1291 213"/>
                    <a:gd name="T107" fmla="*/ 1291 h 1084"/>
                    <a:gd name="T108" fmla="+- 0 2927 5"/>
                    <a:gd name="T109" fmla="*/ T108 w 3434"/>
                    <a:gd name="T110" fmla="+- 0 1263 213"/>
                    <a:gd name="T111" fmla="*/ 1263 h 1084"/>
                    <a:gd name="T112" fmla="+- 0 2947 5"/>
                    <a:gd name="T113" fmla="*/ T112 w 3434"/>
                    <a:gd name="T114" fmla="+- 0 1192 213"/>
                    <a:gd name="T115" fmla="*/ 1192 h 1084"/>
                    <a:gd name="T116" fmla="+- 0 2985 5"/>
                    <a:gd name="T117" fmla="*/ T116 w 3434"/>
                    <a:gd name="T118" fmla="+- 0 1156 213"/>
                    <a:gd name="T119" fmla="*/ 1156 h 1084"/>
                    <a:gd name="T120" fmla="+- 0 3003 5"/>
                    <a:gd name="T121" fmla="*/ T120 w 3434"/>
                    <a:gd name="T122" fmla="+- 0 1158 213"/>
                    <a:gd name="T123" fmla="*/ 1158 h 1084"/>
                    <a:gd name="T124" fmla="+- 0 3052 5"/>
                    <a:gd name="T125" fmla="*/ T124 w 3434"/>
                    <a:gd name="T126" fmla="+- 0 1214 213"/>
                    <a:gd name="T127" fmla="*/ 1214 h 1084"/>
                    <a:gd name="T128" fmla="+- 0 3066 5"/>
                    <a:gd name="T129" fmla="*/ T128 w 3434"/>
                    <a:gd name="T130" fmla="+- 0 1290 213"/>
                    <a:gd name="T131" fmla="*/ 1290 h 1084"/>
                    <a:gd name="T132" fmla="+- 0 3438 5"/>
                    <a:gd name="T133" fmla="*/ T132 w 3434"/>
                    <a:gd name="T134" fmla="+- 0 1296 213"/>
                    <a:gd name="T135" fmla="*/ 1296 h 1084"/>
                    <a:gd name="T136" fmla="+- 0 3438 5"/>
                    <a:gd name="T137" fmla="*/ T136 w 3434"/>
                    <a:gd name="T138" fmla="+- 0 213 213"/>
                    <a:gd name="T139" fmla="*/ 213 h 1084"/>
                    <a:gd name="T140" fmla="+- 0 5 5"/>
                    <a:gd name="T141" fmla="*/ T140 w 3434"/>
                    <a:gd name="T142" fmla="+- 0 213 213"/>
                    <a:gd name="T143" fmla="*/ 213 h 1084"/>
                    <a:gd name="T144" fmla="+- 0 5 5"/>
                    <a:gd name="T145" fmla="*/ T144 w 3434"/>
                    <a:gd name="T146" fmla="+- 0 1296 213"/>
                    <a:gd name="T147" fmla="*/ 1296 h 1084"/>
                    <a:gd name="T148" fmla="+- 0 1755 5"/>
                    <a:gd name="T149" fmla="*/ T148 w 3434"/>
                    <a:gd name="T150" fmla="+- 0 1296 213"/>
                    <a:gd name="T151" fmla="*/ 1296 h 10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</a:cxnLst>
                  <a:rect l="0" t="0" r="r" b="b"/>
                  <a:pathLst>
                    <a:path w="3434" h="1084">
                      <a:moveTo>
                        <a:pt x="1875" y="1083"/>
                      </a:moveTo>
                      <a:lnTo>
                        <a:pt x="2357" y="1083"/>
                      </a:lnTo>
                      <a:lnTo>
                        <a:pt x="2358" y="1054"/>
                      </a:lnTo>
                      <a:lnTo>
                        <a:pt x="2362" y="1028"/>
                      </a:lnTo>
                      <a:lnTo>
                        <a:pt x="2388" y="965"/>
                      </a:lnTo>
                      <a:lnTo>
                        <a:pt x="2414" y="944"/>
                      </a:lnTo>
                      <a:lnTo>
                        <a:pt x="2432" y="946"/>
                      </a:lnTo>
                      <a:lnTo>
                        <a:pt x="2483" y="1000"/>
                      </a:lnTo>
                      <a:lnTo>
                        <a:pt x="2497" y="1074"/>
                      </a:lnTo>
                      <a:lnTo>
                        <a:pt x="2499" y="1047"/>
                      </a:lnTo>
                      <a:lnTo>
                        <a:pt x="2521" y="977"/>
                      </a:lnTo>
                      <a:lnTo>
                        <a:pt x="2560" y="942"/>
                      </a:lnTo>
                      <a:lnTo>
                        <a:pt x="2577" y="945"/>
                      </a:lnTo>
                      <a:lnTo>
                        <a:pt x="2625" y="1002"/>
                      </a:lnTo>
                      <a:lnTo>
                        <a:pt x="2638" y="1080"/>
                      </a:lnTo>
                      <a:lnTo>
                        <a:pt x="2640" y="1051"/>
                      </a:lnTo>
                      <a:lnTo>
                        <a:pt x="2660" y="980"/>
                      </a:lnTo>
                      <a:lnTo>
                        <a:pt x="2698" y="943"/>
                      </a:lnTo>
                      <a:lnTo>
                        <a:pt x="2715" y="945"/>
                      </a:lnTo>
                      <a:lnTo>
                        <a:pt x="2765" y="1001"/>
                      </a:lnTo>
                      <a:lnTo>
                        <a:pt x="2779" y="1076"/>
                      </a:lnTo>
                      <a:lnTo>
                        <a:pt x="2781" y="1049"/>
                      </a:lnTo>
                      <a:lnTo>
                        <a:pt x="2802" y="978"/>
                      </a:lnTo>
                      <a:lnTo>
                        <a:pt x="2841" y="943"/>
                      </a:lnTo>
                      <a:lnTo>
                        <a:pt x="2858" y="945"/>
                      </a:lnTo>
                      <a:lnTo>
                        <a:pt x="2907" y="1002"/>
                      </a:lnTo>
                      <a:lnTo>
                        <a:pt x="2920" y="1078"/>
                      </a:lnTo>
                      <a:lnTo>
                        <a:pt x="2922" y="1050"/>
                      </a:lnTo>
                      <a:lnTo>
                        <a:pt x="2942" y="979"/>
                      </a:lnTo>
                      <a:lnTo>
                        <a:pt x="2980" y="943"/>
                      </a:lnTo>
                      <a:lnTo>
                        <a:pt x="2998" y="945"/>
                      </a:lnTo>
                      <a:lnTo>
                        <a:pt x="3047" y="1001"/>
                      </a:lnTo>
                      <a:lnTo>
                        <a:pt x="3061" y="1077"/>
                      </a:lnTo>
                      <a:lnTo>
                        <a:pt x="3433" y="1083"/>
                      </a:lnTo>
                      <a:lnTo>
                        <a:pt x="3433" y="0"/>
                      </a:lnTo>
                      <a:lnTo>
                        <a:pt x="0" y="0"/>
                      </a:lnTo>
                      <a:lnTo>
                        <a:pt x="0" y="1083"/>
                      </a:lnTo>
                      <a:lnTo>
                        <a:pt x="1750" y="1083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1339" y="5"/>
                <a:ext cx="417" cy="416"/>
                <a:chOff x="1339" y="5"/>
                <a:chExt cx="417" cy="416"/>
              </a:xfrm>
            </p:grpSpPr>
            <p:sp>
              <p:nvSpPr>
                <p:cNvPr id="28" name="Freeform 19"/>
                <p:cNvSpPr>
                  <a:spLocks/>
                </p:cNvSpPr>
                <p:nvPr/>
              </p:nvSpPr>
              <p:spPr bwMode="auto">
                <a:xfrm>
                  <a:off x="1339" y="5"/>
                  <a:ext cx="417" cy="416"/>
                </a:xfrm>
                <a:custGeom>
                  <a:avLst/>
                  <a:gdLst>
                    <a:gd name="T0" fmla="+- 0 1547 1339"/>
                    <a:gd name="T1" fmla="*/ T0 w 417"/>
                    <a:gd name="T2" fmla="+- 0 5 5"/>
                    <a:gd name="T3" fmla="*/ 5 h 416"/>
                    <a:gd name="T4" fmla="+- 0 1481 1339"/>
                    <a:gd name="T5" fmla="*/ T4 w 417"/>
                    <a:gd name="T6" fmla="+- 0 16 5"/>
                    <a:gd name="T7" fmla="*/ 16 h 416"/>
                    <a:gd name="T8" fmla="+- 0 1424 1339"/>
                    <a:gd name="T9" fmla="*/ T8 w 417"/>
                    <a:gd name="T10" fmla="+- 0 46 5"/>
                    <a:gd name="T11" fmla="*/ 46 h 416"/>
                    <a:gd name="T12" fmla="+- 0 1379 1339"/>
                    <a:gd name="T13" fmla="*/ T12 w 417"/>
                    <a:gd name="T14" fmla="+- 0 92 5"/>
                    <a:gd name="T15" fmla="*/ 92 h 416"/>
                    <a:gd name="T16" fmla="+- 0 1350 1339"/>
                    <a:gd name="T17" fmla="*/ T16 w 417"/>
                    <a:gd name="T18" fmla="+- 0 151 5"/>
                    <a:gd name="T19" fmla="*/ 151 h 416"/>
                    <a:gd name="T20" fmla="+- 0 1339 1339"/>
                    <a:gd name="T21" fmla="*/ T20 w 417"/>
                    <a:gd name="T22" fmla="+- 0 221 5"/>
                    <a:gd name="T23" fmla="*/ 221 h 416"/>
                    <a:gd name="T24" fmla="+- 0 1341 1339"/>
                    <a:gd name="T25" fmla="*/ T24 w 417"/>
                    <a:gd name="T26" fmla="+- 0 243 5"/>
                    <a:gd name="T27" fmla="*/ 243 h 416"/>
                    <a:gd name="T28" fmla="+- 0 1360 1339"/>
                    <a:gd name="T29" fmla="*/ T28 w 417"/>
                    <a:gd name="T30" fmla="+- 0 304 5"/>
                    <a:gd name="T31" fmla="*/ 304 h 416"/>
                    <a:gd name="T32" fmla="+- 0 1397 1339"/>
                    <a:gd name="T33" fmla="*/ T32 w 417"/>
                    <a:gd name="T34" fmla="+- 0 356 5"/>
                    <a:gd name="T35" fmla="*/ 356 h 416"/>
                    <a:gd name="T36" fmla="+- 0 1449 1339"/>
                    <a:gd name="T37" fmla="*/ T36 w 417"/>
                    <a:gd name="T38" fmla="+- 0 394 5"/>
                    <a:gd name="T39" fmla="*/ 394 h 416"/>
                    <a:gd name="T40" fmla="+- 0 1515 1339"/>
                    <a:gd name="T41" fmla="*/ T40 w 417"/>
                    <a:gd name="T42" fmla="+- 0 416 5"/>
                    <a:gd name="T43" fmla="*/ 416 h 416"/>
                    <a:gd name="T44" fmla="+- 0 1564 1339"/>
                    <a:gd name="T45" fmla="*/ T44 w 417"/>
                    <a:gd name="T46" fmla="+- 0 421 5"/>
                    <a:gd name="T47" fmla="*/ 421 h 416"/>
                    <a:gd name="T48" fmla="+- 0 1587 1339"/>
                    <a:gd name="T49" fmla="*/ T48 w 417"/>
                    <a:gd name="T50" fmla="+- 0 418 5"/>
                    <a:gd name="T51" fmla="*/ 418 h 416"/>
                    <a:gd name="T52" fmla="+- 0 1649 1339"/>
                    <a:gd name="T53" fmla="*/ T52 w 417"/>
                    <a:gd name="T54" fmla="+- 0 395 5"/>
                    <a:gd name="T55" fmla="*/ 395 h 416"/>
                    <a:gd name="T56" fmla="+- 0 1700 1339"/>
                    <a:gd name="T57" fmla="*/ T56 w 417"/>
                    <a:gd name="T58" fmla="+- 0 355 5"/>
                    <a:gd name="T59" fmla="*/ 355 h 416"/>
                    <a:gd name="T60" fmla="+- 0 1736 1339"/>
                    <a:gd name="T61" fmla="*/ T60 w 417"/>
                    <a:gd name="T62" fmla="+- 0 301 5"/>
                    <a:gd name="T63" fmla="*/ 301 h 416"/>
                    <a:gd name="T64" fmla="+- 0 1754 1339"/>
                    <a:gd name="T65" fmla="*/ T64 w 417"/>
                    <a:gd name="T66" fmla="+- 0 236 5"/>
                    <a:gd name="T67" fmla="*/ 236 h 416"/>
                    <a:gd name="T68" fmla="+- 0 1755 1339"/>
                    <a:gd name="T69" fmla="*/ T68 w 417"/>
                    <a:gd name="T70" fmla="+- 0 213 5"/>
                    <a:gd name="T71" fmla="*/ 213 h 416"/>
                    <a:gd name="T72" fmla="+- 0 1755 1339"/>
                    <a:gd name="T73" fmla="*/ T72 w 417"/>
                    <a:gd name="T74" fmla="+- 0 196 5"/>
                    <a:gd name="T75" fmla="*/ 196 h 416"/>
                    <a:gd name="T76" fmla="+- 0 1739 1339"/>
                    <a:gd name="T77" fmla="*/ T76 w 417"/>
                    <a:gd name="T78" fmla="+- 0 131 5"/>
                    <a:gd name="T79" fmla="*/ 131 h 416"/>
                    <a:gd name="T80" fmla="+- 0 1704 1339"/>
                    <a:gd name="T81" fmla="*/ T80 w 417"/>
                    <a:gd name="T82" fmla="+- 0 76 5"/>
                    <a:gd name="T83" fmla="*/ 76 h 416"/>
                    <a:gd name="T84" fmla="+- 0 1654 1339"/>
                    <a:gd name="T85" fmla="*/ T84 w 417"/>
                    <a:gd name="T86" fmla="+- 0 34 5"/>
                    <a:gd name="T87" fmla="*/ 34 h 416"/>
                    <a:gd name="T88" fmla="+- 0 1593 1339"/>
                    <a:gd name="T89" fmla="*/ T88 w 417"/>
                    <a:gd name="T90" fmla="+- 0 10 5"/>
                    <a:gd name="T91" fmla="*/ 10 h 416"/>
                    <a:gd name="T92" fmla="+- 0 1547 1339"/>
                    <a:gd name="T93" fmla="*/ T92 w 417"/>
                    <a:gd name="T94" fmla="+- 0 5 5"/>
                    <a:gd name="T95" fmla="*/ 5 h 4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</a:cxnLst>
                  <a:rect l="0" t="0" r="r" b="b"/>
                  <a:pathLst>
                    <a:path w="417" h="416">
                      <a:moveTo>
                        <a:pt x="208" y="0"/>
                      </a:moveTo>
                      <a:lnTo>
                        <a:pt x="142" y="11"/>
                      </a:lnTo>
                      <a:lnTo>
                        <a:pt x="85" y="41"/>
                      </a:lnTo>
                      <a:lnTo>
                        <a:pt x="40" y="87"/>
                      </a:lnTo>
                      <a:lnTo>
                        <a:pt x="11" y="146"/>
                      </a:lnTo>
                      <a:lnTo>
                        <a:pt x="0" y="216"/>
                      </a:lnTo>
                      <a:lnTo>
                        <a:pt x="2" y="238"/>
                      </a:lnTo>
                      <a:lnTo>
                        <a:pt x="21" y="299"/>
                      </a:lnTo>
                      <a:lnTo>
                        <a:pt x="58" y="351"/>
                      </a:lnTo>
                      <a:lnTo>
                        <a:pt x="110" y="389"/>
                      </a:lnTo>
                      <a:lnTo>
                        <a:pt x="176" y="411"/>
                      </a:lnTo>
                      <a:lnTo>
                        <a:pt x="225" y="416"/>
                      </a:lnTo>
                      <a:lnTo>
                        <a:pt x="248" y="413"/>
                      </a:lnTo>
                      <a:lnTo>
                        <a:pt x="310" y="390"/>
                      </a:lnTo>
                      <a:lnTo>
                        <a:pt x="361" y="350"/>
                      </a:lnTo>
                      <a:lnTo>
                        <a:pt x="397" y="296"/>
                      </a:lnTo>
                      <a:lnTo>
                        <a:pt x="415" y="231"/>
                      </a:lnTo>
                      <a:lnTo>
                        <a:pt x="416" y="208"/>
                      </a:lnTo>
                      <a:lnTo>
                        <a:pt x="416" y="191"/>
                      </a:lnTo>
                      <a:lnTo>
                        <a:pt x="400" y="126"/>
                      </a:lnTo>
                      <a:lnTo>
                        <a:pt x="365" y="71"/>
                      </a:lnTo>
                      <a:lnTo>
                        <a:pt x="315" y="29"/>
                      </a:lnTo>
                      <a:lnTo>
                        <a:pt x="254" y="5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1339" y="5"/>
                <a:ext cx="417" cy="416"/>
                <a:chOff x="1339" y="5"/>
                <a:chExt cx="417" cy="416"/>
              </a:xfrm>
            </p:grpSpPr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>
                  <a:off x="1339" y="5"/>
                  <a:ext cx="417" cy="416"/>
                </a:xfrm>
                <a:custGeom>
                  <a:avLst/>
                  <a:gdLst>
                    <a:gd name="T0" fmla="+- 0 1755 1339"/>
                    <a:gd name="T1" fmla="*/ T0 w 417"/>
                    <a:gd name="T2" fmla="+- 0 213 5"/>
                    <a:gd name="T3" fmla="*/ 213 h 416"/>
                    <a:gd name="T4" fmla="+- 0 1744 1339"/>
                    <a:gd name="T5" fmla="*/ T4 w 417"/>
                    <a:gd name="T6" fmla="+- 0 280 5"/>
                    <a:gd name="T7" fmla="*/ 280 h 416"/>
                    <a:gd name="T8" fmla="+- 0 1714 1339"/>
                    <a:gd name="T9" fmla="*/ T8 w 417"/>
                    <a:gd name="T10" fmla="+- 0 338 5"/>
                    <a:gd name="T11" fmla="*/ 338 h 416"/>
                    <a:gd name="T12" fmla="+- 0 1667 1339"/>
                    <a:gd name="T13" fmla="*/ T12 w 417"/>
                    <a:gd name="T14" fmla="+- 0 383 5"/>
                    <a:gd name="T15" fmla="*/ 383 h 416"/>
                    <a:gd name="T16" fmla="+- 0 1608 1339"/>
                    <a:gd name="T17" fmla="*/ T16 w 417"/>
                    <a:gd name="T18" fmla="+- 0 412 5"/>
                    <a:gd name="T19" fmla="*/ 412 h 416"/>
                    <a:gd name="T20" fmla="+- 0 1564 1339"/>
                    <a:gd name="T21" fmla="*/ T20 w 417"/>
                    <a:gd name="T22" fmla="+- 0 421 5"/>
                    <a:gd name="T23" fmla="*/ 421 h 416"/>
                    <a:gd name="T24" fmla="+- 0 1539 1339"/>
                    <a:gd name="T25" fmla="*/ T24 w 417"/>
                    <a:gd name="T26" fmla="+- 0 420 5"/>
                    <a:gd name="T27" fmla="*/ 420 h 416"/>
                    <a:gd name="T28" fmla="+- 0 1470 1339"/>
                    <a:gd name="T29" fmla="*/ T28 w 417"/>
                    <a:gd name="T30" fmla="+- 0 403 5"/>
                    <a:gd name="T31" fmla="*/ 403 h 416"/>
                    <a:gd name="T32" fmla="+- 0 1413 1339"/>
                    <a:gd name="T33" fmla="*/ T32 w 417"/>
                    <a:gd name="T34" fmla="+- 0 370 5"/>
                    <a:gd name="T35" fmla="*/ 370 h 416"/>
                    <a:gd name="T36" fmla="+- 0 1371 1339"/>
                    <a:gd name="T37" fmla="*/ T36 w 417"/>
                    <a:gd name="T38" fmla="+- 0 322 5"/>
                    <a:gd name="T39" fmla="*/ 322 h 416"/>
                    <a:gd name="T40" fmla="+- 0 1345 1339"/>
                    <a:gd name="T41" fmla="*/ T40 w 417"/>
                    <a:gd name="T42" fmla="+- 0 264 5"/>
                    <a:gd name="T43" fmla="*/ 264 h 416"/>
                    <a:gd name="T44" fmla="+- 0 1339 1339"/>
                    <a:gd name="T45" fmla="*/ T44 w 417"/>
                    <a:gd name="T46" fmla="+- 0 221 5"/>
                    <a:gd name="T47" fmla="*/ 221 h 416"/>
                    <a:gd name="T48" fmla="+- 0 1340 1339"/>
                    <a:gd name="T49" fmla="*/ T48 w 417"/>
                    <a:gd name="T50" fmla="+- 0 197 5"/>
                    <a:gd name="T51" fmla="*/ 197 h 416"/>
                    <a:gd name="T52" fmla="+- 0 1358 1339"/>
                    <a:gd name="T53" fmla="*/ T52 w 417"/>
                    <a:gd name="T54" fmla="+- 0 130 5"/>
                    <a:gd name="T55" fmla="*/ 130 h 416"/>
                    <a:gd name="T56" fmla="+- 0 1393 1339"/>
                    <a:gd name="T57" fmla="*/ T56 w 417"/>
                    <a:gd name="T58" fmla="+- 0 75 5"/>
                    <a:gd name="T59" fmla="*/ 75 h 416"/>
                    <a:gd name="T60" fmla="+- 0 1442 1339"/>
                    <a:gd name="T61" fmla="*/ T60 w 417"/>
                    <a:gd name="T62" fmla="+- 0 34 5"/>
                    <a:gd name="T63" fmla="*/ 34 h 416"/>
                    <a:gd name="T64" fmla="+- 0 1502 1339"/>
                    <a:gd name="T65" fmla="*/ T64 w 417"/>
                    <a:gd name="T66" fmla="+- 0 10 5"/>
                    <a:gd name="T67" fmla="*/ 10 h 416"/>
                    <a:gd name="T68" fmla="+- 0 1547 1339"/>
                    <a:gd name="T69" fmla="*/ T68 w 417"/>
                    <a:gd name="T70" fmla="+- 0 5 5"/>
                    <a:gd name="T71" fmla="*/ 5 h 416"/>
                    <a:gd name="T72" fmla="+- 0 1570 1339"/>
                    <a:gd name="T73" fmla="*/ T72 w 417"/>
                    <a:gd name="T74" fmla="+- 0 6 5"/>
                    <a:gd name="T75" fmla="*/ 6 h 416"/>
                    <a:gd name="T76" fmla="+- 0 1635 1339"/>
                    <a:gd name="T77" fmla="*/ T76 w 417"/>
                    <a:gd name="T78" fmla="+- 0 24 5"/>
                    <a:gd name="T79" fmla="*/ 24 h 416"/>
                    <a:gd name="T80" fmla="+- 0 1689 1339"/>
                    <a:gd name="T81" fmla="*/ T80 w 417"/>
                    <a:gd name="T82" fmla="+- 0 60 5"/>
                    <a:gd name="T83" fmla="*/ 60 h 416"/>
                    <a:gd name="T84" fmla="+- 0 1729 1339"/>
                    <a:gd name="T85" fmla="*/ T84 w 417"/>
                    <a:gd name="T86" fmla="+- 0 112 5"/>
                    <a:gd name="T87" fmla="*/ 112 h 416"/>
                    <a:gd name="T88" fmla="+- 0 1752 1339"/>
                    <a:gd name="T89" fmla="*/ T88 w 417"/>
                    <a:gd name="T90" fmla="+- 0 174 5"/>
                    <a:gd name="T91" fmla="*/ 174 h 416"/>
                    <a:gd name="T92" fmla="+- 0 1755 1339"/>
                    <a:gd name="T93" fmla="*/ T92 w 417"/>
                    <a:gd name="T94" fmla="+- 0 213 5"/>
                    <a:gd name="T95" fmla="*/ 213 h 4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</a:cxnLst>
                  <a:rect l="0" t="0" r="r" b="b"/>
                  <a:pathLst>
                    <a:path w="417" h="416">
                      <a:moveTo>
                        <a:pt x="416" y="208"/>
                      </a:moveTo>
                      <a:lnTo>
                        <a:pt x="405" y="275"/>
                      </a:lnTo>
                      <a:lnTo>
                        <a:pt x="375" y="333"/>
                      </a:lnTo>
                      <a:lnTo>
                        <a:pt x="328" y="378"/>
                      </a:lnTo>
                      <a:lnTo>
                        <a:pt x="269" y="407"/>
                      </a:lnTo>
                      <a:lnTo>
                        <a:pt x="225" y="416"/>
                      </a:lnTo>
                      <a:lnTo>
                        <a:pt x="200" y="415"/>
                      </a:lnTo>
                      <a:lnTo>
                        <a:pt x="131" y="398"/>
                      </a:lnTo>
                      <a:lnTo>
                        <a:pt x="74" y="365"/>
                      </a:lnTo>
                      <a:lnTo>
                        <a:pt x="32" y="317"/>
                      </a:lnTo>
                      <a:lnTo>
                        <a:pt x="6" y="259"/>
                      </a:lnTo>
                      <a:lnTo>
                        <a:pt x="0" y="216"/>
                      </a:lnTo>
                      <a:lnTo>
                        <a:pt x="1" y="192"/>
                      </a:lnTo>
                      <a:lnTo>
                        <a:pt x="19" y="125"/>
                      </a:lnTo>
                      <a:lnTo>
                        <a:pt x="54" y="70"/>
                      </a:lnTo>
                      <a:lnTo>
                        <a:pt x="103" y="29"/>
                      </a:lnTo>
                      <a:lnTo>
                        <a:pt x="163" y="5"/>
                      </a:lnTo>
                      <a:lnTo>
                        <a:pt x="208" y="0"/>
                      </a:lnTo>
                      <a:lnTo>
                        <a:pt x="231" y="1"/>
                      </a:lnTo>
                      <a:lnTo>
                        <a:pt x="296" y="19"/>
                      </a:lnTo>
                      <a:lnTo>
                        <a:pt x="350" y="55"/>
                      </a:lnTo>
                      <a:lnTo>
                        <a:pt x="390" y="107"/>
                      </a:lnTo>
                      <a:lnTo>
                        <a:pt x="413" y="169"/>
                      </a:lnTo>
                      <a:lnTo>
                        <a:pt x="416" y="20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1405" y="142"/>
                <a:ext cx="285" cy="143"/>
                <a:chOff x="1405" y="142"/>
                <a:chExt cx="285" cy="143"/>
              </a:xfrm>
            </p:grpSpPr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405" y="142"/>
                  <a:ext cx="285" cy="143"/>
                </a:xfrm>
                <a:custGeom>
                  <a:avLst/>
                  <a:gdLst>
                    <a:gd name="T0" fmla="+- 0 1405 1405"/>
                    <a:gd name="T1" fmla="*/ T0 w 285"/>
                    <a:gd name="T2" fmla="+- 0 213 142"/>
                    <a:gd name="T3" fmla="*/ 213 h 143"/>
                    <a:gd name="T4" fmla="+- 0 1434 1405"/>
                    <a:gd name="T5" fmla="*/ T4 w 285"/>
                    <a:gd name="T6" fmla="+- 0 156 142"/>
                    <a:gd name="T7" fmla="*/ 156 h 143"/>
                    <a:gd name="T8" fmla="+- 0 1475 1405"/>
                    <a:gd name="T9" fmla="*/ T8 w 285"/>
                    <a:gd name="T10" fmla="+- 0 142 142"/>
                    <a:gd name="T11" fmla="*/ 142 h 143"/>
                    <a:gd name="T12" fmla="+- 0 1497 1405"/>
                    <a:gd name="T13" fmla="*/ T12 w 285"/>
                    <a:gd name="T14" fmla="+- 0 147 142"/>
                    <a:gd name="T15" fmla="*/ 147 h 143"/>
                    <a:gd name="T16" fmla="+- 0 1540 1405"/>
                    <a:gd name="T17" fmla="*/ T16 w 285"/>
                    <a:gd name="T18" fmla="+- 0 196 142"/>
                    <a:gd name="T19" fmla="*/ 196 h 143"/>
                    <a:gd name="T20" fmla="+- 0 1553 1405"/>
                    <a:gd name="T21" fmla="*/ T20 w 285"/>
                    <a:gd name="T22" fmla="+- 0 229 142"/>
                    <a:gd name="T23" fmla="*/ 229 h 143"/>
                    <a:gd name="T24" fmla="+- 0 1564 1405"/>
                    <a:gd name="T25" fmla="*/ T24 w 285"/>
                    <a:gd name="T26" fmla="+- 0 248 142"/>
                    <a:gd name="T27" fmla="*/ 248 h 143"/>
                    <a:gd name="T28" fmla="+- 0 1578 1405"/>
                    <a:gd name="T29" fmla="*/ T28 w 285"/>
                    <a:gd name="T30" fmla="+- 0 266 142"/>
                    <a:gd name="T31" fmla="*/ 266 h 143"/>
                    <a:gd name="T32" fmla="+- 0 1595 1405"/>
                    <a:gd name="T33" fmla="*/ T32 w 285"/>
                    <a:gd name="T34" fmla="+- 0 279 142"/>
                    <a:gd name="T35" fmla="*/ 279 h 143"/>
                    <a:gd name="T36" fmla="+- 0 1617 1405"/>
                    <a:gd name="T37" fmla="*/ T36 w 285"/>
                    <a:gd name="T38" fmla="+- 0 284 142"/>
                    <a:gd name="T39" fmla="*/ 284 h 143"/>
                    <a:gd name="T40" fmla="+- 0 1640 1405"/>
                    <a:gd name="T41" fmla="*/ T40 w 285"/>
                    <a:gd name="T42" fmla="+- 0 281 142"/>
                    <a:gd name="T43" fmla="*/ 281 h 143"/>
                    <a:gd name="T44" fmla="+- 0 1659 1405"/>
                    <a:gd name="T45" fmla="*/ T44 w 285"/>
                    <a:gd name="T46" fmla="+- 0 271 142"/>
                    <a:gd name="T47" fmla="*/ 271 h 143"/>
                    <a:gd name="T48" fmla="+- 0 1675 1405"/>
                    <a:gd name="T49" fmla="*/ T48 w 285"/>
                    <a:gd name="T50" fmla="+- 0 256 142"/>
                    <a:gd name="T51" fmla="*/ 256 h 143"/>
                    <a:gd name="T52" fmla="+- 0 1685 1405"/>
                    <a:gd name="T53" fmla="*/ T52 w 285"/>
                    <a:gd name="T54" fmla="+- 0 237 142"/>
                    <a:gd name="T55" fmla="*/ 237 h 143"/>
                    <a:gd name="T56" fmla="+- 0 1689 1405"/>
                    <a:gd name="T57" fmla="*/ T56 w 285"/>
                    <a:gd name="T58" fmla="+- 0 215 142"/>
                    <a:gd name="T59" fmla="*/ 215 h 14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285" h="143">
                      <a:moveTo>
                        <a:pt x="0" y="71"/>
                      </a:moveTo>
                      <a:lnTo>
                        <a:pt x="29" y="14"/>
                      </a:lnTo>
                      <a:lnTo>
                        <a:pt x="70" y="0"/>
                      </a:lnTo>
                      <a:lnTo>
                        <a:pt x="92" y="5"/>
                      </a:lnTo>
                      <a:lnTo>
                        <a:pt x="135" y="54"/>
                      </a:lnTo>
                      <a:lnTo>
                        <a:pt x="148" y="87"/>
                      </a:lnTo>
                      <a:lnTo>
                        <a:pt x="159" y="106"/>
                      </a:lnTo>
                      <a:lnTo>
                        <a:pt x="173" y="124"/>
                      </a:lnTo>
                      <a:lnTo>
                        <a:pt x="190" y="137"/>
                      </a:lnTo>
                      <a:lnTo>
                        <a:pt x="212" y="142"/>
                      </a:lnTo>
                      <a:lnTo>
                        <a:pt x="235" y="139"/>
                      </a:lnTo>
                      <a:lnTo>
                        <a:pt x="254" y="129"/>
                      </a:lnTo>
                      <a:lnTo>
                        <a:pt x="270" y="114"/>
                      </a:lnTo>
                      <a:lnTo>
                        <a:pt x="280" y="95"/>
                      </a:lnTo>
                      <a:lnTo>
                        <a:pt x="284" y="73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12"/>
              <p:cNvGrpSpPr>
                <a:grpSpLocks/>
              </p:cNvGrpSpPr>
              <p:nvPr/>
            </p:nvGrpSpPr>
            <p:grpSpPr bwMode="auto">
              <a:xfrm>
                <a:off x="1755" y="1013"/>
                <a:ext cx="2" cy="567"/>
                <a:chOff x="1755" y="1013"/>
                <a:chExt cx="2" cy="567"/>
              </a:xfrm>
            </p:grpSpPr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1755" y="1013"/>
                  <a:ext cx="2" cy="567"/>
                </a:xfrm>
                <a:custGeom>
                  <a:avLst/>
                  <a:gdLst>
                    <a:gd name="T0" fmla="+- 0 1013 1013"/>
                    <a:gd name="T1" fmla="*/ 1013 h 567"/>
                    <a:gd name="T2" fmla="+- 0 1580 1013"/>
                    <a:gd name="T3" fmla="*/ 1580 h 567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67">
                      <a:moveTo>
                        <a:pt x="0" y="0"/>
                      </a:moveTo>
                      <a:lnTo>
                        <a:pt x="0" y="567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10"/>
              <p:cNvGrpSpPr>
                <a:grpSpLocks/>
              </p:cNvGrpSpPr>
              <p:nvPr/>
            </p:nvGrpSpPr>
            <p:grpSpPr bwMode="auto">
              <a:xfrm>
                <a:off x="1880" y="1013"/>
                <a:ext cx="2" cy="567"/>
                <a:chOff x="1880" y="1013"/>
                <a:chExt cx="2" cy="567"/>
              </a:xfrm>
            </p:grpSpPr>
            <p:sp>
              <p:nvSpPr>
                <p:cNvPr id="24" name="Freeform 11"/>
                <p:cNvSpPr>
                  <a:spLocks/>
                </p:cNvSpPr>
                <p:nvPr/>
              </p:nvSpPr>
              <p:spPr bwMode="auto">
                <a:xfrm>
                  <a:off x="1880" y="1013"/>
                  <a:ext cx="2" cy="567"/>
                </a:xfrm>
                <a:custGeom>
                  <a:avLst/>
                  <a:gdLst>
                    <a:gd name="T0" fmla="+- 0 1013 1013"/>
                    <a:gd name="T1" fmla="*/ 1013 h 567"/>
                    <a:gd name="T2" fmla="+- 0 1580 1013"/>
                    <a:gd name="T3" fmla="*/ 1580 h 567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67">
                      <a:moveTo>
                        <a:pt x="0" y="0"/>
                      </a:moveTo>
                      <a:lnTo>
                        <a:pt x="0" y="567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409" y="1225"/>
                <a:ext cx="567" cy="142"/>
                <a:chOff x="409" y="1225"/>
                <a:chExt cx="567" cy="142"/>
              </a:xfrm>
            </p:grpSpPr>
            <p:sp>
              <p:nvSpPr>
                <p:cNvPr id="23" name="Freeform 9"/>
                <p:cNvSpPr>
                  <a:spLocks/>
                </p:cNvSpPr>
                <p:nvPr/>
              </p:nvSpPr>
              <p:spPr bwMode="auto">
                <a:xfrm>
                  <a:off x="409" y="1225"/>
                  <a:ext cx="567" cy="142"/>
                </a:xfrm>
                <a:custGeom>
                  <a:avLst/>
                  <a:gdLst>
                    <a:gd name="T0" fmla="+- 0 976 409"/>
                    <a:gd name="T1" fmla="*/ T0 w 567"/>
                    <a:gd name="T2" fmla="+- 0 1367 1225"/>
                    <a:gd name="T3" fmla="*/ 1367 h 142"/>
                    <a:gd name="T4" fmla="+- 0 409 409"/>
                    <a:gd name="T5" fmla="*/ T4 w 567"/>
                    <a:gd name="T6" fmla="+- 0 1367 1225"/>
                    <a:gd name="T7" fmla="*/ 1367 h 142"/>
                    <a:gd name="T8" fmla="+- 0 409 409"/>
                    <a:gd name="T9" fmla="*/ T8 w 567"/>
                    <a:gd name="T10" fmla="+- 0 1225 1225"/>
                    <a:gd name="T11" fmla="*/ 1225 h 142"/>
                    <a:gd name="T12" fmla="+- 0 976 409"/>
                    <a:gd name="T13" fmla="*/ T12 w 567"/>
                    <a:gd name="T14" fmla="+- 0 1225 1225"/>
                    <a:gd name="T15" fmla="*/ 1225 h 142"/>
                    <a:gd name="T16" fmla="+- 0 976 409"/>
                    <a:gd name="T17" fmla="*/ T16 w 567"/>
                    <a:gd name="T18" fmla="+- 0 1367 1225"/>
                    <a:gd name="T19" fmla="*/ 1367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2"/>
              <p:cNvGrpSpPr>
                <a:grpSpLocks/>
              </p:cNvGrpSpPr>
              <p:nvPr/>
            </p:nvGrpSpPr>
            <p:grpSpPr bwMode="auto">
              <a:xfrm>
                <a:off x="409" y="1225"/>
                <a:ext cx="567" cy="142"/>
                <a:chOff x="409" y="1225"/>
                <a:chExt cx="567" cy="142"/>
              </a:xfrm>
            </p:grpSpPr>
            <p:sp>
              <p:nvSpPr>
                <p:cNvPr id="18" name="Freeform 7"/>
                <p:cNvSpPr>
                  <a:spLocks/>
                </p:cNvSpPr>
                <p:nvPr/>
              </p:nvSpPr>
              <p:spPr bwMode="auto">
                <a:xfrm>
                  <a:off x="409" y="1225"/>
                  <a:ext cx="567" cy="142"/>
                </a:xfrm>
                <a:custGeom>
                  <a:avLst/>
                  <a:gdLst>
                    <a:gd name="T0" fmla="+- 0 976 409"/>
                    <a:gd name="T1" fmla="*/ T0 w 567"/>
                    <a:gd name="T2" fmla="+- 0 1367 1225"/>
                    <a:gd name="T3" fmla="*/ 1367 h 142"/>
                    <a:gd name="T4" fmla="+- 0 409 409"/>
                    <a:gd name="T5" fmla="*/ T4 w 567"/>
                    <a:gd name="T6" fmla="+- 0 1367 1225"/>
                    <a:gd name="T7" fmla="*/ 1367 h 142"/>
                    <a:gd name="T8" fmla="+- 0 409 409"/>
                    <a:gd name="T9" fmla="*/ T8 w 567"/>
                    <a:gd name="T10" fmla="+- 0 1225 1225"/>
                    <a:gd name="T11" fmla="*/ 1225 h 142"/>
                    <a:gd name="T12" fmla="+- 0 976 409"/>
                    <a:gd name="T13" fmla="*/ T12 w 567"/>
                    <a:gd name="T14" fmla="+- 0 1225 1225"/>
                    <a:gd name="T15" fmla="*/ 1225 h 142"/>
                    <a:gd name="T16" fmla="+- 0 976 409"/>
                    <a:gd name="T17" fmla="*/ T16 w 567"/>
                    <a:gd name="T18" fmla="+- 0 1367 1225"/>
                    <a:gd name="T19" fmla="*/ 1367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21" y="698"/>
                  <a:ext cx="991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15.0 ×10</a:t>
                  </a:r>
                  <a:r>
                    <a:rPr kumimoji="0" lang="en-US" altLang="en-US" sz="14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–6</a:t>
                  </a: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 F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18" y="963"/>
                  <a:ext cx="549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55.0 Ω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656" y="870"/>
                  <a:ext cx="123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L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87" y="1383"/>
                  <a:ext cx="611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speaker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1" name="TextBox 30"/>
            <p:cNvSpPr txBox="1"/>
            <p:nvPr/>
          </p:nvSpPr>
          <p:spPr>
            <a:xfrm>
              <a:off x="2613660" y="1821180"/>
              <a:ext cx="2314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400" b="1" dirty="0" smtClean="0"/>
                <a:t>25.0 </a:t>
              </a:r>
              <a:r>
                <a:rPr lang="en-NZ" sz="1400" b="1" dirty="0" err="1" smtClean="0"/>
                <a:t>V</a:t>
              </a:r>
              <a:r>
                <a:rPr lang="en-NZ" sz="1400" b="1" baseline="-25000" dirty="0" err="1" smtClean="0"/>
                <a:t>rms</a:t>
              </a:r>
              <a:r>
                <a:rPr lang="en-NZ" sz="1400" b="1" dirty="0" smtClean="0"/>
                <a:t>   </a:t>
              </a:r>
              <a:r>
                <a:rPr lang="en-NZ" sz="1400" dirty="0" smtClean="0"/>
                <a:t>variable frequency</a:t>
              </a:r>
              <a:endParaRPr lang="en-NZ" sz="1400" b="1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677312" y="5771967"/>
            <a:ext cx="771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(c)   Show </a:t>
            </a:r>
            <a:r>
              <a:rPr lang="en-US" dirty="0"/>
              <a:t>that the reactance of the inductor at this frequency is </a:t>
            </a:r>
            <a:r>
              <a:rPr lang="en-US" b="1" dirty="0"/>
              <a:t>98.6 Ω</a:t>
            </a:r>
            <a:r>
              <a:rPr lang="en-US" dirty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133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ONE: USING A CAPACITOR TO PRODUCE A FLASH OF LIGHT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6096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circuit below can be used to produce a flash of light from a lamp with a fixed resistance of </a:t>
            </a:r>
            <a:r>
              <a:rPr lang="en-US" b="1" dirty="0"/>
              <a:t>128 Ω.</a:t>
            </a:r>
            <a:endParaRPr lang="en-NZ" b="1" dirty="0"/>
          </a:p>
        </p:txBody>
      </p:sp>
      <p:sp>
        <p:nvSpPr>
          <p:cNvPr id="62" name="Rectangle 61"/>
          <p:cNvSpPr/>
          <p:nvPr/>
        </p:nvSpPr>
        <p:spPr>
          <a:xfrm>
            <a:off x="457200" y="44958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Switch 1 is closed and the capacitor charges up.</a:t>
            </a:r>
            <a:endParaRPr lang="en-NZ" dirty="0"/>
          </a:p>
        </p:txBody>
      </p:sp>
      <p:sp>
        <p:nvSpPr>
          <p:cNvPr id="63" name="Rectangle 62"/>
          <p:cNvSpPr/>
          <p:nvPr/>
        </p:nvSpPr>
        <p:spPr>
          <a:xfrm>
            <a:off x="685800" y="50292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charge stored in </a:t>
            </a:r>
            <a:r>
              <a:rPr lang="en-US" dirty="0" smtClean="0"/>
              <a:t>the </a:t>
            </a:r>
            <a:r>
              <a:rPr lang="en-US" dirty="0"/>
              <a:t>capacitor when it is fully charged.</a:t>
            </a:r>
            <a:endParaRPr lang="en-NZ" dirty="0"/>
          </a:p>
        </p:txBody>
      </p:sp>
      <p:sp>
        <p:nvSpPr>
          <p:cNvPr id="64" name="Rectangle 63"/>
          <p:cNvSpPr/>
          <p:nvPr/>
        </p:nvSpPr>
        <p:spPr>
          <a:xfrm>
            <a:off x="457200" y="55626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internal resistance, </a:t>
            </a:r>
            <a:r>
              <a:rPr lang="en-US" b="1" i="1" dirty="0"/>
              <a:t>r</a:t>
            </a:r>
            <a:r>
              <a:rPr lang="en-US" dirty="0"/>
              <a:t>, of the battery is </a:t>
            </a:r>
            <a:r>
              <a:rPr lang="en-US" b="1" dirty="0"/>
              <a:t>1.80 Ω. </a:t>
            </a:r>
            <a:endParaRPr lang="en-NZ" b="1" dirty="0"/>
          </a:p>
        </p:txBody>
      </p:sp>
      <p:sp>
        <p:nvSpPr>
          <p:cNvPr id="65" name="Rectangle 64"/>
          <p:cNvSpPr/>
          <p:nvPr/>
        </p:nvSpPr>
        <p:spPr>
          <a:xfrm>
            <a:off x="685800" y="6096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(b)   Explain </a:t>
            </a:r>
            <a:r>
              <a:rPr lang="en-US" dirty="0"/>
              <a:t>why the charging is almost instantaneous.</a:t>
            </a:r>
            <a:endParaRPr lang="en-NZ" dirty="0"/>
          </a:p>
        </p:txBody>
      </p:sp>
      <p:grpSp>
        <p:nvGrpSpPr>
          <p:cNvPr id="67" name="Group 66"/>
          <p:cNvGrpSpPr/>
          <p:nvPr/>
        </p:nvGrpSpPr>
        <p:grpSpPr>
          <a:xfrm>
            <a:off x="2133600" y="1028700"/>
            <a:ext cx="4261673" cy="3218204"/>
            <a:chOff x="2133600" y="1028700"/>
            <a:chExt cx="4261673" cy="3218204"/>
          </a:xfrm>
        </p:grpSpPr>
        <p:grpSp>
          <p:nvGrpSpPr>
            <p:cNvPr id="61" name="Group 60"/>
            <p:cNvGrpSpPr/>
            <p:nvPr/>
          </p:nvGrpSpPr>
          <p:grpSpPr>
            <a:xfrm>
              <a:off x="2133600" y="1219200"/>
              <a:ext cx="4261673" cy="3027704"/>
              <a:chOff x="3810000" y="1300785"/>
              <a:chExt cx="4261673" cy="3027704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0" y="1300785"/>
                <a:ext cx="4261673" cy="3027704"/>
                <a:chOff x="3810000" y="1300785"/>
                <a:chExt cx="4261673" cy="3027704"/>
              </a:xfrm>
            </p:grpSpPr>
            <p:grpSp>
              <p:nvGrpSpPr>
                <p:cNvPr id="4" name="Group 2"/>
                <p:cNvGrpSpPr>
                  <a:grpSpLocks/>
                </p:cNvGrpSpPr>
                <p:nvPr/>
              </p:nvGrpSpPr>
              <p:grpSpPr bwMode="auto">
                <a:xfrm>
                  <a:off x="4196526" y="1300785"/>
                  <a:ext cx="3875147" cy="3027704"/>
                  <a:chOff x="4078" y="-725"/>
                  <a:chExt cx="3506" cy="2811"/>
                </a:xfrm>
              </p:grpSpPr>
              <p:grpSp>
                <p:nvGrpSpPr>
                  <p:cNvPr id="5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4150" y="759"/>
                    <a:ext cx="3434" cy="2"/>
                    <a:chOff x="4150" y="759"/>
                    <a:chExt cx="3434" cy="2"/>
                  </a:xfrm>
                </p:grpSpPr>
                <p:sp>
                  <p:nvSpPr>
                    <p:cNvPr id="56" name="Freeform 4"/>
                    <p:cNvSpPr>
                      <a:spLocks/>
                    </p:cNvSpPr>
                    <p:nvPr/>
                  </p:nvSpPr>
                  <p:spPr bwMode="auto">
                    <a:xfrm>
                      <a:off x="4150" y="759"/>
                      <a:ext cx="3434" cy="2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7583 4150"/>
                        <a:gd name="T3" fmla="*/ T2 w 343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3434">
                          <a:moveTo>
                            <a:pt x="0" y="0"/>
                          </a:moveTo>
                          <a:lnTo>
                            <a:pt x="3433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6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5827" y="744"/>
                    <a:ext cx="80" cy="30"/>
                    <a:chOff x="5827" y="744"/>
                    <a:chExt cx="80" cy="30"/>
                  </a:xfrm>
                </p:grpSpPr>
                <p:sp>
                  <p:nvSpPr>
                    <p:cNvPr id="55" name="Freeform 6"/>
                    <p:cNvSpPr>
                      <a:spLocks/>
                    </p:cNvSpPr>
                    <p:nvPr/>
                  </p:nvSpPr>
                  <p:spPr bwMode="auto">
                    <a:xfrm>
                      <a:off x="5827" y="744"/>
                      <a:ext cx="80" cy="30"/>
                    </a:xfrm>
                    <a:custGeom>
                      <a:avLst/>
                      <a:gdLst>
                        <a:gd name="T0" fmla="+- 0 5827 5827"/>
                        <a:gd name="T1" fmla="*/ T0 w 80"/>
                        <a:gd name="T2" fmla="+- 0 759 744"/>
                        <a:gd name="T3" fmla="*/ 759 h 30"/>
                        <a:gd name="T4" fmla="+- 0 5907 5827"/>
                        <a:gd name="T5" fmla="*/ T4 w 80"/>
                        <a:gd name="T6" fmla="+- 0 759 744"/>
                        <a:gd name="T7" fmla="*/ 759 h 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80" h="30">
                          <a:moveTo>
                            <a:pt x="0" y="15"/>
                          </a:moveTo>
                          <a:lnTo>
                            <a:pt x="80" y="15"/>
                          </a:lnTo>
                        </a:path>
                      </a:pathLst>
                    </a:custGeom>
                    <a:noFill/>
                    <a:ln w="20117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843" y="-591"/>
                    <a:ext cx="2" cy="681"/>
                    <a:chOff x="5843" y="-591"/>
                    <a:chExt cx="2" cy="681"/>
                  </a:xfrm>
                </p:grpSpPr>
                <p:sp>
                  <p:nvSpPr>
                    <p:cNvPr id="54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5843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8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975" y="-365"/>
                    <a:ext cx="2" cy="227"/>
                    <a:chOff x="5975" y="-365"/>
                    <a:chExt cx="2" cy="227"/>
                  </a:xfrm>
                </p:grpSpPr>
                <p:sp>
                  <p:nvSpPr>
                    <p:cNvPr id="53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5975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9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5248" y="-591"/>
                    <a:ext cx="2" cy="681"/>
                    <a:chOff x="5248" y="-591"/>
                    <a:chExt cx="2" cy="681"/>
                  </a:xfrm>
                </p:grpSpPr>
                <p:sp>
                  <p:nvSpPr>
                    <p:cNvPr id="52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248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0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379" y="-365"/>
                    <a:ext cx="2" cy="227"/>
                    <a:chOff x="5379" y="-365"/>
                    <a:chExt cx="2" cy="227"/>
                  </a:xfrm>
                </p:grpSpPr>
                <p:sp>
                  <p:nvSpPr>
                    <p:cNvPr id="51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5379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3434" cy="2167"/>
                    <a:chOff x="4150" y="-251"/>
                    <a:chExt cx="3434" cy="2167"/>
                  </a:xfrm>
                </p:grpSpPr>
                <p:sp>
                  <p:nvSpPr>
                    <p:cNvPr id="50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3434" cy="2167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1423 -251"/>
                        <a:gd name="T3" fmla="*/ 1423 h 2167"/>
                        <a:gd name="T4" fmla="+- 0 4150 4150"/>
                        <a:gd name="T5" fmla="*/ T4 w 3434"/>
                        <a:gd name="T6" fmla="+- 0 1915 -251"/>
                        <a:gd name="T7" fmla="*/ 1915 h 2167"/>
                        <a:gd name="T8" fmla="+- 0 7583 4150"/>
                        <a:gd name="T9" fmla="*/ T8 w 3434"/>
                        <a:gd name="T10" fmla="+- 0 1915 -251"/>
                        <a:gd name="T11" fmla="*/ 1915 h 2167"/>
                        <a:gd name="T12" fmla="+- 0 7583 4150"/>
                        <a:gd name="T13" fmla="*/ T12 w 3434"/>
                        <a:gd name="T14" fmla="+- 0 -251 -251"/>
                        <a:gd name="T15" fmla="*/ -251 h 2167"/>
                        <a:gd name="T16" fmla="+- 0 5975 4150"/>
                        <a:gd name="T17" fmla="*/ T16 w 3434"/>
                        <a:gd name="T18" fmla="+- 0 -251 -251"/>
                        <a:gd name="T19" fmla="*/ -251 h 216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3434" h="2167">
                          <a:moveTo>
                            <a:pt x="0" y="1674"/>
                          </a:moveTo>
                          <a:lnTo>
                            <a:pt x="0" y="2166"/>
                          </a:lnTo>
                          <a:lnTo>
                            <a:pt x="3433" y="2166"/>
                          </a:lnTo>
                          <a:lnTo>
                            <a:pt x="3433" y="0"/>
                          </a:lnTo>
                          <a:lnTo>
                            <a:pt x="182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2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78" y="1278"/>
                    <a:ext cx="73" cy="126"/>
                    <a:chOff x="4078" y="1278"/>
                    <a:chExt cx="73" cy="126"/>
                  </a:xfrm>
                </p:grpSpPr>
                <p:sp>
                  <p:nvSpPr>
                    <p:cNvPr id="49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4078" y="127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278 1278"/>
                        <a:gd name="T3" fmla="*/ 1278 h 126"/>
                        <a:gd name="T4" fmla="+- 0 4078 4078"/>
                        <a:gd name="T5" fmla="*/ T4 w 73"/>
                        <a:gd name="T6" fmla="+- 0 1404 1278"/>
                        <a:gd name="T7" fmla="*/ 140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3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4150" y="303"/>
                    <a:ext cx="2" cy="975"/>
                    <a:chOff x="4150" y="303"/>
                    <a:chExt cx="2" cy="975"/>
                  </a:xfrm>
                </p:grpSpPr>
                <p:sp>
                  <p:nvSpPr>
                    <p:cNvPr id="48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150" y="303"/>
                      <a:ext cx="2" cy="975"/>
                    </a:xfrm>
                    <a:custGeom>
                      <a:avLst/>
                      <a:gdLst>
                        <a:gd name="T0" fmla="+- 0 303 303"/>
                        <a:gd name="T1" fmla="*/ 303 h 975"/>
                        <a:gd name="T2" fmla="+- 0 1278 303"/>
                        <a:gd name="T3" fmla="*/ 1278 h 975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975">
                          <a:moveTo>
                            <a:pt x="0" y="0"/>
                          </a:moveTo>
                          <a:lnTo>
                            <a:pt x="0" y="975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4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078" y="158"/>
                    <a:ext cx="73" cy="126"/>
                    <a:chOff x="4078" y="158"/>
                    <a:chExt cx="73" cy="126"/>
                  </a:xfrm>
                </p:grpSpPr>
                <p:sp>
                  <p:nvSpPr>
                    <p:cNvPr id="47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078" y="15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58 158"/>
                        <a:gd name="T3" fmla="*/ 158 h 126"/>
                        <a:gd name="T4" fmla="+- 0 4078 4078"/>
                        <a:gd name="T5" fmla="*/ T4 w 73"/>
                        <a:gd name="T6" fmla="+- 0 284 158"/>
                        <a:gd name="T7" fmla="*/ 28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1098" cy="410"/>
                    <a:chOff x="4150" y="-251"/>
                    <a:chExt cx="1098" cy="410"/>
                  </a:xfrm>
                </p:grpSpPr>
                <p:sp>
                  <p:nvSpPr>
                    <p:cNvPr id="46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1098" cy="410"/>
                    </a:xfrm>
                    <a:custGeom>
                      <a:avLst/>
                      <a:gdLst>
                        <a:gd name="T0" fmla="+- 0 5248 4150"/>
                        <a:gd name="T1" fmla="*/ T0 w 1098"/>
                        <a:gd name="T2" fmla="+- 0 -251 -251"/>
                        <a:gd name="T3" fmla="*/ -251 h 410"/>
                        <a:gd name="T4" fmla="+- 0 4150 4150"/>
                        <a:gd name="T5" fmla="*/ T4 w 1098"/>
                        <a:gd name="T6" fmla="+- 0 -251 -251"/>
                        <a:gd name="T7" fmla="*/ -251 h 410"/>
                        <a:gd name="T8" fmla="+- 0 4150 4150"/>
                        <a:gd name="T9" fmla="*/ T8 w 1098"/>
                        <a:gd name="T10" fmla="+- 0 158 -251"/>
                        <a:gd name="T11" fmla="*/ 158 h 41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</a:cxnLst>
                      <a:rect l="0" t="0" r="r" b="b"/>
                      <a:pathLst>
                        <a:path w="1098" h="410">
                          <a:moveTo>
                            <a:pt x="1098" y="0"/>
                          </a:moveTo>
                          <a:lnTo>
                            <a:pt x="0" y="0"/>
                          </a:lnTo>
                          <a:lnTo>
                            <a:pt x="0" y="409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45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4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8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43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5865 5697"/>
                        <a:gd name="T1" fmla="*/ T0 w 341"/>
                        <a:gd name="T2" fmla="+- 0 1745 1745"/>
                        <a:gd name="T3" fmla="*/ 1745 h 341"/>
                        <a:gd name="T4" fmla="+- 0 5800 5697"/>
                        <a:gd name="T5" fmla="*/ T4 w 341"/>
                        <a:gd name="T6" fmla="+- 0 1759 1745"/>
                        <a:gd name="T7" fmla="*/ 1759 h 341"/>
                        <a:gd name="T8" fmla="+- 0 5746 5697"/>
                        <a:gd name="T9" fmla="*/ T8 w 341"/>
                        <a:gd name="T10" fmla="+- 0 1795 1745"/>
                        <a:gd name="T11" fmla="*/ 1795 h 341"/>
                        <a:gd name="T12" fmla="+- 0 5710 5697"/>
                        <a:gd name="T13" fmla="*/ T12 w 341"/>
                        <a:gd name="T14" fmla="+- 0 1849 1745"/>
                        <a:gd name="T15" fmla="*/ 1849 h 341"/>
                        <a:gd name="T16" fmla="+- 0 5697 5697"/>
                        <a:gd name="T17" fmla="*/ T16 w 341"/>
                        <a:gd name="T18" fmla="+- 0 1916 1745"/>
                        <a:gd name="T19" fmla="*/ 1916 h 341"/>
                        <a:gd name="T20" fmla="+- 0 5698 5697"/>
                        <a:gd name="T21" fmla="*/ T20 w 341"/>
                        <a:gd name="T22" fmla="+- 0 1939 1745"/>
                        <a:gd name="T23" fmla="*/ 1939 h 341"/>
                        <a:gd name="T24" fmla="+- 0 5720 5697"/>
                        <a:gd name="T25" fmla="*/ T24 w 341"/>
                        <a:gd name="T26" fmla="+- 0 2001 1745"/>
                        <a:gd name="T27" fmla="*/ 2001 h 341"/>
                        <a:gd name="T28" fmla="+- 0 5763 5697"/>
                        <a:gd name="T29" fmla="*/ T28 w 341"/>
                        <a:gd name="T30" fmla="+- 0 2050 1745"/>
                        <a:gd name="T31" fmla="*/ 2050 h 341"/>
                        <a:gd name="T32" fmla="+- 0 5822 5697"/>
                        <a:gd name="T33" fmla="*/ T32 w 341"/>
                        <a:gd name="T34" fmla="+- 0 2079 1745"/>
                        <a:gd name="T35" fmla="*/ 2079 h 341"/>
                        <a:gd name="T36" fmla="+- 0 5867 5697"/>
                        <a:gd name="T37" fmla="*/ T36 w 341"/>
                        <a:gd name="T38" fmla="+- 0 2085 1745"/>
                        <a:gd name="T39" fmla="*/ 2085 h 341"/>
                        <a:gd name="T40" fmla="+- 0 5890 5697"/>
                        <a:gd name="T41" fmla="*/ T40 w 341"/>
                        <a:gd name="T42" fmla="+- 0 2083 1745"/>
                        <a:gd name="T43" fmla="*/ 2083 h 341"/>
                        <a:gd name="T44" fmla="+- 0 5953 5697"/>
                        <a:gd name="T45" fmla="*/ T44 w 341"/>
                        <a:gd name="T46" fmla="+- 0 2061 1745"/>
                        <a:gd name="T47" fmla="*/ 2061 h 341"/>
                        <a:gd name="T48" fmla="+- 0 6002 5697"/>
                        <a:gd name="T49" fmla="*/ T48 w 341"/>
                        <a:gd name="T50" fmla="+- 0 2019 1745"/>
                        <a:gd name="T51" fmla="*/ 2019 h 341"/>
                        <a:gd name="T52" fmla="+- 0 6031 5697"/>
                        <a:gd name="T53" fmla="*/ T52 w 341"/>
                        <a:gd name="T54" fmla="+- 0 1960 1745"/>
                        <a:gd name="T55" fmla="*/ 1960 h 341"/>
                        <a:gd name="T56" fmla="+- 0 6037 5697"/>
                        <a:gd name="T57" fmla="*/ T56 w 341"/>
                        <a:gd name="T58" fmla="+- 0 1913 1745"/>
                        <a:gd name="T59" fmla="*/ 1913 h 341"/>
                        <a:gd name="T60" fmla="+- 0 6035 5697"/>
                        <a:gd name="T61" fmla="*/ T60 w 341"/>
                        <a:gd name="T62" fmla="+- 0 1890 1745"/>
                        <a:gd name="T63" fmla="*/ 1890 h 341"/>
                        <a:gd name="T64" fmla="+- 0 6013 5697"/>
                        <a:gd name="T65" fmla="*/ T64 w 341"/>
                        <a:gd name="T66" fmla="+- 0 1828 1745"/>
                        <a:gd name="T67" fmla="*/ 1828 h 341"/>
                        <a:gd name="T68" fmla="+- 0 5970 5697"/>
                        <a:gd name="T69" fmla="*/ T68 w 341"/>
                        <a:gd name="T70" fmla="+- 0 1780 1745"/>
                        <a:gd name="T71" fmla="*/ 1780 h 341"/>
                        <a:gd name="T72" fmla="+- 0 5911 5697"/>
                        <a:gd name="T73" fmla="*/ T72 w 341"/>
                        <a:gd name="T74" fmla="+- 0 1751 1745"/>
                        <a:gd name="T75" fmla="*/ 1751 h 341"/>
                        <a:gd name="T76" fmla="+- 0 5865 5697"/>
                        <a:gd name="T77" fmla="*/ T76 w 341"/>
                        <a:gd name="T78" fmla="+- 0 1745 1745"/>
                        <a:gd name="T79" fmla="*/ 174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168" y="0"/>
                          </a:moveTo>
                          <a:lnTo>
                            <a:pt x="103" y="14"/>
                          </a:lnTo>
                          <a:lnTo>
                            <a:pt x="49" y="50"/>
                          </a:lnTo>
                          <a:lnTo>
                            <a:pt x="13" y="104"/>
                          </a:lnTo>
                          <a:lnTo>
                            <a:pt x="0" y="171"/>
                          </a:lnTo>
                          <a:lnTo>
                            <a:pt x="1" y="194"/>
                          </a:lnTo>
                          <a:lnTo>
                            <a:pt x="23" y="256"/>
                          </a:lnTo>
                          <a:lnTo>
                            <a:pt x="66" y="305"/>
                          </a:lnTo>
                          <a:lnTo>
                            <a:pt x="125" y="334"/>
                          </a:lnTo>
                          <a:lnTo>
                            <a:pt x="170" y="340"/>
                          </a:lnTo>
                          <a:lnTo>
                            <a:pt x="193" y="338"/>
                          </a:lnTo>
                          <a:lnTo>
                            <a:pt x="256" y="316"/>
                          </a:lnTo>
                          <a:lnTo>
                            <a:pt x="305" y="274"/>
                          </a:lnTo>
                          <a:lnTo>
                            <a:pt x="334" y="215"/>
                          </a:lnTo>
                          <a:lnTo>
                            <a:pt x="340" y="168"/>
                          </a:lnTo>
                          <a:lnTo>
                            <a:pt x="338" y="145"/>
                          </a:lnTo>
                          <a:lnTo>
                            <a:pt x="316" y="83"/>
                          </a:lnTo>
                          <a:lnTo>
                            <a:pt x="273" y="35"/>
                          </a:lnTo>
                          <a:lnTo>
                            <a:pt x="214" y="6"/>
                          </a:lnTo>
                          <a:lnTo>
                            <a:pt x="168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9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4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6037 5697"/>
                        <a:gd name="T1" fmla="*/ T0 w 341"/>
                        <a:gd name="T2" fmla="+- 0 1915 1745"/>
                        <a:gd name="T3" fmla="*/ 1915 h 341"/>
                        <a:gd name="T4" fmla="+- 0 6024 5697"/>
                        <a:gd name="T5" fmla="*/ T4 w 341"/>
                        <a:gd name="T6" fmla="+- 0 1981 1745"/>
                        <a:gd name="T7" fmla="*/ 1981 h 341"/>
                        <a:gd name="T8" fmla="+- 0 5987 5697"/>
                        <a:gd name="T9" fmla="*/ T8 w 341"/>
                        <a:gd name="T10" fmla="+- 0 2035 1745"/>
                        <a:gd name="T11" fmla="*/ 2035 h 341"/>
                        <a:gd name="T12" fmla="+- 0 5933 5697"/>
                        <a:gd name="T13" fmla="*/ T12 w 341"/>
                        <a:gd name="T14" fmla="+- 0 2071 1745"/>
                        <a:gd name="T15" fmla="*/ 2071 h 341"/>
                        <a:gd name="T16" fmla="+- 0 5867 5697"/>
                        <a:gd name="T17" fmla="*/ T16 w 341"/>
                        <a:gd name="T18" fmla="+- 0 2085 1745"/>
                        <a:gd name="T19" fmla="*/ 2085 h 341"/>
                        <a:gd name="T20" fmla="+- 0 5844 5697"/>
                        <a:gd name="T21" fmla="*/ T20 w 341"/>
                        <a:gd name="T22" fmla="+- 0 2083 1745"/>
                        <a:gd name="T23" fmla="*/ 2083 h 341"/>
                        <a:gd name="T24" fmla="+- 0 5781 5697"/>
                        <a:gd name="T25" fmla="*/ T24 w 341"/>
                        <a:gd name="T26" fmla="+- 0 2062 1745"/>
                        <a:gd name="T27" fmla="*/ 2062 h 341"/>
                        <a:gd name="T28" fmla="+- 0 5733 5697"/>
                        <a:gd name="T29" fmla="*/ T28 w 341"/>
                        <a:gd name="T30" fmla="+- 0 2019 1745"/>
                        <a:gd name="T31" fmla="*/ 2019 h 341"/>
                        <a:gd name="T32" fmla="+- 0 5703 5697"/>
                        <a:gd name="T33" fmla="*/ T32 w 341"/>
                        <a:gd name="T34" fmla="+- 0 1961 1745"/>
                        <a:gd name="T35" fmla="*/ 1961 h 341"/>
                        <a:gd name="T36" fmla="+- 0 5697 5697"/>
                        <a:gd name="T37" fmla="*/ T36 w 341"/>
                        <a:gd name="T38" fmla="+- 0 1916 1745"/>
                        <a:gd name="T39" fmla="*/ 1916 h 341"/>
                        <a:gd name="T40" fmla="+- 0 5698 5697"/>
                        <a:gd name="T41" fmla="*/ T40 w 341"/>
                        <a:gd name="T42" fmla="+- 0 1893 1745"/>
                        <a:gd name="T43" fmla="*/ 1893 h 341"/>
                        <a:gd name="T44" fmla="+- 0 5720 5697"/>
                        <a:gd name="T45" fmla="*/ T44 w 341"/>
                        <a:gd name="T46" fmla="+- 0 1830 1745"/>
                        <a:gd name="T47" fmla="*/ 1830 h 341"/>
                        <a:gd name="T48" fmla="+- 0 5762 5697"/>
                        <a:gd name="T49" fmla="*/ T48 w 341"/>
                        <a:gd name="T50" fmla="+- 0 1781 1745"/>
                        <a:gd name="T51" fmla="*/ 1781 h 341"/>
                        <a:gd name="T52" fmla="+- 0 5820 5697"/>
                        <a:gd name="T53" fmla="*/ T52 w 341"/>
                        <a:gd name="T54" fmla="+- 0 1751 1745"/>
                        <a:gd name="T55" fmla="*/ 1751 h 341"/>
                        <a:gd name="T56" fmla="+- 0 5865 5697"/>
                        <a:gd name="T57" fmla="*/ T56 w 341"/>
                        <a:gd name="T58" fmla="+- 0 1745 1745"/>
                        <a:gd name="T59" fmla="*/ 1745 h 341"/>
                        <a:gd name="T60" fmla="+- 0 5889 5697"/>
                        <a:gd name="T61" fmla="*/ T60 w 341"/>
                        <a:gd name="T62" fmla="+- 0 1746 1745"/>
                        <a:gd name="T63" fmla="*/ 1746 h 341"/>
                        <a:gd name="T64" fmla="+- 0 5952 5697"/>
                        <a:gd name="T65" fmla="*/ T64 w 341"/>
                        <a:gd name="T66" fmla="+- 0 1768 1745"/>
                        <a:gd name="T67" fmla="*/ 1768 h 341"/>
                        <a:gd name="T68" fmla="+- 0 6001 5697"/>
                        <a:gd name="T69" fmla="*/ T68 w 341"/>
                        <a:gd name="T70" fmla="+- 0 1810 1745"/>
                        <a:gd name="T71" fmla="*/ 1810 h 341"/>
                        <a:gd name="T72" fmla="+- 0 6030 5697"/>
                        <a:gd name="T73" fmla="*/ T72 w 341"/>
                        <a:gd name="T74" fmla="+- 0 1868 1745"/>
                        <a:gd name="T75" fmla="*/ 1868 h 341"/>
                        <a:gd name="T76" fmla="+- 0 6037 5697"/>
                        <a:gd name="T77" fmla="*/ T76 w 341"/>
                        <a:gd name="T78" fmla="+- 0 1915 1745"/>
                        <a:gd name="T79" fmla="*/ 191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340" y="170"/>
                          </a:moveTo>
                          <a:lnTo>
                            <a:pt x="327" y="236"/>
                          </a:lnTo>
                          <a:lnTo>
                            <a:pt x="290" y="290"/>
                          </a:lnTo>
                          <a:lnTo>
                            <a:pt x="236" y="326"/>
                          </a:lnTo>
                          <a:lnTo>
                            <a:pt x="170" y="340"/>
                          </a:lnTo>
                          <a:lnTo>
                            <a:pt x="147" y="338"/>
                          </a:lnTo>
                          <a:lnTo>
                            <a:pt x="84" y="317"/>
                          </a:lnTo>
                          <a:lnTo>
                            <a:pt x="36" y="274"/>
                          </a:lnTo>
                          <a:lnTo>
                            <a:pt x="6" y="216"/>
                          </a:lnTo>
                          <a:lnTo>
                            <a:pt x="0" y="171"/>
                          </a:lnTo>
                          <a:lnTo>
                            <a:pt x="1" y="148"/>
                          </a:lnTo>
                          <a:lnTo>
                            <a:pt x="23" y="85"/>
                          </a:lnTo>
                          <a:lnTo>
                            <a:pt x="65" y="36"/>
                          </a:lnTo>
                          <a:lnTo>
                            <a:pt x="123" y="6"/>
                          </a:lnTo>
                          <a:lnTo>
                            <a:pt x="168" y="0"/>
                          </a:lnTo>
                          <a:lnTo>
                            <a:pt x="192" y="1"/>
                          </a:lnTo>
                          <a:lnTo>
                            <a:pt x="255" y="23"/>
                          </a:lnTo>
                          <a:lnTo>
                            <a:pt x="304" y="65"/>
                          </a:lnTo>
                          <a:lnTo>
                            <a:pt x="333" y="123"/>
                          </a:lnTo>
                          <a:lnTo>
                            <a:pt x="340" y="170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0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379" y="-251"/>
                    <a:ext cx="464" cy="2"/>
                    <a:chOff x="5379" y="-251"/>
                    <a:chExt cx="464" cy="2"/>
                  </a:xfrm>
                </p:grpSpPr>
                <p:sp>
                  <p:nvSpPr>
                    <p:cNvPr id="41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5379" y="-251"/>
                      <a:ext cx="464" cy="2"/>
                    </a:xfrm>
                    <a:custGeom>
                      <a:avLst/>
                      <a:gdLst>
                        <a:gd name="T0" fmla="+- 0 5379 5379"/>
                        <a:gd name="T1" fmla="*/ T0 w 464"/>
                        <a:gd name="T2" fmla="+- 0 5843 5379"/>
                        <a:gd name="T3" fmla="*/ T2 w 46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464">
                          <a:moveTo>
                            <a:pt x="0" y="0"/>
                          </a:moveTo>
                          <a:lnTo>
                            <a:pt x="46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4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747 5747"/>
                        <a:gd name="T1" fmla="*/ T0 w 241"/>
                        <a:gd name="T2" fmla="+- 0 2035 1795"/>
                        <a:gd name="T3" fmla="*/ 2035 h 241"/>
                        <a:gd name="T4" fmla="+- 0 598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0" y="240"/>
                          </a:moveTo>
                          <a:lnTo>
                            <a:pt x="24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2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987 5747"/>
                        <a:gd name="T1" fmla="*/ T0 w 241"/>
                        <a:gd name="T2" fmla="+- 0 2035 1795"/>
                        <a:gd name="T3" fmla="*/ 2035 h 241"/>
                        <a:gd name="T4" fmla="+- 0 574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240" y="24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827" y="546"/>
                    <a:ext cx="2" cy="427"/>
                    <a:chOff x="5827" y="546"/>
                    <a:chExt cx="2" cy="427"/>
                  </a:xfrm>
                </p:grpSpPr>
                <p:sp>
                  <p:nvSpPr>
                    <p:cNvPr id="3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582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4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5907" y="546"/>
                    <a:ext cx="2" cy="427"/>
                    <a:chOff x="5907" y="546"/>
                    <a:chExt cx="2" cy="427"/>
                  </a:xfrm>
                </p:grpSpPr>
                <p:sp>
                  <p:nvSpPr>
                    <p:cNvPr id="37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590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133" y="141"/>
                    <a:ext cx="34" cy="35"/>
                    <a:chOff x="4133" y="141"/>
                    <a:chExt cx="34" cy="35"/>
                  </a:xfrm>
                </p:grpSpPr>
                <p:sp>
                  <p:nvSpPr>
                    <p:cNvPr id="36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133" y="14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1 141"/>
                        <a:gd name="T3" fmla="*/ 141 h 35"/>
                        <a:gd name="T4" fmla="+- 0 4141 4133"/>
                        <a:gd name="T5" fmla="*/ T4 w 34"/>
                        <a:gd name="T6" fmla="+- 0 141 141"/>
                        <a:gd name="T7" fmla="*/ 141 h 35"/>
                        <a:gd name="T8" fmla="+- 0 4133 4133"/>
                        <a:gd name="T9" fmla="*/ T8 w 34"/>
                        <a:gd name="T10" fmla="+- 0 149 141"/>
                        <a:gd name="T11" fmla="*/ 149 h 35"/>
                        <a:gd name="T12" fmla="+- 0 4133 4133"/>
                        <a:gd name="T13" fmla="*/ T12 w 34"/>
                        <a:gd name="T14" fmla="+- 0 168 141"/>
                        <a:gd name="T15" fmla="*/ 168 h 35"/>
                        <a:gd name="T16" fmla="+- 0 4141 4133"/>
                        <a:gd name="T17" fmla="*/ T16 w 34"/>
                        <a:gd name="T18" fmla="+- 0 175 141"/>
                        <a:gd name="T19" fmla="*/ 175 h 35"/>
                        <a:gd name="T20" fmla="+- 0 4160 4133"/>
                        <a:gd name="T21" fmla="*/ T20 w 34"/>
                        <a:gd name="T22" fmla="+- 0 175 141"/>
                        <a:gd name="T23" fmla="*/ 175 h 35"/>
                        <a:gd name="T24" fmla="+- 0 4167 4133"/>
                        <a:gd name="T25" fmla="*/ T24 w 34"/>
                        <a:gd name="T26" fmla="+- 0 168 141"/>
                        <a:gd name="T27" fmla="*/ 168 h 35"/>
                        <a:gd name="T28" fmla="+- 0 4167 4133"/>
                        <a:gd name="T29" fmla="*/ T28 w 34"/>
                        <a:gd name="T30" fmla="+- 0 149 141"/>
                        <a:gd name="T31" fmla="*/ 149 h 35"/>
                        <a:gd name="T32" fmla="+- 0 4160 4133"/>
                        <a:gd name="T33" fmla="*/ T32 w 34"/>
                        <a:gd name="T34" fmla="+- 0 141 141"/>
                        <a:gd name="T35" fmla="*/ 14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133" y="286"/>
                    <a:ext cx="34" cy="35"/>
                    <a:chOff x="4133" y="286"/>
                    <a:chExt cx="34" cy="35"/>
                  </a:xfrm>
                </p:grpSpPr>
                <p:sp>
                  <p:nvSpPr>
                    <p:cNvPr id="35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133" y="28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286 286"/>
                        <a:gd name="T3" fmla="*/ 286 h 35"/>
                        <a:gd name="T4" fmla="+- 0 4141 4133"/>
                        <a:gd name="T5" fmla="*/ T4 w 34"/>
                        <a:gd name="T6" fmla="+- 0 286 286"/>
                        <a:gd name="T7" fmla="*/ 286 h 35"/>
                        <a:gd name="T8" fmla="+- 0 4133 4133"/>
                        <a:gd name="T9" fmla="*/ T8 w 34"/>
                        <a:gd name="T10" fmla="+- 0 294 286"/>
                        <a:gd name="T11" fmla="*/ 294 h 35"/>
                        <a:gd name="T12" fmla="+- 0 4133 4133"/>
                        <a:gd name="T13" fmla="*/ T12 w 34"/>
                        <a:gd name="T14" fmla="+- 0 313 286"/>
                        <a:gd name="T15" fmla="*/ 313 h 35"/>
                        <a:gd name="T16" fmla="+- 0 4141 4133"/>
                        <a:gd name="T17" fmla="*/ T16 w 34"/>
                        <a:gd name="T18" fmla="+- 0 320 286"/>
                        <a:gd name="T19" fmla="*/ 320 h 35"/>
                        <a:gd name="T20" fmla="+- 0 4160 4133"/>
                        <a:gd name="T21" fmla="*/ T20 w 34"/>
                        <a:gd name="T22" fmla="+- 0 320 286"/>
                        <a:gd name="T23" fmla="*/ 320 h 35"/>
                        <a:gd name="T24" fmla="+- 0 4167 4133"/>
                        <a:gd name="T25" fmla="*/ T24 w 34"/>
                        <a:gd name="T26" fmla="+- 0 313 286"/>
                        <a:gd name="T27" fmla="*/ 313 h 35"/>
                        <a:gd name="T28" fmla="+- 0 4167 4133"/>
                        <a:gd name="T29" fmla="*/ T28 w 34"/>
                        <a:gd name="T30" fmla="+- 0 294 286"/>
                        <a:gd name="T31" fmla="*/ 294 h 35"/>
                        <a:gd name="T32" fmla="+- 0 4160 4133"/>
                        <a:gd name="T33" fmla="*/ T32 w 34"/>
                        <a:gd name="T34" fmla="+- 0 286 286"/>
                        <a:gd name="T35" fmla="*/ 28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7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133" y="1261"/>
                    <a:ext cx="34" cy="35"/>
                    <a:chOff x="4133" y="1261"/>
                    <a:chExt cx="34" cy="35"/>
                  </a:xfrm>
                </p:grpSpPr>
                <p:sp>
                  <p:nvSpPr>
                    <p:cNvPr id="34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133" y="126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261 1261"/>
                        <a:gd name="T3" fmla="*/ 1261 h 35"/>
                        <a:gd name="T4" fmla="+- 0 4141 4133"/>
                        <a:gd name="T5" fmla="*/ T4 w 34"/>
                        <a:gd name="T6" fmla="+- 0 1261 1261"/>
                        <a:gd name="T7" fmla="*/ 1261 h 35"/>
                        <a:gd name="T8" fmla="+- 0 4133 4133"/>
                        <a:gd name="T9" fmla="*/ T8 w 34"/>
                        <a:gd name="T10" fmla="+- 0 1269 1261"/>
                        <a:gd name="T11" fmla="*/ 1269 h 35"/>
                        <a:gd name="T12" fmla="+- 0 4133 4133"/>
                        <a:gd name="T13" fmla="*/ T12 w 34"/>
                        <a:gd name="T14" fmla="+- 0 1288 1261"/>
                        <a:gd name="T15" fmla="*/ 1288 h 35"/>
                        <a:gd name="T16" fmla="+- 0 4141 4133"/>
                        <a:gd name="T17" fmla="*/ T16 w 34"/>
                        <a:gd name="T18" fmla="+- 0 1295 1261"/>
                        <a:gd name="T19" fmla="*/ 1295 h 35"/>
                        <a:gd name="T20" fmla="+- 0 4160 4133"/>
                        <a:gd name="T21" fmla="*/ T20 w 34"/>
                        <a:gd name="T22" fmla="+- 0 1295 1261"/>
                        <a:gd name="T23" fmla="*/ 1295 h 35"/>
                        <a:gd name="T24" fmla="+- 0 4167 4133"/>
                        <a:gd name="T25" fmla="*/ T24 w 34"/>
                        <a:gd name="T26" fmla="+- 0 1288 1261"/>
                        <a:gd name="T27" fmla="*/ 1288 h 35"/>
                        <a:gd name="T28" fmla="+- 0 4167 4133"/>
                        <a:gd name="T29" fmla="*/ T28 w 34"/>
                        <a:gd name="T30" fmla="+- 0 1269 1261"/>
                        <a:gd name="T31" fmla="*/ 1269 h 35"/>
                        <a:gd name="T32" fmla="+- 0 4160 4133"/>
                        <a:gd name="T33" fmla="*/ T32 w 34"/>
                        <a:gd name="T34" fmla="+- 0 1261 1261"/>
                        <a:gd name="T35" fmla="*/ 126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8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133" y="1406"/>
                    <a:ext cx="34" cy="35"/>
                    <a:chOff x="4133" y="1406"/>
                    <a:chExt cx="34" cy="35"/>
                  </a:xfrm>
                </p:grpSpPr>
                <p:sp>
                  <p:nvSpPr>
                    <p:cNvPr id="33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133" y="140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06 1406"/>
                        <a:gd name="T3" fmla="*/ 1406 h 35"/>
                        <a:gd name="T4" fmla="+- 0 4141 4133"/>
                        <a:gd name="T5" fmla="*/ T4 w 34"/>
                        <a:gd name="T6" fmla="+- 0 1406 1406"/>
                        <a:gd name="T7" fmla="*/ 1406 h 35"/>
                        <a:gd name="T8" fmla="+- 0 4133 4133"/>
                        <a:gd name="T9" fmla="*/ T8 w 34"/>
                        <a:gd name="T10" fmla="+- 0 1414 1406"/>
                        <a:gd name="T11" fmla="*/ 1414 h 35"/>
                        <a:gd name="T12" fmla="+- 0 4133 4133"/>
                        <a:gd name="T13" fmla="*/ T12 w 34"/>
                        <a:gd name="T14" fmla="+- 0 1433 1406"/>
                        <a:gd name="T15" fmla="*/ 1433 h 35"/>
                        <a:gd name="T16" fmla="+- 0 4141 4133"/>
                        <a:gd name="T17" fmla="*/ T16 w 34"/>
                        <a:gd name="T18" fmla="+- 0 1440 1406"/>
                        <a:gd name="T19" fmla="*/ 1440 h 35"/>
                        <a:gd name="T20" fmla="+- 0 4160 4133"/>
                        <a:gd name="T21" fmla="*/ T20 w 34"/>
                        <a:gd name="T22" fmla="+- 0 1440 1406"/>
                        <a:gd name="T23" fmla="*/ 1440 h 35"/>
                        <a:gd name="T24" fmla="+- 0 4167 4133"/>
                        <a:gd name="T25" fmla="*/ T24 w 34"/>
                        <a:gd name="T26" fmla="+- 0 1433 1406"/>
                        <a:gd name="T27" fmla="*/ 1433 h 35"/>
                        <a:gd name="T28" fmla="+- 0 4167 4133"/>
                        <a:gd name="T29" fmla="*/ T28 w 34"/>
                        <a:gd name="T30" fmla="+- 0 1414 1406"/>
                        <a:gd name="T31" fmla="*/ 1414 h 35"/>
                        <a:gd name="T32" fmla="+- 0 4160 4133"/>
                        <a:gd name="T33" fmla="*/ T32 w 34"/>
                        <a:gd name="T34" fmla="+- 0 1406 1406"/>
                        <a:gd name="T35" fmla="*/ 140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903" y="-725"/>
                    <a:ext cx="2094" cy="1397"/>
                    <a:chOff x="4903" y="-725"/>
                    <a:chExt cx="2094" cy="1397"/>
                  </a:xfrm>
                </p:grpSpPr>
                <p:sp>
                  <p:nvSpPr>
                    <p:cNvPr id="30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903" y="-725"/>
                      <a:ext cx="2094" cy="947"/>
                    </a:xfrm>
                    <a:custGeom>
                      <a:avLst/>
                      <a:gdLst>
                        <a:gd name="T0" fmla="+- 0 6997 4903"/>
                        <a:gd name="T1" fmla="*/ T0 w 2094"/>
                        <a:gd name="T2" fmla="+- 0 221 -725"/>
                        <a:gd name="T3" fmla="*/ 221 h 947"/>
                        <a:gd name="T4" fmla="+- 0 4903 4903"/>
                        <a:gd name="T5" fmla="*/ T4 w 2094"/>
                        <a:gd name="T6" fmla="+- 0 221 -725"/>
                        <a:gd name="T7" fmla="*/ 221 h 947"/>
                        <a:gd name="T8" fmla="+- 0 4903 4903"/>
                        <a:gd name="T9" fmla="*/ T8 w 2094"/>
                        <a:gd name="T10" fmla="+- 0 -725 -725"/>
                        <a:gd name="T11" fmla="*/ -725 h 947"/>
                        <a:gd name="T12" fmla="+- 0 6997 4903"/>
                        <a:gd name="T13" fmla="*/ T12 w 2094"/>
                        <a:gd name="T14" fmla="+- 0 -725 -725"/>
                        <a:gd name="T15" fmla="*/ -725 h 947"/>
                        <a:gd name="T16" fmla="+- 0 6997 4903"/>
                        <a:gd name="T17" fmla="*/ T16 w 2094"/>
                        <a:gd name="T18" fmla="+- 0 221 -725"/>
                        <a:gd name="T19" fmla="*/ 221 h 94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2094" h="947">
                          <a:moveTo>
                            <a:pt x="2094" y="946"/>
                          </a:moveTo>
                          <a:lnTo>
                            <a:pt x="0" y="946"/>
                          </a:lnTo>
                          <a:lnTo>
                            <a:pt x="0" y="0"/>
                          </a:lnTo>
                          <a:lnTo>
                            <a:pt x="2094" y="0"/>
                          </a:lnTo>
                          <a:lnTo>
                            <a:pt x="2094" y="946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55" y="-659"/>
                      <a:ext cx="78" cy="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73" y="471"/>
                      <a:ext cx="941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4000"/>
                        </a:lnSpc>
                        <a:spcBef>
                          <a:spcPts val="63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125 ×10</a:t>
                      </a:r>
                      <a:r>
                        <a:rPr kumimoji="0" lang="en-NZ" alt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–6 </a:t>
                      </a: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3810000" y="21336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810000" y="33528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0" name="TextBox 59"/>
              <p:cNvSpPr txBox="1"/>
              <p:nvPr/>
            </p:nvSpPr>
            <p:spPr>
              <a:xfrm>
                <a:off x="5562600" y="3505200"/>
                <a:ext cx="1221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128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lamp</a:t>
                </a:r>
                <a:endParaRPr lang="en-N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794760" y="1028700"/>
              <a:ext cx="8088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12.0 V</a:t>
              </a:r>
              <a:endParaRPr lang="en-NZ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93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580" y="2854375"/>
            <a:ext cx="7208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dirty="0" smtClean="0"/>
              <a:t>Explain </a:t>
            </a:r>
            <a:r>
              <a:rPr lang="en-US" dirty="0"/>
              <a:t>what must be done to the frequency of the supply to bring the </a:t>
            </a:r>
            <a:r>
              <a:rPr lang="en-US" dirty="0" smtClean="0"/>
              <a:t>circuit </a:t>
            </a:r>
            <a:r>
              <a:rPr lang="en-US" dirty="0"/>
              <a:t>to resonance.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645076" y="3686294"/>
            <a:ext cx="3937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resonant frequency is </a:t>
            </a:r>
            <a:r>
              <a:rPr lang="en-US" b="1" dirty="0"/>
              <a:t>2.20 × 10</a:t>
            </a:r>
            <a:r>
              <a:rPr lang="en-US" b="1" baseline="30000" dirty="0"/>
              <a:t>2</a:t>
            </a:r>
            <a:r>
              <a:rPr lang="en-US" b="1" dirty="0"/>
              <a:t> Hz</a:t>
            </a:r>
            <a:endParaRPr lang="en-NZ" b="1" dirty="0"/>
          </a:p>
        </p:txBody>
      </p:sp>
      <p:sp>
        <p:nvSpPr>
          <p:cNvPr id="4" name="Rectangle 3"/>
          <p:cNvSpPr/>
          <p:nvPr/>
        </p:nvSpPr>
        <p:spPr>
          <a:xfrm>
            <a:off x="815340" y="4194155"/>
            <a:ext cx="7345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5"/>
            </a:pPr>
            <a:r>
              <a:rPr lang="en-US" dirty="0" smtClean="0"/>
              <a:t>By </a:t>
            </a:r>
            <a:r>
              <a:rPr lang="en-US" dirty="0"/>
              <a:t>considering the resonance condition or any other method, calculate </a:t>
            </a:r>
            <a:r>
              <a:rPr lang="en-US" dirty="0" smtClean="0"/>
              <a:t>the </a:t>
            </a:r>
            <a:r>
              <a:rPr lang="en-US" dirty="0"/>
              <a:t>inductance of the inductor.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784860" y="5062835"/>
            <a:ext cx="7414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6"/>
            </a:pPr>
            <a:r>
              <a:rPr lang="en-US" dirty="0" smtClean="0"/>
              <a:t>Explain </a:t>
            </a:r>
            <a:r>
              <a:rPr lang="en-US" dirty="0"/>
              <a:t>how the frequency of the supply can be altered to produce a </a:t>
            </a:r>
            <a:r>
              <a:rPr lang="en-US" dirty="0" smtClean="0"/>
              <a:t>short </a:t>
            </a:r>
            <a:r>
              <a:rPr lang="en-US" dirty="0"/>
              <a:t>burst of sound from the speaker.</a:t>
            </a:r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2348599" y="243840"/>
            <a:ext cx="3869321" cy="2423160"/>
            <a:chOff x="2089519" y="1821180"/>
            <a:chExt cx="3625481" cy="2159507"/>
          </a:xfrm>
        </p:grpSpPr>
        <p:grpSp>
          <p:nvGrpSpPr>
            <p:cNvPr id="7" name="Group 1"/>
            <p:cNvGrpSpPr>
              <a:grpSpLocks/>
            </p:cNvGrpSpPr>
            <p:nvPr/>
          </p:nvGrpSpPr>
          <p:grpSpPr bwMode="auto">
            <a:xfrm>
              <a:off x="2089519" y="2125981"/>
              <a:ext cx="3625481" cy="1854706"/>
              <a:chOff x="0" y="0"/>
              <a:chExt cx="3444" cy="1585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362" y="1118"/>
                <a:ext cx="705" cy="2"/>
                <a:chOff x="2362" y="1118"/>
                <a:chExt cx="705" cy="2"/>
              </a:xfrm>
            </p:grpSpPr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2362" y="1118"/>
                  <a:ext cx="705" cy="2"/>
                </a:xfrm>
                <a:custGeom>
                  <a:avLst/>
                  <a:gdLst>
                    <a:gd name="T0" fmla="+- 0 2362 2362"/>
                    <a:gd name="T1" fmla="*/ T0 w 705"/>
                    <a:gd name="T2" fmla="+- 0 3066 2362"/>
                    <a:gd name="T3" fmla="*/ T2 w 70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05">
                      <a:moveTo>
                        <a:pt x="0" y="0"/>
                      </a:moveTo>
                      <a:lnTo>
                        <a:pt x="704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5" y="213"/>
                <a:ext cx="3434" cy="1084"/>
                <a:chOff x="5" y="213"/>
                <a:chExt cx="3434" cy="1084"/>
              </a:xfrm>
            </p:grpSpPr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5" y="213"/>
                  <a:ext cx="3434" cy="1084"/>
                </a:xfrm>
                <a:custGeom>
                  <a:avLst/>
                  <a:gdLst>
                    <a:gd name="T0" fmla="+- 0 1880 5"/>
                    <a:gd name="T1" fmla="*/ T0 w 3434"/>
                    <a:gd name="T2" fmla="+- 0 1296 213"/>
                    <a:gd name="T3" fmla="*/ 1296 h 1084"/>
                    <a:gd name="T4" fmla="+- 0 2362 5"/>
                    <a:gd name="T5" fmla="*/ T4 w 3434"/>
                    <a:gd name="T6" fmla="+- 0 1296 213"/>
                    <a:gd name="T7" fmla="*/ 1296 h 1084"/>
                    <a:gd name="T8" fmla="+- 0 2363 5"/>
                    <a:gd name="T9" fmla="*/ T8 w 3434"/>
                    <a:gd name="T10" fmla="+- 0 1267 213"/>
                    <a:gd name="T11" fmla="*/ 1267 h 1084"/>
                    <a:gd name="T12" fmla="+- 0 2367 5"/>
                    <a:gd name="T13" fmla="*/ T12 w 3434"/>
                    <a:gd name="T14" fmla="+- 0 1241 213"/>
                    <a:gd name="T15" fmla="*/ 1241 h 1084"/>
                    <a:gd name="T16" fmla="+- 0 2393 5"/>
                    <a:gd name="T17" fmla="*/ T16 w 3434"/>
                    <a:gd name="T18" fmla="+- 0 1178 213"/>
                    <a:gd name="T19" fmla="*/ 1178 h 1084"/>
                    <a:gd name="T20" fmla="+- 0 2419 5"/>
                    <a:gd name="T21" fmla="*/ T20 w 3434"/>
                    <a:gd name="T22" fmla="+- 0 1157 213"/>
                    <a:gd name="T23" fmla="*/ 1157 h 1084"/>
                    <a:gd name="T24" fmla="+- 0 2437 5"/>
                    <a:gd name="T25" fmla="*/ T24 w 3434"/>
                    <a:gd name="T26" fmla="+- 0 1159 213"/>
                    <a:gd name="T27" fmla="*/ 1159 h 1084"/>
                    <a:gd name="T28" fmla="+- 0 2488 5"/>
                    <a:gd name="T29" fmla="*/ T28 w 3434"/>
                    <a:gd name="T30" fmla="+- 0 1213 213"/>
                    <a:gd name="T31" fmla="*/ 1213 h 1084"/>
                    <a:gd name="T32" fmla="+- 0 2502 5"/>
                    <a:gd name="T33" fmla="*/ T32 w 3434"/>
                    <a:gd name="T34" fmla="+- 0 1287 213"/>
                    <a:gd name="T35" fmla="*/ 1287 h 1084"/>
                    <a:gd name="T36" fmla="+- 0 2504 5"/>
                    <a:gd name="T37" fmla="*/ T36 w 3434"/>
                    <a:gd name="T38" fmla="+- 0 1260 213"/>
                    <a:gd name="T39" fmla="*/ 1260 h 1084"/>
                    <a:gd name="T40" fmla="+- 0 2526 5"/>
                    <a:gd name="T41" fmla="*/ T40 w 3434"/>
                    <a:gd name="T42" fmla="+- 0 1190 213"/>
                    <a:gd name="T43" fmla="*/ 1190 h 1084"/>
                    <a:gd name="T44" fmla="+- 0 2565 5"/>
                    <a:gd name="T45" fmla="*/ T44 w 3434"/>
                    <a:gd name="T46" fmla="+- 0 1155 213"/>
                    <a:gd name="T47" fmla="*/ 1155 h 1084"/>
                    <a:gd name="T48" fmla="+- 0 2582 5"/>
                    <a:gd name="T49" fmla="*/ T48 w 3434"/>
                    <a:gd name="T50" fmla="+- 0 1158 213"/>
                    <a:gd name="T51" fmla="*/ 1158 h 1084"/>
                    <a:gd name="T52" fmla="+- 0 2630 5"/>
                    <a:gd name="T53" fmla="*/ T52 w 3434"/>
                    <a:gd name="T54" fmla="+- 0 1215 213"/>
                    <a:gd name="T55" fmla="*/ 1215 h 1084"/>
                    <a:gd name="T56" fmla="+- 0 2643 5"/>
                    <a:gd name="T57" fmla="*/ T56 w 3434"/>
                    <a:gd name="T58" fmla="+- 0 1293 213"/>
                    <a:gd name="T59" fmla="*/ 1293 h 1084"/>
                    <a:gd name="T60" fmla="+- 0 2645 5"/>
                    <a:gd name="T61" fmla="*/ T60 w 3434"/>
                    <a:gd name="T62" fmla="+- 0 1264 213"/>
                    <a:gd name="T63" fmla="*/ 1264 h 1084"/>
                    <a:gd name="T64" fmla="+- 0 2665 5"/>
                    <a:gd name="T65" fmla="*/ T64 w 3434"/>
                    <a:gd name="T66" fmla="+- 0 1193 213"/>
                    <a:gd name="T67" fmla="*/ 1193 h 1084"/>
                    <a:gd name="T68" fmla="+- 0 2703 5"/>
                    <a:gd name="T69" fmla="*/ T68 w 3434"/>
                    <a:gd name="T70" fmla="+- 0 1156 213"/>
                    <a:gd name="T71" fmla="*/ 1156 h 1084"/>
                    <a:gd name="T72" fmla="+- 0 2720 5"/>
                    <a:gd name="T73" fmla="*/ T72 w 3434"/>
                    <a:gd name="T74" fmla="+- 0 1158 213"/>
                    <a:gd name="T75" fmla="*/ 1158 h 1084"/>
                    <a:gd name="T76" fmla="+- 0 2770 5"/>
                    <a:gd name="T77" fmla="*/ T76 w 3434"/>
                    <a:gd name="T78" fmla="+- 0 1214 213"/>
                    <a:gd name="T79" fmla="*/ 1214 h 1084"/>
                    <a:gd name="T80" fmla="+- 0 2784 5"/>
                    <a:gd name="T81" fmla="*/ T80 w 3434"/>
                    <a:gd name="T82" fmla="+- 0 1289 213"/>
                    <a:gd name="T83" fmla="*/ 1289 h 1084"/>
                    <a:gd name="T84" fmla="+- 0 2786 5"/>
                    <a:gd name="T85" fmla="*/ T84 w 3434"/>
                    <a:gd name="T86" fmla="+- 0 1262 213"/>
                    <a:gd name="T87" fmla="*/ 1262 h 1084"/>
                    <a:gd name="T88" fmla="+- 0 2807 5"/>
                    <a:gd name="T89" fmla="*/ T88 w 3434"/>
                    <a:gd name="T90" fmla="+- 0 1191 213"/>
                    <a:gd name="T91" fmla="*/ 1191 h 1084"/>
                    <a:gd name="T92" fmla="+- 0 2846 5"/>
                    <a:gd name="T93" fmla="*/ T92 w 3434"/>
                    <a:gd name="T94" fmla="+- 0 1156 213"/>
                    <a:gd name="T95" fmla="*/ 1156 h 1084"/>
                    <a:gd name="T96" fmla="+- 0 2863 5"/>
                    <a:gd name="T97" fmla="*/ T96 w 3434"/>
                    <a:gd name="T98" fmla="+- 0 1158 213"/>
                    <a:gd name="T99" fmla="*/ 1158 h 1084"/>
                    <a:gd name="T100" fmla="+- 0 2912 5"/>
                    <a:gd name="T101" fmla="*/ T100 w 3434"/>
                    <a:gd name="T102" fmla="+- 0 1215 213"/>
                    <a:gd name="T103" fmla="*/ 1215 h 1084"/>
                    <a:gd name="T104" fmla="+- 0 2925 5"/>
                    <a:gd name="T105" fmla="*/ T104 w 3434"/>
                    <a:gd name="T106" fmla="+- 0 1291 213"/>
                    <a:gd name="T107" fmla="*/ 1291 h 1084"/>
                    <a:gd name="T108" fmla="+- 0 2927 5"/>
                    <a:gd name="T109" fmla="*/ T108 w 3434"/>
                    <a:gd name="T110" fmla="+- 0 1263 213"/>
                    <a:gd name="T111" fmla="*/ 1263 h 1084"/>
                    <a:gd name="T112" fmla="+- 0 2947 5"/>
                    <a:gd name="T113" fmla="*/ T112 w 3434"/>
                    <a:gd name="T114" fmla="+- 0 1192 213"/>
                    <a:gd name="T115" fmla="*/ 1192 h 1084"/>
                    <a:gd name="T116" fmla="+- 0 2985 5"/>
                    <a:gd name="T117" fmla="*/ T116 w 3434"/>
                    <a:gd name="T118" fmla="+- 0 1156 213"/>
                    <a:gd name="T119" fmla="*/ 1156 h 1084"/>
                    <a:gd name="T120" fmla="+- 0 3003 5"/>
                    <a:gd name="T121" fmla="*/ T120 w 3434"/>
                    <a:gd name="T122" fmla="+- 0 1158 213"/>
                    <a:gd name="T123" fmla="*/ 1158 h 1084"/>
                    <a:gd name="T124" fmla="+- 0 3052 5"/>
                    <a:gd name="T125" fmla="*/ T124 w 3434"/>
                    <a:gd name="T126" fmla="+- 0 1214 213"/>
                    <a:gd name="T127" fmla="*/ 1214 h 1084"/>
                    <a:gd name="T128" fmla="+- 0 3066 5"/>
                    <a:gd name="T129" fmla="*/ T128 w 3434"/>
                    <a:gd name="T130" fmla="+- 0 1290 213"/>
                    <a:gd name="T131" fmla="*/ 1290 h 1084"/>
                    <a:gd name="T132" fmla="+- 0 3438 5"/>
                    <a:gd name="T133" fmla="*/ T132 w 3434"/>
                    <a:gd name="T134" fmla="+- 0 1296 213"/>
                    <a:gd name="T135" fmla="*/ 1296 h 1084"/>
                    <a:gd name="T136" fmla="+- 0 3438 5"/>
                    <a:gd name="T137" fmla="*/ T136 w 3434"/>
                    <a:gd name="T138" fmla="+- 0 213 213"/>
                    <a:gd name="T139" fmla="*/ 213 h 1084"/>
                    <a:gd name="T140" fmla="+- 0 5 5"/>
                    <a:gd name="T141" fmla="*/ T140 w 3434"/>
                    <a:gd name="T142" fmla="+- 0 213 213"/>
                    <a:gd name="T143" fmla="*/ 213 h 1084"/>
                    <a:gd name="T144" fmla="+- 0 5 5"/>
                    <a:gd name="T145" fmla="*/ T144 w 3434"/>
                    <a:gd name="T146" fmla="+- 0 1296 213"/>
                    <a:gd name="T147" fmla="*/ 1296 h 1084"/>
                    <a:gd name="T148" fmla="+- 0 1755 5"/>
                    <a:gd name="T149" fmla="*/ T148 w 3434"/>
                    <a:gd name="T150" fmla="+- 0 1296 213"/>
                    <a:gd name="T151" fmla="*/ 1296 h 108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</a:cxnLst>
                  <a:rect l="0" t="0" r="r" b="b"/>
                  <a:pathLst>
                    <a:path w="3434" h="1084">
                      <a:moveTo>
                        <a:pt x="1875" y="1083"/>
                      </a:moveTo>
                      <a:lnTo>
                        <a:pt x="2357" y="1083"/>
                      </a:lnTo>
                      <a:lnTo>
                        <a:pt x="2358" y="1054"/>
                      </a:lnTo>
                      <a:lnTo>
                        <a:pt x="2362" y="1028"/>
                      </a:lnTo>
                      <a:lnTo>
                        <a:pt x="2388" y="965"/>
                      </a:lnTo>
                      <a:lnTo>
                        <a:pt x="2414" y="944"/>
                      </a:lnTo>
                      <a:lnTo>
                        <a:pt x="2432" y="946"/>
                      </a:lnTo>
                      <a:lnTo>
                        <a:pt x="2483" y="1000"/>
                      </a:lnTo>
                      <a:lnTo>
                        <a:pt x="2497" y="1074"/>
                      </a:lnTo>
                      <a:lnTo>
                        <a:pt x="2499" y="1047"/>
                      </a:lnTo>
                      <a:lnTo>
                        <a:pt x="2521" y="977"/>
                      </a:lnTo>
                      <a:lnTo>
                        <a:pt x="2560" y="942"/>
                      </a:lnTo>
                      <a:lnTo>
                        <a:pt x="2577" y="945"/>
                      </a:lnTo>
                      <a:lnTo>
                        <a:pt x="2625" y="1002"/>
                      </a:lnTo>
                      <a:lnTo>
                        <a:pt x="2638" y="1080"/>
                      </a:lnTo>
                      <a:lnTo>
                        <a:pt x="2640" y="1051"/>
                      </a:lnTo>
                      <a:lnTo>
                        <a:pt x="2660" y="980"/>
                      </a:lnTo>
                      <a:lnTo>
                        <a:pt x="2698" y="943"/>
                      </a:lnTo>
                      <a:lnTo>
                        <a:pt x="2715" y="945"/>
                      </a:lnTo>
                      <a:lnTo>
                        <a:pt x="2765" y="1001"/>
                      </a:lnTo>
                      <a:lnTo>
                        <a:pt x="2779" y="1076"/>
                      </a:lnTo>
                      <a:lnTo>
                        <a:pt x="2781" y="1049"/>
                      </a:lnTo>
                      <a:lnTo>
                        <a:pt x="2802" y="978"/>
                      </a:lnTo>
                      <a:lnTo>
                        <a:pt x="2841" y="943"/>
                      </a:lnTo>
                      <a:lnTo>
                        <a:pt x="2858" y="945"/>
                      </a:lnTo>
                      <a:lnTo>
                        <a:pt x="2907" y="1002"/>
                      </a:lnTo>
                      <a:lnTo>
                        <a:pt x="2920" y="1078"/>
                      </a:lnTo>
                      <a:lnTo>
                        <a:pt x="2922" y="1050"/>
                      </a:lnTo>
                      <a:lnTo>
                        <a:pt x="2942" y="979"/>
                      </a:lnTo>
                      <a:lnTo>
                        <a:pt x="2980" y="943"/>
                      </a:lnTo>
                      <a:lnTo>
                        <a:pt x="2998" y="945"/>
                      </a:lnTo>
                      <a:lnTo>
                        <a:pt x="3047" y="1001"/>
                      </a:lnTo>
                      <a:lnTo>
                        <a:pt x="3061" y="1077"/>
                      </a:lnTo>
                      <a:lnTo>
                        <a:pt x="3433" y="1083"/>
                      </a:lnTo>
                      <a:lnTo>
                        <a:pt x="3433" y="0"/>
                      </a:lnTo>
                      <a:lnTo>
                        <a:pt x="0" y="0"/>
                      </a:lnTo>
                      <a:lnTo>
                        <a:pt x="0" y="1083"/>
                      </a:lnTo>
                      <a:lnTo>
                        <a:pt x="1750" y="1083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1339" y="5"/>
                <a:ext cx="417" cy="416"/>
                <a:chOff x="1339" y="5"/>
                <a:chExt cx="417" cy="416"/>
              </a:xfrm>
            </p:grpSpPr>
            <p:sp>
              <p:nvSpPr>
                <p:cNvPr id="28" name="Freeform 19"/>
                <p:cNvSpPr>
                  <a:spLocks/>
                </p:cNvSpPr>
                <p:nvPr/>
              </p:nvSpPr>
              <p:spPr bwMode="auto">
                <a:xfrm>
                  <a:off x="1339" y="5"/>
                  <a:ext cx="417" cy="416"/>
                </a:xfrm>
                <a:custGeom>
                  <a:avLst/>
                  <a:gdLst>
                    <a:gd name="T0" fmla="+- 0 1547 1339"/>
                    <a:gd name="T1" fmla="*/ T0 w 417"/>
                    <a:gd name="T2" fmla="+- 0 5 5"/>
                    <a:gd name="T3" fmla="*/ 5 h 416"/>
                    <a:gd name="T4" fmla="+- 0 1481 1339"/>
                    <a:gd name="T5" fmla="*/ T4 w 417"/>
                    <a:gd name="T6" fmla="+- 0 16 5"/>
                    <a:gd name="T7" fmla="*/ 16 h 416"/>
                    <a:gd name="T8" fmla="+- 0 1424 1339"/>
                    <a:gd name="T9" fmla="*/ T8 w 417"/>
                    <a:gd name="T10" fmla="+- 0 46 5"/>
                    <a:gd name="T11" fmla="*/ 46 h 416"/>
                    <a:gd name="T12" fmla="+- 0 1379 1339"/>
                    <a:gd name="T13" fmla="*/ T12 w 417"/>
                    <a:gd name="T14" fmla="+- 0 92 5"/>
                    <a:gd name="T15" fmla="*/ 92 h 416"/>
                    <a:gd name="T16" fmla="+- 0 1350 1339"/>
                    <a:gd name="T17" fmla="*/ T16 w 417"/>
                    <a:gd name="T18" fmla="+- 0 151 5"/>
                    <a:gd name="T19" fmla="*/ 151 h 416"/>
                    <a:gd name="T20" fmla="+- 0 1339 1339"/>
                    <a:gd name="T21" fmla="*/ T20 w 417"/>
                    <a:gd name="T22" fmla="+- 0 221 5"/>
                    <a:gd name="T23" fmla="*/ 221 h 416"/>
                    <a:gd name="T24" fmla="+- 0 1341 1339"/>
                    <a:gd name="T25" fmla="*/ T24 w 417"/>
                    <a:gd name="T26" fmla="+- 0 243 5"/>
                    <a:gd name="T27" fmla="*/ 243 h 416"/>
                    <a:gd name="T28" fmla="+- 0 1360 1339"/>
                    <a:gd name="T29" fmla="*/ T28 w 417"/>
                    <a:gd name="T30" fmla="+- 0 304 5"/>
                    <a:gd name="T31" fmla="*/ 304 h 416"/>
                    <a:gd name="T32" fmla="+- 0 1397 1339"/>
                    <a:gd name="T33" fmla="*/ T32 w 417"/>
                    <a:gd name="T34" fmla="+- 0 356 5"/>
                    <a:gd name="T35" fmla="*/ 356 h 416"/>
                    <a:gd name="T36" fmla="+- 0 1449 1339"/>
                    <a:gd name="T37" fmla="*/ T36 w 417"/>
                    <a:gd name="T38" fmla="+- 0 394 5"/>
                    <a:gd name="T39" fmla="*/ 394 h 416"/>
                    <a:gd name="T40" fmla="+- 0 1515 1339"/>
                    <a:gd name="T41" fmla="*/ T40 w 417"/>
                    <a:gd name="T42" fmla="+- 0 416 5"/>
                    <a:gd name="T43" fmla="*/ 416 h 416"/>
                    <a:gd name="T44" fmla="+- 0 1564 1339"/>
                    <a:gd name="T45" fmla="*/ T44 w 417"/>
                    <a:gd name="T46" fmla="+- 0 421 5"/>
                    <a:gd name="T47" fmla="*/ 421 h 416"/>
                    <a:gd name="T48" fmla="+- 0 1587 1339"/>
                    <a:gd name="T49" fmla="*/ T48 w 417"/>
                    <a:gd name="T50" fmla="+- 0 418 5"/>
                    <a:gd name="T51" fmla="*/ 418 h 416"/>
                    <a:gd name="T52" fmla="+- 0 1649 1339"/>
                    <a:gd name="T53" fmla="*/ T52 w 417"/>
                    <a:gd name="T54" fmla="+- 0 395 5"/>
                    <a:gd name="T55" fmla="*/ 395 h 416"/>
                    <a:gd name="T56" fmla="+- 0 1700 1339"/>
                    <a:gd name="T57" fmla="*/ T56 w 417"/>
                    <a:gd name="T58" fmla="+- 0 355 5"/>
                    <a:gd name="T59" fmla="*/ 355 h 416"/>
                    <a:gd name="T60" fmla="+- 0 1736 1339"/>
                    <a:gd name="T61" fmla="*/ T60 w 417"/>
                    <a:gd name="T62" fmla="+- 0 301 5"/>
                    <a:gd name="T63" fmla="*/ 301 h 416"/>
                    <a:gd name="T64" fmla="+- 0 1754 1339"/>
                    <a:gd name="T65" fmla="*/ T64 w 417"/>
                    <a:gd name="T66" fmla="+- 0 236 5"/>
                    <a:gd name="T67" fmla="*/ 236 h 416"/>
                    <a:gd name="T68" fmla="+- 0 1755 1339"/>
                    <a:gd name="T69" fmla="*/ T68 w 417"/>
                    <a:gd name="T70" fmla="+- 0 213 5"/>
                    <a:gd name="T71" fmla="*/ 213 h 416"/>
                    <a:gd name="T72" fmla="+- 0 1755 1339"/>
                    <a:gd name="T73" fmla="*/ T72 w 417"/>
                    <a:gd name="T74" fmla="+- 0 196 5"/>
                    <a:gd name="T75" fmla="*/ 196 h 416"/>
                    <a:gd name="T76" fmla="+- 0 1739 1339"/>
                    <a:gd name="T77" fmla="*/ T76 w 417"/>
                    <a:gd name="T78" fmla="+- 0 131 5"/>
                    <a:gd name="T79" fmla="*/ 131 h 416"/>
                    <a:gd name="T80" fmla="+- 0 1704 1339"/>
                    <a:gd name="T81" fmla="*/ T80 w 417"/>
                    <a:gd name="T82" fmla="+- 0 76 5"/>
                    <a:gd name="T83" fmla="*/ 76 h 416"/>
                    <a:gd name="T84" fmla="+- 0 1654 1339"/>
                    <a:gd name="T85" fmla="*/ T84 w 417"/>
                    <a:gd name="T86" fmla="+- 0 34 5"/>
                    <a:gd name="T87" fmla="*/ 34 h 416"/>
                    <a:gd name="T88" fmla="+- 0 1593 1339"/>
                    <a:gd name="T89" fmla="*/ T88 w 417"/>
                    <a:gd name="T90" fmla="+- 0 10 5"/>
                    <a:gd name="T91" fmla="*/ 10 h 416"/>
                    <a:gd name="T92" fmla="+- 0 1547 1339"/>
                    <a:gd name="T93" fmla="*/ T92 w 417"/>
                    <a:gd name="T94" fmla="+- 0 5 5"/>
                    <a:gd name="T95" fmla="*/ 5 h 4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</a:cxnLst>
                  <a:rect l="0" t="0" r="r" b="b"/>
                  <a:pathLst>
                    <a:path w="417" h="416">
                      <a:moveTo>
                        <a:pt x="208" y="0"/>
                      </a:moveTo>
                      <a:lnTo>
                        <a:pt x="142" y="11"/>
                      </a:lnTo>
                      <a:lnTo>
                        <a:pt x="85" y="41"/>
                      </a:lnTo>
                      <a:lnTo>
                        <a:pt x="40" y="87"/>
                      </a:lnTo>
                      <a:lnTo>
                        <a:pt x="11" y="146"/>
                      </a:lnTo>
                      <a:lnTo>
                        <a:pt x="0" y="216"/>
                      </a:lnTo>
                      <a:lnTo>
                        <a:pt x="2" y="238"/>
                      </a:lnTo>
                      <a:lnTo>
                        <a:pt x="21" y="299"/>
                      </a:lnTo>
                      <a:lnTo>
                        <a:pt x="58" y="351"/>
                      </a:lnTo>
                      <a:lnTo>
                        <a:pt x="110" y="389"/>
                      </a:lnTo>
                      <a:lnTo>
                        <a:pt x="176" y="411"/>
                      </a:lnTo>
                      <a:lnTo>
                        <a:pt x="225" y="416"/>
                      </a:lnTo>
                      <a:lnTo>
                        <a:pt x="248" y="413"/>
                      </a:lnTo>
                      <a:lnTo>
                        <a:pt x="310" y="390"/>
                      </a:lnTo>
                      <a:lnTo>
                        <a:pt x="361" y="350"/>
                      </a:lnTo>
                      <a:lnTo>
                        <a:pt x="397" y="296"/>
                      </a:lnTo>
                      <a:lnTo>
                        <a:pt x="415" y="231"/>
                      </a:lnTo>
                      <a:lnTo>
                        <a:pt x="416" y="208"/>
                      </a:lnTo>
                      <a:lnTo>
                        <a:pt x="416" y="191"/>
                      </a:lnTo>
                      <a:lnTo>
                        <a:pt x="400" y="126"/>
                      </a:lnTo>
                      <a:lnTo>
                        <a:pt x="365" y="71"/>
                      </a:lnTo>
                      <a:lnTo>
                        <a:pt x="315" y="29"/>
                      </a:lnTo>
                      <a:lnTo>
                        <a:pt x="254" y="5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1339" y="5"/>
                <a:ext cx="417" cy="416"/>
                <a:chOff x="1339" y="5"/>
                <a:chExt cx="417" cy="416"/>
              </a:xfrm>
            </p:grpSpPr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>
                  <a:off x="1339" y="5"/>
                  <a:ext cx="417" cy="416"/>
                </a:xfrm>
                <a:custGeom>
                  <a:avLst/>
                  <a:gdLst>
                    <a:gd name="T0" fmla="+- 0 1755 1339"/>
                    <a:gd name="T1" fmla="*/ T0 w 417"/>
                    <a:gd name="T2" fmla="+- 0 213 5"/>
                    <a:gd name="T3" fmla="*/ 213 h 416"/>
                    <a:gd name="T4" fmla="+- 0 1744 1339"/>
                    <a:gd name="T5" fmla="*/ T4 w 417"/>
                    <a:gd name="T6" fmla="+- 0 280 5"/>
                    <a:gd name="T7" fmla="*/ 280 h 416"/>
                    <a:gd name="T8" fmla="+- 0 1714 1339"/>
                    <a:gd name="T9" fmla="*/ T8 w 417"/>
                    <a:gd name="T10" fmla="+- 0 338 5"/>
                    <a:gd name="T11" fmla="*/ 338 h 416"/>
                    <a:gd name="T12" fmla="+- 0 1667 1339"/>
                    <a:gd name="T13" fmla="*/ T12 w 417"/>
                    <a:gd name="T14" fmla="+- 0 383 5"/>
                    <a:gd name="T15" fmla="*/ 383 h 416"/>
                    <a:gd name="T16" fmla="+- 0 1608 1339"/>
                    <a:gd name="T17" fmla="*/ T16 w 417"/>
                    <a:gd name="T18" fmla="+- 0 412 5"/>
                    <a:gd name="T19" fmla="*/ 412 h 416"/>
                    <a:gd name="T20" fmla="+- 0 1564 1339"/>
                    <a:gd name="T21" fmla="*/ T20 w 417"/>
                    <a:gd name="T22" fmla="+- 0 421 5"/>
                    <a:gd name="T23" fmla="*/ 421 h 416"/>
                    <a:gd name="T24" fmla="+- 0 1539 1339"/>
                    <a:gd name="T25" fmla="*/ T24 w 417"/>
                    <a:gd name="T26" fmla="+- 0 420 5"/>
                    <a:gd name="T27" fmla="*/ 420 h 416"/>
                    <a:gd name="T28" fmla="+- 0 1470 1339"/>
                    <a:gd name="T29" fmla="*/ T28 w 417"/>
                    <a:gd name="T30" fmla="+- 0 403 5"/>
                    <a:gd name="T31" fmla="*/ 403 h 416"/>
                    <a:gd name="T32" fmla="+- 0 1413 1339"/>
                    <a:gd name="T33" fmla="*/ T32 w 417"/>
                    <a:gd name="T34" fmla="+- 0 370 5"/>
                    <a:gd name="T35" fmla="*/ 370 h 416"/>
                    <a:gd name="T36" fmla="+- 0 1371 1339"/>
                    <a:gd name="T37" fmla="*/ T36 w 417"/>
                    <a:gd name="T38" fmla="+- 0 322 5"/>
                    <a:gd name="T39" fmla="*/ 322 h 416"/>
                    <a:gd name="T40" fmla="+- 0 1345 1339"/>
                    <a:gd name="T41" fmla="*/ T40 w 417"/>
                    <a:gd name="T42" fmla="+- 0 264 5"/>
                    <a:gd name="T43" fmla="*/ 264 h 416"/>
                    <a:gd name="T44" fmla="+- 0 1339 1339"/>
                    <a:gd name="T45" fmla="*/ T44 w 417"/>
                    <a:gd name="T46" fmla="+- 0 221 5"/>
                    <a:gd name="T47" fmla="*/ 221 h 416"/>
                    <a:gd name="T48" fmla="+- 0 1340 1339"/>
                    <a:gd name="T49" fmla="*/ T48 w 417"/>
                    <a:gd name="T50" fmla="+- 0 197 5"/>
                    <a:gd name="T51" fmla="*/ 197 h 416"/>
                    <a:gd name="T52" fmla="+- 0 1358 1339"/>
                    <a:gd name="T53" fmla="*/ T52 w 417"/>
                    <a:gd name="T54" fmla="+- 0 130 5"/>
                    <a:gd name="T55" fmla="*/ 130 h 416"/>
                    <a:gd name="T56" fmla="+- 0 1393 1339"/>
                    <a:gd name="T57" fmla="*/ T56 w 417"/>
                    <a:gd name="T58" fmla="+- 0 75 5"/>
                    <a:gd name="T59" fmla="*/ 75 h 416"/>
                    <a:gd name="T60" fmla="+- 0 1442 1339"/>
                    <a:gd name="T61" fmla="*/ T60 w 417"/>
                    <a:gd name="T62" fmla="+- 0 34 5"/>
                    <a:gd name="T63" fmla="*/ 34 h 416"/>
                    <a:gd name="T64" fmla="+- 0 1502 1339"/>
                    <a:gd name="T65" fmla="*/ T64 w 417"/>
                    <a:gd name="T66" fmla="+- 0 10 5"/>
                    <a:gd name="T67" fmla="*/ 10 h 416"/>
                    <a:gd name="T68" fmla="+- 0 1547 1339"/>
                    <a:gd name="T69" fmla="*/ T68 w 417"/>
                    <a:gd name="T70" fmla="+- 0 5 5"/>
                    <a:gd name="T71" fmla="*/ 5 h 416"/>
                    <a:gd name="T72" fmla="+- 0 1570 1339"/>
                    <a:gd name="T73" fmla="*/ T72 w 417"/>
                    <a:gd name="T74" fmla="+- 0 6 5"/>
                    <a:gd name="T75" fmla="*/ 6 h 416"/>
                    <a:gd name="T76" fmla="+- 0 1635 1339"/>
                    <a:gd name="T77" fmla="*/ T76 w 417"/>
                    <a:gd name="T78" fmla="+- 0 24 5"/>
                    <a:gd name="T79" fmla="*/ 24 h 416"/>
                    <a:gd name="T80" fmla="+- 0 1689 1339"/>
                    <a:gd name="T81" fmla="*/ T80 w 417"/>
                    <a:gd name="T82" fmla="+- 0 60 5"/>
                    <a:gd name="T83" fmla="*/ 60 h 416"/>
                    <a:gd name="T84" fmla="+- 0 1729 1339"/>
                    <a:gd name="T85" fmla="*/ T84 w 417"/>
                    <a:gd name="T86" fmla="+- 0 112 5"/>
                    <a:gd name="T87" fmla="*/ 112 h 416"/>
                    <a:gd name="T88" fmla="+- 0 1752 1339"/>
                    <a:gd name="T89" fmla="*/ T88 w 417"/>
                    <a:gd name="T90" fmla="+- 0 174 5"/>
                    <a:gd name="T91" fmla="*/ 174 h 416"/>
                    <a:gd name="T92" fmla="+- 0 1755 1339"/>
                    <a:gd name="T93" fmla="*/ T92 w 417"/>
                    <a:gd name="T94" fmla="+- 0 213 5"/>
                    <a:gd name="T95" fmla="*/ 213 h 4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</a:cxnLst>
                  <a:rect l="0" t="0" r="r" b="b"/>
                  <a:pathLst>
                    <a:path w="417" h="416">
                      <a:moveTo>
                        <a:pt x="416" y="208"/>
                      </a:moveTo>
                      <a:lnTo>
                        <a:pt x="405" y="275"/>
                      </a:lnTo>
                      <a:lnTo>
                        <a:pt x="375" y="333"/>
                      </a:lnTo>
                      <a:lnTo>
                        <a:pt x="328" y="378"/>
                      </a:lnTo>
                      <a:lnTo>
                        <a:pt x="269" y="407"/>
                      </a:lnTo>
                      <a:lnTo>
                        <a:pt x="225" y="416"/>
                      </a:lnTo>
                      <a:lnTo>
                        <a:pt x="200" y="415"/>
                      </a:lnTo>
                      <a:lnTo>
                        <a:pt x="131" y="398"/>
                      </a:lnTo>
                      <a:lnTo>
                        <a:pt x="74" y="365"/>
                      </a:lnTo>
                      <a:lnTo>
                        <a:pt x="32" y="317"/>
                      </a:lnTo>
                      <a:lnTo>
                        <a:pt x="6" y="259"/>
                      </a:lnTo>
                      <a:lnTo>
                        <a:pt x="0" y="216"/>
                      </a:lnTo>
                      <a:lnTo>
                        <a:pt x="1" y="192"/>
                      </a:lnTo>
                      <a:lnTo>
                        <a:pt x="19" y="125"/>
                      </a:lnTo>
                      <a:lnTo>
                        <a:pt x="54" y="70"/>
                      </a:lnTo>
                      <a:lnTo>
                        <a:pt x="103" y="29"/>
                      </a:lnTo>
                      <a:lnTo>
                        <a:pt x="163" y="5"/>
                      </a:lnTo>
                      <a:lnTo>
                        <a:pt x="208" y="0"/>
                      </a:lnTo>
                      <a:lnTo>
                        <a:pt x="231" y="1"/>
                      </a:lnTo>
                      <a:lnTo>
                        <a:pt x="296" y="19"/>
                      </a:lnTo>
                      <a:lnTo>
                        <a:pt x="350" y="55"/>
                      </a:lnTo>
                      <a:lnTo>
                        <a:pt x="390" y="107"/>
                      </a:lnTo>
                      <a:lnTo>
                        <a:pt x="413" y="169"/>
                      </a:lnTo>
                      <a:lnTo>
                        <a:pt x="416" y="20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1405" y="142"/>
                <a:ext cx="285" cy="143"/>
                <a:chOff x="1405" y="142"/>
                <a:chExt cx="285" cy="143"/>
              </a:xfrm>
            </p:grpSpPr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405" y="142"/>
                  <a:ext cx="285" cy="143"/>
                </a:xfrm>
                <a:custGeom>
                  <a:avLst/>
                  <a:gdLst>
                    <a:gd name="T0" fmla="+- 0 1405 1405"/>
                    <a:gd name="T1" fmla="*/ T0 w 285"/>
                    <a:gd name="T2" fmla="+- 0 213 142"/>
                    <a:gd name="T3" fmla="*/ 213 h 143"/>
                    <a:gd name="T4" fmla="+- 0 1434 1405"/>
                    <a:gd name="T5" fmla="*/ T4 w 285"/>
                    <a:gd name="T6" fmla="+- 0 156 142"/>
                    <a:gd name="T7" fmla="*/ 156 h 143"/>
                    <a:gd name="T8" fmla="+- 0 1475 1405"/>
                    <a:gd name="T9" fmla="*/ T8 w 285"/>
                    <a:gd name="T10" fmla="+- 0 142 142"/>
                    <a:gd name="T11" fmla="*/ 142 h 143"/>
                    <a:gd name="T12" fmla="+- 0 1497 1405"/>
                    <a:gd name="T13" fmla="*/ T12 w 285"/>
                    <a:gd name="T14" fmla="+- 0 147 142"/>
                    <a:gd name="T15" fmla="*/ 147 h 143"/>
                    <a:gd name="T16" fmla="+- 0 1540 1405"/>
                    <a:gd name="T17" fmla="*/ T16 w 285"/>
                    <a:gd name="T18" fmla="+- 0 196 142"/>
                    <a:gd name="T19" fmla="*/ 196 h 143"/>
                    <a:gd name="T20" fmla="+- 0 1553 1405"/>
                    <a:gd name="T21" fmla="*/ T20 w 285"/>
                    <a:gd name="T22" fmla="+- 0 229 142"/>
                    <a:gd name="T23" fmla="*/ 229 h 143"/>
                    <a:gd name="T24" fmla="+- 0 1564 1405"/>
                    <a:gd name="T25" fmla="*/ T24 w 285"/>
                    <a:gd name="T26" fmla="+- 0 248 142"/>
                    <a:gd name="T27" fmla="*/ 248 h 143"/>
                    <a:gd name="T28" fmla="+- 0 1578 1405"/>
                    <a:gd name="T29" fmla="*/ T28 w 285"/>
                    <a:gd name="T30" fmla="+- 0 266 142"/>
                    <a:gd name="T31" fmla="*/ 266 h 143"/>
                    <a:gd name="T32" fmla="+- 0 1595 1405"/>
                    <a:gd name="T33" fmla="*/ T32 w 285"/>
                    <a:gd name="T34" fmla="+- 0 279 142"/>
                    <a:gd name="T35" fmla="*/ 279 h 143"/>
                    <a:gd name="T36" fmla="+- 0 1617 1405"/>
                    <a:gd name="T37" fmla="*/ T36 w 285"/>
                    <a:gd name="T38" fmla="+- 0 284 142"/>
                    <a:gd name="T39" fmla="*/ 284 h 143"/>
                    <a:gd name="T40" fmla="+- 0 1640 1405"/>
                    <a:gd name="T41" fmla="*/ T40 w 285"/>
                    <a:gd name="T42" fmla="+- 0 281 142"/>
                    <a:gd name="T43" fmla="*/ 281 h 143"/>
                    <a:gd name="T44" fmla="+- 0 1659 1405"/>
                    <a:gd name="T45" fmla="*/ T44 w 285"/>
                    <a:gd name="T46" fmla="+- 0 271 142"/>
                    <a:gd name="T47" fmla="*/ 271 h 143"/>
                    <a:gd name="T48" fmla="+- 0 1675 1405"/>
                    <a:gd name="T49" fmla="*/ T48 w 285"/>
                    <a:gd name="T50" fmla="+- 0 256 142"/>
                    <a:gd name="T51" fmla="*/ 256 h 143"/>
                    <a:gd name="T52" fmla="+- 0 1685 1405"/>
                    <a:gd name="T53" fmla="*/ T52 w 285"/>
                    <a:gd name="T54" fmla="+- 0 237 142"/>
                    <a:gd name="T55" fmla="*/ 237 h 143"/>
                    <a:gd name="T56" fmla="+- 0 1689 1405"/>
                    <a:gd name="T57" fmla="*/ T56 w 285"/>
                    <a:gd name="T58" fmla="+- 0 215 142"/>
                    <a:gd name="T59" fmla="*/ 215 h 14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</a:cxnLst>
                  <a:rect l="0" t="0" r="r" b="b"/>
                  <a:pathLst>
                    <a:path w="285" h="143">
                      <a:moveTo>
                        <a:pt x="0" y="71"/>
                      </a:moveTo>
                      <a:lnTo>
                        <a:pt x="29" y="14"/>
                      </a:lnTo>
                      <a:lnTo>
                        <a:pt x="70" y="0"/>
                      </a:lnTo>
                      <a:lnTo>
                        <a:pt x="92" y="5"/>
                      </a:lnTo>
                      <a:lnTo>
                        <a:pt x="135" y="54"/>
                      </a:lnTo>
                      <a:lnTo>
                        <a:pt x="148" y="87"/>
                      </a:lnTo>
                      <a:lnTo>
                        <a:pt x="159" y="106"/>
                      </a:lnTo>
                      <a:lnTo>
                        <a:pt x="173" y="124"/>
                      </a:lnTo>
                      <a:lnTo>
                        <a:pt x="190" y="137"/>
                      </a:lnTo>
                      <a:lnTo>
                        <a:pt x="212" y="142"/>
                      </a:lnTo>
                      <a:lnTo>
                        <a:pt x="235" y="139"/>
                      </a:lnTo>
                      <a:lnTo>
                        <a:pt x="254" y="129"/>
                      </a:lnTo>
                      <a:lnTo>
                        <a:pt x="270" y="114"/>
                      </a:lnTo>
                      <a:lnTo>
                        <a:pt x="280" y="95"/>
                      </a:lnTo>
                      <a:lnTo>
                        <a:pt x="284" y="73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12"/>
              <p:cNvGrpSpPr>
                <a:grpSpLocks/>
              </p:cNvGrpSpPr>
              <p:nvPr/>
            </p:nvGrpSpPr>
            <p:grpSpPr bwMode="auto">
              <a:xfrm>
                <a:off x="1755" y="1013"/>
                <a:ext cx="2" cy="567"/>
                <a:chOff x="1755" y="1013"/>
                <a:chExt cx="2" cy="567"/>
              </a:xfrm>
            </p:grpSpPr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1755" y="1013"/>
                  <a:ext cx="2" cy="567"/>
                </a:xfrm>
                <a:custGeom>
                  <a:avLst/>
                  <a:gdLst>
                    <a:gd name="T0" fmla="+- 0 1013 1013"/>
                    <a:gd name="T1" fmla="*/ 1013 h 567"/>
                    <a:gd name="T2" fmla="+- 0 1580 1013"/>
                    <a:gd name="T3" fmla="*/ 1580 h 567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67">
                      <a:moveTo>
                        <a:pt x="0" y="0"/>
                      </a:moveTo>
                      <a:lnTo>
                        <a:pt x="0" y="567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10"/>
              <p:cNvGrpSpPr>
                <a:grpSpLocks/>
              </p:cNvGrpSpPr>
              <p:nvPr/>
            </p:nvGrpSpPr>
            <p:grpSpPr bwMode="auto">
              <a:xfrm>
                <a:off x="1880" y="1013"/>
                <a:ext cx="2" cy="567"/>
                <a:chOff x="1880" y="1013"/>
                <a:chExt cx="2" cy="567"/>
              </a:xfrm>
            </p:grpSpPr>
            <p:sp>
              <p:nvSpPr>
                <p:cNvPr id="24" name="Freeform 11"/>
                <p:cNvSpPr>
                  <a:spLocks/>
                </p:cNvSpPr>
                <p:nvPr/>
              </p:nvSpPr>
              <p:spPr bwMode="auto">
                <a:xfrm>
                  <a:off x="1880" y="1013"/>
                  <a:ext cx="2" cy="567"/>
                </a:xfrm>
                <a:custGeom>
                  <a:avLst/>
                  <a:gdLst>
                    <a:gd name="T0" fmla="+- 0 1013 1013"/>
                    <a:gd name="T1" fmla="*/ 1013 h 567"/>
                    <a:gd name="T2" fmla="+- 0 1580 1013"/>
                    <a:gd name="T3" fmla="*/ 1580 h 567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67">
                      <a:moveTo>
                        <a:pt x="0" y="0"/>
                      </a:moveTo>
                      <a:lnTo>
                        <a:pt x="0" y="567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409" y="1225"/>
                <a:ext cx="567" cy="142"/>
                <a:chOff x="409" y="1225"/>
                <a:chExt cx="567" cy="142"/>
              </a:xfrm>
            </p:grpSpPr>
            <p:sp>
              <p:nvSpPr>
                <p:cNvPr id="23" name="Freeform 9"/>
                <p:cNvSpPr>
                  <a:spLocks/>
                </p:cNvSpPr>
                <p:nvPr/>
              </p:nvSpPr>
              <p:spPr bwMode="auto">
                <a:xfrm>
                  <a:off x="409" y="1225"/>
                  <a:ext cx="567" cy="142"/>
                </a:xfrm>
                <a:custGeom>
                  <a:avLst/>
                  <a:gdLst>
                    <a:gd name="T0" fmla="+- 0 976 409"/>
                    <a:gd name="T1" fmla="*/ T0 w 567"/>
                    <a:gd name="T2" fmla="+- 0 1367 1225"/>
                    <a:gd name="T3" fmla="*/ 1367 h 142"/>
                    <a:gd name="T4" fmla="+- 0 409 409"/>
                    <a:gd name="T5" fmla="*/ T4 w 567"/>
                    <a:gd name="T6" fmla="+- 0 1367 1225"/>
                    <a:gd name="T7" fmla="*/ 1367 h 142"/>
                    <a:gd name="T8" fmla="+- 0 409 409"/>
                    <a:gd name="T9" fmla="*/ T8 w 567"/>
                    <a:gd name="T10" fmla="+- 0 1225 1225"/>
                    <a:gd name="T11" fmla="*/ 1225 h 142"/>
                    <a:gd name="T12" fmla="+- 0 976 409"/>
                    <a:gd name="T13" fmla="*/ T12 w 567"/>
                    <a:gd name="T14" fmla="+- 0 1225 1225"/>
                    <a:gd name="T15" fmla="*/ 1225 h 142"/>
                    <a:gd name="T16" fmla="+- 0 976 409"/>
                    <a:gd name="T17" fmla="*/ T16 w 567"/>
                    <a:gd name="T18" fmla="+- 0 1367 1225"/>
                    <a:gd name="T19" fmla="*/ 1367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2"/>
              <p:cNvGrpSpPr>
                <a:grpSpLocks/>
              </p:cNvGrpSpPr>
              <p:nvPr/>
            </p:nvGrpSpPr>
            <p:grpSpPr bwMode="auto">
              <a:xfrm>
                <a:off x="409" y="1225"/>
                <a:ext cx="567" cy="142"/>
                <a:chOff x="409" y="1225"/>
                <a:chExt cx="567" cy="142"/>
              </a:xfrm>
            </p:grpSpPr>
            <p:sp>
              <p:nvSpPr>
                <p:cNvPr id="18" name="Freeform 7"/>
                <p:cNvSpPr>
                  <a:spLocks/>
                </p:cNvSpPr>
                <p:nvPr/>
              </p:nvSpPr>
              <p:spPr bwMode="auto">
                <a:xfrm>
                  <a:off x="409" y="1225"/>
                  <a:ext cx="567" cy="142"/>
                </a:xfrm>
                <a:custGeom>
                  <a:avLst/>
                  <a:gdLst>
                    <a:gd name="T0" fmla="+- 0 976 409"/>
                    <a:gd name="T1" fmla="*/ T0 w 567"/>
                    <a:gd name="T2" fmla="+- 0 1367 1225"/>
                    <a:gd name="T3" fmla="*/ 1367 h 142"/>
                    <a:gd name="T4" fmla="+- 0 409 409"/>
                    <a:gd name="T5" fmla="*/ T4 w 567"/>
                    <a:gd name="T6" fmla="+- 0 1367 1225"/>
                    <a:gd name="T7" fmla="*/ 1367 h 142"/>
                    <a:gd name="T8" fmla="+- 0 409 409"/>
                    <a:gd name="T9" fmla="*/ T8 w 567"/>
                    <a:gd name="T10" fmla="+- 0 1225 1225"/>
                    <a:gd name="T11" fmla="*/ 1225 h 142"/>
                    <a:gd name="T12" fmla="+- 0 976 409"/>
                    <a:gd name="T13" fmla="*/ T12 w 567"/>
                    <a:gd name="T14" fmla="+- 0 1225 1225"/>
                    <a:gd name="T15" fmla="*/ 1225 h 142"/>
                    <a:gd name="T16" fmla="+- 0 976 409"/>
                    <a:gd name="T17" fmla="*/ T16 w 567"/>
                    <a:gd name="T18" fmla="+- 0 1367 1225"/>
                    <a:gd name="T19" fmla="*/ 1367 h 14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142">
                      <a:moveTo>
                        <a:pt x="567" y="142"/>
                      </a:moveTo>
                      <a:lnTo>
                        <a:pt x="0" y="142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14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321" y="698"/>
                  <a:ext cx="991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15.0 ×10</a:t>
                  </a:r>
                  <a:r>
                    <a:rPr kumimoji="0" lang="en-US" altLang="en-US" sz="14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–6</a:t>
                  </a: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 F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18" y="963"/>
                  <a:ext cx="549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55.0 Ω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656" y="870"/>
                  <a:ext cx="123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L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87" y="1383"/>
                  <a:ext cx="611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speaker</a:t>
                  </a:r>
                  <a:endPara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8" name="TextBox 7"/>
            <p:cNvSpPr txBox="1"/>
            <p:nvPr/>
          </p:nvSpPr>
          <p:spPr>
            <a:xfrm>
              <a:off x="2613660" y="1821180"/>
              <a:ext cx="2314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400" b="1" dirty="0" smtClean="0"/>
                <a:t>25.0 </a:t>
              </a:r>
              <a:r>
                <a:rPr lang="en-NZ" sz="1400" b="1" dirty="0" err="1" smtClean="0"/>
                <a:t>V</a:t>
              </a:r>
              <a:r>
                <a:rPr lang="en-NZ" sz="1400" b="1" baseline="-25000" dirty="0" err="1" smtClean="0"/>
                <a:t>rms</a:t>
              </a:r>
              <a:r>
                <a:rPr lang="en-NZ" sz="1400" b="1" dirty="0" smtClean="0"/>
                <a:t>   </a:t>
              </a:r>
              <a:r>
                <a:rPr lang="en-NZ" sz="1400" dirty="0" smtClean="0"/>
                <a:t>variable frequency</a:t>
              </a:r>
              <a:endParaRPr lang="en-NZ" sz="14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432978" y="6353115"/>
            <a:ext cx="5637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i="1" dirty="0" smtClean="0">
                <a:solidFill>
                  <a:srgbClr val="FF0000"/>
                </a:solidFill>
              </a:rPr>
              <a:t>Solutions to Question </a:t>
            </a:r>
            <a:r>
              <a:rPr lang="en-NZ" sz="2000" i="1" dirty="0" smtClean="0">
                <a:solidFill>
                  <a:srgbClr val="FF0000"/>
                </a:solidFill>
              </a:rPr>
              <a:t>THREE </a:t>
            </a:r>
            <a:r>
              <a:rPr lang="en-NZ" sz="2000" i="1" dirty="0" smtClean="0">
                <a:solidFill>
                  <a:srgbClr val="FF0000"/>
                </a:solidFill>
              </a:rPr>
              <a:t>follow on the next slide:</a:t>
            </a:r>
            <a:endParaRPr lang="en-NZ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092" y="243802"/>
            <a:ext cx="6789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(a)   Calculate </a:t>
            </a:r>
            <a:r>
              <a:rPr lang="en-US" dirty="0"/>
              <a:t>the reactance of the capacitor at this frequency.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90396" y="2243315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(b)   Calculate </a:t>
            </a:r>
            <a:r>
              <a:rPr lang="en-US" dirty="0"/>
              <a:t>the value of θ.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20376" y="1955215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supply voltage leads the current by an angle </a:t>
            </a:r>
            <a:r>
              <a:rPr lang="el-GR" dirty="0" smtClean="0"/>
              <a:t>θ</a:t>
            </a:r>
            <a:r>
              <a:rPr lang="en-US" dirty="0" smtClean="0"/>
              <a:t>. </a:t>
            </a:r>
            <a:endParaRPr lang="en-NZ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735383"/>
              </p:ext>
            </p:extLst>
          </p:nvPr>
        </p:nvGraphicFramePr>
        <p:xfrm>
          <a:off x="3865943" y="648182"/>
          <a:ext cx="4234021" cy="121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r:id="rId3" imgW="2239920" imgH="557640" progId="Equation.DSMT4">
                  <p:embed/>
                </p:oleObj>
              </mc:Choice>
              <mc:Fallback>
                <p:oleObj r:id="rId3" imgW="2239920" imgH="557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943" y="648182"/>
                        <a:ext cx="4234021" cy="1215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855" y="717051"/>
            <a:ext cx="265715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</a:t>
            </a:r>
          </a:p>
          <a:p>
            <a:pPr algn="ctr"/>
            <a:r>
              <a:rPr lang="en-NZ" dirty="0" smtClean="0">
                <a:solidFill>
                  <a:srgbClr val="FF0000"/>
                </a:solidFill>
              </a:rPr>
              <a:t>The correct answer </a:t>
            </a:r>
            <a:r>
              <a:rPr lang="en-NZ" b="1" dirty="0" smtClean="0">
                <a:solidFill>
                  <a:srgbClr val="FF0000"/>
                </a:solidFill>
              </a:rPr>
              <a:t>24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NZ" dirty="0" smtClean="0">
                <a:solidFill>
                  <a:srgbClr val="FF0000"/>
                </a:solidFill>
              </a:rPr>
              <a:t>  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83174" y="2770565"/>
            <a:ext cx="55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The current is in phase with the </a:t>
            </a:r>
            <a:r>
              <a:rPr lang="en-NZ" dirty="0" smtClean="0"/>
              <a:t>resistance</a:t>
            </a:r>
          </a:p>
          <a:p>
            <a:r>
              <a:rPr lang="en-NZ" dirty="0" smtClean="0"/>
              <a:t>The </a:t>
            </a:r>
            <a:r>
              <a:rPr lang="en-NZ" dirty="0"/>
              <a:t>supply voltage is in phase with the impedance.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444" y="2629864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260173" y="3302997"/>
            <a:ext cx="2083580" cy="2368598"/>
            <a:chOff x="4125" y="9963"/>
            <a:chExt cx="1696" cy="1928"/>
          </a:xfrm>
        </p:grpSpPr>
        <p:sp>
          <p:nvSpPr>
            <p:cNvPr id="12" name="AutoShape 375"/>
            <p:cNvSpPr>
              <a:spLocks noChangeAspect="1" noChangeArrowheads="1" noTextEdit="1"/>
            </p:cNvSpPr>
            <p:nvPr/>
          </p:nvSpPr>
          <p:spPr bwMode="auto">
            <a:xfrm>
              <a:off x="4125" y="9963"/>
              <a:ext cx="1696" cy="1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NZ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4120" y="10313"/>
              <a:ext cx="1588" cy="1154"/>
            </a:xfrm>
            <a:custGeom>
              <a:avLst/>
              <a:gdLst>
                <a:gd name="T0" fmla="*/ 1035 w 1035"/>
                <a:gd name="T1" fmla="*/ 0 h 1500"/>
                <a:gd name="T2" fmla="*/ 0 w 1035"/>
                <a:gd name="T3" fmla="*/ 0 h 1500"/>
                <a:gd name="T4" fmla="*/ 0 w 1035"/>
                <a:gd name="T5" fmla="*/ 150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5" h="1500">
                  <a:moveTo>
                    <a:pt x="1035" y="0"/>
                  </a:moveTo>
                  <a:lnTo>
                    <a:pt x="0" y="0"/>
                  </a:lnTo>
                  <a:lnTo>
                    <a:pt x="0" y="15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NZ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10800000" flipV="1">
              <a:off x="4455" y="10095"/>
              <a:ext cx="1036" cy="1498"/>
            </a:xfrm>
            <a:custGeom>
              <a:avLst/>
              <a:gdLst>
                <a:gd name="T0" fmla="*/ 1035 w 1035"/>
                <a:gd name="T1" fmla="*/ 0 h 1500"/>
                <a:gd name="T2" fmla="*/ 0 w 1035"/>
                <a:gd name="T3" fmla="*/ 0 h 1500"/>
                <a:gd name="T4" fmla="*/ 0 w 1035"/>
                <a:gd name="T5" fmla="*/ 150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5" h="1500">
                  <a:moveTo>
                    <a:pt x="1035" y="0"/>
                  </a:moveTo>
                  <a:lnTo>
                    <a:pt x="0" y="0"/>
                  </a:lnTo>
                  <a:lnTo>
                    <a:pt x="0" y="150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NZ"/>
            </a:p>
          </p:txBody>
        </p:sp>
        <p:cxnSp>
          <p:nvCxnSpPr>
            <p:cNvPr id="15" name="AutoShape 378"/>
            <p:cNvCxnSpPr>
              <a:cxnSpLocks noChangeShapeType="1"/>
              <a:stCxn id="13" idx="1"/>
            </p:cNvCxnSpPr>
            <p:nvPr/>
          </p:nvCxnSpPr>
          <p:spPr bwMode="auto">
            <a:xfrm flipV="1">
              <a:off x="4337" y="10095"/>
              <a:ext cx="1154" cy="15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79"/>
            <p:cNvSpPr txBox="1">
              <a:spLocks noChangeArrowheads="1"/>
            </p:cNvSpPr>
            <p:nvPr/>
          </p:nvSpPr>
          <p:spPr bwMode="auto">
            <a:xfrm>
              <a:off x="5031" y="11314"/>
              <a:ext cx="36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18000" tIns="10800" rIns="18000" bIns="1080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NZ" sz="1600" dirty="0">
                  <a:effectLst/>
                  <a:latin typeface="Times New Roman"/>
                  <a:ea typeface="Calibri"/>
                </a:rPr>
                <a:t>55 </a:t>
              </a:r>
              <a:r>
                <a:rPr lang="en-NZ" sz="1600" dirty="0">
                  <a:effectLst/>
                  <a:latin typeface="Times New Roman"/>
                  <a:ea typeface="Calibri"/>
                  <a:sym typeface="Symbol"/>
                </a:rPr>
                <a:t></a:t>
              </a:r>
              <a:endParaRPr lang="en-NZ" sz="16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7" name="Text Box 380"/>
            <p:cNvSpPr txBox="1">
              <a:spLocks noChangeArrowheads="1"/>
            </p:cNvSpPr>
            <p:nvPr/>
          </p:nvSpPr>
          <p:spPr bwMode="auto">
            <a:xfrm>
              <a:off x="5031" y="10668"/>
              <a:ext cx="36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18000" tIns="10800" rIns="18000" bIns="1080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NZ" sz="1600" dirty="0">
                  <a:effectLst/>
                  <a:latin typeface="Times New Roman"/>
                  <a:ea typeface="Calibri"/>
                </a:rPr>
                <a:t>93 </a:t>
              </a:r>
              <a:r>
                <a:rPr lang="en-NZ" sz="1600" dirty="0">
                  <a:effectLst/>
                  <a:latin typeface="Times New Roman"/>
                  <a:ea typeface="Calibri"/>
                  <a:sym typeface="Symbol"/>
                </a:rPr>
                <a:t></a:t>
              </a:r>
              <a:endParaRPr lang="en-NZ" sz="16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18" name="Text Box 381"/>
            <p:cNvSpPr txBox="1">
              <a:spLocks noChangeArrowheads="1"/>
            </p:cNvSpPr>
            <p:nvPr/>
          </p:nvSpPr>
          <p:spPr bwMode="auto">
            <a:xfrm>
              <a:off x="4560" y="11414"/>
              <a:ext cx="2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NZ" dirty="0">
                  <a:effectLst/>
                  <a:latin typeface="Times New Roman"/>
                  <a:ea typeface="Calibri"/>
                  <a:sym typeface="Symbol"/>
                </a:rPr>
                <a:t></a:t>
              </a:r>
              <a:endParaRPr lang="en-NZ" dirty="0">
                <a:effectLst/>
                <a:latin typeface="Times New Roman"/>
                <a:ea typeface="Calibri"/>
              </a:endParaRPr>
            </a:p>
          </p:txBody>
        </p:sp>
      </p:grp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383252"/>
              </p:ext>
            </p:extLst>
          </p:nvPr>
        </p:nvGraphicFramePr>
        <p:xfrm>
          <a:off x="462987" y="5509550"/>
          <a:ext cx="1961752" cy="65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5" imgW="1051200" imgH="347400" progId="Equation.DSMT4">
                  <p:embed/>
                </p:oleObj>
              </mc:Choice>
              <mc:Fallback>
                <p:oleObj r:id="rId5" imgW="1051200" imgH="347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87" y="5509550"/>
                        <a:ext cx="1961752" cy="659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399327" y="6115253"/>
            <a:ext cx="330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Current lags the supply voltage </a:t>
            </a:r>
            <a:endParaRPr lang="en-NZ" dirty="0" smtClean="0"/>
          </a:p>
          <a:p>
            <a:r>
              <a:rPr lang="en-NZ" dirty="0" smtClean="0"/>
              <a:t>by </a:t>
            </a:r>
            <a:r>
              <a:rPr lang="en-NZ" dirty="0"/>
              <a:t>54</a:t>
            </a:r>
            <a:r>
              <a:rPr lang="en-NZ" dirty="0">
                <a:sym typeface="Symbol"/>
              </a:rPr>
              <a:t></a:t>
            </a:r>
            <a:r>
              <a:rPr lang="en-NZ" dirty="0"/>
              <a:t> or 0.94 </a:t>
            </a:r>
            <a:r>
              <a:rPr lang="en-NZ" dirty="0" smtClean="0"/>
              <a:t>radians.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2761115" y="3503778"/>
            <a:ext cx="2349618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This gets “MERIT” for: </a:t>
            </a:r>
            <a:endParaRPr lang="en-NZ" b="1" i="1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81823" y="3626299"/>
            <a:ext cx="3592137" cy="369332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NZ" dirty="0"/>
              <a:t>Correct </a:t>
            </a:r>
            <a:r>
              <a:rPr lang="en-NZ" dirty="0" smtClean="0"/>
              <a:t>answer. : 54</a:t>
            </a:r>
            <a:r>
              <a:rPr lang="en-NZ" dirty="0">
                <a:sym typeface="Symbol"/>
              </a:rPr>
              <a:t></a:t>
            </a:r>
            <a:r>
              <a:rPr lang="en-NZ" dirty="0"/>
              <a:t> or </a:t>
            </a:r>
            <a:r>
              <a:rPr lang="en-NZ" dirty="0" smtClean="0"/>
              <a:t>0.94 radians</a:t>
            </a:r>
            <a:endParaRPr lang="en-NZ" dirty="0"/>
          </a:p>
        </p:txBody>
      </p:sp>
      <p:sp>
        <p:nvSpPr>
          <p:cNvPr id="24" name="Rectangle 23"/>
          <p:cNvSpPr/>
          <p:nvPr/>
        </p:nvSpPr>
        <p:spPr>
          <a:xfrm>
            <a:off x="3946968" y="5051176"/>
            <a:ext cx="4855580" cy="120032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NZ" dirty="0"/>
              <a:t>Recognition that voltage phase difference is the same as impedance phase difference.</a:t>
            </a:r>
          </a:p>
          <a:p>
            <a:r>
              <a:rPr lang="en-NZ" b="1" dirty="0"/>
              <a:t>OR</a:t>
            </a:r>
          </a:p>
          <a:p>
            <a:pPr lvl="0"/>
            <a:r>
              <a:rPr lang="en-NZ" dirty="0"/>
              <a:t>θ is labelled correctly in the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6774" y="4228761"/>
            <a:ext cx="265715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</a:t>
            </a:r>
          </a:p>
          <a:p>
            <a:pPr algn="ctr"/>
            <a:r>
              <a:rPr lang="en-NZ" dirty="0" smtClean="0">
                <a:solidFill>
                  <a:srgbClr val="FF0000"/>
                </a:solidFill>
              </a:rPr>
              <a:t>either of these ideas: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1" animBg="1"/>
      <p:bldP spid="9" grpId="0"/>
      <p:bldP spid="1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899" y="146671"/>
            <a:ext cx="771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(c)   Show </a:t>
            </a:r>
            <a:r>
              <a:rPr lang="en-US" dirty="0"/>
              <a:t>that the reactance of the inductor at this frequency is </a:t>
            </a:r>
            <a:r>
              <a:rPr lang="en-US" b="1" dirty="0"/>
              <a:t>98.6 Ω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257361"/>
              </p:ext>
            </p:extLst>
          </p:nvPr>
        </p:nvGraphicFramePr>
        <p:xfrm>
          <a:off x="3284219" y="2628900"/>
          <a:ext cx="3635855" cy="176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3" imgW="1947240" imgH="941400" progId="Equation.DSMT4">
                  <p:embed/>
                </p:oleObj>
              </mc:Choice>
              <mc:Fallback>
                <p:oleObj r:id="rId3" imgW="1947240" imgH="941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219" y="2628900"/>
                        <a:ext cx="3635855" cy="1767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915" y="546421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1882" y="891251"/>
            <a:ext cx="739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7030A0"/>
                </a:solidFill>
              </a:rPr>
              <a:t>This is a multistep </a:t>
            </a:r>
            <a:r>
              <a:rPr lang="en-NZ" b="1" i="1" dirty="0" smtClean="0">
                <a:solidFill>
                  <a:srgbClr val="7030A0"/>
                </a:solidFill>
              </a:rPr>
              <a:t>“show” </a:t>
            </a:r>
            <a:r>
              <a:rPr lang="en-NZ" dirty="0" smtClean="0">
                <a:solidFill>
                  <a:srgbClr val="7030A0"/>
                </a:solidFill>
              </a:rPr>
              <a:t>question so it is important write out the equations and put in your substitutions to get credit</a:t>
            </a:r>
            <a:endParaRPr lang="en-NZ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700" y="5475981"/>
            <a:ext cx="265715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</a:t>
            </a:r>
          </a:p>
          <a:p>
            <a:pPr algn="ctr"/>
            <a:r>
              <a:rPr lang="en-NZ" dirty="0" smtClean="0">
                <a:solidFill>
                  <a:srgbClr val="FF0000"/>
                </a:solidFill>
              </a:rPr>
              <a:t>either of these ideas:</a:t>
            </a:r>
            <a:endParaRPr lang="en-NZ" dirty="0">
              <a:solidFill>
                <a:srgbClr val="FF0000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83" y="4781832"/>
            <a:ext cx="2432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85432" y="4762933"/>
            <a:ext cx="4276299" cy="369332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NZ" dirty="0"/>
              <a:t>Correct </a:t>
            </a:r>
            <a:r>
              <a:rPr lang="en-NZ" dirty="0" smtClean="0"/>
              <a:t>answer</a:t>
            </a:r>
            <a:r>
              <a:rPr lang="en-NZ" dirty="0"/>
              <a:t> </a:t>
            </a:r>
            <a:r>
              <a:rPr lang="en-NZ" dirty="0" smtClean="0"/>
              <a:t>with equations and working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3502210" y="5398320"/>
            <a:ext cx="4572000" cy="120032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lvl="0"/>
            <a:r>
              <a:rPr lang="en-NZ" dirty="0"/>
              <a:t>Correct </a:t>
            </a:r>
            <a:r>
              <a:rPr lang="en-NZ" i="1" dirty="0" err="1" smtClean="0"/>
              <a:t>X</a:t>
            </a:r>
            <a:r>
              <a:rPr lang="en-NZ" baseline="-25000" dirty="0" err="1" smtClean="0"/>
              <a:t>tot</a:t>
            </a:r>
            <a:r>
              <a:rPr lang="en-NZ" dirty="0" smtClean="0"/>
              <a:t>  =  75Ω  </a:t>
            </a:r>
            <a:endParaRPr lang="en-NZ" dirty="0"/>
          </a:p>
          <a:p>
            <a:r>
              <a:rPr lang="en-NZ" b="1" i="1" dirty="0"/>
              <a:t>OR </a:t>
            </a:r>
          </a:p>
          <a:p>
            <a:r>
              <a:rPr lang="en-NZ" dirty="0"/>
              <a:t>If the value of X</a:t>
            </a:r>
            <a:r>
              <a:rPr lang="en-NZ" baseline="-25000" dirty="0"/>
              <a:t>L</a:t>
            </a:r>
            <a:r>
              <a:rPr lang="en-NZ" dirty="0"/>
              <a:t> is substituted as 98.6 and then </a:t>
            </a:r>
            <a:r>
              <a:rPr lang="en-NZ" dirty="0" smtClean="0"/>
              <a:t>the </a:t>
            </a:r>
            <a:r>
              <a:rPr lang="en-NZ" dirty="0"/>
              <a:t>Z is calculated as 93 Ω.</a:t>
            </a:r>
            <a:endParaRPr lang="en-NZ" dirty="0"/>
          </a:p>
        </p:txBody>
      </p:sp>
      <p:grpSp>
        <p:nvGrpSpPr>
          <p:cNvPr id="25" name="Group 24"/>
          <p:cNvGrpSpPr/>
          <p:nvPr/>
        </p:nvGrpSpPr>
        <p:grpSpPr>
          <a:xfrm>
            <a:off x="419100" y="1534160"/>
            <a:ext cx="1463040" cy="1971040"/>
            <a:chOff x="533400" y="1717040"/>
            <a:chExt cx="1158240" cy="1630680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975360" y="1717040"/>
              <a:ext cx="0" cy="98552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965200" y="2707640"/>
              <a:ext cx="726440" cy="1016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980440" y="2722880"/>
              <a:ext cx="0" cy="624840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33400" y="173228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  <a:r>
                <a:rPr lang="en-NZ" b="1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L</a:t>
              </a:r>
              <a:endParaRPr lang="en-NZ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8480" y="2763520"/>
              <a:ext cx="38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solidFill>
                    <a:srgbClr val="00B0F0"/>
                  </a:solidFill>
                </a:rPr>
                <a:t>X</a:t>
              </a:r>
              <a:r>
                <a:rPr lang="en-NZ" b="1" baseline="-25000" dirty="0" smtClean="0">
                  <a:solidFill>
                    <a:srgbClr val="00B0F0"/>
                  </a:solidFill>
                </a:rPr>
                <a:t>C</a:t>
              </a:r>
              <a:endParaRPr lang="en-NZ" b="1" dirty="0">
                <a:solidFill>
                  <a:srgbClr val="00B0F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00480" y="232156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solidFill>
                    <a:schemeClr val="accent6">
                      <a:lumMod val="50000"/>
                    </a:schemeClr>
                  </a:solidFill>
                </a:rPr>
                <a:t>R</a:t>
              </a:r>
              <a:endParaRPr lang="en-NZ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232660" y="1628140"/>
            <a:ext cx="6149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reactance of the inductor and capacitor are out of phase. Since supply voltage leads current X</a:t>
            </a:r>
            <a:r>
              <a:rPr lang="en-NZ" baseline="-25000" dirty="0" smtClean="0"/>
              <a:t>L</a:t>
            </a:r>
            <a:r>
              <a:rPr lang="en-NZ" dirty="0" smtClean="0"/>
              <a:t> &gt; X</a:t>
            </a:r>
            <a:r>
              <a:rPr lang="en-NZ" baseline="-25000" dirty="0" smtClean="0"/>
              <a:t>C</a:t>
            </a:r>
            <a:endParaRPr lang="en-NZ" dirty="0" smtClean="0"/>
          </a:p>
          <a:p>
            <a:r>
              <a:rPr lang="en-NZ" dirty="0" smtClean="0"/>
              <a:t>First we find the impedance Z. Then we can get </a:t>
            </a:r>
            <a:r>
              <a:rPr lang="en-NZ" dirty="0"/>
              <a:t>X</a:t>
            </a:r>
            <a:r>
              <a:rPr lang="en-NZ" baseline="-25000" dirty="0"/>
              <a:t>L</a:t>
            </a:r>
            <a:endParaRPr lang="en-NZ" dirty="0"/>
          </a:p>
        </p:txBody>
      </p:sp>
      <p:grpSp>
        <p:nvGrpSpPr>
          <p:cNvPr id="34" name="Group 33"/>
          <p:cNvGrpSpPr/>
          <p:nvPr/>
        </p:nvGrpSpPr>
        <p:grpSpPr>
          <a:xfrm>
            <a:off x="1188720" y="3002280"/>
            <a:ext cx="1794810" cy="1088217"/>
            <a:chOff x="1242060" y="3429000"/>
            <a:chExt cx="1794810" cy="1088217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1691640" y="3429000"/>
              <a:ext cx="2006" cy="69084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1686026" y="3444240"/>
              <a:ext cx="897154" cy="68322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703672" y="4125981"/>
              <a:ext cx="917608" cy="12281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81463" y="4070797"/>
              <a:ext cx="397276" cy="446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solidFill>
                    <a:schemeClr val="accent6">
                      <a:lumMod val="50000"/>
                    </a:schemeClr>
                  </a:solidFill>
                </a:rPr>
                <a:t>R</a:t>
              </a:r>
              <a:endParaRPr lang="en-NZ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1003" y="3590737"/>
              <a:ext cx="825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 smtClean="0">
                  <a:solidFill>
                    <a:srgbClr val="00B050"/>
                  </a:solidFill>
                </a:rPr>
                <a:t>Z = 93</a:t>
              </a:r>
              <a:r>
                <a:rPr lang="el-GR" sz="1600" b="1" dirty="0" smtClean="0">
                  <a:solidFill>
                    <a:srgbClr val="00B050"/>
                  </a:solidFill>
                </a:rPr>
                <a:t>Ω</a:t>
              </a:r>
              <a:endParaRPr lang="en-NZ" sz="1600" b="1" dirty="0">
                <a:solidFill>
                  <a:srgbClr val="00B05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42060" y="3579501"/>
              <a:ext cx="493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b="1" dirty="0" err="1" smtClean="0">
                  <a:solidFill>
                    <a:srgbClr val="7030A0"/>
                  </a:solidFill>
                </a:rPr>
                <a:t>X</a:t>
              </a:r>
              <a:r>
                <a:rPr lang="en-NZ" b="1" baseline="-25000" dirty="0" err="1" smtClean="0">
                  <a:solidFill>
                    <a:srgbClr val="7030A0"/>
                  </a:solidFill>
                </a:rPr>
                <a:t>tot</a:t>
              </a:r>
              <a:endParaRPr lang="en-NZ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16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 animBg="1"/>
      <p:bldP spid="8" grpId="0" animBg="1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" y="134035"/>
            <a:ext cx="7208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dirty="0" smtClean="0"/>
              <a:t>Explain </a:t>
            </a:r>
            <a:r>
              <a:rPr lang="en-US" dirty="0"/>
              <a:t>what must be done to the frequency of the supply to bring the </a:t>
            </a:r>
            <a:r>
              <a:rPr lang="en-US" dirty="0" smtClean="0"/>
              <a:t>circuit </a:t>
            </a:r>
            <a:r>
              <a:rPr lang="en-US" dirty="0"/>
              <a:t>to resonance.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0980" y="1017538"/>
                <a:ext cx="787146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NZ" dirty="0"/>
                  <a:t>To bring the circuit to resonance, the frequency must be changed to make the two </a:t>
                </a:r>
                <a:r>
                  <a:rPr lang="en-NZ" dirty="0" smtClean="0"/>
                  <a:t>reactances </a:t>
                </a:r>
                <a:r>
                  <a:rPr lang="en-NZ" i="1" dirty="0"/>
                  <a:t>X</a:t>
                </a:r>
                <a:r>
                  <a:rPr lang="en-NZ" baseline="-25000" dirty="0"/>
                  <a:t>L</a:t>
                </a:r>
                <a:r>
                  <a:rPr lang="en-NZ" dirty="0"/>
                  <a:t> </a:t>
                </a:r>
                <a:r>
                  <a:rPr lang="en-NZ" dirty="0" smtClean="0"/>
                  <a:t>and </a:t>
                </a:r>
                <a:r>
                  <a:rPr lang="en-NZ" i="1" dirty="0"/>
                  <a:t>X</a:t>
                </a:r>
                <a:r>
                  <a:rPr lang="en-NZ" baseline="-25000" dirty="0"/>
                  <a:t>C</a:t>
                </a:r>
                <a:r>
                  <a:rPr lang="en-NZ" dirty="0" smtClean="0"/>
                  <a:t> </a:t>
                </a:r>
                <a:r>
                  <a:rPr lang="en-NZ" dirty="0"/>
                  <a:t>equal in value. </a:t>
                </a:r>
                <a:r>
                  <a:rPr lang="en-NZ" dirty="0" smtClean="0"/>
                  <a:t>The supply voltage leads current so </a:t>
                </a:r>
                <a:r>
                  <a:rPr lang="en-NZ" i="1" dirty="0"/>
                  <a:t>X</a:t>
                </a:r>
                <a:r>
                  <a:rPr lang="en-NZ" baseline="-25000" dirty="0"/>
                  <a:t>L</a:t>
                </a:r>
                <a:r>
                  <a:rPr lang="en-NZ" dirty="0"/>
                  <a:t> &gt; </a:t>
                </a:r>
                <a:r>
                  <a:rPr lang="en-NZ" i="1" dirty="0"/>
                  <a:t>X</a:t>
                </a:r>
                <a:r>
                  <a:rPr lang="en-NZ" baseline="-25000" dirty="0"/>
                  <a:t>C</a:t>
                </a:r>
                <a:r>
                  <a:rPr lang="en-NZ" dirty="0" smtClean="0"/>
                  <a:t> . This means </a:t>
                </a:r>
                <a:r>
                  <a:rPr lang="en-NZ" i="1" dirty="0"/>
                  <a:t>X</a:t>
                </a:r>
                <a:r>
                  <a:rPr lang="en-NZ" baseline="-25000" dirty="0"/>
                  <a:t>L</a:t>
                </a:r>
                <a:r>
                  <a:rPr lang="en-NZ" dirty="0"/>
                  <a:t> </a:t>
                </a:r>
                <a:r>
                  <a:rPr lang="en-NZ" dirty="0" smtClean="0"/>
                  <a:t>needs to decrease and </a:t>
                </a:r>
                <a:r>
                  <a:rPr lang="en-NZ" i="1" dirty="0" smtClean="0"/>
                  <a:t>X</a:t>
                </a:r>
                <a:r>
                  <a:rPr lang="en-NZ" baseline="-25000" dirty="0" smtClean="0"/>
                  <a:t>C</a:t>
                </a:r>
                <a:r>
                  <a:rPr lang="en-NZ" dirty="0" smtClean="0"/>
                  <a:t>  increase.</a:t>
                </a:r>
              </a:p>
              <a:p>
                <a:r>
                  <a:rPr lang="en-NZ" i="1" dirty="0" smtClean="0"/>
                  <a:t>X</a:t>
                </a:r>
                <a:r>
                  <a:rPr lang="en-NZ" baseline="-25000" dirty="0" smtClean="0"/>
                  <a:t>L</a:t>
                </a:r>
                <a:r>
                  <a:rPr lang="en-NZ" dirty="0" smtClean="0"/>
                  <a:t> </a:t>
                </a:r>
                <a:r>
                  <a:rPr lang="en-NZ" dirty="0"/>
                  <a:t>is directly proportional to </a:t>
                </a:r>
                <a:r>
                  <a:rPr lang="en-NZ" i="1" dirty="0"/>
                  <a:t>f</a:t>
                </a:r>
                <a:r>
                  <a:rPr lang="en-NZ" dirty="0"/>
                  <a:t> and </a:t>
                </a:r>
                <a:r>
                  <a:rPr lang="en-NZ" i="1" dirty="0"/>
                  <a:t>X</a:t>
                </a:r>
                <a:r>
                  <a:rPr lang="en-NZ" baseline="-25000" dirty="0"/>
                  <a:t>C</a:t>
                </a:r>
                <a:r>
                  <a:rPr lang="en-NZ" dirty="0"/>
                  <a:t> is inversely proportional to </a:t>
                </a:r>
                <a:r>
                  <a:rPr lang="en-NZ" i="1" dirty="0"/>
                  <a:t>f</a:t>
                </a:r>
                <a:r>
                  <a:rPr lang="en-NZ" dirty="0"/>
                  <a:t> so changing the frequency will increase one but decrease the other</a:t>
                </a:r>
                <a:r>
                  <a:rPr lang="en-NZ" dirty="0" smtClean="0"/>
                  <a:t>.</a:t>
                </a:r>
              </a:p>
              <a:p>
                <a:r>
                  <a:rPr lang="en-NZ" dirty="0" smtClean="0"/>
                  <a:t> </a:t>
                </a:r>
                <a:r>
                  <a:rPr lang="en-NZ" i="1" dirty="0"/>
                  <a:t>X</a:t>
                </a:r>
                <a:r>
                  <a:rPr lang="en-NZ" baseline="-25000" dirty="0"/>
                  <a:t>L</a:t>
                </a:r>
                <a:r>
                  <a:rPr lang="en-NZ" dirty="0"/>
                  <a:t> &gt; </a:t>
                </a:r>
                <a:r>
                  <a:rPr lang="en-NZ" i="1" dirty="0"/>
                  <a:t>X</a:t>
                </a:r>
                <a:r>
                  <a:rPr lang="en-NZ" baseline="-25000" dirty="0"/>
                  <a:t>C</a:t>
                </a:r>
                <a14:m>
                  <m:oMath xmlns:m="http://schemas.openxmlformats.org/officeDocument/2006/math">
                    <m:r>
                      <a:rPr lang="en-NZ" i="1"/>
                      <m:t> </m:t>
                    </m:r>
                  </m:oMath>
                </a14:m>
                <a:r>
                  <a:rPr lang="en-NZ" dirty="0"/>
                  <a:t> and so to decrease </a:t>
                </a:r>
                <a:r>
                  <a:rPr lang="en-NZ" i="1" dirty="0"/>
                  <a:t>X</a:t>
                </a:r>
                <a:r>
                  <a:rPr lang="en-NZ" baseline="-25000" dirty="0"/>
                  <a:t>L</a:t>
                </a:r>
                <a:r>
                  <a:rPr lang="en-NZ" dirty="0"/>
                  <a:t> and increase </a:t>
                </a:r>
                <a:r>
                  <a:rPr lang="en-NZ" i="1" dirty="0"/>
                  <a:t>X</a:t>
                </a:r>
                <a:r>
                  <a:rPr lang="en-NZ" baseline="-25000" dirty="0"/>
                  <a:t>C</a:t>
                </a:r>
                <a:r>
                  <a:rPr lang="en-NZ" dirty="0"/>
                  <a:t>, frequency must be </a:t>
                </a:r>
                <a:r>
                  <a:rPr lang="en-NZ" b="1" dirty="0"/>
                  <a:t>decreased</a:t>
                </a:r>
                <a:r>
                  <a:rPr lang="en-NZ" dirty="0"/>
                  <a:t>.</a:t>
                </a:r>
                <a:endParaRPr lang="en-NZ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" y="1017538"/>
                <a:ext cx="787146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619" t="-1736" r="-542" b="-451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1495" y="653101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4500" y="3129021"/>
            <a:ext cx="265715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</a:t>
            </a:r>
          </a:p>
          <a:p>
            <a:pPr algn="ctr"/>
            <a:r>
              <a:rPr lang="en-NZ" dirty="0" smtClean="0">
                <a:solidFill>
                  <a:srgbClr val="FF0000"/>
                </a:solidFill>
              </a:rPr>
              <a:t>either of these ideas: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9940" y="3146197"/>
            <a:ext cx="4572000" cy="175432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Recognition that the frequency has to be </a:t>
            </a:r>
            <a:r>
              <a:rPr lang="en-NZ" b="1" dirty="0"/>
              <a:t>decreased</a:t>
            </a:r>
            <a:r>
              <a:rPr lang="en-NZ" dirty="0"/>
              <a:t> to make the </a:t>
            </a:r>
            <a:r>
              <a:rPr lang="en-NZ" i="1" dirty="0" err="1"/>
              <a:t>X</a:t>
            </a:r>
            <a:r>
              <a:rPr lang="en-NZ" baseline="-25000" dirty="0" err="1"/>
              <a:t>c</a:t>
            </a:r>
            <a:r>
              <a:rPr lang="en-NZ" dirty="0"/>
              <a:t> = </a:t>
            </a:r>
            <a:r>
              <a:rPr lang="en-NZ" i="1" dirty="0"/>
              <a:t>X</a:t>
            </a:r>
            <a:r>
              <a:rPr lang="en-NZ" baseline="-25000" dirty="0"/>
              <a:t>L</a:t>
            </a:r>
            <a:r>
              <a:rPr lang="en-NZ" dirty="0"/>
              <a:t>.</a:t>
            </a:r>
          </a:p>
          <a:p>
            <a:r>
              <a:rPr lang="en-NZ" dirty="0"/>
              <a:t>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dirty="0"/>
              <a:t>Recognition that the frequency has to be </a:t>
            </a:r>
            <a:r>
              <a:rPr lang="en-NZ" b="1" dirty="0"/>
              <a:t>decreased</a:t>
            </a:r>
            <a:r>
              <a:rPr lang="en-NZ" dirty="0"/>
              <a:t>, as by decreasing </a:t>
            </a:r>
            <a:r>
              <a:rPr lang="en-NZ" i="1" dirty="0"/>
              <a:t>f</a:t>
            </a:r>
            <a:r>
              <a:rPr lang="en-NZ" dirty="0"/>
              <a:t>, the </a:t>
            </a:r>
            <a:r>
              <a:rPr lang="en-NZ" i="1" dirty="0"/>
              <a:t>X</a:t>
            </a:r>
            <a:r>
              <a:rPr lang="en-NZ" baseline="-25000" dirty="0"/>
              <a:t>L</a:t>
            </a:r>
            <a:r>
              <a:rPr lang="en-NZ" dirty="0"/>
              <a:t> decreases and </a:t>
            </a:r>
            <a:r>
              <a:rPr lang="en-NZ" i="1" dirty="0"/>
              <a:t>X</a:t>
            </a:r>
            <a:r>
              <a:rPr lang="en-NZ" baseline="-25000" dirty="0"/>
              <a:t>C</a:t>
            </a:r>
            <a:r>
              <a:rPr lang="en-NZ" dirty="0"/>
              <a:t> increases.</a:t>
            </a:r>
            <a:endParaRPr lang="en-NZ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3" y="4888512"/>
            <a:ext cx="2432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91840" y="5299055"/>
            <a:ext cx="4572000" cy="1200329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Recognition that the frequency has to be </a:t>
            </a:r>
            <a:r>
              <a:rPr lang="en-NZ" b="1" dirty="0"/>
              <a:t>decreased</a:t>
            </a:r>
            <a:r>
              <a:rPr lang="en-NZ" dirty="0"/>
              <a:t> to make the </a:t>
            </a:r>
            <a:r>
              <a:rPr lang="en-NZ" i="1" dirty="0" err="1"/>
              <a:t>X</a:t>
            </a:r>
            <a:r>
              <a:rPr lang="en-NZ" baseline="-25000" dirty="0" err="1"/>
              <a:t>c</a:t>
            </a:r>
            <a:r>
              <a:rPr lang="en-NZ" dirty="0"/>
              <a:t> = </a:t>
            </a:r>
            <a:r>
              <a:rPr lang="en-NZ" i="1" dirty="0"/>
              <a:t>X</a:t>
            </a:r>
            <a:r>
              <a:rPr lang="en-NZ" baseline="-25000" dirty="0"/>
              <a:t>L</a:t>
            </a:r>
            <a:r>
              <a:rPr lang="en-NZ" dirty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 smtClean="0"/>
              <a:t>By </a:t>
            </a:r>
            <a:r>
              <a:rPr lang="en-NZ" dirty="0"/>
              <a:t>decreasing </a:t>
            </a:r>
            <a:r>
              <a:rPr lang="en-NZ" i="1" dirty="0"/>
              <a:t>f</a:t>
            </a:r>
            <a:r>
              <a:rPr lang="en-NZ" dirty="0"/>
              <a:t>, the </a:t>
            </a:r>
            <a:r>
              <a:rPr lang="en-NZ" i="1" dirty="0"/>
              <a:t>X</a:t>
            </a:r>
            <a:r>
              <a:rPr lang="en-NZ" baseline="-25000" dirty="0"/>
              <a:t>L</a:t>
            </a:r>
            <a:r>
              <a:rPr lang="en-NZ" dirty="0"/>
              <a:t> decreases and </a:t>
            </a:r>
            <a:r>
              <a:rPr lang="en-NZ" i="1" dirty="0"/>
              <a:t>X</a:t>
            </a:r>
            <a:r>
              <a:rPr lang="en-NZ" baseline="-25000" dirty="0"/>
              <a:t>C</a:t>
            </a:r>
            <a:r>
              <a:rPr lang="en-NZ" dirty="0"/>
              <a:t> increases.</a:t>
            </a:r>
          </a:p>
        </p:txBody>
      </p:sp>
    </p:spTree>
    <p:extLst>
      <p:ext uri="{BB962C8B-B14F-4D97-AF65-F5344CB8AC3E}">
        <p14:creationId xmlns:p14="http://schemas.microsoft.com/office/powerpoint/2010/main" val="18625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21" y="142994"/>
            <a:ext cx="3937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resonant frequency is </a:t>
            </a:r>
            <a:r>
              <a:rPr lang="en-US" b="1" dirty="0"/>
              <a:t>2.20 × 10</a:t>
            </a:r>
            <a:r>
              <a:rPr lang="en-US" b="1" baseline="30000" dirty="0"/>
              <a:t>2</a:t>
            </a:r>
            <a:r>
              <a:rPr lang="en-US" b="1" dirty="0"/>
              <a:t> Hz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167640" y="450830"/>
            <a:ext cx="761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5"/>
            </a:pPr>
            <a:r>
              <a:rPr lang="en-US" dirty="0" smtClean="0"/>
              <a:t>By </a:t>
            </a:r>
            <a:r>
              <a:rPr lang="en-US" dirty="0"/>
              <a:t>considering the resonance condition or any other method, calculate </a:t>
            </a:r>
            <a:r>
              <a:rPr lang="en-US" dirty="0" smtClean="0"/>
              <a:t>the </a:t>
            </a:r>
            <a:r>
              <a:rPr lang="en-US" dirty="0"/>
              <a:t>inductance of the inductor.</a:t>
            </a:r>
            <a:endParaRPr lang="en-N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976066"/>
              </p:ext>
            </p:extLst>
          </p:nvPr>
        </p:nvGraphicFramePr>
        <p:xfrm>
          <a:off x="4952999" y="1076325"/>
          <a:ext cx="3080599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3" imgW="1892520" imgH="585000" progId="Equation.DSMT4">
                  <p:embed/>
                </p:oleObj>
              </mc:Choice>
              <mc:Fallback>
                <p:oleObj r:id="rId3" imgW="1892520" imgH="58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999" y="1076325"/>
                        <a:ext cx="3080599" cy="96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55917" y="1244084"/>
            <a:ext cx="295888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for:</a:t>
            </a:r>
            <a:r>
              <a:rPr lang="en-NZ" dirty="0" smtClean="0"/>
              <a:t>  Correct </a:t>
            </a:r>
            <a:r>
              <a:rPr lang="en-NZ" dirty="0"/>
              <a:t>answer. 0.0350H.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45745" y="2319635"/>
            <a:ext cx="7414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6"/>
            </a:pPr>
            <a:r>
              <a:rPr lang="en-US" dirty="0" smtClean="0"/>
              <a:t>Explain </a:t>
            </a:r>
            <a:r>
              <a:rPr lang="en-US" dirty="0"/>
              <a:t>how the frequency of the supply can be altered to produce a </a:t>
            </a:r>
            <a:r>
              <a:rPr lang="en-US" dirty="0" smtClean="0"/>
              <a:t>short </a:t>
            </a:r>
            <a:r>
              <a:rPr lang="en-US" dirty="0"/>
              <a:t>burst of sound from the speaker.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285751" y="3211890"/>
            <a:ext cx="86201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When the circuit is in resonance, the current is greatest because the reactance is zero and so the impedance is </a:t>
            </a:r>
            <a:r>
              <a:rPr lang="en-NZ" dirty="0" smtClean="0"/>
              <a:t>smallest.</a:t>
            </a:r>
          </a:p>
          <a:p>
            <a:r>
              <a:rPr lang="en-NZ" dirty="0" smtClean="0"/>
              <a:t>When </a:t>
            </a:r>
            <a:r>
              <a:rPr lang="en-NZ" dirty="0"/>
              <a:t>the current is greatest the sound from the speaker is </a:t>
            </a:r>
            <a:r>
              <a:rPr lang="en-NZ" dirty="0" smtClean="0"/>
              <a:t>loudest.</a:t>
            </a:r>
          </a:p>
          <a:p>
            <a:r>
              <a:rPr lang="en-NZ" dirty="0" smtClean="0"/>
              <a:t>The </a:t>
            </a:r>
            <a:r>
              <a:rPr lang="en-NZ" dirty="0"/>
              <a:t>current decreases rapidly either side of resonance because the reactance increases either side of </a:t>
            </a:r>
            <a:r>
              <a:rPr lang="en-NZ" dirty="0" smtClean="0"/>
              <a:t>resonance.</a:t>
            </a:r>
          </a:p>
          <a:p>
            <a:r>
              <a:rPr lang="en-NZ" dirty="0" smtClean="0"/>
              <a:t>So </a:t>
            </a:r>
            <a:r>
              <a:rPr lang="en-NZ" dirty="0"/>
              <a:t>if the frequency is reduced quickly through the resonant frequency and down below it, there will be a brief surge of current and so a brief burst of sound.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199590" y="2880046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75" y="5486400"/>
            <a:ext cx="813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00B050"/>
                </a:solidFill>
              </a:rPr>
              <a:t>This is an </a:t>
            </a:r>
            <a:r>
              <a:rPr lang="en-NZ" b="1" i="1" dirty="0" smtClean="0">
                <a:solidFill>
                  <a:srgbClr val="00B050"/>
                </a:solidFill>
              </a:rPr>
              <a:t>Excellence </a:t>
            </a:r>
            <a:r>
              <a:rPr lang="en-NZ" dirty="0" smtClean="0">
                <a:solidFill>
                  <a:srgbClr val="00B050"/>
                </a:solidFill>
              </a:rPr>
              <a:t>level explanation however there are </a:t>
            </a:r>
            <a:r>
              <a:rPr lang="en-NZ" b="1" i="1" dirty="0" smtClean="0">
                <a:solidFill>
                  <a:srgbClr val="00B050"/>
                </a:solidFill>
              </a:rPr>
              <a:t>Achieve</a:t>
            </a:r>
            <a:r>
              <a:rPr lang="en-NZ" dirty="0" smtClean="0">
                <a:solidFill>
                  <a:srgbClr val="00B050"/>
                </a:solidFill>
              </a:rPr>
              <a:t> marks for key parts.</a:t>
            </a:r>
            <a:endParaRPr lang="en-NZ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9309" y="6354501"/>
            <a:ext cx="75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next page from the NZQA schedule shows how they award the marks ……</a:t>
            </a:r>
            <a:endParaRPr lang="en-NZ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2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5131207"/>
            <a:ext cx="8067675" cy="1200329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dirty="0" smtClean="0"/>
              <a:t>A full </a:t>
            </a:r>
            <a:r>
              <a:rPr lang="en-NZ" dirty="0"/>
              <a:t>explanation linking greatest sound to maximum current and </a:t>
            </a:r>
            <a:endParaRPr lang="en-NZ" dirty="0"/>
          </a:p>
          <a:p>
            <a:r>
              <a:rPr lang="en-NZ" dirty="0" smtClean="0"/>
              <a:t>        zero </a:t>
            </a:r>
            <a:r>
              <a:rPr lang="en-NZ" dirty="0"/>
              <a:t>reactance / impedance = </a:t>
            </a:r>
            <a:r>
              <a:rPr lang="en-NZ" i="1" dirty="0"/>
              <a:t>R</a:t>
            </a:r>
            <a:r>
              <a:rPr lang="en-NZ" dirty="0"/>
              <a:t> at </a:t>
            </a:r>
            <a:r>
              <a:rPr lang="en-NZ" dirty="0" smtClean="0"/>
              <a:t>resonance.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dirty="0" smtClean="0"/>
              <a:t>Rapid </a:t>
            </a:r>
            <a:r>
              <a:rPr lang="en-NZ" dirty="0"/>
              <a:t>decline in current either side of resonance requires bringing the frequency quickly through the resonant frequency.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899535" y="3256895"/>
            <a:ext cx="4572000" cy="923330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lvl="0"/>
            <a:r>
              <a:rPr lang="en-NZ" dirty="0" smtClean="0"/>
              <a:t>ONE of the concepts from Achievement</a:t>
            </a:r>
            <a:r>
              <a:rPr lang="en-NZ" dirty="0"/>
              <a:t>.</a:t>
            </a:r>
          </a:p>
          <a:p>
            <a:r>
              <a:rPr lang="en-NZ" b="1" dirty="0"/>
              <a:t>AND</a:t>
            </a:r>
          </a:p>
          <a:p>
            <a:r>
              <a:rPr lang="en-NZ" dirty="0"/>
              <a:t>Maximum current at resonance explained.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93370" y="598438"/>
            <a:ext cx="8286750" cy="175432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Recognition that the max sound happens at resonance.  </a:t>
            </a:r>
          </a:p>
          <a:p>
            <a:r>
              <a:rPr lang="en-NZ" b="1" i="1" dirty="0"/>
              <a:t>OR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NZ" dirty="0"/>
              <a:t>Recognition that the frequency must be changed down through the resonant frequency. </a:t>
            </a:r>
          </a:p>
          <a:p>
            <a:r>
              <a:rPr lang="en-NZ" b="1" i="1" dirty="0"/>
              <a:t>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dirty="0" smtClean="0"/>
              <a:t>Current - frequency </a:t>
            </a:r>
            <a:r>
              <a:rPr lang="en-NZ" dirty="0"/>
              <a:t>diagram.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235425" y="143886"/>
            <a:ext cx="429847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any of these ideas:</a:t>
            </a:r>
            <a:endParaRPr lang="en-NZ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44675" y="2468880"/>
            <a:ext cx="2343155" cy="2101314"/>
            <a:chOff x="574215" y="2697480"/>
            <a:chExt cx="2343155" cy="2101314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62025" y="2697480"/>
              <a:ext cx="3175" cy="172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65200" y="4409440"/>
              <a:ext cx="1620520" cy="50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1295400" y="2738693"/>
              <a:ext cx="899160" cy="1401507"/>
            </a:xfrm>
            <a:custGeom>
              <a:avLst/>
              <a:gdLst>
                <a:gd name="connsiteX0" fmla="*/ 0 w 899160"/>
                <a:gd name="connsiteY0" fmla="*/ 1401507 h 1401507"/>
                <a:gd name="connsiteX1" fmla="*/ 182880 w 899160"/>
                <a:gd name="connsiteY1" fmla="*/ 1299907 h 1401507"/>
                <a:gd name="connsiteX2" fmla="*/ 289560 w 899160"/>
                <a:gd name="connsiteY2" fmla="*/ 1045907 h 1401507"/>
                <a:gd name="connsiteX3" fmla="*/ 340360 w 899160"/>
                <a:gd name="connsiteY3" fmla="*/ 629347 h 1401507"/>
                <a:gd name="connsiteX4" fmla="*/ 370840 w 899160"/>
                <a:gd name="connsiteY4" fmla="*/ 233107 h 1401507"/>
                <a:gd name="connsiteX5" fmla="*/ 447040 w 899160"/>
                <a:gd name="connsiteY5" fmla="*/ 9587 h 1401507"/>
                <a:gd name="connsiteX6" fmla="*/ 574040 w 899160"/>
                <a:gd name="connsiteY6" fmla="*/ 90867 h 1401507"/>
                <a:gd name="connsiteX7" fmla="*/ 645160 w 899160"/>
                <a:gd name="connsiteY7" fmla="*/ 532827 h 1401507"/>
                <a:gd name="connsiteX8" fmla="*/ 680720 w 899160"/>
                <a:gd name="connsiteY8" fmla="*/ 979867 h 1401507"/>
                <a:gd name="connsiteX9" fmla="*/ 741680 w 899160"/>
                <a:gd name="connsiteY9" fmla="*/ 1289747 h 1401507"/>
                <a:gd name="connsiteX10" fmla="*/ 899160 w 899160"/>
                <a:gd name="connsiteY10" fmla="*/ 1401507 h 140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9160" h="1401507">
                  <a:moveTo>
                    <a:pt x="0" y="1401507"/>
                  </a:moveTo>
                  <a:cubicBezTo>
                    <a:pt x="67310" y="1380340"/>
                    <a:pt x="134620" y="1359174"/>
                    <a:pt x="182880" y="1299907"/>
                  </a:cubicBezTo>
                  <a:cubicBezTo>
                    <a:pt x="231140" y="1240640"/>
                    <a:pt x="263313" y="1157667"/>
                    <a:pt x="289560" y="1045907"/>
                  </a:cubicBezTo>
                  <a:cubicBezTo>
                    <a:pt x="315807" y="934147"/>
                    <a:pt x="326813" y="764814"/>
                    <a:pt x="340360" y="629347"/>
                  </a:cubicBezTo>
                  <a:cubicBezTo>
                    <a:pt x="353907" y="493880"/>
                    <a:pt x="353060" y="336400"/>
                    <a:pt x="370840" y="233107"/>
                  </a:cubicBezTo>
                  <a:cubicBezTo>
                    <a:pt x="388620" y="129814"/>
                    <a:pt x="413173" y="33294"/>
                    <a:pt x="447040" y="9587"/>
                  </a:cubicBezTo>
                  <a:cubicBezTo>
                    <a:pt x="480907" y="-14120"/>
                    <a:pt x="541020" y="3660"/>
                    <a:pt x="574040" y="90867"/>
                  </a:cubicBezTo>
                  <a:cubicBezTo>
                    <a:pt x="607060" y="178074"/>
                    <a:pt x="627380" y="384660"/>
                    <a:pt x="645160" y="532827"/>
                  </a:cubicBezTo>
                  <a:cubicBezTo>
                    <a:pt x="662940" y="680994"/>
                    <a:pt x="664633" y="853714"/>
                    <a:pt x="680720" y="979867"/>
                  </a:cubicBezTo>
                  <a:cubicBezTo>
                    <a:pt x="696807" y="1106020"/>
                    <a:pt x="705273" y="1219474"/>
                    <a:pt x="741680" y="1289747"/>
                  </a:cubicBezTo>
                  <a:cubicBezTo>
                    <a:pt x="778087" y="1360020"/>
                    <a:pt x="838623" y="1380763"/>
                    <a:pt x="899160" y="140150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5280" y="4460240"/>
              <a:ext cx="13120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dirty="0" smtClean="0"/>
                <a:t>Frequency Hz</a:t>
              </a:r>
              <a:endParaRPr lang="en-NZ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96520" y="3388360"/>
              <a:ext cx="12939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dirty="0" smtClean="0"/>
                <a:t>Impedance </a:t>
              </a:r>
              <a:r>
                <a:rPr lang="el-GR" sz="1600" dirty="0" smtClean="0"/>
                <a:t>Ω</a:t>
              </a:r>
              <a:endParaRPr lang="en-NZ" sz="1600" dirty="0"/>
            </a:p>
          </p:txBody>
        </p:sp>
      </p:grp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83" y="2671092"/>
            <a:ext cx="2432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98120" y="4678680"/>
            <a:ext cx="2772426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00B050"/>
                </a:solidFill>
              </a:rPr>
              <a:t>“EXCELLENCE”</a:t>
            </a:r>
            <a:r>
              <a:rPr lang="en-NZ" dirty="0" smtClean="0">
                <a:solidFill>
                  <a:srgbClr val="00B050"/>
                </a:solidFill>
              </a:rPr>
              <a:t>  for both of :</a:t>
            </a:r>
            <a:endParaRPr lang="en-NZ" b="1" i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69309" y="6354501"/>
            <a:ext cx="75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next page from the NZQA schedule shows how they award the marks ……</a:t>
            </a:r>
            <a:endParaRPr lang="en-NZ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1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5" grpId="0" animBg="1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62494"/>
              </p:ext>
            </p:extLst>
          </p:nvPr>
        </p:nvGraphicFramePr>
        <p:xfrm>
          <a:off x="347241" y="847275"/>
          <a:ext cx="8599988" cy="28032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527"/>
                <a:gridCol w="833377"/>
                <a:gridCol w="995423"/>
                <a:gridCol w="1076445"/>
                <a:gridCol w="1088020"/>
                <a:gridCol w="1203767"/>
                <a:gridCol w="1388963"/>
                <a:gridCol w="1157466"/>
              </a:tblGrid>
              <a:tr h="379447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94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ONE A point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TWO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THREE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FOUR A points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NZ" sz="16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2 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1 A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84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346" y="370390"/>
            <a:ext cx="73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</a:t>
            </a:r>
            <a:r>
              <a:rPr lang="en-NZ" b="1" dirty="0" smtClean="0"/>
              <a:t>THREE: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71" y="3771417"/>
            <a:ext cx="325248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 or 7 possible </a:t>
            </a:r>
            <a:r>
              <a:rPr lang="en-NZ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“ACHIEVE” bits you can get in the question. </a:t>
            </a:r>
            <a:endParaRPr lang="en-NZ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6681" y="4002188"/>
            <a:ext cx="392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There are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4 possible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“MERIT” bits you can get in the question from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(b) (c) (d)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or </a:t>
            </a:r>
            <a:r>
              <a:rPr lang="en-NZ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(e).</a:t>
            </a:r>
            <a:endParaRPr lang="en-NZ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3317" y="4976149"/>
            <a:ext cx="4004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“EXCELLENCE” can only be gained from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 detailed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and correct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answer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in 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(</a:t>
            </a:r>
            <a:r>
              <a:rPr lang="en-NZ" b="1" dirty="0">
                <a:solidFill>
                  <a:srgbClr val="008A3E"/>
                </a:solidFill>
                <a:latin typeface="Comic Sans MS" panose="030F0702030302020204" pitchFamily="66" charset="0"/>
              </a:rPr>
              <a:t>e</a:t>
            </a:r>
            <a:r>
              <a:rPr lang="en-NZ" b="1" dirty="0" smtClean="0">
                <a:solidFill>
                  <a:srgbClr val="008A3E"/>
                </a:solidFill>
                <a:latin typeface="Comic Sans MS" panose="030F0702030302020204" pitchFamily="66" charset="0"/>
              </a:rPr>
              <a:t>)</a:t>
            </a:r>
            <a:endParaRPr lang="en-NZ" b="1" dirty="0">
              <a:solidFill>
                <a:srgbClr val="008A3E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14550" y="2748145"/>
            <a:ext cx="857370" cy="103328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626377" y="3113108"/>
            <a:ext cx="532435" cy="902826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543800" y="3343276"/>
            <a:ext cx="155294" cy="1571624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8610" y="6101775"/>
            <a:ext cx="5655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next page from the NZQA schedule shows </a:t>
            </a:r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judgement statement for how they award the grade……</a:t>
            </a:r>
            <a:endParaRPr lang="en-NZ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7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8829" y="6409288"/>
            <a:ext cx="756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Compiled from the NZQA resources by Jon Jaffrey April 2014. Not for commercial use.</a:t>
            </a:r>
            <a:endParaRPr lang="en-NZ" sz="1600" i="1" dirty="0"/>
          </a:p>
        </p:txBody>
      </p:sp>
      <p:sp>
        <p:nvSpPr>
          <p:cNvPr id="3" name="Rectangle 2"/>
          <p:cNvSpPr/>
          <p:nvPr/>
        </p:nvSpPr>
        <p:spPr>
          <a:xfrm>
            <a:off x="390711" y="467268"/>
            <a:ext cx="2993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+mj-lt"/>
              </a:rPr>
              <a:t>Judgement</a:t>
            </a:r>
            <a:r>
              <a:rPr lang="en-US" sz="2400" b="1" dirty="0">
                <a:latin typeface="+mj-lt"/>
              </a:rPr>
              <a:t> Statement</a:t>
            </a:r>
            <a:endParaRPr lang="en-NZ" sz="2400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71686"/>
              </p:ext>
            </p:extLst>
          </p:nvPr>
        </p:nvGraphicFramePr>
        <p:xfrm>
          <a:off x="381000" y="1159934"/>
          <a:ext cx="8229601" cy="143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193"/>
                <a:gridCol w="1778102"/>
                <a:gridCol w="1778102"/>
                <a:gridCol w="1778102"/>
                <a:gridCol w="1778102"/>
              </a:tblGrid>
              <a:tr h="4549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Not Achieved</a:t>
                      </a:r>
                      <a:endParaRPr lang="en-NZ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 with Merit</a:t>
                      </a:r>
                      <a:endParaRPr lang="en-NZ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 with Excellence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45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Score range</a:t>
                      </a:r>
                      <a:endParaRPr lang="en-NZ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0 – 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– 13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14 – 18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19 – 24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067" y="3166533"/>
            <a:ext cx="2726267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One </a:t>
            </a:r>
            <a:r>
              <a:rPr lang="en-NZ" dirty="0" smtClean="0">
                <a:solidFill>
                  <a:srgbClr val="FF0000"/>
                </a:solidFill>
              </a:rPr>
              <a:t>A3 </a:t>
            </a:r>
            <a:r>
              <a:rPr lang="en-NZ" dirty="0" smtClean="0">
                <a:solidFill>
                  <a:srgbClr val="FF0000"/>
                </a:solidFill>
              </a:rPr>
              <a:t>and two </a:t>
            </a:r>
            <a:r>
              <a:rPr lang="en-NZ" dirty="0" smtClean="0">
                <a:solidFill>
                  <a:srgbClr val="FF0000"/>
                </a:solidFill>
              </a:rPr>
              <a:t>N2 would just get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endParaRPr lang="en-NZ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17800" y="2446867"/>
            <a:ext cx="838200" cy="71119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53467" y="3386667"/>
            <a:ext cx="2167467" cy="646331"/>
          </a:xfrm>
          <a:prstGeom prst="rect">
            <a:avLst/>
          </a:prstGeom>
          <a:noFill/>
          <a:ln w="28575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CC0099"/>
                </a:solidFill>
              </a:rPr>
              <a:t>Two A4 and an M6 would get </a:t>
            </a:r>
            <a:r>
              <a:rPr lang="en-NZ" b="1" i="1" dirty="0" smtClean="0">
                <a:solidFill>
                  <a:srgbClr val="CC0099"/>
                </a:solidFill>
              </a:rPr>
              <a:t>“MERIT”</a:t>
            </a:r>
            <a:endParaRPr lang="en-NZ" dirty="0">
              <a:solidFill>
                <a:srgbClr val="CC00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67867" y="2455334"/>
            <a:ext cx="194733" cy="922866"/>
          </a:xfrm>
          <a:prstGeom prst="straightConnector1">
            <a:avLst/>
          </a:prstGeom>
          <a:ln w="28575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02867" y="4419600"/>
            <a:ext cx="2946400" cy="646331"/>
          </a:xfrm>
          <a:prstGeom prst="rect">
            <a:avLst/>
          </a:prstGeom>
          <a:noFill/>
          <a:ln w="28575">
            <a:solidFill>
              <a:srgbClr val="00964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009644"/>
                </a:solidFill>
              </a:rPr>
              <a:t>Two M6 and an E7 would just get </a:t>
            </a:r>
            <a:r>
              <a:rPr lang="en-NZ" b="1" i="1" dirty="0" smtClean="0">
                <a:solidFill>
                  <a:srgbClr val="009644"/>
                </a:solidFill>
              </a:rPr>
              <a:t>“EXCELLENCE”</a:t>
            </a:r>
            <a:endParaRPr lang="en-NZ" dirty="0">
              <a:solidFill>
                <a:srgbClr val="009644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247467" y="2489200"/>
            <a:ext cx="169333" cy="1921933"/>
          </a:xfrm>
          <a:prstGeom prst="straightConnector1">
            <a:avLst/>
          </a:prstGeom>
          <a:ln w="28575">
            <a:solidFill>
              <a:srgbClr val="00964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1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Switch 1 is opened and switch 2 is closed so the capacitor discharges through the lamp.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On </a:t>
            </a:r>
            <a:r>
              <a:rPr lang="en-US" dirty="0"/>
              <a:t>the graph below, mark values on the </a:t>
            </a:r>
            <a:r>
              <a:rPr lang="en-US" dirty="0" smtClean="0"/>
              <a:t>axes </a:t>
            </a:r>
            <a:r>
              <a:rPr lang="en-US" dirty="0"/>
              <a:t>and plot a curve with at least 3 points to show how the charge in the capacitor changes during the discharge process.</a:t>
            </a:r>
            <a:endParaRPr lang="en-NZ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381000" y="2743200"/>
            <a:ext cx="4800600" cy="3264932"/>
            <a:chOff x="381000" y="3048000"/>
            <a:chExt cx="4800600" cy="3264932"/>
          </a:xfrm>
        </p:grpSpPr>
        <p:sp>
          <p:nvSpPr>
            <p:cNvPr id="4" name="Rectangle 137"/>
            <p:cNvSpPr>
              <a:spLocks noChangeArrowheads="1"/>
            </p:cNvSpPr>
            <p:nvPr/>
          </p:nvSpPr>
          <p:spPr bwMode="auto">
            <a:xfrm>
              <a:off x="457200" y="3048000"/>
              <a:ext cx="12954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Calibri" pitchFamily="34" charset="0"/>
                  <a:cs typeface="Times New Roman" panose="02020603050405020304" pitchFamily="18" charset="0"/>
                </a:rPr>
                <a:t>charge (C)</a:t>
              </a:r>
              <a:endParaRPr kumimoji="0" lang="en-NZ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381000" y="3276600"/>
              <a:ext cx="4800600" cy="2667000"/>
              <a:chOff x="0" y="0"/>
              <a:chExt cx="5393" cy="2542"/>
            </a:xfrm>
          </p:grpSpPr>
          <p:grpSp>
            <p:nvGrpSpPr>
              <p:cNvPr id="6" name="Group 135"/>
              <p:cNvGrpSpPr>
                <a:grpSpLocks/>
              </p:cNvGrpSpPr>
              <p:nvPr/>
            </p:nvGrpSpPr>
            <p:grpSpPr bwMode="auto">
              <a:xfrm>
                <a:off x="51" y="2377"/>
                <a:ext cx="5106" cy="2"/>
                <a:chOff x="51" y="2377"/>
                <a:chExt cx="5106" cy="2"/>
              </a:xfrm>
            </p:grpSpPr>
            <p:sp>
              <p:nvSpPr>
                <p:cNvPr id="140" name="Freeform 136"/>
                <p:cNvSpPr>
                  <a:spLocks/>
                </p:cNvSpPr>
                <p:nvPr/>
              </p:nvSpPr>
              <p:spPr bwMode="auto">
                <a:xfrm>
                  <a:off x="51" y="237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" name="Group 133"/>
              <p:cNvGrpSpPr>
                <a:grpSpLocks/>
              </p:cNvGrpSpPr>
              <p:nvPr/>
            </p:nvGrpSpPr>
            <p:grpSpPr bwMode="auto">
              <a:xfrm>
                <a:off x="51" y="2264"/>
                <a:ext cx="5106" cy="2"/>
                <a:chOff x="51" y="2264"/>
                <a:chExt cx="5106" cy="2"/>
              </a:xfrm>
            </p:grpSpPr>
            <p:sp>
              <p:nvSpPr>
                <p:cNvPr id="139" name="Freeform 134"/>
                <p:cNvSpPr>
                  <a:spLocks/>
                </p:cNvSpPr>
                <p:nvPr/>
              </p:nvSpPr>
              <p:spPr bwMode="auto">
                <a:xfrm>
                  <a:off x="51" y="2264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131"/>
              <p:cNvGrpSpPr>
                <a:grpSpLocks/>
              </p:cNvGrpSpPr>
              <p:nvPr/>
            </p:nvGrpSpPr>
            <p:grpSpPr bwMode="auto">
              <a:xfrm>
                <a:off x="51" y="2151"/>
                <a:ext cx="5106" cy="2"/>
                <a:chOff x="51" y="2151"/>
                <a:chExt cx="5106" cy="2"/>
              </a:xfrm>
            </p:grpSpPr>
            <p:sp>
              <p:nvSpPr>
                <p:cNvPr id="138" name="Freeform 132"/>
                <p:cNvSpPr>
                  <a:spLocks/>
                </p:cNvSpPr>
                <p:nvPr/>
              </p:nvSpPr>
              <p:spPr bwMode="auto">
                <a:xfrm>
                  <a:off x="51" y="2151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129"/>
              <p:cNvGrpSpPr>
                <a:grpSpLocks/>
              </p:cNvGrpSpPr>
              <p:nvPr/>
            </p:nvGrpSpPr>
            <p:grpSpPr bwMode="auto">
              <a:xfrm>
                <a:off x="51" y="2037"/>
                <a:ext cx="5106" cy="2"/>
                <a:chOff x="51" y="2037"/>
                <a:chExt cx="5106" cy="2"/>
              </a:xfrm>
            </p:grpSpPr>
            <p:sp>
              <p:nvSpPr>
                <p:cNvPr id="137" name="Freeform 130"/>
                <p:cNvSpPr>
                  <a:spLocks/>
                </p:cNvSpPr>
                <p:nvPr/>
              </p:nvSpPr>
              <p:spPr bwMode="auto">
                <a:xfrm>
                  <a:off x="51" y="203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127"/>
              <p:cNvGrpSpPr>
                <a:grpSpLocks/>
              </p:cNvGrpSpPr>
              <p:nvPr/>
            </p:nvGrpSpPr>
            <p:grpSpPr bwMode="auto">
              <a:xfrm>
                <a:off x="51" y="1924"/>
                <a:ext cx="5106" cy="2"/>
                <a:chOff x="51" y="1924"/>
                <a:chExt cx="5106" cy="2"/>
              </a:xfrm>
            </p:grpSpPr>
            <p:sp>
              <p:nvSpPr>
                <p:cNvPr id="136" name="Freeform 128"/>
                <p:cNvSpPr>
                  <a:spLocks/>
                </p:cNvSpPr>
                <p:nvPr/>
              </p:nvSpPr>
              <p:spPr bwMode="auto">
                <a:xfrm>
                  <a:off x="51" y="1924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125"/>
              <p:cNvGrpSpPr>
                <a:grpSpLocks/>
              </p:cNvGrpSpPr>
              <p:nvPr/>
            </p:nvGrpSpPr>
            <p:grpSpPr bwMode="auto">
              <a:xfrm>
                <a:off x="51" y="1811"/>
                <a:ext cx="5106" cy="2"/>
                <a:chOff x="51" y="1811"/>
                <a:chExt cx="5106" cy="2"/>
              </a:xfrm>
            </p:grpSpPr>
            <p:sp>
              <p:nvSpPr>
                <p:cNvPr id="135" name="Freeform 126"/>
                <p:cNvSpPr>
                  <a:spLocks/>
                </p:cNvSpPr>
                <p:nvPr/>
              </p:nvSpPr>
              <p:spPr bwMode="auto">
                <a:xfrm>
                  <a:off x="51" y="1811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123"/>
              <p:cNvGrpSpPr>
                <a:grpSpLocks/>
              </p:cNvGrpSpPr>
              <p:nvPr/>
            </p:nvGrpSpPr>
            <p:grpSpPr bwMode="auto">
              <a:xfrm>
                <a:off x="51" y="1697"/>
                <a:ext cx="5106" cy="2"/>
                <a:chOff x="51" y="1697"/>
                <a:chExt cx="5106" cy="2"/>
              </a:xfrm>
            </p:grpSpPr>
            <p:sp>
              <p:nvSpPr>
                <p:cNvPr id="134" name="Freeform 124"/>
                <p:cNvSpPr>
                  <a:spLocks/>
                </p:cNvSpPr>
                <p:nvPr/>
              </p:nvSpPr>
              <p:spPr bwMode="auto">
                <a:xfrm>
                  <a:off x="51" y="169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121"/>
              <p:cNvGrpSpPr>
                <a:grpSpLocks/>
              </p:cNvGrpSpPr>
              <p:nvPr/>
            </p:nvGrpSpPr>
            <p:grpSpPr bwMode="auto">
              <a:xfrm>
                <a:off x="51" y="1584"/>
                <a:ext cx="5106" cy="2"/>
                <a:chOff x="51" y="1584"/>
                <a:chExt cx="5106" cy="2"/>
              </a:xfrm>
            </p:grpSpPr>
            <p:sp>
              <p:nvSpPr>
                <p:cNvPr id="133" name="Freeform 122"/>
                <p:cNvSpPr>
                  <a:spLocks/>
                </p:cNvSpPr>
                <p:nvPr/>
              </p:nvSpPr>
              <p:spPr bwMode="auto">
                <a:xfrm>
                  <a:off x="51" y="1584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119"/>
              <p:cNvGrpSpPr>
                <a:grpSpLocks/>
              </p:cNvGrpSpPr>
              <p:nvPr/>
            </p:nvGrpSpPr>
            <p:grpSpPr bwMode="auto">
              <a:xfrm>
                <a:off x="51" y="1470"/>
                <a:ext cx="5106" cy="2"/>
                <a:chOff x="51" y="1470"/>
                <a:chExt cx="5106" cy="2"/>
              </a:xfrm>
            </p:grpSpPr>
            <p:sp>
              <p:nvSpPr>
                <p:cNvPr id="132" name="Freeform 120"/>
                <p:cNvSpPr>
                  <a:spLocks/>
                </p:cNvSpPr>
                <p:nvPr/>
              </p:nvSpPr>
              <p:spPr bwMode="auto">
                <a:xfrm>
                  <a:off x="51" y="1470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117"/>
              <p:cNvGrpSpPr>
                <a:grpSpLocks/>
              </p:cNvGrpSpPr>
              <p:nvPr/>
            </p:nvGrpSpPr>
            <p:grpSpPr bwMode="auto">
              <a:xfrm>
                <a:off x="51" y="1357"/>
                <a:ext cx="5106" cy="2"/>
                <a:chOff x="51" y="1357"/>
                <a:chExt cx="5106" cy="2"/>
              </a:xfrm>
            </p:grpSpPr>
            <p:sp>
              <p:nvSpPr>
                <p:cNvPr id="131" name="Freeform 118"/>
                <p:cNvSpPr>
                  <a:spLocks/>
                </p:cNvSpPr>
                <p:nvPr/>
              </p:nvSpPr>
              <p:spPr bwMode="auto">
                <a:xfrm>
                  <a:off x="51" y="135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115"/>
              <p:cNvGrpSpPr>
                <a:grpSpLocks/>
              </p:cNvGrpSpPr>
              <p:nvPr/>
            </p:nvGrpSpPr>
            <p:grpSpPr bwMode="auto">
              <a:xfrm>
                <a:off x="51" y="1244"/>
                <a:ext cx="5106" cy="2"/>
                <a:chOff x="51" y="1244"/>
                <a:chExt cx="5106" cy="2"/>
              </a:xfrm>
            </p:grpSpPr>
            <p:sp>
              <p:nvSpPr>
                <p:cNvPr id="130" name="Freeform 116"/>
                <p:cNvSpPr>
                  <a:spLocks/>
                </p:cNvSpPr>
                <p:nvPr/>
              </p:nvSpPr>
              <p:spPr bwMode="auto">
                <a:xfrm>
                  <a:off x="51" y="1244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113"/>
              <p:cNvGrpSpPr>
                <a:grpSpLocks/>
              </p:cNvGrpSpPr>
              <p:nvPr/>
            </p:nvGrpSpPr>
            <p:grpSpPr bwMode="auto">
              <a:xfrm>
                <a:off x="51" y="1130"/>
                <a:ext cx="5106" cy="2"/>
                <a:chOff x="51" y="1130"/>
                <a:chExt cx="5106" cy="2"/>
              </a:xfrm>
            </p:grpSpPr>
            <p:sp>
              <p:nvSpPr>
                <p:cNvPr id="129" name="Freeform 114"/>
                <p:cNvSpPr>
                  <a:spLocks/>
                </p:cNvSpPr>
                <p:nvPr/>
              </p:nvSpPr>
              <p:spPr bwMode="auto">
                <a:xfrm>
                  <a:off x="51" y="1130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51" y="1017"/>
                <a:ext cx="5106" cy="2"/>
                <a:chOff x="51" y="1017"/>
                <a:chExt cx="5106" cy="2"/>
              </a:xfrm>
            </p:grpSpPr>
            <p:sp>
              <p:nvSpPr>
                <p:cNvPr id="128" name="Freeform 112"/>
                <p:cNvSpPr>
                  <a:spLocks/>
                </p:cNvSpPr>
                <p:nvPr/>
              </p:nvSpPr>
              <p:spPr bwMode="auto">
                <a:xfrm>
                  <a:off x="51" y="101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9" name="Group 109"/>
              <p:cNvGrpSpPr>
                <a:grpSpLocks/>
              </p:cNvGrpSpPr>
              <p:nvPr/>
            </p:nvGrpSpPr>
            <p:grpSpPr bwMode="auto">
              <a:xfrm>
                <a:off x="51" y="903"/>
                <a:ext cx="5106" cy="2"/>
                <a:chOff x="51" y="903"/>
                <a:chExt cx="5106" cy="2"/>
              </a:xfrm>
            </p:grpSpPr>
            <p:sp>
              <p:nvSpPr>
                <p:cNvPr id="127" name="Freeform 110"/>
                <p:cNvSpPr>
                  <a:spLocks/>
                </p:cNvSpPr>
                <p:nvPr/>
              </p:nvSpPr>
              <p:spPr bwMode="auto">
                <a:xfrm>
                  <a:off x="51" y="903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107"/>
              <p:cNvGrpSpPr>
                <a:grpSpLocks/>
              </p:cNvGrpSpPr>
              <p:nvPr/>
            </p:nvGrpSpPr>
            <p:grpSpPr bwMode="auto">
              <a:xfrm>
                <a:off x="51" y="790"/>
                <a:ext cx="5106" cy="2"/>
                <a:chOff x="51" y="790"/>
                <a:chExt cx="5106" cy="2"/>
              </a:xfrm>
            </p:grpSpPr>
            <p:sp>
              <p:nvSpPr>
                <p:cNvPr id="126" name="Freeform 108"/>
                <p:cNvSpPr>
                  <a:spLocks/>
                </p:cNvSpPr>
                <p:nvPr/>
              </p:nvSpPr>
              <p:spPr bwMode="auto">
                <a:xfrm>
                  <a:off x="51" y="790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1" name="Group 105"/>
              <p:cNvGrpSpPr>
                <a:grpSpLocks/>
              </p:cNvGrpSpPr>
              <p:nvPr/>
            </p:nvGrpSpPr>
            <p:grpSpPr bwMode="auto">
              <a:xfrm>
                <a:off x="51" y="677"/>
                <a:ext cx="5106" cy="2"/>
                <a:chOff x="51" y="677"/>
                <a:chExt cx="5106" cy="2"/>
              </a:xfrm>
            </p:grpSpPr>
            <p:sp>
              <p:nvSpPr>
                <p:cNvPr id="125" name="Freeform 106"/>
                <p:cNvSpPr>
                  <a:spLocks/>
                </p:cNvSpPr>
                <p:nvPr/>
              </p:nvSpPr>
              <p:spPr bwMode="auto">
                <a:xfrm>
                  <a:off x="51" y="677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103"/>
              <p:cNvGrpSpPr>
                <a:grpSpLocks/>
              </p:cNvGrpSpPr>
              <p:nvPr/>
            </p:nvGrpSpPr>
            <p:grpSpPr bwMode="auto">
              <a:xfrm>
                <a:off x="51" y="563"/>
                <a:ext cx="5106" cy="2"/>
                <a:chOff x="51" y="563"/>
                <a:chExt cx="5106" cy="2"/>
              </a:xfrm>
            </p:grpSpPr>
            <p:sp>
              <p:nvSpPr>
                <p:cNvPr id="124" name="Freeform 104"/>
                <p:cNvSpPr>
                  <a:spLocks/>
                </p:cNvSpPr>
                <p:nvPr/>
              </p:nvSpPr>
              <p:spPr bwMode="auto">
                <a:xfrm>
                  <a:off x="51" y="563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51" y="450"/>
                <a:ext cx="5106" cy="2"/>
                <a:chOff x="51" y="450"/>
                <a:chExt cx="5106" cy="2"/>
              </a:xfrm>
            </p:grpSpPr>
            <p:sp>
              <p:nvSpPr>
                <p:cNvPr id="123" name="Freeform 102"/>
                <p:cNvSpPr>
                  <a:spLocks/>
                </p:cNvSpPr>
                <p:nvPr/>
              </p:nvSpPr>
              <p:spPr bwMode="auto">
                <a:xfrm>
                  <a:off x="51" y="450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4" name="Group 99"/>
              <p:cNvGrpSpPr>
                <a:grpSpLocks/>
              </p:cNvGrpSpPr>
              <p:nvPr/>
            </p:nvGrpSpPr>
            <p:grpSpPr bwMode="auto">
              <a:xfrm>
                <a:off x="51" y="336"/>
                <a:ext cx="5106" cy="2"/>
                <a:chOff x="51" y="336"/>
                <a:chExt cx="5106" cy="2"/>
              </a:xfrm>
            </p:grpSpPr>
            <p:sp>
              <p:nvSpPr>
                <p:cNvPr id="122" name="Freeform 100"/>
                <p:cNvSpPr>
                  <a:spLocks/>
                </p:cNvSpPr>
                <p:nvPr/>
              </p:nvSpPr>
              <p:spPr bwMode="auto">
                <a:xfrm>
                  <a:off x="51" y="336"/>
                  <a:ext cx="5106" cy="2"/>
                </a:xfrm>
                <a:custGeom>
                  <a:avLst/>
                  <a:gdLst>
                    <a:gd name="T0" fmla="+- 0 51 51"/>
                    <a:gd name="T1" fmla="*/ T0 w 5106"/>
                    <a:gd name="T2" fmla="+- 0 5157 51"/>
                    <a:gd name="T3" fmla="*/ T2 w 510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106">
                      <a:moveTo>
                        <a:pt x="0" y="0"/>
                      </a:moveTo>
                      <a:lnTo>
                        <a:pt x="5106" y="0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5" name="Group 97"/>
              <p:cNvGrpSpPr>
                <a:grpSpLocks/>
              </p:cNvGrpSpPr>
              <p:nvPr/>
            </p:nvGrpSpPr>
            <p:grpSpPr bwMode="auto">
              <a:xfrm>
                <a:off x="164" y="223"/>
                <a:ext cx="2" cy="2268"/>
                <a:chOff x="164" y="223"/>
                <a:chExt cx="2" cy="2268"/>
              </a:xfrm>
            </p:grpSpPr>
            <p:sp>
              <p:nvSpPr>
                <p:cNvPr id="121" name="Freeform 98"/>
                <p:cNvSpPr>
                  <a:spLocks/>
                </p:cNvSpPr>
                <p:nvPr/>
              </p:nvSpPr>
              <p:spPr bwMode="auto">
                <a:xfrm>
                  <a:off x="164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6" name="Group 95"/>
              <p:cNvGrpSpPr>
                <a:grpSpLocks/>
              </p:cNvGrpSpPr>
              <p:nvPr/>
            </p:nvGrpSpPr>
            <p:grpSpPr bwMode="auto">
              <a:xfrm>
                <a:off x="278" y="223"/>
                <a:ext cx="2" cy="2268"/>
                <a:chOff x="278" y="223"/>
                <a:chExt cx="2" cy="2268"/>
              </a:xfrm>
            </p:grpSpPr>
            <p:sp>
              <p:nvSpPr>
                <p:cNvPr id="120" name="Freeform 96"/>
                <p:cNvSpPr>
                  <a:spLocks/>
                </p:cNvSpPr>
                <p:nvPr/>
              </p:nvSpPr>
              <p:spPr bwMode="auto">
                <a:xfrm>
                  <a:off x="278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7" name="Group 93"/>
              <p:cNvGrpSpPr>
                <a:grpSpLocks/>
              </p:cNvGrpSpPr>
              <p:nvPr/>
            </p:nvGrpSpPr>
            <p:grpSpPr bwMode="auto">
              <a:xfrm>
                <a:off x="391" y="223"/>
                <a:ext cx="2" cy="2268"/>
                <a:chOff x="391" y="223"/>
                <a:chExt cx="2" cy="2268"/>
              </a:xfrm>
            </p:grpSpPr>
            <p:sp>
              <p:nvSpPr>
                <p:cNvPr id="119" name="Freeform 94"/>
                <p:cNvSpPr>
                  <a:spLocks/>
                </p:cNvSpPr>
                <p:nvPr/>
              </p:nvSpPr>
              <p:spPr bwMode="auto">
                <a:xfrm>
                  <a:off x="391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8" name="Group 91"/>
              <p:cNvGrpSpPr>
                <a:grpSpLocks/>
              </p:cNvGrpSpPr>
              <p:nvPr/>
            </p:nvGrpSpPr>
            <p:grpSpPr bwMode="auto">
              <a:xfrm>
                <a:off x="505" y="223"/>
                <a:ext cx="2" cy="2268"/>
                <a:chOff x="505" y="223"/>
                <a:chExt cx="2" cy="2268"/>
              </a:xfrm>
            </p:grpSpPr>
            <p:sp>
              <p:nvSpPr>
                <p:cNvPr id="118" name="Freeform 92"/>
                <p:cNvSpPr>
                  <a:spLocks/>
                </p:cNvSpPr>
                <p:nvPr/>
              </p:nvSpPr>
              <p:spPr bwMode="auto">
                <a:xfrm>
                  <a:off x="50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9" name="Group 89"/>
              <p:cNvGrpSpPr>
                <a:grpSpLocks/>
              </p:cNvGrpSpPr>
              <p:nvPr/>
            </p:nvGrpSpPr>
            <p:grpSpPr bwMode="auto">
              <a:xfrm>
                <a:off x="618" y="223"/>
                <a:ext cx="2" cy="2268"/>
                <a:chOff x="618" y="223"/>
                <a:chExt cx="2" cy="2268"/>
              </a:xfrm>
            </p:grpSpPr>
            <p:sp>
              <p:nvSpPr>
                <p:cNvPr id="117" name="Freeform 90"/>
                <p:cNvSpPr>
                  <a:spLocks/>
                </p:cNvSpPr>
                <p:nvPr/>
              </p:nvSpPr>
              <p:spPr bwMode="auto">
                <a:xfrm>
                  <a:off x="618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731" y="223"/>
                <a:ext cx="2" cy="2268"/>
                <a:chOff x="731" y="223"/>
                <a:chExt cx="2" cy="2268"/>
              </a:xfrm>
            </p:grpSpPr>
            <p:sp>
              <p:nvSpPr>
                <p:cNvPr id="116" name="Freeform 88"/>
                <p:cNvSpPr>
                  <a:spLocks/>
                </p:cNvSpPr>
                <p:nvPr/>
              </p:nvSpPr>
              <p:spPr bwMode="auto">
                <a:xfrm>
                  <a:off x="731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1" name="Group 85"/>
              <p:cNvGrpSpPr>
                <a:grpSpLocks/>
              </p:cNvGrpSpPr>
              <p:nvPr/>
            </p:nvGrpSpPr>
            <p:grpSpPr bwMode="auto">
              <a:xfrm>
                <a:off x="845" y="223"/>
                <a:ext cx="2" cy="2268"/>
                <a:chOff x="845" y="223"/>
                <a:chExt cx="2" cy="2268"/>
              </a:xfrm>
            </p:grpSpPr>
            <p:sp>
              <p:nvSpPr>
                <p:cNvPr id="115" name="Freeform 86"/>
                <p:cNvSpPr>
                  <a:spLocks/>
                </p:cNvSpPr>
                <p:nvPr/>
              </p:nvSpPr>
              <p:spPr bwMode="auto">
                <a:xfrm>
                  <a:off x="84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83"/>
              <p:cNvGrpSpPr>
                <a:grpSpLocks/>
              </p:cNvGrpSpPr>
              <p:nvPr/>
            </p:nvGrpSpPr>
            <p:grpSpPr bwMode="auto">
              <a:xfrm>
                <a:off x="958" y="223"/>
                <a:ext cx="2" cy="2268"/>
                <a:chOff x="958" y="223"/>
                <a:chExt cx="2" cy="2268"/>
              </a:xfrm>
            </p:grpSpPr>
            <p:sp>
              <p:nvSpPr>
                <p:cNvPr id="114" name="Freeform 84"/>
                <p:cNvSpPr>
                  <a:spLocks/>
                </p:cNvSpPr>
                <p:nvPr/>
              </p:nvSpPr>
              <p:spPr bwMode="auto">
                <a:xfrm>
                  <a:off x="958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3" name="Group 81"/>
              <p:cNvGrpSpPr>
                <a:grpSpLocks/>
              </p:cNvGrpSpPr>
              <p:nvPr/>
            </p:nvGrpSpPr>
            <p:grpSpPr bwMode="auto">
              <a:xfrm>
                <a:off x="1071" y="223"/>
                <a:ext cx="2" cy="2268"/>
                <a:chOff x="1071" y="223"/>
                <a:chExt cx="2" cy="2268"/>
              </a:xfrm>
            </p:grpSpPr>
            <p:sp>
              <p:nvSpPr>
                <p:cNvPr id="113" name="Freeform 82"/>
                <p:cNvSpPr>
                  <a:spLocks/>
                </p:cNvSpPr>
                <p:nvPr/>
              </p:nvSpPr>
              <p:spPr bwMode="auto">
                <a:xfrm>
                  <a:off x="1071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4" name="Group 79"/>
              <p:cNvGrpSpPr>
                <a:grpSpLocks/>
              </p:cNvGrpSpPr>
              <p:nvPr/>
            </p:nvGrpSpPr>
            <p:grpSpPr bwMode="auto">
              <a:xfrm>
                <a:off x="1185" y="223"/>
                <a:ext cx="2" cy="2268"/>
                <a:chOff x="1185" y="223"/>
                <a:chExt cx="2" cy="2268"/>
              </a:xfrm>
            </p:grpSpPr>
            <p:sp>
              <p:nvSpPr>
                <p:cNvPr id="112" name="Freeform 80"/>
                <p:cNvSpPr>
                  <a:spLocks/>
                </p:cNvSpPr>
                <p:nvPr/>
              </p:nvSpPr>
              <p:spPr bwMode="auto">
                <a:xfrm>
                  <a:off x="118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5" name="Group 77"/>
              <p:cNvGrpSpPr>
                <a:grpSpLocks/>
              </p:cNvGrpSpPr>
              <p:nvPr/>
            </p:nvGrpSpPr>
            <p:grpSpPr bwMode="auto">
              <a:xfrm>
                <a:off x="1298" y="223"/>
                <a:ext cx="2" cy="2268"/>
                <a:chOff x="1298" y="223"/>
                <a:chExt cx="2" cy="2268"/>
              </a:xfrm>
            </p:grpSpPr>
            <p:sp>
              <p:nvSpPr>
                <p:cNvPr id="111" name="Freeform 78"/>
                <p:cNvSpPr>
                  <a:spLocks/>
                </p:cNvSpPr>
                <p:nvPr/>
              </p:nvSpPr>
              <p:spPr bwMode="auto">
                <a:xfrm>
                  <a:off x="1298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6" name="Group 75"/>
              <p:cNvGrpSpPr>
                <a:grpSpLocks/>
              </p:cNvGrpSpPr>
              <p:nvPr/>
            </p:nvGrpSpPr>
            <p:grpSpPr bwMode="auto">
              <a:xfrm>
                <a:off x="1412" y="223"/>
                <a:ext cx="2" cy="2268"/>
                <a:chOff x="1412" y="223"/>
                <a:chExt cx="2" cy="2268"/>
              </a:xfrm>
            </p:grpSpPr>
            <p:sp>
              <p:nvSpPr>
                <p:cNvPr id="110" name="Freeform 76"/>
                <p:cNvSpPr>
                  <a:spLocks/>
                </p:cNvSpPr>
                <p:nvPr/>
              </p:nvSpPr>
              <p:spPr bwMode="auto">
                <a:xfrm>
                  <a:off x="141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7" name="Group 73"/>
              <p:cNvGrpSpPr>
                <a:grpSpLocks/>
              </p:cNvGrpSpPr>
              <p:nvPr/>
            </p:nvGrpSpPr>
            <p:grpSpPr bwMode="auto">
              <a:xfrm>
                <a:off x="1525" y="223"/>
                <a:ext cx="2" cy="2268"/>
                <a:chOff x="1525" y="223"/>
                <a:chExt cx="2" cy="2268"/>
              </a:xfrm>
            </p:grpSpPr>
            <p:sp>
              <p:nvSpPr>
                <p:cNvPr id="109" name="Freeform 74"/>
                <p:cNvSpPr>
                  <a:spLocks/>
                </p:cNvSpPr>
                <p:nvPr/>
              </p:nvSpPr>
              <p:spPr bwMode="auto">
                <a:xfrm>
                  <a:off x="152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8" name="Group 71"/>
              <p:cNvGrpSpPr>
                <a:grpSpLocks/>
              </p:cNvGrpSpPr>
              <p:nvPr/>
            </p:nvGrpSpPr>
            <p:grpSpPr bwMode="auto">
              <a:xfrm>
                <a:off x="1638" y="223"/>
                <a:ext cx="2" cy="2268"/>
                <a:chOff x="1638" y="223"/>
                <a:chExt cx="2" cy="2268"/>
              </a:xfrm>
            </p:grpSpPr>
            <p:sp>
              <p:nvSpPr>
                <p:cNvPr id="108" name="Freeform 72"/>
                <p:cNvSpPr>
                  <a:spLocks/>
                </p:cNvSpPr>
                <p:nvPr/>
              </p:nvSpPr>
              <p:spPr bwMode="auto">
                <a:xfrm>
                  <a:off x="1638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9" name="Group 69"/>
              <p:cNvGrpSpPr>
                <a:grpSpLocks/>
              </p:cNvGrpSpPr>
              <p:nvPr/>
            </p:nvGrpSpPr>
            <p:grpSpPr bwMode="auto">
              <a:xfrm>
                <a:off x="1752" y="223"/>
                <a:ext cx="2" cy="2268"/>
                <a:chOff x="1752" y="223"/>
                <a:chExt cx="2" cy="2268"/>
              </a:xfrm>
            </p:grpSpPr>
            <p:sp>
              <p:nvSpPr>
                <p:cNvPr id="107" name="Freeform 70"/>
                <p:cNvSpPr>
                  <a:spLocks/>
                </p:cNvSpPr>
                <p:nvPr/>
              </p:nvSpPr>
              <p:spPr bwMode="auto">
                <a:xfrm>
                  <a:off x="175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0" name="Group 67"/>
              <p:cNvGrpSpPr>
                <a:grpSpLocks/>
              </p:cNvGrpSpPr>
              <p:nvPr/>
            </p:nvGrpSpPr>
            <p:grpSpPr bwMode="auto">
              <a:xfrm>
                <a:off x="1865" y="223"/>
                <a:ext cx="2" cy="2268"/>
                <a:chOff x="1865" y="223"/>
                <a:chExt cx="2" cy="2268"/>
              </a:xfrm>
            </p:grpSpPr>
            <p:sp>
              <p:nvSpPr>
                <p:cNvPr id="106" name="Freeform 68"/>
                <p:cNvSpPr>
                  <a:spLocks/>
                </p:cNvSpPr>
                <p:nvPr/>
              </p:nvSpPr>
              <p:spPr bwMode="auto">
                <a:xfrm>
                  <a:off x="186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1" name="Group 65"/>
              <p:cNvGrpSpPr>
                <a:grpSpLocks/>
              </p:cNvGrpSpPr>
              <p:nvPr/>
            </p:nvGrpSpPr>
            <p:grpSpPr bwMode="auto">
              <a:xfrm>
                <a:off x="1979" y="223"/>
                <a:ext cx="2" cy="2268"/>
                <a:chOff x="1979" y="223"/>
                <a:chExt cx="2" cy="2268"/>
              </a:xfrm>
            </p:grpSpPr>
            <p:sp>
              <p:nvSpPr>
                <p:cNvPr id="105" name="Freeform 66"/>
                <p:cNvSpPr>
                  <a:spLocks/>
                </p:cNvSpPr>
                <p:nvPr/>
              </p:nvSpPr>
              <p:spPr bwMode="auto">
                <a:xfrm>
                  <a:off x="197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2" name="Group 63"/>
              <p:cNvGrpSpPr>
                <a:grpSpLocks/>
              </p:cNvGrpSpPr>
              <p:nvPr/>
            </p:nvGrpSpPr>
            <p:grpSpPr bwMode="auto">
              <a:xfrm>
                <a:off x="2092" y="223"/>
                <a:ext cx="2" cy="2268"/>
                <a:chOff x="2092" y="223"/>
                <a:chExt cx="2" cy="2268"/>
              </a:xfrm>
            </p:grpSpPr>
            <p:sp>
              <p:nvSpPr>
                <p:cNvPr id="104" name="Freeform 64"/>
                <p:cNvSpPr>
                  <a:spLocks/>
                </p:cNvSpPr>
                <p:nvPr/>
              </p:nvSpPr>
              <p:spPr bwMode="auto">
                <a:xfrm>
                  <a:off x="209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3" name="Group 61"/>
              <p:cNvGrpSpPr>
                <a:grpSpLocks/>
              </p:cNvGrpSpPr>
              <p:nvPr/>
            </p:nvGrpSpPr>
            <p:grpSpPr bwMode="auto">
              <a:xfrm>
                <a:off x="2205" y="223"/>
                <a:ext cx="2" cy="2268"/>
                <a:chOff x="2205" y="223"/>
                <a:chExt cx="2" cy="2268"/>
              </a:xfrm>
            </p:grpSpPr>
            <p:sp>
              <p:nvSpPr>
                <p:cNvPr id="103" name="Freeform 62"/>
                <p:cNvSpPr>
                  <a:spLocks/>
                </p:cNvSpPr>
                <p:nvPr/>
              </p:nvSpPr>
              <p:spPr bwMode="auto">
                <a:xfrm>
                  <a:off x="2205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4" name="Group 59"/>
              <p:cNvGrpSpPr>
                <a:grpSpLocks/>
              </p:cNvGrpSpPr>
              <p:nvPr/>
            </p:nvGrpSpPr>
            <p:grpSpPr bwMode="auto">
              <a:xfrm>
                <a:off x="2319" y="223"/>
                <a:ext cx="2" cy="2268"/>
                <a:chOff x="2319" y="223"/>
                <a:chExt cx="2" cy="2268"/>
              </a:xfrm>
            </p:grpSpPr>
            <p:sp>
              <p:nvSpPr>
                <p:cNvPr id="102" name="Freeform 60"/>
                <p:cNvSpPr>
                  <a:spLocks/>
                </p:cNvSpPr>
                <p:nvPr/>
              </p:nvSpPr>
              <p:spPr bwMode="auto">
                <a:xfrm>
                  <a:off x="231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5" name="Group 57"/>
              <p:cNvGrpSpPr>
                <a:grpSpLocks/>
              </p:cNvGrpSpPr>
              <p:nvPr/>
            </p:nvGrpSpPr>
            <p:grpSpPr bwMode="auto">
              <a:xfrm>
                <a:off x="2432" y="223"/>
                <a:ext cx="2" cy="2268"/>
                <a:chOff x="2432" y="223"/>
                <a:chExt cx="2" cy="2268"/>
              </a:xfrm>
            </p:grpSpPr>
            <p:sp>
              <p:nvSpPr>
                <p:cNvPr id="101" name="Freeform 58"/>
                <p:cNvSpPr>
                  <a:spLocks/>
                </p:cNvSpPr>
                <p:nvPr/>
              </p:nvSpPr>
              <p:spPr bwMode="auto">
                <a:xfrm>
                  <a:off x="243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6" name="Group 55"/>
              <p:cNvGrpSpPr>
                <a:grpSpLocks/>
              </p:cNvGrpSpPr>
              <p:nvPr/>
            </p:nvGrpSpPr>
            <p:grpSpPr bwMode="auto">
              <a:xfrm>
                <a:off x="2546" y="223"/>
                <a:ext cx="2" cy="2268"/>
                <a:chOff x="2546" y="223"/>
                <a:chExt cx="2" cy="2268"/>
              </a:xfrm>
            </p:grpSpPr>
            <p:sp>
              <p:nvSpPr>
                <p:cNvPr id="100" name="Freeform 56"/>
                <p:cNvSpPr>
                  <a:spLocks/>
                </p:cNvSpPr>
                <p:nvPr/>
              </p:nvSpPr>
              <p:spPr bwMode="auto">
                <a:xfrm>
                  <a:off x="254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7" name="Group 53"/>
              <p:cNvGrpSpPr>
                <a:grpSpLocks/>
              </p:cNvGrpSpPr>
              <p:nvPr/>
            </p:nvGrpSpPr>
            <p:grpSpPr bwMode="auto">
              <a:xfrm>
                <a:off x="2659" y="223"/>
                <a:ext cx="2" cy="2268"/>
                <a:chOff x="2659" y="223"/>
                <a:chExt cx="2" cy="2268"/>
              </a:xfrm>
            </p:grpSpPr>
            <p:sp>
              <p:nvSpPr>
                <p:cNvPr id="99" name="Freeform 54"/>
                <p:cNvSpPr>
                  <a:spLocks/>
                </p:cNvSpPr>
                <p:nvPr/>
              </p:nvSpPr>
              <p:spPr bwMode="auto">
                <a:xfrm>
                  <a:off x="265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8" name="Group 51"/>
              <p:cNvGrpSpPr>
                <a:grpSpLocks/>
              </p:cNvGrpSpPr>
              <p:nvPr/>
            </p:nvGrpSpPr>
            <p:grpSpPr bwMode="auto">
              <a:xfrm>
                <a:off x="2772" y="223"/>
                <a:ext cx="2" cy="2268"/>
                <a:chOff x="2772" y="223"/>
                <a:chExt cx="2" cy="2268"/>
              </a:xfrm>
            </p:grpSpPr>
            <p:sp>
              <p:nvSpPr>
                <p:cNvPr id="98" name="Freeform 52"/>
                <p:cNvSpPr>
                  <a:spLocks/>
                </p:cNvSpPr>
                <p:nvPr/>
              </p:nvSpPr>
              <p:spPr bwMode="auto">
                <a:xfrm>
                  <a:off x="277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9" name="Group 49"/>
              <p:cNvGrpSpPr>
                <a:grpSpLocks/>
              </p:cNvGrpSpPr>
              <p:nvPr/>
            </p:nvGrpSpPr>
            <p:grpSpPr bwMode="auto">
              <a:xfrm>
                <a:off x="2886" y="223"/>
                <a:ext cx="2" cy="2268"/>
                <a:chOff x="2886" y="223"/>
                <a:chExt cx="2" cy="2268"/>
              </a:xfrm>
            </p:grpSpPr>
            <p:sp>
              <p:nvSpPr>
                <p:cNvPr id="97" name="Freeform 50"/>
                <p:cNvSpPr>
                  <a:spLocks/>
                </p:cNvSpPr>
                <p:nvPr/>
              </p:nvSpPr>
              <p:spPr bwMode="auto">
                <a:xfrm>
                  <a:off x="288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0" name="Group 47"/>
              <p:cNvGrpSpPr>
                <a:grpSpLocks/>
              </p:cNvGrpSpPr>
              <p:nvPr/>
            </p:nvGrpSpPr>
            <p:grpSpPr bwMode="auto">
              <a:xfrm>
                <a:off x="2999" y="223"/>
                <a:ext cx="2" cy="2268"/>
                <a:chOff x="2999" y="223"/>
                <a:chExt cx="2" cy="2268"/>
              </a:xfrm>
            </p:grpSpPr>
            <p:sp>
              <p:nvSpPr>
                <p:cNvPr id="96" name="Freeform 48"/>
                <p:cNvSpPr>
                  <a:spLocks/>
                </p:cNvSpPr>
                <p:nvPr/>
              </p:nvSpPr>
              <p:spPr bwMode="auto">
                <a:xfrm>
                  <a:off x="299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1" name="Group 45"/>
              <p:cNvGrpSpPr>
                <a:grpSpLocks/>
              </p:cNvGrpSpPr>
              <p:nvPr/>
            </p:nvGrpSpPr>
            <p:grpSpPr bwMode="auto">
              <a:xfrm>
                <a:off x="3112" y="223"/>
                <a:ext cx="2" cy="2268"/>
                <a:chOff x="3112" y="223"/>
                <a:chExt cx="2" cy="2268"/>
              </a:xfrm>
            </p:grpSpPr>
            <p:sp>
              <p:nvSpPr>
                <p:cNvPr id="95" name="Freeform 46"/>
                <p:cNvSpPr>
                  <a:spLocks/>
                </p:cNvSpPr>
                <p:nvPr/>
              </p:nvSpPr>
              <p:spPr bwMode="auto">
                <a:xfrm>
                  <a:off x="3112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2" name="Group 43"/>
              <p:cNvGrpSpPr>
                <a:grpSpLocks/>
              </p:cNvGrpSpPr>
              <p:nvPr/>
            </p:nvGrpSpPr>
            <p:grpSpPr bwMode="auto">
              <a:xfrm>
                <a:off x="3226" y="223"/>
                <a:ext cx="2" cy="2268"/>
                <a:chOff x="3226" y="223"/>
                <a:chExt cx="2" cy="2268"/>
              </a:xfrm>
            </p:grpSpPr>
            <p:sp>
              <p:nvSpPr>
                <p:cNvPr id="94" name="Freeform 44"/>
                <p:cNvSpPr>
                  <a:spLocks/>
                </p:cNvSpPr>
                <p:nvPr/>
              </p:nvSpPr>
              <p:spPr bwMode="auto">
                <a:xfrm>
                  <a:off x="322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3" name="Group 41"/>
              <p:cNvGrpSpPr>
                <a:grpSpLocks/>
              </p:cNvGrpSpPr>
              <p:nvPr/>
            </p:nvGrpSpPr>
            <p:grpSpPr bwMode="auto">
              <a:xfrm>
                <a:off x="3339" y="223"/>
                <a:ext cx="2" cy="2268"/>
                <a:chOff x="3339" y="223"/>
                <a:chExt cx="2" cy="2268"/>
              </a:xfrm>
            </p:grpSpPr>
            <p:sp>
              <p:nvSpPr>
                <p:cNvPr id="93" name="Freeform 42"/>
                <p:cNvSpPr>
                  <a:spLocks/>
                </p:cNvSpPr>
                <p:nvPr/>
              </p:nvSpPr>
              <p:spPr bwMode="auto">
                <a:xfrm>
                  <a:off x="333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4" name="Group 39"/>
              <p:cNvGrpSpPr>
                <a:grpSpLocks/>
              </p:cNvGrpSpPr>
              <p:nvPr/>
            </p:nvGrpSpPr>
            <p:grpSpPr bwMode="auto">
              <a:xfrm>
                <a:off x="3453" y="223"/>
                <a:ext cx="2" cy="2268"/>
                <a:chOff x="3453" y="223"/>
                <a:chExt cx="2" cy="2268"/>
              </a:xfrm>
            </p:grpSpPr>
            <p:sp>
              <p:nvSpPr>
                <p:cNvPr id="92" name="Freeform 40"/>
                <p:cNvSpPr>
                  <a:spLocks/>
                </p:cNvSpPr>
                <p:nvPr/>
              </p:nvSpPr>
              <p:spPr bwMode="auto">
                <a:xfrm>
                  <a:off x="3453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5" name="Group 37"/>
              <p:cNvGrpSpPr>
                <a:grpSpLocks/>
              </p:cNvGrpSpPr>
              <p:nvPr/>
            </p:nvGrpSpPr>
            <p:grpSpPr bwMode="auto">
              <a:xfrm>
                <a:off x="3566" y="223"/>
                <a:ext cx="2" cy="2268"/>
                <a:chOff x="3566" y="223"/>
                <a:chExt cx="2" cy="2268"/>
              </a:xfrm>
            </p:grpSpPr>
            <p:sp>
              <p:nvSpPr>
                <p:cNvPr id="91" name="Freeform 38"/>
                <p:cNvSpPr>
                  <a:spLocks/>
                </p:cNvSpPr>
                <p:nvPr/>
              </p:nvSpPr>
              <p:spPr bwMode="auto">
                <a:xfrm>
                  <a:off x="356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6" name="Group 35"/>
              <p:cNvGrpSpPr>
                <a:grpSpLocks/>
              </p:cNvGrpSpPr>
              <p:nvPr/>
            </p:nvGrpSpPr>
            <p:grpSpPr bwMode="auto">
              <a:xfrm>
                <a:off x="3679" y="223"/>
                <a:ext cx="2" cy="2268"/>
                <a:chOff x="3679" y="223"/>
                <a:chExt cx="2" cy="2268"/>
              </a:xfrm>
            </p:grpSpPr>
            <p:sp>
              <p:nvSpPr>
                <p:cNvPr id="90" name="Freeform 36"/>
                <p:cNvSpPr>
                  <a:spLocks/>
                </p:cNvSpPr>
                <p:nvPr/>
              </p:nvSpPr>
              <p:spPr bwMode="auto">
                <a:xfrm>
                  <a:off x="3679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7" name="Group 33"/>
              <p:cNvGrpSpPr>
                <a:grpSpLocks/>
              </p:cNvGrpSpPr>
              <p:nvPr/>
            </p:nvGrpSpPr>
            <p:grpSpPr bwMode="auto">
              <a:xfrm>
                <a:off x="3793" y="223"/>
                <a:ext cx="2" cy="2268"/>
                <a:chOff x="3793" y="223"/>
                <a:chExt cx="2" cy="2268"/>
              </a:xfrm>
            </p:grpSpPr>
            <p:sp>
              <p:nvSpPr>
                <p:cNvPr id="89" name="Freeform 34"/>
                <p:cNvSpPr>
                  <a:spLocks/>
                </p:cNvSpPr>
                <p:nvPr/>
              </p:nvSpPr>
              <p:spPr bwMode="auto">
                <a:xfrm>
                  <a:off x="3793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8" name="Group 31"/>
              <p:cNvGrpSpPr>
                <a:grpSpLocks/>
              </p:cNvGrpSpPr>
              <p:nvPr/>
            </p:nvGrpSpPr>
            <p:grpSpPr bwMode="auto">
              <a:xfrm>
                <a:off x="3906" y="223"/>
                <a:ext cx="2" cy="2268"/>
                <a:chOff x="3906" y="223"/>
                <a:chExt cx="2" cy="2268"/>
              </a:xfrm>
            </p:grpSpPr>
            <p:sp>
              <p:nvSpPr>
                <p:cNvPr id="88" name="Freeform 32"/>
                <p:cNvSpPr>
                  <a:spLocks/>
                </p:cNvSpPr>
                <p:nvPr/>
              </p:nvSpPr>
              <p:spPr bwMode="auto">
                <a:xfrm>
                  <a:off x="390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9" name="Group 29"/>
              <p:cNvGrpSpPr>
                <a:grpSpLocks/>
              </p:cNvGrpSpPr>
              <p:nvPr/>
            </p:nvGrpSpPr>
            <p:grpSpPr bwMode="auto">
              <a:xfrm>
                <a:off x="4020" y="223"/>
                <a:ext cx="2" cy="2268"/>
                <a:chOff x="4020" y="223"/>
                <a:chExt cx="2" cy="2268"/>
              </a:xfrm>
            </p:grpSpPr>
            <p:sp>
              <p:nvSpPr>
                <p:cNvPr id="87" name="Freeform 30"/>
                <p:cNvSpPr>
                  <a:spLocks/>
                </p:cNvSpPr>
                <p:nvPr/>
              </p:nvSpPr>
              <p:spPr bwMode="auto">
                <a:xfrm>
                  <a:off x="4020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0" name="Group 27"/>
              <p:cNvGrpSpPr>
                <a:grpSpLocks/>
              </p:cNvGrpSpPr>
              <p:nvPr/>
            </p:nvGrpSpPr>
            <p:grpSpPr bwMode="auto">
              <a:xfrm>
                <a:off x="4133" y="223"/>
                <a:ext cx="2" cy="2268"/>
                <a:chOff x="4133" y="223"/>
                <a:chExt cx="2" cy="2268"/>
              </a:xfrm>
            </p:grpSpPr>
            <p:sp>
              <p:nvSpPr>
                <p:cNvPr id="86" name="Freeform 28"/>
                <p:cNvSpPr>
                  <a:spLocks/>
                </p:cNvSpPr>
                <p:nvPr/>
              </p:nvSpPr>
              <p:spPr bwMode="auto">
                <a:xfrm>
                  <a:off x="4133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1" name="Group 25"/>
              <p:cNvGrpSpPr>
                <a:grpSpLocks/>
              </p:cNvGrpSpPr>
              <p:nvPr/>
            </p:nvGrpSpPr>
            <p:grpSpPr bwMode="auto">
              <a:xfrm>
                <a:off x="4246" y="223"/>
                <a:ext cx="2" cy="2268"/>
                <a:chOff x="4246" y="223"/>
                <a:chExt cx="2" cy="2268"/>
              </a:xfrm>
            </p:grpSpPr>
            <p:sp>
              <p:nvSpPr>
                <p:cNvPr id="85" name="Freeform 26"/>
                <p:cNvSpPr>
                  <a:spLocks/>
                </p:cNvSpPr>
                <p:nvPr/>
              </p:nvSpPr>
              <p:spPr bwMode="auto">
                <a:xfrm>
                  <a:off x="424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2" name="Group 23"/>
              <p:cNvGrpSpPr>
                <a:grpSpLocks/>
              </p:cNvGrpSpPr>
              <p:nvPr/>
            </p:nvGrpSpPr>
            <p:grpSpPr bwMode="auto">
              <a:xfrm>
                <a:off x="4360" y="223"/>
                <a:ext cx="2" cy="2268"/>
                <a:chOff x="4360" y="223"/>
                <a:chExt cx="2" cy="2268"/>
              </a:xfrm>
            </p:grpSpPr>
            <p:sp>
              <p:nvSpPr>
                <p:cNvPr id="84" name="Freeform 24"/>
                <p:cNvSpPr>
                  <a:spLocks/>
                </p:cNvSpPr>
                <p:nvPr/>
              </p:nvSpPr>
              <p:spPr bwMode="auto">
                <a:xfrm>
                  <a:off x="4360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3" name="Group 21"/>
              <p:cNvGrpSpPr>
                <a:grpSpLocks/>
              </p:cNvGrpSpPr>
              <p:nvPr/>
            </p:nvGrpSpPr>
            <p:grpSpPr bwMode="auto">
              <a:xfrm>
                <a:off x="4473" y="223"/>
                <a:ext cx="2" cy="2268"/>
                <a:chOff x="4473" y="223"/>
                <a:chExt cx="2" cy="2268"/>
              </a:xfrm>
            </p:grpSpPr>
            <p:sp>
              <p:nvSpPr>
                <p:cNvPr id="83" name="Freeform 22"/>
                <p:cNvSpPr>
                  <a:spLocks/>
                </p:cNvSpPr>
                <p:nvPr/>
              </p:nvSpPr>
              <p:spPr bwMode="auto">
                <a:xfrm>
                  <a:off x="4473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4586" y="223"/>
                <a:ext cx="2" cy="2268"/>
                <a:chOff x="4586" y="223"/>
                <a:chExt cx="2" cy="2268"/>
              </a:xfrm>
            </p:grpSpPr>
            <p:sp>
              <p:nvSpPr>
                <p:cNvPr id="82" name="Freeform 20"/>
                <p:cNvSpPr>
                  <a:spLocks/>
                </p:cNvSpPr>
                <p:nvPr/>
              </p:nvSpPr>
              <p:spPr bwMode="auto">
                <a:xfrm>
                  <a:off x="4586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5" name="Group 17"/>
              <p:cNvGrpSpPr>
                <a:grpSpLocks/>
              </p:cNvGrpSpPr>
              <p:nvPr/>
            </p:nvGrpSpPr>
            <p:grpSpPr bwMode="auto">
              <a:xfrm>
                <a:off x="4700" y="223"/>
                <a:ext cx="2" cy="2268"/>
                <a:chOff x="4700" y="223"/>
                <a:chExt cx="2" cy="2268"/>
              </a:xfrm>
            </p:grpSpPr>
            <p:sp>
              <p:nvSpPr>
                <p:cNvPr id="81" name="Freeform 18"/>
                <p:cNvSpPr>
                  <a:spLocks/>
                </p:cNvSpPr>
                <p:nvPr/>
              </p:nvSpPr>
              <p:spPr bwMode="auto">
                <a:xfrm>
                  <a:off x="4700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6" name="Group 15"/>
              <p:cNvGrpSpPr>
                <a:grpSpLocks/>
              </p:cNvGrpSpPr>
              <p:nvPr/>
            </p:nvGrpSpPr>
            <p:grpSpPr bwMode="auto">
              <a:xfrm>
                <a:off x="4813" y="223"/>
                <a:ext cx="2" cy="2268"/>
                <a:chOff x="4813" y="223"/>
                <a:chExt cx="2" cy="2268"/>
              </a:xfrm>
            </p:grpSpPr>
            <p:sp>
              <p:nvSpPr>
                <p:cNvPr id="80" name="Freeform 16"/>
                <p:cNvSpPr>
                  <a:spLocks/>
                </p:cNvSpPr>
                <p:nvPr/>
              </p:nvSpPr>
              <p:spPr bwMode="auto">
                <a:xfrm>
                  <a:off x="4813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7" name="Group 13"/>
              <p:cNvGrpSpPr>
                <a:grpSpLocks/>
              </p:cNvGrpSpPr>
              <p:nvPr/>
            </p:nvGrpSpPr>
            <p:grpSpPr bwMode="auto">
              <a:xfrm>
                <a:off x="4927" y="223"/>
                <a:ext cx="2" cy="2268"/>
                <a:chOff x="4927" y="223"/>
                <a:chExt cx="2" cy="2268"/>
              </a:xfrm>
            </p:grpSpPr>
            <p:sp>
              <p:nvSpPr>
                <p:cNvPr id="79" name="Freeform 14"/>
                <p:cNvSpPr>
                  <a:spLocks/>
                </p:cNvSpPr>
                <p:nvPr/>
              </p:nvSpPr>
              <p:spPr bwMode="auto">
                <a:xfrm>
                  <a:off x="4927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8" name="Group 11"/>
              <p:cNvGrpSpPr>
                <a:grpSpLocks/>
              </p:cNvGrpSpPr>
              <p:nvPr/>
            </p:nvGrpSpPr>
            <p:grpSpPr bwMode="auto">
              <a:xfrm>
                <a:off x="5040" y="223"/>
                <a:ext cx="2" cy="2268"/>
                <a:chOff x="5040" y="223"/>
                <a:chExt cx="2" cy="2268"/>
              </a:xfrm>
            </p:grpSpPr>
            <p:sp>
              <p:nvSpPr>
                <p:cNvPr id="78" name="Freeform 12"/>
                <p:cNvSpPr>
                  <a:spLocks/>
                </p:cNvSpPr>
                <p:nvPr/>
              </p:nvSpPr>
              <p:spPr bwMode="auto">
                <a:xfrm>
                  <a:off x="5040" y="223"/>
                  <a:ext cx="2" cy="2268"/>
                </a:xfrm>
                <a:custGeom>
                  <a:avLst/>
                  <a:gdLst>
                    <a:gd name="T0" fmla="+- 0 223 223"/>
                    <a:gd name="T1" fmla="*/ 223 h 2268"/>
                    <a:gd name="T2" fmla="+- 0 2491 223"/>
                    <a:gd name="T3" fmla="*/ 2491 h 226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268">
                      <a:moveTo>
                        <a:pt x="0" y="0"/>
                      </a:moveTo>
                      <a:lnTo>
                        <a:pt x="0" y="2268"/>
                      </a:lnTo>
                    </a:path>
                  </a:pathLst>
                </a:custGeom>
                <a:noFill/>
                <a:ln w="3810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9" name="Group 9"/>
              <p:cNvGrpSpPr>
                <a:grpSpLocks/>
              </p:cNvGrpSpPr>
              <p:nvPr/>
            </p:nvGrpSpPr>
            <p:grpSpPr bwMode="auto">
              <a:xfrm>
                <a:off x="51" y="223"/>
                <a:ext cx="5103" cy="2268"/>
                <a:chOff x="51" y="223"/>
                <a:chExt cx="5103" cy="2268"/>
              </a:xfrm>
            </p:grpSpPr>
            <p:sp>
              <p:nvSpPr>
                <p:cNvPr id="77" name="Freeform 10"/>
                <p:cNvSpPr>
                  <a:spLocks/>
                </p:cNvSpPr>
                <p:nvPr/>
              </p:nvSpPr>
              <p:spPr bwMode="auto">
                <a:xfrm>
                  <a:off x="51" y="223"/>
                  <a:ext cx="5103" cy="2268"/>
                </a:xfrm>
                <a:custGeom>
                  <a:avLst/>
                  <a:gdLst>
                    <a:gd name="T0" fmla="+- 0 51 51"/>
                    <a:gd name="T1" fmla="*/ T0 w 5103"/>
                    <a:gd name="T2" fmla="+- 0 223 223"/>
                    <a:gd name="T3" fmla="*/ 223 h 2268"/>
                    <a:gd name="T4" fmla="+- 0 5153 51"/>
                    <a:gd name="T5" fmla="*/ T4 w 5103"/>
                    <a:gd name="T6" fmla="+- 0 223 223"/>
                    <a:gd name="T7" fmla="*/ 223 h 2268"/>
                    <a:gd name="T8" fmla="+- 0 5153 51"/>
                    <a:gd name="T9" fmla="*/ T8 w 5103"/>
                    <a:gd name="T10" fmla="+- 0 2491 223"/>
                    <a:gd name="T11" fmla="*/ 2491 h 226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5103" h="2268">
                      <a:moveTo>
                        <a:pt x="0" y="0"/>
                      </a:moveTo>
                      <a:lnTo>
                        <a:pt x="5102" y="0"/>
                      </a:lnTo>
                      <a:lnTo>
                        <a:pt x="5102" y="2268"/>
                      </a:lnTo>
                    </a:path>
                  </a:pathLst>
                </a:custGeom>
                <a:noFill/>
                <a:ln w="9525">
                  <a:solidFill>
                    <a:srgbClr val="BCBE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0" name="Group 7"/>
              <p:cNvGrpSpPr>
                <a:grpSpLocks/>
              </p:cNvGrpSpPr>
              <p:nvPr/>
            </p:nvGrpSpPr>
            <p:grpSpPr bwMode="auto">
              <a:xfrm>
                <a:off x="51" y="12"/>
                <a:ext cx="5330" cy="2479"/>
                <a:chOff x="51" y="12"/>
                <a:chExt cx="5330" cy="2479"/>
              </a:xfrm>
            </p:grpSpPr>
            <p:sp>
              <p:nvSpPr>
                <p:cNvPr id="76" name="Freeform 8"/>
                <p:cNvSpPr>
                  <a:spLocks/>
                </p:cNvSpPr>
                <p:nvPr/>
              </p:nvSpPr>
              <p:spPr bwMode="auto">
                <a:xfrm>
                  <a:off x="51" y="12"/>
                  <a:ext cx="5330" cy="2479"/>
                </a:xfrm>
                <a:custGeom>
                  <a:avLst/>
                  <a:gdLst>
                    <a:gd name="T0" fmla="+- 0 5381 51"/>
                    <a:gd name="T1" fmla="*/ T0 w 5330"/>
                    <a:gd name="T2" fmla="+- 0 2491 12"/>
                    <a:gd name="T3" fmla="*/ 2491 h 2479"/>
                    <a:gd name="T4" fmla="+- 0 51 51"/>
                    <a:gd name="T5" fmla="*/ T4 w 5330"/>
                    <a:gd name="T6" fmla="+- 0 2491 12"/>
                    <a:gd name="T7" fmla="*/ 2491 h 2479"/>
                    <a:gd name="T8" fmla="+- 0 51 51"/>
                    <a:gd name="T9" fmla="*/ T8 w 5330"/>
                    <a:gd name="T10" fmla="+- 0 12 12"/>
                    <a:gd name="T11" fmla="*/ 12 h 24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</a:cxnLst>
                  <a:rect l="0" t="0" r="r" b="b"/>
                  <a:pathLst>
                    <a:path w="5330" h="2479">
                      <a:moveTo>
                        <a:pt x="5330" y="2479"/>
                      </a:moveTo>
                      <a:lnTo>
                        <a:pt x="0" y="247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1" name="Group 5"/>
              <p:cNvGrpSpPr>
                <a:grpSpLocks/>
              </p:cNvGrpSpPr>
              <p:nvPr/>
            </p:nvGrpSpPr>
            <p:grpSpPr bwMode="auto">
              <a:xfrm>
                <a:off x="5311" y="2441"/>
                <a:ext cx="82" cy="102"/>
                <a:chOff x="5311" y="2441"/>
                <a:chExt cx="82" cy="102"/>
              </a:xfrm>
            </p:grpSpPr>
            <p:sp>
              <p:nvSpPr>
                <p:cNvPr id="75" name="Freeform 6"/>
                <p:cNvSpPr>
                  <a:spLocks/>
                </p:cNvSpPr>
                <p:nvPr/>
              </p:nvSpPr>
              <p:spPr bwMode="auto">
                <a:xfrm>
                  <a:off x="5311" y="2441"/>
                  <a:ext cx="82" cy="102"/>
                </a:xfrm>
                <a:custGeom>
                  <a:avLst/>
                  <a:gdLst>
                    <a:gd name="T0" fmla="+- 0 5317 5311"/>
                    <a:gd name="T1" fmla="*/ T0 w 82"/>
                    <a:gd name="T2" fmla="+- 0 2441 2441"/>
                    <a:gd name="T3" fmla="*/ 2441 h 102"/>
                    <a:gd name="T4" fmla="+- 0 5315 5311"/>
                    <a:gd name="T5" fmla="*/ T4 w 82"/>
                    <a:gd name="T6" fmla="+- 0 2441 2441"/>
                    <a:gd name="T7" fmla="*/ 2441 h 102"/>
                    <a:gd name="T8" fmla="+- 0 5313 5311"/>
                    <a:gd name="T9" fmla="*/ T8 w 82"/>
                    <a:gd name="T10" fmla="+- 0 2441 2441"/>
                    <a:gd name="T11" fmla="*/ 2441 h 102"/>
                    <a:gd name="T12" fmla="+- 0 5311 5311"/>
                    <a:gd name="T13" fmla="*/ T12 w 82"/>
                    <a:gd name="T14" fmla="+- 0 2445 2441"/>
                    <a:gd name="T15" fmla="*/ 2445 h 102"/>
                    <a:gd name="T16" fmla="+- 0 5311 5311"/>
                    <a:gd name="T17" fmla="*/ T16 w 82"/>
                    <a:gd name="T18" fmla="+- 0 2448 2441"/>
                    <a:gd name="T19" fmla="*/ 2448 h 102"/>
                    <a:gd name="T20" fmla="+- 0 5378 5311"/>
                    <a:gd name="T21" fmla="*/ T20 w 82"/>
                    <a:gd name="T22" fmla="+- 0 2491 2441"/>
                    <a:gd name="T23" fmla="*/ 2491 h 102"/>
                    <a:gd name="T24" fmla="+- 0 5311 5311"/>
                    <a:gd name="T25" fmla="*/ T24 w 82"/>
                    <a:gd name="T26" fmla="+- 0 2533 2441"/>
                    <a:gd name="T27" fmla="*/ 2533 h 102"/>
                    <a:gd name="T28" fmla="+- 0 5311 5311"/>
                    <a:gd name="T29" fmla="*/ T28 w 82"/>
                    <a:gd name="T30" fmla="+- 0 2537 2441"/>
                    <a:gd name="T31" fmla="*/ 2537 h 102"/>
                    <a:gd name="T32" fmla="+- 0 5314 5311"/>
                    <a:gd name="T33" fmla="*/ T32 w 82"/>
                    <a:gd name="T34" fmla="+- 0 2541 2441"/>
                    <a:gd name="T35" fmla="*/ 2541 h 102"/>
                    <a:gd name="T36" fmla="+- 0 5317 5311"/>
                    <a:gd name="T37" fmla="*/ T36 w 82"/>
                    <a:gd name="T38" fmla="+- 0 2542 2441"/>
                    <a:gd name="T39" fmla="*/ 2542 h 102"/>
                    <a:gd name="T40" fmla="+- 0 5392 5311"/>
                    <a:gd name="T41" fmla="*/ T40 w 82"/>
                    <a:gd name="T42" fmla="+- 0 2494 2441"/>
                    <a:gd name="T43" fmla="*/ 2494 h 102"/>
                    <a:gd name="T44" fmla="+- 0 5393 5311"/>
                    <a:gd name="T45" fmla="*/ T44 w 82"/>
                    <a:gd name="T46" fmla="+- 0 2493 2441"/>
                    <a:gd name="T47" fmla="*/ 2493 h 102"/>
                    <a:gd name="T48" fmla="+- 0 5393 5311"/>
                    <a:gd name="T49" fmla="*/ T48 w 82"/>
                    <a:gd name="T50" fmla="+- 0 2489 2441"/>
                    <a:gd name="T51" fmla="*/ 2489 h 102"/>
                    <a:gd name="T52" fmla="+- 0 5392 5311"/>
                    <a:gd name="T53" fmla="*/ T52 w 82"/>
                    <a:gd name="T54" fmla="+- 0 2488 2441"/>
                    <a:gd name="T55" fmla="*/ 2488 h 102"/>
                    <a:gd name="T56" fmla="+- 0 5318 5311"/>
                    <a:gd name="T57" fmla="*/ T56 w 82"/>
                    <a:gd name="T58" fmla="+- 0 2441 2441"/>
                    <a:gd name="T59" fmla="*/ 2441 h 102"/>
                    <a:gd name="T60" fmla="+- 0 5317 5311"/>
                    <a:gd name="T61" fmla="*/ T60 w 82"/>
                    <a:gd name="T62" fmla="+- 0 2441 2441"/>
                    <a:gd name="T63" fmla="*/ 2441 h 10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</a:cxnLst>
                  <a:rect l="0" t="0" r="r" b="b"/>
                  <a:pathLst>
                    <a:path w="82" h="102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67" y="50"/>
                      </a:lnTo>
                      <a:lnTo>
                        <a:pt x="0" y="92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6" y="101"/>
                      </a:lnTo>
                      <a:lnTo>
                        <a:pt x="81" y="53"/>
                      </a:lnTo>
                      <a:lnTo>
                        <a:pt x="82" y="52"/>
                      </a:lnTo>
                      <a:lnTo>
                        <a:pt x="82" y="48"/>
                      </a:lnTo>
                      <a:lnTo>
                        <a:pt x="81" y="47"/>
                      </a:lnTo>
                      <a:lnTo>
                        <a:pt x="7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2" name="Group 2"/>
              <p:cNvGrpSpPr>
                <a:grpSpLocks/>
              </p:cNvGrpSpPr>
              <p:nvPr/>
            </p:nvGrpSpPr>
            <p:grpSpPr bwMode="auto">
              <a:xfrm>
                <a:off x="0" y="0"/>
                <a:ext cx="102" cy="82"/>
                <a:chOff x="0" y="0"/>
                <a:chExt cx="102" cy="82"/>
              </a:xfrm>
            </p:grpSpPr>
            <p:sp>
              <p:nvSpPr>
                <p:cNvPr id="73" name="Freeform 4"/>
                <p:cNvSpPr>
                  <a:spLocks/>
                </p:cNvSpPr>
                <p:nvPr/>
              </p:nvSpPr>
              <p:spPr bwMode="auto">
                <a:xfrm>
                  <a:off x="0" y="0"/>
                  <a:ext cx="102" cy="82"/>
                </a:xfrm>
                <a:custGeom>
                  <a:avLst/>
                  <a:gdLst>
                    <a:gd name="T0" fmla="*/ 53 w 102"/>
                    <a:gd name="T1" fmla="*/ 0 h 82"/>
                    <a:gd name="T2" fmla="*/ 49 w 102"/>
                    <a:gd name="T3" fmla="*/ 0 h 82"/>
                    <a:gd name="T4" fmla="*/ 48 w 102"/>
                    <a:gd name="T5" fmla="*/ 1 h 82"/>
                    <a:gd name="T6" fmla="*/ 0 w 102"/>
                    <a:gd name="T7" fmla="*/ 76 h 82"/>
                    <a:gd name="T8" fmla="*/ 1 w 102"/>
                    <a:gd name="T9" fmla="*/ 79 h 82"/>
                    <a:gd name="T10" fmla="*/ 5 w 102"/>
                    <a:gd name="T11" fmla="*/ 82 h 82"/>
                    <a:gd name="T12" fmla="*/ 8 w 102"/>
                    <a:gd name="T13" fmla="*/ 81 h 82"/>
                    <a:gd name="T14" fmla="*/ 51 w 102"/>
                    <a:gd name="T15" fmla="*/ 14 h 82"/>
                    <a:gd name="T16" fmla="*/ 63 w 102"/>
                    <a:gd name="T17" fmla="*/ 14 h 82"/>
                    <a:gd name="T18" fmla="*/ 54 w 102"/>
                    <a:gd name="T19" fmla="*/ 1 h 82"/>
                    <a:gd name="T20" fmla="*/ 53 w 102"/>
                    <a:gd name="T21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2" h="82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8" y="1"/>
                      </a:lnTo>
                      <a:lnTo>
                        <a:pt x="0" y="76"/>
                      </a:lnTo>
                      <a:lnTo>
                        <a:pt x="1" y="79"/>
                      </a:lnTo>
                      <a:lnTo>
                        <a:pt x="5" y="82"/>
                      </a:lnTo>
                      <a:lnTo>
                        <a:pt x="8" y="81"/>
                      </a:lnTo>
                      <a:lnTo>
                        <a:pt x="51" y="14"/>
                      </a:lnTo>
                      <a:lnTo>
                        <a:pt x="63" y="14"/>
                      </a:lnTo>
                      <a:lnTo>
                        <a:pt x="54" y="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74" name="Freeform 3"/>
                <p:cNvSpPr>
                  <a:spLocks/>
                </p:cNvSpPr>
                <p:nvPr/>
              </p:nvSpPr>
              <p:spPr bwMode="auto">
                <a:xfrm>
                  <a:off x="0" y="0"/>
                  <a:ext cx="102" cy="82"/>
                </a:xfrm>
                <a:custGeom>
                  <a:avLst/>
                  <a:gdLst>
                    <a:gd name="T0" fmla="*/ 63 w 102"/>
                    <a:gd name="T1" fmla="*/ 14 h 82"/>
                    <a:gd name="T2" fmla="*/ 51 w 102"/>
                    <a:gd name="T3" fmla="*/ 14 h 82"/>
                    <a:gd name="T4" fmla="*/ 94 w 102"/>
                    <a:gd name="T5" fmla="*/ 81 h 82"/>
                    <a:gd name="T6" fmla="*/ 97 w 102"/>
                    <a:gd name="T7" fmla="*/ 82 h 82"/>
                    <a:gd name="T8" fmla="*/ 100 w 102"/>
                    <a:gd name="T9" fmla="*/ 79 h 82"/>
                    <a:gd name="T10" fmla="*/ 101 w 102"/>
                    <a:gd name="T11" fmla="*/ 78 h 82"/>
                    <a:gd name="T12" fmla="*/ 101 w 102"/>
                    <a:gd name="T13" fmla="*/ 75 h 82"/>
                    <a:gd name="T14" fmla="*/ 101 w 102"/>
                    <a:gd name="T15" fmla="*/ 74 h 82"/>
                    <a:gd name="T16" fmla="*/ 63 w 102"/>
                    <a:gd name="T17" fmla="*/ 14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2" h="82">
                      <a:moveTo>
                        <a:pt x="63" y="14"/>
                      </a:moveTo>
                      <a:lnTo>
                        <a:pt x="51" y="14"/>
                      </a:lnTo>
                      <a:lnTo>
                        <a:pt x="94" y="81"/>
                      </a:lnTo>
                      <a:lnTo>
                        <a:pt x="97" y="82"/>
                      </a:lnTo>
                      <a:lnTo>
                        <a:pt x="100" y="79"/>
                      </a:lnTo>
                      <a:lnTo>
                        <a:pt x="101" y="78"/>
                      </a:lnTo>
                      <a:lnTo>
                        <a:pt x="101" y="75"/>
                      </a:lnTo>
                      <a:lnTo>
                        <a:pt x="101" y="74"/>
                      </a:lnTo>
                      <a:lnTo>
                        <a:pt x="63" y="1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141" name="Rectangle 138"/>
            <p:cNvSpPr>
              <a:spLocks noChangeArrowheads="1"/>
            </p:cNvSpPr>
            <p:nvPr/>
          </p:nvSpPr>
          <p:spPr bwMode="auto">
            <a:xfrm rot="10800000" flipV="1">
              <a:off x="4191000" y="5943600"/>
              <a:ext cx="9144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Calibri" pitchFamily="34" charset="0"/>
                  <a:cs typeface="Times New Roman" panose="02020603050405020304" pitchFamily="18" charset="0"/>
                </a:rPr>
                <a:t>time (s)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1" name="Rectangle 200"/>
          <p:cNvSpPr/>
          <p:nvPr/>
        </p:nvSpPr>
        <p:spPr>
          <a:xfrm>
            <a:off x="5197366" y="4114800"/>
            <a:ext cx="39361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4"/>
            </a:pPr>
            <a:r>
              <a:rPr lang="en-US" dirty="0" smtClean="0"/>
              <a:t>The </a:t>
            </a:r>
            <a:r>
              <a:rPr lang="en-US" dirty="0"/>
              <a:t>lamp will glow at normal </a:t>
            </a:r>
            <a:r>
              <a:rPr lang="en-US" dirty="0" smtClean="0"/>
              <a:t>brightness </a:t>
            </a:r>
            <a:r>
              <a:rPr lang="en-US" dirty="0"/>
              <a:t>if the voltage across it is between </a:t>
            </a:r>
            <a:r>
              <a:rPr lang="en-US" b="1" dirty="0"/>
              <a:t>9.00 V </a:t>
            </a:r>
            <a:r>
              <a:rPr lang="en-US" dirty="0"/>
              <a:t>and </a:t>
            </a:r>
            <a:r>
              <a:rPr lang="en-US" b="1" dirty="0"/>
              <a:t>12.0 V</a:t>
            </a:r>
            <a:r>
              <a:rPr lang="en-US" dirty="0"/>
              <a:t>. Use the graph to estimate the length of time that the lamp is glowing at its normal brightness</a:t>
            </a:r>
            <a:endParaRPr lang="en-NZ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5181600" y="266700"/>
            <a:ext cx="3505200" cy="2532404"/>
            <a:chOff x="5181600" y="266700"/>
            <a:chExt cx="3505200" cy="2532404"/>
          </a:xfrm>
        </p:grpSpPr>
        <p:grpSp>
          <p:nvGrpSpPr>
            <p:cNvPr id="143" name="Group 142"/>
            <p:cNvGrpSpPr/>
            <p:nvPr/>
          </p:nvGrpSpPr>
          <p:grpSpPr>
            <a:xfrm>
              <a:off x="5181600" y="457200"/>
              <a:ext cx="3505200" cy="2341904"/>
              <a:chOff x="3810000" y="1300785"/>
              <a:chExt cx="4261673" cy="3027704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3810000" y="1300785"/>
                <a:ext cx="4261673" cy="3027704"/>
                <a:chOff x="3810000" y="1300785"/>
                <a:chExt cx="4261673" cy="3027704"/>
              </a:xfrm>
            </p:grpSpPr>
            <p:grpSp>
              <p:nvGrpSpPr>
                <p:cNvPr id="146" name="Group 2"/>
                <p:cNvGrpSpPr>
                  <a:grpSpLocks/>
                </p:cNvGrpSpPr>
                <p:nvPr/>
              </p:nvGrpSpPr>
              <p:grpSpPr bwMode="auto">
                <a:xfrm>
                  <a:off x="4196526" y="1300785"/>
                  <a:ext cx="3875147" cy="3027704"/>
                  <a:chOff x="4078" y="-725"/>
                  <a:chExt cx="3506" cy="2811"/>
                </a:xfrm>
              </p:grpSpPr>
              <p:grpSp>
                <p:nvGrpSpPr>
                  <p:cNvPr id="149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4150" y="759"/>
                    <a:ext cx="3434" cy="2"/>
                    <a:chOff x="4150" y="759"/>
                    <a:chExt cx="3434" cy="2"/>
                  </a:xfrm>
                </p:grpSpPr>
                <p:sp>
                  <p:nvSpPr>
                    <p:cNvPr id="200" name="Freeform 4"/>
                    <p:cNvSpPr>
                      <a:spLocks/>
                    </p:cNvSpPr>
                    <p:nvPr/>
                  </p:nvSpPr>
                  <p:spPr bwMode="auto">
                    <a:xfrm>
                      <a:off x="4150" y="759"/>
                      <a:ext cx="3434" cy="2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7583 4150"/>
                        <a:gd name="T3" fmla="*/ T2 w 343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3434">
                          <a:moveTo>
                            <a:pt x="0" y="0"/>
                          </a:moveTo>
                          <a:lnTo>
                            <a:pt x="3433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0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5827" y="744"/>
                    <a:ext cx="80" cy="30"/>
                    <a:chOff x="5827" y="744"/>
                    <a:chExt cx="80" cy="30"/>
                  </a:xfrm>
                </p:grpSpPr>
                <p:sp>
                  <p:nvSpPr>
                    <p:cNvPr id="199" name="Freeform 6"/>
                    <p:cNvSpPr>
                      <a:spLocks/>
                    </p:cNvSpPr>
                    <p:nvPr/>
                  </p:nvSpPr>
                  <p:spPr bwMode="auto">
                    <a:xfrm>
                      <a:off x="5827" y="744"/>
                      <a:ext cx="80" cy="30"/>
                    </a:xfrm>
                    <a:custGeom>
                      <a:avLst/>
                      <a:gdLst>
                        <a:gd name="T0" fmla="+- 0 5827 5827"/>
                        <a:gd name="T1" fmla="*/ T0 w 80"/>
                        <a:gd name="T2" fmla="+- 0 759 744"/>
                        <a:gd name="T3" fmla="*/ 759 h 30"/>
                        <a:gd name="T4" fmla="+- 0 5907 5827"/>
                        <a:gd name="T5" fmla="*/ T4 w 80"/>
                        <a:gd name="T6" fmla="+- 0 759 744"/>
                        <a:gd name="T7" fmla="*/ 759 h 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80" h="30">
                          <a:moveTo>
                            <a:pt x="0" y="15"/>
                          </a:moveTo>
                          <a:lnTo>
                            <a:pt x="80" y="15"/>
                          </a:lnTo>
                        </a:path>
                      </a:pathLst>
                    </a:custGeom>
                    <a:noFill/>
                    <a:ln w="20117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843" y="-591"/>
                    <a:ext cx="2" cy="681"/>
                    <a:chOff x="5843" y="-591"/>
                    <a:chExt cx="2" cy="681"/>
                  </a:xfrm>
                </p:grpSpPr>
                <p:sp>
                  <p:nvSpPr>
                    <p:cNvPr id="198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5843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975" y="-365"/>
                    <a:ext cx="2" cy="227"/>
                    <a:chOff x="5975" y="-365"/>
                    <a:chExt cx="2" cy="227"/>
                  </a:xfrm>
                </p:grpSpPr>
                <p:sp>
                  <p:nvSpPr>
                    <p:cNvPr id="19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5975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5248" y="-591"/>
                    <a:ext cx="2" cy="681"/>
                    <a:chOff x="5248" y="-591"/>
                    <a:chExt cx="2" cy="681"/>
                  </a:xfrm>
                </p:grpSpPr>
                <p:sp>
                  <p:nvSpPr>
                    <p:cNvPr id="19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248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4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379" y="-365"/>
                    <a:ext cx="2" cy="227"/>
                    <a:chOff x="5379" y="-365"/>
                    <a:chExt cx="2" cy="227"/>
                  </a:xfrm>
                </p:grpSpPr>
                <p:sp>
                  <p:nvSpPr>
                    <p:cNvPr id="195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5379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3434" cy="2167"/>
                    <a:chOff x="4150" y="-251"/>
                    <a:chExt cx="3434" cy="2167"/>
                  </a:xfrm>
                </p:grpSpPr>
                <p:sp>
                  <p:nvSpPr>
                    <p:cNvPr id="194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3434" cy="2167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1423 -251"/>
                        <a:gd name="T3" fmla="*/ 1423 h 2167"/>
                        <a:gd name="T4" fmla="+- 0 4150 4150"/>
                        <a:gd name="T5" fmla="*/ T4 w 3434"/>
                        <a:gd name="T6" fmla="+- 0 1915 -251"/>
                        <a:gd name="T7" fmla="*/ 1915 h 2167"/>
                        <a:gd name="T8" fmla="+- 0 7583 4150"/>
                        <a:gd name="T9" fmla="*/ T8 w 3434"/>
                        <a:gd name="T10" fmla="+- 0 1915 -251"/>
                        <a:gd name="T11" fmla="*/ 1915 h 2167"/>
                        <a:gd name="T12" fmla="+- 0 7583 4150"/>
                        <a:gd name="T13" fmla="*/ T12 w 3434"/>
                        <a:gd name="T14" fmla="+- 0 -251 -251"/>
                        <a:gd name="T15" fmla="*/ -251 h 2167"/>
                        <a:gd name="T16" fmla="+- 0 5975 4150"/>
                        <a:gd name="T17" fmla="*/ T16 w 3434"/>
                        <a:gd name="T18" fmla="+- 0 -251 -251"/>
                        <a:gd name="T19" fmla="*/ -251 h 216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3434" h="2167">
                          <a:moveTo>
                            <a:pt x="0" y="1674"/>
                          </a:moveTo>
                          <a:lnTo>
                            <a:pt x="0" y="2166"/>
                          </a:lnTo>
                          <a:lnTo>
                            <a:pt x="3433" y="2166"/>
                          </a:lnTo>
                          <a:lnTo>
                            <a:pt x="3433" y="0"/>
                          </a:lnTo>
                          <a:lnTo>
                            <a:pt x="182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78" y="1278"/>
                    <a:ext cx="73" cy="126"/>
                    <a:chOff x="4078" y="1278"/>
                    <a:chExt cx="73" cy="126"/>
                  </a:xfrm>
                </p:grpSpPr>
                <p:sp>
                  <p:nvSpPr>
                    <p:cNvPr id="19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4078" y="127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278 1278"/>
                        <a:gd name="T3" fmla="*/ 1278 h 126"/>
                        <a:gd name="T4" fmla="+- 0 4078 4078"/>
                        <a:gd name="T5" fmla="*/ T4 w 73"/>
                        <a:gd name="T6" fmla="+- 0 1404 1278"/>
                        <a:gd name="T7" fmla="*/ 140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4150" y="303"/>
                    <a:ext cx="2" cy="975"/>
                    <a:chOff x="4150" y="303"/>
                    <a:chExt cx="2" cy="975"/>
                  </a:xfrm>
                </p:grpSpPr>
                <p:sp>
                  <p:nvSpPr>
                    <p:cNvPr id="192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150" y="303"/>
                      <a:ext cx="2" cy="975"/>
                    </a:xfrm>
                    <a:custGeom>
                      <a:avLst/>
                      <a:gdLst>
                        <a:gd name="T0" fmla="+- 0 303 303"/>
                        <a:gd name="T1" fmla="*/ 303 h 975"/>
                        <a:gd name="T2" fmla="+- 0 1278 303"/>
                        <a:gd name="T3" fmla="*/ 1278 h 975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975">
                          <a:moveTo>
                            <a:pt x="0" y="0"/>
                          </a:moveTo>
                          <a:lnTo>
                            <a:pt x="0" y="975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078" y="158"/>
                    <a:ext cx="73" cy="126"/>
                    <a:chOff x="4078" y="158"/>
                    <a:chExt cx="73" cy="126"/>
                  </a:xfrm>
                </p:grpSpPr>
                <p:sp>
                  <p:nvSpPr>
                    <p:cNvPr id="191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078" y="15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58 158"/>
                        <a:gd name="T3" fmla="*/ 158 h 126"/>
                        <a:gd name="T4" fmla="+- 0 4078 4078"/>
                        <a:gd name="T5" fmla="*/ T4 w 73"/>
                        <a:gd name="T6" fmla="+- 0 284 158"/>
                        <a:gd name="T7" fmla="*/ 28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1098" cy="410"/>
                    <a:chOff x="4150" y="-251"/>
                    <a:chExt cx="1098" cy="410"/>
                  </a:xfrm>
                </p:grpSpPr>
                <p:sp>
                  <p:nvSpPr>
                    <p:cNvPr id="190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1098" cy="410"/>
                    </a:xfrm>
                    <a:custGeom>
                      <a:avLst/>
                      <a:gdLst>
                        <a:gd name="T0" fmla="+- 0 5248 4150"/>
                        <a:gd name="T1" fmla="*/ T0 w 1098"/>
                        <a:gd name="T2" fmla="+- 0 -251 -251"/>
                        <a:gd name="T3" fmla="*/ -251 h 410"/>
                        <a:gd name="T4" fmla="+- 0 4150 4150"/>
                        <a:gd name="T5" fmla="*/ T4 w 1098"/>
                        <a:gd name="T6" fmla="+- 0 -251 -251"/>
                        <a:gd name="T7" fmla="*/ -251 h 410"/>
                        <a:gd name="T8" fmla="+- 0 4150 4150"/>
                        <a:gd name="T9" fmla="*/ T8 w 1098"/>
                        <a:gd name="T10" fmla="+- 0 158 -251"/>
                        <a:gd name="T11" fmla="*/ 158 h 41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</a:cxnLst>
                      <a:rect l="0" t="0" r="r" b="b"/>
                      <a:pathLst>
                        <a:path w="1098" h="410">
                          <a:moveTo>
                            <a:pt x="1098" y="0"/>
                          </a:moveTo>
                          <a:lnTo>
                            <a:pt x="0" y="0"/>
                          </a:lnTo>
                          <a:lnTo>
                            <a:pt x="0" y="409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0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189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188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2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187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5865 5697"/>
                        <a:gd name="T1" fmla="*/ T0 w 341"/>
                        <a:gd name="T2" fmla="+- 0 1745 1745"/>
                        <a:gd name="T3" fmla="*/ 1745 h 341"/>
                        <a:gd name="T4" fmla="+- 0 5800 5697"/>
                        <a:gd name="T5" fmla="*/ T4 w 341"/>
                        <a:gd name="T6" fmla="+- 0 1759 1745"/>
                        <a:gd name="T7" fmla="*/ 1759 h 341"/>
                        <a:gd name="T8" fmla="+- 0 5746 5697"/>
                        <a:gd name="T9" fmla="*/ T8 w 341"/>
                        <a:gd name="T10" fmla="+- 0 1795 1745"/>
                        <a:gd name="T11" fmla="*/ 1795 h 341"/>
                        <a:gd name="T12" fmla="+- 0 5710 5697"/>
                        <a:gd name="T13" fmla="*/ T12 w 341"/>
                        <a:gd name="T14" fmla="+- 0 1849 1745"/>
                        <a:gd name="T15" fmla="*/ 1849 h 341"/>
                        <a:gd name="T16" fmla="+- 0 5697 5697"/>
                        <a:gd name="T17" fmla="*/ T16 w 341"/>
                        <a:gd name="T18" fmla="+- 0 1916 1745"/>
                        <a:gd name="T19" fmla="*/ 1916 h 341"/>
                        <a:gd name="T20" fmla="+- 0 5698 5697"/>
                        <a:gd name="T21" fmla="*/ T20 w 341"/>
                        <a:gd name="T22" fmla="+- 0 1939 1745"/>
                        <a:gd name="T23" fmla="*/ 1939 h 341"/>
                        <a:gd name="T24" fmla="+- 0 5720 5697"/>
                        <a:gd name="T25" fmla="*/ T24 w 341"/>
                        <a:gd name="T26" fmla="+- 0 2001 1745"/>
                        <a:gd name="T27" fmla="*/ 2001 h 341"/>
                        <a:gd name="T28" fmla="+- 0 5763 5697"/>
                        <a:gd name="T29" fmla="*/ T28 w 341"/>
                        <a:gd name="T30" fmla="+- 0 2050 1745"/>
                        <a:gd name="T31" fmla="*/ 2050 h 341"/>
                        <a:gd name="T32" fmla="+- 0 5822 5697"/>
                        <a:gd name="T33" fmla="*/ T32 w 341"/>
                        <a:gd name="T34" fmla="+- 0 2079 1745"/>
                        <a:gd name="T35" fmla="*/ 2079 h 341"/>
                        <a:gd name="T36" fmla="+- 0 5867 5697"/>
                        <a:gd name="T37" fmla="*/ T36 w 341"/>
                        <a:gd name="T38" fmla="+- 0 2085 1745"/>
                        <a:gd name="T39" fmla="*/ 2085 h 341"/>
                        <a:gd name="T40" fmla="+- 0 5890 5697"/>
                        <a:gd name="T41" fmla="*/ T40 w 341"/>
                        <a:gd name="T42" fmla="+- 0 2083 1745"/>
                        <a:gd name="T43" fmla="*/ 2083 h 341"/>
                        <a:gd name="T44" fmla="+- 0 5953 5697"/>
                        <a:gd name="T45" fmla="*/ T44 w 341"/>
                        <a:gd name="T46" fmla="+- 0 2061 1745"/>
                        <a:gd name="T47" fmla="*/ 2061 h 341"/>
                        <a:gd name="T48" fmla="+- 0 6002 5697"/>
                        <a:gd name="T49" fmla="*/ T48 w 341"/>
                        <a:gd name="T50" fmla="+- 0 2019 1745"/>
                        <a:gd name="T51" fmla="*/ 2019 h 341"/>
                        <a:gd name="T52" fmla="+- 0 6031 5697"/>
                        <a:gd name="T53" fmla="*/ T52 w 341"/>
                        <a:gd name="T54" fmla="+- 0 1960 1745"/>
                        <a:gd name="T55" fmla="*/ 1960 h 341"/>
                        <a:gd name="T56" fmla="+- 0 6037 5697"/>
                        <a:gd name="T57" fmla="*/ T56 w 341"/>
                        <a:gd name="T58" fmla="+- 0 1913 1745"/>
                        <a:gd name="T59" fmla="*/ 1913 h 341"/>
                        <a:gd name="T60" fmla="+- 0 6035 5697"/>
                        <a:gd name="T61" fmla="*/ T60 w 341"/>
                        <a:gd name="T62" fmla="+- 0 1890 1745"/>
                        <a:gd name="T63" fmla="*/ 1890 h 341"/>
                        <a:gd name="T64" fmla="+- 0 6013 5697"/>
                        <a:gd name="T65" fmla="*/ T64 w 341"/>
                        <a:gd name="T66" fmla="+- 0 1828 1745"/>
                        <a:gd name="T67" fmla="*/ 1828 h 341"/>
                        <a:gd name="T68" fmla="+- 0 5970 5697"/>
                        <a:gd name="T69" fmla="*/ T68 w 341"/>
                        <a:gd name="T70" fmla="+- 0 1780 1745"/>
                        <a:gd name="T71" fmla="*/ 1780 h 341"/>
                        <a:gd name="T72" fmla="+- 0 5911 5697"/>
                        <a:gd name="T73" fmla="*/ T72 w 341"/>
                        <a:gd name="T74" fmla="+- 0 1751 1745"/>
                        <a:gd name="T75" fmla="*/ 1751 h 341"/>
                        <a:gd name="T76" fmla="+- 0 5865 5697"/>
                        <a:gd name="T77" fmla="*/ T76 w 341"/>
                        <a:gd name="T78" fmla="+- 0 1745 1745"/>
                        <a:gd name="T79" fmla="*/ 174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168" y="0"/>
                          </a:moveTo>
                          <a:lnTo>
                            <a:pt x="103" y="14"/>
                          </a:lnTo>
                          <a:lnTo>
                            <a:pt x="49" y="50"/>
                          </a:lnTo>
                          <a:lnTo>
                            <a:pt x="13" y="104"/>
                          </a:lnTo>
                          <a:lnTo>
                            <a:pt x="0" y="171"/>
                          </a:lnTo>
                          <a:lnTo>
                            <a:pt x="1" y="194"/>
                          </a:lnTo>
                          <a:lnTo>
                            <a:pt x="23" y="256"/>
                          </a:lnTo>
                          <a:lnTo>
                            <a:pt x="66" y="305"/>
                          </a:lnTo>
                          <a:lnTo>
                            <a:pt x="125" y="334"/>
                          </a:lnTo>
                          <a:lnTo>
                            <a:pt x="170" y="340"/>
                          </a:lnTo>
                          <a:lnTo>
                            <a:pt x="193" y="338"/>
                          </a:lnTo>
                          <a:lnTo>
                            <a:pt x="256" y="316"/>
                          </a:lnTo>
                          <a:lnTo>
                            <a:pt x="305" y="274"/>
                          </a:lnTo>
                          <a:lnTo>
                            <a:pt x="334" y="215"/>
                          </a:lnTo>
                          <a:lnTo>
                            <a:pt x="340" y="168"/>
                          </a:lnTo>
                          <a:lnTo>
                            <a:pt x="338" y="145"/>
                          </a:lnTo>
                          <a:lnTo>
                            <a:pt x="316" y="83"/>
                          </a:lnTo>
                          <a:lnTo>
                            <a:pt x="273" y="35"/>
                          </a:lnTo>
                          <a:lnTo>
                            <a:pt x="214" y="6"/>
                          </a:lnTo>
                          <a:lnTo>
                            <a:pt x="168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3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18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6037 5697"/>
                        <a:gd name="T1" fmla="*/ T0 w 341"/>
                        <a:gd name="T2" fmla="+- 0 1915 1745"/>
                        <a:gd name="T3" fmla="*/ 1915 h 341"/>
                        <a:gd name="T4" fmla="+- 0 6024 5697"/>
                        <a:gd name="T5" fmla="*/ T4 w 341"/>
                        <a:gd name="T6" fmla="+- 0 1981 1745"/>
                        <a:gd name="T7" fmla="*/ 1981 h 341"/>
                        <a:gd name="T8" fmla="+- 0 5987 5697"/>
                        <a:gd name="T9" fmla="*/ T8 w 341"/>
                        <a:gd name="T10" fmla="+- 0 2035 1745"/>
                        <a:gd name="T11" fmla="*/ 2035 h 341"/>
                        <a:gd name="T12" fmla="+- 0 5933 5697"/>
                        <a:gd name="T13" fmla="*/ T12 w 341"/>
                        <a:gd name="T14" fmla="+- 0 2071 1745"/>
                        <a:gd name="T15" fmla="*/ 2071 h 341"/>
                        <a:gd name="T16" fmla="+- 0 5867 5697"/>
                        <a:gd name="T17" fmla="*/ T16 w 341"/>
                        <a:gd name="T18" fmla="+- 0 2085 1745"/>
                        <a:gd name="T19" fmla="*/ 2085 h 341"/>
                        <a:gd name="T20" fmla="+- 0 5844 5697"/>
                        <a:gd name="T21" fmla="*/ T20 w 341"/>
                        <a:gd name="T22" fmla="+- 0 2083 1745"/>
                        <a:gd name="T23" fmla="*/ 2083 h 341"/>
                        <a:gd name="T24" fmla="+- 0 5781 5697"/>
                        <a:gd name="T25" fmla="*/ T24 w 341"/>
                        <a:gd name="T26" fmla="+- 0 2062 1745"/>
                        <a:gd name="T27" fmla="*/ 2062 h 341"/>
                        <a:gd name="T28" fmla="+- 0 5733 5697"/>
                        <a:gd name="T29" fmla="*/ T28 w 341"/>
                        <a:gd name="T30" fmla="+- 0 2019 1745"/>
                        <a:gd name="T31" fmla="*/ 2019 h 341"/>
                        <a:gd name="T32" fmla="+- 0 5703 5697"/>
                        <a:gd name="T33" fmla="*/ T32 w 341"/>
                        <a:gd name="T34" fmla="+- 0 1961 1745"/>
                        <a:gd name="T35" fmla="*/ 1961 h 341"/>
                        <a:gd name="T36" fmla="+- 0 5697 5697"/>
                        <a:gd name="T37" fmla="*/ T36 w 341"/>
                        <a:gd name="T38" fmla="+- 0 1916 1745"/>
                        <a:gd name="T39" fmla="*/ 1916 h 341"/>
                        <a:gd name="T40" fmla="+- 0 5698 5697"/>
                        <a:gd name="T41" fmla="*/ T40 w 341"/>
                        <a:gd name="T42" fmla="+- 0 1893 1745"/>
                        <a:gd name="T43" fmla="*/ 1893 h 341"/>
                        <a:gd name="T44" fmla="+- 0 5720 5697"/>
                        <a:gd name="T45" fmla="*/ T44 w 341"/>
                        <a:gd name="T46" fmla="+- 0 1830 1745"/>
                        <a:gd name="T47" fmla="*/ 1830 h 341"/>
                        <a:gd name="T48" fmla="+- 0 5762 5697"/>
                        <a:gd name="T49" fmla="*/ T48 w 341"/>
                        <a:gd name="T50" fmla="+- 0 1781 1745"/>
                        <a:gd name="T51" fmla="*/ 1781 h 341"/>
                        <a:gd name="T52" fmla="+- 0 5820 5697"/>
                        <a:gd name="T53" fmla="*/ T52 w 341"/>
                        <a:gd name="T54" fmla="+- 0 1751 1745"/>
                        <a:gd name="T55" fmla="*/ 1751 h 341"/>
                        <a:gd name="T56" fmla="+- 0 5865 5697"/>
                        <a:gd name="T57" fmla="*/ T56 w 341"/>
                        <a:gd name="T58" fmla="+- 0 1745 1745"/>
                        <a:gd name="T59" fmla="*/ 1745 h 341"/>
                        <a:gd name="T60" fmla="+- 0 5889 5697"/>
                        <a:gd name="T61" fmla="*/ T60 w 341"/>
                        <a:gd name="T62" fmla="+- 0 1746 1745"/>
                        <a:gd name="T63" fmla="*/ 1746 h 341"/>
                        <a:gd name="T64" fmla="+- 0 5952 5697"/>
                        <a:gd name="T65" fmla="*/ T64 w 341"/>
                        <a:gd name="T66" fmla="+- 0 1768 1745"/>
                        <a:gd name="T67" fmla="*/ 1768 h 341"/>
                        <a:gd name="T68" fmla="+- 0 6001 5697"/>
                        <a:gd name="T69" fmla="*/ T68 w 341"/>
                        <a:gd name="T70" fmla="+- 0 1810 1745"/>
                        <a:gd name="T71" fmla="*/ 1810 h 341"/>
                        <a:gd name="T72" fmla="+- 0 6030 5697"/>
                        <a:gd name="T73" fmla="*/ T72 w 341"/>
                        <a:gd name="T74" fmla="+- 0 1868 1745"/>
                        <a:gd name="T75" fmla="*/ 1868 h 341"/>
                        <a:gd name="T76" fmla="+- 0 6037 5697"/>
                        <a:gd name="T77" fmla="*/ T76 w 341"/>
                        <a:gd name="T78" fmla="+- 0 1915 1745"/>
                        <a:gd name="T79" fmla="*/ 191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340" y="170"/>
                          </a:moveTo>
                          <a:lnTo>
                            <a:pt x="327" y="236"/>
                          </a:lnTo>
                          <a:lnTo>
                            <a:pt x="290" y="290"/>
                          </a:lnTo>
                          <a:lnTo>
                            <a:pt x="236" y="326"/>
                          </a:lnTo>
                          <a:lnTo>
                            <a:pt x="170" y="340"/>
                          </a:lnTo>
                          <a:lnTo>
                            <a:pt x="147" y="338"/>
                          </a:lnTo>
                          <a:lnTo>
                            <a:pt x="84" y="317"/>
                          </a:lnTo>
                          <a:lnTo>
                            <a:pt x="36" y="274"/>
                          </a:lnTo>
                          <a:lnTo>
                            <a:pt x="6" y="216"/>
                          </a:lnTo>
                          <a:lnTo>
                            <a:pt x="0" y="171"/>
                          </a:lnTo>
                          <a:lnTo>
                            <a:pt x="1" y="148"/>
                          </a:lnTo>
                          <a:lnTo>
                            <a:pt x="23" y="85"/>
                          </a:lnTo>
                          <a:lnTo>
                            <a:pt x="65" y="36"/>
                          </a:lnTo>
                          <a:lnTo>
                            <a:pt x="123" y="6"/>
                          </a:lnTo>
                          <a:lnTo>
                            <a:pt x="168" y="0"/>
                          </a:lnTo>
                          <a:lnTo>
                            <a:pt x="192" y="1"/>
                          </a:lnTo>
                          <a:lnTo>
                            <a:pt x="255" y="23"/>
                          </a:lnTo>
                          <a:lnTo>
                            <a:pt x="304" y="65"/>
                          </a:lnTo>
                          <a:lnTo>
                            <a:pt x="333" y="123"/>
                          </a:lnTo>
                          <a:lnTo>
                            <a:pt x="340" y="170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4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379" y="-251"/>
                    <a:ext cx="464" cy="2"/>
                    <a:chOff x="5379" y="-251"/>
                    <a:chExt cx="464" cy="2"/>
                  </a:xfrm>
                </p:grpSpPr>
                <p:sp>
                  <p:nvSpPr>
                    <p:cNvPr id="185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5379" y="-251"/>
                      <a:ext cx="464" cy="2"/>
                    </a:xfrm>
                    <a:custGeom>
                      <a:avLst/>
                      <a:gdLst>
                        <a:gd name="T0" fmla="+- 0 5379 5379"/>
                        <a:gd name="T1" fmla="*/ T0 w 464"/>
                        <a:gd name="T2" fmla="+- 0 5843 5379"/>
                        <a:gd name="T3" fmla="*/ T2 w 46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464">
                          <a:moveTo>
                            <a:pt x="0" y="0"/>
                          </a:moveTo>
                          <a:lnTo>
                            <a:pt x="46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18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747 5747"/>
                        <a:gd name="T1" fmla="*/ T0 w 241"/>
                        <a:gd name="T2" fmla="+- 0 2035 1795"/>
                        <a:gd name="T3" fmla="*/ 2035 h 241"/>
                        <a:gd name="T4" fmla="+- 0 598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0" y="240"/>
                          </a:moveTo>
                          <a:lnTo>
                            <a:pt x="24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6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183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987 5747"/>
                        <a:gd name="T1" fmla="*/ T0 w 241"/>
                        <a:gd name="T2" fmla="+- 0 2035 1795"/>
                        <a:gd name="T3" fmla="*/ 2035 h 241"/>
                        <a:gd name="T4" fmla="+- 0 574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240" y="24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827" y="546"/>
                    <a:ext cx="2" cy="427"/>
                    <a:chOff x="5827" y="546"/>
                    <a:chExt cx="2" cy="427"/>
                  </a:xfrm>
                </p:grpSpPr>
                <p:sp>
                  <p:nvSpPr>
                    <p:cNvPr id="182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582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8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5907" y="546"/>
                    <a:ext cx="2" cy="427"/>
                    <a:chOff x="5907" y="546"/>
                    <a:chExt cx="2" cy="427"/>
                  </a:xfrm>
                </p:grpSpPr>
                <p:sp>
                  <p:nvSpPr>
                    <p:cNvPr id="181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590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133" y="141"/>
                    <a:ext cx="34" cy="35"/>
                    <a:chOff x="4133" y="141"/>
                    <a:chExt cx="34" cy="35"/>
                  </a:xfrm>
                </p:grpSpPr>
                <p:sp>
                  <p:nvSpPr>
                    <p:cNvPr id="180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133" y="14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1 141"/>
                        <a:gd name="T3" fmla="*/ 141 h 35"/>
                        <a:gd name="T4" fmla="+- 0 4141 4133"/>
                        <a:gd name="T5" fmla="*/ T4 w 34"/>
                        <a:gd name="T6" fmla="+- 0 141 141"/>
                        <a:gd name="T7" fmla="*/ 141 h 35"/>
                        <a:gd name="T8" fmla="+- 0 4133 4133"/>
                        <a:gd name="T9" fmla="*/ T8 w 34"/>
                        <a:gd name="T10" fmla="+- 0 149 141"/>
                        <a:gd name="T11" fmla="*/ 149 h 35"/>
                        <a:gd name="T12" fmla="+- 0 4133 4133"/>
                        <a:gd name="T13" fmla="*/ T12 w 34"/>
                        <a:gd name="T14" fmla="+- 0 168 141"/>
                        <a:gd name="T15" fmla="*/ 168 h 35"/>
                        <a:gd name="T16" fmla="+- 0 4141 4133"/>
                        <a:gd name="T17" fmla="*/ T16 w 34"/>
                        <a:gd name="T18" fmla="+- 0 175 141"/>
                        <a:gd name="T19" fmla="*/ 175 h 35"/>
                        <a:gd name="T20" fmla="+- 0 4160 4133"/>
                        <a:gd name="T21" fmla="*/ T20 w 34"/>
                        <a:gd name="T22" fmla="+- 0 175 141"/>
                        <a:gd name="T23" fmla="*/ 175 h 35"/>
                        <a:gd name="T24" fmla="+- 0 4167 4133"/>
                        <a:gd name="T25" fmla="*/ T24 w 34"/>
                        <a:gd name="T26" fmla="+- 0 168 141"/>
                        <a:gd name="T27" fmla="*/ 168 h 35"/>
                        <a:gd name="T28" fmla="+- 0 4167 4133"/>
                        <a:gd name="T29" fmla="*/ T28 w 34"/>
                        <a:gd name="T30" fmla="+- 0 149 141"/>
                        <a:gd name="T31" fmla="*/ 149 h 35"/>
                        <a:gd name="T32" fmla="+- 0 4160 4133"/>
                        <a:gd name="T33" fmla="*/ T32 w 34"/>
                        <a:gd name="T34" fmla="+- 0 141 141"/>
                        <a:gd name="T35" fmla="*/ 14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0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133" y="286"/>
                    <a:ext cx="34" cy="35"/>
                    <a:chOff x="4133" y="286"/>
                    <a:chExt cx="34" cy="35"/>
                  </a:xfrm>
                </p:grpSpPr>
                <p:sp>
                  <p:nvSpPr>
                    <p:cNvPr id="179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133" y="28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286 286"/>
                        <a:gd name="T3" fmla="*/ 286 h 35"/>
                        <a:gd name="T4" fmla="+- 0 4141 4133"/>
                        <a:gd name="T5" fmla="*/ T4 w 34"/>
                        <a:gd name="T6" fmla="+- 0 286 286"/>
                        <a:gd name="T7" fmla="*/ 286 h 35"/>
                        <a:gd name="T8" fmla="+- 0 4133 4133"/>
                        <a:gd name="T9" fmla="*/ T8 w 34"/>
                        <a:gd name="T10" fmla="+- 0 294 286"/>
                        <a:gd name="T11" fmla="*/ 294 h 35"/>
                        <a:gd name="T12" fmla="+- 0 4133 4133"/>
                        <a:gd name="T13" fmla="*/ T12 w 34"/>
                        <a:gd name="T14" fmla="+- 0 313 286"/>
                        <a:gd name="T15" fmla="*/ 313 h 35"/>
                        <a:gd name="T16" fmla="+- 0 4141 4133"/>
                        <a:gd name="T17" fmla="*/ T16 w 34"/>
                        <a:gd name="T18" fmla="+- 0 320 286"/>
                        <a:gd name="T19" fmla="*/ 320 h 35"/>
                        <a:gd name="T20" fmla="+- 0 4160 4133"/>
                        <a:gd name="T21" fmla="*/ T20 w 34"/>
                        <a:gd name="T22" fmla="+- 0 320 286"/>
                        <a:gd name="T23" fmla="*/ 320 h 35"/>
                        <a:gd name="T24" fmla="+- 0 4167 4133"/>
                        <a:gd name="T25" fmla="*/ T24 w 34"/>
                        <a:gd name="T26" fmla="+- 0 313 286"/>
                        <a:gd name="T27" fmla="*/ 313 h 35"/>
                        <a:gd name="T28" fmla="+- 0 4167 4133"/>
                        <a:gd name="T29" fmla="*/ T28 w 34"/>
                        <a:gd name="T30" fmla="+- 0 294 286"/>
                        <a:gd name="T31" fmla="*/ 294 h 35"/>
                        <a:gd name="T32" fmla="+- 0 4160 4133"/>
                        <a:gd name="T33" fmla="*/ T32 w 34"/>
                        <a:gd name="T34" fmla="+- 0 286 286"/>
                        <a:gd name="T35" fmla="*/ 28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1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133" y="1261"/>
                    <a:ext cx="34" cy="35"/>
                    <a:chOff x="4133" y="1261"/>
                    <a:chExt cx="34" cy="35"/>
                  </a:xfrm>
                </p:grpSpPr>
                <p:sp>
                  <p:nvSpPr>
                    <p:cNvPr id="178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133" y="126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261 1261"/>
                        <a:gd name="T3" fmla="*/ 1261 h 35"/>
                        <a:gd name="T4" fmla="+- 0 4141 4133"/>
                        <a:gd name="T5" fmla="*/ T4 w 34"/>
                        <a:gd name="T6" fmla="+- 0 1261 1261"/>
                        <a:gd name="T7" fmla="*/ 1261 h 35"/>
                        <a:gd name="T8" fmla="+- 0 4133 4133"/>
                        <a:gd name="T9" fmla="*/ T8 w 34"/>
                        <a:gd name="T10" fmla="+- 0 1269 1261"/>
                        <a:gd name="T11" fmla="*/ 1269 h 35"/>
                        <a:gd name="T12" fmla="+- 0 4133 4133"/>
                        <a:gd name="T13" fmla="*/ T12 w 34"/>
                        <a:gd name="T14" fmla="+- 0 1288 1261"/>
                        <a:gd name="T15" fmla="*/ 1288 h 35"/>
                        <a:gd name="T16" fmla="+- 0 4141 4133"/>
                        <a:gd name="T17" fmla="*/ T16 w 34"/>
                        <a:gd name="T18" fmla="+- 0 1295 1261"/>
                        <a:gd name="T19" fmla="*/ 1295 h 35"/>
                        <a:gd name="T20" fmla="+- 0 4160 4133"/>
                        <a:gd name="T21" fmla="*/ T20 w 34"/>
                        <a:gd name="T22" fmla="+- 0 1295 1261"/>
                        <a:gd name="T23" fmla="*/ 1295 h 35"/>
                        <a:gd name="T24" fmla="+- 0 4167 4133"/>
                        <a:gd name="T25" fmla="*/ T24 w 34"/>
                        <a:gd name="T26" fmla="+- 0 1288 1261"/>
                        <a:gd name="T27" fmla="*/ 1288 h 35"/>
                        <a:gd name="T28" fmla="+- 0 4167 4133"/>
                        <a:gd name="T29" fmla="*/ T28 w 34"/>
                        <a:gd name="T30" fmla="+- 0 1269 1261"/>
                        <a:gd name="T31" fmla="*/ 1269 h 35"/>
                        <a:gd name="T32" fmla="+- 0 4160 4133"/>
                        <a:gd name="T33" fmla="*/ T32 w 34"/>
                        <a:gd name="T34" fmla="+- 0 1261 1261"/>
                        <a:gd name="T35" fmla="*/ 126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133" y="1406"/>
                    <a:ext cx="34" cy="35"/>
                    <a:chOff x="4133" y="1406"/>
                    <a:chExt cx="34" cy="35"/>
                  </a:xfrm>
                </p:grpSpPr>
                <p:sp>
                  <p:nvSpPr>
                    <p:cNvPr id="177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133" y="140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06 1406"/>
                        <a:gd name="T3" fmla="*/ 1406 h 35"/>
                        <a:gd name="T4" fmla="+- 0 4141 4133"/>
                        <a:gd name="T5" fmla="*/ T4 w 34"/>
                        <a:gd name="T6" fmla="+- 0 1406 1406"/>
                        <a:gd name="T7" fmla="*/ 1406 h 35"/>
                        <a:gd name="T8" fmla="+- 0 4133 4133"/>
                        <a:gd name="T9" fmla="*/ T8 w 34"/>
                        <a:gd name="T10" fmla="+- 0 1414 1406"/>
                        <a:gd name="T11" fmla="*/ 1414 h 35"/>
                        <a:gd name="T12" fmla="+- 0 4133 4133"/>
                        <a:gd name="T13" fmla="*/ T12 w 34"/>
                        <a:gd name="T14" fmla="+- 0 1433 1406"/>
                        <a:gd name="T15" fmla="*/ 1433 h 35"/>
                        <a:gd name="T16" fmla="+- 0 4141 4133"/>
                        <a:gd name="T17" fmla="*/ T16 w 34"/>
                        <a:gd name="T18" fmla="+- 0 1440 1406"/>
                        <a:gd name="T19" fmla="*/ 1440 h 35"/>
                        <a:gd name="T20" fmla="+- 0 4160 4133"/>
                        <a:gd name="T21" fmla="*/ T20 w 34"/>
                        <a:gd name="T22" fmla="+- 0 1440 1406"/>
                        <a:gd name="T23" fmla="*/ 1440 h 35"/>
                        <a:gd name="T24" fmla="+- 0 4167 4133"/>
                        <a:gd name="T25" fmla="*/ T24 w 34"/>
                        <a:gd name="T26" fmla="+- 0 1433 1406"/>
                        <a:gd name="T27" fmla="*/ 1433 h 35"/>
                        <a:gd name="T28" fmla="+- 0 4167 4133"/>
                        <a:gd name="T29" fmla="*/ T28 w 34"/>
                        <a:gd name="T30" fmla="+- 0 1414 1406"/>
                        <a:gd name="T31" fmla="*/ 1414 h 35"/>
                        <a:gd name="T32" fmla="+- 0 4160 4133"/>
                        <a:gd name="T33" fmla="*/ T32 w 34"/>
                        <a:gd name="T34" fmla="+- 0 1406 1406"/>
                        <a:gd name="T35" fmla="*/ 140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903" y="-725"/>
                    <a:ext cx="2094" cy="1397"/>
                    <a:chOff x="4903" y="-725"/>
                    <a:chExt cx="2094" cy="1397"/>
                  </a:xfrm>
                </p:grpSpPr>
                <p:sp>
                  <p:nvSpPr>
                    <p:cNvPr id="17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903" y="-725"/>
                      <a:ext cx="2094" cy="947"/>
                    </a:xfrm>
                    <a:custGeom>
                      <a:avLst/>
                      <a:gdLst>
                        <a:gd name="T0" fmla="+- 0 6997 4903"/>
                        <a:gd name="T1" fmla="*/ T0 w 2094"/>
                        <a:gd name="T2" fmla="+- 0 221 -725"/>
                        <a:gd name="T3" fmla="*/ 221 h 947"/>
                        <a:gd name="T4" fmla="+- 0 4903 4903"/>
                        <a:gd name="T5" fmla="*/ T4 w 2094"/>
                        <a:gd name="T6" fmla="+- 0 221 -725"/>
                        <a:gd name="T7" fmla="*/ 221 h 947"/>
                        <a:gd name="T8" fmla="+- 0 4903 4903"/>
                        <a:gd name="T9" fmla="*/ T8 w 2094"/>
                        <a:gd name="T10" fmla="+- 0 -725 -725"/>
                        <a:gd name="T11" fmla="*/ -725 h 947"/>
                        <a:gd name="T12" fmla="+- 0 6997 4903"/>
                        <a:gd name="T13" fmla="*/ T12 w 2094"/>
                        <a:gd name="T14" fmla="+- 0 -725 -725"/>
                        <a:gd name="T15" fmla="*/ -725 h 947"/>
                        <a:gd name="T16" fmla="+- 0 6997 4903"/>
                        <a:gd name="T17" fmla="*/ T16 w 2094"/>
                        <a:gd name="T18" fmla="+- 0 221 -725"/>
                        <a:gd name="T19" fmla="*/ 221 h 94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2094" h="947">
                          <a:moveTo>
                            <a:pt x="2094" y="946"/>
                          </a:moveTo>
                          <a:lnTo>
                            <a:pt x="0" y="946"/>
                          </a:lnTo>
                          <a:lnTo>
                            <a:pt x="0" y="0"/>
                          </a:lnTo>
                          <a:lnTo>
                            <a:pt x="2094" y="0"/>
                          </a:lnTo>
                          <a:lnTo>
                            <a:pt x="2094" y="946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75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55" y="-659"/>
                      <a:ext cx="78" cy="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6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73" y="471"/>
                      <a:ext cx="941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4000"/>
                        </a:lnSpc>
                        <a:spcBef>
                          <a:spcPts val="63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125 ×10</a:t>
                      </a:r>
                      <a:r>
                        <a:rPr kumimoji="0" lang="en-NZ" alt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–6 </a:t>
                      </a: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147" name="TextBox 146"/>
                <p:cNvSpPr txBox="1"/>
                <p:nvPr/>
              </p:nvSpPr>
              <p:spPr>
                <a:xfrm>
                  <a:off x="3810000" y="21336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3810000" y="33528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5" name="TextBox 144"/>
              <p:cNvSpPr txBox="1"/>
              <p:nvPr/>
            </p:nvSpPr>
            <p:spPr>
              <a:xfrm>
                <a:off x="5562600" y="3505200"/>
                <a:ext cx="1221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128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lamp</a:t>
                </a:r>
                <a:endParaRPr lang="en-N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3" name="TextBox 202"/>
            <p:cNvSpPr txBox="1"/>
            <p:nvPr/>
          </p:nvSpPr>
          <p:spPr>
            <a:xfrm>
              <a:off x="6697980" y="266700"/>
              <a:ext cx="76962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NZ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12.0 V</a:t>
              </a:r>
              <a:endPara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3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second, identical capacitor is connected in series with the one shown.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838200" y="45720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(e)   Show </a:t>
            </a:r>
            <a:r>
              <a:rPr lang="en-US" dirty="0"/>
              <a:t>that the total capacitance of the two capacitors is </a:t>
            </a:r>
            <a:r>
              <a:rPr lang="en-US" b="1" dirty="0"/>
              <a:t>62.5 × 10</a:t>
            </a:r>
            <a:r>
              <a:rPr lang="en-US" b="1" baseline="30000" dirty="0"/>
              <a:t>–6</a:t>
            </a:r>
            <a:r>
              <a:rPr lang="en-US" b="1" dirty="0"/>
              <a:t> F.</a:t>
            </a:r>
            <a:endParaRPr lang="en-NZ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53340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6"/>
            </a:pPr>
            <a:r>
              <a:rPr lang="en-US" dirty="0" smtClean="0"/>
              <a:t>Explain</a:t>
            </a:r>
            <a:r>
              <a:rPr lang="en-US" dirty="0"/>
              <a:t>, using physical principles, the effect of the new </a:t>
            </a:r>
            <a:r>
              <a:rPr lang="en-US" dirty="0" smtClean="0"/>
              <a:t>capacitor </a:t>
            </a:r>
            <a:r>
              <a:rPr lang="en-US" dirty="0"/>
              <a:t>arrangement on the time constant of the circuit.</a:t>
            </a:r>
            <a:endParaRPr lang="en-NZ" dirty="0"/>
          </a:p>
        </p:txBody>
      </p:sp>
      <p:grpSp>
        <p:nvGrpSpPr>
          <p:cNvPr id="64" name="Group 63"/>
          <p:cNvGrpSpPr/>
          <p:nvPr/>
        </p:nvGrpSpPr>
        <p:grpSpPr>
          <a:xfrm>
            <a:off x="2286000" y="1082040"/>
            <a:ext cx="3962400" cy="3032760"/>
            <a:chOff x="2286000" y="1082040"/>
            <a:chExt cx="3962400" cy="3032760"/>
          </a:xfrm>
        </p:grpSpPr>
        <p:grpSp>
          <p:nvGrpSpPr>
            <p:cNvPr id="5" name="Group 4"/>
            <p:cNvGrpSpPr/>
            <p:nvPr/>
          </p:nvGrpSpPr>
          <p:grpSpPr>
            <a:xfrm>
              <a:off x="2286000" y="1371600"/>
              <a:ext cx="3962400" cy="2743200"/>
              <a:chOff x="3810000" y="1300785"/>
              <a:chExt cx="4261673" cy="302770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0" y="1300785"/>
                <a:ext cx="4261673" cy="3027704"/>
                <a:chOff x="3810000" y="1300785"/>
                <a:chExt cx="4261673" cy="3027704"/>
              </a:xfrm>
            </p:grpSpPr>
            <p:grpSp>
              <p:nvGrpSpPr>
                <p:cNvPr id="8" name="Group 2"/>
                <p:cNvGrpSpPr>
                  <a:grpSpLocks/>
                </p:cNvGrpSpPr>
                <p:nvPr/>
              </p:nvGrpSpPr>
              <p:grpSpPr bwMode="auto">
                <a:xfrm>
                  <a:off x="4196526" y="1300785"/>
                  <a:ext cx="3875147" cy="3027704"/>
                  <a:chOff x="4078" y="-725"/>
                  <a:chExt cx="3506" cy="2811"/>
                </a:xfrm>
              </p:grpSpPr>
              <p:grpSp>
                <p:nvGrpSpPr>
                  <p:cNvPr id="11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4150" y="759"/>
                    <a:ext cx="3434" cy="2"/>
                    <a:chOff x="4150" y="759"/>
                    <a:chExt cx="3434" cy="2"/>
                  </a:xfrm>
                </p:grpSpPr>
                <p:sp>
                  <p:nvSpPr>
                    <p:cNvPr id="62" name="Freeform 4"/>
                    <p:cNvSpPr>
                      <a:spLocks/>
                    </p:cNvSpPr>
                    <p:nvPr/>
                  </p:nvSpPr>
                  <p:spPr bwMode="auto">
                    <a:xfrm>
                      <a:off x="4150" y="759"/>
                      <a:ext cx="3434" cy="2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7583 4150"/>
                        <a:gd name="T3" fmla="*/ T2 w 343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3434">
                          <a:moveTo>
                            <a:pt x="0" y="0"/>
                          </a:moveTo>
                          <a:lnTo>
                            <a:pt x="3433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2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5827" y="744"/>
                    <a:ext cx="80" cy="30"/>
                    <a:chOff x="5827" y="744"/>
                    <a:chExt cx="80" cy="30"/>
                  </a:xfrm>
                </p:grpSpPr>
                <p:sp>
                  <p:nvSpPr>
                    <p:cNvPr id="61" name="Freeform 6"/>
                    <p:cNvSpPr>
                      <a:spLocks/>
                    </p:cNvSpPr>
                    <p:nvPr/>
                  </p:nvSpPr>
                  <p:spPr bwMode="auto">
                    <a:xfrm>
                      <a:off x="5827" y="744"/>
                      <a:ext cx="80" cy="30"/>
                    </a:xfrm>
                    <a:custGeom>
                      <a:avLst/>
                      <a:gdLst>
                        <a:gd name="T0" fmla="+- 0 5827 5827"/>
                        <a:gd name="T1" fmla="*/ T0 w 80"/>
                        <a:gd name="T2" fmla="+- 0 759 744"/>
                        <a:gd name="T3" fmla="*/ 759 h 30"/>
                        <a:gd name="T4" fmla="+- 0 5907 5827"/>
                        <a:gd name="T5" fmla="*/ T4 w 80"/>
                        <a:gd name="T6" fmla="+- 0 759 744"/>
                        <a:gd name="T7" fmla="*/ 759 h 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80" h="30">
                          <a:moveTo>
                            <a:pt x="0" y="15"/>
                          </a:moveTo>
                          <a:lnTo>
                            <a:pt x="80" y="15"/>
                          </a:lnTo>
                        </a:path>
                      </a:pathLst>
                    </a:custGeom>
                    <a:noFill/>
                    <a:ln w="20117">
                      <a:solidFill>
                        <a:srgbClr val="FFFF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3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843" y="-591"/>
                    <a:ext cx="2" cy="681"/>
                    <a:chOff x="5843" y="-591"/>
                    <a:chExt cx="2" cy="681"/>
                  </a:xfrm>
                </p:grpSpPr>
                <p:sp>
                  <p:nvSpPr>
                    <p:cNvPr id="60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5843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975" y="-365"/>
                    <a:ext cx="2" cy="227"/>
                    <a:chOff x="5975" y="-365"/>
                    <a:chExt cx="2" cy="227"/>
                  </a:xfrm>
                </p:grpSpPr>
                <p:sp>
                  <p:nvSpPr>
                    <p:cNvPr id="59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5975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5248" y="-591"/>
                    <a:ext cx="2" cy="681"/>
                    <a:chOff x="5248" y="-591"/>
                    <a:chExt cx="2" cy="681"/>
                  </a:xfrm>
                </p:grpSpPr>
                <p:sp>
                  <p:nvSpPr>
                    <p:cNvPr id="5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248" y="-591"/>
                      <a:ext cx="2" cy="681"/>
                    </a:xfrm>
                    <a:custGeom>
                      <a:avLst/>
                      <a:gdLst>
                        <a:gd name="T0" fmla="+- 0 -591 -591"/>
                        <a:gd name="T1" fmla="*/ -591 h 681"/>
                        <a:gd name="T2" fmla="+- 0 89 -591"/>
                        <a:gd name="T3" fmla="*/ 89 h 681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681">
                          <a:moveTo>
                            <a:pt x="0" y="0"/>
                          </a:moveTo>
                          <a:lnTo>
                            <a:pt x="0" y="68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379" y="-365"/>
                    <a:ext cx="2" cy="227"/>
                    <a:chOff x="5379" y="-365"/>
                    <a:chExt cx="2" cy="227"/>
                  </a:xfrm>
                </p:grpSpPr>
                <p:sp>
                  <p:nvSpPr>
                    <p:cNvPr id="57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5379" y="-365"/>
                      <a:ext cx="2" cy="227"/>
                    </a:xfrm>
                    <a:custGeom>
                      <a:avLst/>
                      <a:gdLst>
                        <a:gd name="T0" fmla="+- 0 -365 -365"/>
                        <a:gd name="T1" fmla="*/ -365 h 227"/>
                        <a:gd name="T2" fmla="+- 0 -138 -365"/>
                        <a:gd name="T3" fmla="*/ -138 h 2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27">
                          <a:moveTo>
                            <a:pt x="0" y="0"/>
                          </a:moveTo>
                          <a:lnTo>
                            <a:pt x="0" y="22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3434" cy="2167"/>
                    <a:chOff x="4150" y="-251"/>
                    <a:chExt cx="3434" cy="2167"/>
                  </a:xfrm>
                </p:grpSpPr>
                <p:sp>
                  <p:nvSpPr>
                    <p:cNvPr id="5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3434" cy="2167"/>
                    </a:xfrm>
                    <a:custGeom>
                      <a:avLst/>
                      <a:gdLst>
                        <a:gd name="T0" fmla="+- 0 4150 4150"/>
                        <a:gd name="T1" fmla="*/ T0 w 3434"/>
                        <a:gd name="T2" fmla="+- 0 1423 -251"/>
                        <a:gd name="T3" fmla="*/ 1423 h 2167"/>
                        <a:gd name="T4" fmla="+- 0 4150 4150"/>
                        <a:gd name="T5" fmla="*/ T4 w 3434"/>
                        <a:gd name="T6" fmla="+- 0 1915 -251"/>
                        <a:gd name="T7" fmla="*/ 1915 h 2167"/>
                        <a:gd name="T8" fmla="+- 0 7583 4150"/>
                        <a:gd name="T9" fmla="*/ T8 w 3434"/>
                        <a:gd name="T10" fmla="+- 0 1915 -251"/>
                        <a:gd name="T11" fmla="*/ 1915 h 2167"/>
                        <a:gd name="T12" fmla="+- 0 7583 4150"/>
                        <a:gd name="T13" fmla="*/ T12 w 3434"/>
                        <a:gd name="T14" fmla="+- 0 -251 -251"/>
                        <a:gd name="T15" fmla="*/ -251 h 2167"/>
                        <a:gd name="T16" fmla="+- 0 5975 4150"/>
                        <a:gd name="T17" fmla="*/ T16 w 3434"/>
                        <a:gd name="T18" fmla="+- 0 -251 -251"/>
                        <a:gd name="T19" fmla="*/ -251 h 216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3434" h="2167">
                          <a:moveTo>
                            <a:pt x="0" y="1674"/>
                          </a:moveTo>
                          <a:lnTo>
                            <a:pt x="0" y="2166"/>
                          </a:lnTo>
                          <a:lnTo>
                            <a:pt x="3433" y="2166"/>
                          </a:lnTo>
                          <a:lnTo>
                            <a:pt x="3433" y="0"/>
                          </a:lnTo>
                          <a:lnTo>
                            <a:pt x="182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78" y="1278"/>
                    <a:ext cx="73" cy="126"/>
                    <a:chOff x="4078" y="1278"/>
                    <a:chExt cx="73" cy="126"/>
                  </a:xfrm>
                </p:grpSpPr>
                <p:sp>
                  <p:nvSpPr>
                    <p:cNvPr id="55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4078" y="127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278 1278"/>
                        <a:gd name="T3" fmla="*/ 1278 h 126"/>
                        <a:gd name="T4" fmla="+- 0 4078 4078"/>
                        <a:gd name="T5" fmla="*/ T4 w 73"/>
                        <a:gd name="T6" fmla="+- 0 1404 1278"/>
                        <a:gd name="T7" fmla="*/ 140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4150" y="303"/>
                    <a:ext cx="2" cy="975"/>
                    <a:chOff x="4150" y="303"/>
                    <a:chExt cx="2" cy="975"/>
                  </a:xfrm>
                </p:grpSpPr>
                <p:sp>
                  <p:nvSpPr>
                    <p:cNvPr id="54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150" y="303"/>
                      <a:ext cx="2" cy="975"/>
                    </a:xfrm>
                    <a:custGeom>
                      <a:avLst/>
                      <a:gdLst>
                        <a:gd name="T0" fmla="+- 0 303 303"/>
                        <a:gd name="T1" fmla="*/ 303 h 975"/>
                        <a:gd name="T2" fmla="+- 0 1278 303"/>
                        <a:gd name="T3" fmla="*/ 1278 h 975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975">
                          <a:moveTo>
                            <a:pt x="0" y="0"/>
                          </a:moveTo>
                          <a:lnTo>
                            <a:pt x="0" y="975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0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078" y="158"/>
                    <a:ext cx="73" cy="126"/>
                    <a:chOff x="4078" y="158"/>
                    <a:chExt cx="73" cy="126"/>
                  </a:xfrm>
                </p:grpSpPr>
                <p:sp>
                  <p:nvSpPr>
                    <p:cNvPr id="53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078" y="158"/>
                      <a:ext cx="73" cy="126"/>
                    </a:xfrm>
                    <a:custGeom>
                      <a:avLst/>
                      <a:gdLst>
                        <a:gd name="T0" fmla="+- 0 4150 4078"/>
                        <a:gd name="T1" fmla="*/ T0 w 73"/>
                        <a:gd name="T2" fmla="+- 0 158 158"/>
                        <a:gd name="T3" fmla="*/ 158 h 126"/>
                        <a:gd name="T4" fmla="+- 0 4078 4078"/>
                        <a:gd name="T5" fmla="*/ T4 w 73"/>
                        <a:gd name="T6" fmla="+- 0 284 158"/>
                        <a:gd name="T7" fmla="*/ 284 h 126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73" h="126">
                          <a:moveTo>
                            <a:pt x="72" y="0"/>
                          </a:moveTo>
                          <a:lnTo>
                            <a:pt x="0" y="1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150" y="-251"/>
                    <a:ext cx="1098" cy="410"/>
                    <a:chOff x="4150" y="-251"/>
                    <a:chExt cx="1098" cy="410"/>
                  </a:xfrm>
                </p:grpSpPr>
                <p:sp>
                  <p:nvSpPr>
                    <p:cNvPr id="52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150" y="-251"/>
                      <a:ext cx="1098" cy="410"/>
                    </a:xfrm>
                    <a:custGeom>
                      <a:avLst/>
                      <a:gdLst>
                        <a:gd name="T0" fmla="+- 0 5248 4150"/>
                        <a:gd name="T1" fmla="*/ T0 w 1098"/>
                        <a:gd name="T2" fmla="+- 0 -251 -251"/>
                        <a:gd name="T3" fmla="*/ -251 h 410"/>
                        <a:gd name="T4" fmla="+- 0 4150 4150"/>
                        <a:gd name="T5" fmla="*/ T4 w 1098"/>
                        <a:gd name="T6" fmla="+- 0 -251 -251"/>
                        <a:gd name="T7" fmla="*/ -251 h 410"/>
                        <a:gd name="T8" fmla="+- 0 4150 4150"/>
                        <a:gd name="T9" fmla="*/ T8 w 1098"/>
                        <a:gd name="T10" fmla="+- 0 158 -251"/>
                        <a:gd name="T11" fmla="*/ 158 h 41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</a:cxnLst>
                      <a:rect l="0" t="0" r="r" b="b"/>
                      <a:pathLst>
                        <a:path w="1098" h="410">
                          <a:moveTo>
                            <a:pt x="1098" y="0"/>
                          </a:moveTo>
                          <a:lnTo>
                            <a:pt x="0" y="0"/>
                          </a:lnTo>
                          <a:lnTo>
                            <a:pt x="0" y="409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2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5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259" y="-393"/>
                    <a:ext cx="567" cy="284"/>
                    <a:chOff x="6259" y="-393"/>
                    <a:chExt cx="567" cy="284"/>
                  </a:xfrm>
                </p:grpSpPr>
                <p:sp>
                  <p:nvSpPr>
                    <p:cNvPr id="5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6259" y="-393"/>
                      <a:ext cx="567" cy="284"/>
                    </a:xfrm>
                    <a:custGeom>
                      <a:avLst/>
                      <a:gdLst>
                        <a:gd name="T0" fmla="+- 0 6826 6259"/>
                        <a:gd name="T1" fmla="*/ T0 w 567"/>
                        <a:gd name="T2" fmla="+- 0 -110 -393"/>
                        <a:gd name="T3" fmla="*/ -110 h 284"/>
                        <a:gd name="T4" fmla="+- 0 6259 6259"/>
                        <a:gd name="T5" fmla="*/ T4 w 567"/>
                        <a:gd name="T6" fmla="+- 0 -110 -393"/>
                        <a:gd name="T7" fmla="*/ -110 h 284"/>
                        <a:gd name="T8" fmla="+- 0 6259 6259"/>
                        <a:gd name="T9" fmla="*/ T8 w 567"/>
                        <a:gd name="T10" fmla="+- 0 -393 -393"/>
                        <a:gd name="T11" fmla="*/ -393 h 284"/>
                        <a:gd name="T12" fmla="+- 0 6826 6259"/>
                        <a:gd name="T13" fmla="*/ T12 w 567"/>
                        <a:gd name="T14" fmla="+- 0 -393 -393"/>
                        <a:gd name="T15" fmla="*/ -393 h 284"/>
                        <a:gd name="T16" fmla="+- 0 6826 6259"/>
                        <a:gd name="T17" fmla="*/ T16 w 567"/>
                        <a:gd name="T18" fmla="+- 0 -110 -393"/>
                        <a:gd name="T19" fmla="*/ -110 h 284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567" h="284">
                          <a:moveTo>
                            <a:pt x="567" y="283"/>
                          </a:moveTo>
                          <a:lnTo>
                            <a:pt x="0" y="283"/>
                          </a:lnTo>
                          <a:lnTo>
                            <a:pt x="0" y="0"/>
                          </a:lnTo>
                          <a:lnTo>
                            <a:pt x="567" y="0"/>
                          </a:lnTo>
                          <a:lnTo>
                            <a:pt x="567" y="283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4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49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5865 5697"/>
                        <a:gd name="T1" fmla="*/ T0 w 341"/>
                        <a:gd name="T2" fmla="+- 0 1745 1745"/>
                        <a:gd name="T3" fmla="*/ 1745 h 341"/>
                        <a:gd name="T4" fmla="+- 0 5800 5697"/>
                        <a:gd name="T5" fmla="*/ T4 w 341"/>
                        <a:gd name="T6" fmla="+- 0 1759 1745"/>
                        <a:gd name="T7" fmla="*/ 1759 h 341"/>
                        <a:gd name="T8" fmla="+- 0 5746 5697"/>
                        <a:gd name="T9" fmla="*/ T8 w 341"/>
                        <a:gd name="T10" fmla="+- 0 1795 1745"/>
                        <a:gd name="T11" fmla="*/ 1795 h 341"/>
                        <a:gd name="T12" fmla="+- 0 5710 5697"/>
                        <a:gd name="T13" fmla="*/ T12 w 341"/>
                        <a:gd name="T14" fmla="+- 0 1849 1745"/>
                        <a:gd name="T15" fmla="*/ 1849 h 341"/>
                        <a:gd name="T16" fmla="+- 0 5697 5697"/>
                        <a:gd name="T17" fmla="*/ T16 w 341"/>
                        <a:gd name="T18" fmla="+- 0 1916 1745"/>
                        <a:gd name="T19" fmla="*/ 1916 h 341"/>
                        <a:gd name="T20" fmla="+- 0 5698 5697"/>
                        <a:gd name="T21" fmla="*/ T20 w 341"/>
                        <a:gd name="T22" fmla="+- 0 1939 1745"/>
                        <a:gd name="T23" fmla="*/ 1939 h 341"/>
                        <a:gd name="T24" fmla="+- 0 5720 5697"/>
                        <a:gd name="T25" fmla="*/ T24 w 341"/>
                        <a:gd name="T26" fmla="+- 0 2001 1745"/>
                        <a:gd name="T27" fmla="*/ 2001 h 341"/>
                        <a:gd name="T28" fmla="+- 0 5763 5697"/>
                        <a:gd name="T29" fmla="*/ T28 w 341"/>
                        <a:gd name="T30" fmla="+- 0 2050 1745"/>
                        <a:gd name="T31" fmla="*/ 2050 h 341"/>
                        <a:gd name="T32" fmla="+- 0 5822 5697"/>
                        <a:gd name="T33" fmla="*/ T32 w 341"/>
                        <a:gd name="T34" fmla="+- 0 2079 1745"/>
                        <a:gd name="T35" fmla="*/ 2079 h 341"/>
                        <a:gd name="T36" fmla="+- 0 5867 5697"/>
                        <a:gd name="T37" fmla="*/ T36 w 341"/>
                        <a:gd name="T38" fmla="+- 0 2085 1745"/>
                        <a:gd name="T39" fmla="*/ 2085 h 341"/>
                        <a:gd name="T40" fmla="+- 0 5890 5697"/>
                        <a:gd name="T41" fmla="*/ T40 w 341"/>
                        <a:gd name="T42" fmla="+- 0 2083 1745"/>
                        <a:gd name="T43" fmla="*/ 2083 h 341"/>
                        <a:gd name="T44" fmla="+- 0 5953 5697"/>
                        <a:gd name="T45" fmla="*/ T44 w 341"/>
                        <a:gd name="T46" fmla="+- 0 2061 1745"/>
                        <a:gd name="T47" fmla="*/ 2061 h 341"/>
                        <a:gd name="T48" fmla="+- 0 6002 5697"/>
                        <a:gd name="T49" fmla="*/ T48 w 341"/>
                        <a:gd name="T50" fmla="+- 0 2019 1745"/>
                        <a:gd name="T51" fmla="*/ 2019 h 341"/>
                        <a:gd name="T52" fmla="+- 0 6031 5697"/>
                        <a:gd name="T53" fmla="*/ T52 w 341"/>
                        <a:gd name="T54" fmla="+- 0 1960 1745"/>
                        <a:gd name="T55" fmla="*/ 1960 h 341"/>
                        <a:gd name="T56" fmla="+- 0 6037 5697"/>
                        <a:gd name="T57" fmla="*/ T56 w 341"/>
                        <a:gd name="T58" fmla="+- 0 1913 1745"/>
                        <a:gd name="T59" fmla="*/ 1913 h 341"/>
                        <a:gd name="T60" fmla="+- 0 6035 5697"/>
                        <a:gd name="T61" fmla="*/ T60 w 341"/>
                        <a:gd name="T62" fmla="+- 0 1890 1745"/>
                        <a:gd name="T63" fmla="*/ 1890 h 341"/>
                        <a:gd name="T64" fmla="+- 0 6013 5697"/>
                        <a:gd name="T65" fmla="*/ T64 w 341"/>
                        <a:gd name="T66" fmla="+- 0 1828 1745"/>
                        <a:gd name="T67" fmla="*/ 1828 h 341"/>
                        <a:gd name="T68" fmla="+- 0 5970 5697"/>
                        <a:gd name="T69" fmla="*/ T68 w 341"/>
                        <a:gd name="T70" fmla="+- 0 1780 1745"/>
                        <a:gd name="T71" fmla="*/ 1780 h 341"/>
                        <a:gd name="T72" fmla="+- 0 5911 5697"/>
                        <a:gd name="T73" fmla="*/ T72 w 341"/>
                        <a:gd name="T74" fmla="+- 0 1751 1745"/>
                        <a:gd name="T75" fmla="*/ 1751 h 341"/>
                        <a:gd name="T76" fmla="+- 0 5865 5697"/>
                        <a:gd name="T77" fmla="*/ T76 w 341"/>
                        <a:gd name="T78" fmla="+- 0 1745 1745"/>
                        <a:gd name="T79" fmla="*/ 174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168" y="0"/>
                          </a:moveTo>
                          <a:lnTo>
                            <a:pt x="103" y="14"/>
                          </a:lnTo>
                          <a:lnTo>
                            <a:pt x="49" y="50"/>
                          </a:lnTo>
                          <a:lnTo>
                            <a:pt x="13" y="104"/>
                          </a:lnTo>
                          <a:lnTo>
                            <a:pt x="0" y="171"/>
                          </a:lnTo>
                          <a:lnTo>
                            <a:pt x="1" y="194"/>
                          </a:lnTo>
                          <a:lnTo>
                            <a:pt x="23" y="256"/>
                          </a:lnTo>
                          <a:lnTo>
                            <a:pt x="66" y="305"/>
                          </a:lnTo>
                          <a:lnTo>
                            <a:pt x="125" y="334"/>
                          </a:lnTo>
                          <a:lnTo>
                            <a:pt x="170" y="340"/>
                          </a:lnTo>
                          <a:lnTo>
                            <a:pt x="193" y="338"/>
                          </a:lnTo>
                          <a:lnTo>
                            <a:pt x="256" y="316"/>
                          </a:lnTo>
                          <a:lnTo>
                            <a:pt x="305" y="274"/>
                          </a:lnTo>
                          <a:lnTo>
                            <a:pt x="334" y="215"/>
                          </a:lnTo>
                          <a:lnTo>
                            <a:pt x="340" y="168"/>
                          </a:lnTo>
                          <a:lnTo>
                            <a:pt x="338" y="145"/>
                          </a:lnTo>
                          <a:lnTo>
                            <a:pt x="316" y="83"/>
                          </a:lnTo>
                          <a:lnTo>
                            <a:pt x="273" y="35"/>
                          </a:lnTo>
                          <a:lnTo>
                            <a:pt x="214" y="6"/>
                          </a:lnTo>
                          <a:lnTo>
                            <a:pt x="168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5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697" y="1745"/>
                    <a:ext cx="341" cy="341"/>
                    <a:chOff x="5697" y="1745"/>
                    <a:chExt cx="341" cy="341"/>
                  </a:xfrm>
                </p:grpSpPr>
                <p:sp>
                  <p:nvSpPr>
                    <p:cNvPr id="48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5697" y="1745"/>
                      <a:ext cx="341" cy="341"/>
                    </a:xfrm>
                    <a:custGeom>
                      <a:avLst/>
                      <a:gdLst>
                        <a:gd name="T0" fmla="+- 0 6037 5697"/>
                        <a:gd name="T1" fmla="*/ T0 w 341"/>
                        <a:gd name="T2" fmla="+- 0 1915 1745"/>
                        <a:gd name="T3" fmla="*/ 1915 h 341"/>
                        <a:gd name="T4" fmla="+- 0 6024 5697"/>
                        <a:gd name="T5" fmla="*/ T4 w 341"/>
                        <a:gd name="T6" fmla="+- 0 1981 1745"/>
                        <a:gd name="T7" fmla="*/ 1981 h 341"/>
                        <a:gd name="T8" fmla="+- 0 5987 5697"/>
                        <a:gd name="T9" fmla="*/ T8 w 341"/>
                        <a:gd name="T10" fmla="+- 0 2035 1745"/>
                        <a:gd name="T11" fmla="*/ 2035 h 341"/>
                        <a:gd name="T12" fmla="+- 0 5933 5697"/>
                        <a:gd name="T13" fmla="*/ T12 w 341"/>
                        <a:gd name="T14" fmla="+- 0 2071 1745"/>
                        <a:gd name="T15" fmla="*/ 2071 h 341"/>
                        <a:gd name="T16" fmla="+- 0 5867 5697"/>
                        <a:gd name="T17" fmla="*/ T16 w 341"/>
                        <a:gd name="T18" fmla="+- 0 2085 1745"/>
                        <a:gd name="T19" fmla="*/ 2085 h 341"/>
                        <a:gd name="T20" fmla="+- 0 5844 5697"/>
                        <a:gd name="T21" fmla="*/ T20 w 341"/>
                        <a:gd name="T22" fmla="+- 0 2083 1745"/>
                        <a:gd name="T23" fmla="*/ 2083 h 341"/>
                        <a:gd name="T24" fmla="+- 0 5781 5697"/>
                        <a:gd name="T25" fmla="*/ T24 w 341"/>
                        <a:gd name="T26" fmla="+- 0 2062 1745"/>
                        <a:gd name="T27" fmla="*/ 2062 h 341"/>
                        <a:gd name="T28" fmla="+- 0 5733 5697"/>
                        <a:gd name="T29" fmla="*/ T28 w 341"/>
                        <a:gd name="T30" fmla="+- 0 2019 1745"/>
                        <a:gd name="T31" fmla="*/ 2019 h 341"/>
                        <a:gd name="T32" fmla="+- 0 5703 5697"/>
                        <a:gd name="T33" fmla="*/ T32 w 341"/>
                        <a:gd name="T34" fmla="+- 0 1961 1745"/>
                        <a:gd name="T35" fmla="*/ 1961 h 341"/>
                        <a:gd name="T36" fmla="+- 0 5697 5697"/>
                        <a:gd name="T37" fmla="*/ T36 w 341"/>
                        <a:gd name="T38" fmla="+- 0 1916 1745"/>
                        <a:gd name="T39" fmla="*/ 1916 h 341"/>
                        <a:gd name="T40" fmla="+- 0 5698 5697"/>
                        <a:gd name="T41" fmla="*/ T40 w 341"/>
                        <a:gd name="T42" fmla="+- 0 1893 1745"/>
                        <a:gd name="T43" fmla="*/ 1893 h 341"/>
                        <a:gd name="T44" fmla="+- 0 5720 5697"/>
                        <a:gd name="T45" fmla="*/ T44 w 341"/>
                        <a:gd name="T46" fmla="+- 0 1830 1745"/>
                        <a:gd name="T47" fmla="*/ 1830 h 341"/>
                        <a:gd name="T48" fmla="+- 0 5762 5697"/>
                        <a:gd name="T49" fmla="*/ T48 w 341"/>
                        <a:gd name="T50" fmla="+- 0 1781 1745"/>
                        <a:gd name="T51" fmla="*/ 1781 h 341"/>
                        <a:gd name="T52" fmla="+- 0 5820 5697"/>
                        <a:gd name="T53" fmla="*/ T52 w 341"/>
                        <a:gd name="T54" fmla="+- 0 1751 1745"/>
                        <a:gd name="T55" fmla="*/ 1751 h 341"/>
                        <a:gd name="T56" fmla="+- 0 5865 5697"/>
                        <a:gd name="T57" fmla="*/ T56 w 341"/>
                        <a:gd name="T58" fmla="+- 0 1745 1745"/>
                        <a:gd name="T59" fmla="*/ 1745 h 341"/>
                        <a:gd name="T60" fmla="+- 0 5889 5697"/>
                        <a:gd name="T61" fmla="*/ T60 w 341"/>
                        <a:gd name="T62" fmla="+- 0 1746 1745"/>
                        <a:gd name="T63" fmla="*/ 1746 h 341"/>
                        <a:gd name="T64" fmla="+- 0 5952 5697"/>
                        <a:gd name="T65" fmla="*/ T64 w 341"/>
                        <a:gd name="T66" fmla="+- 0 1768 1745"/>
                        <a:gd name="T67" fmla="*/ 1768 h 341"/>
                        <a:gd name="T68" fmla="+- 0 6001 5697"/>
                        <a:gd name="T69" fmla="*/ T68 w 341"/>
                        <a:gd name="T70" fmla="+- 0 1810 1745"/>
                        <a:gd name="T71" fmla="*/ 1810 h 341"/>
                        <a:gd name="T72" fmla="+- 0 6030 5697"/>
                        <a:gd name="T73" fmla="*/ T72 w 341"/>
                        <a:gd name="T74" fmla="+- 0 1868 1745"/>
                        <a:gd name="T75" fmla="*/ 1868 h 341"/>
                        <a:gd name="T76" fmla="+- 0 6037 5697"/>
                        <a:gd name="T77" fmla="*/ T76 w 341"/>
                        <a:gd name="T78" fmla="+- 0 1915 1745"/>
                        <a:gd name="T79" fmla="*/ 1915 h 3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</a:cxnLst>
                      <a:rect l="0" t="0" r="r" b="b"/>
                      <a:pathLst>
                        <a:path w="341" h="341">
                          <a:moveTo>
                            <a:pt x="340" y="170"/>
                          </a:moveTo>
                          <a:lnTo>
                            <a:pt x="327" y="236"/>
                          </a:lnTo>
                          <a:lnTo>
                            <a:pt x="290" y="290"/>
                          </a:lnTo>
                          <a:lnTo>
                            <a:pt x="236" y="326"/>
                          </a:lnTo>
                          <a:lnTo>
                            <a:pt x="170" y="340"/>
                          </a:lnTo>
                          <a:lnTo>
                            <a:pt x="147" y="338"/>
                          </a:lnTo>
                          <a:lnTo>
                            <a:pt x="84" y="317"/>
                          </a:lnTo>
                          <a:lnTo>
                            <a:pt x="36" y="274"/>
                          </a:lnTo>
                          <a:lnTo>
                            <a:pt x="6" y="216"/>
                          </a:lnTo>
                          <a:lnTo>
                            <a:pt x="0" y="171"/>
                          </a:lnTo>
                          <a:lnTo>
                            <a:pt x="1" y="148"/>
                          </a:lnTo>
                          <a:lnTo>
                            <a:pt x="23" y="85"/>
                          </a:lnTo>
                          <a:lnTo>
                            <a:pt x="65" y="36"/>
                          </a:lnTo>
                          <a:lnTo>
                            <a:pt x="123" y="6"/>
                          </a:lnTo>
                          <a:lnTo>
                            <a:pt x="168" y="0"/>
                          </a:lnTo>
                          <a:lnTo>
                            <a:pt x="192" y="1"/>
                          </a:lnTo>
                          <a:lnTo>
                            <a:pt x="255" y="23"/>
                          </a:lnTo>
                          <a:lnTo>
                            <a:pt x="304" y="65"/>
                          </a:lnTo>
                          <a:lnTo>
                            <a:pt x="333" y="123"/>
                          </a:lnTo>
                          <a:lnTo>
                            <a:pt x="340" y="170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6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379" y="-251"/>
                    <a:ext cx="464" cy="2"/>
                    <a:chOff x="5379" y="-251"/>
                    <a:chExt cx="464" cy="2"/>
                  </a:xfrm>
                </p:grpSpPr>
                <p:sp>
                  <p:nvSpPr>
                    <p:cNvPr id="47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5379" y="-251"/>
                      <a:ext cx="464" cy="2"/>
                    </a:xfrm>
                    <a:custGeom>
                      <a:avLst/>
                      <a:gdLst>
                        <a:gd name="T0" fmla="+- 0 5379 5379"/>
                        <a:gd name="T1" fmla="*/ T0 w 464"/>
                        <a:gd name="T2" fmla="+- 0 5843 5379"/>
                        <a:gd name="T3" fmla="*/ T2 w 464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464">
                          <a:moveTo>
                            <a:pt x="0" y="0"/>
                          </a:moveTo>
                          <a:lnTo>
                            <a:pt x="46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4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747 5747"/>
                        <a:gd name="T1" fmla="*/ T0 w 241"/>
                        <a:gd name="T2" fmla="+- 0 2035 1795"/>
                        <a:gd name="T3" fmla="*/ 2035 h 241"/>
                        <a:gd name="T4" fmla="+- 0 598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0" y="240"/>
                          </a:moveTo>
                          <a:lnTo>
                            <a:pt x="24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8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47" y="1795"/>
                    <a:ext cx="241" cy="241"/>
                    <a:chOff x="5747" y="1795"/>
                    <a:chExt cx="241" cy="241"/>
                  </a:xfrm>
                </p:grpSpPr>
                <p:sp>
                  <p:nvSpPr>
                    <p:cNvPr id="45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5747" y="1795"/>
                      <a:ext cx="241" cy="241"/>
                    </a:xfrm>
                    <a:custGeom>
                      <a:avLst/>
                      <a:gdLst>
                        <a:gd name="T0" fmla="+- 0 5987 5747"/>
                        <a:gd name="T1" fmla="*/ T0 w 241"/>
                        <a:gd name="T2" fmla="+- 0 2035 1795"/>
                        <a:gd name="T3" fmla="*/ 2035 h 241"/>
                        <a:gd name="T4" fmla="+- 0 5747 5747"/>
                        <a:gd name="T5" fmla="*/ T4 w 241"/>
                        <a:gd name="T6" fmla="+- 0 1795 1795"/>
                        <a:gd name="T7" fmla="*/ 1795 h 241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</a:cxnLst>
                      <a:rect l="0" t="0" r="r" b="b"/>
                      <a:pathLst>
                        <a:path w="241" h="241">
                          <a:moveTo>
                            <a:pt x="240" y="24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2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827" y="546"/>
                    <a:ext cx="2" cy="427"/>
                    <a:chOff x="5827" y="546"/>
                    <a:chExt cx="2" cy="427"/>
                  </a:xfrm>
                </p:grpSpPr>
                <p:sp>
                  <p:nvSpPr>
                    <p:cNvPr id="44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582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5907" y="546"/>
                    <a:ext cx="2" cy="427"/>
                    <a:chOff x="5907" y="546"/>
                    <a:chExt cx="2" cy="427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5907" y="546"/>
                      <a:ext cx="2" cy="427"/>
                    </a:xfrm>
                    <a:custGeom>
                      <a:avLst/>
                      <a:gdLst>
                        <a:gd name="T0" fmla="+- 0 546 546"/>
                        <a:gd name="T1" fmla="*/ 546 h 427"/>
                        <a:gd name="T2" fmla="+- 0 972 546"/>
                        <a:gd name="T3" fmla="*/ 972 h 427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427">
                          <a:moveTo>
                            <a:pt x="0" y="0"/>
                          </a:moveTo>
                          <a:lnTo>
                            <a:pt x="0" y="42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133" y="141"/>
                    <a:ext cx="34" cy="35"/>
                    <a:chOff x="4133" y="141"/>
                    <a:chExt cx="34" cy="35"/>
                  </a:xfrm>
                </p:grpSpPr>
                <p:sp>
                  <p:nvSpPr>
                    <p:cNvPr id="42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133" y="14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1 141"/>
                        <a:gd name="T3" fmla="*/ 141 h 35"/>
                        <a:gd name="T4" fmla="+- 0 4141 4133"/>
                        <a:gd name="T5" fmla="*/ T4 w 34"/>
                        <a:gd name="T6" fmla="+- 0 141 141"/>
                        <a:gd name="T7" fmla="*/ 141 h 35"/>
                        <a:gd name="T8" fmla="+- 0 4133 4133"/>
                        <a:gd name="T9" fmla="*/ T8 w 34"/>
                        <a:gd name="T10" fmla="+- 0 149 141"/>
                        <a:gd name="T11" fmla="*/ 149 h 35"/>
                        <a:gd name="T12" fmla="+- 0 4133 4133"/>
                        <a:gd name="T13" fmla="*/ T12 w 34"/>
                        <a:gd name="T14" fmla="+- 0 168 141"/>
                        <a:gd name="T15" fmla="*/ 168 h 35"/>
                        <a:gd name="T16" fmla="+- 0 4141 4133"/>
                        <a:gd name="T17" fmla="*/ T16 w 34"/>
                        <a:gd name="T18" fmla="+- 0 175 141"/>
                        <a:gd name="T19" fmla="*/ 175 h 35"/>
                        <a:gd name="T20" fmla="+- 0 4160 4133"/>
                        <a:gd name="T21" fmla="*/ T20 w 34"/>
                        <a:gd name="T22" fmla="+- 0 175 141"/>
                        <a:gd name="T23" fmla="*/ 175 h 35"/>
                        <a:gd name="T24" fmla="+- 0 4167 4133"/>
                        <a:gd name="T25" fmla="*/ T24 w 34"/>
                        <a:gd name="T26" fmla="+- 0 168 141"/>
                        <a:gd name="T27" fmla="*/ 168 h 35"/>
                        <a:gd name="T28" fmla="+- 0 4167 4133"/>
                        <a:gd name="T29" fmla="*/ T28 w 34"/>
                        <a:gd name="T30" fmla="+- 0 149 141"/>
                        <a:gd name="T31" fmla="*/ 149 h 35"/>
                        <a:gd name="T32" fmla="+- 0 4160 4133"/>
                        <a:gd name="T33" fmla="*/ T32 w 34"/>
                        <a:gd name="T34" fmla="+- 0 141 141"/>
                        <a:gd name="T35" fmla="*/ 14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2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4133" y="286"/>
                    <a:ext cx="34" cy="35"/>
                    <a:chOff x="4133" y="286"/>
                    <a:chExt cx="34" cy="35"/>
                  </a:xfrm>
                </p:grpSpPr>
                <p:sp>
                  <p:nvSpPr>
                    <p:cNvPr id="41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133" y="28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286 286"/>
                        <a:gd name="T3" fmla="*/ 286 h 35"/>
                        <a:gd name="T4" fmla="+- 0 4141 4133"/>
                        <a:gd name="T5" fmla="*/ T4 w 34"/>
                        <a:gd name="T6" fmla="+- 0 286 286"/>
                        <a:gd name="T7" fmla="*/ 286 h 35"/>
                        <a:gd name="T8" fmla="+- 0 4133 4133"/>
                        <a:gd name="T9" fmla="*/ T8 w 34"/>
                        <a:gd name="T10" fmla="+- 0 294 286"/>
                        <a:gd name="T11" fmla="*/ 294 h 35"/>
                        <a:gd name="T12" fmla="+- 0 4133 4133"/>
                        <a:gd name="T13" fmla="*/ T12 w 34"/>
                        <a:gd name="T14" fmla="+- 0 313 286"/>
                        <a:gd name="T15" fmla="*/ 313 h 35"/>
                        <a:gd name="T16" fmla="+- 0 4141 4133"/>
                        <a:gd name="T17" fmla="*/ T16 w 34"/>
                        <a:gd name="T18" fmla="+- 0 320 286"/>
                        <a:gd name="T19" fmla="*/ 320 h 35"/>
                        <a:gd name="T20" fmla="+- 0 4160 4133"/>
                        <a:gd name="T21" fmla="*/ T20 w 34"/>
                        <a:gd name="T22" fmla="+- 0 320 286"/>
                        <a:gd name="T23" fmla="*/ 320 h 35"/>
                        <a:gd name="T24" fmla="+- 0 4167 4133"/>
                        <a:gd name="T25" fmla="*/ T24 w 34"/>
                        <a:gd name="T26" fmla="+- 0 313 286"/>
                        <a:gd name="T27" fmla="*/ 313 h 35"/>
                        <a:gd name="T28" fmla="+- 0 4167 4133"/>
                        <a:gd name="T29" fmla="*/ T28 w 34"/>
                        <a:gd name="T30" fmla="+- 0 294 286"/>
                        <a:gd name="T31" fmla="*/ 294 h 35"/>
                        <a:gd name="T32" fmla="+- 0 4160 4133"/>
                        <a:gd name="T33" fmla="*/ T32 w 34"/>
                        <a:gd name="T34" fmla="+- 0 286 286"/>
                        <a:gd name="T35" fmla="*/ 28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3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133" y="1261"/>
                    <a:ext cx="34" cy="35"/>
                    <a:chOff x="4133" y="1261"/>
                    <a:chExt cx="34" cy="35"/>
                  </a:xfrm>
                </p:grpSpPr>
                <p:sp>
                  <p:nvSpPr>
                    <p:cNvPr id="40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133" y="1261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261 1261"/>
                        <a:gd name="T3" fmla="*/ 1261 h 35"/>
                        <a:gd name="T4" fmla="+- 0 4141 4133"/>
                        <a:gd name="T5" fmla="*/ T4 w 34"/>
                        <a:gd name="T6" fmla="+- 0 1261 1261"/>
                        <a:gd name="T7" fmla="*/ 1261 h 35"/>
                        <a:gd name="T8" fmla="+- 0 4133 4133"/>
                        <a:gd name="T9" fmla="*/ T8 w 34"/>
                        <a:gd name="T10" fmla="+- 0 1269 1261"/>
                        <a:gd name="T11" fmla="*/ 1269 h 35"/>
                        <a:gd name="T12" fmla="+- 0 4133 4133"/>
                        <a:gd name="T13" fmla="*/ T12 w 34"/>
                        <a:gd name="T14" fmla="+- 0 1288 1261"/>
                        <a:gd name="T15" fmla="*/ 1288 h 35"/>
                        <a:gd name="T16" fmla="+- 0 4141 4133"/>
                        <a:gd name="T17" fmla="*/ T16 w 34"/>
                        <a:gd name="T18" fmla="+- 0 1295 1261"/>
                        <a:gd name="T19" fmla="*/ 1295 h 35"/>
                        <a:gd name="T20" fmla="+- 0 4160 4133"/>
                        <a:gd name="T21" fmla="*/ T20 w 34"/>
                        <a:gd name="T22" fmla="+- 0 1295 1261"/>
                        <a:gd name="T23" fmla="*/ 1295 h 35"/>
                        <a:gd name="T24" fmla="+- 0 4167 4133"/>
                        <a:gd name="T25" fmla="*/ T24 w 34"/>
                        <a:gd name="T26" fmla="+- 0 1288 1261"/>
                        <a:gd name="T27" fmla="*/ 1288 h 35"/>
                        <a:gd name="T28" fmla="+- 0 4167 4133"/>
                        <a:gd name="T29" fmla="*/ T28 w 34"/>
                        <a:gd name="T30" fmla="+- 0 1269 1261"/>
                        <a:gd name="T31" fmla="*/ 1269 h 35"/>
                        <a:gd name="T32" fmla="+- 0 4160 4133"/>
                        <a:gd name="T33" fmla="*/ T32 w 34"/>
                        <a:gd name="T34" fmla="+- 0 1261 1261"/>
                        <a:gd name="T35" fmla="*/ 1261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4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133" y="1406"/>
                    <a:ext cx="34" cy="35"/>
                    <a:chOff x="4133" y="1406"/>
                    <a:chExt cx="34" cy="35"/>
                  </a:xfrm>
                </p:grpSpPr>
                <p:sp>
                  <p:nvSpPr>
                    <p:cNvPr id="39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133" y="1406"/>
                      <a:ext cx="34" cy="35"/>
                    </a:xfrm>
                    <a:custGeom>
                      <a:avLst/>
                      <a:gdLst>
                        <a:gd name="T0" fmla="+- 0 4160 4133"/>
                        <a:gd name="T1" fmla="*/ T0 w 34"/>
                        <a:gd name="T2" fmla="+- 0 1406 1406"/>
                        <a:gd name="T3" fmla="*/ 1406 h 35"/>
                        <a:gd name="T4" fmla="+- 0 4141 4133"/>
                        <a:gd name="T5" fmla="*/ T4 w 34"/>
                        <a:gd name="T6" fmla="+- 0 1406 1406"/>
                        <a:gd name="T7" fmla="*/ 1406 h 35"/>
                        <a:gd name="T8" fmla="+- 0 4133 4133"/>
                        <a:gd name="T9" fmla="*/ T8 w 34"/>
                        <a:gd name="T10" fmla="+- 0 1414 1406"/>
                        <a:gd name="T11" fmla="*/ 1414 h 35"/>
                        <a:gd name="T12" fmla="+- 0 4133 4133"/>
                        <a:gd name="T13" fmla="*/ T12 w 34"/>
                        <a:gd name="T14" fmla="+- 0 1433 1406"/>
                        <a:gd name="T15" fmla="*/ 1433 h 35"/>
                        <a:gd name="T16" fmla="+- 0 4141 4133"/>
                        <a:gd name="T17" fmla="*/ T16 w 34"/>
                        <a:gd name="T18" fmla="+- 0 1440 1406"/>
                        <a:gd name="T19" fmla="*/ 1440 h 35"/>
                        <a:gd name="T20" fmla="+- 0 4160 4133"/>
                        <a:gd name="T21" fmla="*/ T20 w 34"/>
                        <a:gd name="T22" fmla="+- 0 1440 1406"/>
                        <a:gd name="T23" fmla="*/ 1440 h 35"/>
                        <a:gd name="T24" fmla="+- 0 4167 4133"/>
                        <a:gd name="T25" fmla="*/ T24 w 34"/>
                        <a:gd name="T26" fmla="+- 0 1433 1406"/>
                        <a:gd name="T27" fmla="*/ 1433 h 35"/>
                        <a:gd name="T28" fmla="+- 0 4167 4133"/>
                        <a:gd name="T29" fmla="*/ T28 w 34"/>
                        <a:gd name="T30" fmla="+- 0 1414 1406"/>
                        <a:gd name="T31" fmla="*/ 1414 h 35"/>
                        <a:gd name="T32" fmla="+- 0 4160 4133"/>
                        <a:gd name="T33" fmla="*/ T32 w 34"/>
                        <a:gd name="T34" fmla="+- 0 1406 1406"/>
                        <a:gd name="T35" fmla="*/ 1406 h 35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</a:cxnLst>
                      <a:rect l="0" t="0" r="r" b="b"/>
                      <a:pathLst>
                        <a:path w="34" h="35">
                          <a:moveTo>
                            <a:pt x="27" y="0"/>
                          </a:moveTo>
                          <a:lnTo>
                            <a:pt x="8" y="0"/>
                          </a:lnTo>
                          <a:lnTo>
                            <a:pt x="0" y="8"/>
                          </a:lnTo>
                          <a:lnTo>
                            <a:pt x="0" y="27"/>
                          </a:lnTo>
                          <a:lnTo>
                            <a:pt x="8" y="34"/>
                          </a:lnTo>
                          <a:lnTo>
                            <a:pt x="27" y="34"/>
                          </a:lnTo>
                          <a:lnTo>
                            <a:pt x="34" y="27"/>
                          </a:lnTo>
                          <a:lnTo>
                            <a:pt x="34" y="8"/>
                          </a:lnTo>
                          <a:lnTo>
                            <a:pt x="27" y="0"/>
                          </a:lnTo>
                          <a:close/>
                        </a:path>
                      </a:pathLst>
                    </a:custGeom>
                    <a:solidFill>
                      <a:srgbClr val="231F2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903" y="-725"/>
                    <a:ext cx="2094" cy="1397"/>
                    <a:chOff x="4903" y="-725"/>
                    <a:chExt cx="2094" cy="1397"/>
                  </a:xfrm>
                </p:grpSpPr>
                <p:sp>
                  <p:nvSpPr>
                    <p:cNvPr id="36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903" y="-725"/>
                      <a:ext cx="2094" cy="947"/>
                    </a:xfrm>
                    <a:custGeom>
                      <a:avLst/>
                      <a:gdLst>
                        <a:gd name="T0" fmla="+- 0 6997 4903"/>
                        <a:gd name="T1" fmla="*/ T0 w 2094"/>
                        <a:gd name="T2" fmla="+- 0 221 -725"/>
                        <a:gd name="T3" fmla="*/ 221 h 947"/>
                        <a:gd name="T4" fmla="+- 0 4903 4903"/>
                        <a:gd name="T5" fmla="*/ T4 w 2094"/>
                        <a:gd name="T6" fmla="+- 0 221 -725"/>
                        <a:gd name="T7" fmla="*/ 221 h 947"/>
                        <a:gd name="T8" fmla="+- 0 4903 4903"/>
                        <a:gd name="T9" fmla="*/ T8 w 2094"/>
                        <a:gd name="T10" fmla="+- 0 -725 -725"/>
                        <a:gd name="T11" fmla="*/ -725 h 947"/>
                        <a:gd name="T12" fmla="+- 0 6997 4903"/>
                        <a:gd name="T13" fmla="*/ T12 w 2094"/>
                        <a:gd name="T14" fmla="+- 0 -725 -725"/>
                        <a:gd name="T15" fmla="*/ -725 h 947"/>
                        <a:gd name="T16" fmla="+- 0 6997 4903"/>
                        <a:gd name="T17" fmla="*/ T16 w 2094"/>
                        <a:gd name="T18" fmla="+- 0 221 -725"/>
                        <a:gd name="T19" fmla="*/ 221 h 947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</a:cxnLst>
                      <a:rect l="0" t="0" r="r" b="b"/>
                      <a:pathLst>
                        <a:path w="2094" h="947">
                          <a:moveTo>
                            <a:pt x="2094" y="946"/>
                          </a:moveTo>
                          <a:lnTo>
                            <a:pt x="0" y="946"/>
                          </a:lnTo>
                          <a:lnTo>
                            <a:pt x="0" y="0"/>
                          </a:lnTo>
                          <a:lnTo>
                            <a:pt x="2094" y="0"/>
                          </a:lnTo>
                          <a:lnTo>
                            <a:pt x="2094" y="946"/>
                          </a:lnTo>
                          <a:close/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7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55" y="-659"/>
                      <a:ext cx="78" cy="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r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73" y="471"/>
                      <a:ext cx="941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4000"/>
                        </a:lnSpc>
                        <a:spcBef>
                          <a:spcPts val="63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125 ×10</a:t>
                      </a:r>
                      <a:r>
                        <a:rPr kumimoji="0" lang="en-NZ" alt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–6 </a:t>
                      </a:r>
                      <a:r>
                        <a:rPr kumimoji="0" lang="en-N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3810000" y="21336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810000" y="33528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NZ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5562600" y="3505200"/>
                <a:ext cx="1221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128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lamp</a:t>
                </a:r>
                <a:endParaRPr lang="en-N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878580" y="1082040"/>
              <a:ext cx="8088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NZ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12.0 V</a:t>
              </a:r>
              <a:endParaRPr lang="en-NZ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518703" y="6381690"/>
            <a:ext cx="5421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i="1" dirty="0" smtClean="0">
                <a:solidFill>
                  <a:srgbClr val="FF0000"/>
                </a:solidFill>
              </a:rPr>
              <a:t>Solutions to Question ONE follow on the next slide:</a:t>
            </a:r>
            <a:endParaRPr lang="en-NZ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075" y="20955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dirty="0" smtClean="0"/>
              <a:t>Calculate </a:t>
            </a:r>
            <a:r>
              <a:rPr lang="en-US" dirty="0"/>
              <a:t>the charge stored in </a:t>
            </a:r>
            <a:r>
              <a:rPr lang="en-US" dirty="0" smtClean="0"/>
              <a:t>the </a:t>
            </a:r>
            <a:r>
              <a:rPr lang="en-US" dirty="0"/>
              <a:t>capacitor when it is fully charged.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323850" y="161925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internal resistance, </a:t>
            </a:r>
            <a:r>
              <a:rPr lang="en-US" b="1" i="1" dirty="0"/>
              <a:t>r</a:t>
            </a:r>
            <a:r>
              <a:rPr lang="en-US" dirty="0"/>
              <a:t>, of the battery is </a:t>
            </a:r>
            <a:r>
              <a:rPr lang="en-US" b="1" dirty="0"/>
              <a:t>1.80 Ω. </a:t>
            </a:r>
            <a:endParaRPr lang="en-NZ" b="1" dirty="0"/>
          </a:p>
        </p:txBody>
      </p:sp>
      <p:sp>
        <p:nvSpPr>
          <p:cNvPr id="4" name="Rectangle 3"/>
          <p:cNvSpPr/>
          <p:nvPr/>
        </p:nvSpPr>
        <p:spPr>
          <a:xfrm>
            <a:off x="361950" y="2066925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(b)   Explain </a:t>
            </a:r>
            <a:r>
              <a:rPr lang="en-US" dirty="0"/>
              <a:t>why the charging is almost instantaneous.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604872" y="834509"/>
            <a:ext cx="37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i="1" dirty="0"/>
              <a:t>Q</a:t>
            </a:r>
            <a:r>
              <a:rPr lang="en-NZ" dirty="0"/>
              <a:t> = </a:t>
            </a:r>
            <a:r>
              <a:rPr lang="en-NZ" i="1" dirty="0"/>
              <a:t>VC</a:t>
            </a:r>
            <a:r>
              <a:rPr lang="en-NZ" dirty="0"/>
              <a:t> = 12 </a:t>
            </a:r>
            <a:r>
              <a:rPr lang="en-NZ" dirty="0">
                <a:sym typeface="Symbol"/>
              </a:rPr>
              <a:t></a:t>
            </a:r>
            <a:r>
              <a:rPr lang="en-NZ" dirty="0"/>
              <a:t> 125 </a:t>
            </a:r>
            <a:r>
              <a:rPr lang="en-NZ" dirty="0">
                <a:sym typeface="Symbol"/>
              </a:rPr>
              <a:t></a:t>
            </a:r>
            <a:r>
              <a:rPr lang="en-NZ" dirty="0"/>
              <a:t> 10</a:t>
            </a:r>
            <a:r>
              <a:rPr lang="en-NZ" baseline="30000" dirty="0"/>
              <a:t>–6</a:t>
            </a:r>
            <a:r>
              <a:rPr lang="en-NZ" dirty="0"/>
              <a:t> = 1.5 </a:t>
            </a:r>
            <a:r>
              <a:rPr lang="en-NZ" dirty="0">
                <a:sym typeface="Symbol"/>
              </a:rPr>
              <a:t></a:t>
            </a:r>
            <a:r>
              <a:rPr lang="en-NZ" dirty="0"/>
              <a:t> 10</a:t>
            </a:r>
            <a:r>
              <a:rPr lang="en-NZ" baseline="30000" dirty="0"/>
              <a:t>–3</a:t>
            </a:r>
            <a:r>
              <a:rPr lang="en-NZ" dirty="0"/>
              <a:t> C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4596536" y="729734"/>
            <a:ext cx="4042639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NZ" dirty="0">
                <a:solidFill>
                  <a:srgbClr val="FF0000"/>
                </a:solidFill>
              </a:rPr>
              <a:t>Correct answer  1.5 </a:t>
            </a:r>
            <a:r>
              <a:rPr lang="en-NZ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NZ" dirty="0">
                <a:solidFill>
                  <a:srgbClr val="FF0000"/>
                </a:solidFill>
              </a:rPr>
              <a:t> 10</a:t>
            </a:r>
            <a:r>
              <a:rPr lang="en-NZ" baseline="30000" dirty="0">
                <a:solidFill>
                  <a:srgbClr val="FF0000"/>
                </a:solidFill>
              </a:rPr>
              <a:t>–3</a:t>
            </a:r>
            <a:r>
              <a:rPr lang="en-NZ" dirty="0">
                <a:solidFill>
                  <a:srgbClr val="FF0000"/>
                </a:solidFill>
              </a:rPr>
              <a:t> C </a:t>
            </a:r>
            <a:r>
              <a:rPr lang="en-NZ" dirty="0" smtClean="0">
                <a:solidFill>
                  <a:srgbClr val="FF0000"/>
                </a:solidFill>
              </a:rPr>
              <a:t>or </a:t>
            </a:r>
            <a:r>
              <a:rPr lang="en-NZ" dirty="0">
                <a:solidFill>
                  <a:srgbClr val="FF0000"/>
                </a:solidFill>
              </a:rPr>
              <a:t>0.0015 C</a:t>
            </a:r>
            <a:r>
              <a:rPr lang="en-NZ" dirty="0" smtClean="0">
                <a:solidFill>
                  <a:srgbClr val="FF0000"/>
                </a:solidFill>
              </a:rPr>
              <a:t>.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525" y="2800350"/>
            <a:ext cx="82962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resistance is small and so the current is large</a:t>
            </a:r>
          </a:p>
          <a:p>
            <a:r>
              <a:rPr lang="en-NZ" dirty="0" smtClean="0"/>
              <a:t>Also the capacitance is very small. Since the time constant is given by </a:t>
            </a:r>
            <a:r>
              <a:rPr lang="el-GR" sz="2400" i="1" dirty="0" smtClean="0"/>
              <a:t>τ</a:t>
            </a:r>
            <a:r>
              <a:rPr lang="en-NZ" dirty="0" smtClean="0"/>
              <a:t> = </a:t>
            </a:r>
            <a:r>
              <a:rPr lang="en-NZ" i="1" dirty="0" smtClean="0"/>
              <a:t>CR</a:t>
            </a:r>
            <a:r>
              <a:rPr lang="en-NZ" dirty="0" smtClean="0"/>
              <a:t> the current drops to zero very quickly as the capacitor charges up. </a:t>
            </a:r>
          </a:p>
          <a:p>
            <a:r>
              <a:rPr lang="en-NZ" dirty="0" smtClean="0"/>
              <a:t>The value of 5</a:t>
            </a:r>
            <a:r>
              <a:rPr lang="el-GR" i="1" dirty="0"/>
              <a:t> </a:t>
            </a:r>
            <a:r>
              <a:rPr lang="el-GR" sz="2400" i="1" dirty="0"/>
              <a:t>τ</a:t>
            </a:r>
            <a:r>
              <a:rPr lang="en-NZ" dirty="0" smtClean="0"/>
              <a:t>  is only 1.1 x 10</a:t>
            </a:r>
            <a:r>
              <a:rPr lang="en-NZ" baseline="30000" dirty="0" smtClean="0"/>
              <a:t>-3</a:t>
            </a:r>
            <a:r>
              <a:rPr lang="en-NZ" dirty="0" smtClean="0"/>
              <a:t> s at which point the current has less than 1% of its initial value.</a:t>
            </a:r>
            <a:endParaRPr lang="en-NZ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6225" y="2457450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9" name="Rectangle 8"/>
          <p:cNvSpPr/>
          <p:nvPr/>
        </p:nvSpPr>
        <p:spPr>
          <a:xfrm>
            <a:off x="1796186" y="4473059"/>
            <a:ext cx="2880589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NZ" dirty="0">
                <a:solidFill>
                  <a:srgbClr val="FF0000"/>
                </a:solidFill>
              </a:rPr>
              <a:t>Correct </a:t>
            </a:r>
            <a:r>
              <a:rPr lang="en-NZ" dirty="0" smtClean="0">
                <a:solidFill>
                  <a:srgbClr val="FF0000"/>
                </a:solidFill>
              </a:rPr>
              <a:t>explanation gets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9486" y="4463534"/>
            <a:ext cx="2880589" cy="101566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NZ" dirty="0">
                <a:solidFill>
                  <a:srgbClr val="7030A0"/>
                </a:solidFill>
              </a:rPr>
              <a:t>Correct </a:t>
            </a:r>
            <a:r>
              <a:rPr lang="en-NZ" dirty="0" smtClean="0">
                <a:solidFill>
                  <a:srgbClr val="7030A0"/>
                </a:solidFill>
              </a:rPr>
              <a:t>explanation AND an indication about 5 </a:t>
            </a:r>
            <a:r>
              <a:rPr lang="el-GR" sz="2400" i="1" dirty="0">
                <a:solidFill>
                  <a:srgbClr val="7030A0"/>
                </a:solidFill>
              </a:rPr>
              <a:t>τ</a:t>
            </a:r>
            <a:r>
              <a:rPr lang="en-NZ" sz="2400" dirty="0">
                <a:solidFill>
                  <a:srgbClr val="7030A0"/>
                </a:solidFill>
              </a:rPr>
              <a:t> </a:t>
            </a:r>
            <a:r>
              <a:rPr lang="en-NZ" sz="2400" dirty="0" smtClean="0">
                <a:solidFill>
                  <a:srgbClr val="7030A0"/>
                </a:solidFill>
              </a:rPr>
              <a:t>gets </a:t>
            </a:r>
            <a:r>
              <a:rPr lang="en-NZ" b="1" i="1" dirty="0" smtClean="0">
                <a:solidFill>
                  <a:srgbClr val="7030A0"/>
                </a:solidFill>
              </a:rPr>
              <a:t>“MERIT”</a:t>
            </a:r>
            <a:endParaRPr lang="en-N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975" y="123825"/>
            <a:ext cx="8667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On </a:t>
            </a:r>
            <a:r>
              <a:rPr lang="en-US" dirty="0"/>
              <a:t>the graph below, mark values on the </a:t>
            </a:r>
            <a:r>
              <a:rPr lang="en-US" dirty="0" smtClean="0"/>
              <a:t>axes </a:t>
            </a:r>
            <a:r>
              <a:rPr lang="en-US" dirty="0"/>
              <a:t>and plot a curve with at least 3 points to show how the charge in the capacitor changes during the discharge process.</a:t>
            </a:r>
            <a:endParaRPr lang="en-NZ" dirty="0"/>
          </a:p>
        </p:txBody>
      </p:sp>
      <p:sp>
        <p:nvSpPr>
          <p:cNvPr id="133" name="Rectangle 132"/>
          <p:cNvSpPr/>
          <p:nvPr/>
        </p:nvSpPr>
        <p:spPr>
          <a:xfrm>
            <a:off x="2171700" y="4146888"/>
            <a:ext cx="5991225" cy="147732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NZ" dirty="0"/>
              <a:t>Exponential decay (</a:t>
            </a:r>
            <a:r>
              <a:rPr lang="en-NZ" dirty="0" err="1"/>
              <a:t>approx</a:t>
            </a:r>
            <a:r>
              <a:rPr lang="en-NZ" dirty="0"/>
              <a:t>) ignore time axis labels  + one of the following</a:t>
            </a:r>
            <a:r>
              <a:rPr lang="en-NZ" dirty="0" smtClean="0"/>
              <a:t>:</a:t>
            </a:r>
            <a:r>
              <a:rPr lang="en-NZ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decay starts from the value </a:t>
            </a:r>
            <a:r>
              <a:rPr lang="en-NZ" dirty="0" smtClean="0"/>
              <a:t> 1.5 </a:t>
            </a:r>
            <a:r>
              <a:rPr lang="en-NZ" dirty="0">
                <a:sym typeface="Symbol"/>
              </a:rPr>
              <a:t></a:t>
            </a:r>
            <a:r>
              <a:rPr lang="en-NZ" dirty="0"/>
              <a:t> 10</a:t>
            </a:r>
            <a:r>
              <a:rPr lang="en-NZ" baseline="30000" dirty="0"/>
              <a:t>-3</a:t>
            </a:r>
            <a:r>
              <a:rPr lang="en-NZ" dirty="0"/>
              <a:t>C. 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The line shows 63% drop correctly.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NZ" dirty="0"/>
              <a:t>Time constant = 0.016s calculated.</a:t>
            </a:r>
            <a:endParaRPr lang="en-NZ" dirty="0"/>
          </a:p>
        </p:txBody>
      </p:sp>
      <p:sp>
        <p:nvSpPr>
          <p:cNvPr id="134" name="TextBox 133"/>
          <p:cNvSpPr txBox="1"/>
          <p:nvPr/>
        </p:nvSpPr>
        <p:spPr>
          <a:xfrm>
            <a:off x="333375" y="3962400"/>
            <a:ext cx="162801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FF0000"/>
                </a:solidFill>
              </a:rPr>
              <a:t>“ACHIEVE” </a:t>
            </a:r>
            <a:r>
              <a:rPr lang="en-NZ" dirty="0" smtClean="0">
                <a:solidFill>
                  <a:srgbClr val="FF0000"/>
                </a:solidFill>
              </a:rPr>
              <a:t>for :</a:t>
            </a:r>
            <a:endParaRPr lang="en-NZ" b="1" i="1" dirty="0">
              <a:solidFill>
                <a:srgbClr val="FF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495550" y="5791795"/>
            <a:ext cx="4572000" cy="92333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NZ" dirty="0"/>
              <a:t>Achievement plus at least 2 other plots shown from 0.555, 0.2, 0.08, 0.03.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NZ" dirty="0"/>
              <a:t>Time axis should have correct values</a:t>
            </a:r>
            <a:endParaRPr lang="en-NZ" dirty="0"/>
          </a:p>
        </p:txBody>
      </p:sp>
      <p:sp>
        <p:nvSpPr>
          <p:cNvPr id="136" name="TextBox 135"/>
          <p:cNvSpPr txBox="1"/>
          <p:nvPr/>
        </p:nvSpPr>
        <p:spPr>
          <a:xfrm>
            <a:off x="190500" y="5857875"/>
            <a:ext cx="2186111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“MERIT” </a:t>
            </a:r>
            <a:r>
              <a:rPr lang="en-NZ" dirty="0" smtClean="0">
                <a:solidFill>
                  <a:srgbClr val="7030A0"/>
                </a:solidFill>
              </a:rPr>
              <a:t>for both of :</a:t>
            </a:r>
            <a:endParaRPr lang="en-NZ" b="1" i="1" dirty="0">
              <a:solidFill>
                <a:srgbClr val="7030A0"/>
              </a:solidFill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865735" y="784859"/>
            <a:ext cx="6342786" cy="3285017"/>
            <a:chOff x="835254" y="1504949"/>
            <a:chExt cx="6352405" cy="3349788"/>
          </a:xfrm>
        </p:grpSpPr>
        <p:grpSp>
          <p:nvGrpSpPr>
            <p:cNvPr id="138" name="Group 137"/>
            <p:cNvGrpSpPr>
              <a:grpSpLocks noChangeAspect="1"/>
            </p:cNvGrpSpPr>
            <p:nvPr/>
          </p:nvGrpSpPr>
          <p:grpSpPr bwMode="auto">
            <a:xfrm>
              <a:off x="835254" y="1504949"/>
              <a:ext cx="6352405" cy="3349788"/>
              <a:chOff x="1483" y="5263"/>
              <a:chExt cx="5068" cy="2673"/>
            </a:xfrm>
          </p:grpSpPr>
          <p:sp>
            <p:nvSpPr>
              <p:cNvPr id="146" name="AutoShape 246"/>
              <p:cNvSpPr>
                <a:spLocks noChangeAspect="1" noChangeArrowheads="1" noTextEdit="1"/>
              </p:cNvSpPr>
              <p:nvPr/>
            </p:nvSpPr>
            <p:spPr bwMode="auto">
              <a:xfrm>
                <a:off x="1555" y="5263"/>
                <a:ext cx="4996" cy="2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NZ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1483" y="5265"/>
                <a:ext cx="4743" cy="2671"/>
                <a:chOff x="1478" y="4793"/>
                <a:chExt cx="4971" cy="3144"/>
              </a:xfrm>
            </p:grpSpPr>
            <p:sp>
              <p:nvSpPr>
                <p:cNvPr id="148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945" y="4793"/>
                  <a:ext cx="1452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charge (</a:t>
                  </a:r>
                  <a:r>
                    <a:rPr lang="en-NZ" sz="1200" dirty="0">
                      <a:effectLst/>
                      <a:latin typeface="Arial"/>
                      <a:ea typeface="Calibri"/>
                      <a:cs typeface="Arial"/>
                      <a:sym typeface="Symbol"/>
                    </a:rPr>
                    <a:t>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 10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  <a:cs typeface="Arial"/>
                      <a:sym typeface="Symbol"/>
                    </a:rPr>
                    <a:t>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</a:rPr>
                    <a:t>3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 C)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49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5305" y="7642"/>
                  <a:ext cx="1144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time (s ×10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</a:rPr>
                    <a:t>-3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)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0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2599" y="7673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16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1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3404" y="7650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32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2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4229" y="7658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48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3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5039" y="7652"/>
                  <a:ext cx="23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64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4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485" y="6653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0.5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5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1483" y="5840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1.0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56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1478" y="5039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1.5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grpSp>
              <p:nvGrpSpPr>
                <p:cNvPr id="157" name="Group 156"/>
                <p:cNvGrpSpPr>
                  <a:grpSpLocks/>
                </p:cNvGrpSpPr>
                <p:nvPr/>
              </p:nvGrpSpPr>
              <p:grpSpPr bwMode="auto">
                <a:xfrm>
                  <a:off x="1859" y="4863"/>
                  <a:ext cx="4206" cy="2736"/>
                  <a:chOff x="1859" y="4863"/>
                  <a:chExt cx="5846" cy="3802"/>
                </a:xfrm>
              </p:grpSpPr>
              <p:grpSp>
                <p:nvGrpSpPr>
                  <p:cNvPr id="158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876" y="5262"/>
                    <a:ext cx="5650" cy="3379"/>
                    <a:chOff x="1876" y="1902"/>
                    <a:chExt cx="5650" cy="6739"/>
                  </a:xfrm>
                </p:grpSpPr>
                <p:cxnSp>
                  <p:nvCxnSpPr>
                    <p:cNvPr id="263" name="Line 258"/>
                    <p:cNvCxnSpPr/>
                    <p:nvPr/>
                  </p:nvCxnSpPr>
                  <p:spPr bwMode="auto">
                    <a:xfrm>
                      <a:off x="1876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4" name="Line 259"/>
                    <p:cNvCxnSpPr/>
                    <p:nvPr/>
                  </p:nvCxnSpPr>
                  <p:spPr bwMode="auto">
                    <a:xfrm>
                      <a:off x="2441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5" name="Line 260"/>
                    <p:cNvCxnSpPr/>
                    <p:nvPr/>
                  </p:nvCxnSpPr>
                  <p:spPr bwMode="auto">
                    <a:xfrm>
                      <a:off x="3006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6" name="Line 261"/>
                    <p:cNvCxnSpPr/>
                    <p:nvPr/>
                  </p:nvCxnSpPr>
                  <p:spPr bwMode="auto">
                    <a:xfrm>
                      <a:off x="3571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7" name="Line 262"/>
                    <p:cNvCxnSpPr/>
                    <p:nvPr/>
                  </p:nvCxnSpPr>
                  <p:spPr bwMode="auto">
                    <a:xfrm>
                      <a:off x="413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8" name="Line 263"/>
                    <p:cNvCxnSpPr/>
                    <p:nvPr/>
                  </p:nvCxnSpPr>
                  <p:spPr bwMode="auto">
                    <a:xfrm>
                      <a:off x="4700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69" name="Line 264"/>
                    <p:cNvCxnSpPr/>
                    <p:nvPr/>
                  </p:nvCxnSpPr>
                  <p:spPr bwMode="auto">
                    <a:xfrm>
                      <a:off x="526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0" name="Line 265"/>
                    <p:cNvCxnSpPr/>
                    <p:nvPr/>
                  </p:nvCxnSpPr>
                  <p:spPr bwMode="auto">
                    <a:xfrm>
                      <a:off x="5831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1" name="Line 266"/>
                    <p:cNvCxnSpPr/>
                    <p:nvPr/>
                  </p:nvCxnSpPr>
                  <p:spPr bwMode="auto">
                    <a:xfrm>
                      <a:off x="639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2" name="Line 267"/>
                    <p:cNvCxnSpPr/>
                    <p:nvPr/>
                  </p:nvCxnSpPr>
                  <p:spPr bwMode="auto">
                    <a:xfrm>
                      <a:off x="6961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3" name="Line 268"/>
                    <p:cNvCxnSpPr/>
                    <p:nvPr/>
                  </p:nvCxnSpPr>
                  <p:spPr bwMode="auto">
                    <a:xfrm>
                      <a:off x="752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59" name="Group 15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009" y="4271"/>
                    <a:ext cx="3365" cy="5424"/>
                    <a:chOff x="3527" y="3974"/>
                    <a:chExt cx="5637" cy="5424"/>
                  </a:xfrm>
                </p:grpSpPr>
                <p:grpSp>
                  <p:nvGrpSpPr>
                    <p:cNvPr id="213" name="Group 212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641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59" name="Line 27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0" name="Line 27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1" name="Line 27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62" name="Line 27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4" name="Group 213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528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55" name="Line 27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6" name="Line 27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7" name="Line 27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8" name="Line 27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5" name="Group 214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584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51" name="Line 28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2" name="Line 28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3" name="Line 28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4" name="Line 28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6" name="Group 215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471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47" name="Line 28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8" name="Line 28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9" name="Line 28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50" name="Line 28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7" name="Group 216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415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43" name="Line 29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4" name="Line 29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5" name="Line 29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6" name="Line 29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8" name="Group 217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358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39" name="Line 29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0" name="Line 29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1" name="Line 29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2" name="Line 29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19" name="Group 218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245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35" name="Line 30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6" name="Line 30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7" name="Line 30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8" name="Line 30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20" name="Group 219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302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31" name="Line 30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2" name="Line 30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3" name="Line 30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4" name="Line 30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21" name="Group 220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189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27" name="Line 31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8" name="Line 31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9" name="Line 31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30" name="Line 31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22" name="Group 221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132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223" name="Line 31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4" name="Line 31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5" name="Line 31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6" name="Line 31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60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875" y="5373"/>
                    <a:ext cx="5651" cy="3154"/>
                    <a:chOff x="1875" y="5373"/>
                    <a:chExt cx="5651" cy="3154"/>
                  </a:xfrm>
                </p:grpSpPr>
                <p:grpSp>
                  <p:nvGrpSpPr>
                    <p:cNvPr id="183" name="Group 182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3844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209" name="Line 32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0" name="Line 32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1" name="Line 32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2" name="Line 32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84" name="Group 18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4407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205" name="Line 327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6" name="Line 328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7" name="Line 329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8" name="Line 330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85" name="Group 184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4970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201" name="Line 33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2" name="Line 33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3" name="Line 33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4" name="Line 33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86" name="Group 185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5532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197" name="Line 337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8" name="Line 338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9" name="Line 339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0" name="Line 340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87" name="Group 186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2717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193" name="Line 34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4" name="Line 34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5" name="Line 34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6" name="Line 34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188" name="Group 187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3282"/>
                      <a:ext cx="339" cy="5651"/>
                      <a:chOff x="8725" y="3849"/>
                      <a:chExt cx="339" cy="5651"/>
                    </a:xfrm>
                  </p:grpSpPr>
                  <p:cxnSp>
                    <p:nvCxnSpPr>
                      <p:cNvPr id="189" name="Line 347"/>
                      <p:cNvCxnSpPr/>
                      <p:nvPr/>
                    </p:nvCxnSpPr>
                    <p:spPr bwMode="auto">
                      <a:xfrm>
                        <a:off x="8725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0" name="Line 348"/>
                      <p:cNvCxnSpPr/>
                      <p:nvPr/>
                    </p:nvCxnSpPr>
                    <p:spPr bwMode="auto">
                      <a:xfrm>
                        <a:off x="8838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1" name="Line 349"/>
                      <p:cNvCxnSpPr/>
                      <p:nvPr/>
                    </p:nvCxnSpPr>
                    <p:spPr bwMode="auto">
                      <a:xfrm>
                        <a:off x="8951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2" name="Line 350"/>
                      <p:cNvCxnSpPr/>
                      <p:nvPr/>
                    </p:nvCxnSpPr>
                    <p:spPr bwMode="auto">
                      <a:xfrm>
                        <a:off x="9064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61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1859" y="5271"/>
                    <a:ext cx="5651" cy="3380"/>
                    <a:chOff x="1859" y="5271"/>
                    <a:chExt cx="5651" cy="3380"/>
                  </a:xfrm>
                </p:grpSpPr>
                <p:cxnSp>
                  <p:nvCxnSpPr>
                    <p:cNvPr id="176" name="Line 352"/>
                    <p:cNvCxnSpPr/>
                    <p:nvPr/>
                  </p:nvCxnSpPr>
                  <p:spPr bwMode="auto">
                    <a:xfrm rot="5400000">
                      <a:off x="4685" y="4137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7" name="Line 353"/>
                    <p:cNvCxnSpPr/>
                    <p:nvPr/>
                  </p:nvCxnSpPr>
                  <p:spPr bwMode="auto">
                    <a:xfrm rot="5400000">
                      <a:off x="4685" y="4700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8" name="Line 354"/>
                    <p:cNvCxnSpPr/>
                    <p:nvPr/>
                  </p:nvCxnSpPr>
                  <p:spPr bwMode="auto">
                    <a:xfrm rot="5400000">
                      <a:off x="4685" y="5263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9" name="Line 355"/>
                    <p:cNvCxnSpPr/>
                    <p:nvPr/>
                  </p:nvCxnSpPr>
                  <p:spPr bwMode="auto">
                    <a:xfrm rot="5400000">
                      <a:off x="4685" y="582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80" name="Line 356"/>
                    <p:cNvCxnSpPr/>
                    <p:nvPr/>
                  </p:nvCxnSpPr>
                  <p:spPr bwMode="auto">
                    <a:xfrm rot="5400000">
                      <a:off x="4685" y="244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81" name="Line 357"/>
                    <p:cNvCxnSpPr/>
                    <p:nvPr/>
                  </p:nvCxnSpPr>
                  <p:spPr bwMode="auto">
                    <a:xfrm rot="5400000">
                      <a:off x="4685" y="3010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82" name="Line 358"/>
                    <p:cNvCxnSpPr/>
                    <p:nvPr/>
                  </p:nvCxnSpPr>
                  <p:spPr bwMode="auto">
                    <a:xfrm rot="5400000">
                      <a:off x="4685" y="357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62" name="Freeform 161"/>
                  <p:cNvSpPr>
                    <a:spLocks/>
                  </p:cNvSpPr>
                  <p:nvPr/>
                </p:nvSpPr>
                <p:spPr bwMode="auto">
                  <a:xfrm>
                    <a:off x="1870" y="4863"/>
                    <a:ext cx="5835" cy="3786"/>
                  </a:xfrm>
                  <a:custGeom>
                    <a:avLst/>
                    <a:gdLst>
                      <a:gd name="T0" fmla="*/ 0 w 5835"/>
                      <a:gd name="T1" fmla="*/ 0 h 3786"/>
                      <a:gd name="T2" fmla="*/ 19 w 5835"/>
                      <a:gd name="T3" fmla="*/ 3786 h 3786"/>
                      <a:gd name="T4" fmla="*/ 5835 w 5835"/>
                      <a:gd name="T5" fmla="*/ 3780 h 37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35" h="3786">
                        <a:moveTo>
                          <a:pt x="0" y="0"/>
                        </a:moveTo>
                        <a:lnTo>
                          <a:pt x="19" y="3786"/>
                        </a:lnTo>
                        <a:lnTo>
                          <a:pt x="5835" y="3780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NZ"/>
                  </a:p>
                </p:txBody>
              </p:sp>
              <p:grpSp>
                <p:nvGrpSpPr>
                  <p:cNvPr id="163" name="Group 162"/>
                  <p:cNvGrpSpPr>
                    <a:grpSpLocks/>
                  </p:cNvGrpSpPr>
                  <p:nvPr/>
                </p:nvGrpSpPr>
                <p:grpSpPr bwMode="auto">
                  <a:xfrm rot="2700000">
                    <a:off x="2922" y="730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174" name="Line 361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5" name="Line 362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64" name="Group 163"/>
                  <p:cNvGrpSpPr>
                    <a:grpSpLocks/>
                  </p:cNvGrpSpPr>
                  <p:nvPr/>
                </p:nvGrpSpPr>
                <p:grpSpPr bwMode="auto">
                  <a:xfrm rot="2700000">
                    <a:off x="4062" y="808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172" name="Line 364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3" name="Line 365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65" name="Group 164"/>
                  <p:cNvGrpSpPr>
                    <a:grpSpLocks/>
                  </p:cNvGrpSpPr>
                  <p:nvPr/>
                </p:nvGrpSpPr>
                <p:grpSpPr bwMode="auto">
                  <a:xfrm rot="2700000">
                    <a:off x="5187" y="838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170" name="Line 367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1" name="Line 368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66" name="Group 165"/>
                  <p:cNvGrpSpPr>
                    <a:grpSpLocks/>
                  </p:cNvGrpSpPr>
                  <p:nvPr/>
                </p:nvGrpSpPr>
                <p:grpSpPr bwMode="auto">
                  <a:xfrm rot="2700000">
                    <a:off x="6312" y="8485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168" name="Line 370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69" name="Line 371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67" name="Freeform 166"/>
                  <p:cNvSpPr>
                    <a:spLocks/>
                  </p:cNvSpPr>
                  <p:nvPr/>
                </p:nvSpPr>
                <p:spPr bwMode="auto">
                  <a:xfrm>
                    <a:off x="1870" y="5268"/>
                    <a:ext cx="5670" cy="3330"/>
                  </a:xfrm>
                  <a:custGeom>
                    <a:avLst/>
                    <a:gdLst>
                      <a:gd name="T0" fmla="*/ 0 w 5670"/>
                      <a:gd name="T1" fmla="*/ 0 h 3330"/>
                      <a:gd name="T2" fmla="*/ 1140 w 5670"/>
                      <a:gd name="T3" fmla="*/ 2130 h 3330"/>
                      <a:gd name="T4" fmla="*/ 2280 w 5670"/>
                      <a:gd name="T5" fmla="*/ 2910 h 3330"/>
                      <a:gd name="T6" fmla="*/ 3405 w 5670"/>
                      <a:gd name="T7" fmla="*/ 3195 h 3330"/>
                      <a:gd name="T8" fmla="*/ 4530 w 5670"/>
                      <a:gd name="T9" fmla="*/ 3300 h 3330"/>
                      <a:gd name="T10" fmla="*/ 5670 w 5670"/>
                      <a:gd name="T11" fmla="*/ 3330 h 33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670" h="3330">
                        <a:moveTo>
                          <a:pt x="0" y="0"/>
                        </a:moveTo>
                        <a:cubicBezTo>
                          <a:pt x="380" y="822"/>
                          <a:pt x="760" y="1645"/>
                          <a:pt x="1140" y="2130"/>
                        </a:cubicBezTo>
                        <a:cubicBezTo>
                          <a:pt x="1520" y="2615"/>
                          <a:pt x="1903" y="2733"/>
                          <a:pt x="2280" y="2910"/>
                        </a:cubicBezTo>
                        <a:cubicBezTo>
                          <a:pt x="2657" y="3087"/>
                          <a:pt x="3030" y="3130"/>
                          <a:pt x="3405" y="3195"/>
                        </a:cubicBezTo>
                        <a:cubicBezTo>
                          <a:pt x="3780" y="3260"/>
                          <a:pt x="4153" y="3278"/>
                          <a:pt x="4530" y="3300"/>
                        </a:cubicBezTo>
                        <a:cubicBezTo>
                          <a:pt x="4907" y="3322"/>
                          <a:pt x="5288" y="3326"/>
                          <a:pt x="5670" y="33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NZ"/>
                  </a:p>
                </p:txBody>
              </p:sp>
            </p:grpSp>
          </p:grpSp>
        </p:grpSp>
        <p:cxnSp>
          <p:nvCxnSpPr>
            <p:cNvPr id="139" name="Straight Connector 138"/>
            <p:cNvCxnSpPr/>
            <p:nvPr/>
          </p:nvCxnSpPr>
          <p:spPr>
            <a:xfrm>
              <a:off x="2278380" y="447675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246120" y="448437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21480" y="448437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189220" y="449199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 flipV="1">
              <a:off x="1168400" y="189230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 flipV="1">
              <a:off x="1168400" y="362458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1173480" y="275844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6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" grpId="0" animBg="1"/>
      <p:bldP spid="134" grpId="0" animBg="1"/>
      <p:bldP spid="135" grpId="0" animBg="1"/>
      <p:bldP spid="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" y="173534"/>
            <a:ext cx="76104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4"/>
            </a:pPr>
            <a:r>
              <a:rPr lang="en-US" dirty="0" smtClean="0"/>
              <a:t>The </a:t>
            </a:r>
            <a:r>
              <a:rPr lang="en-US" dirty="0"/>
              <a:t>lamp will glow at normal </a:t>
            </a:r>
            <a:r>
              <a:rPr lang="en-US" dirty="0" smtClean="0"/>
              <a:t>brightness </a:t>
            </a:r>
            <a:r>
              <a:rPr lang="en-US" dirty="0"/>
              <a:t>if the voltage across it is between </a:t>
            </a:r>
            <a:r>
              <a:rPr lang="en-US" b="1" dirty="0"/>
              <a:t>9.00 V </a:t>
            </a:r>
            <a:r>
              <a:rPr lang="en-US" dirty="0"/>
              <a:t>and </a:t>
            </a:r>
            <a:r>
              <a:rPr lang="en-US" b="1" dirty="0"/>
              <a:t>12.0 V</a:t>
            </a:r>
            <a:r>
              <a:rPr lang="en-US" dirty="0"/>
              <a:t>. Use the graph to estimate the length of time that the lamp is glowing at its normal brightness</a:t>
            </a:r>
            <a:endParaRPr lang="en-NZ" dirty="0"/>
          </a:p>
        </p:txBody>
      </p:sp>
      <p:sp>
        <p:nvSpPr>
          <p:cNvPr id="132" name="Rectangle 131"/>
          <p:cNvSpPr/>
          <p:nvPr/>
        </p:nvSpPr>
        <p:spPr>
          <a:xfrm>
            <a:off x="781050" y="4847362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The lamp will be at or above its normal brightness if the voltage across it is at, or above, the </a:t>
            </a:r>
            <a:r>
              <a:rPr lang="en-NZ" dirty="0" smtClean="0"/>
              <a:t>given voltage </a:t>
            </a:r>
            <a:r>
              <a:rPr lang="en-NZ" dirty="0"/>
              <a:t>of </a:t>
            </a:r>
            <a:r>
              <a:rPr lang="en-NZ" b="1" dirty="0" smtClean="0"/>
              <a:t>9.0 V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/>
              <a:t>When </a:t>
            </a:r>
            <a:r>
              <a:rPr lang="en-NZ" b="1" i="1" dirty="0"/>
              <a:t>V</a:t>
            </a:r>
            <a:r>
              <a:rPr lang="en-NZ" b="1" dirty="0"/>
              <a:t> = 9.0 V, </a:t>
            </a:r>
            <a:r>
              <a:rPr lang="en-NZ" b="1" dirty="0" smtClean="0"/>
              <a:t>  </a:t>
            </a:r>
            <a:r>
              <a:rPr lang="en-NZ" b="1" i="1" dirty="0" smtClean="0"/>
              <a:t>Q</a:t>
            </a:r>
            <a:r>
              <a:rPr lang="en-NZ" b="1" dirty="0" smtClean="0"/>
              <a:t> </a:t>
            </a:r>
            <a:r>
              <a:rPr lang="en-NZ" b="1" dirty="0"/>
              <a:t>= 9.0 </a:t>
            </a:r>
            <a:r>
              <a:rPr lang="en-NZ" b="1" dirty="0">
                <a:sym typeface="Symbol"/>
              </a:rPr>
              <a:t></a:t>
            </a:r>
            <a:r>
              <a:rPr lang="en-NZ" b="1" dirty="0"/>
              <a:t> 125 </a:t>
            </a:r>
            <a:r>
              <a:rPr lang="en-NZ" b="1" dirty="0">
                <a:sym typeface="Symbol"/>
              </a:rPr>
              <a:t></a:t>
            </a:r>
            <a:r>
              <a:rPr lang="en-NZ" b="1" dirty="0"/>
              <a:t> 10</a:t>
            </a:r>
            <a:r>
              <a:rPr lang="en-NZ" b="1" baseline="30000" dirty="0">
                <a:sym typeface="Symbol"/>
              </a:rPr>
              <a:t></a:t>
            </a:r>
            <a:r>
              <a:rPr lang="en-NZ" b="1" baseline="30000" dirty="0"/>
              <a:t>6</a:t>
            </a:r>
            <a:r>
              <a:rPr lang="en-NZ" b="1" dirty="0"/>
              <a:t> = 1.125 </a:t>
            </a:r>
            <a:r>
              <a:rPr lang="en-NZ" b="1" dirty="0">
                <a:sym typeface="Symbol"/>
              </a:rPr>
              <a:t></a:t>
            </a:r>
            <a:r>
              <a:rPr lang="en-NZ" b="1" dirty="0"/>
              <a:t> 10</a:t>
            </a:r>
            <a:r>
              <a:rPr lang="en-NZ" b="1" baseline="30000" dirty="0">
                <a:sym typeface="Symbol"/>
              </a:rPr>
              <a:t></a:t>
            </a:r>
            <a:r>
              <a:rPr lang="en-NZ" b="1" baseline="30000" dirty="0"/>
              <a:t>3</a:t>
            </a:r>
            <a:r>
              <a:rPr lang="en-NZ" b="1" dirty="0"/>
              <a:t> </a:t>
            </a:r>
            <a:r>
              <a:rPr lang="en-NZ" b="1" dirty="0" smtClean="0"/>
              <a:t>C</a:t>
            </a:r>
          </a:p>
          <a:p>
            <a:endParaRPr lang="en-NZ" b="1" dirty="0"/>
          </a:p>
          <a:p>
            <a:r>
              <a:rPr lang="en-NZ" dirty="0"/>
              <a:t>Reading from the graph:</a:t>
            </a:r>
          </a:p>
        </p:txBody>
      </p:sp>
      <p:sp>
        <p:nvSpPr>
          <p:cNvPr id="1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424800"/>
              </p:ext>
            </p:extLst>
          </p:nvPr>
        </p:nvGraphicFramePr>
        <p:xfrm>
          <a:off x="2196465" y="6141721"/>
          <a:ext cx="4886325" cy="621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2806560" imgH="347400" progId="Equation.DSMT4">
                  <p:embed/>
                </p:oleObj>
              </mc:Choice>
              <mc:Fallback>
                <p:oleObj r:id="rId3" imgW="2806560" imgH="347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465" y="6141721"/>
                        <a:ext cx="4886325" cy="6217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6" name="Group 155"/>
          <p:cNvGrpSpPr/>
          <p:nvPr/>
        </p:nvGrpSpPr>
        <p:grpSpPr>
          <a:xfrm>
            <a:off x="873354" y="1123949"/>
            <a:ext cx="6352405" cy="3349788"/>
            <a:chOff x="835254" y="1504949"/>
            <a:chExt cx="6352405" cy="3349788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 bwMode="auto">
            <a:xfrm>
              <a:off x="835254" y="1504949"/>
              <a:ext cx="6352405" cy="3349788"/>
              <a:chOff x="1483" y="5263"/>
              <a:chExt cx="5068" cy="2673"/>
            </a:xfrm>
          </p:grpSpPr>
          <p:sp>
            <p:nvSpPr>
              <p:cNvPr id="4" name="AutoShape 246"/>
              <p:cNvSpPr>
                <a:spLocks noChangeAspect="1" noChangeArrowheads="1" noTextEdit="1"/>
              </p:cNvSpPr>
              <p:nvPr/>
            </p:nvSpPr>
            <p:spPr bwMode="auto">
              <a:xfrm>
                <a:off x="1555" y="5263"/>
                <a:ext cx="4996" cy="2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NZ"/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483" y="5265"/>
                <a:ext cx="4743" cy="2671"/>
                <a:chOff x="1478" y="4793"/>
                <a:chExt cx="4971" cy="3144"/>
              </a:xfrm>
            </p:grpSpPr>
            <p:sp>
              <p:nvSpPr>
                <p:cNvPr id="6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945" y="4793"/>
                  <a:ext cx="1452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charge (</a:t>
                  </a:r>
                  <a:r>
                    <a:rPr lang="en-NZ" sz="1200" dirty="0">
                      <a:effectLst/>
                      <a:latin typeface="Arial"/>
                      <a:ea typeface="Calibri"/>
                      <a:cs typeface="Arial"/>
                      <a:sym typeface="Symbol"/>
                    </a:rPr>
                    <a:t>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 10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  <a:cs typeface="Arial"/>
                      <a:sym typeface="Symbol"/>
                    </a:rPr>
                    <a:t>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</a:rPr>
                    <a:t>3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 C)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5305" y="7642"/>
                  <a:ext cx="1144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time (s ×10</a:t>
                  </a:r>
                  <a:r>
                    <a:rPr lang="en-NZ" sz="1200" baseline="30000" dirty="0">
                      <a:effectLst/>
                      <a:latin typeface="Arial"/>
                      <a:ea typeface="Calibri"/>
                    </a:rPr>
                    <a:t>-3</a:t>
                  </a:r>
                  <a:r>
                    <a:rPr lang="en-NZ" sz="1200" dirty="0">
                      <a:effectLst/>
                      <a:latin typeface="Arial"/>
                      <a:ea typeface="Calibri"/>
                    </a:rPr>
                    <a:t>)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2599" y="7673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16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9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3404" y="7650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32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0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4229" y="7658"/>
                  <a:ext cx="25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48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1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5039" y="7652"/>
                  <a:ext cx="23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64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2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485" y="6653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0.5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3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1483" y="5840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1.0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sp>
              <p:nvSpPr>
                <p:cNvPr id="14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1478" y="5039"/>
                  <a:ext cx="307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NZ" sz="1200" dirty="0">
                      <a:effectLst/>
                      <a:latin typeface="Arial"/>
                      <a:ea typeface="Calibri"/>
                    </a:rPr>
                    <a:t>1.5</a:t>
                  </a:r>
                  <a:endParaRPr lang="en-NZ" sz="1200" dirty="0">
                    <a:effectLst/>
                    <a:latin typeface="Times New Roman"/>
                    <a:ea typeface="Calibri"/>
                  </a:endParaRPr>
                </a:p>
              </p:txBody>
            </p:sp>
            <p:grpSp>
              <p:nvGrpSpPr>
                <p:cNvPr id="15" name="Group 14"/>
                <p:cNvGrpSpPr>
                  <a:grpSpLocks/>
                </p:cNvGrpSpPr>
                <p:nvPr/>
              </p:nvGrpSpPr>
              <p:grpSpPr bwMode="auto">
                <a:xfrm>
                  <a:off x="1859" y="4863"/>
                  <a:ext cx="4206" cy="2736"/>
                  <a:chOff x="1859" y="4863"/>
                  <a:chExt cx="5846" cy="3802"/>
                </a:xfrm>
              </p:grpSpPr>
              <p:grpSp>
                <p:nvGrpSpPr>
                  <p:cNvPr id="1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876" y="5262"/>
                    <a:ext cx="5650" cy="3379"/>
                    <a:chOff x="1876" y="1902"/>
                    <a:chExt cx="5650" cy="6739"/>
                  </a:xfrm>
                </p:grpSpPr>
                <p:cxnSp>
                  <p:nvCxnSpPr>
                    <p:cNvPr id="121" name="Line 258"/>
                    <p:cNvCxnSpPr/>
                    <p:nvPr/>
                  </p:nvCxnSpPr>
                  <p:spPr bwMode="auto">
                    <a:xfrm>
                      <a:off x="1876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2" name="Line 259"/>
                    <p:cNvCxnSpPr/>
                    <p:nvPr/>
                  </p:nvCxnSpPr>
                  <p:spPr bwMode="auto">
                    <a:xfrm>
                      <a:off x="2441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3" name="Line 260"/>
                    <p:cNvCxnSpPr/>
                    <p:nvPr/>
                  </p:nvCxnSpPr>
                  <p:spPr bwMode="auto">
                    <a:xfrm>
                      <a:off x="3006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4" name="Line 261"/>
                    <p:cNvCxnSpPr/>
                    <p:nvPr/>
                  </p:nvCxnSpPr>
                  <p:spPr bwMode="auto">
                    <a:xfrm>
                      <a:off x="3571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5" name="Line 262"/>
                    <p:cNvCxnSpPr/>
                    <p:nvPr/>
                  </p:nvCxnSpPr>
                  <p:spPr bwMode="auto">
                    <a:xfrm>
                      <a:off x="413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6" name="Line 263"/>
                    <p:cNvCxnSpPr/>
                    <p:nvPr/>
                  </p:nvCxnSpPr>
                  <p:spPr bwMode="auto">
                    <a:xfrm>
                      <a:off x="4700" y="1903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7" name="Line 264"/>
                    <p:cNvCxnSpPr/>
                    <p:nvPr/>
                  </p:nvCxnSpPr>
                  <p:spPr bwMode="auto">
                    <a:xfrm>
                      <a:off x="526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8" name="Line 265"/>
                    <p:cNvCxnSpPr/>
                    <p:nvPr/>
                  </p:nvCxnSpPr>
                  <p:spPr bwMode="auto">
                    <a:xfrm>
                      <a:off x="5831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29" name="Line 266"/>
                    <p:cNvCxnSpPr/>
                    <p:nvPr/>
                  </p:nvCxnSpPr>
                  <p:spPr bwMode="auto">
                    <a:xfrm>
                      <a:off x="639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0" name="Line 267"/>
                    <p:cNvCxnSpPr/>
                    <p:nvPr/>
                  </p:nvCxnSpPr>
                  <p:spPr bwMode="auto">
                    <a:xfrm>
                      <a:off x="6961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31" name="Line 268"/>
                    <p:cNvCxnSpPr/>
                    <p:nvPr/>
                  </p:nvCxnSpPr>
                  <p:spPr bwMode="auto">
                    <a:xfrm>
                      <a:off x="7526" y="1902"/>
                      <a:ext cx="0" cy="673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7" name="Group 1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009" y="4271"/>
                    <a:ext cx="3365" cy="5424"/>
                    <a:chOff x="3527" y="3974"/>
                    <a:chExt cx="5637" cy="5424"/>
                  </a:xfrm>
                </p:grpSpPr>
                <p:grpSp>
                  <p:nvGrpSpPr>
                    <p:cNvPr id="71" name="Group 70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641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117" name="Line 27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8" name="Line 27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9" name="Line 27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20" name="Line 27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2" name="Group 71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528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113" name="Line 27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4" name="Line 27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5" name="Line 27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6" name="Line 27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3" name="Group 72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584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109" name="Line 28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0" name="Line 28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1" name="Line 28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2" name="Line 28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4" name="Group 73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6" y="471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105" name="Line 28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6" name="Line 28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7" name="Line 28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8" name="Line 28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5" name="Group 74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415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101" name="Line 29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2" name="Line 29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3" name="Line 29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4" name="Line 29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6" name="Group 75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358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97" name="Line 29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8" name="Line 29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9" name="Line 29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0" name="Line 29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7" name="Group 76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245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93" name="Line 30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4" name="Line 30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5" name="Line 30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6" name="Line 30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8" name="Group 77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302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89" name="Line 30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0" name="Line 30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1" name="Line 30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2" name="Line 30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79" name="Group 78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1891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85" name="Line 311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6" name="Line 312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7" name="Line 313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8" name="Line 314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80" name="Group 79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6175" y="1326"/>
                      <a:ext cx="339" cy="5636"/>
                      <a:chOff x="3640" y="3510"/>
                      <a:chExt cx="339" cy="5989"/>
                    </a:xfrm>
                  </p:grpSpPr>
                  <p:cxnSp>
                    <p:nvCxnSpPr>
                      <p:cNvPr id="81" name="Line 316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2" name="Line 317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3" name="Line 318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4" name="Line 319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1875" y="5373"/>
                    <a:ext cx="5651" cy="3154"/>
                    <a:chOff x="1875" y="5373"/>
                    <a:chExt cx="5651" cy="3154"/>
                  </a:xfrm>
                </p:grpSpPr>
                <p:grpSp>
                  <p:nvGrpSpPr>
                    <p:cNvPr id="41" name="Group 40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3844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67" name="Line 32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8" name="Line 32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9" name="Line 32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70" name="Line 32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42" name="Group 41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4407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63" name="Line 327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4" name="Line 328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5" name="Line 329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6" name="Line 330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43" name="Group 42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4970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59" name="Line 33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0" name="Line 33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1" name="Line 33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2" name="Line 33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44" name="Group 4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5532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55" name="Line 337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6" name="Line 338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7" name="Line 339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8" name="Line 340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45" name="Group 44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2717"/>
                      <a:ext cx="339" cy="5651"/>
                      <a:chOff x="3640" y="3510"/>
                      <a:chExt cx="339" cy="5989"/>
                    </a:xfrm>
                  </p:grpSpPr>
                  <p:cxnSp>
                    <p:nvCxnSpPr>
                      <p:cNvPr id="51" name="Line 342"/>
                      <p:cNvCxnSpPr/>
                      <p:nvPr/>
                    </p:nvCxnSpPr>
                    <p:spPr bwMode="auto">
                      <a:xfrm>
                        <a:off x="3640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2" name="Line 343"/>
                      <p:cNvCxnSpPr/>
                      <p:nvPr/>
                    </p:nvCxnSpPr>
                    <p:spPr bwMode="auto">
                      <a:xfrm>
                        <a:off x="3753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3" name="Line 344"/>
                      <p:cNvCxnSpPr/>
                      <p:nvPr/>
                    </p:nvCxnSpPr>
                    <p:spPr bwMode="auto">
                      <a:xfrm>
                        <a:off x="3866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4" name="Line 345"/>
                      <p:cNvCxnSpPr/>
                      <p:nvPr/>
                    </p:nvCxnSpPr>
                    <p:spPr bwMode="auto">
                      <a:xfrm>
                        <a:off x="3979" y="3510"/>
                        <a:ext cx="0" cy="5989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46" name="Group 45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4531" y="3282"/>
                      <a:ext cx="339" cy="5651"/>
                      <a:chOff x="8725" y="3849"/>
                      <a:chExt cx="339" cy="5651"/>
                    </a:xfrm>
                  </p:grpSpPr>
                  <p:cxnSp>
                    <p:nvCxnSpPr>
                      <p:cNvPr id="47" name="Line 347"/>
                      <p:cNvCxnSpPr/>
                      <p:nvPr/>
                    </p:nvCxnSpPr>
                    <p:spPr bwMode="auto">
                      <a:xfrm>
                        <a:off x="8725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8" name="Line 348"/>
                      <p:cNvCxnSpPr/>
                      <p:nvPr/>
                    </p:nvCxnSpPr>
                    <p:spPr bwMode="auto">
                      <a:xfrm>
                        <a:off x="8838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9" name="Line 349"/>
                      <p:cNvCxnSpPr/>
                      <p:nvPr/>
                    </p:nvCxnSpPr>
                    <p:spPr bwMode="auto">
                      <a:xfrm>
                        <a:off x="8951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0" name="Line 350"/>
                      <p:cNvCxnSpPr/>
                      <p:nvPr/>
                    </p:nvCxnSpPr>
                    <p:spPr bwMode="auto">
                      <a:xfrm>
                        <a:off x="9064" y="3849"/>
                        <a:ext cx="0" cy="5651"/>
                      </a:xfrm>
                      <a:prstGeom prst="line">
                        <a:avLst/>
                      </a:prstGeom>
                      <a:noFill/>
                      <a:ln w="3175">
                        <a:solidFill>
                          <a:srgbClr val="80808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</p:grpSp>
              <p:grpSp>
                <p:nvGrpSpPr>
                  <p:cNvPr id="19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859" y="5271"/>
                    <a:ext cx="5651" cy="3380"/>
                    <a:chOff x="1859" y="5271"/>
                    <a:chExt cx="5651" cy="3380"/>
                  </a:xfrm>
                </p:grpSpPr>
                <p:cxnSp>
                  <p:nvCxnSpPr>
                    <p:cNvPr id="34" name="Line 352"/>
                    <p:cNvCxnSpPr/>
                    <p:nvPr/>
                  </p:nvCxnSpPr>
                  <p:spPr bwMode="auto">
                    <a:xfrm rot="5400000">
                      <a:off x="4685" y="4137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5" name="Line 353"/>
                    <p:cNvCxnSpPr/>
                    <p:nvPr/>
                  </p:nvCxnSpPr>
                  <p:spPr bwMode="auto">
                    <a:xfrm rot="5400000">
                      <a:off x="4685" y="4700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6" name="Line 354"/>
                    <p:cNvCxnSpPr/>
                    <p:nvPr/>
                  </p:nvCxnSpPr>
                  <p:spPr bwMode="auto">
                    <a:xfrm rot="5400000">
                      <a:off x="4685" y="5263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7" name="Line 355"/>
                    <p:cNvCxnSpPr/>
                    <p:nvPr/>
                  </p:nvCxnSpPr>
                  <p:spPr bwMode="auto">
                    <a:xfrm rot="5400000">
                      <a:off x="4685" y="582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8" name="Line 356"/>
                    <p:cNvCxnSpPr/>
                    <p:nvPr/>
                  </p:nvCxnSpPr>
                  <p:spPr bwMode="auto">
                    <a:xfrm rot="5400000">
                      <a:off x="4685" y="244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9" name="Line 357"/>
                    <p:cNvCxnSpPr/>
                    <p:nvPr/>
                  </p:nvCxnSpPr>
                  <p:spPr bwMode="auto">
                    <a:xfrm rot="5400000">
                      <a:off x="4685" y="3010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0" name="Line 358"/>
                    <p:cNvCxnSpPr/>
                    <p:nvPr/>
                  </p:nvCxnSpPr>
                  <p:spPr bwMode="auto">
                    <a:xfrm rot="5400000">
                      <a:off x="4685" y="3575"/>
                      <a:ext cx="0" cy="56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808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20" name="Freeform 19"/>
                  <p:cNvSpPr>
                    <a:spLocks/>
                  </p:cNvSpPr>
                  <p:nvPr/>
                </p:nvSpPr>
                <p:spPr bwMode="auto">
                  <a:xfrm>
                    <a:off x="1870" y="4863"/>
                    <a:ext cx="5835" cy="3786"/>
                  </a:xfrm>
                  <a:custGeom>
                    <a:avLst/>
                    <a:gdLst>
                      <a:gd name="T0" fmla="*/ 0 w 5835"/>
                      <a:gd name="T1" fmla="*/ 0 h 3786"/>
                      <a:gd name="T2" fmla="*/ 19 w 5835"/>
                      <a:gd name="T3" fmla="*/ 3786 h 3786"/>
                      <a:gd name="T4" fmla="*/ 5835 w 5835"/>
                      <a:gd name="T5" fmla="*/ 3780 h 37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35" h="3786">
                        <a:moveTo>
                          <a:pt x="0" y="0"/>
                        </a:moveTo>
                        <a:lnTo>
                          <a:pt x="19" y="3786"/>
                        </a:lnTo>
                        <a:lnTo>
                          <a:pt x="5835" y="3780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NZ"/>
                  </a:p>
                </p:txBody>
              </p:sp>
              <p:grpSp>
                <p:nvGrpSpPr>
                  <p:cNvPr id="21" name="Group 20"/>
                  <p:cNvGrpSpPr>
                    <a:grpSpLocks/>
                  </p:cNvGrpSpPr>
                  <p:nvPr/>
                </p:nvGrpSpPr>
                <p:grpSpPr bwMode="auto">
                  <a:xfrm rot="2700000">
                    <a:off x="2922" y="730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32" name="Line 361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Line 362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2" name="Group 21"/>
                  <p:cNvGrpSpPr>
                    <a:grpSpLocks/>
                  </p:cNvGrpSpPr>
                  <p:nvPr/>
                </p:nvGrpSpPr>
                <p:grpSpPr bwMode="auto">
                  <a:xfrm rot="2700000">
                    <a:off x="4062" y="808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30" name="Line 364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" name="Line 365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3" name="Group 22"/>
                  <p:cNvGrpSpPr>
                    <a:grpSpLocks/>
                  </p:cNvGrpSpPr>
                  <p:nvPr/>
                </p:nvGrpSpPr>
                <p:grpSpPr bwMode="auto">
                  <a:xfrm rot="2700000">
                    <a:off x="5187" y="8380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28" name="Line 367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9" name="Line 368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24" name="Group 23"/>
                  <p:cNvGrpSpPr>
                    <a:grpSpLocks/>
                  </p:cNvGrpSpPr>
                  <p:nvPr/>
                </p:nvGrpSpPr>
                <p:grpSpPr bwMode="auto">
                  <a:xfrm rot="2700000">
                    <a:off x="6312" y="8485"/>
                    <a:ext cx="165" cy="165"/>
                    <a:chOff x="6277" y="10009"/>
                    <a:chExt cx="165" cy="165"/>
                  </a:xfrm>
                </p:grpSpPr>
                <p:cxnSp>
                  <p:nvCxnSpPr>
                    <p:cNvPr id="26" name="Line 370"/>
                    <p:cNvCxnSpPr/>
                    <p:nvPr/>
                  </p:nvCxnSpPr>
                  <p:spPr bwMode="auto">
                    <a:xfrm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" name="Line 371"/>
                    <p:cNvCxnSpPr/>
                    <p:nvPr/>
                  </p:nvCxnSpPr>
                  <p:spPr bwMode="auto">
                    <a:xfrm rot="5400000">
                      <a:off x="6277" y="10091"/>
                      <a:ext cx="165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25" name="Freeform 24"/>
                  <p:cNvSpPr>
                    <a:spLocks/>
                  </p:cNvSpPr>
                  <p:nvPr/>
                </p:nvSpPr>
                <p:spPr bwMode="auto">
                  <a:xfrm>
                    <a:off x="1870" y="5268"/>
                    <a:ext cx="5670" cy="3330"/>
                  </a:xfrm>
                  <a:custGeom>
                    <a:avLst/>
                    <a:gdLst>
                      <a:gd name="T0" fmla="*/ 0 w 5670"/>
                      <a:gd name="T1" fmla="*/ 0 h 3330"/>
                      <a:gd name="T2" fmla="*/ 1140 w 5670"/>
                      <a:gd name="T3" fmla="*/ 2130 h 3330"/>
                      <a:gd name="T4" fmla="*/ 2280 w 5670"/>
                      <a:gd name="T5" fmla="*/ 2910 h 3330"/>
                      <a:gd name="T6" fmla="*/ 3405 w 5670"/>
                      <a:gd name="T7" fmla="*/ 3195 h 3330"/>
                      <a:gd name="T8" fmla="*/ 4530 w 5670"/>
                      <a:gd name="T9" fmla="*/ 3300 h 3330"/>
                      <a:gd name="T10" fmla="*/ 5670 w 5670"/>
                      <a:gd name="T11" fmla="*/ 3330 h 33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670" h="3330">
                        <a:moveTo>
                          <a:pt x="0" y="0"/>
                        </a:moveTo>
                        <a:cubicBezTo>
                          <a:pt x="380" y="822"/>
                          <a:pt x="760" y="1645"/>
                          <a:pt x="1140" y="2130"/>
                        </a:cubicBezTo>
                        <a:cubicBezTo>
                          <a:pt x="1520" y="2615"/>
                          <a:pt x="1903" y="2733"/>
                          <a:pt x="2280" y="2910"/>
                        </a:cubicBezTo>
                        <a:cubicBezTo>
                          <a:pt x="2657" y="3087"/>
                          <a:pt x="3030" y="3130"/>
                          <a:pt x="3405" y="3195"/>
                        </a:cubicBezTo>
                        <a:cubicBezTo>
                          <a:pt x="3780" y="3260"/>
                          <a:pt x="4153" y="3278"/>
                          <a:pt x="4530" y="3300"/>
                        </a:cubicBezTo>
                        <a:cubicBezTo>
                          <a:pt x="4907" y="3322"/>
                          <a:pt x="5288" y="3326"/>
                          <a:pt x="5670" y="33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NZ"/>
                  </a:p>
                </p:txBody>
              </p:sp>
            </p:grpSp>
          </p:grpSp>
        </p:grpSp>
        <p:cxnSp>
          <p:nvCxnSpPr>
            <p:cNvPr id="138" name="Straight Connector 137"/>
            <p:cNvCxnSpPr/>
            <p:nvPr/>
          </p:nvCxnSpPr>
          <p:spPr>
            <a:xfrm>
              <a:off x="2278380" y="447675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246120" y="448437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4221480" y="448437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5189220" y="4491990"/>
              <a:ext cx="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 flipV="1">
              <a:off x="1168400" y="189230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 flipV="1">
              <a:off x="1168400" y="362458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73480" y="2758440"/>
              <a:ext cx="134620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628650" y="2152650"/>
            <a:ext cx="1047750" cy="2068830"/>
            <a:chOff x="590550" y="2541270"/>
            <a:chExt cx="1047750" cy="2068830"/>
          </a:xfrm>
        </p:grpSpPr>
        <p:cxnSp>
          <p:nvCxnSpPr>
            <p:cNvPr id="158" name="Straight Arrow Connector 157"/>
            <p:cNvCxnSpPr/>
            <p:nvPr/>
          </p:nvCxnSpPr>
          <p:spPr>
            <a:xfrm>
              <a:off x="590550" y="2541270"/>
              <a:ext cx="7239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1318260" y="2541270"/>
              <a:ext cx="320040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1634490" y="2548890"/>
              <a:ext cx="3810" cy="196215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1634490" y="4480560"/>
              <a:ext cx="0" cy="12954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TextBox 170"/>
          <p:cNvSpPr txBox="1"/>
          <p:nvPr/>
        </p:nvSpPr>
        <p:spPr>
          <a:xfrm>
            <a:off x="6362701" y="1234440"/>
            <a:ext cx="2621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This is an Excellence question and the marking is quite complex: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6355080" y="2531656"/>
            <a:ext cx="2727960" cy="147732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NZ" dirty="0">
                <a:solidFill>
                  <a:srgbClr val="FF0000"/>
                </a:solidFill>
              </a:rPr>
              <a:t>Correct charge calculated</a:t>
            </a:r>
            <a:br>
              <a:rPr lang="en-NZ" dirty="0">
                <a:solidFill>
                  <a:srgbClr val="FF0000"/>
                </a:solidFill>
              </a:rPr>
            </a:br>
            <a:r>
              <a:rPr lang="en-NZ" b="1" dirty="0">
                <a:solidFill>
                  <a:srgbClr val="FF0000"/>
                </a:solidFill>
              </a:rPr>
              <a:t>1.125 </a:t>
            </a:r>
            <a:r>
              <a:rPr lang="en-NZ" b="1" dirty="0">
                <a:solidFill>
                  <a:srgbClr val="FF0000"/>
                </a:solidFill>
                <a:sym typeface="Symbol"/>
              </a:rPr>
              <a:t></a:t>
            </a:r>
            <a:r>
              <a:rPr lang="en-NZ" b="1" dirty="0">
                <a:solidFill>
                  <a:srgbClr val="FF0000"/>
                </a:solidFill>
              </a:rPr>
              <a:t> 10</a:t>
            </a:r>
            <a:r>
              <a:rPr lang="en-NZ" b="1" baseline="30000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NZ" b="1" baseline="30000" dirty="0">
                <a:solidFill>
                  <a:srgbClr val="FF0000"/>
                </a:solidFill>
              </a:rPr>
              <a:t>3</a:t>
            </a:r>
            <a:r>
              <a:rPr lang="en-NZ" b="1" dirty="0">
                <a:solidFill>
                  <a:srgbClr val="FF0000"/>
                </a:solidFill>
              </a:rPr>
              <a:t> C</a:t>
            </a:r>
            <a:endParaRPr lang="en-NZ" dirty="0">
              <a:solidFill>
                <a:srgbClr val="FF0000"/>
              </a:solidFill>
            </a:endParaRPr>
          </a:p>
          <a:p>
            <a:pPr algn="ctr"/>
            <a:r>
              <a:rPr lang="en-NZ" dirty="0">
                <a:solidFill>
                  <a:srgbClr val="FF0000"/>
                </a:solidFill>
              </a:rPr>
              <a:t>OR</a:t>
            </a:r>
          </a:p>
          <a:p>
            <a:pPr lvl="0" algn="ctr"/>
            <a:r>
              <a:rPr lang="en-NZ" dirty="0">
                <a:solidFill>
                  <a:srgbClr val="FF0000"/>
                </a:solidFill>
              </a:rPr>
              <a:t>Correct time scale used for part (c)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461760" y="2110740"/>
            <a:ext cx="158472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FF0000"/>
                </a:solidFill>
              </a:rPr>
              <a:t>“ACHIEVE” for:</a:t>
            </a:r>
            <a:endParaRPr lang="en-NZ" b="1" i="1" dirty="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163615" y="4419600"/>
            <a:ext cx="398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00B050"/>
                </a:solidFill>
              </a:rPr>
              <a:t>Merit and excellence on next slide………..</a:t>
            </a:r>
            <a:endParaRPr lang="en-NZ" dirty="0">
              <a:solidFill>
                <a:srgbClr val="00B05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81940" y="4457700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82586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7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71" grpId="0"/>
      <p:bldP spid="172" grpId="0" animBg="1"/>
      <p:bldP spid="173" grpId="0" animBg="1"/>
      <p:bldP spid="174" grpId="0"/>
      <p:bldP spid="1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140970" y="194309"/>
            <a:ext cx="6604729" cy="3349788"/>
            <a:chOff x="140970" y="194309"/>
            <a:chExt cx="6604729" cy="3349788"/>
          </a:xfrm>
        </p:grpSpPr>
        <p:grpSp>
          <p:nvGrpSpPr>
            <p:cNvPr id="2" name="Group 1"/>
            <p:cNvGrpSpPr/>
            <p:nvPr/>
          </p:nvGrpSpPr>
          <p:grpSpPr>
            <a:xfrm>
              <a:off x="393294" y="194309"/>
              <a:ext cx="6352405" cy="3349788"/>
              <a:chOff x="835254" y="1504949"/>
              <a:chExt cx="6352405" cy="3349788"/>
            </a:xfrm>
          </p:grpSpPr>
          <p:grpSp>
            <p:nvGrpSpPr>
              <p:cNvPr id="3" name="Group 2"/>
              <p:cNvGrpSpPr>
                <a:grpSpLocks noChangeAspect="1"/>
              </p:cNvGrpSpPr>
              <p:nvPr/>
            </p:nvGrpSpPr>
            <p:grpSpPr bwMode="auto">
              <a:xfrm>
                <a:off x="835254" y="1504949"/>
                <a:ext cx="6352405" cy="3349788"/>
                <a:chOff x="1483" y="5263"/>
                <a:chExt cx="5068" cy="2673"/>
              </a:xfrm>
            </p:grpSpPr>
            <p:sp>
              <p:nvSpPr>
                <p:cNvPr id="11" name="AutoShape 24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555" y="5263"/>
                  <a:ext cx="4996" cy="26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NZ"/>
                </a:p>
              </p:txBody>
            </p:sp>
            <p:grpSp>
              <p:nvGrpSpPr>
                <p:cNvPr id="12" name="Group 11"/>
                <p:cNvGrpSpPr>
                  <a:grpSpLocks/>
                </p:cNvGrpSpPr>
                <p:nvPr/>
              </p:nvGrpSpPr>
              <p:grpSpPr bwMode="auto">
                <a:xfrm>
                  <a:off x="1483" y="5265"/>
                  <a:ext cx="4743" cy="2671"/>
                  <a:chOff x="1478" y="4793"/>
                  <a:chExt cx="4971" cy="3144"/>
                </a:xfrm>
              </p:grpSpPr>
              <p:sp>
                <p:nvSpPr>
                  <p:cNvPr id="13" name="Text Box 2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5" y="4793"/>
                    <a:ext cx="1452" cy="2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charge (</a:t>
                    </a:r>
                    <a:r>
                      <a:rPr lang="en-NZ" sz="1200" dirty="0">
                        <a:effectLst/>
                        <a:latin typeface="Arial"/>
                        <a:ea typeface="Calibri"/>
                        <a:cs typeface="Arial"/>
                        <a:sym typeface="Symbol"/>
                      </a:rPr>
                      <a:t></a:t>
                    </a: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 10</a:t>
                    </a:r>
                    <a:r>
                      <a:rPr lang="en-NZ" sz="1200" baseline="30000" dirty="0">
                        <a:effectLst/>
                        <a:latin typeface="Arial"/>
                        <a:ea typeface="Calibri"/>
                        <a:cs typeface="Arial"/>
                        <a:sym typeface="Symbol"/>
                      </a:rPr>
                      <a:t></a:t>
                    </a:r>
                    <a:r>
                      <a:rPr lang="en-NZ" sz="1200" baseline="30000" dirty="0">
                        <a:effectLst/>
                        <a:latin typeface="Arial"/>
                        <a:ea typeface="Calibri"/>
                      </a:rPr>
                      <a:t>3</a:t>
                    </a: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 C)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4" name="Text Box 2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5" y="7642"/>
                    <a:ext cx="1144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time (s ×10</a:t>
                    </a:r>
                    <a:r>
                      <a:rPr lang="en-NZ" sz="1200" baseline="30000" dirty="0">
                        <a:effectLst/>
                        <a:latin typeface="Arial"/>
                        <a:ea typeface="Calibri"/>
                      </a:rPr>
                      <a:t>-3</a:t>
                    </a: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)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5" name="Text Box 2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9" y="7673"/>
                    <a:ext cx="25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16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6" name="Text Box 2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04" y="7650"/>
                    <a:ext cx="25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32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7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9" y="7658"/>
                    <a:ext cx="25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48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8" name="Text Box 2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9" y="7652"/>
                    <a:ext cx="231" cy="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64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19" name="Text Box 2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5" y="6653"/>
                    <a:ext cx="30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0.5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20" name="Text Box 2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3" y="5840"/>
                    <a:ext cx="30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1.0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sp>
                <p:nvSpPr>
                  <p:cNvPr id="21" name="Text Box 2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8" y="5039"/>
                    <a:ext cx="307" cy="2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NZ" sz="1200" dirty="0">
                        <a:effectLst/>
                        <a:latin typeface="Arial"/>
                        <a:ea typeface="Calibri"/>
                      </a:rPr>
                      <a:t>1.5</a:t>
                    </a:r>
                    <a:endParaRPr lang="en-NZ" sz="1200" dirty="0">
                      <a:effectLst/>
                      <a:latin typeface="Times New Roman"/>
                      <a:ea typeface="Calibri"/>
                    </a:endParaRPr>
                  </a:p>
                </p:txBody>
              </p:sp>
              <p:grpSp>
                <p:nvGrpSpPr>
                  <p:cNvPr id="22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859" y="4863"/>
                    <a:ext cx="4206" cy="2736"/>
                    <a:chOff x="1859" y="4863"/>
                    <a:chExt cx="5846" cy="3802"/>
                  </a:xfrm>
                </p:grpSpPr>
                <p:grpSp>
                  <p:nvGrpSpPr>
                    <p:cNvPr id="23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6" y="5262"/>
                      <a:ext cx="5650" cy="3379"/>
                      <a:chOff x="1876" y="1902"/>
                      <a:chExt cx="5650" cy="6739"/>
                    </a:xfrm>
                  </p:grpSpPr>
                  <p:cxnSp>
                    <p:nvCxnSpPr>
                      <p:cNvPr id="128" name="Line 258"/>
                      <p:cNvCxnSpPr/>
                      <p:nvPr/>
                    </p:nvCxnSpPr>
                    <p:spPr bwMode="auto">
                      <a:xfrm>
                        <a:off x="1876" y="1903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29" name="Line 259"/>
                      <p:cNvCxnSpPr/>
                      <p:nvPr/>
                    </p:nvCxnSpPr>
                    <p:spPr bwMode="auto">
                      <a:xfrm>
                        <a:off x="2441" y="1903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0" name="Line 260"/>
                      <p:cNvCxnSpPr/>
                      <p:nvPr/>
                    </p:nvCxnSpPr>
                    <p:spPr bwMode="auto">
                      <a:xfrm>
                        <a:off x="3006" y="1903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1" name="Line 261"/>
                      <p:cNvCxnSpPr/>
                      <p:nvPr/>
                    </p:nvCxnSpPr>
                    <p:spPr bwMode="auto">
                      <a:xfrm>
                        <a:off x="3571" y="1903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2" name="Line 262"/>
                      <p:cNvCxnSpPr/>
                      <p:nvPr/>
                    </p:nvCxnSpPr>
                    <p:spPr bwMode="auto">
                      <a:xfrm>
                        <a:off x="4136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3" name="Line 263"/>
                      <p:cNvCxnSpPr/>
                      <p:nvPr/>
                    </p:nvCxnSpPr>
                    <p:spPr bwMode="auto">
                      <a:xfrm>
                        <a:off x="4700" y="1903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4" name="Line 264"/>
                      <p:cNvCxnSpPr/>
                      <p:nvPr/>
                    </p:nvCxnSpPr>
                    <p:spPr bwMode="auto">
                      <a:xfrm>
                        <a:off x="5266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5" name="Line 265"/>
                      <p:cNvCxnSpPr/>
                      <p:nvPr/>
                    </p:nvCxnSpPr>
                    <p:spPr bwMode="auto">
                      <a:xfrm>
                        <a:off x="5831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6" name="Line 266"/>
                      <p:cNvCxnSpPr/>
                      <p:nvPr/>
                    </p:nvCxnSpPr>
                    <p:spPr bwMode="auto">
                      <a:xfrm>
                        <a:off x="6396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7" name="Line 267"/>
                      <p:cNvCxnSpPr/>
                      <p:nvPr/>
                    </p:nvCxnSpPr>
                    <p:spPr bwMode="auto">
                      <a:xfrm>
                        <a:off x="6961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8" name="Line 268"/>
                      <p:cNvCxnSpPr/>
                      <p:nvPr/>
                    </p:nvCxnSpPr>
                    <p:spPr bwMode="auto">
                      <a:xfrm>
                        <a:off x="7526" y="1902"/>
                        <a:ext cx="0" cy="673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4" name="Group 2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3009" y="4271"/>
                      <a:ext cx="3365" cy="5424"/>
                      <a:chOff x="3527" y="3974"/>
                      <a:chExt cx="5637" cy="5424"/>
                    </a:xfrm>
                  </p:grpSpPr>
                  <p:grpSp>
                    <p:nvGrpSpPr>
                      <p:cNvPr id="78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6" y="6411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24" name="Line 271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5" name="Line 272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6" name="Line 273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7" name="Line 274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79" name="Group 78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6" y="5281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20" name="Line 276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1" name="Line 277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2" name="Line 278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23" name="Line 279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0" name="Group 79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6" y="5846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16" name="Line 281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7" name="Line 282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8" name="Line 283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9" name="Line 284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1" name="Group 80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6" y="4716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12" name="Line 286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3" name="Line 287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4" name="Line 288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5" name="Line 289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2" name="Group 81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4151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08" name="Line 291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9" name="Line 292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0" name="Line 293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11" name="Line 294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3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3586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04" name="Line 296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5" name="Line 297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6" name="Line 298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7" name="Line 299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4" name="Group 83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2456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100" name="Line 301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1" name="Line 302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2" name="Line 303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103" name="Line 304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5" name="Group 84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3021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96" name="Line 306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7" name="Line 307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8" name="Line 308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9" name="Line 309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6" name="Group 85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1891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92" name="Line 311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3" name="Line 312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4" name="Line 313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5" name="Line 314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87" name="Group 86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6175" y="1326"/>
                        <a:ext cx="339" cy="5636"/>
                        <a:chOff x="3640" y="3510"/>
                        <a:chExt cx="339" cy="5989"/>
                      </a:xfrm>
                    </p:grpSpPr>
                    <p:cxnSp>
                      <p:nvCxnSpPr>
                        <p:cNvPr id="88" name="Line 316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89" name="Line 317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0" name="Line 318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91" name="Line 319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</p:grpSp>
                <p:grpSp>
                  <p:nvGrpSpPr>
                    <p:cNvPr id="25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5" y="5373"/>
                      <a:ext cx="5651" cy="3154"/>
                      <a:chOff x="1875" y="5373"/>
                      <a:chExt cx="5651" cy="3154"/>
                    </a:xfrm>
                  </p:grpSpPr>
                  <p:grpSp>
                    <p:nvGrpSpPr>
                      <p:cNvPr id="48" name="Group 47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3844"/>
                        <a:ext cx="339" cy="5651"/>
                        <a:chOff x="3640" y="3510"/>
                        <a:chExt cx="339" cy="5989"/>
                      </a:xfrm>
                    </p:grpSpPr>
                    <p:cxnSp>
                      <p:nvCxnSpPr>
                        <p:cNvPr id="74" name="Line 322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5" name="Line 323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6" name="Line 324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7" name="Line 325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49" name="Group 48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4407"/>
                        <a:ext cx="339" cy="5651"/>
                        <a:chOff x="3640" y="3510"/>
                        <a:chExt cx="339" cy="5989"/>
                      </a:xfrm>
                    </p:grpSpPr>
                    <p:cxnSp>
                      <p:nvCxnSpPr>
                        <p:cNvPr id="70" name="Line 327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1" name="Line 328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2" name="Line 329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73" name="Line 330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50" name="Group 49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4970"/>
                        <a:ext cx="339" cy="5651"/>
                        <a:chOff x="3640" y="3510"/>
                        <a:chExt cx="339" cy="5989"/>
                      </a:xfrm>
                    </p:grpSpPr>
                    <p:cxnSp>
                      <p:nvCxnSpPr>
                        <p:cNvPr id="66" name="Line 332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7" name="Line 333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8" name="Line 334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9" name="Line 335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51" name="Group 50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5532"/>
                        <a:ext cx="339" cy="5651"/>
                        <a:chOff x="3640" y="3510"/>
                        <a:chExt cx="339" cy="5989"/>
                      </a:xfrm>
                    </p:grpSpPr>
                    <p:cxnSp>
                      <p:nvCxnSpPr>
                        <p:cNvPr id="62" name="Line 337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3" name="Line 338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4" name="Line 339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5" name="Line 340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52" name="Group 51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2717"/>
                        <a:ext cx="339" cy="5651"/>
                        <a:chOff x="3640" y="3510"/>
                        <a:chExt cx="339" cy="5989"/>
                      </a:xfrm>
                    </p:grpSpPr>
                    <p:cxnSp>
                      <p:nvCxnSpPr>
                        <p:cNvPr id="58" name="Line 342"/>
                        <p:cNvCxnSpPr/>
                        <p:nvPr/>
                      </p:nvCxnSpPr>
                      <p:spPr bwMode="auto">
                        <a:xfrm>
                          <a:off x="3640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9" name="Line 343"/>
                        <p:cNvCxnSpPr/>
                        <p:nvPr/>
                      </p:nvCxnSpPr>
                      <p:spPr bwMode="auto">
                        <a:xfrm>
                          <a:off x="3753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0" name="Line 344"/>
                        <p:cNvCxnSpPr/>
                        <p:nvPr/>
                      </p:nvCxnSpPr>
                      <p:spPr bwMode="auto">
                        <a:xfrm>
                          <a:off x="3866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61" name="Line 345"/>
                        <p:cNvCxnSpPr/>
                        <p:nvPr/>
                      </p:nvCxnSpPr>
                      <p:spPr bwMode="auto">
                        <a:xfrm>
                          <a:off x="3979" y="3510"/>
                          <a:ext cx="0" cy="5989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  <p:grpSp>
                    <p:nvGrpSpPr>
                      <p:cNvPr id="53" name="Group 52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4531" y="3282"/>
                        <a:ext cx="339" cy="5651"/>
                        <a:chOff x="8725" y="3849"/>
                        <a:chExt cx="339" cy="5651"/>
                      </a:xfrm>
                    </p:grpSpPr>
                    <p:cxnSp>
                      <p:nvCxnSpPr>
                        <p:cNvPr id="54" name="Line 347"/>
                        <p:cNvCxnSpPr/>
                        <p:nvPr/>
                      </p:nvCxnSpPr>
                      <p:spPr bwMode="auto">
                        <a:xfrm>
                          <a:off x="8725" y="3849"/>
                          <a:ext cx="0" cy="5651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5" name="Line 348"/>
                        <p:cNvCxnSpPr/>
                        <p:nvPr/>
                      </p:nvCxnSpPr>
                      <p:spPr bwMode="auto">
                        <a:xfrm>
                          <a:off x="8838" y="3849"/>
                          <a:ext cx="0" cy="5651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6" name="Line 349"/>
                        <p:cNvCxnSpPr/>
                        <p:nvPr/>
                      </p:nvCxnSpPr>
                      <p:spPr bwMode="auto">
                        <a:xfrm>
                          <a:off x="8951" y="3849"/>
                          <a:ext cx="0" cy="5651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7" name="Line 350"/>
                        <p:cNvCxnSpPr/>
                        <p:nvPr/>
                      </p:nvCxnSpPr>
                      <p:spPr bwMode="auto">
                        <a:xfrm>
                          <a:off x="9064" y="3849"/>
                          <a:ext cx="0" cy="5651"/>
                        </a:xfrm>
                        <a:prstGeom prst="line">
                          <a:avLst/>
                        </a:prstGeom>
                        <a:noFill/>
                        <a:ln w="3175">
                          <a:solidFill>
                            <a:srgbClr val="808080"/>
                          </a:solidFill>
                          <a:prstDash val="dash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</p:grpSp>
                </p:grpSp>
                <p:grpSp>
                  <p:nvGrpSpPr>
                    <p:cNvPr id="26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59" y="5271"/>
                      <a:ext cx="5651" cy="3380"/>
                      <a:chOff x="1859" y="5271"/>
                      <a:chExt cx="5651" cy="3380"/>
                    </a:xfrm>
                  </p:grpSpPr>
                  <p:cxnSp>
                    <p:nvCxnSpPr>
                      <p:cNvPr id="41" name="Line 352"/>
                      <p:cNvCxnSpPr/>
                      <p:nvPr/>
                    </p:nvCxnSpPr>
                    <p:spPr bwMode="auto">
                      <a:xfrm rot="5400000">
                        <a:off x="4685" y="4137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2" name="Line 353"/>
                      <p:cNvCxnSpPr/>
                      <p:nvPr/>
                    </p:nvCxnSpPr>
                    <p:spPr bwMode="auto">
                      <a:xfrm rot="5400000">
                        <a:off x="4685" y="4700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3" name="Line 354"/>
                      <p:cNvCxnSpPr/>
                      <p:nvPr/>
                    </p:nvCxnSpPr>
                    <p:spPr bwMode="auto">
                      <a:xfrm rot="5400000">
                        <a:off x="4685" y="5263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4" name="Line 355"/>
                      <p:cNvCxnSpPr/>
                      <p:nvPr/>
                    </p:nvCxnSpPr>
                    <p:spPr bwMode="auto">
                      <a:xfrm rot="5400000">
                        <a:off x="4685" y="5825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5" name="Line 356"/>
                      <p:cNvCxnSpPr/>
                      <p:nvPr/>
                    </p:nvCxnSpPr>
                    <p:spPr bwMode="auto">
                      <a:xfrm rot="5400000">
                        <a:off x="4685" y="2445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6" name="Line 357"/>
                      <p:cNvCxnSpPr/>
                      <p:nvPr/>
                    </p:nvCxnSpPr>
                    <p:spPr bwMode="auto">
                      <a:xfrm rot="5400000">
                        <a:off x="4685" y="3010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7" name="Line 358"/>
                      <p:cNvCxnSpPr/>
                      <p:nvPr/>
                    </p:nvCxnSpPr>
                    <p:spPr bwMode="auto">
                      <a:xfrm rot="5400000">
                        <a:off x="4685" y="3575"/>
                        <a:ext cx="0" cy="56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80808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27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870" y="4863"/>
                      <a:ext cx="5835" cy="3786"/>
                    </a:xfrm>
                    <a:custGeom>
                      <a:avLst/>
                      <a:gdLst>
                        <a:gd name="T0" fmla="*/ 0 w 5835"/>
                        <a:gd name="T1" fmla="*/ 0 h 3786"/>
                        <a:gd name="T2" fmla="*/ 19 w 5835"/>
                        <a:gd name="T3" fmla="*/ 3786 h 3786"/>
                        <a:gd name="T4" fmla="*/ 5835 w 5835"/>
                        <a:gd name="T5" fmla="*/ 3780 h 37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35" h="3786">
                          <a:moveTo>
                            <a:pt x="0" y="0"/>
                          </a:moveTo>
                          <a:lnTo>
                            <a:pt x="19" y="3786"/>
                          </a:lnTo>
                          <a:lnTo>
                            <a:pt x="5835" y="3780"/>
                          </a:lnTo>
                        </a:path>
                      </a:pathLst>
                    </a:custGeom>
                    <a:noFill/>
                    <a:ln w="1587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NZ"/>
                    </a:p>
                  </p:txBody>
                </p:sp>
                <p:grpSp>
                  <p:nvGrpSpPr>
                    <p:cNvPr id="28" name="Group 27"/>
                    <p:cNvGrpSpPr>
                      <a:grpSpLocks/>
                    </p:cNvGrpSpPr>
                    <p:nvPr/>
                  </p:nvGrpSpPr>
                  <p:grpSpPr bwMode="auto">
                    <a:xfrm rot="2700000">
                      <a:off x="2922" y="7300"/>
                      <a:ext cx="165" cy="165"/>
                      <a:chOff x="6277" y="10009"/>
                      <a:chExt cx="165" cy="165"/>
                    </a:xfrm>
                  </p:grpSpPr>
                  <p:cxnSp>
                    <p:nvCxnSpPr>
                      <p:cNvPr id="39" name="Line 361"/>
                      <p:cNvCxnSpPr/>
                      <p:nvPr/>
                    </p:nvCxnSpPr>
                    <p:spPr bwMode="auto">
                      <a:xfrm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0" name="Line 362"/>
                      <p:cNvCxnSpPr/>
                      <p:nvPr/>
                    </p:nvCxnSpPr>
                    <p:spPr bwMode="auto">
                      <a:xfrm rot="5400000"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29" name="Group 28"/>
                    <p:cNvGrpSpPr>
                      <a:grpSpLocks/>
                    </p:cNvGrpSpPr>
                    <p:nvPr/>
                  </p:nvGrpSpPr>
                  <p:grpSpPr bwMode="auto">
                    <a:xfrm rot="2700000">
                      <a:off x="4062" y="8080"/>
                      <a:ext cx="165" cy="165"/>
                      <a:chOff x="6277" y="10009"/>
                      <a:chExt cx="165" cy="165"/>
                    </a:xfrm>
                  </p:grpSpPr>
                  <p:cxnSp>
                    <p:nvCxnSpPr>
                      <p:cNvPr id="37" name="Line 364"/>
                      <p:cNvCxnSpPr/>
                      <p:nvPr/>
                    </p:nvCxnSpPr>
                    <p:spPr bwMode="auto">
                      <a:xfrm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8" name="Line 365"/>
                      <p:cNvCxnSpPr/>
                      <p:nvPr/>
                    </p:nvCxnSpPr>
                    <p:spPr bwMode="auto">
                      <a:xfrm rot="5400000"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30" name="Group 29"/>
                    <p:cNvGrpSpPr>
                      <a:grpSpLocks/>
                    </p:cNvGrpSpPr>
                    <p:nvPr/>
                  </p:nvGrpSpPr>
                  <p:grpSpPr bwMode="auto">
                    <a:xfrm rot="2700000">
                      <a:off x="5187" y="8380"/>
                      <a:ext cx="165" cy="165"/>
                      <a:chOff x="6277" y="10009"/>
                      <a:chExt cx="165" cy="165"/>
                    </a:xfrm>
                  </p:grpSpPr>
                  <p:cxnSp>
                    <p:nvCxnSpPr>
                      <p:cNvPr id="35" name="Line 367"/>
                      <p:cNvCxnSpPr/>
                      <p:nvPr/>
                    </p:nvCxnSpPr>
                    <p:spPr bwMode="auto">
                      <a:xfrm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6" name="Line 368"/>
                      <p:cNvCxnSpPr/>
                      <p:nvPr/>
                    </p:nvCxnSpPr>
                    <p:spPr bwMode="auto">
                      <a:xfrm rot="5400000"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grpSp>
                  <p:nvGrpSpPr>
                    <p:cNvPr id="31" name="Group 30"/>
                    <p:cNvGrpSpPr>
                      <a:grpSpLocks/>
                    </p:cNvGrpSpPr>
                    <p:nvPr/>
                  </p:nvGrpSpPr>
                  <p:grpSpPr bwMode="auto">
                    <a:xfrm rot="2700000">
                      <a:off x="6312" y="8485"/>
                      <a:ext cx="165" cy="165"/>
                      <a:chOff x="6277" y="10009"/>
                      <a:chExt cx="165" cy="165"/>
                    </a:xfrm>
                  </p:grpSpPr>
                  <p:cxnSp>
                    <p:nvCxnSpPr>
                      <p:cNvPr id="33" name="Line 370"/>
                      <p:cNvCxnSpPr/>
                      <p:nvPr/>
                    </p:nvCxnSpPr>
                    <p:spPr bwMode="auto">
                      <a:xfrm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4" name="Line 371"/>
                      <p:cNvCxnSpPr/>
                      <p:nvPr/>
                    </p:nvCxnSpPr>
                    <p:spPr bwMode="auto">
                      <a:xfrm rot="5400000">
                        <a:off x="6277" y="10091"/>
                        <a:ext cx="165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sp>
                  <p:nvSpPr>
                    <p:cNvPr id="32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870" y="5268"/>
                      <a:ext cx="5670" cy="3330"/>
                    </a:xfrm>
                    <a:custGeom>
                      <a:avLst/>
                      <a:gdLst>
                        <a:gd name="T0" fmla="*/ 0 w 5670"/>
                        <a:gd name="T1" fmla="*/ 0 h 3330"/>
                        <a:gd name="T2" fmla="*/ 1140 w 5670"/>
                        <a:gd name="T3" fmla="*/ 2130 h 3330"/>
                        <a:gd name="T4" fmla="*/ 2280 w 5670"/>
                        <a:gd name="T5" fmla="*/ 2910 h 3330"/>
                        <a:gd name="T6" fmla="*/ 3405 w 5670"/>
                        <a:gd name="T7" fmla="*/ 3195 h 3330"/>
                        <a:gd name="T8" fmla="*/ 4530 w 5670"/>
                        <a:gd name="T9" fmla="*/ 3300 h 3330"/>
                        <a:gd name="T10" fmla="*/ 5670 w 5670"/>
                        <a:gd name="T11" fmla="*/ 3330 h 33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670" h="3330">
                          <a:moveTo>
                            <a:pt x="0" y="0"/>
                          </a:moveTo>
                          <a:cubicBezTo>
                            <a:pt x="380" y="822"/>
                            <a:pt x="760" y="1645"/>
                            <a:pt x="1140" y="2130"/>
                          </a:cubicBezTo>
                          <a:cubicBezTo>
                            <a:pt x="1520" y="2615"/>
                            <a:pt x="1903" y="2733"/>
                            <a:pt x="2280" y="2910"/>
                          </a:cubicBezTo>
                          <a:cubicBezTo>
                            <a:pt x="2657" y="3087"/>
                            <a:pt x="3030" y="3130"/>
                            <a:pt x="3405" y="3195"/>
                          </a:cubicBezTo>
                          <a:cubicBezTo>
                            <a:pt x="3780" y="3260"/>
                            <a:pt x="4153" y="3278"/>
                            <a:pt x="4530" y="3300"/>
                          </a:cubicBezTo>
                          <a:cubicBezTo>
                            <a:pt x="4907" y="3322"/>
                            <a:pt x="5288" y="3326"/>
                            <a:pt x="5670" y="333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en-NZ"/>
                    </a:p>
                  </p:txBody>
                </p:sp>
              </p:grpSp>
            </p:grp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2278380" y="4476750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246120" y="4484370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4221480" y="4484370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189220" y="4491990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 flipV="1">
                <a:off x="1168400" y="1892300"/>
                <a:ext cx="134620" cy="12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 flipV="1">
                <a:off x="1168400" y="3624580"/>
                <a:ext cx="134620" cy="12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1173480" y="2758440"/>
                <a:ext cx="134620" cy="12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140970" y="1223010"/>
              <a:ext cx="1047750" cy="2068830"/>
              <a:chOff x="590550" y="2541270"/>
              <a:chExt cx="1047750" cy="2068830"/>
            </a:xfrm>
          </p:grpSpPr>
          <p:cxnSp>
            <p:nvCxnSpPr>
              <p:cNvPr id="140" name="Straight Arrow Connector 139"/>
              <p:cNvCxnSpPr/>
              <p:nvPr/>
            </p:nvCxnSpPr>
            <p:spPr>
              <a:xfrm>
                <a:off x="590550" y="2541270"/>
                <a:ext cx="7239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1318260" y="2541270"/>
                <a:ext cx="32004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1634490" y="2548890"/>
                <a:ext cx="3810" cy="196215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1634490" y="4480560"/>
                <a:ext cx="0" cy="12954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96237"/>
              </p:ext>
            </p:extLst>
          </p:nvPr>
        </p:nvGraphicFramePr>
        <p:xfrm>
          <a:off x="480060" y="4299396"/>
          <a:ext cx="8229600" cy="2041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4804"/>
                <a:gridCol w="3824796"/>
              </a:tblGrid>
              <a:tr h="8954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en-NZ" sz="1800" dirty="0">
                          <a:solidFill>
                            <a:srgbClr val="7030A0"/>
                          </a:solidFill>
                          <a:effectLst/>
                        </a:rPr>
                        <a:t>TWO of: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107950" algn="l"/>
                        </a:tabLst>
                      </a:pPr>
                      <a:r>
                        <a:rPr lang="en-NZ" sz="1800" dirty="0">
                          <a:solidFill>
                            <a:srgbClr val="7030A0"/>
                          </a:solidFill>
                          <a:effectLst/>
                        </a:rPr>
                        <a:t>Correct charge and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107950" algn="l"/>
                        </a:tabLst>
                      </a:pPr>
                      <a:r>
                        <a:rPr lang="en-NZ" sz="1800" dirty="0">
                          <a:solidFill>
                            <a:srgbClr val="7030A0"/>
                          </a:solidFill>
                          <a:effectLst/>
                        </a:rPr>
                        <a:t>Correct time scale used for part (c)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107950" algn="l"/>
                        </a:tabLst>
                      </a:pPr>
                      <a:r>
                        <a:rPr lang="en-NZ" sz="1800" dirty="0">
                          <a:solidFill>
                            <a:srgbClr val="7030A0"/>
                          </a:solidFill>
                          <a:effectLst/>
                        </a:rPr>
                        <a:t>If  the  time axis is incorrect, but time is consequently calculated correctly.</a:t>
                      </a:r>
                      <a:endParaRPr lang="en-NZ" sz="1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en-NZ" sz="1800" b="1" dirty="0">
                          <a:solidFill>
                            <a:srgbClr val="00B050"/>
                          </a:solidFill>
                          <a:effectLst/>
                        </a:rPr>
                        <a:t>Correct </a:t>
                      </a:r>
                      <a:r>
                        <a:rPr lang="en-NZ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Time  </a:t>
                      </a:r>
                      <a:r>
                        <a:rPr lang="en-NZ" sz="1800" i="1" dirty="0" smtClean="0">
                          <a:solidFill>
                            <a:srgbClr val="00B050"/>
                          </a:solidFill>
                          <a:effectLst/>
                        </a:rPr>
                        <a:t>Accept 0.0030  </a:t>
                      </a:r>
                      <a:r>
                        <a:rPr lang="en-NZ" sz="1800" i="1" dirty="0">
                          <a:solidFill>
                            <a:srgbClr val="00B050"/>
                          </a:solidFill>
                          <a:effectLst/>
                        </a:rPr>
                        <a:t>– </a:t>
                      </a:r>
                      <a:r>
                        <a:rPr lang="en-NZ" sz="1800" i="1" dirty="0" smtClean="0">
                          <a:solidFill>
                            <a:srgbClr val="00B050"/>
                          </a:solidFill>
                          <a:effectLst/>
                        </a:rPr>
                        <a:t>0.0064 </a:t>
                      </a:r>
                      <a:r>
                        <a:rPr lang="en-NZ" sz="1800" i="1" dirty="0">
                          <a:solidFill>
                            <a:srgbClr val="00B050"/>
                          </a:solidFill>
                          <a:effectLst/>
                        </a:rPr>
                        <a:t>s</a:t>
                      </a:r>
                    </a:p>
                    <a:p>
                      <a:pPr marL="107950" indent="-10795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en-NZ" sz="1800" dirty="0">
                          <a:solidFill>
                            <a:srgbClr val="00B050"/>
                          </a:solidFill>
                          <a:effectLst/>
                        </a:rPr>
                        <a:t>OR</a:t>
                      </a:r>
                    </a:p>
                    <a:p>
                      <a:pPr marL="107950" indent="-107950"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en-NZ" sz="1800" dirty="0">
                          <a:solidFill>
                            <a:srgbClr val="00B050"/>
                          </a:solidFill>
                          <a:effectLst/>
                        </a:rPr>
                        <a:t>If the only error is the incorrect time constant used for x-axis scale, but time is consequently calculated </a:t>
                      </a:r>
                      <a:r>
                        <a:rPr lang="en-NZ" sz="1800" dirty="0" smtClean="0">
                          <a:solidFill>
                            <a:srgbClr val="00B050"/>
                          </a:solidFill>
                          <a:effectLst/>
                        </a:rPr>
                        <a:t>correctly.</a:t>
                      </a:r>
                      <a:endParaRPr lang="en-NZ" sz="18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107950" indent="-107950">
                        <a:spcAft>
                          <a:spcPts val="30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en-NZ" sz="1800" i="1" dirty="0">
                          <a:solidFill>
                            <a:srgbClr val="00B050"/>
                          </a:solidFill>
                          <a:effectLst/>
                        </a:rPr>
                        <a:t>Accept range 0.00004 – 0.00009 </a:t>
                      </a:r>
                      <a:r>
                        <a:rPr lang="en-NZ" sz="1800" i="1" dirty="0" smtClean="0">
                          <a:solidFill>
                            <a:srgbClr val="00B050"/>
                          </a:solidFill>
                          <a:effectLst/>
                        </a:rPr>
                        <a:t>s.</a:t>
                      </a:r>
                      <a:endParaRPr lang="en-NZ" sz="18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6" name="TextBox 145"/>
          <p:cNvSpPr txBox="1"/>
          <p:nvPr/>
        </p:nvSpPr>
        <p:spPr>
          <a:xfrm>
            <a:off x="403860" y="3779520"/>
            <a:ext cx="1455142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7030A0"/>
                </a:solidFill>
              </a:rPr>
              <a:t>“MERIT” for: </a:t>
            </a:r>
            <a:endParaRPr lang="en-NZ" b="1" i="1" dirty="0">
              <a:solidFill>
                <a:srgbClr val="7030A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892040" y="3832860"/>
            <a:ext cx="1935658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NZ" b="1" i="1" dirty="0" smtClean="0">
                <a:solidFill>
                  <a:srgbClr val="00B050"/>
                </a:solidFill>
              </a:rPr>
              <a:t>“EXCELLENCE” for:</a:t>
            </a:r>
            <a:endParaRPr lang="en-NZ" b="1" i="1" dirty="0">
              <a:solidFill>
                <a:srgbClr val="00B05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8660" y="32766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>
                <a:solidFill>
                  <a:srgbClr val="00B050"/>
                </a:solidFill>
              </a:rPr>
              <a:t>t =5.6 </a:t>
            </a:r>
            <a:r>
              <a:rPr lang="en-NZ" b="1" dirty="0" err="1" smtClean="0">
                <a:solidFill>
                  <a:srgbClr val="00B050"/>
                </a:solidFill>
              </a:rPr>
              <a:t>ms</a:t>
            </a:r>
            <a:endParaRPr lang="en-N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0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  <p:bldP spid="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" y="39624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(e)   Show </a:t>
            </a:r>
            <a:r>
              <a:rPr lang="en-US" dirty="0"/>
              <a:t>that the total capacitance of the two capacitors is </a:t>
            </a:r>
            <a:r>
              <a:rPr lang="en-US" b="1" dirty="0"/>
              <a:t>62.5 × 10</a:t>
            </a:r>
            <a:r>
              <a:rPr lang="en-US" b="1" baseline="30000" dirty="0"/>
              <a:t>–6</a:t>
            </a:r>
            <a:r>
              <a:rPr lang="en-US" b="1" dirty="0"/>
              <a:t> F.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220980" y="244602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6"/>
            </a:pPr>
            <a:r>
              <a:rPr lang="en-US" dirty="0" smtClean="0"/>
              <a:t>Explain</a:t>
            </a:r>
            <a:r>
              <a:rPr lang="en-US" dirty="0"/>
              <a:t>, using physical principles, the effect of the new </a:t>
            </a:r>
            <a:r>
              <a:rPr lang="en-US" dirty="0" smtClean="0"/>
              <a:t>capacitor </a:t>
            </a:r>
            <a:r>
              <a:rPr lang="en-US" dirty="0"/>
              <a:t>arrangement on the time constant of the circuit.</a:t>
            </a:r>
            <a:endParaRPr lang="en-N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25287"/>
              </p:ext>
            </p:extLst>
          </p:nvPr>
        </p:nvGraphicFramePr>
        <p:xfrm>
          <a:off x="5623559" y="944880"/>
          <a:ext cx="2836441" cy="97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3" imgW="1819080" imgH="621360" progId="Equation.DSMT4">
                  <p:embed/>
                </p:oleObj>
              </mc:Choice>
              <mc:Fallback>
                <p:oleObj r:id="rId3" imgW="1819080" imgH="621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559" y="944880"/>
                        <a:ext cx="2836441" cy="975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1" y="960120"/>
            <a:ext cx="499871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This is a single equation </a:t>
            </a:r>
            <a:r>
              <a:rPr lang="en-NZ" i="1" dirty="0" smtClean="0">
                <a:solidFill>
                  <a:srgbClr val="FF0000"/>
                </a:solidFill>
              </a:rPr>
              <a:t>show</a:t>
            </a:r>
            <a:r>
              <a:rPr lang="en-NZ" dirty="0" smtClean="0">
                <a:solidFill>
                  <a:srgbClr val="FF0000"/>
                </a:solidFill>
              </a:rPr>
              <a:t> question so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the correct answer and the working 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" y="3574256"/>
            <a:ext cx="6446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The time constant is reduced because the capacitance of the circuit is less (</a:t>
            </a:r>
            <a:r>
              <a:rPr lang="en-NZ" i="1" dirty="0">
                <a:sym typeface="Symbol"/>
              </a:rPr>
              <a:t></a:t>
            </a:r>
            <a:r>
              <a:rPr lang="en-NZ" dirty="0"/>
              <a:t> = </a:t>
            </a:r>
            <a:r>
              <a:rPr lang="en-NZ" i="1" dirty="0"/>
              <a:t>RC</a:t>
            </a:r>
            <a:r>
              <a:rPr lang="en-NZ" dirty="0" smtClean="0"/>
              <a:t>).</a:t>
            </a:r>
          </a:p>
          <a:p>
            <a:r>
              <a:rPr lang="en-NZ" dirty="0" smtClean="0"/>
              <a:t>Less </a:t>
            </a:r>
            <a:r>
              <a:rPr lang="en-NZ" dirty="0"/>
              <a:t>charge is stored on the plates of each capacitor (</a:t>
            </a:r>
            <a:r>
              <a:rPr lang="en-NZ" i="1" dirty="0"/>
              <a:t>Q</a:t>
            </a:r>
            <a:r>
              <a:rPr lang="en-NZ" dirty="0"/>
              <a:t> = </a:t>
            </a:r>
            <a:r>
              <a:rPr lang="en-NZ" i="1" dirty="0"/>
              <a:t>CV</a:t>
            </a:r>
            <a:r>
              <a:rPr lang="en-NZ" dirty="0" smtClean="0"/>
              <a:t>).</a:t>
            </a:r>
          </a:p>
          <a:p>
            <a:r>
              <a:rPr lang="en-NZ" dirty="0" smtClean="0"/>
              <a:t>Less </a:t>
            </a:r>
            <a:r>
              <a:rPr lang="en-NZ" dirty="0"/>
              <a:t>charge can flow off the plates of the capacitors more quickly. 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548640" y="3162300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Answer:</a:t>
            </a:r>
            <a:endParaRPr lang="en-NZ" b="1" dirty="0"/>
          </a:p>
        </p:txBody>
      </p:sp>
      <p:sp>
        <p:nvSpPr>
          <p:cNvPr id="9" name="Rectangle 8"/>
          <p:cNvSpPr/>
          <p:nvPr/>
        </p:nvSpPr>
        <p:spPr>
          <a:xfrm>
            <a:off x="1766699" y="5819894"/>
            <a:ext cx="3658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b="1" i="1" dirty="0">
                <a:sym typeface="Symbol"/>
              </a:rPr>
              <a:t></a:t>
            </a:r>
            <a:r>
              <a:rPr lang="en-NZ" b="1" dirty="0"/>
              <a:t> </a:t>
            </a:r>
            <a:r>
              <a:rPr lang="en-NZ" dirty="0"/>
              <a:t>= </a:t>
            </a:r>
            <a:r>
              <a:rPr lang="en-NZ" i="1" dirty="0"/>
              <a:t>RC</a:t>
            </a:r>
            <a:r>
              <a:rPr lang="en-NZ" dirty="0"/>
              <a:t> </a:t>
            </a:r>
            <a:r>
              <a:rPr lang="en-NZ" dirty="0" smtClean="0"/>
              <a:t>  so </a:t>
            </a:r>
            <a:r>
              <a:rPr lang="en-NZ" dirty="0"/>
              <a:t>lower </a:t>
            </a:r>
            <a:r>
              <a:rPr lang="en-NZ" b="1" i="1" dirty="0" smtClean="0">
                <a:sym typeface="Symbol"/>
              </a:rPr>
              <a:t>  </a:t>
            </a:r>
            <a:r>
              <a:rPr lang="en-NZ" b="1" dirty="0" smtClean="0"/>
              <a:t> </a:t>
            </a:r>
            <a:r>
              <a:rPr lang="en-NZ" dirty="0"/>
              <a:t>because lower </a:t>
            </a:r>
            <a:r>
              <a:rPr lang="en-NZ" i="1" dirty="0"/>
              <a:t>C</a:t>
            </a:r>
            <a:r>
              <a:rPr lang="en-NZ" dirty="0"/>
              <a:t>. 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464821" y="4991100"/>
            <a:ext cx="531113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</a:rPr>
              <a:t>Here the examiners only gave </a:t>
            </a:r>
            <a:r>
              <a:rPr lang="en-NZ" b="1" i="1" dirty="0" smtClean="0">
                <a:solidFill>
                  <a:srgbClr val="FF0000"/>
                </a:solidFill>
              </a:rPr>
              <a:t>“ACHIEVE”</a:t>
            </a:r>
            <a:r>
              <a:rPr lang="en-NZ" dirty="0" smtClean="0">
                <a:solidFill>
                  <a:srgbClr val="FF0000"/>
                </a:solidFill>
              </a:rPr>
              <a:t> for the answer below no </a:t>
            </a:r>
            <a:r>
              <a:rPr lang="en-NZ" b="1" i="1" dirty="0" smtClean="0">
                <a:solidFill>
                  <a:srgbClr val="FF0000"/>
                </a:solidFill>
              </a:rPr>
              <a:t>merit</a:t>
            </a:r>
            <a:r>
              <a:rPr lang="en-NZ" dirty="0" smtClean="0">
                <a:solidFill>
                  <a:srgbClr val="FF0000"/>
                </a:solidFill>
              </a:rPr>
              <a:t> for more detail: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9309" y="6354501"/>
            <a:ext cx="759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next page from the NZQA schedule shows how they award the marks ……</a:t>
            </a:r>
            <a:endParaRPr lang="en-NZ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1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3268</Words>
  <Application>Microsoft Office PowerPoint</Application>
  <PresentationFormat>On-screen Show (4:3)</PresentationFormat>
  <Paragraphs>434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&amp; Jon</dc:creator>
  <cp:lastModifiedBy>Jonathan</cp:lastModifiedBy>
  <cp:revision>44</cp:revision>
  <dcterms:created xsi:type="dcterms:W3CDTF">2006-08-16T00:00:00Z</dcterms:created>
  <dcterms:modified xsi:type="dcterms:W3CDTF">2014-04-13T06:46:33Z</dcterms:modified>
</cp:coreProperties>
</file>