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wav" ContentType="audio/wav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5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2"/>
  </p:notesMasterIdLst>
  <p:handoutMasterIdLst>
    <p:handoutMasterId r:id="rId23"/>
  </p:handoutMasterIdLst>
  <p:sldIdLst>
    <p:sldId id="335" r:id="rId4"/>
    <p:sldId id="339" r:id="rId5"/>
    <p:sldId id="284" r:id="rId6"/>
    <p:sldId id="288" r:id="rId7"/>
    <p:sldId id="321" r:id="rId8"/>
    <p:sldId id="362" r:id="rId9"/>
    <p:sldId id="359" r:id="rId10"/>
    <p:sldId id="357" r:id="rId11"/>
    <p:sldId id="358" r:id="rId12"/>
    <p:sldId id="323" r:id="rId13"/>
    <p:sldId id="352" r:id="rId14"/>
    <p:sldId id="351" r:id="rId15"/>
    <p:sldId id="360" r:id="rId16"/>
    <p:sldId id="361" r:id="rId17"/>
    <p:sldId id="350" r:id="rId18"/>
    <p:sldId id="338" r:id="rId19"/>
    <p:sldId id="324" r:id="rId20"/>
    <p:sldId id="356" r:id="rId21"/>
  </p:sldIdLst>
  <p:sldSz cx="9144000" cy="6858000" type="screen4x3"/>
  <p:notesSz cx="9923463" cy="6791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4D3B"/>
    <a:srgbClr val="C61C1C"/>
    <a:srgbClr val="F3ABAB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9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05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29827F4-836C-4D09-9169-860B6333DDBB}" type="datetimeFigureOut">
              <a:rPr lang="en-US"/>
              <a:pPr>
                <a:defRPr/>
              </a:pPr>
              <a:t>8/07/15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0013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0013"/>
            <a:ext cx="43005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03CB51-3CA8-4094-8218-29A7B90BCA3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7261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338" y="0"/>
            <a:ext cx="43005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A21392B-6EB7-4794-AE68-5A5224ADB2E8}" type="datetimeFigureOut">
              <a:rPr lang="en-US"/>
              <a:pPr>
                <a:defRPr/>
              </a:pPr>
              <a:t>8/07/15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5663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5800"/>
            <a:ext cx="7939087" cy="3055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0013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338" y="6450013"/>
            <a:ext cx="43005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D3B1346-BD87-4CEC-9D57-C7B2333BEBE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8552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A7A8B6-D233-4E7B-B1CF-E3FC4804A47C}" type="slidenum">
              <a:rPr lang="en-NZ" smtClean="0"/>
              <a:pPr/>
              <a:t>3</a:t>
            </a:fld>
            <a:endParaRPr lang="en-N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C3E5D-63C6-4DC0-BBEE-31CF7D73FB78}" type="slidenum">
              <a:rPr lang="en-US" altLang="en-US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Electron accelerated in TV picture tube. Example 17-2.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1F52C3-3399-496C-984E-B25ED4346DFA}" type="slidenum">
              <a:rPr lang="en-NZ" smtClean="0"/>
              <a:pPr/>
              <a:t>4</a:t>
            </a:fld>
            <a:endParaRPr lang="en-N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055D75-2283-4FC0-8101-2D9F7754142E}" type="slidenum">
              <a:rPr lang="en-NZ" smtClean="0"/>
              <a:pPr/>
              <a:t>5</a:t>
            </a:fld>
            <a:endParaRPr lang="en-N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6CE58-D93F-4908-902B-F4838180C179}" type="slidenum">
              <a:rPr lang="en-US"/>
              <a:pPr/>
              <a:t>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6CE58-D93F-4908-902B-F4838180C179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CB478-948A-46C3-B76E-D29A98A7F9C3}" type="slidenum">
              <a:rPr lang="en-NZ" smtClean="0"/>
              <a:pPr/>
              <a:t>10</a:t>
            </a:fld>
            <a:endParaRPr lang="en-N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http://wiki.answers.com/Q/Why_do_electricians_work_with_one_hand_behind_their_back</a:t>
            </a:r>
          </a:p>
          <a:p>
            <a:r>
              <a:rPr lang="en-NZ" dirty="0" smtClean="0"/>
              <a:t>http://www.dummies.com/how-to/content/avoiding-electric-shocks.html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3B1346-BD87-4CEC-9D57-C7B2333BEBE8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4523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reason the ground (or earth) prong is longer is simply so that it is connected before the live prongs. That way if there is a short you know you are grounded before there is a circuit.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Reference https://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www.physicsforums.com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/threads/why-is-earth-pin-longer-than-other-two-in-a-plug-top.289956/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3B1346-BD87-4CEC-9D57-C7B2333BEBE8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9267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98636F-B021-444C-A1EC-99C07A07414F}" type="slidenum">
              <a:rPr lang="en-NZ" smtClean="0"/>
              <a:pPr/>
              <a:t>17</a:t>
            </a:fld>
            <a:endParaRPr lang="en-N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C1A2E-54C1-4373-A8F4-FDBDAFE6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7956-966C-4320-96AE-4DAC178B3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C8601-7C94-439F-863C-8E17FAFC4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76576-9C38-47B5-BB5F-012491E093A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710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17A33-1E52-43FE-9E61-9FD79DA8E00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671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C4489-6865-4AD3-BBDE-435770FF59B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574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FED0F-65D4-438B-B511-85DF68C9EEB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5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24B26-83AB-4D79-97BB-CA68179C2E7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42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5A22F-879E-4BA6-BC82-96D8FC2EC07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200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373D6-053C-412B-BFDF-C2E0C813C7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336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9CF3E-F54B-4DAC-B265-1683A64F374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7A2CD-012D-4BAD-AA91-95C19ED0B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9FEB6-0C04-4709-A0DF-FD90D651B2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13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1DDC5-639A-4DE6-B2A4-7E84CDC1F4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84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BD85F-50D4-45C5-A36A-DA15B1AB69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85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2247B-3FA4-4DFC-80D6-13AD20D85C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019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78267-4928-49D6-A0AD-3214AEBE7B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316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782DC-97FC-47A1-B562-12505DFB36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0011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D20BF-D1FD-44C6-98FA-0C709975C0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257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12DCA-072D-4A8C-A1D7-84507E51E4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8476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11D28-3FFD-4392-BA96-5ED7A351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1691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179C7-F7B7-46B8-9E0F-15008ADB6E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58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60BA1-59C2-4310-AB91-1EF41F1A8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57D29-5494-4D3C-BBD8-8816716DA5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11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0C6A9-A9C8-4761-8B07-CC2653C193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4356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51565-284D-42DD-8A0E-3A72F9501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0097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FCD31-8AFA-4E7A-A928-BE87B8335E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92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2A29D-4B26-47B0-9BCC-B637702D2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D2C73-2437-4F47-B715-B8B5F68F0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F4FEE-33C0-48F2-8AA8-3377A0782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827E-5F89-4D21-A591-A36ACBFCF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9F3D5-76DB-4EBE-ABC6-9AB0FFC4C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741CD-21F0-495B-A92F-5C1AC67C0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68F0680-ADAA-43B3-8469-02A4C1C86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9C577FAC-AD07-4127-93C1-19EE3BE70642}" type="slidenum">
              <a:rPr lang="en-US" altLang="en-US" smtClean="0">
                <a:solidFill>
                  <a:srgbClr val="000000"/>
                </a:solidFill>
                <a:latin typeface="Arial" pitchFamily="34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24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D8E8B169-0253-4AF8-A5D4-5C8FF87F16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92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eothermal.marin.org/GEOpresentation/sld111.htm" TargetMode="External"/><Relationship Id="rId4" Type="http://schemas.openxmlformats.org/officeDocument/2006/relationships/image" Target="../media/image17.jpeg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5.gif"/><Relationship Id="rId5" Type="http://schemas.openxmlformats.org/officeDocument/2006/relationships/image" Target="../media/image6.png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8.gif"/><Relationship Id="rId5" Type="http://schemas.openxmlformats.org/officeDocument/2006/relationships/oleObject" Target="../embeddings/oleObject3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audio" Target="../media/audio1.wav"/><Relationship Id="rId5" Type="http://schemas.openxmlformats.org/officeDocument/2006/relationships/oleObject" Target="../embeddings/oleObject4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audio" Target="../media/audio1.wav"/><Relationship Id="rId5" Type="http://schemas.openxmlformats.org/officeDocument/2006/relationships/oleObject" Target="../embeddings/oleObject7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14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6224" y="1128932"/>
            <a:ext cx="6083717" cy="34163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/>
              <a:t>Electric Potential </a:t>
            </a:r>
            <a:r>
              <a:rPr lang="en-US" sz="3600" dirty="0" smtClean="0"/>
              <a:t>difference </a:t>
            </a:r>
          </a:p>
          <a:p>
            <a:pPr algn="ctr">
              <a:defRPr/>
            </a:pPr>
            <a:r>
              <a:rPr lang="en-US" sz="3600" dirty="0" smtClean="0"/>
              <a:t>(</a:t>
            </a:r>
            <a:r>
              <a:rPr lang="en-US" sz="3600" dirty="0" err="1" smtClean="0"/>
              <a:t>pd</a:t>
            </a:r>
            <a:r>
              <a:rPr lang="en-US" sz="3600" dirty="0" smtClean="0"/>
              <a:t>, V) </a:t>
            </a:r>
          </a:p>
          <a:p>
            <a:pPr algn="ctr">
              <a:defRPr/>
            </a:pPr>
            <a:endParaRPr lang="en-US" sz="3600" dirty="0"/>
          </a:p>
          <a:p>
            <a:pPr algn="ctr">
              <a:defRPr/>
            </a:pPr>
            <a:r>
              <a:rPr lang="en-US" sz="3600" dirty="0" smtClean="0"/>
              <a:t>or</a:t>
            </a:r>
          </a:p>
          <a:p>
            <a:pPr algn="ctr">
              <a:defRPr/>
            </a:pPr>
            <a:endParaRPr lang="en-US" sz="3600" dirty="0"/>
          </a:p>
          <a:p>
            <a:pPr algn="ctr">
              <a:defRPr/>
            </a:pPr>
            <a:r>
              <a:rPr lang="en-US" sz="3600" dirty="0" smtClean="0"/>
              <a:t>Voltage (V)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2082" y="2699321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9550" y="3160986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57462" y="5208667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24741" y="823225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0824" y="1928391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4813" y="4722563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874" y="3622651"/>
            <a:ext cx="319087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9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2" descr="u9l1c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8687" y="2553298"/>
            <a:ext cx="6078334" cy="41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3419" y="287936"/>
            <a:ext cx="870256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dirty="0" smtClean="0"/>
              <a:t>Batteries provide </a:t>
            </a:r>
            <a:r>
              <a:rPr lang="en-US" sz="2800" b="1" dirty="0" smtClean="0">
                <a:solidFill>
                  <a:srgbClr val="FF0000"/>
                </a:solidFill>
              </a:rPr>
              <a:t>potential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difference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between one end of the circuit and the other.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This difference in </a:t>
            </a:r>
            <a:r>
              <a:rPr lang="en-NZ" sz="2800" b="1" dirty="0" smtClean="0">
                <a:solidFill>
                  <a:srgbClr val="FF0000"/>
                </a:solidFill>
              </a:rPr>
              <a:t>potential</a:t>
            </a:r>
            <a:r>
              <a:rPr lang="en-NZ" sz="2800" dirty="0" smtClean="0">
                <a:solidFill>
                  <a:srgbClr val="FF0000"/>
                </a:solidFill>
              </a:rPr>
              <a:t> </a:t>
            </a:r>
            <a:r>
              <a:rPr lang="en-NZ" sz="2800" dirty="0" smtClean="0"/>
              <a:t>makes charges move.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The flow of charges is from </a:t>
            </a:r>
            <a:r>
              <a:rPr lang="en-NZ" sz="2800" b="1" dirty="0" smtClean="0">
                <a:solidFill>
                  <a:srgbClr val="FF0000"/>
                </a:solidFill>
              </a:rPr>
              <a:t>high</a:t>
            </a:r>
            <a:r>
              <a:rPr lang="en-NZ" sz="2800" dirty="0" smtClean="0">
                <a:solidFill>
                  <a:srgbClr val="FF0000"/>
                </a:solidFill>
              </a:rPr>
              <a:t> </a:t>
            </a:r>
            <a:r>
              <a:rPr lang="en-NZ" sz="2800" dirty="0" smtClean="0"/>
              <a:t>electric potential to </a:t>
            </a:r>
            <a:r>
              <a:rPr lang="en-NZ" sz="2800" b="1" dirty="0" smtClean="0">
                <a:solidFill>
                  <a:srgbClr val="FF0000"/>
                </a:solidFill>
              </a:rPr>
              <a:t>low</a:t>
            </a:r>
            <a:r>
              <a:rPr lang="en-NZ" sz="2800" dirty="0" smtClean="0">
                <a:solidFill>
                  <a:srgbClr val="FF0000"/>
                </a:solidFill>
              </a:rPr>
              <a:t> </a:t>
            </a:r>
            <a:r>
              <a:rPr lang="en-NZ" sz="2800" dirty="0" smtClean="0"/>
              <a:t>electric potential.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9188" y="1923982"/>
            <a:ext cx="5900246" cy="459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68013" y="402132"/>
            <a:ext cx="8875987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FF0000"/>
                </a:solidFill>
              </a:rPr>
              <a:t>Charges</a:t>
            </a:r>
            <a:r>
              <a:rPr lang="en-US" altLang="en-US" sz="2800" dirty="0"/>
              <a:t> can “lose” potential energy by moving from a location at </a:t>
            </a:r>
            <a:r>
              <a:rPr lang="en-US" altLang="en-US" sz="2800" b="1" dirty="0">
                <a:solidFill>
                  <a:srgbClr val="FF0000"/>
                </a:solidFill>
              </a:rPr>
              <a:t>high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/>
              <a:t>potential (voltage) to a location at </a:t>
            </a:r>
            <a:r>
              <a:rPr lang="en-US" altLang="en-US" sz="2800" b="1" dirty="0">
                <a:solidFill>
                  <a:srgbClr val="FF0000"/>
                </a:solidFill>
              </a:rPr>
              <a:t>low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/>
              <a:t>potential.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Charges </a:t>
            </a:r>
            <a:r>
              <a:rPr lang="en-US" altLang="en-US" sz="2800" dirty="0"/>
              <a:t>will continue to </a:t>
            </a:r>
            <a:r>
              <a:rPr lang="en-US" altLang="en-US" sz="2800" b="1" dirty="0">
                <a:solidFill>
                  <a:srgbClr val="FF0000"/>
                </a:solidFill>
              </a:rPr>
              <a:t>move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/>
              <a:t>as long as the potential difference (voltage) is maintained.</a:t>
            </a:r>
          </a:p>
        </p:txBody>
      </p:sp>
    </p:spTree>
    <p:extLst>
      <p:ext uri="{BB962C8B-B14F-4D97-AF65-F5344CB8AC3E}">
        <p14:creationId xmlns:p14="http://schemas.microsoft.com/office/powerpoint/2010/main" val="207532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647" y="367778"/>
            <a:ext cx="4419600" cy="345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61184" y="4036082"/>
            <a:ext cx="8530568" cy="22653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kern="0" dirty="0" smtClean="0"/>
              <a:t>Why aren’t birds on power lines </a:t>
            </a:r>
            <a:r>
              <a:rPr lang="en-US" altLang="en-US" b="1" kern="0" dirty="0" smtClean="0">
                <a:solidFill>
                  <a:srgbClr val="FF0000"/>
                </a:solidFill>
              </a:rPr>
              <a:t>shocked</a:t>
            </a:r>
            <a:r>
              <a:rPr lang="en-US" altLang="en-US" kern="0" dirty="0" smtClean="0"/>
              <a:t>?</a:t>
            </a:r>
          </a:p>
          <a:p>
            <a:pPr eaLnBrk="1" hangingPunct="1"/>
            <a:endParaRPr lang="en-US" altLang="en-US" kern="0" dirty="0" smtClean="0"/>
          </a:p>
          <a:p>
            <a:pPr marL="0" indent="0" algn="ctr" eaLnBrk="1" hangingPunct="1">
              <a:buNone/>
            </a:pPr>
            <a:r>
              <a:rPr lang="en-US" altLang="en-US" kern="0" dirty="0" smtClean="0"/>
              <a:t>The Potential Difference between their feet     is zero! (0 voltage)</a:t>
            </a:r>
          </a:p>
        </p:txBody>
      </p:sp>
    </p:spTree>
    <p:extLst>
      <p:ext uri="{BB962C8B-B14F-4D97-AF65-F5344CB8AC3E}">
        <p14:creationId xmlns:p14="http://schemas.microsoft.com/office/powerpoint/2010/main" val="1713319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951" y="2130743"/>
            <a:ext cx="8812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/>
              <a:t>You're harmed only if current passes through part of your body. In order for that to happen, you must be touching two places that have a voltage difference between them. So the best way to avoid most dangerous situations is: Wear shoes with thick rubber soles, and keep one hand away from anything that conducts electricity. This makes it pretty difficult to get into a situation where current can flow into you at one place and out of you at another place.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4951" y="4326394"/>
            <a:ext cx="84345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/>
              <a:t>One trick that electricians use is to keep </a:t>
            </a:r>
            <a:r>
              <a:rPr lang="en-NZ" dirty="0" smtClean="0"/>
              <a:t>one hand </a:t>
            </a:r>
            <a:r>
              <a:rPr lang="en-NZ" dirty="0"/>
              <a:t>in their pockets when working with electrical equipment. If a zap occurs, it will flow from their </a:t>
            </a:r>
            <a:r>
              <a:rPr lang="en-NZ" dirty="0" smtClean="0"/>
              <a:t>working hand </a:t>
            </a:r>
            <a:r>
              <a:rPr lang="en-NZ" dirty="0"/>
              <a:t>to the ground — </a:t>
            </a:r>
            <a:r>
              <a:rPr lang="en-NZ" b="1" dirty="0">
                <a:solidFill>
                  <a:srgbClr val="FF0000"/>
                </a:solidFill>
              </a:rPr>
              <a:t>not from hand to hand, passing right through the heart</a:t>
            </a:r>
            <a:r>
              <a:rPr lang="en-NZ" dirty="0"/>
              <a:t>. You shouldn't be working with live electricity — ever! — but this trick of trade used by more advanced users shows how important it is to understand how electricity works and respect its authority.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331076" y="662207"/>
            <a:ext cx="86079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200" dirty="0"/>
              <a:t>Why do electricians work with one hand behind their </a:t>
            </a:r>
            <a:r>
              <a:rPr lang="en-NZ" sz="3200" dirty="0" smtClean="0"/>
              <a:t>back or in a pocket?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189092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2163762"/>
          </a:xfrm>
        </p:spPr>
        <p:txBody>
          <a:bodyPr/>
          <a:lstStyle/>
          <a:p>
            <a:r>
              <a:rPr lang="en-US" altLang="en-US" dirty="0" smtClean="0"/>
              <a:t>Question:</a:t>
            </a:r>
            <a:br>
              <a:rPr lang="en-US" altLang="en-US" dirty="0" smtClean="0"/>
            </a:br>
            <a:r>
              <a:rPr lang="en-US" altLang="en-US" dirty="0" smtClean="0"/>
              <a:t> Why is the ground prong longer than the other two in a plug?</a:t>
            </a:r>
          </a:p>
        </p:txBody>
      </p:sp>
      <p:pic>
        <p:nvPicPr>
          <p:cNvPr id="24579" name="Picture 2" descr="Electric Plu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2590800"/>
            <a:ext cx="54768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38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47" y="241572"/>
            <a:ext cx="3485493" cy="628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429" y="3507827"/>
            <a:ext cx="5242557" cy="116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04440" y="1135117"/>
            <a:ext cx="47138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b="1" dirty="0" smtClean="0">
                <a:solidFill>
                  <a:srgbClr val="FF0000"/>
                </a:solidFill>
              </a:rPr>
              <a:t>Do you understand these diagrams?</a:t>
            </a:r>
            <a:endParaRPr lang="en-N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2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implci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68" y="1061216"/>
            <a:ext cx="8640421" cy="527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75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02" y="1131505"/>
            <a:ext cx="89027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 descr="17_0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800" y="1412875"/>
            <a:ext cx="43053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794250" y="1400175"/>
            <a:ext cx="4175125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>What is the change in potential energy of the electron in going from a to b?</a:t>
            </a:r>
          </a:p>
          <a:p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>What is the speed of the electron as a result of this acceleration?</a:t>
            </a:r>
          </a:p>
          <a:p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>Repeat both calculations for a proton.</a:t>
            </a:r>
          </a:p>
        </p:txBody>
      </p:sp>
    </p:spTree>
    <p:extLst>
      <p:ext uri="{BB962C8B-B14F-4D97-AF65-F5344CB8AC3E}">
        <p14:creationId xmlns:p14="http://schemas.microsoft.com/office/powerpoint/2010/main" val="236344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52" y="1155810"/>
            <a:ext cx="8891426" cy="352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4501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16416" y="613334"/>
            <a:ext cx="8280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3600" b="1" dirty="0"/>
              <a:t>Potential difference (Voltage)</a:t>
            </a:r>
            <a:r>
              <a:rPr lang="en-NZ" sz="3600" dirty="0"/>
              <a:t>, is the </a:t>
            </a:r>
            <a:r>
              <a:rPr lang="en-NZ" sz="3600" dirty="0">
                <a:solidFill>
                  <a:srgbClr val="FF0000"/>
                </a:solidFill>
              </a:rPr>
              <a:t>work done</a:t>
            </a:r>
            <a:r>
              <a:rPr lang="en-NZ" sz="3600" dirty="0"/>
              <a:t> or the change in </a:t>
            </a:r>
            <a:r>
              <a:rPr lang="en-NZ" sz="3600" dirty="0" smtClean="0">
                <a:solidFill>
                  <a:srgbClr val="FF0000"/>
                </a:solidFill>
              </a:rPr>
              <a:t>Electric Potential Energy </a:t>
            </a:r>
            <a:r>
              <a:rPr lang="en-NZ" sz="3600" dirty="0" smtClean="0"/>
              <a:t>per </a:t>
            </a:r>
            <a:r>
              <a:rPr lang="en-NZ" sz="3600" dirty="0" smtClean="0">
                <a:solidFill>
                  <a:srgbClr val="FF0000"/>
                </a:solidFill>
              </a:rPr>
              <a:t>coulomb </a:t>
            </a:r>
            <a:r>
              <a:rPr lang="en-NZ" sz="3600" dirty="0">
                <a:solidFill>
                  <a:srgbClr val="FF0000"/>
                </a:solidFill>
              </a:rPr>
              <a:t>of </a:t>
            </a:r>
            <a:r>
              <a:rPr lang="en-NZ" sz="3600" dirty="0" smtClean="0">
                <a:solidFill>
                  <a:srgbClr val="FF0000"/>
                </a:solidFill>
              </a:rPr>
              <a:t>charge</a:t>
            </a:r>
            <a:endParaRPr lang="en-NZ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566837"/>
              </p:ext>
            </p:extLst>
          </p:nvPr>
        </p:nvGraphicFramePr>
        <p:xfrm>
          <a:off x="871264" y="3657600"/>
          <a:ext cx="488315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4" imgW="1612800" imgH="863280" progId="Equation.3">
                  <p:embed/>
                </p:oleObj>
              </mc:Choice>
              <mc:Fallback>
                <p:oleObj name="Equation" r:id="rId4" imgW="1612800" imgH="863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264" y="3657600"/>
                        <a:ext cx="4883150" cy="242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5912079" y="4609128"/>
            <a:ext cx="2784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800" dirty="0"/>
              <a:t>note  1V = 1JC</a:t>
            </a:r>
            <a:r>
              <a:rPr lang="en-NZ" sz="2800" baseline="30000" dirty="0"/>
              <a:t>-1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622" y="2850450"/>
            <a:ext cx="79765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dirty="0"/>
              <a:t>The symbol for Voltage is V and the unit is also V,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1100">
                <a:ea typeface="SimSun" pitchFamily="2" charset="-122"/>
                <a:cs typeface="Times New Roman" pitchFamily="18" charset="0"/>
              </a:rPr>
              <a:t/>
            </a:r>
            <a:br>
              <a:rPr lang="en-US" altLang="zh-CN" sz="1100">
                <a:ea typeface="SimSun" pitchFamily="2" charset="-122"/>
                <a:cs typeface="Times New Roman" pitchFamily="18" charset="0"/>
              </a:rPr>
            </a:br>
            <a:endParaRPr lang="en-US" altLang="zh-CN"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12291" name="Picture 1" descr="animation of charge energy(6k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363" y="441325"/>
            <a:ext cx="7527925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3" descr="potential difference(1k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2613" y="3141663"/>
            <a:ext cx="7459662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016358"/>
              </p:ext>
            </p:extLst>
          </p:nvPr>
        </p:nvGraphicFramePr>
        <p:xfrm>
          <a:off x="6919913" y="4957763"/>
          <a:ext cx="1681162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1" name="Equation" r:id="rId6" imgW="520560" imgH="419040" progId="Equation.3">
                  <p:embed/>
                </p:oleObj>
              </mc:Choice>
              <mc:Fallback>
                <p:oleObj name="Equation" r:id="rId6" imgW="52056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913" y="4957763"/>
                        <a:ext cx="1681162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0" name="Picture 4" descr="Animation of doing work on a charge(14k)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2413" y="925513"/>
            <a:ext cx="8497887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252413" y="3096358"/>
            <a:ext cx="344438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The Monkey is doing Work </a:t>
            </a:r>
            <a:r>
              <a:rPr lang="en-US" sz="2400" b="1" dirty="0" smtClean="0"/>
              <a:t>to </a:t>
            </a:r>
            <a:r>
              <a:rPr lang="en-US" sz="2400" b="1" dirty="0"/>
              <a:t>bring the +</a:t>
            </a:r>
            <a:r>
              <a:rPr lang="en-US" sz="2400" b="1" dirty="0" err="1"/>
              <a:t>ve</a:t>
            </a:r>
            <a:r>
              <a:rPr lang="en-US" sz="2400" b="1" dirty="0"/>
              <a:t> charges </a:t>
            </a:r>
            <a:r>
              <a:rPr lang="en-US" sz="2400" b="1" dirty="0" smtClean="0"/>
              <a:t>together</a:t>
            </a:r>
          </a:p>
        </p:txBody>
      </p:sp>
      <p:sp>
        <p:nvSpPr>
          <p:cNvPr id="2" name="Rectangle 1"/>
          <p:cNvSpPr/>
          <p:nvPr/>
        </p:nvSpPr>
        <p:spPr>
          <a:xfrm>
            <a:off x="4178300" y="328102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The Monkey is </a:t>
            </a:r>
            <a:r>
              <a:rPr lang="en-US" sz="2400" b="1" dirty="0">
                <a:solidFill>
                  <a:srgbClr val="FD4D3B"/>
                </a:solidFill>
              </a:rPr>
              <a:t>increasing</a:t>
            </a:r>
            <a:r>
              <a:rPr lang="en-US" sz="2400" b="1" dirty="0"/>
              <a:t> the small +</a:t>
            </a:r>
            <a:r>
              <a:rPr lang="en-US" sz="2400" b="1" dirty="0" err="1"/>
              <a:t>ve</a:t>
            </a:r>
            <a:r>
              <a:rPr lang="en-US" sz="2400" b="1" dirty="0"/>
              <a:t> charge’s </a:t>
            </a:r>
            <a:r>
              <a:rPr lang="en-US" sz="2400" b="1" dirty="0" smtClean="0"/>
              <a:t>potential energy</a:t>
            </a:r>
            <a:endParaRPr lang="en-AU" sz="2400" b="1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25669" y="768979"/>
            <a:ext cx="0" cy="22387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762879" y="857652"/>
            <a:ext cx="0" cy="22387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7193058" y="768979"/>
            <a:ext cx="0" cy="22387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206359" y="759202"/>
            <a:ext cx="0" cy="22387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574274" y="857651"/>
            <a:ext cx="0" cy="22387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52413" y="283779"/>
            <a:ext cx="52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0V</a:t>
            </a:r>
            <a:endParaRPr lang="en-NZ" dirty="0"/>
          </a:p>
        </p:txBody>
      </p:sp>
      <p:sp>
        <p:nvSpPr>
          <p:cNvPr id="16" name="TextBox 15"/>
          <p:cNvSpPr txBox="1"/>
          <p:nvPr/>
        </p:nvSpPr>
        <p:spPr>
          <a:xfrm>
            <a:off x="2526809" y="399647"/>
            <a:ext cx="52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5V</a:t>
            </a:r>
            <a:endParaRPr lang="en-NZ" dirty="0"/>
          </a:p>
        </p:txBody>
      </p:sp>
      <p:sp>
        <p:nvSpPr>
          <p:cNvPr id="17" name="TextBox 16"/>
          <p:cNvSpPr txBox="1"/>
          <p:nvPr/>
        </p:nvSpPr>
        <p:spPr>
          <a:xfrm>
            <a:off x="4361521" y="380093"/>
            <a:ext cx="651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20V</a:t>
            </a:r>
            <a:endParaRPr lang="en-NZ" dirty="0"/>
          </a:p>
        </p:txBody>
      </p:sp>
      <p:sp>
        <p:nvSpPr>
          <p:cNvPr id="18" name="TextBox 17"/>
          <p:cNvSpPr txBox="1"/>
          <p:nvPr/>
        </p:nvSpPr>
        <p:spPr>
          <a:xfrm>
            <a:off x="5824086" y="389870"/>
            <a:ext cx="876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100V</a:t>
            </a:r>
            <a:endParaRPr lang="en-NZ" dirty="0"/>
          </a:p>
        </p:txBody>
      </p:sp>
      <p:sp>
        <p:nvSpPr>
          <p:cNvPr id="19" name="TextBox 18"/>
          <p:cNvSpPr txBox="1"/>
          <p:nvPr/>
        </p:nvSpPr>
        <p:spPr>
          <a:xfrm>
            <a:off x="6897085" y="346843"/>
            <a:ext cx="106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1000V</a:t>
            </a:r>
            <a:endParaRPr lang="en-NZ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162482"/>
              </p:ext>
            </p:extLst>
          </p:nvPr>
        </p:nvGraphicFramePr>
        <p:xfrm>
          <a:off x="6897085" y="4337784"/>
          <a:ext cx="1804988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9" name="Equation" r:id="rId5" imgW="558720" imgH="660240" progId="Equation.3">
                  <p:embed/>
                </p:oleObj>
              </mc:Choice>
              <mc:Fallback>
                <p:oleObj name="Equation" r:id="rId5" imgW="55872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97085" y="4337784"/>
                        <a:ext cx="1804988" cy="213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5669" y="4296687"/>
            <a:ext cx="5754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How much work does the monkey do in bring a 1C charge from the 1</a:t>
            </a:r>
            <a:r>
              <a:rPr lang="en-NZ" sz="2400" baseline="30000" dirty="0" smtClean="0"/>
              <a:t>st</a:t>
            </a:r>
            <a:r>
              <a:rPr lang="en-NZ" sz="2400" dirty="0" smtClean="0"/>
              <a:t> to 5</a:t>
            </a:r>
            <a:r>
              <a:rPr lang="en-NZ" sz="2400" baseline="30000" dirty="0" smtClean="0"/>
              <a:t>th</a:t>
            </a:r>
            <a:r>
              <a:rPr lang="en-NZ" sz="2400" dirty="0" smtClean="0"/>
              <a:t> line?</a:t>
            </a:r>
            <a:endParaRPr lang="en-NZ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46869" y="5127684"/>
            <a:ext cx="6117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How much work does the monkey do in bring a 1C charge from the 2</a:t>
            </a:r>
            <a:r>
              <a:rPr lang="en-NZ" sz="2400" baseline="30000" dirty="0" smtClean="0"/>
              <a:t>nd</a:t>
            </a:r>
            <a:r>
              <a:rPr lang="en-NZ" sz="2400" dirty="0" smtClean="0"/>
              <a:t> to 4</a:t>
            </a:r>
            <a:r>
              <a:rPr lang="en-NZ" sz="2400" baseline="30000" dirty="0" smtClean="0"/>
              <a:t>th</a:t>
            </a:r>
            <a:r>
              <a:rPr lang="en-NZ" sz="2400" dirty="0" smtClean="0"/>
              <a:t> line?</a:t>
            </a:r>
            <a:endParaRPr lang="en-NZ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/>
      <p:bldP spid="2" grpId="0"/>
      <p:bldP spid="9" grpId="0"/>
      <p:bldP spid="16" grpId="0"/>
      <p:bldP spid="17" grpId="0"/>
      <p:bldP spid="18" grpId="0"/>
      <p:bldP spid="19" grpId="0"/>
      <p:bldP spid="15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00"/>
            <a:ext cx="9144000" cy="582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7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txBody>
          <a:bodyPr/>
          <a:lstStyle/>
          <a:p>
            <a:r>
              <a:rPr lang="en-US" sz="6000" b="1" u="sng" dirty="0">
                <a:cs typeface="Times New Roman" pitchFamily="18" charset="0"/>
              </a:rPr>
              <a:t>Example:</a:t>
            </a:r>
            <a:endParaRPr lang="en-CA" sz="6000" b="1" u="sng" dirty="0"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C8C1-B625-47EB-ABD2-42D11830DD1A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8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57620" y="3714752"/>
          <a:ext cx="13779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9" name="Equation" r:id="rId7" imgW="533160" imgH="177480" progId="Equation.DSMT4">
                  <p:embed/>
                </p:oleObj>
              </mc:Choice>
              <mc:Fallback>
                <p:oleObj name="Equation" r:id="rId7" imgW="533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3714752"/>
                        <a:ext cx="137795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34" y="1500174"/>
            <a:ext cx="8286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It takes 6 Joules of work to move 2 coulombs of charge between 2 points in an electric field. What is the potential energy difference (voltage) between these 2 points?</a:t>
            </a:r>
            <a:endParaRPr lang="en-CA" sz="3200" dirty="0"/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1500166" y="4500570"/>
          <a:ext cx="6465888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0" name="Equation" r:id="rId9" imgW="2501640" imgH="469800" progId="Equation.DSMT4">
                  <p:embed/>
                </p:oleObj>
              </mc:Choice>
              <mc:Fallback>
                <p:oleObj name="Equation" r:id="rId9" imgW="25016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4500570"/>
                        <a:ext cx="6465888" cy="121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7151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9l1c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128" y="149057"/>
            <a:ext cx="6801893" cy="467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31076" y="704329"/>
            <a:ext cx="3279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/>
              <a:t>Roll of the Battery:</a:t>
            </a:r>
            <a:endParaRPr lang="en-NZ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1076" y="4808483"/>
            <a:ext cx="85133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3200" dirty="0" smtClean="0">
                <a:latin typeface="+mn-lt"/>
              </a:rPr>
              <a:t>Supplies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3200" dirty="0" smtClean="0">
                <a:latin typeface="+mn-lt"/>
              </a:rPr>
              <a:t>Pumps the charge from – to + terminal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3200" dirty="0" smtClean="0">
                <a:latin typeface="+mn-lt"/>
              </a:rPr>
              <a:t>Maintains a </a:t>
            </a:r>
            <a:r>
              <a:rPr lang="el-GR" sz="3200" dirty="0" smtClean="0">
                <a:latin typeface="+mn-lt"/>
                <a:cs typeface="Times New Roman"/>
              </a:rPr>
              <a:t>Δ</a:t>
            </a:r>
            <a:r>
              <a:rPr lang="en-NZ" sz="3200" dirty="0" smtClean="0">
                <a:latin typeface="+mn-lt"/>
                <a:cs typeface="Times New Roman"/>
              </a:rPr>
              <a:t>V across the external circuit</a:t>
            </a:r>
            <a:endParaRPr lang="en-NZ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818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>
                <a:cs typeface="Times New Roman" pitchFamily="18" charset="0"/>
              </a:rPr>
              <a:t>Example:</a:t>
            </a:r>
            <a:endParaRPr lang="en-CA" sz="6000" b="1" u="sng" dirty="0"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714488"/>
            <a:ext cx="7772400" cy="2095512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Comic Sans MS" pitchFamily="66" charset="0"/>
                <a:cs typeface="Times New Roman" pitchFamily="18" charset="0"/>
              </a:rPr>
              <a:t>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If a battery cell provides 3.0 J of electrical potential energy in moving 2 coulombs of charge through the cell, what is the potential difference (or voltage) of the cell?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C8C1-B625-47EB-ABD2-42D11830DD1A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8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00200" y="4343400"/>
          <a:ext cx="6006585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9" name="Equation" r:id="rId7" imgW="2323800" imgH="469800" progId="Equation.DSMT4">
                  <p:embed/>
                </p:oleObj>
              </mc:Choice>
              <mc:Fallback>
                <p:oleObj name="Equation" r:id="rId7" imgW="23238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43400"/>
                        <a:ext cx="6006585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690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678</Words>
  <Application>Microsoft Macintosh PowerPoint</Application>
  <PresentationFormat>On-screen Show (4:3)</PresentationFormat>
  <Paragraphs>67</Paragraphs>
  <Slides>18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Default Design</vt:lpstr>
      <vt:lpstr>1_Default Design</vt:lpstr>
      <vt:lpstr>2_Default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</vt:lpstr>
      <vt:lpstr>PowerPoint Presentation</vt:lpstr>
      <vt:lpstr>Example:</vt:lpstr>
      <vt:lpstr>PowerPoint Presentation</vt:lpstr>
      <vt:lpstr>PowerPoint Presentation</vt:lpstr>
      <vt:lpstr>PowerPoint Presentation</vt:lpstr>
      <vt:lpstr>PowerPoint Presentation</vt:lpstr>
      <vt:lpstr>Question:  Why is the ground prong longer than the other two in a plug?</vt:lpstr>
      <vt:lpstr>PowerPoint Presentation</vt:lpstr>
      <vt:lpstr>PowerPoint Presentation</vt:lpstr>
      <vt:lpstr>PowerPoint Presentation</vt:lpstr>
      <vt:lpstr>PowerPoint Presentation</vt:lpstr>
    </vt:vector>
  </TitlesOfParts>
  <Company>RHS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Fields</dc:title>
  <dc:creator>Graham Batchelor</dc:creator>
  <cp:lastModifiedBy>Stephen Anderson</cp:lastModifiedBy>
  <cp:revision>98</cp:revision>
  <dcterms:created xsi:type="dcterms:W3CDTF">2006-09-10T10:35:34Z</dcterms:created>
  <dcterms:modified xsi:type="dcterms:W3CDTF">2015-07-07T20:16:32Z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ating">
    <vt:lpwstr>low</vt:lpwstr>
  </property>
  <property fmtid="{D5CDD505-2E9C-101B-9397-08002B2CF9AE}" pid="3" name="Acknowledgements">
    <vt:lpwstr>none</vt:lpwstr>
  </property>
  <property fmtid="{D5CDD505-2E9C-101B-9397-08002B2CF9AE}" pid="4" name="Strategy">
    <vt:lpwstr>Not Applicable</vt:lpwstr>
  </property>
  <property fmtid="{D5CDD505-2E9C-101B-9397-08002B2CF9AE}" pid="5" name="Topic">
    <vt:lpwstr>phy13 DC capacitance</vt:lpwstr>
  </property>
  <property fmtid="{D5CDD505-2E9C-101B-9397-08002B2CF9AE}" pid="6" name="Resource Type">
    <vt:lpwstr>;#Activity;#presentation;#</vt:lpwstr>
  </property>
  <property fmtid="{D5CDD505-2E9C-101B-9397-08002B2CF9AE}" pid="7" name="contributor">
    <vt:lpwstr>br</vt:lpwstr>
  </property>
  <property fmtid="{D5CDD505-2E9C-101B-9397-08002B2CF9AE}" pid="8" name="Literacyclass">
    <vt:lpwstr>Not applicable</vt:lpwstr>
  </property>
  <property fmtid="{D5CDD505-2E9C-101B-9397-08002B2CF9AE}" pid="9" name="topic0">
    <vt:lpwstr>electric fields</vt:lpwstr>
  </property>
  <property fmtid="{D5CDD505-2E9C-101B-9397-08002B2CF9AE}" pid="10" name="comment">
    <vt:lpwstr>Revision on electric fields and thier representation.</vt:lpwstr>
  </property>
  <property fmtid="{D5CDD505-2E9C-101B-9397-08002B2CF9AE}" pid="11" name="author0">
    <vt:lpwstr>Graham Batchelor</vt:lpwstr>
  </property>
  <property fmtid="{D5CDD505-2E9C-101B-9397-08002B2CF9AE}" pid="12" name="school">
    <vt:lpwstr>Riccarton High</vt:lpwstr>
  </property>
  <property fmtid="{D5CDD505-2E9C-101B-9397-08002B2CF9AE}" pid="13" name="Level">
    <vt:lpwstr>level 3</vt:lpwstr>
  </property>
</Properties>
</file>