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handoutMasterIdLst>
    <p:handoutMasterId r:id="rId13"/>
  </p:handoutMasterIdLst>
  <p:sldIdLst>
    <p:sldId id="268" r:id="rId3"/>
    <p:sldId id="317" r:id="rId4"/>
    <p:sldId id="354" r:id="rId5"/>
    <p:sldId id="269" r:id="rId6"/>
    <p:sldId id="318" r:id="rId7"/>
    <p:sldId id="351" r:id="rId8"/>
    <p:sldId id="319" r:id="rId9"/>
    <p:sldId id="348" r:id="rId10"/>
    <p:sldId id="349" r:id="rId11"/>
  </p:sldIdLst>
  <p:sldSz cx="9144000" cy="6858000" type="screen4x3"/>
  <p:notesSz cx="9923463" cy="6791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4D3B"/>
    <a:srgbClr val="C61C1C"/>
    <a:srgbClr val="F3ABA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54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9827F4-836C-4D09-9169-860B6333DDBB}" type="datetimeFigureOut">
              <a:rPr lang="en-US"/>
              <a:pPr>
                <a:defRPr/>
              </a:pPr>
              <a:t>7/25/2014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001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0013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03CB51-3CA8-4094-8218-29A7B90BCA3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726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338" y="0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21392B-6EB7-4794-AE68-5A5224ADB2E8}" type="datetimeFigureOut">
              <a:rPr lang="en-US"/>
              <a:pPr>
                <a:defRPr/>
              </a:pPr>
              <a:t>7/25/2014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5663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5800"/>
            <a:ext cx="7939087" cy="3055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0013"/>
            <a:ext cx="430053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338" y="6450013"/>
            <a:ext cx="4300537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3B1346-BD87-4CEC-9D57-C7B2333BEBE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8552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055D75-2283-4FC0-8101-2D9F7754142E}" type="slidenum">
              <a:rPr lang="en-NZ" smtClean="0"/>
              <a:pPr/>
              <a:t>4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1A2E-54C1-4373-A8F4-FDBDAFE6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7956-966C-4320-96AE-4DAC178B3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C8601-7C94-439F-863C-8E17FAFC4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3350"/>
            <a:ext cx="8229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C22E8F-CAD0-4B2F-BF48-117B956F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38881B-2542-4557-942F-0113F306E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0" hangingPunct="0">
                <a:defRPr/>
              </a:pPr>
              <a:endParaRPr lang="en-NZ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0" hangingPunct="0">
                <a:defRPr/>
              </a:pPr>
              <a:endParaRPr lang="en-NZ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0" hangingPunct="0">
                <a:defRPr/>
              </a:pPr>
              <a:endParaRPr lang="en-NZ" alt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356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5D47-3E9F-4F07-A298-7BAA94B35D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07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D9646-2127-4118-B901-BFFC22C9B3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701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27F1E-6BF7-4E40-B3E4-217927F319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67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E7AD-4365-4F9E-8220-69EC7CC3AE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57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9E1A-A510-45D1-A970-C8580C6189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55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8CA67-3482-4BE8-A649-2DDFFF99DC9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0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A2CD-012D-4BAD-AA91-95C19ED0B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D97C7-2F25-4173-BC49-47491566C87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02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0D47-F81E-486A-A13A-73010F6FC9A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16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0EC93-D569-425A-B7DE-E591EFA4030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05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A0DEA-7030-4BEE-BAEA-8599789ED2B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53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4F3A-EF1F-458B-A660-D40E6E15A0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1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60BA1-59C2-4310-AB91-1EF41F1A8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A29D-4B26-47B0-9BCC-B637702D2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D2C73-2437-4F47-B715-B8B5F68F0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F4FEE-33C0-48F2-8AA8-3377A078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827E-5F89-4D21-A591-A36ACBFCF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9F3D5-76DB-4EBE-ABC6-9AB0FFC4C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741CD-21F0-495B-A92F-5C1AC67C0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68F0680-ADAA-43B3-8469-02A4C1C86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defRPr/>
              </a:pPr>
              <a:endParaRPr lang="en-NZ" sz="240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0" hangingPunct="0">
                <a:defRPr/>
              </a:pPr>
              <a:endParaRPr lang="en-NZ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0" hangingPunct="0">
                <a:defRPr/>
              </a:pPr>
              <a:endParaRPr lang="en-NZ" altLang="en-US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0" hangingPunct="0">
                <a:defRPr/>
              </a:pPr>
              <a:endParaRPr lang="en-NZ" altLang="en-US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253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</a:defRPr>
            </a:lvl1pPr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5A79782D-9987-4302-8827-A481E803D1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5630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533400"/>
            <a:ext cx="3657600" cy="3048000"/>
            <a:chOff x="240" y="336"/>
            <a:chExt cx="2304" cy="1920"/>
          </a:xfrm>
        </p:grpSpPr>
        <p:pic>
          <p:nvPicPr>
            <p:cNvPr id="7239" name="Picture 4" descr="j028213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0" y="528"/>
              <a:ext cx="816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40" name="Oval 5"/>
            <p:cNvSpPr>
              <a:spLocks noChangeArrowheads="1"/>
            </p:cNvSpPr>
            <p:nvPr/>
          </p:nvSpPr>
          <p:spPr bwMode="auto">
            <a:xfrm>
              <a:off x="1632" y="480"/>
              <a:ext cx="240" cy="24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endParaRPr lang="en-NZ"/>
            </a:p>
          </p:txBody>
        </p:sp>
        <p:sp>
          <p:nvSpPr>
            <p:cNvPr id="65542" name="Line 6"/>
            <p:cNvSpPr>
              <a:spLocks noChangeShapeType="1"/>
            </p:cNvSpPr>
            <p:nvPr/>
          </p:nvSpPr>
          <p:spPr bwMode="auto">
            <a:xfrm>
              <a:off x="720" y="2112"/>
              <a:ext cx="1680" cy="0"/>
            </a:xfrm>
            <a:prstGeom prst="line">
              <a:avLst/>
            </a:prstGeom>
            <a:noFill/>
            <a:ln w="31750">
              <a:solidFill>
                <a:srgbClr val="996633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pPr algn="ctr">
                <a:defRPr/>
              </a:pPr>
              <a:endParaRPr lang="en-NZ"/>
            </a:p>
          </p:txBody>
        </p:sp>
        <p:sp>
          <p:nvSpPr>
            <p:cNvPr id="7242" name="Text Box 7"/>
            <p:cNvSpPr txBox="1">
              <a:spLocks noChangeArrowheads="1"/>
            </p:cNvSpPr>
            <p:nvPr/>
          </p:nvSpPr>
          <p:spPr bwMode="auto">
            <a:xfrm>
              <a:off x="240" y="1152"/>
              <a:ext cx="158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FD4D3B"/>
                  </a:solidFill>
                </a:rPr>
                <a:t>Gravitational</a:t>
              </a:r>
              <a:r>
                <a:rPr lang="en-US" sz="2400" dirty="0"/>
                <a:t> Potential Energy</a:t>
              </a:r>
            </a:p>
          </p:txBody>
        </p:sp>
        <p:sp>
          <p:nvSpPr>
            <p:cNvPr id="7243" name="Rectangle 8"/>
            <p:cNvSpPr>
              <a:spLocks noChangeArrowheads="1"/>
            </p:cNvSpPr>
            <p:nvPr/>
          </p:nvSpPr>
          <p:spPr bwMode="auto">
            <a:xfrm>
              <a:off x="240" y="336"/>
              <a:ext cx="2304" cy="19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NZ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19600" y="533400"/>
            <a:ext cx="4387850" cy="3048000"/>
            <a:chOff x="2784" y="336"/>
            <a:chExt cx="2764" cy="1920"/>
          </a:xfrm>
        </p:grpSpPr>
        <p:grpSp>
          <p:nvGrpSpPr>
            <p:cNvPr id="7197" name="Group 10"/>
            <p:cNvGrpSpPr>
              <a:grpSpLocks/>
            </p:cNvGrpSpPr>
            <p:nvPr/>
          </p:nvGrpSpPr>
          <p:grpSpPr bwMode="auto">
            <a:xfrm>
              <a:off x="3024" y="432"/>
              <a:ext cx="2524" cy="1309"/>
              <a:chOff x="2592" y="768"/>
              <a:chExt cx="2524" cy="1309"/>
            </a:xfrm>
          </p:grpSpPr>
          <p:grpSp>
            <p:nvGrpSpPr>
              <p:cNvPr id="7200" name="Group 11"/>
              <p:cNvGrpSpPr>
                <a:grpSpLocks/>
              </p:cNvGrpSpPr>
              <p:nvPr/>
            </p:nvGrpSpPr>
            <p:grpSpPr bwMode="auto">
              <a:xfrm rot="10766602">
                <a:off x="4032" y="1584"/>
                <a:ext cx="480" cy="290"/>
                <a:chOff x="1632" y="1632"/>
                <a:chExt cx="1392" cy="288"/>
              </a:xfrm>
            </p:grpSpPr>
            <p:grpSp>
              <p:nvGrpSpPr>
                <p:cNvPr id="7223" name="Group 12"/>
                <p:cNvGrpSpPr>
                  <a:grpSpLocks/>
                </p:cNvGrpSpPr>
                <p:nvPr/>
              </p:nvGrpSpPr>
              <p:grpSpPr bwMode="auto">
                <a:xfrm>
                  <a:off x="1632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7236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37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38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224" name="Group 16"/>
                <p:cNvGrpSpPr>
                  <a:grpSpLocks/>
                </p:cNvGrpSpPr>
                <p:nvPr/>
              </p:nvGrpSpPr>
              <p:grpSpPr bwMode="auto">
                <a:xfrm>
                  <a:off x="2208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7233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34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35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225" name="Group 20"/>
                <p:cNvGrpSpPr>
                  <a:grpSpLocks/>
                </p:cNvGrpSpPr>
                <p:nvPr/>
              </p:nvGrpSpPr>
              <p:grpSpPr bwMode="auto">
                <a:xfrm>
                  <a:off x="1920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7230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31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32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226" name="Group 24"/>
                <p:cNvGrpSpPr>
                  <a:grpSpLocks/>
                </p:cNvGrpSpPr>
                <p:nvPr/>
              </p:nvGrpSpPr>
              <p:grpSpPr bwMode="auto">
                <a:xfrm>
                  <a:off x="2496" y="1632"/>
                  <a:ext cx="528" cy="288"/>
                  <a:chOff x="1632" y="1344"/>
                  <a:chExt cx="576" cy="576"/>
                </a:xfrm>
              </p:grpSpPr>
              <p:sp>
                <p:nvSpPr>
                  <p:cNvPr id="722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28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1728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22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344"/>
                    <a:ext cx="384" cy="576"/>
                  </a:xfrm>
                  <a:prstGeom prst="ellipse">
                    <a:avLst/>
                  </a:prstGeom>
                  <a:noFill/>
                  <a:ln w="22225">
                    <a:solidFill>
                      <a:schemeClr val="tx2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7201" name="Group 28"/>
              <p:cNvGrpSpPr>
                <a:grpSpLocks/>
              </p:cNvGrpSpPr>
              <p:nvPr/>
            </p:nvGrpSpPr>
            <p:grpSpPr bwMode="auto">
              <a:xfrm>
                <a:off x="2592" y="768"/>
                <a:ext cx="2524" cy="1309"/>
                <a:chOff x="2592" y="768"/>
                <a:chExt cx="2524" cy="1309"/>
              </a:xfrm>
            </p:grpSpPr>
            <p:grpSp>
              <p:nvGrpSpPr>
                <p:cNvPr id="7202" name="Group 29"/>
                <p:cNvGrpSpPr>
                  <a:grpSpLocks/>
                </p:cNvGrpSpPr>
                <p:nvPr/>
              </p:nvGrpSpPr>
              <p:grpSpPr bwMode="auto">
                <a:xfrm>
                  <a:off x="2592" y="768"/>
                  <a:ext cx="2524" cy="626"/>
                  <a:chOff x="2592" y="768"/>
                  <a:chExt cx="2524" cy="626"/>
                </a:xfrm>
              </p:grpSpPr>
              <p:pic>
                <p:nvPicPr>
                  <p:cNvPr id="7205" name="Picture 30" descr="j0230646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4032" y="768"/>
                    <a:ext cx="1084" cy="5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7206" name="Group 31"/>
                  <p:cNvGrpSpPr>
                    <a:grpSpLocks/>
                  </p:cNvGrpSpPr>
                  <p:nvPr/>
                </p:nvGrpSpPr>
                <p:grpSpPr bwMode="auto">
                  <a:xfrm rot="10766602">
                    <a:off x="2592" y="1104"/>
                    <a:ext cx="1920" cy="290"/>
                    <a:chOff x="1632" y="1632"/>
                    <a:chExt cx="1392" cy="288"/>
                  </a:xfrm>
                </p:grpSpPr>
                <p:grpSp>
                  <p:nvGrpSpPr>
                    <p:cNvPr id="7207" name="Group 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32" y="1632"/>
                      <a:ext cx="528" cy="288"/>
                      <a:chOff x="1632" y="1344"/>
                      <a:chExt cx="576" cy="576"/>
                    </a:xfrm>
                  </p:grpSpPr>
                  <p:sp>
                    <p:nvSpPr>
                      <p:cNvPr id="7220" name="Oval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32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21" name="Oval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22" name="Oval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24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7208" name="Group 3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1632"/>
                      <a:ext cx="528" cy="288"/>
                      <a:chOff x="1632" y="1344"/>
                      <a:chExt cx="576" cy="576"/>
                    </a:xfrm>
                  </p:grpSpPr>
                  <p:sp>
                    <p:nvSpPr>
                      <p:cNvPr id="7217" name="Oval 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32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18" name="Oval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19" name="Oval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24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7209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20" y="1632"/>
                      <a:ext cx="528" cy="288"/>
                      <a:chOff x="1632" y="1344"/>
                      <a:chExt cx="576" cy="576"/>
                    </a:xfrm>
                  </p:grpSpPr>
                  <p:sp>
                    <p:nvSpPr>
                      <p:cNvPr id="7214" name="Oval 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32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15" name="Oval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16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24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  <p:grpSp>
                  <p:nvGrpSpPr>
                    <p:cNvPr id="7210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6" y="1632"/>
                      <a:ext cx="528" cy="288"/>
                      <a:chOff x="1632" y="1344"/>
                      <a:chExt cx="576" cy="576"/>
                    </a:xfrm>
                  </p:grpSpPr>
                  <p:sp>
                    <p:nvSpPr>
                      <p:cNvPr id="7211" name="Oval 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32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12" name="Oval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728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  <p:sp>
                    <p:nvSpPr>
                      <p:cNvPr id="7213" name="Oval 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824" y="1344"/>
                        <a:ext cx="384" cy="576"/>
                      </a:xfrm>
                      <a:prstGeom prst="ellipse">
                        <a:avLst/>
                      </a:prstGeom>
                      <a:noFill/>
                      <a:ln w="22225">
                        <a:solidFill>
                          <a:schemeClr val="tx2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>
                        <a:spAutoFit/>
                      </a:bodyPr>
                      <a:lstStyle/>
                      <a:p>
                        <a:pPr algn="ctr"/>
                        <a:endParaRPr lang="en-NZ"/>
                      </a:p>
                    </p:txBody>
                  </p:sp>
                </p:grpSp>
              </p:grpSp>
            </p:grpSp>
            <p:pic>
              <p:nvPicPr>
                <p:cNvPr id="7203" name="Picture 48" descr="BD05378_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504" y="1728"/>
                  <a:ext cx="576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720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640" y="1680"/>
                  <a:ext cx="81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/>
                    <a:t>or</a:t>
                  </a:r>
                </a:p>
              </p:txBody>
            </p:sp>
          </p:grpSp>
        </p:grpSp>
        <p:sp>
          <p:nvSpPr>
            <p:cNvPr id="7198" name="Text Box 50"/>
            <p:cNvSpPr txBox="1">
              <a:spLocks noChangeArrowheads="1"/>
            </p:cNvSpPr>
            <p:nvPr/>
          </p:nvSpPr>
          <p:spPr bwMode="auto">
            <a:xfrm>
              <a:off x="2784" y="1872"/>
              <a:ext cx="25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FD4D3B"/>
                  </a:solidFill>
                </a:rPr>
                <a:t>Elastic</a:t>
              </a:r>
              <a:r>
                <a:rPr lang="en-US" sz="2400" dirty="0"/>
                <a:t> Potential Energy</a:t>
              </a:r>
            </a:p>
          </p:txBody>
        </p:sp>
        <p:sp>
          <p:nvSpPr>
            <p:cNvPr id="7199" name="Rectangle 51"/>
            <p:cNvSpPr>
              <a:spLocks noChangeArrowheads="1"/>
            </p:cNvSpPr>
            <p:nvPr/>
          </p:nvSpPr>
          <p:spPr bwMode="auto">
            <a:xfrm>
              <a:off x="2784" y="336"/>
              <a:ext cx="2736" cy="19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endParaRPr lang="en-NZ"/>
            </a:p>
          </p:txBody>
        </p:sp>
      </p:grpSp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1295400" y="3581400"/>
            <a:ext cx="4800600" cy="2514600"/>
            <a:chOff x="816" y="2256"/>
            <a:chExt cx="3024" cy="1584"/>
          </a:xfrm>
        </p:grpSpPr>
        <p:sp>
          <p:nvSpPr>
            <p:cNvPr id="7177" name="Text Box 53"/>
            <p:cNvSpPr txBox="1">
              <a:spLocks noChangeArrowheads="1"/>
            </p:cNvSpPr>
            <p:nvPr/>
          </p:nvSpPr>
          <p:spPr bwMode="auto">
            <a:xfrm>
              <a:off x="1680" y="2256"/>
              <a:ext cx="21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/>
                <a:t>Now…</a:t>
              </a:r>
            </a:p>
          </p:txBody>
        </p:sp>
        <p:grpSp>
          <p:nvGrpSpPr>
            <p:cNvPr id="7178" name="Group 54"/>
            <p:cNvGrpSpPr>
              <a:grpSpLocks/>
            </p:cNvGrpSpPr>
            <p:nvPr/>
          </p:nvGrpSpPr>
          <p:grpSpPr bwMode="auto">
            <a:xfrm>
              <a:off x="816" y="2592"/>
              <a:ext cx="2688" cy="1248"/>
              <a:chOff x="816" y="2592"/>
              <a:chExt cx="2688" cy="1248"/>
            </a:xfrm>
          </p:grpSpPr>
          <p:grpSp>
            <p:nvGrpSpPr>
              <p:cNvPr id="7179" name="Group 55"/>
              <p:cNvGrpSpPr>
                <a:grpSpLocks/>
              </p:cNvGrpSpPr>
              <p:nvPr/>
            </p:nvGrpSpPr>
            <p:grpSpPr bwMode="auto">
              <a:xfrm>
                <a:off x="2784" y="2976"/>
                <a:ext cx="720" cy="697"/>
                <a:chOff x="3408" y="3168"/>
                <a:chExt cx="720" cy="697"/>
              </a:xfrm>
            </p:grpSpPr>
            <p:grpSp>
              <p:nvGrpSpPr>
                <p:cNvPr id="7193" name="Group 56"/>
                <p:cNvGrpSpPr>
                  <a:grpSpLocks/>
                </p:cNvGrpSpPr>
                <p:nvPr/>
              </p:nvGrpSpPr>
              <p:grpSpPr bwMode="auto">
                <a:xfrm>
                  <a:off x="3408" y="3168"/>
                  <a:ext cx="720" cy="697"/>
                  <a:chOff x="2784" y="2976"/>
                  <a:chExt cx="1127" cy="1129"/>
                </a:xfrm>
              </p:grpSpPr>
              <p:pic>
                <p:nvPicPr>
                  <p:cNvPr id="7195" name="Picture 57" descr="j0197524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2784" y="2976"/>
                    <a:ext cx="1127" cy="112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719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3072"/>
                    <a:ext cx="432" cy="43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19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504" y="3168"/>
                  <a:ext cx="432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 sz="3600"/>
                    <a:t>-</a:t>
                  </a:r>
                </a:p>
              </p:txBody>
            </p:sp>
          </p:grpSp>
          <p:grpSp>
            <p:nvGrpSpPr>
              <p:cNvPr id="7180" name="Group 60"/>
              <p:cNvGrpSpPr>
                <a:grpSpLocks/>
              </p:cNvGrpSpPr>
              <p:nvPr/>
            </p:nvGrpSpPr>
            <p:grpSpPr bwMode="auto">
              <a:xfrm>
                <a:off x="816" y="2592"/>
                <a:ext cx="1344" cy="1248"/>
                <a:chOff x="432" y="2736"/>
                <a:chExt cx="1344" cy="1248"/>
              </a:xfrm>
            </p:grpSpPr>
            <p:sp>
              <p:nvSpPr>
                <p:cNvPr id="7181" name="Oval 61"/>
                <p:cNvSpPr>
                  <a:spLocks noChangeArrowheads="1"/>
                </p:cNvSpPr>
                <p:nvPr/>
              </p:nvSpPr>
              <p:spPr bwMode="auto">
                <a:xfrm>
                  <a:off x="432" y="2736"/>
                  <a:ext cx="1248" cy="1248"/>
                </a:xfrm>
                <a:prstGeom prst="ellipse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18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1104" y="3360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344" y="3216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104" y="3120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768" y="3024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1152" y="2880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0" y="2976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16" y="2736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89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912" y="3600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90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624" y="3552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91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480" y="3264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19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816" y="3264"/>
                  <a:ext cx="43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>
                      <a:schemeClr val="bg2"/>
                    </a:buClr>
                    <a:buSzPct val="65000"/>
                    <a:buFont typeface="Wingdings" pitchFamily="2" charset="2"/>
                    <a:buNone/>
                  </a:pPr>
                  <a:r>
                    <a:rPr lang="en-US"/>
                    <a:t>+</a:t>
                  </a:r>
                </a:p>
              </p:txBody>
            </p:sp>
          </p:grpSp>
        </p:grpSp>
      </p:grpSp>
      <p:grpSp>
        <p:nvGrpSpPr>
          <p:cNvPr id="22" name="Group 73"/>
          <p:cNvGrpSpPr>
            <a:grpSpLocks/>
          </p:cNvGrpSpPr>
          <p:nvPr/>
        </p:nvGrpSpPr>
        <p:grpSpPr bwMode="auto">
          <a:xfrm>
            <a:off x="304800" y="4038600"/>
            <a:ext cx="8458200" cy="2133600"/>
            <a:chOff x="192" y="2544"/>
            <a:chExt cx="5328" cy="1344"/>
          </a:xfrm>
        </p:grpSpPr>
        <p:sp>
          <p:nvSpPr>
            <p:cNvPr id="7175" name="Text Box 74"/>
            <p:cNvSpPr txBox="1">
              <a:spLocks noChangeArrowheads="1"/>
            </p:cNvSpPr>
            <p:nvPr/>
          </p:nvSpPr>
          <p:spPr bwMode="auto">
            <a:xfrm>
              <a:off x="3420" y="2784"/>
              <a:ext cx="18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Clr>
                  <a:schemeClr val="bg2"/>
                </a:buClr>
                <a:buSzPct val="65000"/>
                <a:buFont typeface="Wingdings" pitchFamily="2" charset="2"/>
                <a:buNone/>
              </a:pPr>
              <a:r>
                <a:rPr lang="en-US" sz="2400" dirty="0">
                  <a:solidFill>
                    <a:srgbClr val="FD4D3B"/>
                  </a:solidFill>
                </a:rPr>
                <a:t>Electric</a:t>
              </a:r>
              <a:r>
                <a:rPr lang="en-US" sz="2400" dirty="0"/>
                <a:t> Potential </a:t>
              </a:r>
              <a:r>
                <a:rPr lang="en-US" sz="2400" dirty="0" smtClean="0"/>
                <a:t>Energy</a:t>
              </a:r>
              <a:endParaRPr lang="en-US" sz="2400" dirty="0"/>
            </a:p>
          </p:txBody>
        </p:sp>
        <p:sp>
          <p:nvSpPr>
            <p:cNvPr id="7176" name="Rectangle 75"/>
            <p:cNvSpPr>
              <a:spLocks noChangeArrowheads="1"/>
            </p:cNvSpPr>
            <p:nvPr/>
          </p:nvSpPr>
          <p:spPr bwMode="auto">
            <a:xfrm>
              <a:off x="192" y="2544"/>
              <a:ext cx="5328" cy="1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endParaRPr lang="en-N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Electric Potential Energy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2550"/>
            <a:ext cx="8229600" cy="27257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a charge is moved in an electric field, it gains or loses electric potential energy</a:t>
            </a:r>
          </a:p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the charge must be “pushed” against the field,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work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must be done on it so it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gains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energy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0838" y="3690938"/>
            <a:ext cx="4914900" cy="2692400"/>
            <a:chOff x="1448" y="2034"/>
            <a:chExt cx="2539" cy="139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8" y="2034"/>
              <a:ext cx="2539" cy="1391"/>
              <a:chOff x="1448" y="929"/>
              <a:chExt cx="3264" cy="2496"/>
            </a:xfrm>
          </p:grpSpPr>
          <p:sp>
            <p:nvSpPr>
              <p:cNvPr id="24590" name="Rectangle 6"/>
              <p:cNvSpPr>
                <a:spLocks noChangeArrowheads="1"/>
              </p:cNvSpPr>
              <p:nvPr/>
            </p:nvSpPr>
            <p:spPr bwMode="auto">
              <a:xfrm rot="-5400000">
                <a:off x="1832" y="545"/>
                <a:ext cx="2496" cy="3264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91" name="Rectangle 7"/>
              <p:cNvSpPr>
                <a:spLocks noChangeArrowheads="1"/>
              </p:cNvSpPr>
              <p:nvPr/>
            </p:nvSpPr>
            <p:spPr bwMode="auto">
              <a:xfrm rot="-5400000">
                <a:off x="1120" y="2057"/>
                <a:ext cx="211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92" name="Rectangle 8"/>
              <p:cNvSpPr>
                <a:spLocks noChangeArrowheads="1"/>
              </p:cNvSpPr>
              <p:nvPr/>
            </p:nvSpPr>
            <p:spPr bwMode="auto">
              <a:xfrm rot="-5400000">
                <a:off x="1792" y="1961"/>
                <a:ext cx="96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93" name="Rectangle 9"/>
              <p:cNvSpPr>
                <a:spLocks noChangeArrowheads="1"/>
              </p:cNvSpPr>
              <p:nvPr/>
            </p:nvSpPr>
            <p:spPr bwMode="auto">
              <a:xfrm rot="16200000" flipV="1">
                <a:off x="2848" y="2057"/>
                <a:ext cx="211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94" name="Rectangle 10"/>
              <p:cNvSpPr>
                <a:spLocks noChangeArrowheads="1"/>
              </p:cNvSpPr>
              <p:nvPr/>
            </p:nvSpPr>
            <p:spPr bwMode="auto">
              <a:xfrm rot="16200000" flipV="1">
                <a:off x="4192" y="1961"/>
                <a:ext cx="96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95" name="Text Box 11"/>
              <p:cNvSpPr txBox="1">
                <a:spLocks noChangeArrowheads="1"/>
              </p:cNvSpPr>
              <p:nvPr/>
            </p:nvSpPr>
            <p:spPr bwMode="auto">
              <a:xfrm rot="-5400000">
                <a:off x="2058" y="2969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596" name="Text Box 12"/>
              <p:cNvSpPr txBox="1">
                <a:spLocks noChangeArrowheads="1"/>
              </p:cNvSpPr>
              <p:nvPr/>
            </p:nvSpPr>
            <p:spPr bwMode="auto">
              <a:xfrm rot="-5400000">
                <a:off x="2058" y="2679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597" name="Text Box 13"/>
              <p:cNvSpPr txBox="1">
                <a:spLocks noChangeArrowheads="1"/>
              </p:cNvSpPr>
              <p:nvPr/>
            </p:nvSpPr>
            <p:spPr bwMode="auto">
              <a:xfrm rot="-5400000">
                <a:off x="2058" y="2337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598" name="Text Box 14"/>
              <p:cNvSpPr txBox="1">
                <a:spLocks noChangeArrowheads="1"/>
              </p:cNvSpPr>
              <p:nvPr/>
            </p:nvSpPr>
            <p:spPr bwMode="auto">
              <a:xfrm rot="-5400000">
                <a:off x="2059" y="2051"/>
                <a:ext cx="241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599" name="Text Box 15"/>
              <p:cNvSpPr txBox="1">
                <a:spLocks noChangeArrowheads="1"/>
              </p:cNvSpPr>
              <p:nvPr/>
            </p:nvSpPr>
            <p:spPr bwMode="auto">
              <a:xfrm rot="-5400000">
                <a:off x="2058" y="1715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600" name="Text Box 16"/>
              <p:cNvSpPr txBox="1">
                <a:spLocks noChangeArrowheads="1"/>
              </p:cNvSpPr>
              <p:nvPr/>
            </p:nvSpPr>
            <p:spPr bwMode="auto">
              <a:xfrm rot="-5400000">
                <a:off x="2058" y="1426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601" name="Text Box 17"/>
              <p:cNvSpPr txBox="1">
                <a:spLocks noChangeArrowheads="1"/>
              </p:cNvSpPr>
              <p:nvPr/>
            </p:nvSpPr>
            <p:spPr bwMode="auto">
              <a:xfrm rot="-5400000">
                <a:off x="2059" y="1138"/>
                <a:ext cx="24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</a:t>
                </a:r>
              </a:p>
            </p:txBody>
          </p:sp>
          <p:sp>
            <p:nvSpPr>
              <p:cNvPr id="24602" name="Text Box 18"/>
              <p:cNvSpPr txBox="1">
                <a:spLocks noChangeArrowheads="1"/>
              </p:cNvSpPr>
              <p:nvPr/>
            </p:nvSpPr>
            <p:spPr bwMode="auto">
              <a:xfrm rot="-5400000">
                <a:off x="3788" y="3012"/>
                <a:ext cx="240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3" name="Text Box 19"/>
              <p:cNvSpPr txBox="1">
                <a:spLocks noChangeArrowheads="1"/>
              </p:cNvSpPr>
              <p:nvPr/>
            </p:nvSpPr>
            <p:spPr bwMode="auto">
              <a:xfrm rot="-5400000">
                <a:off x="3787" y="2723"/>
                <a:ext cx="24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4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3786" y="2386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5" name="Text Box 21"/>
              <p:cNvSpPr txBox="1">
                <a:spLocks noChangeArrowheads="1"/>
              </p:cNvSpPr>
              <p:nvPr/>
            </p:nvSpPr>
            <p:spPr bwMode="auto">
              <a:xfrm rot="-5400000">
                <a:off x="3787" y="2051"/>
                <a:ext cx="241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6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3786" y="1715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7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3786" y="1378"/>
                <a:ext cx="243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8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3787" y="1091"/>
                <a:ext cx="242" cy="2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</a:t>
                </a:r>
              </a:p>
            </p:txBody>
          </p:sp>
          <p:sp>
            <p:nvSpPr>
              <p:cNvPr id="24609" name="Line 25"/>
              <p:cNvSpPr>
                <a:spLocks noChangeShapeType="1"/>
              </p:cNvSpPr>
              <p:nvPr/>
            </p:nvSpPr>
            <p:spPr bwMode="auto">
              <a:xfrm rot="-5400000">
                <a:off x="3040" y="2345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610" name="Line 26"/>
              <p:cNvSpPr>
                <a:spLocks noChangeShapeType="1"/>
              </p:cNvSpPr>
              <p:nvPr/>
            </p:nvSpPr>
            <p:spPr bwMode="auto">
              <a:xfrm rot="-5400000">
                <a:off x="3040" y="2009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611" name="Line 27"/>
              <p:cNvSpPr>
                <a:spLocks noChangeShapeType="1"/>
              </p:cNvSpPr>
              <p:nvPr/>
            </p:nvSpPr>
            <p:spPr bwMode="auto">
              <a:xfrm rot="-5400000">
                <a:off x="3040" y="1673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612" name="Line 28"/>
              <p:cNvSpPr>
                <a:spLocks noChangeShapeType="1"/>
              </p:cNvSpPr>
              <p:nvPr/>
            </p:nvSpPr>
            <p:spPr bwMode="auto">
              <a:xfrm rot="-5400000">
                <a:off x="3040" y="1365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613" name="Line 29"/>
              <p:cNvSpPr>
                <a:spLocks noChangeShapeType="1"/>
              </p:cNvSpPr>
              <p:nvPr/>
            </p:nvSpPr>
            <p:spPr bwMode="auto">
              <a:xfrm rot="-5400000">
                <a:off x="3040" y="1049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614" name="Line 30"/>
              <p:cNvSpPr>
                <a:spLocks noChangeShapeType="1"/>
              </p:cNvSpPr>
              <p:nvPr/>
            </p:nvSpPr>
            <p:spPr bwMode="auto">
              <a:xfrm rot="-5400000">
                <a:off x="3040" y="761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615" name="Line 31"/>
              <p:cNvSpPr>
                <a:spLocks noChangeShapeType="1"/>
              </p:cNvSpPr>
              <p:nvPr/>
            </p:nvSpPr>
            <p:spPr bwMode="auto">
              <a:xfrm rot="-5400000">
                <a:off x="3040" y="473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2284" y="2738"/>
              <a:ext cx="638" cy="288"/>
              <a:chOff x="2474" y="2047"/>
              <a:chExt cx="638" cy="288"/>
            </a:xfrm>
          </p:grpSpPr>
          <p:sp>
            <p:nvSpPr>
              <p:cNvPr id="24587" name="Oval 33"/>
              <p:cNvSpPr>
                <a:spLocks noChangeArrowheads="1"/>
              </p:cNvSpPr>
              <p:nvPr/>
            </p:nvSpPr>
            <p:spPr bwMode="auto">
              <a:xfrm rot="-5400000">
                <a:off x="2756" y="2047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88" name="Text Box 34"/>
              <p:cNvSpPr txBox="1">
                <a:spLocks noChangeArrowheads="1"/>
              </p:cNvSpPr>
              <p:nvPr/>
            </p:nvSpPr>
            <p:spPr bwMode="auto">
              <a:xfrm>
                <a:off x="2728" y="2068"/>
                <a:ext cx="384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+Q</a:t>
                </a:r>
              </a:p>
            </p:txBody>
          </p:sp>
          <p:sp>
            <p:nvSpPr>
              <p:cNvPr id="24589" name="Line 35"/>
              <p:cNvSpPr>
                <a:spLocks noChangeShapeType="1"/>
              </p:cNvSpPr>
              <p:nvPr/>
            </p:nvSpPr>
            <p:spPr bwMode="auto">
              <a:xfrm rot="5400000" flipH="1">
                <a:off x="2618" y="205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2343" y="2244"/>
              <a:ext cx="604" cy="288"/>
              <a:chOff x="2742" y="1452"/>
              <a:chExt cx="604" cy="288"/>
            </a:xfrm>
          </p:grpSpPr>
          <p:sp>
            <p:nvSpPr>
              <p:cNvPr id="24584" name="Oval 37"/>
              <p:cNvSpPr>
                <a:spLocks noChangeArrowheads="1"/>
              </p:cNvSpPr>
              <p:nvPr/>
            </p:nvSpPr>
            <p:spPr bwMode="auto">
              <a:xfrm rot="-5400000">
                <a:off x="2770" y="1452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4585" name="Text Box 38"/>
              <p:cNvSpPr txBox="1">
                <a:spLocks noChangeArrowheads="1"/>
              </p:cNvSpPr>
              <p:nvPr/>
            </p:nvSpPr>
            <p:spPr bwMode="auto">
              <a:xfrm>
                <a:off x="2742" y="1473"/>
                <a:ext cx="384" cy="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Calibri" pitchFamily="34" charset="0"/>
                    <a:cs typeface="Calibri" pitchFamily="34" charset="0"/>
                  </a:rPr>
                  <a:t>-Q</a:t>
                </a:r>
              </a:p>
            </p:txBody>
          </p:sp>
          <p:sp>
            <p:nvSpPr>
              <p:cNvPr id="24586" name="Line 39"/>
              <p:cNvSpPr>
                <a:spLocks noChangeShapeType="1"/>
              </p:cNvSpPr>
              <p:nvPr/>
            </p:nvSpPr>
            <p:spPr bwMode="auto">
              <a:xfrm rot="-5400000">
                <a:off x="3202" y="14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NZ"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21_09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15"/>
          <a:stretch>
            <a:fillRect/>
          </a:stretch>
        </p:blipFill>
        <p:spPr bwMode="auto">
          <a:xfrm>
            <a:off x="1994886" y="500883"/>
            <a:ext cx="5227988" cy="763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1560787" y="3783724"/>
            <a:ext cx="1513490" cy="307427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2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Animation of doing work on a charge(14k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13" y="1757363"/>
            <a:ext cx="8497887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52413" y="3683000"/>
            <a:ext cx="79216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The Monkey is doing Work to bring the +</a:t>
            </a:r>
            <a:r>
              <a:rPr lang="en-US" sz="2400" b="1" dirty="0" err="1"/>
              <a:t>ve</a:t>
            </a:r>
            <a:r>
              <a:rPr lang="en-US" sz="2400" b="1" dirty="0"/>
              <a:t> charges together</a:t>
            </a:r>
            <a:endParaRPr lang="en-A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126452" y="1111032"/>
            <a:ext cx="162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Fixed positive charge</a:t>
            </a:r>
            <a:endParaRPr lang="en-NZ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2413" y="4628931"/>
            <a:ext cx="7921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When released the smaller +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charge gains kinetic energy</a:t>
            </a:r>
            <a:endParaRPr lang="en-A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1965325" y="3014663"/>
            <a:ext cx="5207000" cy="2852737"/>
            <a:chOff x="1448" y="1824"/>
            <a:chExt cx="2922" cy="1601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1448" y="1824"/>
              <a:ext cx="2922" cy="1601"/>
              <a:chOff x="1448" y="929"/>
              <a:chExt cx="3264" cy="2496"/>
            </a:xfrm>
          </p:grpSpPr>
          <p:sp>
            <p:nvSpPr>
              <p:cNvPr id="25614" name="Rectangle 5"/>
              <p:cNvSpPr>
                <a:spLocks noChangeArrowheads="1"/>
              </p:cNvSpPr>
              <p:nvPr/>
            </p:nvSpPr>
            <p:spPr bwMode="auto">
              <a:xfrm rot="-5400000">
                <a:off x="1832" y="545"/>
                <a:ext cx="2496" cy="3264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15" name="Rectangle 7"/>
              <p:cNvSpPr>
                <a:spLocks noChangeArrowheads="1"/>
              </p:cNvSpPr>
              <p:nvPr/>
            </p:nvSpPr>
            <p:spPr bwMode="auto">
              <a:xfrm rot="-5400000">
                <a:off x="1120" y="2057"/>
                <a:ext cx="211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16" name="Rectangle 8"/>
              <p:cNvSpPr>
                <a:spLocks noChangeArrowheads="1"/>
              </p:cNvSpPr>
              <p:nvPr/>
            </p:nvSpPr>
            <p:spPr bwMode="auto">
              <a:xfrm rot="-5400000">
                <a:off x="1792" y="1961"/>
                <a:ext cx="96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17" name="Rectangle 10"/>
              <p:cNvSpPr>
                <a:spLocks noChangeArrowheads="1"/>
              </p:cNvSpPr>
              <p:nvPr/>
            </p:nvSpPr>
            <p:spPr bwMode="auto">
              <a:xfrm rot="16200000" flipV="1">
                <a:off x="2848" y="2057"/>
                <a:ext cx="211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18" name="Rectangle 11"/>
              <p:cNvSpPr>
                <a:spLocks noChangeArrowheads="1"/>
              </p:cNvSpPr>
              <p:nvPr/>
            </p:nvSpPr>
            <p:spPr bwMode="auto">
              <a:xfrm rot="16200000" flipV="1">
                <a:off x="4192" y="1961"/>
                <a:ext cx="96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19" name="Text Box 12"/>
              <p:cNvSpPr txBox="1">
                <a:spLocks noChangeArrowheads="1"/>
              </p:cNvSpPr>
              <p:nvPr/>
            </p:nvSpPr>
            <p:spPr bwMode="auto">
              <a:xfrm rot="-5400000">
                <a:off x="2052" y="2973"/>
                <a:ext cx="24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0" name="Text Box 13"/>
              <p:cNvSpPr txBox="1">
                <a:spLocks noChangeArrowheads="1"/>
              </p:cNvSpPr>
              <p:nvPr/>
            </p:nvSpPr>
            <p:spPr bwMode="auto">
              <a:xfrm rot="-5400000">
                <a:off x="2051" y="2682"/>
                <a:ext cx="24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1" name="Text Box 14"/>
              <p:cNvSpPr txBox="1">
                <a:spLocks noChangeArrowheads="1"/>
              </p:cNvSpPr>
              <p:nvPr/>
            </p:nvSpPr>
            <p:spPr bwMode="auto">
              <a:xfrm rot="-5400000">
                <a:off x="2051" y="2343"/>
                <a:ext cx="24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2" name="Text Box 15"/>
              <p:cNvSpPr txBox="1">
                <a:spLocks noChangeArrowheads="1"/>
              </p:cNvSpPr>
              <p:nvPr/>
            </p:nvSpPr>
            <p:spPr bwMode="auto">
              <a:xfrm rot="-5400000">
                <a:off x="2052" y="2057"/>
                <a:ext cx="24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3" name="Text Box 16"/>
              <p:cNvSpPr txBox="1">
                <a:spLocks noChangeArrowheads="1"/>
              </p:cNvSpPr>
              <p:nvPr/>
            </p:nvSpPr>
            <p:spPr bwMode="auto">
              <a:xfrm rot="-5400000">
                <a:off x="2051" y="1721"/>
                <a:ext cx="24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4" name="Text Box 17"/>
              <p:cNvSpPr txBox="1">
                <a:spLocks noChangeArrowheads="1"/>
              </p:cNvSpPr>
              <p:nvPr/>
            </p:nvSpPr>
            <p:spPr bwMode="auto">
              <a:xfrm rot="-5400000">
                <a:off x="2052" y="1431"/>
                <a:ext cx="24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5" name="Text Box 18"/>
              <p:cNvSpPr txBox="1">
                <a:spLocks noChangeArrowheads="1"/>
              </p:cNvSpPr>
              <p:nvPr/>
            </p:nvSpPr>
            <p:spPr bwMode="auto">
              <a:xfrm rot="-5400000">
                <a:off x="2052" y="1145"/>
                <a:ext cx="241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25626" name="Text Box 19"/>
              <p:cNvSpPr txBox="1">
                <a:spLocks noChangeArrowheads="1"/>
              </p:cNvSpPr>
              <p:nvPr/>
            </p:nvSpPr>
            <p:spPr bwMode="auto">
              <a:xfrm rot="-5400000">
                <a:off x="3779" y="3017"/>
                <a:ext cx="242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27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3779" y="2728"/>
                <a:ext cx="242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28" name="Text Box 21"/>
              <p:cNvSpPr txBox="1">
                <a:spLocks noChangeArrowheads="1"/>
              </p:cNvSpPr>
              <p:nvPr/>
            </p:nvSpPr>
            <p:spPr bwMode="auto">
              <a:xfrm rot="-5400000">
                <a:off x="3780" y="2391"/>
                <a:ext cx="240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29" name="Text Box 22"/>
              <p:cNvSpPr txBox="1">
                <a:spLocks noChangeArrowheads="1"/>
              </p:cNvSpPr>
              <p:nvPr/>
            </p:nvSpPr>
            <p:spPr bwMode="auto">
              <a:xfrm rot="-5400000">
                <a:off x="3779" y="2057"/>
                <a:ext cx="241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30" name="Text Box 23"/>
              <p:cNvSpPr txBox="1">
                <a:spLocks noChangeArrowheads="1"/>
              </p:cNvSpPr>
              <p:nvPr/>
            </p:nvSpPr>
            <p:spPr bwMode="auto">
              <a:xfrm rot="-5400000">
                <a:off x="3778" y="1721"/>
                <a:ext cx="243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31" name="Text Box 24"/>
              <p:cNvSpPr txBox="1">
                <a:spLocks noChangeArrowheads="1"/>
              </p:cNvSpPr>
              <p:nvPr/>
            </p:nvSpPr>
            <p:spPr bwMode="auto">
              <a:xfrm rot="-5400000">
                <a:off x="3778" y="1383"/>
                <a:ext cx="243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32" name="Text Box 25"/>
              <p:cNvSpPr txBox="1">
                <a:spLocks noChangeArrowheads="1"/>
              </p:cNvSpPr>
              <p:nvPr/>
            </p:nvSpPr>
            <p:spPr bwMode="auto">
              <a:xfrm rot="-5400000">
                <a:off x="3780" y="1097"/>
                <a:ext cx="240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  <p:sp>
            <p:nvSpPr>
              <p:cNvPr id="25633" name="Line 26"/>
              <p:cNvSpPr>
                <a:spLocks noChangeShapeType="1"/>
              </p:cNvSpPr>
              <p:nvPr/>
            </p:nvSpPr>
            <p:spPr bwMode="auto">
              <a:xfrm rot="-5400000">
                <a:off x="3040" y="2345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4" name="Line 27"/>
              <p:cNvSpPr>
                <a:spLocks noChangeShapeType="1"/>
              </p:cNvSpPr>
              <p:nvPr/>
            </p:nvSpPr>
            <p:spPr bwMode="auto">
              <a:xfrm rot="-5400000">
                <a:off x="3040" y="2009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5" name="Line 28"/>
              <p:cNvSpPr>
                <a:spLocks noChangeShapeType="1"/>
              </p:cNvSpPr>
              <p:nvPr/>
            </p:nvSpPr>
            <p:spPr bwMode="auto">
              <a:xfrm rot="-5400000">
                <a:off x="3040" y="1673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6" name="Line 29"/>
              <p:cNvSpPr>
                <a:spLocks noChangeShapeType="1"/>
              </p:cNvSpPr>
              <p:nvPr/>
            </p:nvSpPr>
            <p:spPr bwMode="auto">
              <a:xfrm rot="-5400000">
                <a:off x="3040" y="1365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7" name="Line 30"/>
              <p:cNvSpPr>
                <a:spLocks noChangeShapeType="1"/>
              </p:cNvSpPr>
              <p:nvPr/>
            </p:nvSpPr>
            <p:spPr bwMode="auto">
              <a:xfrm rot="-5400000">
                <a:off x="3040" y="1049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8" name="Line 31"/>
              <p:cNvSpPr>
                <a:spLocks noChangeShapeType="1"/>
              </p:cNvSpPr>
              <p:nvPr/>
            </p:nvSpPr>
            <p:spPr bwMode="auto">
              <a:xfrm rot="-5400000">
                <a:off x="3040" y="761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  <p:sp>
            <p:nvSpPr>
              <p:cNvPr id="25639" name="Line 32"/>
              <p:cNvSpPr>
                <a:spLocks noChangeShapeType="1"/>
              </p:cNvSpPr>
              <p:nvPr/>
            </p:nvSpPr>
            <p:spPr bwMode="auto">
              <a:xfrm rot="-5400000">
                <a:off x="3040" y="473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2612" y="2683"/>
              <a:ext cx="610" cy="288"/>
              <a:chOff x="4964" y="2121"/>
              <a:chExt cx="610" cy="288"/>
            </a:xfrm>
          </p:grpSpPr>
          <p:sp>
            <p:nvSpPr>
              <p:cNvPr id="25611" name="Oval 34"/>
              <p:cNvSpPr>
                <a:spLocks noChangeArrowheads="1"/>
              </p:cNvSpPr>
              <p:nvPr/>
            </p:nvSpPr>
            <p:spPr bwMode="auto">
              <a:xfrm rot="-5400000">
                <a:off x="4992" y="2121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12" name="Text Box 35"/>
              <p:cNvSpPr txBox="1">
                <a:spLocks noChangeArrowheads="1"/>
              </p:cNvSpPr>
              <p:nvPr/>
            </p:nvSpPr>
            <p:spPr bwMode="auto">
              <a:xfrm>
                <a:off x="4964" y="2142"/>
                <a:ext cx="384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+Q</a:t>
                </a:r>
              </a:p>
            </p:txBody>
          </p:sp>
          <p:sp>
            <p:nvSpPr>
              <p:cNvPr id="25613" name="Line 36"/>
              <p:cNvSpPr>
                <a:spLocks noChangeShapeType="1"/>
              </p:cNvSpPr>
              <p:nvPr/>
            </p:nvSpPr>
            <p:spPr bwMode="auto">
              <a:xfrm rot="-5400000">
                <a:off x="5430" y="211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NZ"/>
              </a:p>
            </p:txBody>
          </p:sp>
        </p:grpSp>
        <p:grpSp>
          <p:nvGrpSpPr>
            <p:cNvPr id="5" name="Group 49"/>
            <p:cNvGrpSpPr>
              <a:grpSpLocks/>
            </p:cNvGrpSpPr>
            <p:nvPr/>
          </p:nvGrpSpPr>
          <p:grpSpPr bwMode="auto">
            <a:xfrm>
              <a:off x="2477" y="2143"/>
              <a:ext cx="651" cy="288"/>
              <a:chOff x="3785" y="1445"/>
              <a:chExt cx="651" cy="288"/>
            </a:xfrm>
          </p:grpSpPr>
          <p:sp>
            <p:nvSpPr>
              <p:cNvPr id="25608" name="Oval 38"/>
              <p:cNvSpPr>
                <a:spLocks noChangeArrowheads="1"/>
              </p:cNvSpPr>
              <p:nvPr/>
            </p:nvSpPr>
            <p:spPr bwMode="auto">
              <a:xfrm rot="-5400000">
                <a:off x="4080" y="1445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5609" name="Text Box 39"/>
              <p:cNvSpPr txBox="1">
                <a:spLocks noChangeArrowheads="1"/>
              </p:cNvSpPr>
              <p:nvPr/>
            </p:nvSpPr>
            <p:spPr bwMode="auto">
              <a:xfrm>
                <a:off x="4052" y="1466"/>
                <a:ext cx="384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-Q</a:t>
                </a:r>
              </a:p>
            </p:txBody>
          </p:sp>
          <p:sp>
            <p:nvSpPr>
              <p:cNvPr id="25610" name="Line 40"/>
              <p:cNvSpPr>
                <a:spLocks noChangeShapeType="1"/>
              </p:cNvSpPr>
              <p:nvPr/>
            </p:nvSpPr>
            <p:spPr bwMode="auto">
              <a:xfrm rot="5400000" flipH="1">
                <a:off x="3929" y="1452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NZ"/>
              </a:p>
            </p:txBody>
          </p:sp>
        </p:grpSp>
      </p:grpSp>
      <p:sp>
        <p:nvSpPr>
          <p:cNvPr id="25646" name="Rectangle 4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If the charge moves by itself it </a:t>
            </a:r>
            <a:r>
              <a:rPr lang="en-US" sz="2800" u="sng" smtClean="0"/>
              <a:t>loses</a:t>
            </a:r>
            <a:r>
              <a:rPr lang="en-US" sz="2800" smtClean="0"/>
              <a:t> energy (converts it to kinetic energy)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ChangeArrowheads="1"/>
          </p:cNvSpPr>
          <p:nvPr/>
        </p:nvSpPr>
        <p:spPr bwMode="auto">
          <a:xfrm>
            <a:off x="4824413" y="2349500"/>
            <a:ext cx="4319587" cy="403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Electric potential energy</a:t>
            </a:r>
          </a:p>
        </p:txBody>
      </p:sp>
      <p:sp>
        <p:nvSpPr>
          <p:cNvPr id="720901" name="Rectangle 5"/>
          <p:cNvSpPr>
            <a:spLocks noChangeArrowheads="1"/>
          </p:cNvSpPr>
          <p:nvPr/>
        </p:nvSpPr>
        <p:spPr bwMode="auto">
          <a:xfrm>
            <a:off x="179388" y="2349500"/>
            <a:ext cx="4319587" cy="4032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smtClean="0">
              <a:solidFill>
                <a:srgbClr val="FFFFFF"/>
              </a:solidFill>
            </a:endParaRPr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303213" y="2368550"/>
            <a:ext cx="419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Gravitational potential energy of a mass</a:t>
            </a:r>
          </a:p>
        </p:txBody>
      </p:sp>
      <p:sp>
        <p:nvSpPr>
          <p:cNvPr id="720903" name="Line 7"/>
          <p:cNvSpPr>
            <a:spLocks noChangeShapeType="1"/>
          </p:cNvSpPr>
          <p:nvPr/>
        </p:nvSpPr>
        <p:spPr bwMode="auto">
          <a:xfrm>
            <a:off x="179388" y="6308725"/>
            <a:ext cx="34559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04" name="Text Box 8"/>
          <p:cNvSpPr txBox="1">
            <a:spLocks noChangeArrowheads="1"/>
          </p:cNvSpPr>
          <p:nvPr/>
        </p:nvSpPr>
        <p:spPr bwMode="auto">
          <a:xfrm>
            <a:off x="3687763" y="6045200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ground</a:t>
            </a:r>
          </a:p>
        </p:txBody>
      </p:sp>
      <p:sp>
        <p:nvSpPr>
          <p:cNvPr id="720905" name="Line 9"/>
          <p:cNvSpPr>
            <a:spLocks noChangeShapeType="1"/>
          </p:cNvSpPr>
          <p:nvPr/>
        </p:nvSpPr>
        <p:spPr bwMode="auto">
          <a:xfrm>
            <a:off x="2914650" y="4868863"/>
            <a:ext cx="0" cy="1439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06" name="Text Box 10"/>
          <p:cNvSpPr txBox="1">
            <a:spLocks noChangeArrowheads="1"/>
          </p:cNvSpPr>
          <p:nvPr/>
        </p:nvSpPr>
        <p:spPr bwMode="auto">
          <a:xfrm>
            <a:off x="3040063" y="5253038"/>
            <a:ext cx="315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20907" name="Line 11"/>
          <p:cNvSpPr>
            <a:spLocks noChangeShapeType="1"/>
          </p:cNvSpPr>
          <p:nvPr/>
        </p:nvSpPr>
        <p:spPr bwMode="auto">
          <a:xfrm>
            <a:off x="2339975" y="48688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08" name="Text Box 12"/>
          <p:cNvSpPr txBox="1">
            <a:spLocks noChangeArrowheads="1"/>
          </p:cNvSpPr>
          <p:nvPr/>
        </p:nvSpPr>
        <p:spPr bwMode="auto">
          <a:xfrm>
            <a:off x="1979613" y="5162550"/>
            <a:ext cx="32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720909" name="Oval 13"/>
          <p:cNvSpPr>
            <a:spLocks noChangeArrowheads="1"/>
          </p:cNvSpPr>
          <p:nvPr/>
        </p:nvSpPr>
        <p:spPr bwMode="auto">
          <a:xfrm>
            <a:off x="2051050" y="4581525"/>
            <a:ext cx="576263" cy="57626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720910" name="Line 14"/>
          <p:cNvSpPr>
            <a:spLocks noChangeShapeType="1"/>
          </p:cNvSpPr>
          <p:nvPr/>
        </p:nvSpPr>
        <p:spPr bwMode="auto">
          <a:xfrm flipV="1">
            <a:off x="3059113" y="3933825"/>
            <a:ext cx="0" cy="9350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11" name="Text Box 15"/>
          <p:cNvSpPr txBox="1">
            <a:spLocks noChangeArrowheads="1"/>
          </p:cNvSpPr>
          <p:nvPr/>
        </p:nvSpPr>
        <p:spPr bwMode="auto">
          <a:xfrm>
            <a:off x="3059113" y="4154488"/>
            <a:ext cx="468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800" smtClean="0">
                <a:solidFill>
                  <a:srgbClr val="000000"/>
                </a:solidFill>
                <a:cs typeface="Arial" charset="0"/>
              </a:rPr>
              <a:t>Δ</a:t>
            </a:r>
            <a:r>
              <a:rPr lang="en-US" altLang="en-US" sz="1800" smtClean="0">
                <a:solidFill>
                  <a:srgbClr val="000000"/>
                </a:solidFill>
                <a:cs typeface="Arial" charset="0"/>
              </a:rPr>
              <a:t>h</a:t>
            </a:r>
            <a:endParaRPr lang="el-GR" altLang="en-US" sz="18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20912" name="Text Box 16"/>
          <p:cNvSpPr txBox="1">
            <a:spLocks noChangeArrowheads="1"/>
          </p:cNvSpPr>
          <p:nvPr/>
        </p:nvSpPr>
        <p:spPr bwMode="auto">
          <a:xfrm>
            <a:off x="447675" y="3309938"/>
            <a:ext cx="873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F = mg</a:t>
            </a:r>
          </a:p>
        </p:txBody>
      </p:sp>
      <p:sp>
        <p:nvSpPr>
          <p:cNvPr id="720913" name="Text Box 17"/>
          <p:cNvSpPr txBox="1">
            <a:spLocks noChangeArrowheads="1"/>
          </p:cNvSpPr>
          <p:nvPr/>
        </p:nvSpPr>
        <p:spPr bwMode="auto">
          <a:xfrm>
            <a:off x="395288" y="3794125"/>
            <a:ext cx="9477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 = Fd</a:t>
            </a:r>
          </a:p>
        </p:txBody>
      </p:sp>
      <p:sp>
        <p:nvSpPr>
          <p:cNvPr id="720914" name="Line 18"/>
          <p:cNvSpPr>
            <a:spLocks noChangeShapeType="1"/>
          </p:cNvSpPr>
          <p:nvPr/>
        </p:nvSpPr>
        <p:spPr bwMode="auto">
          <a:xfrm>
            <a:off x="250825" y="4437063"/>
            <a:ext cx="4318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15" name="Text Box 19"/>
          <p:cNvSpPr txBox="1">
            <a:spLocks noChangeArrowheads="1"/>
          </p:cNvSpPr>
          <p:nvPr/>
        </p:nvSpPr>
        <p:spPr bwMode="auto">
          <a:xfrm>
            <a:off x="755650" y="4225925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 = mgd</a:t>
            </a:r>
          </a:p>
        </p:txBody>
      </p:sp>
      <p:sp>
        <p:nvSpPr>
          <p:cNvPr id="720916" name="Text Box 20"/>
          <p:cNvSpPr txBox="1">
            <a:spLocks noChangeArrowheads="1"/>
          </p:cNvSpPr>
          <p:nvPr/>
        </p:nvSpPr>
        <p:spPr bwMode="auto">
          <a:xfrm>
            <a:off x="466725" y="4657725"/>
            <a:ext cx="855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d = </a:t>
            </a:r>
            <a:r>
              <a:rPr lang="el-GR" altLang="en-US" sz="1800" smtClean="0">
                <a:solidFill>
                  <a:srgbClr val="000000"/>
                </a:solidFill>
                <a:cs typeface="Arial" charset="0"/>
              </a:rPr>
              <a:t>Δ</a:t>
            </a:r>
            <a:r>
              <a:rPr lang="en-US" altLang="en-US" sz="180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20917" name="Line 21"/>
          <p:cNvSpPr>
            <a:spLocks noChangeShapeType="1"/>
          </p:cNvSpPr>
          <p:nvPr/>
        </p:nvSpPr>
        <p:spPr bwMode="auto">
          <a:xfrm>
            <a:off x="250825" y="5229225"/>
            <a:ext cx="4318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18" name="Text Box 22"/>
          <p:cNvSpPr txBox="1">
            <a:spLocks noChangeArrowheads="1"/>
          </p:cNvSpPr>
          <p:nvPr/>
        </p:nvSpPr>
        <p:spPr bwMode="auto">
          <a:xfrm>
            <a:off x="735013" y="5037138"/>
            <a:ext cx="1285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 = mg</a:t>
            </a:r>
            <a:r>
              <a:rPr lang="el-GR" altLang="en-US" sz="1800" smtClean="0">
                <a:solidFill>
                  <a:srgbClr val="000000"/>
                </a:solidFill>
              </a:rPr>
              <a:t>Δ</a:t>
            </a:r>
            <a:r>
              <a:rPr lang="en-US" altLang="en-US" sz="1800" smtClean="0">
                <a:solidFill>
                  <a:srgbClr val="000000"/>
                </a:solidFill>
              </a:rPr>
              <a:t>h</a:t>
            </a:r>
          </a:p>
        </p:txBody>
      </p:sp>
      <p:pic>
        <p:nvPicPr>
          <p:cNvPr id="720921" name="Picture 25" descr="25_10EinCaplhl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21209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922" name="Line 26"/>
          <p:cNvSpPr>
            <a:spLocks noChangeShapeType="1"/>
          </p:cNvSpPr>
          <p:nvPr/>
        </p:nvSpPr>
        <p:spPr bwMode="auto">
          <a:xfrm>
            <a:off x="7748588" y="4070350"/>
            <a:ext cx="0" cy="720725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23" name="Text Box 27"/>
          <p:cNvSpPr txBox="1">
            <a:spLocks noChangeArrowheads="1"/>
          </p:cNvSpPr>
          <p:nvPr/>
        </p:nvSpPr>
        <p:spPr bwMode="auto">
          <a:xfrm>
            <a:off x="7821613" y="4221163"/>
            <a:ext cx="338137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009999"/>
                </a:solidFill>
              </a:rPr>
              <a:t>F</a:t>
            </a:r>
          </a:p>
        </p:txBody>
      </p:sp>
      <p:sp>
        <p:nvSpPr>
          <p:cNvPr id="720924" name="Text Box 28"/>
          <p:cNvSpPr txBox="1">
            <a:spLocks noChangeArrowheads="1"/>
          </p:cNvSpPr>
          <p:nvPr/>
        </p:nvSpPr>
        <p:spPr bwMode="auto">
          <a:xfrm>
            <a:off x="4932363" y="2425700"/>
            <a:ext cx="429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Electrical potential energy of a charge</a:t>
            </a:r>
          </a:p>
        </p:txBody>
      </p:sp>
      <p:sp>
        <p:nvSpPr>
          <p:cNvPr id="720925" name="Text Box 29"/>
          <p:cNvSpPr txBox="1">
            <a:spLocks noChangeArrowheads="1"/>
          </p:cNvSpPr>
          <p:nvPr/>
        </p:nvSpPr>
        <p:spPr bwMode="auto">
          <a:xfrm>
            <a:off x="6804025" y="3860800"/>
            <a:ext cx="33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smtClean="0">
                <a:solidFill>
                  <a:srgbClr val="DD79BC"/>
                </a:solidFill>
              </a:rPr>
              <a:t>E</a:t>
            </a:r>
          </a:p>
        </p:txBody>
      </p:sp>
      <p:sp>
        <p:nvSpPr>
          <p:cNvPr id="720926" name="Line 30"/>
          <p:cNvSpPr>
            <a:spLocks noChangeShapeType="1"/>
          </p:cNvSpPr>
          <p:nvPr/>
        </p:nvSpPr>
        <p:spPr bwMode="auto">
          <a:xfrm flipH="1">
            <a:off x="7235825" y="4076700"/>
            <a:ext cx="9366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27" name="Line 31"/>
          <p:cNvSpPr>
            <a:spLocks noChangeShapeType="1"/>
          </p:cNvSpPr>
          <p:nvPr/>
        </p:nvSpPr>
        <p:spPr bwMode="auto">
          <a:xfrm flipH="1">
            <a:off x="7235825" y="4652963"/>
            <a:ext cx="9366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28" name="Oval 32"/>
          <p:cNvSpPr>
            <a:spLocks noChangeArrowheads="1"/>
          </p:cNvSpPr>
          <p:nvPr/>
        </p:nvSpPr>
        <p:spPr bwMode="auto">
          <a:xfrm>
            <a:off x="7605713" y="3925888"/>
            <a:ext cx="288925" cy="2889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>
                <a:solidFill>
                  <a:srgbClr val="FFFFFF"/>
                </a:solidFill>
                <a:latin typeface="Comic Sans MS" pitchFamily="66" charset="0"/>
              </a:rPr>
              <a:t>+q</a:t>
            </a:r>
          </a:p>
        </p:txBody>
      </p:sp>
      <p:sp>
        <p:nvSpPr>
          <p:cNvPr id="720929" name="Line 33"/>
          <p:cNvSpPr>
            <a:spLocks noChangeShapeType="1"/>
          </p:cNvSpPr>
          <p:nvPr/>
        </p:nvSpPr>
        <p:spPr bwMode="auto">
          <a:xfrm>
            <a:off x="8243888" y="4076700"/>
            <a:ext cx="0" cy="576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30" name="Text Box 34"/>
          <p:cNvSpPr txBox="1">
            <a:spLocks noChangeArrowheads="1"/>
          </p:cNvSpPr>
          <p:nvPr/>
        </p:nvSpPr>
        <p:spPr bwMode="auto">
          <a:xfrm>
            <a:off x="8243888" y="4154488"/>
            <a:ext cx="319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720931" name="Text Box 35"/>
          <p:cNvSpPr txBox="1">
            <a:spLocks noChangeArrowheads="1"/>
          </p:cNvSpPr>
          <p:nvPr/>
        </p:nvSpPr>
        <p:spPr bwMode="auto">
          <a:xfrm>
            <a:off x="5076825" y="3289300"/>
            <a:ext cx="836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F = Eq</a:t>
            </a:r>
          </a:p>
        </p:txBody>
      </p:sp>
      <p:sp>
        <p:nvSpPr>
          <p:cNvPr id="720932" name="Text Box 36"/>
          <p:cNvSpPr txBox="1">
            <a:spLocks noChangeArrowheads="1"/>
          </p:cNvSpPr>
          <p:nvPr/>
        </p:nvSpPr>
        <p:spPr bwMode="auto">
          <a:xfrm>
            <a:off x="5076825" y="37941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 = Fd</a:t>
            </a:r>
          </a:p>
        </p:txBody>
      </p:sp>
      <p:sp>
        <p:nvSpPr>
          <p:cNvPr id="720933" name="Line 37"/>
          <p:cNvSpPr>
            <a:spLocks noChangeShapeType="1"/>
          </p:cNvSpPr>
          <p:nvPr/>
        </p:nvSpPr>
        <p:spPr bwMode="auto">
          <a:xfrm>
            <a:off x="4859338" y="4581525"/>
            <a:ext cx="4318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34" name="Text Box 38"/>
          <p:cNvSpPr txBox="1">
            <a:spLocks noChangeArrowheads="1"/>
          </p:cNvSpPr>
          <p:nvPr/>
        </p:nvSpPr>
        <p:spPr bwMode="auto">
          <a:xfrm>
            <a:off x="5364163" y="4370388"/>
            <a:ext cx="1071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 = Eqd</a:t>
            </a:r>
          </a:p>
        </p:txBody>
      </p:sp>
      <p:sp>
        <p:nvSpPr>
          <p:cNvPr id="720937" name="Line 41"/>
          <p:cNvSpPr>
            <a:spLocks noChangeShapeType="1"/>
          </p:cNvSpPr>
          <p:nvPr/>
        </p:nvSpPr>
        <p:spPr bwMode="auto">
          <a:xfrm>
            <a:off x="487363" y="6146800"/>
            <a:ext cx="4318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38" name="Text Box 42"/>
          <p:cNvSpPr txBox="1">
            <a:spLocks noChangeArrowheads="1"/>
          </p:cNvSpPr>
          <p:nvPr/>
        </p:nvSpPr>
        <p:spPr bwMode="auto">
          <a:xfrm>
            <a:off x="971550" y="5954713"/>
            <a:ext cx="1452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800" smtClean="0">
                <a:solidFill>
                  <a:srgbClr val="000000"/>
                </a:solidFill>
              </a:rPr>
              <a:t>Δ</a:t>
            </a:r>
            <a:r>
              <a:rPr lang="en-US" altLang="en-US" sz="1800" smtClean="0">
                <a:solidFill>
                  <a:srgbClr val="000000"/>
                </a:solidFill>
              </a:rPr>
              <a:t>E</a:t>
            </a:r>
            <a:r>
              <a:rPr lang="en-US" altLang="en-US" sz="1800" baseline="-25000" smtClean="0">
                <a:solidFill>
                  <a:srgbClr val="000000"/>
                </a:solidFill>
              </a:rPr>
              <a:t>p</a:t>
            </a:r>
            <a:r>
              <a:rPr lang="en-US" altLang="en-US" sz="1800" smtClean="0">
                <a:solidFill>
                  <a:srgbClr val="000000"/>
                </a:solidFill>
              </a:rPr>
              <a:t> = mg</a:t>
            </a:r>
            <a:r>
              <a:rPr lang="el-GR" altLang="en-US" sz="1800" smtClean="0">
                <a:solidFill>
                  <a:srgbClr val="000000"/>
                </a:solidFill>
              </a:rPr>
              <a:t>Δ</a:t>
            </a:r>
            <a:r>
              <a:rPr lang="en-US" altLang="en-US" sz="1800" smtClean="0">
                <a:solidFill>
                  <a:srgbClr val="000000"/>
                </a:solidFill>
              </a:rPr>
              <a:t>h</a:t>
            </a:r>
          </a:p>
        </p:txBody>
      </p:sp>
      <p:sp>
        <p:nvSpPr>
          <p:cNvPr id="720939" name="Line 43"/>
          <p:cNvSpPr>
            <a:spLocks noChangeShapeType="1"/>
          </p:cNvSpPr>
          <p:nvPr/>
        </p:nvSpPr>
        <p:spPr bwMode="auto">
          <a:xfrm>
            <a:off x="5959475" y="6146800"/>
            <a:ext cx="431800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NZ" sz="24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20940" name="Text Box 44"/>
          <p:cNvSpPr txBox="1">
            <a:spLocks noChangeArrowheads="1"/>
          </p:cNvSpPr>
          <p:nvPr/>
        </p:nvSpPr>
        <p:spPr bwMode="auto">
          <a:xfrm>
            <a:off x="6443663" y="5954713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1800" smtClean="0">
                <a:solidFill>
                  <a:srgbClr val="000000"/>
                </a:solidFill>
              </a:rPr>
              <a:t>Δ</a:t>
            </a:r>
            <a:r>
              <a:rPr lang="en-US" altLang="en-US" sz="1800" smtClean="0">
                <a:solidFill>
                  <a:srgbClr val="000000"/>
                </a:solidFill>
              </a:rPr>
              <a:t>E</a:t>
            </a:r>
            <a:r>
              <a:rPr lang="en-US" altLang="en-US" sz="1800" baseline="-25000" smtClean="0">
                <a:solidFill>
                  <a:srgbClr val="000000"/>
                </a:solidFill>
              </a:rPr>
              <a:t>p</a:t>
            </a:r>
            <a:r>
              <a:rPr lang="en-US" altLang="en-US" sz="1800" smtClean="0">
                <a:solidFill>
                  <a:srgbClr val="000000"/>
                </a:solidFill>
              </a:rPr>
              <a:t> = Eqd</a:t>
            </a:r>
          </a:p>
        </p:txBody>
      </p:sp>
      <p:sp>
        <p:nvSpPr>
          <p:cNvPr id="720941" name="Text Box 45"/>
          <p:cNvSpPr txBox="1">
            <a:spLocks noChangeArrowheads="1"/>
          </p:cNvSpPr>
          <p:nvPr/>
        </p:nvSpPr>
        <p:spPr bwMode="auto">
          <a:xfrm>
            <a:off x="-6350" y="5378450"/>
            <a:ext cx="4646613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Work done stored as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gravitational potential energy in the field </a:t>
            </a:r>
          </a:p>
        </p:txBody>
      </p:sp>
      <p:sp>
        <p:nvSpPr>
          <p:cNvPr id="720942" name="Text Box 46"/>
          <p:cNvSpPr txBox="1">
            <a:spLocks noChangeArrowheads="1"/>
          </p:cNvSpPr>
          <p:nvPr/>
        </p:nvSpPr>
        <p:spPr bwMode="auto">
          <a:xfrm>
            <a:off x="4849813" y="5305425"/>
            <a:ext cx="4316412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Work done stored as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electrical potential energy in the field </a:t>
            </a:r>
          </a:p>
        </p:txBody>
      </p:sp>
    </p:spTree>
    <p:extLst>
      <p:ext uri="{BB962C8B-B14F-4D97-AF65-F5344CB8AC3E}">
        <p14:creationId xmlns:p14="http://schemas.microsoft.com/office/powerpoint/2010/main" val="166332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2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2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72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2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72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72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4798E-6 L 0.00017 -0.1361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2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618 " pathEditMode="relative" ptsTypes="AA">
                                      <p:cBhvr>
                                        <p:cTn id="42" dur="2000" fill="hold"/>
                                        <p:tgtEl>
                                          <p:spTgt spid="720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3618 " pathEditMode="relative" ptsTypes="AA">
                                      <p:cBhvr>
                                        <p:cTn id="44" dur="2000" fill="hold"/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2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2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2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2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72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2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2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2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72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2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7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72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2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72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72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72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2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2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20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72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72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72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393 " pathEditMode="relative" ptsTypes="AA">
                                      <p:cBhvr>
                                        <p:cTn id="146" dur="2000" fill="hold"/>
                                        <p:tgtEl>
                                          <p:spTgt spid="720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393 " pathEditMode="relative" ptsTypes="AA">
                                      <p:cBhvr>
                                        <p:cTn id="148" dur="2000" fill="hold"/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8393 " pathEditMode="relative" ptsTypes="AA">
                                      <p:cBhvr>
                                        <p:cTn id="150" dur="2000" fill="hold"/>
                                        <p:tgtEl>
                                          <p:spTgt spid="7209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2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720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72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72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0" dur="1000"/>
                                        <p:tgtEl>
                                          <p:spTgt spid="720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2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72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6" dur="1000"/>
                                        <p:tgtEl>
                                          <p:spTgt spid="72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72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72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72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72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72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72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72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6" dur="500"/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72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72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720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720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720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720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72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/>
                                        <p:tgtEl>
                                          <p:spTgt spid="72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720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720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1" dur="500"/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/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/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720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/>
                                        <p:tgtEl>
                                          <p:spTgt spid="72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72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/>
                                        <p:tgtEl>
                                          <p:spTgt spid="72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72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/>
                                        <p:tgtEl>
                                          <p:spTgt spid="72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720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/>
                                        <p:tgtEl>
                                          <p:spTgt spid="720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72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/>
                                        <p:tgtEl>
                                          <p:spTgt spid="72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720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720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72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72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8" grpId="0" animBg="1"/>
      <p:bldP spid="720898" grpId="1" animBg="1"/>
      <p:bldP spid="720901" grpId="0" animBg="1"/>
      <p:bldP spid="720901" grpId="1" animBg="1"/>
      <p:bldP spid="720902" grpId="0"/>
      <p:bldP spid="720902" grpId="1"/>
      <p:bldP spid="720903" grpId="0" animBg="1"/>
      <p:bldP spid="720903" grpId="1" animBg="1"/>
      <p:bldP spid="720904" grpId="0"/>
      <p:bldP spid="720904" grpId="1"/>
      <p:bldP spid="720905" grpId="0" animBg="1"/>
      <p:bldP spid="720905" grpId="1" animBg="1"/>
      <p:bldP spid="720906" grpId="0"/>
      <p:bldP spid="720906" grpId="1"/>
      <p:bldP spid="720907" grpId="0" animBg="1"/>
      <p:bldP spid="720907" grpId="1" animBg="1"/>
      <p:bldP spid="720907" grpId="2" animBg="1"/>
      <p:bldP spid="720908" grpId="0"/>
      <p:bldP spid="720908" grpId="1"/>
      <p:bldP spid="720908" grpId="2"/>
      <p:bldP spid="720909" grpId="0" animBg="1"/>
      <p:bldP spid="720909" grpId="1" animBg="1"/>
      <p:bldP spid="720909" grpId="2" animBg="1"/>
      <p:bldP spid="720910" grpId="0" animBg="1"/>
      <p:bldP spid="720911" grpId="0"/>
      <p:bldP spid="720911" grpId="1"/>
      <p:bldP spid="720912" grpId="0" build="allAtOnce"/>
      <p:bldP spid="720913" grpId="0"/>
      <p:bldP spid="720913" grpId="1"/>
      <p:bldP spid="720914" grpId="0" animBg="1"/>
      <p:bldP spid="720915" grpId="0"/>
      <p:bldP spid="720915" grpId="1"/>
      <p:bldP spid="720916" grpId="0"/>
      <p:bldP spid="720916" grpId="1"/>
      <p:bldP spid="720917" grpId="0" animBg="1"/>
      <p:bldP spid="720917" grpId="1" animBg="1"/>
      <p:bldP spid="720918" grpId="0"/>
      <p:bldP spid="720918" grpId="1"/>
      <p:bldP spid="720922" grpId="0" animBg="1"/>
      <p:bldP spid="720922" grpId="1" animBg="1"/>
      <p:bldP spid="720922" grpId="2" animBg="1"/>
      <p:bldP spid="720923" grpId="0" animBg="1"/>
      <p:bldP spid="720923" grpId="1" animBg="1"/>
      <p:bldP spid="720923" grpId="2" animBg="1"/>
      <p:bldP spid="720924" grpId="0"/>
      <p:bldP spid="720924" grpId="1"/>
      <p:bldP spid="720925" grpId="0"/>
      <p:bldP spid="720925" grpId="1"/>
      <p:bldP spid="720926" grpId="0" animBg="1"/>
      <p:bldP spid="720926" grpId="1" animBg="1"/>
      <p:bldP spid="720927" grpId="0" animBg="1"/>
      <p:bldP spid="720927" grpId="1" animBg="1"/>
      <p:bldP spid="720928" grpId="0" animBg="1"/>
      <p:bldP spid="720928" grpId="1" animBg="1"/>
      <p:bldP spid="720928" grpId="2" animBg="1"/>
      <p:bldP spid="720929" grpId="0" animBg="1"/>
      <p:bldP spid="720929" grpId="1" animBg="1"/>
      <p:bldP spid="720930" grpId="0"/>
      <p:bldP spid="720930" grpId="1"/>
      <p:bldP spid="720931" grpId="0" build="allAtOnce"/>
      <p:bldP spid="720932" grpId="0"/>
      <p:bldP spid="720932" grpId="1"/>
      <p:bldP spid="720933" grpId="0" animBg="1"/>
      <p:bldP spid="720933" grpId="1" animBg="1"/>
      <p:bldP spid="720934" grpId="0"/>
      <p:bldP spid="720934" grpId="1"/>
      <p:bldP spid="720937" grpId="0" animBg="1"/>
      <p:bldP spid="720937" grpId="1" animBg="1"/>
      <p:bldP spid="720938" grpId="0"/>
      <p:bldP spid="720938" grpId="1"/>
      <p:bldP spid="720939" grpId="0" animBg="1"/>
      <p:bldP spid="720939" grpId="1" animBg="1"/>
      <p:bldP spid="720940" grpId="0"/>
      <p:bldP spid="720940" grpId="1"/>
      <p:bldP spid="720941" grpId="0" animBg="1"/>
      <p:bldP spid="720941" grpId="1" animBg="1"/>
      <p:bldP spid="720942" grpId="0" animBg="1"/>
      <p:bldP spid="7209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Electric Potential Energy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61288" cy="13382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latin typeface="Calibri" pitchFamily="34" charset="0"/>
                <a:cs typeface="Calibri" pitchFamily="34" charset="0"/>
              </a:rPr>
              <a:t>To calculate the energy change, use the following formula: 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7509727"/>
              </p:ext>
            </p:extLst>
          </p:nvPr>
        </p:nvGraphicFramePr>
        <p:xfrm>
          <a:off x="1485900" y="2727325"/>
          <a:ext cx="6578600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3" imgW="1600200" imgH="698400" progId="Equation.3">
                  <p:embed/>
                </p:oleObj>
              </mc:Choice>
              <mc:Fallback>
                <p:oleObj name="Equation" r:id="rId3" imgW="160020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727325"/>
                        <a:ext cx="6578600" cy="287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270234" y="5637213"/>
            <a:ext cx="54862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NB: Don’t confuse the two E’s!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2771775" y="3213100"/>
            <a:ext cx="30332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l-GR" sz="4800"/>
              <a:t>Δ</a:t>
            </a:r>
            <a:r>
              <a:rPr lang="en-US" sz="4800"/>
              <a:t>E</a:t>
            </a:r>
            <a:r>
              <a:rPr lang="en-US" sz="4800" baseline="-25000"/>
              <a:t>p</a:t>
            </a:r>
            <a:r>
              <a:rPr lang="en-US" sz="4800"/>
              <a:t> = Eqd</a:t>
            </a:r>
          </a:p>
        </p:txBody>
      </p:sp>
      <p:sp>
        <p:nvSpPr>
          <p:cNvPr id="730117" name="Line 5"/>
          <p:cNvSpPr>
            <a:spLocks noChangeShapeType="1"/>
          </p:cNvSpPr>
          <p:nvPr/>
        </p:nvSpPr>
        <p:spPr bwMode="auto">
          <a:xfrm flipV="1">
            <a:off x="2555875" y="4005263"/>
            <a:ext cx="792163" cy="503237"/>
          </a:xfrm>
          <a:prstGeom prst="line">
            <a:avLst/>
          </a:prstGeom>
          <a:noFill/>
          <a:ln w="28575">
            <a:solidFill>
              <a:srgbClr val="33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30118" name="Line 6"/>
          <p:cNvSpPr>
            <a:spLocks noChangeShapeType="1"/>
          </p:cNvSpPr>
          <p:nvPr/>
        </p:nvSpPr>
        <p:spPr bwMode="auto">
          <a:xfrm flipH="1">
            <a:off x="4859338" y="2133600"/>
            <a:ext cx="720725" cy="10795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30119" name="Line 7"/>
          <p:cNvSpPr>
            <a:spLocks noChangeShapeType="1"/>
          </p:cNvSpPr>
          <p:nvPr/>
        </p:nvSpPr>
        <p:spPr bwMode="auto">
          <a:xfrm flipV="1">
            <a:off x="5003800" y="4076700"/>
            <a:ext cx="144463" cy="1584325"/>
          </a:xfrm>
          <a:prstGeom prst="line">
            <a:avLst/>
          </a:prstGeom>
          <a:noFill/>
          <a:ln w="28575">
            <a:solidFill>
              <a:srgbClr val="00CC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30120" name="Line 8"/>
          <p:cNvSpPr>
            <a:spLocks noChangeShapeType="1"/>
          </p:cNvSpPr>
          <p:nvPr/>
        </p:nvSpPr>
        <p:spPr bwMode="auto">
          <a:xfrm flipH="1" flipV="1">
            <a:off x="5724525" y="3860800"/>
            <a:ext cx="1368425" cy="720725"/>
          </a:xfrm>
          <a:prstGeom prst="line">
            <a:avLst/>
          </a:prstGeom>
          <a:noFill/>
          <a:ln w="28575">
            <a:solidFill>
              <a:srgbClr val="FF7C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30121" name="Text Box 9"/>
          <p:cNvSpPr txBox="1">
            <a:spLocks noChangeArrowheads="1"/>
          </p:cNvSpPr>
          <p:nvPr/>
        </p:nvSpPr>
        <p:spPr bwMode="auto">
          <a:xfrm>
            <a:off x="179388" y="4508500"/>
            <a:ext cx="3835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/>
              <a:t>Change in electric potential energy in joules (J)</a:t>
            </a:r>
            <a:endParaRPr lang="en-US"/>
          </a:p>
        </p:txBody>
      </p:sp>
      <p:sp>
        <p:nvSpPr>
          <p:cNvPr id="730122" name="Text Box 10"/>
          <p:cNvSpPr txBox="1">
            <a:spLocks noChangeArrowheads="1"/>
          </p:cNvSpPr>
          <p:nvPr/>
        </p:nvSpPr>
        <p:spPr bwMode="auto">
          <a:xfrm>
            <a:off x="5219700" y="1557338"/>
            <a:ext cx="35020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/>
              <a:t>Electric Field strength in Vm</a:t>
            </a:r>
            <a:r>
              <a:rPr lang="en-NZ" baseline="30000"/>
              <a:t>-1</a:t>
            </a:r>
            <a:r>
              <a:rPr lang="en-NZ"/>
              <a:t> or NC</a:t>
            </a:r>
            <a:r>
              <a:rPr lang="en-NZ" baseline="30000"/>
              <a:t>-1</a:t>
            </a:r>
            <a:endParaRPr lang="en-US" baseline="30000"/>
          </a:p>
        </p:txBody>
      </p:sp>
      <p:sp>
        <p:nvSpPr>
          <p:cNvPr id="730123" name="Text Box 11"/>
          <p:cNvSpPr txBox="1">
            <a:spLocks noChangeArrowheads="1"/>
          </p:cNvSpPr>
          <p:nvPr/>
        </p:nvSpPr>
        <p:spPr bwMode="auto">
          <a:xfrm>
            <a:off x="3563938" y="5734050"/>
            <a:ext cx="2781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/>
              <a:t>Charge</a:t>
            </a:r>
          </a:p>
          <a:p>
            <a:r>
              <a:rPr lang="en-NZ"/>
              <a:t>in coulombs (C)</a:t>
            </a:r>
            <a:endParaRPr lang="en-US" baseline="30000"/>
          </a:p>
        </p:txBody>
      </p:sp>
      <p:sp>
        <p:nvSpPr>
          <p:cNvPr id="730124" name="Text Box 12"/>
          <p:cNvSpPr txBox="1">
            <a:spLocks noChangeArrowheads="1"/>
          </p:cNvSpPr>
          <p:nvPr/>
        </p:nvSpPr>
        <p:spPr bwMode="auto">
          <a:xfrm>
            <a:off x="6588125" y="4797425"/>
            <a:ext cx="2289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NZ"/>
              <a:t>Distance in metres (m)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3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3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3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3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3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6" grpId="0"/>
      <p:bldP spid="730117" grpId="0" animBg="1"/>
      <p:bldP spid="730118" grpId="0" animBg="1"/>
      <p:bldP spid="730119" grpId="0" animBg="1"/>
      <p:bldP spid="730120" grpId="0" animBg="1"/>
      <p:bldP spid="730121" grpId="0"/>
      <p:bldP spid="730122" grpId="0"/>
      <p:bldP spid="730123" grpId="0"/>
      <p:bldP spid="730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Analogy</a:t>
            </a:r>
            <a:endParaRPr lang="en-US"/>
          </a:p>
        </p:txBody>
      </p:sp>
      <p:pic>
        <p:nvPicPr>
          <p:cNvPr id="7331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17638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0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283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Orbit</vt:lpstr>
      <vt:lpstr>Equation</vt:lpstr>
      <vt:lpstr>PowerPoint Presentation</vt:lpstr>
      <vt:lpstr>Electric Potential Energy</vt:lpstr>
      <vt:lpstr>PowerPoint Presentation</vt:lpstr>
      <vt:lpstr>PowerPoint Presentation</vt:lpstr>
      <vt:lpstr>PowerPoint Presentation</vt:lpstr>
      <vt:lpstr>Electric potential energy</vt:lpstr>
      <vt:lpstr>Electric Potential Energy</vt:lpstr>
      <vt:lpstr>PowerPoint Presentation</vt:lpstr>
      <vt:lpstr>Analogy</vt:lpstr>
    </vt:vector>
  </TitlesOfParts>
  <Company>RHS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Fields</dc:title>
  <dc:creator>Graham Batchelor</dc:creator>
  <cp:lastModifiedBy>Stephen Anderson</cp:lastModifiedBy>
  <cp:revision>91</cp:revision>
  <dcterms:created xsi:type="dcterms:W3CDTF">2006-09-10T10:35:34Z</dcterms:created>
  <dcterms:modified xsi:type="dcterms:W3CDTF">2014-07-24T23:52:19Z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ating">
    <vt:lpwstr>low</vt:lpwstr>
  </property>
  <property fmtid="{D5CDD505-2E9C-101B-9397-08002B2CF9AE}" pid="3" name="Acknowledgements">
    <vt:lpwstr>none</vt:lpwstr>
  </property>
  <property fmtid="{D5CDD505-2E9C-101B-9397-08002B2CF9AE}" pid="4" name="Strategy">
    <vt:lpwstr>Not Applicable</vt:lpwstr>
  </property>
  <property fmtid="{D5CDD505-2E9C-101B-9397-08002B2CF9AE}" pid="5" name="Topic">
    <vt:lpwstr>phy13 DC capacitance</vt:lpwstr>
  </property>
  <property fmtid="{D5CDD505-2E9C-101B-9397-08002B2CF9AE}" pid="6" name="Resource Type">
    <vt:lpwstr>;#Activity;#presentation;#</vt:lpwstr>
  </property>
  <property fmtid="{D5CDD505-2E9C-101B-9397-08002B2CF9AE}" pid="7" name="contributor">
    <vt:lpwstr>br</vt:lpwstr>
  </property>
  <property fmtid="{D5CDD505-2E9C-101B-9397-08002B2CF9AE}" pid="8" name="Literacyclass">
    <vt:lpwstr>Not applicable</vt:lpwstr>
  </property>
  <property fmtid="{D5CDD505-2E9C-101B-9397-08002B2CF9AE}" pid="9" name="topic0">
    <vt:lpwstr>electric fields</vt:lpwstr>
  </property>
  <property fmtid="{D5CDD505-2E9C-101B-9397-08002B2CF9AE}" pid="10" name="comment">
    <vt:lpwstr>Revision on electric fields and thier representation.</vt:lpwstr>
  </property>
  <property fmtid="{D5CDD505-2E9C-101B-9397-08002B2CF9AE}" pid="11" name="author0">
    <vt:lpwstr>Graham Batchelor</vt:lpwstr>
  </property>
  <property fmtid="{D5CDD505-2E9C-101B-9397-08002B2CF9AE}" pid="12" name="school">
    <vt:lpwstr>Riccarton High</vt:lpwstr>
  </property>
  <property fmtid="{D5CDD505-2E9C-101B-9397-08002B2CF9AE}" pid="13" name="Level">
    <vt:lpwstr>level 3</vt:lpwstr>
  </property>
</Properties>
</file>