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</p:sldMasterIdLst>
  <p:notesMasterIdLst>
    <p:notesMasterId r:id="rId14"/>
  </p:notesMasterIdLst>
  <p:handoutMasterIdLst>
    <p:handoutMasterId r:id="rId15"/>
  </p:handoutMasterIdLst>
  <p:sldIdLst>
    <p:sldId id="315" r:id="rId3"/>
    <p:sldId id="309" r:id="rId4"/>
    <p:sldId id="322" r:id="rId5"/>
    <p:sldId id="311" r:id="rId6"/>
    <p:sldId id="272" r:id="rId7"/>
    <p:sldId id="317" r:id="rId8"/>
    <p:sldId id="263" r:id="rId9"/>
    <p:sldId id="302" r:id="rId10"/>
    <p:sldId id="326" r:id="rId11"/>
    <p:sldId id="314" r:id="rId12"/>
    <p:sldId id="305" r:id="rId13"/>
  </p:sldIdLst>
  <p:sldSz cx="9144000" cy="6858000" type="screen4x3"/>
  <p:notesSz cx="9923463" cy="67913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4D3B"/>
    <a:srgbClr val="C61C1C"/>
    <a:srgbClr val="F3ABAB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9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3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053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1669F63-C6B6-47B3-8B76-EC03EACCFE42}" type="datetimeFigureOut">
              <a:rPr lang="en-US"/>
              <a:pPr>
                <a:defRPr/>
              </a:pPr>
              <a:t>8/07/15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0013"/>
            <a:ext cx="430053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338" y="6450013"/>
            <a:ext cx="430053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1F4C19C-F13A-405F-BFBB-F1F544D5915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81529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3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338" y="0"/>
            <a:ext cx="430053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5CBFBDC-9F2D-4363-A004-5702503A25DA}" type="datetimeFigureOut">
              <a:rPr lang="en-US"/>
              <a:pPr>
                <a:defRPr/>
              </a:pPr>
              <a:t>8/07/15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5663" cy="254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5800"/>
            <a:ext cx="7939087" cy="3055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0013"/>
            <a:ext cx="430053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338" y="6450013"/>
            <a:ext cx="430053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A7FD8A6-54D6-4F88-AF0D-9ED07E6FA2D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2836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BAE8F6-CE56-4C92-80B3-881E49F4E1ED}" type="slidenum">
              <a:rPr lang="en-NZ" smtClean="0"/>
              <a:pPr/>
              <a:t>4</a:t>
            </a:fld>
            <a:endParaRPr lang="en-N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BAE8F6-CE56-4C92-80B3-881E49F4E1ED}" type="slidenum">
              <a:rPr lang="en-NZ" smtClean="0"/>
              <a:pPr/>
              <a:t>7</a:t>
            </a:fld>
            <a:endParaRPr lang="en-N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03EB60-A165-4FF2-965A-422C9D6E724E}" type="slidenum">
              <a:rPr lang="en-NZ" smtClean="0"/>
              <a:pPr/>
              <a:t>8</a:t>
            </a:fld>
            <a:endParaRPr lang="en-N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FD8A6-54D6-4F88-AF0D-9ED07E6FA2D4}" type="slidenum">
              <a:rPr lang="en-NZ" smtClean="0"/>
              <a:pPr>
                <a:defRPr/>
              </a:pPr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041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8BA1D-4AB2-49C3-8F7E-87B8C2252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83232-8E29-4FBE-A0D7-19833670F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67B8D-CF9B-4141-9CF1-5F69F70C4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38881B-2542-4557-942F-0113F306E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NZ" sz="24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NZ" sz="24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NZ" sz="24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NZ" sz="24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0" hangingPunct="0"/>
              <a:endParaRPr lang="en-NZ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0" hangingPunct="0"/>
              <a:endParaRPr lang="en-NZ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0" hangingPunct="0"/>
              <a:endParaRPr lang="en-NZ" alt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356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356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8BD423-546C-4BE9-8B20-F9E780FDDF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0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FB9C6-1F41-44AE-BFB5-45F6791944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39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719DF-B1CB-421F-AE6E-429C7D109E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70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EAF4F-5A6F-449C-A38B-B2F18C0BB4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0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26301-B33D-4903-A94D-2059BB92CB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12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B7DED-99EC-4171-BDA5-96EC729336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66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47821-F749-4B06-803A-93CF31375F6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1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B0D34-901A-4979-97D3-1DB40166F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B6D2E-E2B2-4E8B-ACEB-83C14FF2AA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17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D8B27-43CD-495C-A7E8-B35BB10CDCA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91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5C1B-1037-4587-8E32-9A702F560F4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41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E641D-C7E8-495A-8623-A7F2BBBE7F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52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0DC4C-7053-47EA-8DCF-F138E5AFA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CB10D-7065-4445-BE89-2CE2C6167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7B24C-D359-4AFF-98EA-60A1B304D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1A5FB-0598-4B11-9552-E828B3EDC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6BA08-145D-441A-85E1-381E26B15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71D4A-56A2-4FFC-918F-9E669EE09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45DF9-DFA9-4B7A-80A5-2C2FB694D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CDC225D-07B6-41AA-A3F7-BB3335E90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25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NZ" sz="24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NZ" sz="24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NZ" sz="24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225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NZ" sz="240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0" hangingPunct="0"/>
              <a:endParaRPr lang="en-NZ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0" hangingPunct="0"/>
              <a:endParaRPr lang="en-NZ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0" hangingPunct="0"/>
              <a:endParaRPr lang="en-NZ" alt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25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5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</a:defRPr>
            </a:lvl1pPr>
          </a:lstStyle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5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9E13E6DB-6311-4827-90E0-4D119F6486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933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1297658" y="841150"/>
            <a:ext cx="608029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NZ" sz="4000" b="1" dirty="0"/>
              <a:t> A </a:t>
            </a:r>
            <a:r>
              <a:rPr lang="en-NZ" sz="4000" b="1" dirty="0">
                <a:solidFill>
                  <a:srgbClr val="FF0000"/>
                </a:solidFill>
              </a:rPr>
              <a:t>field</a:t>
            </a:r>
            <a:r>
              <a:rPr lang="en-NZ" sz="4000" b="1" dirty="0"/>
              <a:t> is a region in space where a force may act.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297658" y="4238361"/>
            <a:ext cx="715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7853" y="3280575"/>
            <a:ext cx="762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Currently you are in a Gravitational Force field….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495" y="4015572"/>
            <a:ext cx="4104573" cy="25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4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l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5163"/>
            <a:ext cx="4267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195646" y="2420938"/>
            <a:ext cx="1800225" cy="0"/>
            <a:chOff x="1066" y="1616"/>
            <a:chExt cx="1134" cy="0"/>
          </a:xfrm>
        </p:grpSpPr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1066" y="1616"/>
              <a:ext cx="5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1565" y="1616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5195646" y="2781300"/>
            <a:ext cx="1800225" cy="0"/>
            <a:chOff x="1066" y="1616"/>
            <a:chExt cx="1134" cy="0"/>
          </a:xfrm>
        </p:grpSpPr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1066" y="1616"/>
              <a:ext cx="5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565" y="1616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5195646" y="3141663"/>
            <a:ext cx="1800225" cy="0"/>
            <a:chOff x="1066" y="1616"/>
            <a:chExt cx="1134" cy="0"/>
          </a:xfrm>
        </p:grpSpPr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6" y="1616"/>
              <a:ext cx="5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565" y="1616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5195646" y="3500438"/>
            <a:ext cx="1800225" cy="0"/>
            <a:chOff x="1066" y="1616"/>
            <a:chExt cx="1134" cy="0"/>
          </a:xfrm>
        </p:grpSpPr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66" y="1616"/>
              <a:ext cx="5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565" y="1616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5195646" y="4221163"/>
            <a:ext cx="1800225" cy="0"/>
            <a:chOff x="1066" y="1616"/>
            <a:chExt cx="1134" cy="0"/>
          </a:xfrm>
        </p:grpSpPr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66" y="1616"/>
              <a:ext cx="5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565" y="1616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5195646" y="3860800"/>
            <a:ext cx="1800225" cy="0"/>
            <a:chOff x="1066" y="1616"/>
            <a:chExt cx="1134" cy="0"/>
          </a:xfrm>
        </p:grpSpPr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66" y="1616"/>
              <a:ext cx="5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565" y="1616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21" name="AutoShape 22"/>
          <p:cNvSpPr>
            <a:spLocks/>
          </p:cNvSpPr>
          <p:nvPr/>
        </p:nvSpPr>
        <p:spPr bwMode="auto">
          <a:xfrm>
            <a:off x="7213358" y="3500438"/>
            <a:ext cx="215900" cy="360362"/>
          </a:xfrm>
          <a:prstGeom prst="rightBrace">
            <a:avLst>
              <a:gd name="adj1" fmla="val 13909"/>
              <a:gd name="adj2" fmla="val 50000"/>
            </a:avLst>
          </a:prstGeom>
          <a:noFill/>
          <a:ln w="28575">
            <a:solidFill>
              <a:srgbClr val="00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2" name="AutoShape 23"/>
          <p:cNvSpPr>
            <a:spLocks/>
          </p:cNvSpPr>
          <p:nvPr/>
        </p:nvSpPr>
        <p:spPr bwMode="auto">
          <a:xfrm>
            <a:off x="7213358" y="3140075"/>
            <a:ext cx="215900" cy="360363"/>
          </a:xfrm>
          <a:prstGeom prst="rightBrace">
            <a:avLst>
              <a:gd name="adj1" fmla="val 13909"/>
              <a:gd name="adj2" fmla="val 50000"/>
            </a:avLst>
          </a:prstGeom>
          <a:noFill/>
          <a:ln w="28575">
            <a:solidFill>
              <a:srgbClr val="00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3" name="AutoShape 24"/>
          <p:cNvSpPr>
            <a:spLocks/>
          </p:cNvSpPr>
          <p:nvPr/>
        </p:nvSpPr>
        <p:spPr bwMode="auto">
          <a:xfrm>
            <a:off x="7213358" y="2420938"/>
            <a:ext cx="215900" cy="360362"/>
          </a:xfrm>
          <a:prstGeom prst="rightBrace">
            <a:avLst>
              <a:gd name="adj1" fmla="val 13909"/>
              <a:gd name="adj2" fmla="val 50000"/>
            </a:avLst>
          </a:prstGeom>
          <a:noFill/>
          <a:ln w="28575">
            <a:solidFill>
              <a:srgbClr val="00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3395421" y="5157788"/>
            <a:ext cx="5832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NZ" dirty="0"/>
              <a:t>In a uniform field, the electric field lines are drawn </a:t>
            </a:r>
            <a:r>
              <a:rPr lang="en-NZ" u="sng" dirty="0"/>
              <a:t>parallel and evenly spaced</a:t>
            </a:r>
            <a:r>
              <a:rPr lang="en-NZ" dirty="0"/>
              <a:t>.</a:t>
            </a:r>
            <a:endParaRPr lang="en-US" dirty="0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3581188" y="2571750"/>
            <a:ext cx="14414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NZ" dirty="0"/>
              <a:t>Parallel field</a:t>
            </a:r>
          </a:p>
          <a:p>
            <a:pPr algn="r"/>
            <a:r>
              <a:rPr lang="en-NZ" dirty="0"/>
              <a:t>lines</a:t>
            </a:r>
            <a:endParaRPr lang="en-US" dirty="0"/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7500697" y="2492375"/>
            <a:ext cx="140733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NZ" dirty="0"/>
              <a:t>Evenly spaced field lines</a:t>
            </a:r>
            <a:endParaRPr lang="en-US" dirty="0"/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5051183" y="2060575"/>
            <a:ext cx="144463" cy="2447925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6995871" y="2060575"/>
            <a:ext cx="144462" cy="2447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4644783" y="1484313"/>
            <a:ext cx="3794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NZ" sz="3200"/>
              <a:t>+</a:t>
            </a:r>
            <a:endParaRPr lang="en-US" sz="3200"/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7100646" y="1493838"/>
            <a:ext cx="3540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NZ" sz="3200"/>
              <a:t>-</a:t>
            </a:r>
            <a:endParaRPr lang="en-US" sz="3200"/>
          </a:p>
        </p:txBody>
      </p:sp>
      <p:grpSp>
        <p:nvGrpSpPr>
          <p:cNvPr id="31" name="Group 37"/>
          <p:cNvGrpSpPr>
            <a:grpSpLocks/>
          </p:cNvGrpSpPr>
          <p:nvPr/>
        </p:nvGrpSpPr>
        <p:grpSpPr bwMode="auto">
          <a:xfrm>
            <a:off x="5195646" y="1700213"/>
            <a:ext cx="1812925" cy="411162"/>
            <a:chOff x="431" y="3612"/>
            <a:chExt cx="1120" cy="576"/>
          </a:xfrm>
        </p:grpSpPr>
        <p:sp>
          <p:nvSpPr>
            <p:cNvPr id="32" name="Arc 35"/>
            <p:cNvSpPr>
              <a:spLocks/>
            </p:cNvSpPr>
            <p:nvPr/>
          </p:nvSpPr>
          <p:spPr bwMode="auto">
            <a:xfrm>
              <a:off x="975" y="3612"/>
              <a:ext cx="576" cy="5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33" name="Arc 36"/>
            <p:cNvSpPr>
              <a:spLocks/>
            </p:cNvSpPr>
            <p:nvPr/>
          </p:nvSpPr>
          <p:spPr bwMode="auto">
            <a:xfrm flipH="1">
              <a:off x="431" y="3612"/>
              <a:ext cx="576" cy="5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grpSp>
        <p:nvGrpSpPr>
          <p:cNvPr id="34" name="Group 41"/>
          <p:cNvGrpSpPr>
            <a:grpSpLocks/>
          </p:cNvGrpSpPr>
          <p:nvPr/>
        </p:nvGrpSpPr>
        <p:grpSpPr bwMode="auto">
          <a:xfrm>
            <a:off x="5195646" y="4508500"/>
            <a:ext cx="1812925" cy="381000"/>
            <a:chOff x="2381" y="2840"/>
            <a:chExt cx="1142" cy="240"/>
          </a:xfrm>
        </p:grpSpPr>
        <p:sp>
          <p:nvSpPr>
            <p:cNvPr id="35" name="Arc 39"/>
            <p:cNvSpPr>
              <a:spLocks/>
            </p:cNvSpPr>
            <p:nvPr/>
          </p:nvSpPr>
          <p:spPr bwMode="auto">
            <a:xfrm flipV="1">
              <a:off x="2936" y="2840"/>
              <a:ext cx="587" cy="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36" name="Arc 40"/>
            <p:cNvSpPr>
              <a:spLocks/>
            </p:cNvSpPr>
            <p:nvPr/>
          </p:nvSpPr>
          <p:spPr bwMode="auto">
            <a:xfrm flipH="1" flipV="1">
              <a:off x="2381" y="2840"/>
              <a:ext cx="587" cy="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grpSp>
        <p:nvGrpSpPr>
          <p:cNvPr id="37" name="Group 42"/>
          <p:cNvGrpSpPr>
            <a:grpSpLocks/>
          </p:cNvGrpSpPr>
          <p:nvPr/>
        </p:nvGrpSpPr>
        <p:grpSpPr bwMode="auto">
          <a:xfrm>
            <a:off x="5195646" y="4292600"/>
            <a:ext cx="1812925" cy="288925"/>
            <a:chOff x="2381" y="2840"/>
            <a:chExt cx="1142" cy="240"/>
          </a:xfrm>
        </p:grpSpPr>
        <p:sp>
          <p:nvSpPr>
            <p:cNvPr id="38" name="Arc 43"/>
            <p:cNvSpPr>
              <a:spLocks/>
            </p:cNvSpPr>
            <p:nvPr/>
          </p:nvSpPr>
          <p:spPr bwMode="auto">
            <a:xfrm flipV="1">
              <a:off x="2936" y="2840"/>
              <a:ext cx="587" cy="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39" name="Arc 44"/>
            <p:cNvSpPr>
              <a:spLocks/>
            </p:cNvSpPr>
            <p:nvPr/>
          </p:nvSpPr>
          <p:spPr bwMode="auto">
            <a:xfrm flipH="1" flipV="1">
              <a:off x="2381" y="2840"/>
              <a:ext cx="587" cy="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grpSp>
        <p:nvGrpSpPr>
          <p:cNvPr id="40" name="Group 45"/>
          <p:cNvGrpSpPr>
            <a:grpSpLocks/>
          </p:cNvGrpSpPr>
          <p:nvPr/>
        </p:nvGrpSpPr>
        <p:grpSpPr bwMode="auto">
          <a:xfrm>
            <a:off x="5195646" y="2060575"/>
            <a:ext cx="1812925" cy="266700"/>
            <a:chOff x="431" y="3612"/>
            <a:chExt cx="1120" cy="576"/>
          </a:xfrm>
        </p:grpSpPr>
        <p:sp>
          <p:nvSpPr>
            <p:cNvPr id="41" name="Arc 46"/>
            <p:cNvSpPr>
              <a:spLocks/>
            </p:cNvSpPr>
            <p:nvPr/>
          </p:nvSpPr>
          <p:spPr bwMode="auto">
            <a:xfrm>
              <a:off x="975" y="3612"/>
              <a:ext cx="576" cy="5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42" name="Arc 47"/>
            <p:cNvSpPr>
              <a:spLocks/>
            </p:cNvSpPr>
            <p:nvPr/>
          </p:nvSpPr>
          <p:spPr bwMode="auto">
            <a:xfrm flipH="1">
              <a:off x="431" y="3612"/>
              <a:ext cx="576" cy="5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049392" y="480497"/>
            <a:ext cx="4079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dirty="0"/>
              <a:t>Uniform Electric Field</a:t>
            </a:r>
          </a:p>
        </p:txBody>
      </p:sp>
    </p:spTree>
    <p:extLst>
      <p:ext uri="{BB962C8B-B14F-4D97-AF65-F5344CB8AC3E}">
        <p14:creationId xmlns:p14="http://schemas.microsoft.com/office/powerpoint/2010/main" val="275685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 animBg="1"/>
      <p:bldP spid="28" grpId="0" animBg="1"/>
      <p:bldP spid="29" grpId="0"/>
      <p:bldP spid="30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899616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Electric Field Strength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228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Symbol 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Defined as the force acting per unit of positive charge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Measured in NC</a:t>
            </a:r>
            <a:r>
              <a:rPr lang="en-US" sz="2800" baseline="30000" dirty="0" smtClean="0">
                <a:latin typeface="Calibri" pitchFamily="34" charset="0"/>
                <a:cs typeface="Calibri" pitchFamily="34" charset="0"/>
              </a:rPr>
              <a:t>-1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Directed from positive to negative</a:t>
            </a:r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64306891"/>
              </p:ext>
            </p:extLst>
          </p:nvPr>
        </p:nvGraphicFramePr>
        <p:xfrm>
          <a:off x="643706" y="4837370"/>
          <a:ext cx="3419198" cy="1445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1" name="Equation" r:id="rId3" imgW="990360" imgH="419040" progId="Equation.3">
                  <p:embed/>
                </p:oleObj>
              </mc:Choice>
              <mc:Fallback>
                <p:oleObj name="Equation" r:id="rId3" imgW="99036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706" y="4837370"/>
                        <a:ext cx="3419198" cy="144544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4876800" y="1360488"/>
            <a:ext cx="3962400" cy="5181600"/>
            <a:chOff x="3072" y="688"/>
            <a:chExt cx="2496" cy="3264"/>
          </a:xfrm>
        </p:grpSpPr>
        <p:sp>
          <p:nvSpPr>
            <p:cNvPr id="1030" name="Rectangle 37"/>
            <p:cNvSpPr>
              <a:spLocks noChangeArrowheads="1"/>
            </p:cNvSpPr>
            <p:nvPr/>
          </p:nvSpPr>
          <p:spPr bwMode="auto">
            <a:xfrm>
              <a:off x="3072" y="688"/>
              <a:ext cx="2496" cy="32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NZ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264" y="864"/>
              <a:ext cx="2112" cy="672"/>
              <a:chOff x="3264" y="864"/>
              <a:chExt cx="2112" cy="672"/>
            </a:xfrm>
          </p:grpSpPr>
          <p:sp>
            <p:nvSpPr>
              <p:cNvPr id="1061" name="Rectangle 6"/>
              <p:cNvSpPr>
                <a:spLocks noChangeArrowheads="1"/>
              </p:cNvSpPr>
              <p:nvPr/>
            </p:nvSpPr>
            <p:spPr bwMode="auto">
              <a:xfrm>
                <a:off x="3264" y="1296"/>
                <a:ext cx="211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NZ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62" name="Rectangle 7"/>
              <p:cNvSpPr>
                <a:spLocks noChangeArrowheads="1"/>
              </p:cNvSpPr>
              <p:nvPr/>
            </p:nvSpPr>
            <p:spPr bwMode="auto">
              <a:xfrm>
                <a:off x="4272" y="864"/>
                <a:ext cx="9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NZ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 flipV="1">
              <a:off x="3264" y="3024"/>
              <a:ext cx="2112" cy="672"/>
              <a:chOff x="3264" y="864"/>
              <a:chExt cx="2112" cy="672"/>
            </a:xfrm>
          </p:grpSpPr>
          <p:sp>
            <p:nvSpPr>
              <p:cNvPr id="1059" name="Rectangle 10"/>
              <p:cNvSpPr>
                <a:spLocks noChangeArrowheads="1"/>
              </p:cNvSpPr>
              <p:nvPr/>
            </p:nvSpPr>
            <p:spPr bwMode="auto">
              <a:xfrm>
                <a:off x="3264" y="1296"/>
                <a:ext cx="2112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NZ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60" name="Rectangle 11"/>
              <p:cNvSpPr>
                <a:spLocks noChangeArrowheads="1"/>
              </p:cNvSpPr>
              <p:nvPr/>
            </p:nvSpPr>
            <p:spPr bwMode="auto">
              <a:xfrm>
                <a:off x="4272" y="864"/>
                <a:ext cx="9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NZ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033" name="Text Box 12"/>
            <p:cNvSpPr txBox="1">
              <a:spLocks noChangeArrowheads="1"/>
            </p:cNvSpPr>
            <p:nvPr/>
          </p:nvSpPr>
          <p:spPr bwMode="auto">
            <a:xfrm>
              <a:off x="3312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 pitchFamily="34" charset="0"/>
                  <a:cs typeface="Calibri" pitchFamily="34" charset="0"/>
                </a:rPr>
                <a:t>+</a:t>
              </a:r>
            </a:p>
          </p:txBody>
        </p:sp>
        <p:sp>
          <p:nvSpPr>
            <p:cNvPr id="1034" name="Text Box 13"/>
            <p:cNvSpPr txBox="1">
              <a:spLocks noChangeArrowheads="1"/>
            </p:cNvSpPr>
            <p:nvPr/>
          </p:nvSpPr>
          <p:spPr bwMode="auto">
            <a:xfrm>
              <a:off x="3600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 pitchFamily="34" charset="0"/>
                  <a:cs typeface="Calibri" pitchFamily="34" charset="0"/>
                </a:rPr>
                <a:t>+</a:t>
              </a:r>
            </a:p>
          </p:txBody>
        </p:sp>
        <p:sp>
          <p:nvSpPr>
            <p:cNvPr id="1035" name="Text Box 14"/>
            <p:cNvSpPr txBox="1">
              <a:spLocks noChangeArrowheads="1"/>
            </p:cNvSpPr>
            <p:nvPr/>
          </p:nvSpPr>
          <p:spPr bwMode="auto">
            <a:xfrm>
              <a:off x="3936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 pitchFamily="34" charset="0"/>
                  <a:cs typeface="Calibri" pitchFamily="34" charset="0"/>
                </a:rPr>
                <a:t>+</a:t>
              </a:r>
            </a:p>
          </p:txBody>
        </p:sp>
        <p:sp>
          <p:nvSpPr>
            <p:cNvPr id="1036" name="Text Box 15"/>
            <p:cNvSpPr txBox="1">
              <a:spLocks noChangeArrowheads="1"/>
            </p:cNvSpPr>
            <p:nvPr/>
          </p:nvSpPr>
          <p:spPr bwMode="auto">
            <a:xfrm>
              <a:off x="4224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 pitchFamily="34" charset="0"/>
                  <a:cs typeface="Calibri" pitchFamily="34" charset="0"/>
                </a:rPr>
                <a:t>+</a:t>
              </a:r>
            </a:p>
          </p:txBody>
        </p:sp>
        <p:sp>
          <p:nvSpPr>
            <p:cNvPr id="1037" name="Text Box 16"/>
            <p:cNvSpPr txBox="1">
              <a:spLocks noChangeArrowheads="1"/>
            </p:cNvSpPr>
            <p:nvPr/>
          </p:nvSpPr>
          <p:spPr bwMode="auto">
            <a:xfrm>
              <a:off x="4560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 pitchFamily="34" charset="0"/>
                  <a:cs typeface="Calibri" pitchFamily="34" charset="0"/>
                </a:rPr>
                <a:t>+</a:t>
              </a:r>
            </a:p>
          </p:txBody>
        </p:sp>
        <p:sp>
          <p:nvSpPr>
            <p:cNvPr id="1038" name="Text Box 17"/>
            <p:cNvSpPr txBox="1">
              <a:spLocks noChangeArrowheads="1"/>
            </p:cNvSpPr>
            <p:nvPr/>
          </p:nvSpPr>
          <p:spPr bwMode="auto">
            <a:xfrm>
              <a:off x="4848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 pitchFamily="34" charset="0"/>
                  <a:cs typeface="Calibri" pitchFamily="34" charset="0"/>
                </a:rPr>
                <a:t>+</a:t>
              </a:r>
            </a:p>
          </p:txBody>
        </p:sp>
        <p:sp>
          <p:nvSpPr>
            <p:cNvPr id="1039" name="Text Box 18"/>
            <p:cNvSpPr txBox="1">
              <a:spLocks noChangeArrowheads="1"/>
            </p:cNvSpPr>
            <p:nvPr/>
          </p:nvSpPr>
          <p:spPr bwMode="auto">
            <a:xfrm>
              <a:off x="5136" y="1296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 pitchFamily="34" charset="0"/>
                  <a:cs typeface="Calibri" pitchFamily="34" charset="0"/>
                </a:rPr>
                <a:t>+</a:t>
              </a:r>
            </a:p>
          </p:txBody>
        </p:sp>
        <p:sp>
          <p:nvSpPr>
            <p:cNvPr id="1040" name="Text Box 19"/>
            <p:cNvSpPr txBox="1">
              <a:spLocks noChangeArrowheads="1"/>
            </p:cNvSpPr>
            <p:nvPr/>
          </p:nvSpPr>
          <p:spPr bwMode="auto">
            <a:xfrm>
              <a:off x="3264" y="3024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 pitchFamily="34" charset="0"/>
                  <a:cs typeface="Calibri" pitchFamily="34" charset="0"/>
                </a:rPr>
                <a:t>-</a:t>
              </a:r>
            </a:p>
          </p:txBody>
        </p:sp>
        <p:sp>
          <p:nvSpPr>
            <p:cNvPr id="1041" name="Text Box 20"/>
            <p:cNvSpPr txBox="1">
              <a:spLocks noChangeArrowheads="1"/>
            </p:cNvSpPr>
            <p:nvPr/>
          </p:nvSpPr>
          <p:spPr bwMode="auto">
            <a:xfrm>
              <a:off x="3552" y="3024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 pitchFamily="34" charset="0"/>
                  <a:cs typeface="Calibri" pitchFamily="34" charset="0"/>
                </a:rPr>
                <a:t>-</a:t>
              </a:r>
            </a:p>
          </p:txBody>
        </p:sp>
        <p:sp>
          <p:nvSpPr>
            <p:cNvPr id="1042" name="Text Box 21"/>
            <p:cNvSpPr txBox="1">
              <a:spLocks noChangeArrowheads="1"/>
            </p:cNvSpPr>
            <p:nvPr/>
          </p:nvSpPr>
          <p:spPr bwMode="auto">
            <a:xfrm>
              <a:off x="3888" y="3024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 pitchFamily="34" charset="0"/>
                  <a:cs typeface="Calibri" pitchFamily="34" charset="0"/>
                </a:rPr>
                <a:t>-</a:t>
              </a:r>
            </a:p>
          </p:txBody>
        </p:sp>
        <p:sp>
          <p:nvSpPr>
            <p:cNvPr id="1043" name="Text Box 22"/>
            <p:cNvSpPr txBox="1">
              <a:spLocks noChangeArrowheads="1"/>
            </p:cNvSpPr>
            <p:nvPr/>
          </p:nvSpPr>
          <p:spPr bwMode="auto">
            <a:xfrm>
              <a:off x="4224" y="3024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 pitchFamily="34" charset="0"/>
                  <a:cs typeface="Calibri" pitchFamily="34" charset="0"/>
                </a:rPr>
                <a:t>-</a:t>
              </a:r>
            </a:p>
          </p:txBody>
        </p:sp>
        <p:sp>
          <p:nvSpPr>
            <p:cNvPr id="1044" name="Text Box 23"/>
            <p:cNvSpPr txBox="1">
              <a:spLocks noChangeArrowheads="1"/>
            </p:cNvSpPr>
            <p:nvPr/>
          </p:nvSpPr>
          <p:spPr bwMode="auto">
            <a:xfrm>
              <a:off x="4560" y="3024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 pitchFamily="34" charset="0"/>
                  <a:cs typeface="Calibri" pitchFamily="34" charset="0"/>
                </a:rPr>
                <a:t>-</a:t>
              </a:r>
            </a:p>
          </p:txBody>
        </p:sp>
        <p:sp>
          <p:nvSpPr>
            <p:cNvPr id="1045" name="Text Box 24"/>
            <p:cNvSpPr txBox="1">
              <a:spLocks noChangeArrowheads="1"/>
            </p:cNvSpPr>
            <p:nvPr/>
          </p:nvSpPr>
          <p:spPr bwMode="auto">
            <a:xfrm>
              <a:off x="4896" y="3024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 pitchFamily="34" charset="0"/>
                  <a:cs typeface="Calibri" pitchFamily="34" charset="0"/>
                </a:rPr>
                <a:t>-</a:t>
              </a:r>
            </a:p>
          </p:txBody>
        </p:sp>
        <p:sp>
          <p:nvSpPr>
            <p:cNvPr id="1046" name="Text Box 25"/>
            <p:cNvSpPr txBox="1">
              <a:spLocks noChangeArrowheads="1"/>
            </p:cNvSpPr>
            <p:nvPr/>
          </p:nvSpPr>
          <p:spPr bwMode="auto">
            <a:xfrm>
              <a:off x="5184" y="3024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 pitchFamily="34" charset="0"/>
                  <a:cs typeface="Calibri" pitchFamily="34" charset="0"/>
                </a:rPr>
                <a:t>-</a:t>
              </a:r>
            </a:p>
          </p:txBody>
        </p:sp>
        <p:sp>
          <p:nvSpPr>
            <p:cNvPr id="1047" name="Line 30"/>
            <p:cNvSpPr>
              <a:spLocks noChangeShapeType="1"/>
            </p:cNvSpPr>
            <p:nvPr/>
          </p:nvSpPr>
          <p:spPr bwMode="auto">
            <a:xfrm>
              <a:off x="3408" y="1536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48" name="Line 31"/>
            <p:cNvSpPr>
              <a:spLocks noChangeShapeType="1"/>
            </p:cNvSpPr>
            <p:nvPr/>
          </p:nvSpPr>
          <p:spPr bwMode="auto">
            <a:xfrm>
              <a:off x="3744" y="1536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49" name="Line 32"/>
            <p:cNvSpPr>
              <a:spLocks noChangeShapeType="1"/>
            </p:cNvSpPr>
            <p:nvPr/>
          </p:nvSpPr>
          <p:spPr bwMode="auto">
            <a:xfrm>
              <a:off x="4080" y="1536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50" name="Line 33"/>
            <p:cNvSpPr>
              <a:spLocks noChangeShapeType="1"/>
            </p:cNvSpPr>
            <p:nvPr/>
          </p:nvSpPr>
          <p:spPr bwMode="auto">
            <a:xfrm>
              <a:off x="4388" y="1536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51" name="Line 34"/>
            <p:cNvSpPr>
              <a:spLocks noChangeShapeType="1"/>
            </p:cNvSpPr>
            <p:nvPr/>
          </p:nvSpPr>
          <p:spPr bwMode="auto">
            <a:xfrm>
              <a:off x="4704" y="1536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52" name="Line 35"/>
            <p:cNvSpPr>
              <a:spLocks noChangeShapeType="1"/>
            </p:cNvSpPr>
            <p:nvPr/>
          </p:nvSpPr>
          <p:spPr bwMode="auto">
            <a:xfrm>
              <a:off x="4992" y="1536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53" name="Line 36"/>
            <p:cNvSpPr>
              <a:spLocks noChangeShapeType="1"/>
            </p:cNvSpPr>
            <p:nvPr/>
          </p:nvSpPr>
          <p:spPr bwMode="auto">
            <a:xfrm>
              <a:off x="5280" y="1536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4124" y="1996"/>
              <a:ext cx="432" cy="576"/>
              <a:chOff x="4124" y="1996"/>
              <a:chExt cx="432" cy="576"/>
            </a:xfrm>
          </p:grpSpPr>
          <p:sp>
            <p:nvSpPr>
              <p:cNvPr id="1055" name="Oval 26"/>
              <p:cNvSpPr>
                <a:spLocks noChangeArrowheads="1"/>
              </p:cNvSpPr>
              <p:nvPr/>
            </p:nvSpPr>
            <p:spPr bwMode="auto">
              <a:xfrm>
                <a:off x="4162" y="1996"/>
                <a:ext cx="288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NZ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56" name="Text Box 27"/>
              <p:cNvSpPr txBox="1">
                <a:spLocks noChangeArrowheads="1"/>
              </p:cNvSpPr>
              <p:nvPr/>
            </p:nvSpPr>
            <p:spPr bwMode="auto">
              <a:xfrm>
                <a:off x="4162" y="2044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Calibri" pitchFamily="34" charset="0"/>
                    <a:cs typeface="Calibri" pitchFamily="34" charset="0"/>
                  </a:rPr>
                  <a:t>+Q</a:t>
                </a:r>
              </a:p>
            </p:txBody>
          </p:sp>
          <p:sp>
            <p:nvSpPr>
              <p:cNvPr id="1057" name="Line 28"/>
              <p:cNvSpPr>
                <a:spLocks noChangeShapeType="1"/>
              </p:cNvSpPr>
              <p:nvPr/>
            </p:nvSpPr>
            <p:spPr bwMode="auto">
              <a:xfrm>
                <a:off x="4306" y="2284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med"/>
              </a:ln>
            </p:spPr>
            <p:txBody>
              <a:bodyPr/>
              <a:lstStyle/>
              <a:p>
                <a:endParaRPr lang="en-NZ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58" name="Text Box 29"/>
              <p:cNvSpPr txBox="1">
                <a:spLocks noChangeArrowheads="1"/>
              </p:cNvSpPr>
              <p:nvPr/>
            </p:nvSpPr>
            <p:spPr bwMode="auto">
              <a:xfrm>
                <a:off x="4124" y="2280"/>
                <a:ext cx="43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Calibri" pitchFamily="34" charset="0"/>
                    <a:cs typeface="Calibri" pitchFamily="34" charset="0"/>
                  </a:rPr>
                  <a:t>F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7410"/>
            <a:ext cx="4755426" cy="481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skydiv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5978" y="-23095"/>
            <a:ext cx="2553326" cy="173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507681" y="417615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NZ" b="1" dirty="0" smtClean="0">
                <a:solidFill>
                  <a:srgbClr val="FF0000"/>
                </a:solidFill>
              </a:rPr>
              <a:t>Gravitational Fields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55426" y="1733397"/>
            <a:ext cx="35317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NZ" sz="2800" dirty="0"/>
              <a:t>Gravity = Field Force</a:t>
            </a:r>
            <a:endParaRPr lang="en-US" sz="28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3518" y="2322945"/>
            <a:ext cx="45704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NZ" sz="2800" dirty="0"/>
              <a:t>Gravity = Non-contact force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4055806" y="3156154"/>
            <a:ext cx="49407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NZ" sz="2000" dirty="0"/>
              <a:t>A </a:t>
            </a:r>
            <a:r>
              <a:rPr lang="en-NZ" sz="2000" dirty="0" smtClean="0"/>
              <a:t>gravitational field </a:t>
            </a:r>
            <a:r>
              <a:rPr lang="en-NZ" sz="2000" dirty="0"/>
              <a:t>is region in space where gravitational forces can be detected.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2000" dirty="0"/>
              <a:t>It can be depicted using gravitational field lines.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2000" dirty="0"/>
              <a:t>The direction of the field is shown by an arrow and is the direction a mass would move if placed in the field.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sz="2000" dirty="0"/>
              <a:t>The density of the field lines shows the strength of the gravitational field.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Electric Field</a:t>
            </a:r>
          </a:p>
        </p:txBody>
      </p:sp>
      <p:sp>
        <p:nvSpPr>
          <p:cNvPr id="486403" name="Text Box 3"/>
          <p:cNvSpPr txBox="1">
            <a:spLocks noChangeArrowheads="1"/>
          </p:cNvSpPr>
          <p:nvPr/>
        </p:nvSpPr>
        <p:spPr bwMode="auto">
          <a:xfrm>
            <a:off x="1331913" y="6172200"/>
            <a:ext cx="697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33CCFF"/>
                </a:solidFill>
              </a:rPr>
              <a:t>Electric field around a Van de Graaff generator</a:t>
            </a:r>
          </a:p>
        </p:txBody>
      </p:sp>
      <p:pic>
        <p:nvPicPr>
          <p:cNvPr id="486404" name="Picture 4" descr="v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405" name="Freeform 5"/>
          <p:cNvSpPr>
            <a:spLocks/>
          </p:cNvSpPr>
          <p:nvPr/>
        </p:nvSpPr>
        <p:spPr bwMode="auto">
          <a:xfrm>
            <a:off x="4643438" y="1557338"/>
            <a:ext cx="1008062" cy="2735262"/>
          </a:xfrm>
          <a:custGeom>
            <a:avLst/>
            <a:gdLst>
              <a:gd name="T0" fmla="*/ 0 w 635"/>
              <a:gd name="T1" fmla="*/ 2735262 h 1723"/>
              <a:gd name="T2" fmla="*/ 215900 w 635"/>
              <a:gd name="T3" fmla="*/ 1943100 h 1723"/>
              <a:gd name="T4" fmla="*/ 433387 w 635"/>
              <a:gd name="T5" fmla="*/ 1223962 h 1723"/>
              <a:gd name="T6" fmla="*/ 792162 w 635"/>
              <a:gd name="T7" fmla="*/ 358775 h 1723"/>
              <a:gd name="T8" fmla="*/ 1008062 w 635"/>
              <a:gd name="T9" fmla="*/ 0 h 17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" h="1723">
                <a:moveTo>
                  <a:pt x="0" y="1723"/>
                </a:moveTo>
                <a:cubicBezTo>
                  <a:pt x="45" y="1553"/>
                  <a:pt x="91" y="1383"/>
                  <a:pt x="136" y="1224"/>
                </a:cubicBezTo>
                <a:cubicBezTo>
                  <a:pt x="181" y="1065"/>
                  <a:pt x="213" y="937"/>
                  <a:pt x="273" y="771"/>
                </a:cubicBezTo>
                <a:cubicBezTo>
                  <a:pt x="333" y="605"/>
                  <a:pt x="439" y="354"/>
                  <a:pt x="499" y="226"/>
                </a:cubicBezTo>
                <a:cubicBezTo>
                  <a:pt x="559" y="98"/>
                  <a:pt x="597" y="49"/>
                  <a:pt x="635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NZ" sz="24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86406" name="Text Box 6"/>
          <p:cNvSpPr txBox="1">
            <a:spLocks noChangeArrowheads="1"/>
          </p:cNvSpPr>
          <p:nvPr/>
        </p:nvSpPr>
        <p:spPr bwMode="auto">
          <a:xfrm>
            <a:off x="5076825" y="2852738"/>
            <a:ext cx="2903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Comic Sans MS" pitchFamily="66" charset="0"/>
              </a:rPr>
              <a:t>Electric field lines</a:t>
            </a:r>
          </a:p>
        </p:txBody>
      </p:sp>
      <p:sp>
        <p:nvSpPr>
          <p:cNvPr id="486407" name="Freeform 7"/>
          <p:cNvSpPr>
            <a:spLocks/>
          </p:cNvSpPr>
          <p:nvPr/>
        </p:nvSpPr>
        <p:spPr bwMode="auto">
          <a:xfrm>
            <a:off x="2268538" y="1557338"/>
            <a:ext cx="2303462" cy="2735262"/>
          </a:xfrm>
          <a:custGeom>
            <a:avLst/>
            <a:gdLst>
              <a:gd name="T0" fmla="*/ 2303462 w 1451"/>
              <a:gd name="T1" fmla="*/ 2735262 h 1723"/>
              <a:gd name="T2" fmla="*/ 1798637 w 1451"/>
              <a:gd name="T3" fmla="*/ 2087562 h 1723"/>
              <a:gd name="T4" fmla="*/ 1223962 w 1451"/>
              <a:gd name="T5" fmla="*/ 1223962 h 1723"/>
              <a:gd name="T6" fmla="*/ 719137 w 1451"/>
              <a:gd name="T7" fmla="*/ 647700 h 1723"/>
              <a:gd name="T8" fmla="*/ 0 w 1451"/>
              <a:gd name="T9" fmla="*/ 0 h 17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51" h="1723">
                <a:moveTo>
                  <a:pt x="1451" y="1723"/>
                </a:moveTo>
                <a:cubicBezTo>
                  <a:pt x="1348" y="1598"/>
                  <a:pt x="1246" y="1474"/>
                  <a:pt x="1133" y="1315"/>
                </a:cubicBezTo>
                <a:cubicBezTo>
                  <a:pt x="1020" y="1156"/>
                  <a:pt x="884" y="922"/>
                  <a:pt x="771" y="771"/>
                </a:cubicBezTo>
                <a:cubicBezTo>
                  <a:pt x="658" y="620"/>
                  <a:pt x="581" y="536"/>
                  <a:pt x="453" y="408"/>
                </a:cubicBezTo>
                <a:cubicBezTo>
                  <a:pt x="325" y="280"/>
                  <a:pt x="162" y="140"/>
                  <a:pt x="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NZ" sz="24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86408" name="Freeform 8"/>
          <p:cNvSpPr>
            <a:spLocks/>
          </p:cNvSpPr>
          <p:nvPr/>
        </p:nvSpPr>
        <p:spPr bwMode="auto">
          <a:xfrm>
            <a:off x="3276600" y="4437063"/>
            <a:ext cx="1295400" cy="1728787"/>
          </a:xfrm>
          <a:custGeom>
            <a:avLst/>
            <a:gdLst>
              <a:gd name="T0" fmla="*/ 1295400 w 816"/>
              <a:gd name="T1" fmla="*/ 0 h 1089"/>
              <a:gd name="T2" fmla="*/ 719138 w 816"/>
              <a:gd name="T3" fmla="*/ 792162 h 1089"/>
              <a:gd name="T4" fmla="*/ 0 w 816"/>
              <a:gd name="T5" fmla="*/ 1728787 h 10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16" h="1089">
                <a:moveTo>
                  <a:pt x="816" y="0"/>
                </a:moveTo>
                <a:cubicBezTo>
                  <a:pt x="702" y="159"/>
                  <a:pt x="589" y="318"/>
                  <a:pt x="453" y="499"/>
                </a:cubicBezTo>
                <a:cubicBezTo>
                  <a:pt x="317" y="680"/>
                  <a:pt x="158" y="884"/>
                  <a:pt x="0" y="1089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NZ" sz="24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86409" name="Freeform 9"/>
          <p:cNvSpPr>
            <a:spLocks/>
          </p:cNvSpPr>
          <p:nvPr/>
        </p:nvSpPr>
        <p:spPr bwMode="auto">
          <a:xfrm>
            <a:off x="1547813" y="4365625"/>
            <a:ext cx="2952750" cy="1588"/>
          </a:xfrm>
          <a:custGeom>
            <a:avLst/>
            <a:gdLst>
              <a:gd name="T0" fmla="*/ 2952750 w 1860"/>
              <a:gd name="T1" fmla="*/ 0 h 1"/>
              <a:gd name="T2" fmla="*/ 2087563 w 1860"/>
              <a:gd name="T3" fmla="*/ 0 h 1"/>
              <a:gd name="T4" fmla="*/ 431800 w 1860"/>
              <a:gd name="T5" fmla="*/ 0 h 1"/>
              <a:gd name="T6" fmla="*/ 0 w 1860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60" h="1">
                <a:moveTo>
                  <a:pt x="1860" y="0"/>
                </a:moveTo>
                <a:cubicBezTo>
                  <a:pt x="1720" y="0"/>
                  <a:pt x="1580" y="0"/>
                  <a:pt x="1315" y="0"/>
                </a:cubicBezTo>
                <a:cubicBezTo>
                  <a:pt x="1050" y="0"/>
                  <a:pt x="491" y="0"/>
                  <a:pt x="272" y="0"/>
                </a:cubicBezTo>
                <a:cubicBezTo>
                  <a:pt x="53" y="0"/>
                  <a:pt x="26" y="0"/>
                  <a:pt x="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en-NZ" sz="240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86410" name="Text Box 10"/>
          <p:cNvSpPr txBox="1">
            <a:spLocks noChangeArrowheads="1"/>
          </p:cNvSpPr>
          <p:nvPr/>
        </p:nvSpPr>
        <p:spPr bwMode="auto">
          <a:xfrm>
            <a:off x="1187450" y="1203325"/>
            <a:ext cx="754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hangingPunct="0"/>
            <a:r>
              <a:rPr lang="en-US" altLang="en-US" smtClean="0">
                <a:solidFill>
                  <a:srgbClr val="FFCC66"/>
                </a:solidFill>
              </a:rPr>
              <a:t>Area where the effect of a charge can be detected</a:t>
            </a:r>
          </a:p>
        </p:txBody>
      </p:sp>
      <p:sp>
        <p:nvSpPr>
          <p:cNvPr id="486411" name="Text Box 11"/>
          <p:cNvSpPr txBox="1">
            <a:spLocks noChangeArrowheads="1"/>
          </p:cNvSpPr>
          <p:nvPr/>
        </p:nvSpPr>
        <p:spPr bwMode="auto">
          <a:xfrm>
            <a:off x="5795963" y="3429000"/>
            <a:ext cx="3116262" cy="2647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0" hangingPunct="0"/>
            <a:r>
              <a:rPr lang="en-US" altLang="en-US" b="1" smtClean="0">
                <a:solidFill>
                  <a:srgbClr val="FF7C80"/>
                </a:solidFill>
              </a:rPr>
              <a:t>Imaginary lines drawn in the electric field so that the direction of the line is the direction of the field</a:t>
            </a:r>
          </a:p>
        </p:txBody>
      </p:sp>
    </p:spTree>
    <p:extLst>
      <p:ext uri="{BB962C8B-B14F-4D97-AF65-F5344CB8AC3E}">
        <p14:creationId xmlns:p14="http://schemas.microsoft.com/office/powerpoint/2010/main" val="381998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8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8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8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8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8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3" grpId="0"/>
      <p:bldP spid="486405" grpId="0" animBg="1"/>
      <p:bldP spid="486406" grpId="0"/>
      <p:bldP spid="486407" grpId="0" animBg="1"/>
      <p:bldP spid="486408" grpId="0" animBg="1"/>
      <p:bldP spid="486409" grpId="0" animBg="1"/>
      <p:bldP spid="486410" grpId="0"/>
      <p:bldP spid="4864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4972" y="4591461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4972" y="641974"/>
            <a:ext cx="8645662" cy="7571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FF0000"/>
                </a:solidFill>
              </a:rPr>
              <a:t>An </a:t>
            </a:r>
            <a:r>
              <a:rPr lang="en-US" sz="2400" b="1" kern="0" dirty="0">
                <a:solidFill>
                  <a:schemeClr val="tx2">
                    <a:lumMod val="95000"/>
                    <a:lumOff val="5000"/>
                  </a:schemeClr>
                </a:solidFill>
              </a:rPr>
              <a:t>electric field </a:t>
            </a:r>
            <a:r>
              <a:rPr lang="en-US" sz="2400" kern="0" dirty="0">
                <a:solidFill>
                  <a:srgbClr val="FF0000"/>
                </a:solidFill>
              </a:rPr>
              <a:t>describes a region where an </a:t>
            </a:r>
            <a:r>
              <a:rPr lang="en-US" sz="2400" u="sng" kern="0" dirty="0">
                <a:solidFill>
                  <a:srgbClr val="FF0000"/>
                </a:solidFill>
              </a:rPr>
              <a:t>electric charge</a:t>
            </a:r>
            <a:r>
              <a:rPr lang="en-US" sz="2400" kern="0" dirty="0">
                <a:solidFill>
                  <a:srgbClr val="FF0000"/>
                </a:solidFill>
              </a:rPr>
              <a:t> will experience a </a:t>
            </a:r>
            <a:r>
              <a:rPr lang="en-US" sz="2400" u="sng" kern="0" dirty="0">
                <a:solidFill>
                  <a:srgbClr val="FF0000"/>
                </a:solidFill>
              </a:rPr>
              <a:t>force</a:t>
            </a:r>
            <a:r>
              <a:rPr lang="en-US" sz="2400" kern="0" dirty="0">
                <a:solidFill>
                  <a:srgbClr val="FF0000"/>
                </a:solidFill>
              </a:rPr>
              <a:t> if placed in that region.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37705" y="3757274"/>
            <a:ext cx="86082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cs typeface="Arial" charset="0"/>
              </a:rPr>
              <a:t>The electric field can be represented by field lines. These lines start on a positive charge and end on a negative charge.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484438" y="6737992"/>
            <a:ext cx="301783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NZ"/>
          </a:p>
        </p:txBody>
      </p:sp>
      <p:pic>
        <p:nvPicPr>
          <p:cNvPr id="22" name="Picture 11" descr="1pAni.gif (12021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587" y="180066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2484438" y="6737992"/>
            <a:ext cx="301783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NZ"/>
          </a:p>
        </p:txBody>
      </p:sp>
      <p:pic>
        <p:nvPicPr>
          <p:cNvPr id="24" name="Picture 28" descr="1nAni.gif (11918 bytes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1838" y="1648265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48"/>
          <p:cNvSpPr>
            <a:spLocks noChangeArrowheads="1"/>
          </p:cNvSpPr>
          <p:nvPr/>
        </p:nvSpPr>
        <p:spPr bwMode="auto">
          <a:xfrm>
            <a:off x="2462213" y="6657030"/>
            <a:ext cx="31083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NZ"/>
          </a:p>
        </p:txBody>
      </p:sp>
      <p:sp>
        <p:nvSpPr>
          <p:cNvPr id="4" name="Rectangle 3"/>
          <p:cNvSpPr/>
          <p:nvPr/>
        </p:nvSpPr>
        <p:spPr>
          <a:xfrm>
            <a:off x="314972" y="4950697"/>
            <a:ext cx="85021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/>
              <a:t>The </a:t>
            </a:r>
            <a:r>
              <a:rPr lang="en-NZ" sz="2400" b="1" dirty="0">
                <a:solidFill>
                  <a:srgbClr val="FD4D3B"/>
                </a:solidFill>
              </a:rPr>
              <a:t>direction</a:t>
            </a:r>
            <a:r>
              <a:rPr lang="en-NZ" sz="2400" dirty="0"/>
              <a:t> of the field lines show the direction of the electrostatic force that would act </a:t>
            </a:r>
            <a:r>
              <a:rPr lang="en-NZ" sz="2400" b="1" dirty="0">
                <a:solidFill>
                  <a:srgbClr val="FD4D3B"/>
                </a:solidFill>
              </a:rPr>
              <a:t>on a positive charge, q</a:t>
            </a:r>
            <a:r>
              <a:rPr lang="en-NZ" sz="2400" dirty="0"/>
              <a:t>, </a:t>
            </a:r>
            <a:endParaRPr lang="en-NZ" sz="2400" dirty="0" smtClean="0"/>
          </a:p>
          <a:p>
            <a:r>
              <a:rPr lang="en-NZ" sz="2400" dirty="0" smtClean="0"/>
              <a:t>if </a:t>
            </a:r>
            <a:r>
              <a:rPr lang="en-NZ" sz="2400" dirty="0"/>
              <a:t>you placed it there.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0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6" name="Rectangle 82"/>
          <p:cNvSpPr>
            <a:spLocks noChangeArrowheads="1"/>
          </p:cNvSpPr>
          <p:nvPr/>
        </p:nvSpPr>
        <p:spPr bwMode="auto">
          <a:xfrm>
            <a:off x="430843" y="4399835"/>
            <a:ext cx="852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cs typeface="Arial" charset="0"/>
              </a:rPr>
              <a:t>The electric field is </a:t>
            </a:r>
            <a:r>
              <a:rPr lang="en-US" sz="2000" b="1" dirty="0">
                <a:solidFill>
                  <a:srgbClr val="FF0000"/>
                </a:solidFill>
                <a:cs typeface="Arial" charset="0"/>
              </a:rPr>
              <a:t>stronger</a:t>
            </a:r>
            <a:r>
              <a:rPr lang="en-US" sz="2000" dirty="0">
                <a:cs typeface="Arial" charset="0"/>
              </a:rPr>
              <a:t> where the field lines are closer together.</a:t>
            </a:r>
          </a:p>
        </p:txBody>
      </p:sp>
      <p:sp>
        <p:nvSpPr>
          <p:cNvPr id="16487" name="Rectangle 103"/>
          <p:cNvSpPr>
            <a:spLocks noChangeArrowheads="1"/>
          </p:cNvSpPr>
          <p:nvPr/>
        </p:nvSpPr>
        <p:spPr bwMode="auto">
          <a:xfrm>
            <a:off x="407050" y="3822964"/>
            <a:ext cx="8569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ea typeface="SimSun" pitchFamily="2" charset="-122"/>
                <a:cs typeface="Arial" charset="0"/>
              </a:rPr>
              <a:t>Electric field lines never </a:t>
            </a:r>
            <a:r>
              <a:rPr lang="en-US" altLang="zh-CN" sz="2000" dirty="0" smtClean="0">
                <a:ea typeface="SimSun" pitchFamily="2" charset="-122"/>
                <a:cs typeface="Arial" charset="0"/>
              </a:rPr>
              <a:t>cross and are </a:t>
            </a:r>
            <a:r>
              <a:rPr lang="en-US" altLang="zh-CN" sz="2000" dirty="0">
                <a:ea typeface="SimSun" pitchFamily="2" charset="-122"/>
                <a:cs typeface="Arial" charset="0"/>
              </a:rPr>
              <a:t>drawn perpendicular to a surface. </a:t>
            </a:r>
            <a:endParaRPr lang="en-US" sz="2000" dirty="0">
              <a:ea typeface="SimSun" pitchFamily="2" charset="-122"/>
              <a:cs typeface="Arial" charset="0"/>
            </a:endParaRPr>
          </a:p>
        </p:txBody>
      </p:sp>
      <p:pic>
        <p:nvPicPr>
          <p:cNvPr id="4108" name="Picture 47" descr="2pAni.gif (25758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47019" y="267758"/>
            <a:ext cx="3052295" cy="339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71" descr="1p1nAni.gif (23187 bytes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32925" y="345745"/>
            <a:ext cx="3015284" cy="327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6" name="Picture 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0424" y="4903903"/>
            <a:ext cx="59626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66" grpId="0" autoUpdateAnimBg="0"/>
      <p:bldP spid="1648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27308" y="859778"/>
            <a:ext cx="6093968" cy="4237724"/>
            <a:chOff x="7249" y="6345"/>
            <a:chExt cx="4360" cy="2835"/>
          </a:xfrm>
        </p:grpSpPr>
        <p:sp>
          <p:nvSpPr>
            <p:cNvPr id="3" name="Freeform 3"/>
            <p:cNvSpPr>
              <a:spLocks/>
            </p:cNvSpPr>
            <p:nvPr/>
          </p:nvSpPr>
          <p:spPr bwMode="auto">
            <a:xfrm>
              <a:off x="7538" y="7133"/>
              <a:ext cx="2730" cy="465"/>
            </a:xfrm>
            <a:custGeom>
              <a:avLst/>
              <a:gdLst>
                <a:gd name="T0" fmla="*/ 0 w 2730"/>
                <a:gd name="T1" fmla="*/ 0 h 465"/>
                <a:gd name="T2" fmla="*/ 517 w 2730"/>
                <a:gd name="T3" fmla="*/ 7 h 465"/>
                <a:gd name="T4" fmla="*/ 1102 w 2730"/>
                <a:gd name="T5" fmla="*/ 0 h 465"/>
                <a:gd name="T6" fmla="*/ 1777 w 2730"/>
                <a:gd name="T7" fmla="*/ 7 h 465"/>
                <a:gd name="T8" fmla="*/ 2070 w 2730"/>
                <a:gd name="T9" fmla="*/ 37 h 465"/>
                <a:gd name="T10" fmla="*/ 2340 w 2730"/>
                <a:gd name="T11" fmla="*/ 105 h 465"/>
                <a:gd name="T12" fmla="*/ 2520 w 2730"/>
                <a:gd name="T13" fmla="*/ 217 h 465"/>
                <a:gd name="T14" fmla="*/ 2730 w 2730"/>
                <a:gd name="T15" fmla="*/ 46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0" h="465">
                  <a:moveTo>
                    <a:pt x="0" y="0"/>
                  </a:moveTo>
                  <a:cubicBezTo>
                    <a:pt x="86" y="1"/>
                    <a:pt x="333" y="7"/>
                    <a:pt x="517" y="7"/>
                  </a:cubicBezTo>
                  <a:cubicBezTo>
                    <a:pt x="701" y="7"/>
                    <a:pt x="892" y="0"/>
                    <a:pt x="1102" y="0"/>
                  </a:cubicBezTo>
                  <a:cubicBezTo>
                    <a:pt x="1312" y="0"/>
                    <a:pt x="1616" y="1"/>
                    <a:pt x="1777" y="7"/>
                  </a:cubicBezTo>
                  <a:cubicBezTo>
                    <a:pt x="1938" y="13"/>
                    <a:pt x="1976" y="21"/>
                    <a:pt x="2070" y="37"/>
                  </a:cubicBezTo>
                  <a:cubicBezTo>
                    <a:pt x="2164" y="53"/>
                    <a:pt x="2265" y="75"/>
                    <a:pt x="2340" y="105"/>
                  </a:cubicBezTo>
                  <a:cubicBezTo>
                    <a:pt x="2415" y="135"/>
                    <a:pt x="2455" y="157"/>
                    <a:pt x="2520" y="217"/>
                  </a:cubicBezTo>
                  <a:cubicBezTo>
                    <a:pt x="2585" y="277"/>
                    <a:pt x="2657" y="372"/>
                    <a:pt x="2730" y="46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" name="Line 4"/>
            <p:cNvSpPr>
              <a:spLocks noChangeShapeType="1"/>
            </p:cNvSpPr>
            <p:nvPr/>
          </p:nvSpPr>
          <p:spPr bwMode="auto">
            <a:xfrm flipH="1" flipV="1">
              <a:off x="8730" y="7131"/>
              <a:ext cx="103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7249" y="6345"/>
              <a:ext cx="4360" cy="2835"/>
              <a:chOff x="7249" y="6345"/>
              <a:chExt cx="4360" cy="2835"/>
            </a:xfrm>
          </p:grpSpPr>
          <p:sp>
            <p:nvSpPr>
              <p:cNvPr id="6" name="Freeform 6"/>
              <p:cNvSpPr>
                <a:spLocks/>
              </p:cNvSpPr>
              <p:nvPr/>
            </p:nvSpPr>
            <p:spPr bwMode="auto">
              <a:xfrm flipV="1">
                <a:off x="7548" y="8021"/>
                <a:ext cx="2730" cy="466"/>
              </a:xfrm>
              <a:custGeom>
                <a:avLst/>
                <a:gdLst>
                  <a:gd name="T0" fmla="*/ 0 w 2730"/>
                  <a:gd name="T1" fmla="*/ 1 h 466"/>
                  <a:gd name="T2" fmla="*/ 1102 w 2730"/>
                  <a:gd name="T3" fmla="*/ 1 h 466"/>
                  <a:gd name="T4" fmla="*/ 1777 w 2730"/>
                  <a:gd name="T5" fmla="*/ 8 h 466"/>
                  <a:gd name="T6" fmla="*/ 2070 w 2730"/>
                  <a:gd name="T7" fmla="*/ 38 h 466"/>
                  <a:gd name="T8" fmla="*/ 2340 w 2730"/>
                  <a:gd name="T9" fmla="*/ 106 h 466"/>
                  <a:gd name="T10" fmla="*/ 2520 w 2730"/>
                  <a:gd name="T11" fmla="*/ 218 h 466"/>
                  <a:gd name="T12" fmla="*/ 2730 w 2730"/>
                  <a:gd name="T13" fmla="*/ 466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30" h="466">
                    <a:moveTo>
                      <a:pt x="0" y="1"/>
                    </a:moveTo>
                    <a:cubicBezTo>
                      <a:pt x="184" y="0"/>
                      <a:pt x="806" y="0"/>
                      <a:pt x="1102" y="1"/>
                    </a:cubicBezTo>
                    <a:cubicBezTo>
                      <a:pt x="1398" y="2"/>
                      <a:pt x="1616" y="2"/>
                      <a:pt x="1777" y="8"/>
                    </a:cubicBezTo>
                    <a:cubicBezTo>
                      <a:pt x="1938" y="14"/>
                      <a:pt x="1976" y="22"/>
                      <a:pt x="2070" y="38"/>
                    </a:cubicBezTo>
                    <a:cubicBezTo>
                      <a:pt x="2164" y="54"/>
                      <a:pt x="2265" y="76"/>
                      <a:pt x="2340" y="106"/>
                    </a:cubicBezTo>
                    <a:cubicBezTo>
                      <a:pt x="2415" y="136"/>
                      <a:pt x="2455" y="158"/>
                      <a:pt x="2520" y="218"/>
                    </a:cubicBezTo>
                    <a:cubicBezTo>
                      <a:pt x="2585" y="278"/>
                      <a:pt x="2657" y="373"/>
                      <a:pt x="2730" y="46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/>
              </a:p>
            </p:txBody>
          </p:sp>
          <p:sp>
            <p:nvSpPr>
              <p:cNvPr id="7" name="Line 7"/>
              <p:cNvSpPr>
                <a:spLocks noChangeShapeType="1"/>
              </p:cNvSpPr>
              <p:nvPr/>
            </p:nvSpPr>
            <p:spPr bwMode="auto">
              <a:xfrm flipH="1" flipV="1">
                <a:off x="8728" y="8481"/>
                <a:ext cx="103" cy="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/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7545" y="7966"/>
                <a:ext cx="2618" cy="168"/>
              </a:xfrm>
              <a:custGeom>
                <a:avLst/>
                <a:gdLst>
                  <a:gd name="T0" fmla="*/ 0 w 2370"/>
                  <a:gd name="T1" fmla="*/ 112 h 116"/>
                  <a:gd name="T2" fmla="*/ 570 w 2370"/>
                  <a:gd name="T3" fmla="*/ 112 h 116"/>
                  <a:gd name="T4" fmla="*/ 1425 w 2370"/>
                  <a:gd name="T5" fmla="*/ 112 h 116"/>
                  <a:gd name="T6" fmla="*/ 1815 w 2370"/>
                  <a:gd name="T7" fmla="*/ 112 h 116"/>
                  <a:gd name="T8" fmla="*/ 2092 w 2370"/>
                  <a:gd name="T9" fmla="*/ 90 h 116"/>
                  <a:gd name="T10" fmla="*/ 2295 w 2370"/>
                  <a:gd name="T11" fmla="*/ 30 h 116"/>
                  <a:gd name="T12" fmla="*/ 2370 w 2370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0" h="116">
                    <a:moveTo>
                      <a:pt x="0" y="112"/>
                    </a:moveTo>
                    <a:cubicBezTo>
                      <a:pt x="166" y="112"/>
                      <a:pt x="333" y="112"/>
                      <a:pt x="570" y="112"/>
                    </a:cubicBezTo>
                    <a:cubicBezTo>
                      <a:pt x="807" y="112"/>
                      <a:pt x="1218" y="112"/>
                      <a:pt x="1425" y="112"/>
                    </a:cubicBezTo>
                    <a:cubicBezTo>
                      <a:pt x="1632" y="112"/>
                      <a:pt x="1704" y="116"/>
                      <a:pt x="1815" y="112"/>
                    </a:cubicBezTo>
                    <a:cubicBezTo>
                      <a:pt x="1926" y="108"/>
                      <a:pt x="2012" y="104"/>
                      <a:pt x="2092" y="90"/>
                    </a:cubicBezTo>
                    <a:cubicBezTo>
                      <a:pt x="2172" y="76"/>
                      <a:pt x="2249" y="45"/>
                      <a:pt x="2295" y="30"/>
                    </a:cubicBezTo>
                    <a:cubicBezTo>
                      <a:pt x="2341" y="15"/>
                      <a:pt x="2355" y="7"/>
                      <a:pt x="237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/>
              </a:p>
            </p:txBody>
          </p:sp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 flipH="1">
                <a:off x="8735" y="8123"/>
                <a:ext cx="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/>
              </a:p>
            </p:txBody>
          </p:sp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>
                <a:off x="7545" y="6345"/>
                <a:ext cx="0" cy="28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/>
              </a:p>
            </p:txBody>
          </p:sp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 rot="-5400000">
                <a:off x="7354" y="6376"/>
                <a:ext cx="0" cy="1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/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 rot="-5400000">
                <a:off x="7355" y="7659"/>
                <a:ext cx="0" cy="1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/>
              </a:p>
            </p:txBody>
          </p:sp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 rot="-5400000">
                <a:off x="7361" y="7351"/>
                <a:ext cx="0" cy="1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/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 rot="-5400000">
                <a:off x="7360" y="7022"/>
                <a:ext cx="0" cy="1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/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 rot="-5400000">
                <a:off x="7361" y="6699"/>
                <a:ext cx="0" cy="1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/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 rot="-5400000">
                <a:off x="7353" y="8687"/>
                <a:ext cx="0" cy="1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/>
              </a:p>
            </p:txBody>
          </p:sp>
          <p:sp>
            <p:nvSpPr>
              <p:cNvPr id="17" name="Line 17"/>
              <p:cNvSpPr>
                <a:spLocks noChangeShapeType="1"/>
              </p:cNvSpPr>
              <p:nvPr/>
            </p:nvSpPr>
            <p:spPr bwMode="auto">
              <a:xfrm rot="-5400000">
                <a:off x="7347" y="8364"/>
                <a:ext cx="0" cy="1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/>
              </a:p>
            </p:txBody>
          </p:sp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 rot="-5400000">
                <a:off x="7355" y="8019"/>
                <a:ext cx="0" cy="1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/>
              </a:p>
            </p:txBody>
          </p:sp>
          <p:grpSp>
            <p:nvGrpSpPr>
              <p:cNvPr id="19" name="Group 19"/>
              <p:cNvGrpSpPr>
                <a:grpSpLocks/>
              </p:cNvGrpSpPr>
              <p:nvPr/>
            </p:nvGrpSpPr>
            <p:grpSpPr bwMode="auto">
              <a:xfrm>
                <a:off x="10094" y="7584"/>
                <a:ext cx="465" cy="435"/>
                <a:chOff x="10290" y="7561"/>
                <a:chExt cx="465" cy="435"/>
              </a:xfrm>
            </p:grpSpPr>
            <p:sp>
              <p:nvSpPr>
                <p:cNvPr id="42" name="Oval 20"/>
                <p:cNvSpPr>
                  <a:spLocks noChangeArrowheads="1"/>
                </p:cNvSpPr>
                <p:nvPr/>
              </p:nvSpPr>
              <p:spPr bwMode="auto">
                <a:xfrm>
                  <a:off x="10290" y="7561"/>
                  <a:ext cx="465" cy="43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NZ"/>
                </a:p>
              </p:txBody>
            </p:sp>
            <p:sp>
              <p:nvSpPr>
                <p:cNvPr id="43" name="Line 21"/>
                <p:cNvSpPr>
                  <a:spLocks noChangeShapeType="1"/>
                </p:cNvSpPr>
                <p:nvPr/>
              </p:nvSpPr>
              <p:spPr bwMode="auto">
                <a:xfrm rot="-5400000">
                  <a:off x="10530" y="7681"/>
                  <a:ext cx="0" cy="195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NZ"/>
                </a:p>
              </p:txBody>
            </p:sp>
          </p:grpSp>
          <p:grpSp>
            <p:nvGrpSpPr>
              <p:cNvPr id="20" name="Group 22"/>
              <p:cNvGrpSpPr>
                <a:grpSpLocks/>
              </p:cNvGrpSpPr>
              <p:nvPr/>
            </p:nvGrpSpPr>
            <p:grpSpPr bwMode="auto">
              <a:xfrm>
                <a:off x="7538" y="7792"/>
                <a:ext cx="2565" cy="8"/>
                <a:chOff x="7718" y="7777"/>
                <a:chExt cx="2565" cy="8"/>
              </a:xfrm>
            </p:grpSpPr>
            <p:sp>
              <p:nvSpPr>
                <p:cNvPr id="40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7718" y="7785"/>
                  <a:ext cx="256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NZ"/>
                </a:p>
              </p:txBody>
            </p:sp>
            <p:sp>
              <p:nvSpPr>
                <p:cNvPr id="41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8910" y="7777"/>
                  <a:ext cx="13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NZ"/>
                </a:p>
              </p:txBody>
            </p:sp>
          </p:grpSp>
          <p:grpSp>
            <p:nvGrpSpPr>
              <p:cNvPr id="21" name="Group 25"/>
              <p:cNvGrpSpPr>
                <a:grpSpLocks/>
              </p:cNvGrpSpPr>
              <p:nvPr/>
            </p:nvGrpSpPr>
            <p:grpSpPr bwMode="auto">
              <a:xfrm>
                <a:off x="7553" y="7478"/>
                <a:ext cx="2602" cy="161"/>
                <a:chOff x="7733" y="7463"/>
                <a:chExt cx="2602" cy="161"/>
              </a:xfrm>
            </p:grpSpPr>
            <p:sp>
              <p:nvSpPr>
                <p:cNvPr id="38" name="Freeform 26"/>
                <p:cNvSpPr>
                  <a:spLocks/>
                </p:cNvSpPr>
                <p:nvPr/>
              </p:nvSpPr>
              <p:spPr bwMode="auto">
                <a:xfrm flipV="1">
                  <a:off x="7733" y="7463"/>
                  <a:ext cx="2602" cy="161"/>
                </a:xfrm>
                <a:custGeom>
                  <a:avLst/>
                  <a:gdLst>
                    <a:gd name="T0" fmla="*/ 0 w 2370"/>
                    <a:gd name="T1" fmla="*/ 112 h 116"/>
                    <a:gd name="T2" fmla="*/ 570 w 2370"/>
                    <a:gd name="T3" fmla="*/ 112 h 116"/>
                    <a:gd name="T4" fmla="*/ 1425 w 2370"/>
                    <a:gd name="T5" fmla="*/ 112 h 116"/>
                    <a:gd name="T6" fmla="*/ 1815 w 2370"/>
                    <a:gd name="T7" fmla="*/ 112 h 116"/>
                    <a:gd name="T8" fmla="*/ 2092 w 2370"/>
                    <a:gd name="T9" fmla="*/ 90 h 116"/>
                    <a:gd name="T10" fmla="*/ 2295 w 2370"/>
                    <a:gd name="T11" fmla="*/ 30 h 116"/>
                    <a:gd name="T12" fmla="*/ 2370 w 2370"/>
                    <a:gd name="T13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70" h="116">
                      <a:moveTo>
                        <a:pt x="0" y="112"/>
                      </a:moveTo>
                      <a:cubicBezTo>
                        <a:pt x="166" y="112"/>
                        <a:pt x="333" y="112"/>
                        <a:pt x="570" y="112"/>
                      </a:cubicBezTo>
                      <a:cubicBezTo>
                        <a:pt x="807" y="112"/>
                        <a:pt x="1218" y="112"/>
                        <a:pt x="1425" y="112"/>
                      </a:cubicBezTo>
                      <a:cubicBezTo>
                        <a:pt x="1632" y="112"/>
                        <a:pt x="1704" y="116"/>
                        <a:pt x="1815" y="112"/>
                      </a:cubicBezTo>
                      <a:cubicBezTo>
                        <a:pt x="1926" y="108"/>
                        <a:pt x="2012" y="104"/>
                        <a:pt x="2092" y="90"/>
                      </a:cubicBezTo>
                      <a:cubicBezTo>
                        <a:pt x="2172" y="76"/>
                        <a:pt x="2249" y="45"/>
                        <a:pt x="2295" y="30"/>
                      </a:cubicBezTo>
                      <a:cubicBezTo>
                        <a:pt x="2341" y="15"/>
                        <a:pt x="2355" y="7"/>
                        <a:pt x="2370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NZ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8907" y="7466"/>
                  <a:ext cx="1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NZ"/>
                </a:p>
              </p:txBody>
            </p:sp>
          </p:grpSp>
          <p:sp>
            <p:nvSpPr>
              <p:cNvPr id="22" name="Freeform 28"/>
              <p:cNvSpPr>
                <a:spLocks/>
              </p:cNvSpPr>
              <p:nvPr/>
            </p:nvSpPr>
            <p:spPr bwMode="auto">
              <a:xfrm>
                <a:off x="7534" y="8030"/>
                <a:ext cx="2849" cy="774"/>
              </a:xfrm>
              <a:custGeom>
                <a:avLst/>
                <a:gdLst>
                  <a:gd name="T0" fmla="*/ 0 w 2849"/>
                  <a:gd name="T1" fmla="*/ 767 h 774"/>
                  <a:gd name="T2" fmla="*/ 1235 w 2849"/>
                  <a:gd name="T3" fmla="*/ 767 h 774"/>
                  <a:gd name="T4" fmla="*/ 2010 w 2849"/>
                  <a:gd name="T5" fmla="*/ 760 h 774"/>
                  <a:gd name="T6" fmla="*/ 2336 w 2849"/>
                  <a:gd name="T7" fmla="*/ 685 h 774"/>
                  <a:gd name="T8" fmla="*/ 2621 w 2849"/>
                  <a:gd name="T9" fmla="*/ 520 h 774"/>
                  <a:gd name="T10" fmla="*/ 2801 w 2849"/>
                  <a:gd name="T11" fmla="*/ 236 h 774"/>
                  <a:gd name="T12" fmla="*/ 2849 w 2849"/>
                  <a:gd name="T13" fmla="*/ 0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9" h="774">
                    <a:moveTo>
                      <a:pt x="0" y="767"/>
                    </a:moveTo>
                    <a:cubicBezTo>
                      <a:pt x="450" y="767"/>
                      <a:pt x="900" y="768"/>
                      <a:pt x="1235" y="767"/>
                    </a:cubicBezTo>
                    <a:cubicBezTo>
                      <a:pt x="1570" y="766"/>
                      <a:pt x="1827" y="774"/>
                      <a:pt x="2010" y="760"/>
                    </a:cubicBezTo>
                    <a:cubicBezTo>
                      <a:pt x="2193" y="746"/>
                      <a:pt x="2234" y="725"/>
                      <a:pt x="2336" y="685"/>
                    </a:cubicBezTo>
                    <a:cubicBezTo>
                      <a:pt x="2438" y="645"/>
                      <a:pt x="2544" y="595"/>
                      <a:pt x="2621" y="520"/>
                    </a:cubicBezTo>
                    <a:cubicBezTo>
                      <a:pt x="2698" y="445"/>
                      <a:pt x="2763" y="323"/>
                      <a:pt x="2801" y="236"/>
                    </a:cubicBezTo>
                    <a:cubicBezTo>
                      <a:pt x="2839" y="149"/>
                      <a:pt x="2841" y="46"/>
                      <a:pt x="2849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/>
              </a:p>
            </p:txBody>
          </p:sp>
          <p:sp>
            <p:nvSpPr>
              <p:cNvPr id="23" name="Freeform 29"/>
              <p:cNvSpPr>
                <a:spLocks/>
              </p:cNvSpPr>
              <p:nvPr/>
            </p:nvSpPr>
            <p:spPr bwMode="auto">
              <a:xfrm>
                <a:off x="10549" y="7810"/>
                <a:ext cx="1036" cy="71"/>
              </a:xfrm>
              <a:custGeom>
                <a:avLst/>
                <a:gdLst>
                  <a:gd name="T0" fmla="*/ 0 w 815"/>
                  <a:gd name="T1" fmla="*/ 0 h 1"/>
                  <a:gd name="T2" fmla="*/ 815 w 815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15" h="1">
                    <a:moveTo>
                      <a:pt x="0" y="0"/>
                    </a:moveTo>
                    <a:cubicBezTo>
                      <a:pt x="339" y="0"/>
                      <a:pt x="679" y="0"/>
                      <a:pt x="815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/>
              </a:p>
            </p:txBody>
          </p:sp>
          <p:sp>
            <p:nvSpPr>
              <p:cNvPr id="24" name="Freeform 30"/>
              <p:cNvSpPr>
                <a:spLocks/>
              </p:cNvSpPr>
              <p:nvPr/>
            </p:nvSpPr>
            <p:spPr bwMode="auto">
              <a:xfrm>
                <a:off x="10533" y="7270"/>
                <a:ext cx="1076" cy="428"/>
              </a:xfrm>
              <a:custGeom>
                <a:avLst/>
                <a:gdLst>
                  <a:gd name="T0" fmla="*/ 0 w 799"/>
                  <a:gd name="T1" fmla="*/ 317 h 317"/>
                  <a:gd name="T2" fmla="*/ 799 w 799"/>
                  <a:gd name="T3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99" h="317">
                    <a:moveTo>
                      <a:pt x="0" y="317"/>
                    </a:moveTo>
                    <a:cubicBezTo>
                      <a:pt x="0" y="317"/>
                      <a:pt x="399" y="158"/>
                      <a:pt x="799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/>
              </a:p>
            </p:txBody>
          </p:sp>
          <p:sp>
            <p:nvSpPr>
              <p:cNvPr id="25" name="Freeform 31"/>
              <p:cNvSpPr>
                <a:spLocks/>
              </p:cNvSpPr>
              <p:nvPr/>
            </p:nvSpPr>
            <p:spPr bwMode="auto">
              <a:xfrm flipV="1">
                <a:off x="10535" y="7914"/>
                <a:ext cx="1052" cy="412"/>
              </a:xfrm>
              <a:custGeom>
                <a:avLst/>
                <a:gdLst>
                  <a:gd name="T0" fmla="*/ 0 w 799"/>
                  <a:gd name="T1" fmla="*/ 317 h 317"/>
                  <a:gd name="T2" fmla="*/ 799 w 799"/>
                  <a:gd name="T3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99" h="317">
                    <a:moveTo>
                      <a:pt x="0" y="317"/>
                    </a:moveTo>
                    <a:cubicBezTo>
                      <a:pt x="0" y="317"/>
                      <a:pt x="399" y="158"/>
                      <a:pt x="799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auto">
              <a:xfrm rot="383533">
                <a:off x="10387" y="8020"/>
                <a:ext cx="338" cy="1148"/>
              </a:xfrm>
              <a:custGeom>
                <a:avLst/>
                <a:gdLst>
                  <a:gd name="T0" fmla="*/ 0 w 338"/>
                  <a:gd name="T1" fmla="*/ 0 h 1148"/>
                  <a:gd name="T2" fmla="*/ 166 w 338"/>
                  <a:gd name="T3" fmla="*/ 198 h 1148"/>
                  <a:gd name="T4" fmla="*/ 285 w 338"/>
                  <a:gd name="T5" fmla="*/ 546 h 1148"/>
                  <a:gd name="T6" fmla="*/ 332 w 338"/>
                  <a:gd name="T7" fmla="*/ 950 h 1148"/>
                  <a:gd name="T8" fmla="*/ 324 w 338"/>
                  <a:gd name="T9" fmla="*/ 1148 h 1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48">
                    <a:moveTo>
                      <a:pt x="0" y="0"/>
                    </a:moveTo>
                    <a:cubicBezTo>
                      <a:pt x="59" y="53"/>
                      <a:pt x="119" y="107"/>
                      <a:pt x="166" y="198"/>
                    </a:cubicBezTo>
                    <a:cubicBezTo>
                      <a:pt x="213" y="289"/>
                      <a:pt x="257" y="421"/>
                      <a:pt x="285" y="546"/>
                    </a:cubicBezTo>
                    <a:cubicBezTo>
                      <a:pt x="313" y="671"/>
                      <a:pt x="326" y="850"/>
                      <a:pt x="332" y="950"/>
                    </a:cubicBezTo>
                    <a:cubicBezTo>
                      <a:pt x="338" y="1050"/>
                      <a:pt x="331" y="1099"/>
                      <a:pt x="324" y="114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auto">
              <a:xfrm flipV="1">
                <a:off x="7549" y="6800"/>
                <a:ext cx="2789" cy="774"/>
              </a:xfrm>
              <a:custGeom>
                <a:avLst/>
                <a:gdLst>
                  <a:gd name="T0" fmla="*/ 0 w 2849"/>
                  <a:gd name="T1" fmla="*/ 767 h 774"/>
                  <a:gd name="T2" fmla="*/ 1235 w 2849"/>
                  <a:gd name="T3" fmla="*/ 767 h 774"/>
                  <a:gd name="T4" fmla="*/ 2010 w 2849"/>
                  <a:gd name="T5" fmla="*/ 760 h 774"/>
                  <a:gd name="T6" fmla="*/ 2336 w 2849"/>
                  <a:gd name="T7" fmla="*/ 685 h 774"/>
                  <a:gd name="T8" fmla="*/ 2621 w 2849"/>
                  <a:gd name="T9" fmla="*/ 520 h 774"/>
                  <a:gd name="T10" fmla="*/ 2801 w 2849"/>
                  <a:gd name="T11" fmla="*/ 236 h 774"/>
                  <a:gd name="T12" fmla="*/ 2849 w 2849"/>
                  <a:gd name="T13" fmla="*/ 0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9" h="774">
                    <a:moveTo>
                      <a:pt x="0" y="767"/>
                    </a:moveTo>
                    <a:cubicBezTo>
                      <a:pt x="450" y="767"/>
                      <a:pt x="900" y="768"/>
                      <a:pt x="1235" y="767"/>
                    </a:cubicBezTo>
                    <a:cubicBezTo>
                      <a:pt x="1570" y="766"/>
                      <a:pt x="1827" y="774"/>
                      <a:pt x="2010" y="760"/>
                    </a:cubicBezTo>
                    <a:cubicBezTo>
                      <a:pt x="2193" y="746"/>
                      <a:pt x="2234" y="725"/>
                      <a:pt x="2336" y="685"/>
                    </a:cubicBezTo>
                    <a:cubicBezTo>
                      <a:pt x="2438" y="645"/>
                      <a:pt x="2544" y="595"/>
                      <a:pt x="2621" y="520"/>
                    </a:cubicBezTo>
                    <a:cubicBezTo>
                      <a:pt x="2698" y="445"/>
                      <a:pt x="2763" y="323"/>
                      <a:pt x="2801" y="236"/>
                    </a:cubicBezTo>
                    <a:cubicBezTo>
                      <a:pt x="2839" y="149"/>
                      <a:pt x="2841" y="46"/>
                      <a:pt x="2849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/>
              </a:p>
            </p:txBody>
          </p:sp>
          <p:sp>
            <p:nvSpPr>
              <p:cNvPr id="28" name="Freeform 34"/>
              <p:cNvSpPr>
                <a:spLocks/>
              </p:cNvSpPr>
              <p:nvPr/>
            </p:nvSpPr>
            <p:spPr bwMode="auto">
              <a:xfrm rot="21216467" flipV="1">
                <a:off x="10387" y="6445"/>
                <a:ext cx="338" cy="1148"/>
              </a:xfrm>
              <a:custGeom>
                <a:avLst/>
                <a:gdLst>
                  <a:gd name="T0" fmla="*/ 0 w 338"/>
                  <a:gd name="T1" fmla="*/ 0 h 1148"/>
                  <a:gd name="T2" fmla="*/ 166 w 338"/>
                  <a:gd name="T3" fmla="*/ 198 h 1148"/>
                  <a:gd name="T4" fmla="*/ 285 w 338"/>
                  <a:gd name="T5" fmla="*/ 546 h 1148"/>
                  <a:gd name="T6" fmla="*/ 332 w 338"/>
                  <a:gd name="T7" fmla="*/ 950 h 1148"/>
                  <a:gd name="T8" fmla="*/ 324 w 338"/>
                  <a:gd name="T9" fmla="*/ 1148 h 1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48">
                    <a:moveTo>
                      <a:pt x="0" y="0"/>
                    </a:moveTo>
                    <a:cubicBezTo>
                      <a:pt x="59" y="53"/>
                      <a:pt x="119" y="107"/>
                      <a:pt x="166" y="198"/>
                    </a:cubicBezTo>
                    <a:cubicBezTo>
                      <a:pt x="213" y="289"/>
                      <a:pt x="257" y="421"/>
                      <a:pt x="285" y="546"/>
                    </a:cubicBezTo>
                    <a:cubicBezTo>
                      <a:pt x="313" y="671"/>
                      <a:pt x="326" y="850"/>
                      <a:pt x="332" y="950"/>
                    </a:cubicBezTo>
                    <a:cubicBezTo>
                      <a:pt x="338" y="1050"/>
                      <a:pt x="331" y="1099"/>
                      <a:pt x="324" y="1148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/>
              </a:p>
            </p:txBody>
          </p:sp>
          <p:sp>
            <p:nvSpPr>
              <p:cNvPr id="29" name="Line 35"/>
              <p:cNvSpPr>
                <a:spLocks noChangeShapeType="1"/>
              </p:cNvSpPr>
              <p:nvPr/>
            </p:nvSpPr>
            <p:spPr bwMode="auto">
              <a:xfrm flipH="1" flipV="1">
                <a:off x="8717" y="8790"/>
                <a:ext cx="172" cy="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/>
              </a:p>
            </p:txBody>
          </p:sp>
          <p:sp>
            <p:nvSpPr>
              <p:cNvPr id="30" name="Line 36"/>
              <p:cNvSpPr>
                <a:spLocks noChangeShapeType="1"/>
              </p:cNvSpPr>
              <p:nvPr/>
            </p:nvSpPr>
            <p:spPr bwMode="auto">
              <a:xfrm flipH="1">
                <a:off x="8745" y="6803"/>
                <a:ext cx="158" cy="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/>
              </a:p>
            </p:txBody>
          </p:sp>
          <p:sp>
            <p:nvSpPr>
              <p:cNvPr id="31" name="Line 37"/>
              <p:cNvSpPr>
                <a:spLocks noChangeShapeType="1"/>
              </p:cNvSpPr>
              <p:nvPr/>
            </p:nvSpPr>
            <p:spPr bwMode="auto">
              <a:xfrm>
                <a:off x="10920" y="7800"/>
                <a:ext cx="195" cy="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/>
              </a:p>
            </p:txBody>
          </p:sp>
          <p:sp>
            <p:nvSpPr>
              <p:cNvPr id="32" name="Line 38"/>
              <p:cNvSpPr>
                <a:spLocks noChangeShapeType="1"/>
              </p:cNvSpPr>
              <p:nvPr/>
            </p:nvSpPr>
            <p:spPr bwMode="auto">
              <a:xfrm>
                <a:off x="10905" y="8063"/>
                <a:ext cx="233" cy="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/>
              </a:p>
            </p:txBody>
          </p:sp>
          <p:sp>
            <p:nvSpPr>
              <p:cNvPr id="33" name="Line 39"/>
              <p:cNvSpPr>
                <a:spLocks noChangeShapeType="1"/>
              </p:cNvSpPr>
              <p:nvPr/>
            </p:nvSpPr>
            <p:spPr bwMode="auto">
              <a:xfrm flipV="1">
                <a:off x="10950" y="7470"/>
                <a:ext cx="158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/>
              </a:p>
            </p:txBody>
          </p:sp>
          <p:sp>
            <p:nvSpPr>
              <p:cNvPr id="34" name="Line 40"/>
              <p:cNvSpPr>
                <a:spLocks noChangeShapeType="1"/>
              </p:cNvSpPr>
              <p:nvPr/>
            </p:nvSpPr>
            <p:spPr bwMode="auto">
              <a:xfrm>
                <a:off x="10620" y="8273"/>
                <a:ext cx="30" cy="1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/>
              </a:p>
            </p:txBody>
          </p:sp>
          <p:sp>
            <p:nvSpPr>
              <p:cNvPr id="35" name="Line 41"/>
              <p:cNvSpPr>
                <a:spLocks noChangeShapeType="1"/>
              </p:cNvSpPr>
              <p:nvPr/>
            </p:nvSpPr>
            <p:spPr bwMode="auto">
              <a:xfrm flipV="1">
                <a:off x="10605" y="7170"/>
                <a:ext cx="53" cy="1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/>
              </a:p>
            </p:txBody>
          </p:sp>
          <p:sp>
            <p:nvSpPr>
              <p:cNvPr id="36" name="Line 42"/>
              <p:cNvSpPr>
                <a:spLocks noChangeShapeType="1"/>
              </p:cNvSpPr>
              <p:nvPr/>
            </p:nvSpPr>
            <p:spPr bwMode="auto">
              <a:xfrm>
                <a:off x="10331" y="7690"/>
                <a:ext cx="0" cy="1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/>
              </a:p>
            </p:txBody>
          </p:sp>
          <p:sp>
            <p:nvSpPr>
              <p:cNvPr id="37" name="Line 43"/>
              <p:cNvSpPr>
                <a:spLocks noChangeShapeType="1"/>
              </p:cNvSpPr>
              <p:nvPr/>
            </p:nvSpPr>
            <p:spPr bwMode="auto">
              <a:xfrm rot="-5400000">
                <a:off x="10331" y="7705"/>
                <a:ext cx="0" cy="1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N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47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88" y="214313"/>
            <a:ext cx="744855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731963" y="5873750"/>
            <a:ext cx="4429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/>
              <a:t>See Charges And Fields PHET applet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869" y="241608"/>
            <a:ext cx="8543642" cy="623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97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319</Words>
  <Application>Microsoft Macintosh PowerPoint</Application>
  <PresentationFormat>On-screen Show (4:3)</PresentationFormat>
  <Paragraphs>53</Paragraphs>
  <Slides>11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Default Design</vt:lpstr>
      <vt:lpstr>Orbit</vt:lpstr>
      <vt:lpstr>Equation</vt:lpstr>
      <vt:lpstr>PowerPoint Presentation</vt:lpstr>
      <vt:lpstr>PowerPoint Presentation</vt:lpstr>
      <vt:lpstr>Electric Field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Electric Field Strength</vt:lpstr>
    </vt:vector>
  </TitlesOfParts>
  <Company>RHS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Fields</dc:title>
  <dc:creator>Graham Batchelor</dc:creator>
  <cp:lastModifiedBy>Stephen Anderson</cp:lastModifiedBy>
  <cp:revision>64</cp:revision>
  <dcterms:created xsi:type="dcterms:W3CDTF">2006-09-10T10:35:34Z</dcterms:created>
  <dcterms:modified xsi:type="dcterms:W3CDTF">2015-07-07T23:11:12Z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ating">
    <vt:lpwstr>low</vt:lpwstr>
  </property>
  <property fmtid="{D5CDD505-2E9C-101B-9397-08002B2CF9AE}" pid="3" name="Acknowledgements">
    <vt:lpwstr>none</vt:lpwstr>
  </property>
  <property fmtid="{D5CDD505-2E9C-101B-9397-08002B2CF9AE}" pid="4" name="Strategy">
    <vt:lpwstr>Not Applicable</vt:lpwstr>
  </property>
  <property fmtid="{D5CDD505-2E9C-101B-9397-08002B2CF9AE}" pid="5" name="Topic">
    <vt:lpwstr>phy13 DC capacitance</vt:lpwstr>
  </property>
  <property fmtid="{D5CDD505-2E9C-101B-9397-08002B2CF9AE}" pid="6" name="Resource Type">
    <vt:lpwstr>;#Activity;#presentation;#</vt:lpwstr>
  </property>
  <property fmtid="{D5CDD505-2E9C-101B-9397-08002B2CF9AE}" pid="7" name="contributor">
    <vt:lpwstr>br</vt:lpwstr>
  </property>
  <property fmtid="{D5CDD505-2E9C-101B-9397-08002B2CF9AE}" pid="8" name="Literacyclass">
    <vt:lpwstr>Not applicable</vt:lpwstr>
  </property>
  <property fmtid="{D5CDD505-2E9C-101B-9397-08002B2CF9AE}" pid="9" name="topic0">
    <vt:lpwstr>electric fields</vt:lpwstr>
  </property>
  <property fmtid="{D5CDD505-2E9C-101B-9397-08002B2CF9AE}" pid="10" name="comment">
    <vt:lpwstr>Revision on electric fields and thier representation.</vt:lpwstr>
  </property>
  <property fmtid="{D5CDD505-2E9C-101B-9397-08002B2CF9AE}" pid="11" name="author0">
    <vt:lpwstr>Graham Batchelor</vt:lpwstr>
  </property>
  <property fmtid="{D5CDD505-2E9C-101B-9397-08002B2CF9AE}" pid="12" name="school">
    <vt:lpwstr>Riccarton High</vt:lpwstr>
  </property>
  <property fmtid="{D5CDD505-2E9C-101B-9397-08002B2CF9AE}" pid="13" name="Level">
    <vt:lpwstr>level 3</vt:lpwstr>
  </property>
</Properties>
</file>