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8" r:id="rId2"/>
    <p:sldId id="347" r:id="rId3"/>
    <p:sldId id="346" r:id="rId4"/>
    <p:sldId id="345" r:id="rId5"/>
    <p:sldId id="321" r:id="rId6"/>
    <p:sldId id="324" r:id="rId7"/>
    <p:sldId id="337" r:id="rId8"/>
    <p:sldId id="323" r:id="rId9"/>
    <p:sldId id="351" r:id="rId10"/>
    <p:sldId id="333" r:id="rId11"/>
    <p:sldId id="334" r:id="rId12"/>
    <p:sldId id="350" r:id="rId13"/>
    <p:sldId id="340" r:id="rId14"/>
    <p:sldId id="348" r:id="rId15"/>
    <p:sldId id="328" r:id="rId16"/>
    <p:sldId id="349" r:id="rId17"/>
    <p:sldId id="329" r:id="rId18"/>
    <p:sldId id="307" r:id="rId19"/>
    <p:sldId id="339" r:id="rId20"/>
    <p:sldId id="331" r:id="rId21"/>
    <p:sldId id="325" r:id="rId22"/>
    <p:sldId id="343" r:id="rId23"/>
    <p:sldId id="326" r:id="rId24"/>
    <p:sldId id="342" r:id="rId25"/>
    <p:sldId id="279" r:id="rId26"/>
    <p:sldId id="327" r:id="rId27"/>
    <p:sldId id="344" r:id="rId28"/>
    <p:sldId id="290" r:id="rId29"/>
  </p:sldIdLst>
  <p:sldSz cx="9144000" cy="6858000" type="screen4x3"/>
  <p:notesSz cx="9923463" cy="6791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4D3B"/>
    <a:srgbClr val="C61C1C"/>
    <a:srgbClr val="F3ABA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616"/>
    </p:cViewPr>
  </p:sorterViewPr>
  <p:notesViewPr>
    <p:cSldViewPr snapToGrid="0" snapToObjects="1">
      <p:cViewPr varScale="1">
        <p:scale>
          <a:sx n="72" d="100"/>
          <a:sy n="72" d="100"/>
        </p:scale>
        <p:origin x="-1584" y="-102"/>
      </p:cViewPr>
      <p:guideLst>
        <p:guide orient="horz" pos="2139"/>
        <p:guide pos="312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850870-A39C-433B-BBB1-33E35921A317}" type="datetimeFigureOut">
              <a:rPr lang="en-US"/>
              <a:pPr>
                <a:defRPr/>
              </a:pPr>
              <a:t>7/28/2014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0013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0013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1AF682-3136-4B7D-95D7-3CA86F5DB65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419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F521D54-3590-4EA9-A821-40C3A5184EB4}" type="datetimeFigureOut">
              <a:rPr lang="en-US"/>
              <a:pPr>
                <a:defRPr/>
              </a:pPr>
              <a:t>7/28/2014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56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5800"/>
            <a:ext cx="7939087" cy="305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0013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338" y="6450013"/>
            <a:ext cx="430053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5F669D-6D59-4365-8776-6526090F9BE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8331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3BD87-181E-43C0-AC4F-558E936691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129" y="3225880"/>
            <a:ext cx="7277206" cy="3056096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>
                <a:solidFill>
                  <a:schemeClr val="bg1"/>
                </a:solidFill>
                <a:latin typeface="Comic Sans MS" pitchFamily="66" charset="0"/>
              </a:rPr>
              <a:t>More free </a:t>
            </a:r>
            <a:r>
              <a:rPr lang="en-GB" sz="1200" b="0" dirty="0" err="1" smtClean="0">
                <a:solidFill>
                  <a:schemeClr val="bg1"/>
                </a:solidFill>
                <a:latin typeface="Comic Sans MS" pitchFamily="66" charset="0"/>
              </a:rPr>
              <a:t>powerpoints</a:t>
            </a:r>
            <a:r>
              <a:rPr lang="en-GB" sz="1200" b="0" dirty="0" smtClean="0">
                <a:solidFill>
                  <a:schemeClr val="bg1"/>
                </a:solidFill>
                <a:latin typeface="Comic Sans MS" pitchFamily="66" charset="0"/>
              </a:rPr>
              <a:t> at</a:t>
            </a:r>
            <a:r>
              <a:rPr lang="en-GB" sz="1200" b="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1200" b="0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http://www.worldofteaching.com</a:t>
            </a:r>
            <a:endParaRPr lang="en-GB" sz="1200" b="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F70F8-AEF2-4F17-AFE7-5A0DFC7396A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121C3-F8EE-47AF-89C7-8E6BB992CBB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DB10F-AEA7-45CF-8476-C9B6DCCC5C1C}" type="slidenum">
              <a:rPr lang="en-NZ" smtClean="0"/>
              <a:pPr/>
              <a:t>28</a:t>
            </a:fld>
            <a:endParaRPr lang="en-N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F77716-E4D5-42AD-AEE2-9D3AEA0BEC0F}" type="slidenum">
              <a:rPr lang="en-NZ" smtClean="0"/>
              <a:pPr/>
              <a:t>8</a:t>
            </a:fld>
            <a:endParaRPr lang="en-N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C294339-A1FA-423F-93F1-22D76F3F30B2}" type="slidenum">
              <a:rPr kumimoji="0" lang="en-US" altLang="en-US" smtClean="0">
                <a:latin typeface="Verdana" pitchFamily="34" charset="0"/>
              </a:rPr>
              <a:pPr algn="r" eaLnBrk="1" hangingPunct="1">
                <a:spcBef>
                  <a:spcPct val="50000"/>
                </a:spcBef>
              </a:pPr>
              <a:t>9</a:t>
            </a:fld>
            <a:endParaRPr kumimoji="0"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C31FA69B-A890-4CF3-9380-B5C09CB18FE1}" type="slidenum">
              <a:rPr kumimoji="0" lang="en-US" altLang="en-US" smtClean="0">
                <a:latin typeface="Verdana" pitchFamily="34" charset="0"/>
              </a:rPr>
              <a:pPr algn="r" eaLnBrk="1" hangingPunct="1">
                <a:spcBef>
                  <a:spcPct val="50000"/>
                </a:spcBef>
              </a:pPr>
              <a:t>12</a:t>
            </a:fld>
            <a:endParaRPr kumimoji="0"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F054DA47-05E9-40E4-AABA-48709C0F7A63}" type="slidenum">
              <a:rPr kumimoji="0" lang="en-US" altLang="en-US" smtClean="0">
                <a:latin typeface="Verdana" pitchFamily="34" charset="0"/>
              </a:rPr>
              <a:pPr algn="r" eaLnBrk="1" hangingPunct="1">
                <a:spcBef>
                  <a:spcPct val="50000"/>
                </a:spcBef>
              </a:pPr>
              <a:t>14</a:t>
            </a:fld>
            <a:endParaRPr kumimoji="0"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68152F-BC3D-4A16-BB5D-87DC77D76CE9}" type="slidenum">
              <a:rPr lang="en-NZ" smtClean="0"/>
              <a:pPr/>
              <a:t>15</a:t>
            </a:fld>
            <a:endParaRPr lang="en-N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219D43FB-E48C-4D3B-9197-BFD0F3E80A01}" type="slidenum">
              <a:rPr kumimoji="0" lang="en-US" altLang="en-US" smtClean="0">
                <a:latin typeface="Verdana" pitchFamily="34" charset="0"/>
              </a:rPr>
              <a:pPr algn="r" eaLnBrk="1" hangingPunct="1">
                <a:spcBef>
                  <a:spcPct val="50000"/>
                </a:spcBef>
              </a:pPr>
              <a:t>16</a:t>
            </a:fld>
            <a:endParaRPr kumimoji="0"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4FC402-98E5-470E-BCB7-6378D958D390}" type="slidenum">
              <a:rPr lang="en-NZ" smtClean="0"/>
              <a:pPr/>
              <a:t>17</a:t>
            </a:fld>
            <a:endParaRPr lang="en-N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0AB9C-530E-430E-8997-5BE1CDCB2D4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F6ADB-C35C-41B4-9FA7-5DB8E58B2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5038-789C-4B52-8F9C-4865D1604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1FDCF-B3DB-4E9E-BFF7-17AA86EBB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B6F9-C0D4-423F-8595-50F36557F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A1058-A322-450C-B4A2-F9DBFAAF3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A698-953B-47E6-8541-471AC84F0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EB25-44FD-4C6D-BDD9-D6A7F61B5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619E-2CFE-46B8-9309-8F183EAF6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3941-EFD3-44B9-9A98-407DDA443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C43D-59CD-4921-8A84-F960210B5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C51A-FDEA-42D2-AD88-14DC883BA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C628129-1925-4A60-880A-ACE38A9A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kingshigh.school.nz/moodle/file.php/245/Images/Electrical_Mind_map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http://www.kingshigh.school.nz/moodle/file.php/245/Images/Electrical_Mind_map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2" y="240442"/>
            <a:ext cx="8545973" cy="65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</a:t>
            </a:r>
            <a:r>
              <a:rPr lang="en-US" dirty="0" smtClean="0"/>
              <a:t>Force RULEs!</a:t>
            </a:r>
            <a:endParaRPr lang="en-US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497888" cy="4530725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b="1" dirty="0">
                <a:solidFill>
                  <a:schemeClr val="folHlink"/>
                </a:solidFill>
              </a:rPr>
              <a:t>	Like charges repel each other.</a:t>
            </a:r>
            <a:r>
              <a:rPr lang="en-US" b="1" dirty="0"/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pPr marL="609600" indent="-609600">
              <a:buFont typeface="Wingdings" pitchFamily="2" charset="2"/>
              <a:buNone/>
            </a:pPr>
            <a:endParaRPr lang="en-NZ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 algn="ctr">
              <a:buFont typeface="Wingdings" pitchFamily="2" charset="2"/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00CC99"/>
                </a:solidFill>
              </a:rPr>
              <a:t>Unlike charges attract each other.</a:t>
            </a:r>
          </a:p>
        </p:txBody>
      </p:sp>
      <p:sp>
        <p:nvSpPr>
          <p:cNvPr id="503812" name="Oval 4"/>
          <p:cNvSpPr>
            <a:spLocks noChangeArrowheads="1"/>
          </p:cNvSpPr>
          <p:nvPr/>
        </p:nvSpPr>
        <p:spPr bwMode="auto">
          <a:xfrm>
            <a:off x="7343775" y="2420938"/>
            <a:ext cx="720725" cy="71913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800"/>
              <a:t>-</a:t>
            </a:r>
          </a:p>
        </p:txBody>
      </p:sp>
      <p:sp>
        <p:nvSpPr>
          <p:cNvPr id="503813" name="Oval 5"/>
          <p:cNvSpPr>
            <a:spLocks noChangeArrowheads="1"/>
          </p:cNvSpPr>
          <p:nvPr/>
        </p:nvSpPr>
        <p:spPr bwMode="auto">
          <a:xfrm>
            <a:off x="1258888" y="2420938"/>
            <a:ext cx="720725" cy="71913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/>
              <a:t>+</a:t>
            </a:r>
          </a:p>
        </p:txBody>
      </p:sp>
      <p:sp>
        <p:nvSpPr>
          <p:cNvPr id="503814" name="Oval 6"/>
          <p:cNvSpPr>
            <a:spLocks noChangeArrowheads="1"/>
          </p:cNvSpPr>
          <p:nvPr/>
        </p:nvSpPr>
        <p:spPr bwMode="auto">
          <a:xfrm>
            <a:off x="5435600" y="4581525"/>
            <a:ext cx="720725" cy="719138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/>
              <a:t>+</a:t>
            </a:r>
          </a:p>
        </p:txBody>
      </p:sp>
      <p:sp>
        <p:nvSpPr>
          <p:cNvPr id="503815" name="Oval 7"/>
          <p:cNvSpPr>
            <a:spLocks noChangeArrowheads="1"/>
          </p:cNvSpPr>
          <p:nvPr/>
        </p:nvSpPr>
        <p:spPr bwMode="auto">
          <a:xfrm>
            <a:off x="2627313" y="2420938"/>
            <a:ext cx="720725" cy="71913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/>
              <a:t>+</a:t>
            </a:r>
          </a:p>
        </p:txBody>
      </p:sp>
      <p:sp>
        <p:nvSpPr>
          <p:cNvPr id="503816" name="Oval 8"/>
          <p:cNvSpPr>
            <a:spLocks noChangeArrowheads="1"/>
          </p:cNvSpPr>
          <p:nvPr/>
        </p:nvSpPr>
        <p:spPr bwMode="auto">
          <a:xfrm>
            <a:off x="5903913" y="2420938"/>
            <a:ext cx="720725" cy="71913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800"/>
              <a:t>-</a:t>
            </a:r>
          </a:p>
        </p:txBody>
      </p:sp>
      <p:sp>
        <p:nvSpPr>
          <p:cNvPr id="503817" name="Oval 9"/>
          <p:cNvSpPr>
            <a:spLocks noChangeArrowheads="1"/>
          </p:cNvSpPr>
          <p:nvPr/>
        </p:nvSpPr>
        <p:spPr bwMode="auto">
          <a:xfrm>
            <a:off x="3203575" y="4581525"/>
            <a:ext cx="720725" cy="719138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800"/>
              <a:t>-</a:t>
            </a:r>
          </a:p>
        </p:txBody>
      </p:sp>
      <p:sp>
        <p:nvSpPr>
          <p:cNvPr id="503818" name="Line 10"/>
          <p:cNvSpPr>
            <a:spLocks noChangeShapeType="1"/>
          </p:cNvSpPr>
          <p:nvPr/>
        </p:nvSpPr>
        <p:spPr bwMode="auto">
          <a:xfrm>
            <a:off x="3995738" y="4725988"/>
            <a:ext cx="936625" cy="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03819" name="Line 11"/>
          <p:cNvSpPr>
            <a:spLocks noChangeShapeType="1"/>
          </p:cNvSpPr>
          <p:nvPr/>
        </p:nvSpPr>
        <p:spPr bwMode="auto">
          <a:xfrm rot="10800000">
            <a:off x="4427538" y="5230813"/>
            <a:ext cx="936625" cy="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03820" name="Line 12"/>
          <p:cNvSpPr>
            <a:spLocks noChangeShapeType="1"/>
          </p:cNvSpPr>
          <p:nvPr/>
        </p:nvSpPr>
        <p:spPr bwMode="auto">
          <a:xfrm>
            <a:off x="3490913" y="2827338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03821" name="Line 13"/>
          <p:cNvSpPr>
            <a:spLocks noChangeShapeType="1"/>
          </p:cNvSpPr>
          <p:nvPr/>
        </p:nvSpPr>
        <p:spPr bwMode="auto">
          <a:xfrm>
            <a:off x="8207375" y="2781300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03822" name="Line 14"/>
          <p:cNvSpPr>
            <a:spLocks noChangeShapeType="1"/>
          </p:cNvSpPr>
          <p:nvPr/>
        </p:nvSpPr>
        <p:spPr bwMode="auto">
          <a:xfrm rot="10800000">
            <a:off x="4751388" y="2852738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03823" name="Line 15"/>
          <p:cNvSpPr>
            <a:spLocks noChangeShapeType="1"/>
          </p:cNvSpPr>
          <p:nvPr/>
        </p:nvSpPr>
        <p:spPr bwMode="auto">
          <a:xfrm rot="10800000">
            <a:off x="106363" y="2827338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03824" name="Text Box 16"/>
          <p:cNvSpPr txBox="1">
            <a:spLocks noChangeArrowheads="1"/>
          </p:cNvSpPr>
          <p:nvPr/>
        </p:nvSpPr>
        <p:spPr bwMode="auto">
          <a:xfrm>
            <a:off x="3635375" y="2497138"/>
            <a:ext cx="212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Force of repulsion</a:t>
            </a:r>
          </a:p>
        </p:txBody>
      </p:sp>
      <p:sp>
        <p:nvSpPr>
          <p:cNvPr id="503825" name="Text Box 17"/>
          <p:cNvSpPr txBox="1">
            <a:spLocks noChangeArrowheads="1"/>
          </p:cNvSpPr>
          <p:nvPr/>
        </p:nvSpPr>
        <p:spPr bwMode="auto">
          <a:xfrm>
            <a:off x="3706813" y="5307013"/>
            <a:ext cx="225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CC99"/>
                </a:solidFill>
              </a:rPr>
              <a:t>Force of attraction</a:t>
            </a:r>
          </a:p>
        </p:txBody>
      </p:sp>
      <p:sp>
        <p:nvSpPr>
          <p:cNvPr id="503826" name="Text Box 18"/>
          <p:cNvSpPr txBox="1">
            <a:spLocks noChangeArrowheads="1"/>
          </p:cNvSpPr>
          <p:nvPr/>
        </p:nvSpPr>
        <p:spPr bwMode="auto">
          <a:xfrm>
            <a:off x="1836738" y="5949950"/>
            <a:ext cx="60500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NZ" sz="2800" b="1" dirty="0">
                <a:solidFill>
                  <a:srgbClr val="FD4D3B"/>
                </a:solidFill>
              </a:rPr>
              <a:t>Electric Force = Non-contact force</a:t>
            </a:r>
            <a:endParaRPr lang="en-US" sz="2800" b="1" dirty="0">
              <a:solidFill>
                <a:srgbClr val="FD4D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2" grpId="0" animBg="1"/>
      <p:bldP spid="503813" grpId="0" animBg="1"/>
      <p:bldP spid="503814" grpId="0" animBg="1"/>
      <p:bldP spid="503815" grpId="0" animBg="1"/>
      <p:bldP spid="503816" grpId="0" animBg="1"/>
      <p:bldP spid="503817" grpId="0" animBg="1"/>
      <p:bldP spid="503818" grpId="0" animBg="1"/>
      <p:bldP spid="503819" grpId="0" animBg="1"/>
      <p:bldP spid="503820" grpId="0" animBg="1"/>
      <p:bldP spid="503821" grpId="0" animBg="1"/>
      <p:bldP spid="503822" grpId="0" animBg="1"/>
      <p:bldP spid="503823" grpId="0" animBg="1"/>
      <p:bldP spid="503824" grpId="0"/>
      <p:bldP spid="503825" grpId="0"/>
      <p:bldP spid="503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497888" cy="4530725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dirty="0">
                <a:solidFill>
                  <a:schemeClr val="folHlink"/>
                </a:solidFill>
              </a:rPr>
              <a:t>	</a:t>
            </a:r>
            <a:r>
              <a:rPr lang="en-US" b="1" dirty="0">
                <a:solidFill>
                  <a:schemeClr val="folHlink"/>
                </a:solidFill>
              </a:rPr>
              <a:t>Like charges repel each other.</a:t>
            </a:r>
            <a:r>
              <a:rPr lang="en-US" b="1" dirty="0"/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	</a:t>
            </a:r>
          </a:p>
          <a:p>
            <a:pPr marL="609600" indent="-609600">
              <a:buFont typeface="Wingdings" pitchFamily="2" charset="2"/>
              <a:buNone/>
            </a:pPr>
            <a:endParaRPr lang="en-NZ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 algn="ctr"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CC99"/>
                </a:solidFill>
              </a:rPr>
              <a:t>Unlike charges attract each other.</a:t>
            </a:r>
          </a:p>
        </p:txBody>
      </p:sp>
      <p:sp>
        <p:nvSpPr>
          <p:cNvPr id="706564" name="Oval 4"/>
          <p:cNvSpPr>
            <a:spLocks noChangeArrowheads="1"/>
          </p:cNvSpPr>
          <p:nvPr/>
        </p:nvSpPr>
        <p:spPr bwMode="auto">
          <a:xfrm>
            <a:off x="7343775" y="2420938"/>
            <a:ext cx="720725" cy="71913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800"/>
              <a:t>-</a:t>
            </a:r>
          </a:p>
        </p:txBody>
      </p:sp>
      <p:sp>
        <p:nvSpPr>
          <p:cNvPr id="706565" name="Oval 5"/>
          <p:cNvSpPr>
            <a:spLocks noChangeArrowheads="1"/>
          </p:cNvSpPr>
          <p:nvPr/>
        </p:nvSpPr>
        <p:spPr bwMode="auto">
          <a:xfrm>
            <a:off x="1258888" y="2420938"/>
            <a:ext cx="720725" cy="71913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/>
              <a:t>+</a:t>
            </a:r>
          </a:p>
        </p:txBody>
      </p:sp>
      <p:sp>
        <p:nvSpPr>
          <p:cNvPr id="706566" name="Oval 6"/>
          <p:cNvSpPr>
            <a:spLocks noChangeArrowheads="1"/>
          </p:cNvSpPr>
          <p:nvPr/>
        </p:nvSpPr>
        <p:spPr bwMode="auto">
          <a:xfrm>
            <a:off x="5435600" y="4581525"/>
            <a:ext cx="720725" cy="719138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/>
              <a:t>+</a:t>
            </a:r>
          </a:p>
        </p:txBody>
      </p:sp>
      <p:sp>
        <p:nvSpPr>
          <p:cNvPr id="706567" name="Oval 7"/>
          <p:cNvSpPr>
            <a:spLocks noChangeArrowheads="1"/>
          </p:cNvSpPr>
          <p:nvPr/>
        </p:nvSpPr>
        <p:spPr bwMode="auto">
          <a:xfrm>
            <a:off x="2627313" y="2420938"/>
            <a:ext cx="720725" cy="719137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/>
              <a:t>+</a:t>
            </a:r>
          </a:p>
        </p:txBody>
      </p:sp>
      <p:sp>
        <p:nvSpPr>
          <p:cNvPr id="706568" name="Oval 8"/>
          <p:cNvSpPr>
            <a:spLocks noChangeArrowheads="1"/>
          </p:cNvSpPr>
          <p:nvPr/>
        </p:nvSpPr>
        <p:spPr bwMode="auto">
          <a:xfrm>
            <a:off x="5903913" y="2420938"/>
            <a:ext cx="720725" cy="71913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800"/>
              <a:t>-</a:t>
            </a:r>
          </a:p>
        </p:txBody>
      </p:sp>
      <p:sp>
        <p:nvSpPr>
          <p:cNvPr id="706569" name="Oval 9"/>
          <p:cNvSpPr>
            <a:spLocks noChangeArrowheads="1"/>
          </p:cNvSpPr>
          <p:nvPr/>
        </p:nvSpPr>
        <p:spPr bwMode="auto">
          <a:xfrm>
            <a:off x="3203575" y="4581525"/>
            <a:ext cx="720725" cy="719138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800"/>
              <a:t>-</a:t>
            </a:r>
          </a:p>
        </p:txBody>
      </p:sp>
      <p:sp>
        <p:nvSpPr>
          <p:cNvPr id="706570" name="Line 10"/>
          <p:cNvSpPr>
            <a:spLocks noChangeShapeType="1"/>
          </p:cNvSpPr>
          <p:nvPr/>
        </p:nvSpPr>
        <p:spPr bwMode="auto">
          <a:xfrm>
            <a:off x="3995738" y="4725988"/>
            <a:ext cx="936625" cy="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06571" name="Line 11"/>
          <p:cNvSpPr>
            <a:spLocks noChangeShapeType="1"/>
          </p:cNvSpPr>
          <p:nvPr/>
        </p:nvSpPr>
        <p:spPr bwMode="auto">
          <a:xfrm rot="10800000">
            <a:off x="4427538" y="5230813"/>
            <a:ext cx="936625" cy="0"/>
          </a:xfrm>
          <a:prstGeom prst="line">
            <a:avLst/>
          </a:prstGeom>
          <a:noFill/>
          <a:ln w="381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06572" name="Line 12"/>
          <p:cNvSpPr>
            <a:spLocks noChangeShapeType="1"/>
          </p:cNvSpPr>
          <p:nvPr/>
        </p:nvSpPr>
        <p:spPr bwMode="auto">
          <a:xfrm>
            <a:off x="3490913" y="2827338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06573" name="Line 13"/>
          <p:cNvSpPr>
            <a:spLocks noChangeShapeType="1"/>
          </p:cNvSpPr>
          <p:nvPr/>
        </p:nvSpPr>
        <p:spPr bwMode="auto">
          <a:xfrm>
            <a:off x="8207375" y="2781300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06574" name="Line 14"/>
          <p:cNvSpPr>
            <a:spLocks noChangeShapeType="1"/>
          </p:cNvSpPr>
          <p:nvPr/>
        </p:nvSpPr>
        <p:spPr bwMode="auto">
          <a:xfrm rot="10800000">
            <a:off x="4751388" y="2852738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06575" name="Line 15"/>
          <p:cNvSpPr>
            <a:spLocks noChangeShapeType="1"/>
          </p:cNvSpPr>
          <p:nvPr/>
        </p:nvSpPr>
        <p:spPr bwMode="auto">
          <a:xfrm rot="10800000">
            <a:off x="106363" y="2827338"/>
            <a:ext cx="936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06576" name="Text Box 16"/>
          <p:cNvSpPr txBox="1">
            <a:spLocks noChangeArrowheads="1"/>
          </p:cNvSpPr>
          <p:nvPr/>
        </p:nvSpPr>
        <p:spPr bwMode="auto">
          <a:xfrm>
            <a:off x="3635375" y="2497138"/>
            <a:ext cx="2120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Force of repulsion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3706813" y="5307013"/>
            <a:ext cx="225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CC99"/>
                </a:solidFill>
              </a:rPr>
              <a:t>Force of attraction</a:t>
            </a:r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2463800" y="5949950"/>
            <a:ext cx="47884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NZ" sz="2800" b="1" dirty="0">
                <a:solidFill>
                  <a:srgbClr val="FD4D3B"/>
                </a:solidFill>
              </a:rPr>
              <a:t>Electric Force = Field force</a:t>
            </a:r>
            <a:endParaRPr lang="en-US" sz="2800" b="1" dirty="0">
              <a:solidFill>
                <a:srgbClr val="FD4D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-5400000">
            <a:off x="990600" y="1219200"/>
            <a:ext cx="1752600" cy="1447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2895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006600"/>
                </a:solidFill>
                <a:latin typeface="Verdana" pitchFamily="34" charset="0"/>
              </a:rPr>
              <a:t>silk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71800" y="205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000099"/>
                </a:solidFill>
                <a:latin typeface="Verdana" pitchFamily="34" charset="0"/>
              </a:rPr>
              <a:t>glass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209800" y="2514600"/>
            <a:ext cx="1600200" cy="685800"/>
            <a:chOff x="1392" y="1584"/>
            <a:chExt cx="1008" cy="432"/>
          </a:xfrm>
        </p:grpSpPr>
        <p:sp>
          <p:nvSpPr>
            <p:cNvPr id="10289" name="Line 6"/>
            <p:cNvSpPr>
              <a:spLocks noChangeShapeType="1"/>
            </p:cNvSpPr>
            <p:nvPr/>
          </p:nvSpPr>
          <p:spPr bwMode="auto">
            <a:xfrm flipV="1">
              <a:off x="1392" y="1584"/>
              <a:ext cx="76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0290" name="Text Box 7"/>
            <p:cNvSpPr txBox="1">
              <a:spLocks noChangeArrowheads="1"/>
            </p:cNvSpPr>
            <p:nvPr/>
          </p:nvSpPr>
          <p:spPr bwMode="auto">
            <a:xfrm>
              <a:off x="1728" y="1728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latin typeface="Verdana" pitchFamily="34" charset="0"/>
                </a:rPr>
                <a:t>(rub)</a:t>
              </a: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597025" y="534988"/>
            <a:ext cx="1831975" cy="1219200"/>
            <a:chOff x="1006" y="337"/>
            <a:chExt cx="1154" cy="768"/>
          </a:xfrm>
        </p:grpSpPr>
        <p:sp>
          <p:nvSpPr>
            <p:cNvPr id="10285" name="Arc 17"/>
            <p:cNvSpPr>
              <a:spLocks/>
            </p:cNvSpPr>
            <p:nvPr/>
          </p:nvSpPr>
          <p:spPr bwMode="auto">
            <a:xfrm>
              <a:off x="1006" y="337"/>
              <a:ext cx="1042" cy="768"/>
            </a:xfrm>
            <a:custGeom>
              <a:avLst/>
              <a:gdLst>
                <a:gd name="T0" fmla="*/ 0 w 39066"/>
                <a:gd name="T1" fmla="*/ 0 h 21600"/>
                <a:gd name="T2" fmla="*/ 0 w 39066"/>
                <a:gd name="T3" fmla="*/ 0 h 21600"/>
                <a:gd name="T4" fmla="*/ 0 w 39066"/>
                <a:gd name="T5" fmla="*/ 0 h 21600"/>
                <a:gd name="T6" fmla="*/ 0 60000 65536"/>
                <a:gd name="T7" fmla="*/ 0 60000 65536"/>
                <a:gd name="T8" fmla="*/ 0 60000 65536"/>
                <a:gd name="T9" fmla="*/ 0 w 39066"/>
                <a:gd name="T10" fmla="*/ 0 h 21600"/>
                <a:gd name="T11" fmla="*/ 39066 w 390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66" h="21600" fill="none" extrusionOk="0">
                  <a:moveTo>
                    <a:pt x="-1" y="8891"/>
                  </a:moveTo>
                  <a:cubicBezTo>
                    <a:pt x="4064" y="3305"/>
                    <a:pt x="10556" y="-1"/>
                    <a:pt x="17466" y="0"/>
                  </a:cubicBezTo>
                  <a:cubicBezTo>
                    <a:pt x="29395" y="0"/>
                    <a:pt x="39066" y="9670"/>
                    <a:pt x="39066" y="21600"/>
                  </a:cubicBezTo>
                </a:path>
                <a:path w="39066" h="21600" stroke="0" extrusionOk="0">
                  <a:moveTo>
                    <a:pt x="-1" y="8891"/>
                  </a:moveTo>
                  <a:cubicBezTo>
                    <a:pt x="4064" y="3305"/>
                    <a:pt x="10556" y="-1"/>
                    <a:pt x="17466" y="0"/>
                  </a:cubicBezTo>
                  <a:cubicBezTo>
                    <a:pt x="29395" y="0"/>
                    <a:pt x="39066" y="9670"/>
                    <a:pt x="39066" y="21600"/>
                  </a:cubicBezTo>
                  <a:lnTo>
                    <a:pt x="17466" y="21600"/>
                  </a:lnTo>
                  <a:lnTo>
                    <a:pt x="-1" y="8891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  <p:grpSp>
          <p:nvGrpSpPr>
            <p:cNvPr id="10286" name="Group 14"/>
            <p:cNvGrpSpPr>
              <a:grpSpLocks/>
            </p:cNvGrpSpPr>
            <p:nvPr/>
          </p:nvGrpSpPr>
          <p:grpSpPr bwMode="auto">
            <a:xfrm>
              <a:off x="1776" y="528"/>
              <a:ext cx="384" cy="327"/>
              <a:chOff x="2976" y="2208"/>
              <a:chExt cx="384" cy="327"/>
            </a:xfrm>
          </p:grpSpPr>
          <p:sp>
            <p:nvSpPr>
              <p:cNvPr id="10287" name="Oval 15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  <p:sp>
            <p:nvSpPr>
              <p:cNvPr id="10288" name="Text Box 16"/>
              <p:cNvSpPr txBox="1">
                <a:spLocks noChangeArrowheads="1"/>
              </p:cNvSpPr>
              <p:nvPr/>
            </p:nvSpPr>
            <p:spPr bwMode="auto">
              <a:xfrm>
                <a:off x="2976" y="220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2800" b="1">
                    <a:latin typeface="Verdana" pitchFamily="34" charset="0"/>
                  </a:rPr>
                  <a:t>-</a:t>
                </a:r>
              </a:p>
            </p:txBody>
          </p:sp>
        </p:grp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100263" y="230188"/>
            <a:ext cx="1862137" cy="1676400"/>
            <a:chOff x="1323" y="145"/>
            <a:chExt cx="1173" cy="1056"/>
          </a:xfrm>
        </p:grpSpPr>
        <p:sp>
          <p:nvSpPr>
            <p:cNvPr id="10281" name="Arc 18"/>
            <p:cNvSpPr>
              <a:spLocks/>
            </p:cNvSpPr>
            <p:nvPr/>
          </p:nvSpPr>
          <p:spPr bwMode="auto">
            <a:xfrm>
              <a:off x="1323" y="145"/>
              <a:ext cx="1064" cy="1056"/>
            </a:xfrm>
            <a:custGeom>
              <a:avLst/>
              <a:gdLst>
                <a:gd name="T0" fmla="*/ 0 w 39894"/>
                <a:gd name="T1" fmla="*/ 0 h 21600"/>
                <a:gd name="T2" fmla="*/ 0 w 39894"/>
                <a:gd name="T3" fmla="*/ 0 h 21600"/>
                <a:gd name="T4" fmla="*/ 0 w 3989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94"/>
                <a:gd name="T10" fmla="*/ 0 h 21600"/>
                <a:gd name="T11" fmla="*/ 39894 w 398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94" h="21600" fill="none" extrusionOk="0">
                  <a:moveTo>
                    <a:pt x="-1" y="10115"/>
                  </a:moveTo>
                  <a:cubicBezTo>
                    <a:pt x="3951" y="3821"/>
                    <a:pt x="10861" y="-1"/>
                    <a:pt x="18294" y="0"/>
                  </a:cubicBezTo>
                  <a:cubicBezTo>
                    <a:pt x="30223" y="0"/>
                    <a:pt x="39894" y="9670"/>
                    <a:pt x="39894" y="21600"/>
                  </a:cubicBezTo>
                </a:path>
                <a:path w="39894" h="21600" stroke="0" extrusionOk="0">
                  <a:moveTo>
                    <a:pt x="-1" y="10115"/>
                  </a:moveTo>
                  <a:cubicBezTo>
                    <a:pt x="3951" y="3821"/>
                    <a:pt x="10861" y="-1"/>
                    <a:pt x="18294" y="0"/>
                  </a:cubicBezTo>
                  <a:cubicBezTo>
                    <a:pt x="30223" y="0"/>
                    <a:pt x="39894" y="9670"/>
                    <a:pt x="39894" y="21600"/>
                  </a:cubicBezTo>
                  <a:lnTo>
                    <a:pt x="18294" y="21600"/>
                  </a:lnTo>
                  <a:lnTo>
                    <a:pt x="-1" y="10115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NZ"/>
            </a:p>
          </p:txBody>
        </p:sp>
        <p:grpSp>
          <p:nvGrpSpPr>
            <p:cNvPr id="10282" name="Group 11"/>
            <p:cNvGrpSpPr>
              <a:grpSpLocks/>
            </p:cNvGrpSpPr>
            <p:nvPr/>
          </p:nvGrpSpPr>
          <p:grpSpPr bwMode="auto">
            <a:xfrm>
              <a:off x="2112" y="432"/>
              <a:ext cx="384" cy="327"/>
              <a:chOff x="2976" y="2208"/>
              <a:chExt cx="384" cy="327"/>
            </a:xfrm>
          </p:grpSpPr>
          <p:sp>
            <p:nvSpPr>
              <p:cNvPr id="10283" name="Oval 12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  <p:sp>
            <p:nvSpPr>
              <p:cNvPr id="10284" name="Text Box 13"/>
              <p:cNvSpPr txBox="1">
                <a:spLocks noChangeArrowheads="1"/>
              </p:cNvSpPr>
              <p:nvPr/>
            </p:nvSpPr>
            <p:spPr bwMode="auto">
              <a:xfrm>
                <a:off x="2976" y="220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2800" b="1">
                    <a:latin typeface="Verdana" pitchFamily="34" charset="0"/>
                  </a:rPr>
                  <a:t>-</a:t>
                </a:r>
              </a:p>
            </p:txBody>
          </p:sp>
        </p:grp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905000" y="381000"/>
            <a:ext cx="1654175" cy="1447800"/>
            <a:chOff x="1200" y="240"/>
            <a:chExt cx="1042" cy="912"/>
          </a:xfrm>
        </p:grpSpPr>
        <p:sp>
          <p:nvSpPr>
            <p:cNvPr id="10277" name="Arc 19"/>
            <p:cNvSpPr>
              <a:spLocks/>
            </p:cNvSpPr>
            <p:nvPr/>
          </p:nvSpPr>
          <p:spPr bwMode="auto">
            <a:xfrm>
              <a:off x="1200" y="288"/>
              <a:ext cx="1042" cy="864"/>
            </a:xfrm>
            <a:custGeom>
              <a:avLst/>
              <a:gdLst>
                <a:gd name="T0" fmla="*/ 0 w 39066"/>
                <a:gd name="T1" fmla="*/ 0 h 21600"/>
                <a:gd name="T2" fmla="*/ 0 w 39066"/>
                <a:gd name="T3" fmla="*/ 0 h 21600"/>
                <a:gd name="T4" fmla="*/ 0 w 39066"/>
                <a:gd name="T5" fmla="*/ 0 h 21600"/>
                <a:gd name="T6" fmla="*/ 0 60000 65536"/>
                <a:gd name="T7" fmla="*/ 0 60000 65536"/>
                <a:gd name="T8" fmla="*/ 0 60000 65536"/>
                <a:gd name="T9" fmla="*/ 0 w 39066"/>
                <a:gd name="T10" fmla="*/ 0 h 21600"/>
                <a:gd name="T11" fmla="*/ 39066 w 390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066" h="21600" fill="none" extrusionOk="0">
                  <a:moveTo>
                    <a:pt x="-1" y="8891"/>
                  </a:moveTo>
                  <a:cubicBezTo>
                    <a:pt x="4064" y="3305"/>
                    <a:pt x="10556" y="-1"/>
                    <a:pt x="17466" y="0"/>
                  </a:cubicBezTo>
                  <a:cubicBezTo>
                    <a:pt x="29395" y="0"/>
                    <a:pt x="39066" y="9670"/>
                    <a:pt x="39066" y="21600"/>
                  </a:cubicBezTo>
                </a:path>
                <a:path w="39066" h="21600" stroke="0" extrusionOk="0">
                  <a:moveTo>
                    <a:pt x="-1" y="8891"/>
                  </a:moveTo>
                  <a:cubicBezTo>
                    <a:pt x="4064" y="3305"/>
                    <a:pt x="10556" y="-1"/>
                    <a:pt x="17466" y="0"/>
                  </a:cubicBezTo>
                  <a:cubicBezTo>
                    <a:pt x="29395" y="0"/>
                    <a:pt x="39066" y="9670"/>
                    <a:pt x="39066" y="21600"/>
                  </a:cubicBezTo>
                  <a:lnTo>
                    <a:pt x="17466" y="21600"/>
                  </a:lnTo>
                  <a:lnTo>
                    <a:pt x="-1" y="8891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NZ"/>
            </a:p>
          </p:txBody>
        </p:sp>
        <p:grpSp>
          <p:nvGrpSpPr>
            <p:cNvPr id="10278" name="Group 10"/>
            <p:cNvGrpSpPr>
              <a:grpSpLocks/>
            </p:cNvGrpSpPr>
            <p:nvPr/>
          </p:nvGrpSpPr>
          <p:grpSpPr bwMode="auto">
            <a:xfrm>
              <a:off x="1776" y="240"/>
              <a:ext cx="384" cy="327"/>
              <a:chOff x="2976" y="2208"/>
              <a:chExt cx="384" cy="327"/>
            </a:xfrm>
          </p:grpSpPr>
          <p:sp>
            <p:nvSpPr>
              <p:cNvPr id="10279" name="Oval 8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  <p:sp>
            <p:nvSpPr>
              <p:cNvPr id="10280" name="Text Box 9"/>
              <p:cNvSpPr txBox="1">
                <a:spLocks noChangeArrowheads="1"/>
              </p:cNvSpPr>
              <p:nvPr/>
            </p:nvSpPr>
            <p:spPr bwMode="auto">
              <a:xfrm>
                <a:off x="2976" y="220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2800" b="1">
                    <a:latin typeface="Verdana" pitchFamily="34" charset="0"/>
                  </a:rPr>
                  <a:t>-</a:t>
                </a:r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867400" y="4343400"/>
            <a:ext cx="1524000" cy="685800"/>
            <a:chOff x="3696" y="2736"/>
            <a:chExt cx="960" cy="432"/>
          </a:xfrm>
        </p:grpSpPr>
        <p:sp>
          <p:nvSpPr>
            <p:cNvPr id="10275" name="Line 26"/>
            <p:cNvSpPr>
              <a:spLocks noChangeShapeType="1"/>
            </p:cNvSpPr>
            <p:nvPr/>
          </p:nvSpPr>
          <p:spPr bwMode="auto">
            <a:xfrm flipV="1">
              <a:off x="3696" y="2736"/>
              <a:ext cx="768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0276" name="Text Box 27"/>
            <p:cNvSpPr txBox="1">
              <a:spLocks noChangeArrowheads="1"/>
            </p:cNvSpPr>
            <p:nvPr/>
          </p:nvSpPr>
          <p:spPr bwMode="auto">
            <a:xfrm>
              <a:off x="3984" y="2880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latin typeface="Verdana" pitchFamily="34" charset="0"/>
                </a:rPr>
                <a:t>(rub)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5222875" y="2365375"/>
            <a:ext cx="1863725" cy="1219200"/>
            <a:chOff x="3290" y="1490"/>
            <a:chExt cx="1174" cy="768"/>
          </a:xfrm>
        </p:grpSpPr>
        <p:sp>
          <p:nvSpPr>
            <p:cNvPr id="10271" name="Arc 21"/>
            <p:cNvSpPr>
              <a:spLocks/>
            </p:cNvSpPr>
            <p:nvPr/>
          </p:nvSpPr>
          <p:spPr bwMode="auto">
            <a:xfrm>
              <a:off x="3290" y="1490"/>
              <a:ext cx="1062" cy="768"/>
            </a:xfrm>
            <a:custGeom>
              <a:avLst/>
              <a:gdLst>
                <a:gd name="T0" fmla="*/ 0 w 39826"/>
                <a:gd name="T1" fmla="*/ 0 h 21600"/>
                <a:gd name="T2" fmla="*/ 0 w 39826"/>
                <a:gd name="T3" fmla="*/ 0 h 21600"/>
                <a:gd name="T4" fmla="*/ 0 w 39826"/>
                <a:gd name="T5" fmla="*/ 0 h 21600"/>
                <a:gd name="T6" fmla="*/ 0 60000 65536"/>
                <a:gd name="T7" fmla="*/ 0 60000 65536"/>
                <a:gd name="T8" fmla="*/ 0 60000 65536"/>
                <a:gd name="T9" fmla="*/ 0 w 39826"/>
                <a:gd name="T10" fmla="*/ 0 h 21600"/>
                <a:gd name="T11" fmla="*/ 39826 w 398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26" h="21600" fill="none" extrusionOk="0">
                  <a:moveTo>
                    <a:pt x="0" y="10008"/>
                  </a:moveTo>
                  <a:cubicBezTo>
                    <a:pt x="3964" y="3774"/>
                    <a:pt x="10839" y="-1"/>
                    <a:pt x="18226" y="0"/>
                  </a:cubicBezTo>
                  <a:cubicBezTo>
                    <a:pt x="30155" y="0"/>
                    <a:pt x="39826" y="9670"/>
                    <a:pt x="39826" y="21600"/>
                  </a:cubicBezTo>
                </a:path>
                <a:path w="39826" h="21600" stroke="0" extrusionOk="0">
                  <a:moveTo>
                    <a:pt x="0" y="10008"/>
                  </a:moveTo>
                  <a:cubicBezTo>
                    <a:pt x="3964" y="3774"/>
                    <a:pt x="10839" y="-1"/>
                    <a:pt x="18226" y="0"/>
                  </a:cubicBezTo>
                  <a:cubicBezTo>
                    <a:pt x="30155" y="0"/>
                    <a:pt x="39826" y="9670"/>
                    <a:pt x="39826" y="21600"/>
                  </a:cubicBezTo>
                  <a:lnTo>
                    <a:pt x="18226" y="21600"/>
                  </a:lnTo>
                  <a:lnTo>
                    <a:pt x="0" y="10008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NZ"/>
            </a:p>
          </p:txBody>
        </p:sp>
        <p:grpSp>
          <p:nvGrpSpPr>
            <p:cNvPr id="10272" name="Group 28"/>
            <p:cNvGrpSpPr>
              <a:grpSpLocks/>
            </p:cNvGrpSpPr>
            <p:nvPr/>
          </p:nvGrpSpPr>
          <p:grpSpPr bwMode="auto">
            <a:xfrm>
              <a:off x="4080" y="1680"/>
              <a:ext cx="384" cy="327"/>
              <a:chOff x="2976" y="2208"/>
              <a:chExt cx="384" cy="327"/>
            </a:xfrm>
          </p:grpSpPr>
          <p:sp>
            <p:nvSpPr>
              <p:cNvPr id="10273" name="Oval 29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  <p:sp>
            <p:nvSpPr>
              <p:cNvPr id="10274" name="Text Box 30"/>
              <p:cNvSpPr txBox="1">
                <a:spLocks noChangeArrowheads="1"/>
              </p:cNvSpPr>
              <p:nvPr/>
            </p:nvSpPr>
            <p:spPr bwMode="auto">
              <a:xfrm>
                <a:off x="2976" y="220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2800" b="1">
                    <a:latin typeface="Verdana" pitchFamily="34" charset="0"/>
                  </a:rPr>
                  <a:t>-</a:t>
                </a:r>
              </a:p>
            </p:txBody>
          </p:sp>
        </p:grp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5738813" y="2062163"/>
            <a:ext cx="1881187" cy="1676400"/>
            <a:chOff x="3615" y="1299"/>
            <a:chExt cx="1185" cy="1056"/>
          </a:xfrm>
        </p:grpSpPr>
        <p:sp>
          <p:nvSpPr>
            <p:cNvPr id="10267" name="Arc 31"/>
            <p:cNvSpPr>
              <a:spLocks/>
            </p:cNvSpPr>
            <p:nvPr/>
          </p:nvSpPr>
          <p:spPr bwMode="auto">
            <a:xfrm>
              <a:off x="3615" y="1299"/>
              <a:ext cx="1073" cy="1056"/>
            </a:xfrm>
            <a:custGeom>
              <a:avLst/>
              <a:gdLst>
                <a:gd name="T0" fmla="*/ 0 w 40249"/>
                <a:gd name="T1" fmla="*/ 0 h 21600"/>
                <a:gd name="T2" fmla="*/ 0 w 40249"/>
                <a:gd name="T3" fmla="*/ 0 h 21600"/>
                <a:gd name="T4" fmla="*/ 0 w 40249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49"/>
                <a:gd name="T10" fmla="*/ 0 h 21600"/>
                <a:gd name="T11" fmla="*/ 40249 w 402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49" h="21600" fill="none" extrusionOk="0">
                  <a:moveTo>
                    <a:pt x="0" y="10996"/>
                  </a:moveTo>
                  <a:cubicBezTo>
                    <a:pt x="3828" y="4202"/>
                    <a:pt x="11020" y="-1"/>
                    <a:pt x="18818" y="0"/>
                  </a:cubicBezTo>
                  <a:cubicBezTo>
                    <a:pt x="29703" y="0"/>
                    <a:pt x="38888" y="8100"/>
                    <a:pt x="40248" y="18901"/>
                  </a:cubicBezTo>
                </a:path>
                <a:path w="40249" h="21600" stroke="0" extrusionOk="0">
                  <a:moveTo>
                    <a:pt x="0" y="10996"/>
                  </a:moveTo>
                  <a:cubicBezTo>
                    <a:pt x="3828" y="4202"/>
                    <a:pt x="11020" y="-1"/>
                    <a:pt x="18818" y="0"/>
                  </a:cubicBezTo>
                  <a:cubicBezTo>
                    <a:pt x="29703" y="0"/>
                    <a:pt x="38888" y="8100"/>
                    <a:pt x="40248" y="18901"/>
                  </a:cubicBezTo>
                  <a:lnTo>
                    <a:pt x="18818" y="21600"/>
                  </a:lnTo>
                  <a:lnTo>
                    <a:pt x="0" y="10996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NZ"/>
            </a:p>
          </p:txBody>
        </p:sp>
        <p:grpSp>
          <p:nvGrpSpPr>
            <p:cNvPr id="10268" name="Group 32"/>
            <p:cNvGrpSpPr>
              <a:grpSpLocks/>
            </p:cNvGrpSpPr>
            <p:nvPr/>
          </p:nvGrpSpPr>
          <p:grpSpPr bwMode="auto">
            <a:xfrm>
              <a:off x="4416" y="1584"/>
              <a:ext cx="384" cy="327"/>
              <a:chOff x="2976" y="2208"/>
              <a:chExt cx="384" cy="327"/>
            </a:xfrm>
          </p:grpSpPr>
          <p:sp>
            <p:nvSpPr>
              <p:cNvPr id="10269" name="Oval 33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  <p:sp>
            <p:nvSpPr>
              <p:cNvPr id="10270" name="Text Box 34"/>
              <p:cNvSpPr txBox="1">
                <a:spLocks noChangeArrowheads="1"/>
              </p:cNvSpPr>
              <p:nvPr/>
            </p:nvSpPr>
            <p:spPr bwMode="auto">
              <a:xfrm>
                <a:off x="2976" y="220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2800" b="1">
                    <a:latin typeface="Verdana" pitchFamily="34" charset="0"/>
                  </a:rPr>
                  <a:t>-</a:t>
                </a:r>
              </a:p>
            </p:txBody>
          </p:sp>
        </p:grp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5540375" y="2209800"/>
            <a:ext cx="1676400" cy="1450975"/>
            <a:chOff x="3490" y="1392"/>
            <a:chExt cx="1056" cy="914"/>
          </a:xfrm>
        </p:grpSpPr>
        <p:sp>
          <p:nvSpPr>
            <p:cNvPr id="10263" name="Arc 35"/>
            <p:cNvSpPr>
              <a:spLocks/>
            </p:cNvSpPr>
            <p:nvPr/>
          </p:nvSpPr>
          <p:spPr bwMode="auto">
            <a:xfrm>
              <a:off x="3490" y="1442"/>
              <a:ext cx="1056" cy="864"/>
            </a:xfrm>
            <a:custGeom>
              <a:avLst/>
              <a:gdLst>
                <a:gd name="T0" fmla="*/ 0 w 39594"/>
                <a:gd name="T1" fmla="*/ 0 h 21600"/>
                <a:gd name="T2" fmla="*/ 0 w 39594"/>
                <a:gd name="T3" fmla="*/ 0 h 21600"/>
                <a:gd name="T4" fmla="*/ 0 w 3959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594"/>
                <a:gd name="T10" fmla="*/ 0 h 21600"/>
                <a:gd name="T11" fmla="*/ 39594 w 395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594" h="21600" fill="none" extrusionOk="0">
                  <a:moveTo>
                    <a:pt x="0" y="9722"/>
                  </a:moveTo>
                  <a:cubicBezTo>
                    <a:pt x="3995" y="3653"/>
                    <a:pt x="10774" y="-1"/>
                    <a:pt x="18041" y="0"/>
                  </a:cubicBezTo>
                  <a:cubicBezTo>
                    <a:pt x="29418" y="0"/>
                    <a:pt x="38845" y="8825"/>
                    <a:pt x="39594" y="20177"/>
                  </a:cubicBezTo>
                </a:path>
                <a:path w="39594" h="21600" stroke="0" extrusionOk="0">
                  <a:moveTo>
                    <a:pt x="0" y="9722"/>
                  </a:moveTo>
                  <a:cubicBezTo>
                    <a:pt x="3995" y="3653"/>
                    <a:pt x="10774" y="-1"/>
                    <a:pt x="18041" y="0"/>
                  </a:cubicBezTo>
                  <a:cubicBezTo>
                    <a:pt x="29418" y="0"/>
                    <a:pt x="38845" y="8825"/>
                    <a:pt x="39594" y="20177"/>
                  </a:cubicBezTo>
                  <a:lnTo>
                    <a:pt x="18041" y="21600"/>
                  </a:lnTo>
                  <a:lnTo>
                    <a:pt x="0" y="9722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NZ"/>
            </a:p>
          </p:txBody>
        </p:sp>
        <p:grpSp>
          <p:nvGrpSpPr>
            <p:cNvPr id="10264" name="Group 36"/>
            <p:cNvGrpSpPr>
              <a:grpSpLocks/>
            </p:cNvGrpSpPr>
            <p:nvPr/>
          </p:nvGrpSpPr>
          <p:grpSpPr bwMode="auto">
            <a:xfrm>
              <a:off x="4080" y="1392"/>
              <a:ext cx="384" cy="327"/>
              <a:chOff x="2976" y="2208"/>
              <a:chExt cx="384" cy="327"/>
            </a:xfrm>
          </p:grpSpPr>
          <p:sp>
            <p:nvSpPr>
              <p:cNvPr id="10265" name="Oval 37"/>
              <p:cNvSpPr>
                <a:spLocks noChangeArrowheads="1"/>
              </p:cNvSpPr>
              <p:nvPr/>
            </p:nvSpPr>
            <p:spPr bwMode="auto">
              <a:xfrm>
                <a:off x="3024" y="2256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  <p:sp>
            <p:nvSpPr>
              <p:cNvPr id="10266" name="Text Box 38"/>
              <p:cNvSpPr txBox="1">
                <a:spLocks noChangeArrowheads="1"/>
              </p:cNvSpPr>
              <p:nvPr/>
            </p:nvSpPr>
            <p:spPr bwMode="auto">
              <a:xfrm>
                <a:off x="2976" y="2208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2800" b="1">
                    <a:latin typeface="Verdana" pitchFamily="34" charset="0"/>
                  </a:rPr>
                  <a:t>-</a:t>
                </a:r>
              </a:p>
            </p:txBody>
          </p:sp>
        </p:grpSp>
      </p:grpSp>
      <p:sp>
        <p:nvSpPr>
          <p:cNvPr id="10253" name="AutoShape 4"/>
          <p:cNvSpPr>
            <a:spLocks noChangeArrowheads="1"/>
          </p:cNvSpPr>
          <p:nvPr/>
        </p:nvSpPr>
        <p:spPr bwMode="auto">
          <a:xfrm rot="-5400000">
            <a:off x="3467100" y="1181100"/>
            <a:ext cx="381000" cy="1524000"/>
          </a:xfrm>
          <a:prstGeom prst="can">
            <a:avLst>
              <a:gd name="adj" fmla="val 100000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400">
              <a:latin typeface="Verdana" pitchFamily="34" charset="0"/>
            </a:endParaRPr>
          </a:p>
        </p:txBody>
      </p:sp>
      <p:sp>
        <p:nvSpPr>
          <p:cNvPr id="374823" name="Text Box 39"/>
          <p:cNvSpPr txBox="1">
            <a:spLocks noChangeArrowheads="1"/>
          </p:cNvSpPr>
          <p:nvPr/>
        </p:nvSpPr>
        <p:spPr bwMode="auto">
          <a:xfrm>
            <a:off x="2819400" y="1676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000099"/>
                </a:solidFill>
                <a:latin typeface="Verdana" pitchFamily="34" charset="0"/>
              </a:rPr>
              <a:t>+ + + +</a:t>
            </a:r>
          </a:p>
        </p:txBody>
      </p: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4724400" y="2895600"/>
            <a:ext cx="3352800" cy="2286000"/>
            <a:chOff x="2976" y="1824"/>
            <a:chExt cx="2112" cy="1440"/>
          </a:xfrm>
        </p:grpSpPr>
        <p:grpSp>
          <p:nvGrpSpPr>
            <p:cNvPr id="10258" name="Group 51"/>
            <p:cNvGrpSpPr>
              <a:grpSpLocks/>
            </p:cNvGrpSpPr>
            <p:nvPr/>
          </p:nvGrpSpPr>
          <p:grpSpPr bwMode="auto">
            <a:xfrm>
              <a:off x="3024" y="1824"/>
              <a:ext cx="2064" cy="1104"/>
              <a:chOff x="3024" y="1824"/>
              <a:chExt cx="2064" cy="1104"/>
            </a:xfrm>
          </p:grpSpPr>
          <p:sp>
            <p:nvSpPr>
              <p:cNvPr id="10261" name="AutoShape 24"/>
              <p:cNvSpPr>
                <a:spLocks noChangeArrowheads="1"/>
              </p:cNvSpPr>
              <p:nvPr/>
            </p:nvSpPr>
            <p:spPr bwMode="auto">
              <a:xfrm rot="-5400000">
                <a:off x="4488" y="1896"/>
                <a:ext cx="240" cy="960"/>
              </a:xfrm>
              <a:prstGeom prst="can">
                <a:avLst>
                  <a:gd name="adj" fmla="val 10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  <p:sp>
            <p:nvSpPr>
              <p:cNvPr id="10262" name="AutoShape 22"/>
              <p:cNvSpPr>
                <a:spLocks noChangeArrowheads="1"/>
              </p:cNvSpPr>
              <p:nvPr/>
            </p:nvSpPr>
            <p:spPr bwMode="auto">
              <a:xfrm rot="-5400000">
                <a:off x="2928" y="1920"/>
                <a:ext cx="1104" cy="912"/>
              </a:xfrm>
              <a:prstGeom prst="wave">
                <a:avLst>
                  <a:gd name="adj1" fmla="val 13005"/>
                  <a:gd name="adj2" fmla="val 0"/>
                </a:avLst>
              </a:prstGeom>
              <a:solidFill>
                <a:srgbClr val="9933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2400">
                  <a:latin typeface="Verdana" pitchFamily="34" charset="0"/>
                </a:endParaRPr>
              </a:p>
            </p:txBody>
          </p:sp>
        </p:grpSp>
        <p:sp>
          <p:nvSpPr>
            <p:cNvPr id="10259" name="Text Box 23"/>
            <p:cNvSpPr txBox="1">
              <a:spLocks noChangeArrowheads="1"/>
            </p:cNvSpPr>
            <p:nvPr/>
          </p:nvSpPr>
          <p:spPr bwMode="auto">
            <a:xfrm>
              <a:off x="2976" y="297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663300"/>
                  </a:solidFill>
                  <a:latin typeface="Verdana" pitchFamily="34" charset="0"/>
                </a:rPr>
                <a:t>fur</a:t>
              </a:r>
            </a:p>
          </p:txBody>
        </p:sp>
        <p:sp>
          <p:nvSpPr>
            <p:cNvPr id="10260" name="Text Box 25"/>
            <p:cNvSpPr txBox="1">
              <a:spLocks noChangeArrowheads="1"/>
            </p:cNvSpPr>
            <p:nvPr/>
          </p:nvSpPr>
          <p:spPr bwMode="auto">
            <a:xfrm>
              <a:off x="4176" y="2448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990000"/>
                  </a:solidFill>
                  <a:latin typeface="Verdana" pitchFamily="34" charset="0"/>
                </a:rPr>
                <a:t>plastic</a:t>
              </a:r>
            </a:p>
          </p:txBody>
        </p:sp>
      </p:grpSp>
      <p:sp>
        <p:nvSpPr>
          <p:cNvPr id="374824" name="Text Box 40"/>
          <p:cNvSpPr txBox="1">
            <a:spLocks noChangeArrowheads="1"/>
          </p:cNvSpPr>
          <p:nvPr/>
        </p:nvSpPr>
        <p:spPr bwMode="auto">
          <a:xfrm>
            <a:off x="6477000" y="35052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 b="1">
                <a:solidFill>
                  <a:srgbClr val="000099"/>
                </a:solidFill>
                <a:latin typeface="Verdana" pitchFamily="34" charset="0"/>
              </a:rPr>
              <a:t>- - - -</a:t>
            </a:r>
          </a:p>
        </p:txBody>
      </p:sp>
    </p:spTree>
    <p:extLst>
      <p:ext uri="{BB962C8B-B14F-4D97-AF65-F5344CB8AC3E}">
        <p14:creationId xmlns:p14="http://schemas.microsoft.com/office/powerpoint/2010/main" val="6471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23" grpId="0" autoUpdateAnimBg="0"/>
      <p:bldP spid="37482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66" y="271324"/>
            <a:ext cx="53530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 rot="19074347">
            <a:off x="-165353" y="1634902"/>
            <a:ext cx="3801552" cy="5722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1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Separating Charge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668" y="3429000"/>
            <a:ext cx="2738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ea typeface="SimSun" pitchFamily="2" charset="-122"/>
              </a:rPr>
              <a:t>A material on the </a:t>
            </a:r>
            <a:r>
              <a:rPr lang="en-US" altLang="zh-CN" dirty="0" smtClean="0">
                <a:ea typeface="SimSun" pitchFamily="2" charset="-122"/>
              </a:rPr>
              <a:t>bottom of the list will </a:t>
            </a:r>
            <a:r>
              <a:rPr lang="en-US" altLang="zh-CN" dirty="0">
                <a:ea typeface="SimSun" pitchFamily="2" charset="-122"/>
              </a:rPr>
              <a:t>gain electrons from </a:t>
            </a:r>
            <a:r>
              <a:rPr lang="en-US" altLang="zh-CN" dirty="0" smtClean="0">
                <a:ea typeface="SimSun" pitchFamily="2" charset="-122"/>
              </a:rPr>
              <a:t>a material above it on the list…</a:t>
            </a:r>
            <a:endParaRPr lang="en-NZ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05" y="5077892"/>
            <a:ext cx="1333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2768505" y="5527343"/>
            <a:ext cx="2281167" cy="13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597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562600" y="1066800"/>
            <a:ext cx="2133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srgbClr val="990000"/>
                </a:solidFill>
                <a:latin typeface="Verdana" pitchFamily="34" charset="0"/>
              </a:rPr>
              <a:t>Opposites Charges Attract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3429000"/>
            <a:ext cx="7239000" cy="3162300"/>
            <a:chOff x="960" y="2160"/>
            <a:chExt cx="4560" cy="1992"/>
          </a:xfrm>
        </p:grpSpPr>
        <p:pic>
          <p:nvPicPr>
            <p:cNvPr id="12294" name="Picture 6" descr="F21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61" b="59000"/>
            <a:stretch>
              <a:fillRect/>
            </a:stretch>
          </p:blipFill>
          <p:spPr bwMode="auto">
            <a:xfrm>
              <a:off x="2400" y="2160"/>
              <a:ext cx="3120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960" y="2832"/>
              <a:ext cx="120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800">
                  <a:solidFill>
                    <a:srgbClr val="990000"/>
                  </a:solidFill>
                  <a:latin typeface="Verdana" pitchFamily="34" charset="0"/>
                </a:rPr>
                <a:t>Like Charges Repel</a:t>
              </a:r>
            </a:p>
          </p:txBody>
        </p:sp>
      </p:grpSp>
      <p:pic>
        <p:nvPicPr>
          <p:cNvPr id="12292" name="Picture 7" descr="F2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6" b="12000"/>
          <a:stretch>
            <a:fillRect/>
          </a:stretch>
        </p:blipFill>
        <p:spPr bwMode="auto">
          <a:xfrm>
            <a:off x="457200" y="0"/>
            <a:ext cx="4648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814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679450" y="1496765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cs typeface="Arial" charset="0"/>
              </a:rPr>
              <a:t>A person scuffing her feet on a wool rug on a dry day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accumulates</a:t>
            </a:r>
            <a:r>
              <a:rPr lang="en-US" sz="2400" b="1" dirty="0">
                <a:cs typeface="Arial" charset="0"/>
              </a:rPr>
              <a:t> a </a:t>
            </a:r>
            <a:r>
              <a:rPr lang="en-US" sz="2400" b="1" dirty="0" smtClean="0">
                <a:cs typeface="Arial" charset="0"/>
              </a:rPr>
              <a:t>charge </a:t>
            </a:r>
            <a:r>
              <a:rPr lang="en-US" sz="2400" b="1" dirty="0">
                <a:cs typeface="Arial" charset="0"/>
              </a:rPr>
              <a:t>of -42 </a:t>
            </a:r>
            <a:r>
              <a:rPr lang="en-US" sz="2400" b="1" dirty="0" smtClean="0">
                <a:cs typeface="Arial" charset="0"/>
              </a:rPr>
              <a:t>µC</a:t>
            </a:r>
            <a:r>
              <a:rPr lang="en-US" sz="2400" b="1" dirty="0">
                <a:cs typeface="Arial" charset="0"/>
              </a:rPr>
              <a:t>. </a:t>
            </a:r>
            <a:endParaRPr lang="en-US" sz="2400" b="1" dirty="0" smtClean="0">
              <a:cs typeface="Arial" charset="0"/>
            </a:endParaRPr>
          </a:p>
          <a:p>
            <a:r>
              <a:rPr lang="en-US" sz="2400" b="1" dirty="0" smtClean="0">
                <a:cs typeface="Arial" charset="0"/>
              </a:rPr>
              <a:t>How </a:t>
            </a:r>
            <a:r>
              <a:rPr lang="en-US" sz="2400" b="1" dirty="0">
                <a:cs typeface="Arial" charset="0"/>
              </a:rPr>
              <a:t>many excess electrons does she </a:t>
            </a:r>
            <a:r>
              <a:rPr lang="en-US" sz="2400" b="1" dirty="0" smtClean="0">
                <a:cs typeface="Arial" charset="0"/>
              </a:rPr>
              <a:t>accumulate? </a:t>
            </a:r>
            <a:endParaRPr lang="en-US" sz="2400" b="1" dirty="0"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79450" y="4392365"/>
            <a:ext cx="594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cs typeface="Arial" charset="0"/>
              </a:rPr>
              <a:t>By how much does her mass increase?</a:t>
            </a: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22841"/>
              </p:ext>
            </p:extLst>
          </p:nvPr>
        </p:nvGraphicFramePr>
        <p:xfrm>
          <a:off x="394327" y="3082488"/>
          <a:ext cx="7387718" cy="91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6" name="Equation" r:id="rId4" imgW="3479760" imgH="431640" progId="Equation.3">
                  <p:embed/>
                </p:oleObj>
              </mc:Choice>
              <mc:Fallback>
                <p:oleObj name="Equation" r:id="rId4" imgW="347976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27" y="3082488"/>
                        <a:ext cx="7387718" cy="9163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59685"/>
              </p:ext>
            </p:extLst>
          </p:nvPr>
        </p:nvGraphicFramePr>
        <p:xfrm>
          <a:off x="310990" y="5306765"/>
          <a:ext cx="8064965" cy="105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Equation" r:id="rId6" imgW="2920680" imgH="482400" progId="Equation.3">
                  <p:embed/>
                </p:oleObj>
              </mc:Choice>
              <mc:Fallback>
                <p:oleObj name="Equation" r:id="rId6" imgW="292068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0" y="5306765"/>
                        <a:ext cx="8064965" cy="10551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669904" y="3105603"/>
            <a:ext cx="3245797" cy="762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NZ">
              <a:cs typeface="Arial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654879" y="5415946"/>
            <a:ext cx="2605087" cy="762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NZ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431" y="346965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Quick Quiz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8" grpId="0" animBg="1"/>
      <p:bldP spid="184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590800" y="914400"/>
            <a:ext cx="5105400" cy="5497513"/>
            <a:chOff x="1440" y="624"/>
            <a:chExt cx="3216" cy="3463"/>
          </a:xfrm>
        </p:grpSpPr>
        <p:grpSp>
          <p:nvGrpSpPr>
            <p:cNvPr id="13355" name="Group 54"/>
            <p:cNvGrpSpPr>
              <a:grpSpLocks/>
            </p:cNvGrpSpPr>
            <p:nvPr/>
          </p:nvGrpSpPr>
          <p:grpSpPr bwMode="auto">
            <a:xfrm>
              <a:off x="1440" y="2379"/>
              <a:ext cx="3216" cy="1708"/>
              <a:chOff x="1440" y="2379"/>
              <a:chExt cx="3216" cy="1708"/>
            </a:xfrm>
          </p:grpSpPr>
          <p:pic>
            <p:nvPicPr>
              <p:cNvPr id="13357" name="Picture 3" descr="F21_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723" r="22388" b="69461"/>
              <a:stretch>
                <a:fillRect/>
              </a:stretch>
            </p:blipFill>
            <p:spPr bwMode="auto">
              <a:xfrm>
                <a:off x="1440" y="3742"/>
                <a:ext cx="2496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8" name="Picture 5" descr="F21_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31" t="6674" b="74254"/>
              <a:stretch>
                <a:fillRect/>
              </a:stretch>
            </p:blipFill>
            <p:spPr bwMode="auto">
              <a:xfrm>
                <a:off x="2470" y="2379"/>
                <a:ext cx="2186" cy="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56" name="Line 7"/>
            <p:cNvSpPr>
              <a:spLocks noChangeShapeType="1"/>
            </p:cNvSpPr>
            <p:nvPr/>
          </p:nvSpPr>
          <p:spPr bwMode="auto">
            <a:xfrm flipV="1">
              <a:off x="3216" y="624"/>
              <a:ext cx="0" cy="290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5410200" y="304800"/>
            <a:ext cx="3733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1">
                <a:solidFill>
                  <a:srgbClr val="000099"/>
                </a:solidFill>
                <a:latin typeface="Verdana" pitchFamily="34" charset="0"/>
              </a:rPr>
              <a:t>Insulators           </a:t>
            </a:r>
            <a:r>
              <a:rPr lang="en-US" altLang="en-US" sz="2400">
                <a:solidFill>
                  <a:srgbClr val="000099"/>
                </a:solidFill>
                <a:latin typeface="Verdana" pitchFamily="34" charset="0"/>
              </a:rPr>
              <a:t>(like plastic, rubber, pure water, and glass) will </a:t>
            </a:r>
            <a:r>
              <a:rPr lang="en-US" altLang="en-US" sz="2400" u="sng">
                <a:solidFill>
                  <a:srgbClr val="000099"/>
                </a:solidFill>
                <a:latin typeface="Verdana" pitchFamily="34" charset="0"/>
              </a:rPr>
              <a:t>not</a:t>
            </a:r>
            <a:r>
              <a:rPr lang="en-US" altLang="en-US" sz="2400">
                <a:solidFill>
                  <a:srgbClr val="000099"/>
                </a:solidFill>
                <a:latin typeface="Verdana" pitchFamily="34" charset="0"/>
              </a:rPr>
              <a:t> conduct away extra charge.</a:t>
            </a:r>
          </a:p>
        </p:txBody>
      </p:sp>
      <p:sp>
        <p:nvSpPr>
          <p:cNvPr id="13316" name="Text Box 18"/>
          <p:cNvSpPr txBox="1">
            <a:spLocks noChangeArrowheads="1"/>
          </p:cNvSpPr>
          <p:nvPr/>
        </p:nvSpPr>
        <p:spPr bwMode="auto">
          <a:xfrm>
            <a:off x="228600" y="228600"/>
            <a:ext cx="4800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b="1">
                <a:solidFill>
                  <a:srgbClr val="660066"/>
                </a:solidFill>
                <a:latin typeface="Verdana" pitchFamily="34" charset="0"/>
              </a:rPr>
              <a:t>Conductors                  </a:t>
            </a:r>
            <a:r>
              <a:rPr lang="en-US" altLang="en-US" sz="2400">
                <a:solidFill>
                  <a:srgbClr val="660066"/>
                </a:solidFill>
                <a:latin typeface="Verdana" pitchFamily="34" charset="0"/>
              </a:rPr>
              <a:t>(such as metals, tap or salt water, and the human body)                              are good at conducting away any extra charge</a:t>
            </a:r>
            <a:r>
              <a:rPr lang="en-US" altLang="en-US" sz="2400">
                <a:solidFill>
                  <a:srgbClr val="000099"/>
                </a:solidFill>
                <a:latin typeface="Verdana" pitchFamily="34" charset="0"/>
              </a:rPr>
              <a:t>.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0" y="2286000"/>
            <a:ext cx="5257800" cy="1676400"/>
            <a:chOff x="0" y="1440"/>
            <a:chExt cx="3312" cy="1056"/>
          </a:xfrm>
        </p:grpSpPr>
        <p:sp>
          <p:nvSpPr>
            <p:cNvPr id="13328" name="Rectangle 21"/>
            <p:cNvSpPr>
              <a:spLocks noChangeArrowheads="1"/>
            </p:cNvSpPr>
            <p:nvPr/>
          </p:nvSpPr>
          <p:spPr bwMode="auto">
            <a:xfrm>
              <a:off x="336" y="1824"/>
              <a:ext cx="1056" cy="67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29" name="Line 47"/>
            <p:cNvSpPr>
              <a:spLocks noChangeShapeType="1"/>
            </p:cNvSpPr>
            <p:nvPr/>
          </p:nvSpPr>
          <p:spPr bwMode="auto">
            <a:xfrm flipH="1" flipV="1">
              <a:off x="480" y="22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3330" name="Line 46"/>
            <p:cNvSpPr>
              <a:spLocks noChangeShapeType="1"/>
            </p:cNvSpPr>
            <p:nvPr/>
          </p:nvSpPr>
          <p:spPr bwMode="auto">
            <a:xfrm flipV="1">
              <a:off x="912" y="22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3331" name="Line 45"/>
            <p:cNvSpPr>
              <a:spLocks noChangeShapeType="1"/>
            </p:cNvSpPr>
            <p:nvPr/>
          </p:nvSpPr>
          <p:spPr bwMode="auto">
            <a:xfrm>
              <a:off x="1008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0" y="144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latin typeface="Verdana" pitchFamily="34" charset="0"/>
                </a:rPr>
                <a:t>Metal:</a:t>
              </a:r>
            </a:p>
          </p:txBody>
        </p:sp>
        <p:sp>
          <p:nvSpPr>
            <p:cNvPr id="13333" name="Oval 26"/>
            <p:cNvSpPr>
              <a:spLocks noChangeArrowheads="1"/>
            </p:cNvSpPr>
            <p:nvPr/>
          </p:nvSpPr>
          <p:spPr bwMode="auto">
            <a:xfrm>
              <a:off x="576" y="201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34" name="Oval 27"/>
            <p:cNvSpPr>
              <a:spLocks noChangeArrowheads="1"/>
            </p:cNvSpPr>
            <p:nvPr/>
          </p:nvSpPr>
          <p:spPr bwMode="auto">
            <a:xfrm>
              <a:off x="576" y="225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35" name="Oval 28"/>
            <p:cNvSpPr>
              <a:spLocks noChangeArrowheads="1"/>
            </p:cNvSpPr>
            <p:nvPr/>
          </p:nvSpPr>
          <p:spPr bwMode="auto">
            <a:xfrm>
              <a:off x="336" y="235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36" name="Oval 29"/>
            <p:cNvSpPr>
              <a:spLocks noChangeArrowheads="1"/>
            </p:cNvSpPr>
            <p:nvPr/>
          </p:nvSpPr>
          <p:spPr bwMode="auto">
            <a:xfrm>
              <a:off x="336" y="21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37" name="Oval 30"/>
            <p:cNvSpPr>
              <a:spLocks noChangeArrowheads="1"/>
            </p:cNvSpPr>
            <p:nvPr/>
          </p:nvSpPr>
          <p:spPr bwMode="auto">
            <a:xfrm>
              <a:off x="336" y="187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38" name="Oval 31"/>
            <p:cNvSpPr>
              <a:spLocks noChangeArrowheads="1"/>
            </p:cNvSpPr>
            <p:nvPr/>
          </p:nvSpPr>
          <p:spPr bwMode="auto">
            <a:xfrm>
              <a:off x="768" y="235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39" name="Oval 32"/>
            <p:cNvSpPr>
              <a:spLocks noChangeArrowheads="1"/>
            </p:cNvSpPr>
            <p:nvPr/>
          </p:nvSpPr>
          <p:spPr bwMode="auto">
            <a:xfrm>
              <a:off x="768" y="21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0" name="Oval 33"/>
            <p:cNvSpPr>
              <a:spLocks noChangeArrowheads="1"/>
            </p:cNvSpPr>
            <p:nvPr/>
          </p:nvSpPr>
          <p:spPr bwMode="auto">
            <a:xfrm>
              <a:off x="768" y="187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1" name="Oval 34"/>
            <p:cNvSpPr>
              <a:spLocks noChangeArrowheads="1"/>
            </p:cNvSpPr>
            <p:nvPr/>
          </p:nvSpPr>
          <p:spPr bwMode="auto">
            <a:xfrm>
              <a:off x="1200" y="21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2" name="Oval 35"/>
            <p:cNvSpPr>
              <a:spLocks noChangeArrowheads="1"/>
            </p:cNvSpPr>
            <p:nvPr/>
          </p:nvSpPr>
          <p:spPr bwMode="auto">
            <a:xfrm>
              <a:off x="1008" y="225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3" name="Oval 36"/>
            <p:cNvSpPr>
              <a:spLocks noChangeArrowheads="1"/>
            </p:cNvSpPr>
            <p:nvPr/>
          </p:nvSpPr>
          <p:spPr bwMode="auto">
            <a:xfrm>
              <a:off x="960" y="2016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4" name="Oval 37"/>
            <p:cNvSpPr>
              <a:spLocks noChangeArrowheads="1"/>
            </p:cNvSpPr>
            <p:nvPr/>
          </p:nvSpPr>
          <p:spPr bwMode="auto">
            <a:xfrm>
              <a:off x="1200" y="235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5" name="Oval 38"/>
            <p:cNvSpPr>
              <a:spLocks noChangeArrowheads="1"/>
            </p:cNvSpPr>
            <p:nvPr/>
          </p:nvSpPr>
          <p:spPr bwMode="auto">
            <a:xfrm>
              <a:off x="1152" y="187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6" name="Oval 39"/>
            <p:cNvSpPr>
              <a:spLocks noChangeArrowheads="1"/>
            </p:cNvSpPr>
            <p:nvPr/>
          </p:nvSpPr>
          <p:spPr bwMode="auto">
            <a:xfrm>
              <a:off x="528" y="240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7" name="Oval 40"/>
            <p:cNvSpPr>
              <a:spLocks noChangeArrowheads="1"/>
            </p:cNvSpPr>
            <p:nvPr/>
          </p:nvSpPr>
          <p:spPr bwMode="auto">
            <a:xfrm>
              <a:off x="480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8" name="Oval 41"/>
            <p:cNvSpPr>
              <a:spLocks noChangeArrowheads="1"/>
            </p:cNvSpPr>
            <p:nvPr/>
          </p:nvSpPr>
          <p:spPr bwMode="auto">
            <a:xfrm>
              <a:off x="1008" y="240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49" name="Oval 42"/>
            <p:cNvSpPr>
              <a:spLocks noChangeArrowheads="1"/>
            </p:cNvSpPr>
            <p:nvPr/>
          </p:nvSpPr>
          <p:spPr bwMode="auto">
            <a:xfrm>
              <a:off x="1296" y="19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50" name="Oval 43"/>
            <p:cNvSpPr>
              <a:spLocks noChangeArrowheads="1"/>
            </p:cNvSpPr>
            <p:nvPr/>
          </p:nvSpPr>
          <p:spPr bwMode="auto">
            <a:xfrm>
              <a:off x="864" y="225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51" name="Oval 44"/>
            <p:cNvSpPr>
              <a:spLocks noChangeArrowheads="1"/>
            </p:cNvSpPr>
            <p:nvPr/>
          </p:nvSpPr>
          <p:spPr bwMode="auto">
            <a:xfrm>
              <a:off x="96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52" name="Line 48"/>
            <p:cNvSpPr>
              <a:spLocks noChangeShapeType="1"/>
            </p:cNvSpPr>
            <p:nvPr/>
          </p:nvSpPr>
          <p:spPr bwMode="auto">
            <a:xfrm flipV="1">
              <a:off x="576" y="18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3353" name="Line 49"/>
            <p:cNvSpPr>
              <a:spLocks noChangeShapeType="1"/>
            </p:cNvSpPr>
            <p:nvPr/>
          </p:nvSpPr>
          <p:spPr bwMode="auto">
            <a:xfrm flipH="1" flipV="1">
              <a:off x="1392" y="2016"/>
              <a:ext cx="336" cy="96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  <p:sp>
          <p:nvSpPr>
            <p:cNvPr id="13354" name="Text Box 50"/>
            <p:cNvSpPr txBox="1">
              <a:spLocks noChangeArrowheads="1"/>
            </p:cNvSpPr>
            <p:nvPr/>
          </p:nvSpPr>
          <p:spPr bwMode="auto">
            <a:xfrm>
              <a:off x="1536" y="1584"/>
              <a:ext cx="1776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solidFill>
                  <a:srgbClr val="99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990000"/>
                  </a:solidFill>
                  <a:latin typeface="Verdana" pitchFamily="34" charset="0"/>
                </a:rPr>
                <a:t>“free electrons”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533400" y="4343400"/>
            <a:ext cx="3733800" cy="1857375"/>
            <a:chOff x="240" y="2736"/>
            <a:chExt cx="2352" cy="1170"/>
          </a:xfrm>
        </p:grpSpPr>
        <p:pic>
          <p:nvPicPr>
            <p:cNvPr id="13326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5" b="296"/>
            <a:stretch>
              <a:fillRect/>
            </a:stretch>
          </p:blipFill>
          <p:spPr bwMode="auto">
            <a:xfrm>
              <a:off x="1728" y="2736"/>
              <a:ext cx="86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Text Box 52"/>
            <p:cNvSpPr txBox="1">
              <a:spLocks noChangeArrowheads="1"/>
            </p:cNvSpPr>
            <p:nvPr/>
          </p:nvSpPr>
          <p:spPr bwMode="auto">
            <a:xfrm>
              <a:off x="240" y="2928"/>
              <a:ext cx="139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006600"/>
                  </a:solidFill>
                  <a:latin typeface="Verdana" pitchFamily="34" charset="0"/>
                </a:rPr>
                <a:t>Touching it with your hand will </a:t>
              </a:r>
              <a:r>
                <a:rPr lang="en-US" altLang="en-US" sz="2400" b="1">
                  <a:solidFill>
                    <a:srgbClr val="006600"/>
                  </a:solidFill>
                  <a:latin typeface="Verdana" pitchFamily="34" charset="0"/>
                </a:rPr>
                <a:t>discharge</a:t>
              </a:r>
              <a:r>
                <a:rPr lang="en-US" altLang="en-US" sz="2400">
                  <a:solidFill>
                    <a:srgbClr val="006600"/>
                  </a:solidFill>
                  <a:latin typeface="Verdana" pitchFamily="34" charset="0"/>
                </a:rPr>
                <a:t> it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819400" y="4267200"/>
            <a:ext cx="1752600" cy="1676400"/>
            <a:chOff x="1632" y="2688"/>
            <a:chExt cx="1104" cy="1056"/>
          </a:xfrm>
        </p:grpSpPr>
        <p:sp>
          <p:nvSpPr>
            <p:cNvPr id="13324" name="Oval 14"/>
            <p:cNvSpPr>
              <a:spLocks noChangeArrowheads="1"/>
            </p:cNvSpPr>
            <p:nvPr/>
          </p:nvSpPr>
          <p:spPr bwMode="auto">
            <a:xfrm>
              <a:off x="1632" y="2688"/>
              <a:ext cx="1104" cy="1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13325" name="Line 15"/>
            <p:cNvSpPr>
              <a:spLocks noChangeShapeType="1"/>
            </p:cNvSpPr>
            <p:nvPr/>
          </p:nvSpPr>
          <p:spPr bwMode="auto">
            <a:xfrm>
              <a:off x="1824" y="2832"/>
              <a:ext cx="754" cy="7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NZ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5715000" y="2514600"/>
            <a:ext cx="3124200" cy="3098800"/>
            <a:chOff x="3600" y="1584"/>
            <a:chExt cx="1968" cy="1952"/>
          </a:xfrm>
        </p:grpSpPr>
        <p:sp>
          <p:nvSpPr>
            <p:cNvPr id="13321" name="AutoShape 10"/>
            <p:cNvSpPr>
              <a:spLocks noChangeArrowheads="1"/>
            </p:cNvSpPr>
            <p:nvPr/>
          </p:nvSpPr>
          <p:spPr bwMode="auto">
            <a:xfrm rot="16200000" flipH="1">
              <a:off x="4416" y="2208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pic>
          <p:nvPicPr>
            <p:cNvPr id="13322" name="Picture 64" descr="j00953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10"/>
            <a:stretch>
              <a:fillRect/>
            </a:stretch>
          </p:blipFill>
          <p:spPr bwMode="auto">
            <a:xfrm>
              <a:off x="3600" y="2544"/>
              <a:ext cx="1568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 Box 65"/>
            <p:cNvSpPr txBox="1">
              <a:spLocks noChangeArrowheads="1"/>
            </p:cNvSpPr>
            <p:nvPr/>
          </p:nvSpPr>
          <p:spPr bwMode="auto">
            <a:xfrm>
              <a:off x="3600" y="1584"/>
              <a:ext cx="19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006600"/>
                  </a:solidFill>
                  <a:latin typeface="Verdana" pitchFamily="34" charset="0"/>
                </a:rPr>
                <a:t>Use rubber gloves in the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0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onduc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664712"/>
            <a:ext cx="36576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insulat-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827337"/>
            <a:ext cx="364648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81000" y="47244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Most things are in between perfect conductor/ insulator (semiconductors)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81000" y="880611"/>
            <a:ext cx="4535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ea typeface="SimSun" pitchFamily="2" charset="-122"/>
              </a:rPr>
              <a:t>Conductors: </a:t>
            </a:r>
            <a:r>
              <a:rPr lang="en-US" altLang="zh-CN" sz="2000" dirty="0">
                <a:ea typeface="SimSun" pitchFamily="2" charset="-122"/>
              </a:rPr>
              <a:t>are typically metal. In metals, valence electrons are not involved in the interatomic bonds that hold the metal object together. These electrons are able to move around within the object. </a:t>
            </a:r>
            <a:endParaRPr lang="en-US" sz="2000" b="1" dirty="0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" y="3104679"/>
            <a:ext cx="4464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>
                <a:ea typeface="SimSun" pitchFamily="2" charset="-122"/>
              </a:rPr>
              <a:t>Insulator: </a:t>
            </a:r>
            <a:r>
              <a:rPr lang="en-US" altLang="zh-CN" sz="2000" dirty="0">
                <a:ea typeface="SimSun" pitchFamily="2" charset="-122"/>
              </a:rPr>
              <a:t>a substance that does not allow electrons to move. Typically non-metals with electrons bound to nucleus and not free to move around. </a:t>
            </a:r>
            <a:endParaRPr lang="en-AU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867400"/>
            <a:ext cx="7958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NZ" sz="3600" b="1">
                <a:solidFill>
                  <a:srgbClr val="FF0000"/>
                </a:solidFill>
              </a:rPr>
              <a:t>Remember only electrons move!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  <p:bldP spid="308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\My Documents\KHS Live\Y12 Physics\2.6 Electricity 90257\1A Static Electriciity\Video &amp; applets\Electrostatics\electroststics_balloon_hai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841" y="769061"/>
            <a:ext cx="564356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9" y="861421"/>
            <a:ext cx="8570794" cy="34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1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679"/>
            <a:ext cx="8793261" cy="55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uffl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4445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1490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Explain what is happening: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95250"/>
            <a:ext cx="6438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latin typeface="Comic Sans MS" pitchFamily="66" charset="0"/>
              </a:rPr>
              <a:t>Uses of Static Electricity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24581" name="Picture 5" descr="CAR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528763"/>
            <a:ext cx="2724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24100" y="2343150"/>
            <a:ext cx="1200150" cy="914400"/>
            <a:chOff x="1464" y="1476"/>
            <a:chExt cx="756" cy="576"/>
          </a:xfrm>
        </p:grpSpPr>
        <p:sp>
          <p:nvSpPr>
            <p:cNvPr id="7190" name="Rectangle 6"/>
            <p:cNvSpPr>
              <a:spLocks noChangeArrowheads="1"/>
            </p:cNvSpPr>
            <p:nvPr/>
          </p:nvSpPr>
          <p:spPr bwMode="auto">
            <a:xfrm>
              <a:off x="1464" y="1476"/>
              <a:ext cx="756" cy="1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 sz="2800">
                <a:latin typeface="Comic Sans MS" pitchFamily="66" charset="0"/>
              </a:endParaRPr>
            </a:p>
          </p:txBody>
        </p:sp>
        <p:sp>
          <p:nvSpPr>
            <p:cNvPr id="7191" name="Rectangle 7"/>
            <p:cNvSpPr>
              <a:spLocks noChangeArrowheads="1"/>
            </p:cNvSpPr>
            <p:nvPr/>
          </p:nvSpPr>
          <p:spPr bwMode="auto">
            <a:xfrm>
              <a:off x="1464" y="1608"/>
              <a:ext cx="240" cy="444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 sz="2800">
                <a:latin typeface="Comic Sans MS" pitchFamily="66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463800" y="3257550"/>
            <a:ext cx="4762500" cy="1276350"/>
            <a:chOff x="1552" y="2052"/>
            <a:chExt cx="3000" cy="804"/>
          </a:xfrm>
        </p:grpSpPr>
        <p:sp>
          <p:nvSpPr>
            <p:cNvPr id="7184" name="Line 8"/>
            <p:cNvSpPr>
              <a:spLocks noChangeShapeType="1"/>
            </p:cNvSpPr>
            <p:nvPr/>
          </p:nvSpPr>
          <p:spPr bwMode="auto">
            <a:xfrm>
              <a:off x="1572" y="2052"/>
              <a:ext cx="0" cy="52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800">
                <a:latin typeface="Comic Sans MS" pitchFamily="66" charset="0"/>
              </a:endParaRPr>
            </a:p>
          </p:txBody>
        </p:sp>
        <p:sp>
          <p:nvSpPr>
            <p:cNvPr id="7185" name="Line 9"/>
            <p:cNvSpPr>
              <a:spLocks noChangeShapeType="1"/>
            </p:cNvSpPr>
            <p:nvPr/>
          </p:nvSpPr>
          <p:spPr bwMode="auto">
            <a:xfrm flipH="1" flipV="1">
              <a:off x="1552" y="2572"/>
              <a:ext cx="1104" cy="12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800">
                <a:latin typeface="Comic Sans MS" pitchFamily="66" charset="0"/>
              </a:endParaRPr>
            </a:p>
          </p:txBody>
        </p:sp>
        <p:sp>
          <p:nvSpPr>
            <p:cNvPr id="7186" name="Line 10"/>
            <p:cNvSpPr>
              <a:spLocks noChangeShapeType="1"/>
            </p:cNvSpPr>
            <p:nvPr/>
          </p:nvSpPr>
          <p:spPr bwMode="auto">
            <a:xfrm flipH="1">
              <a:off x="2672" y="2444"/>
              <a:ext cx="0" cy="28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800">
                <a:latin typeface="Comic Sans MS" pitchFamily="66" charset="0"/>
              </a:endParaRPr>
            </a:p>
          </p:txBody>
        </p:sp>
        <p:sp>
          <p:nvSpPr>
            <p:cNvPr id="7187" name="Line 11"/>
            <p:cNvSpPr>
              <a:spLocks noChangeShapeType="1"/>
            </p:cNvSpPr>
            <p:nvPr/>
          </p:nvSpPr>
          <p:spPr bwMode="auto">
            <a:xfrm>
              <a:off x="2832" y="2328"/>
              <a:ext cx="0" cy="528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800">
                <a:latin typeface="Comic Sans MS" pitchFamily="66" charset="0"/>
              </a:endParaRPr>
            </a:p>
          </p:txBody>
        </p:sp>
        <p:sp>
          <p:nvSpPr>
            <p:cNvPr id="7188" name="Line 12"/>
            <p:cNvSpPr>
              <a:spLocks noChangeShapeType="1"/>
            </p:cNvSpPr>
            <p:nvPr/>
          </p:nvSpPr>
          <p:spPr bwMode="auto">
            <a:xfrm flipH="1">
              <a:off x="2824" y="2596"/>
              <a:ext cx="1728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800">
                <a:latin typeface="Comic Sans MS" pitchFamily="66" charset="0"/>
              </a:endParaRPr>
            </a:p>
          </p:txBody>
        </p:sp>
        <p:sp>
          <p:nvSpPr>
            <p:cNvPr id="7189" name="Line 13"/>
            <p:cNvSpPr>
              <a:spLocks noChangeShapeType="1"/>
            </p:cNvSpPr>
            <p:nvPr/>
          </p:nvSpPr>
          <p:spPr bwMode="auto">
            <a:xfrm flipH="1">
              <a:off x="4528" y="2200"/>
              <a:ext cx="12" cy="39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800">
                <a:latin typeface="Comic Sans MS" pitchFamily="66" charset="0"/>
              </a:endParaRPr>
            </a:p>
          </p:txBody>
        </p:sp>
      </p:grp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3524250" y="23431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3530600" y="25590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3536950" y="24701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562350" y="240030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625850" y="2482850"/>
            <a:ext cx="8890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438150" y="876300"/>
            <a:ext cx="2800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00FF00"/>
                </a:solidFill>
                <a:latin typeface="Comic Sans MS" pitchFamily="66" charset="0"/>
              </a:rPr>
              <a:t>Spraying a Car</a:t>
            </a:r>
            <a:endParaRPr lang="en-US" sz="28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134100" y="990600"/>
            <a:ext cx="23622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  <a:latin typeface="Comic Sans MS" pitchFamily="66" charset="0"/>
              </a:rPr>
              <a:t>Positive Car</a:t>
            </a:r>
            <a:endParaRPr lang="en-US" sz="280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8100" y="2381250"/>
            <a:ext cx="201930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3333FF"/>
                </a:solidFill>
                <a:latin typeface="Comic Sans MS" pitchFamily="66" charset="0"/>
              </a:rPr>
              <a:t>Negative Spraygun</a:t>
            </a:r>
            <a:endParaRPr lang="en-US" sz="280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0" y="46101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9900"/>
                </a:solidFill>
                <a:latin typeface="Comic Sans MS" pitchFamily="66" charset="0"/>
              </a:rPr>
              <a:t>The paint spreads out as each negative drop repels</a:t>
            </a:r>
            <a:endParaRPr lang="en-US" sz="280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95250" y="5257800"/>
            <a:ext cx="8591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CCFF"/>
                </a:solidFill>
                <a:latin typeface="Comic Sans MS" pitchFamily="66" charset="0"/>
              </a:rPr>
              <a:t>No paint is wasted as the positive car attracts the negative paint</a:t>
            </a:r>
            <a:endParaRPr lang="en-US" sz="2800">
              <a:solidFill>
                <a:srgbClr val="FFCC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26597 0.09722 " pathEditMode="relative" ptsTypes="AA">
                                      <p:cBhvr>
                                        <p:cTn id="53" dur="5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27152 0.05648 " pathEditMode="relative" ptsTypes="AA">
                                      <p:cBhvr>
                                        <p:cTn id="55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26597 0.025 " pathEditMode="relative" ptsTypes="AA">
                                      <p:cBhvr>
                                        <p:cTn id="57" dur="5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3 -0.03889 " pathEditMode="relative" ptsTypes="AA">
                                      <p:cBhvr>
                                        <p:cTn id="59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0.27918 -0.00833 " pathEditMode="relative" ptsTypes="AA">
                                      <p:cBhvr>
                                        <p:cTn id="61" dur="5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90" grpId="0" animBg="1"/>
      <p:bldP spid="24590" grpId="1" animBg="1"/>
      <p:bldP spid="24591" grpId="0" animBg="1"/>
      <p:bldP spid="24591" grpId="1" animBg="1"/>
      <p:bldP spid="24592" grpId="0" animBg="1"/>
      <p:bldP spid="24592" grpId="1" animBg="1"/>
      <p:bldP spid="24593" grpId="0" animBg="1"/>
      <p:bldP spid="24593" grpId="1" animBg="1"/>
      <p:bldP spid="24594" grpId="0" animBg="1"/>
      <p:bldP spid="24594" grpId="1" animBg="1"/>
      <p:bldP spid="24595" grpId="0"/>
      <p:bldP spid="24598" grpId="0" animBg="1"/>
      <p:bldP spid="24599" grpId="0" animBg="1"/>
      <p:bldP spid="24600" grpId="0"/>
      <p:bldP spid="246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abpainting.com/images/blog/electrostatic_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4" y="240541"/>
            <a:ext cx="4456849" cy="366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http://www.electropainters.com/images/bn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28" y="4203510"/>
            <a:ext cx="5201667" cy="24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457450" y="1524000"/>
            <a:ext cx="4457700" cy="4591050"/>
          </a:xfrm>
          <a:prstGeom prst="can">
            <a:avLst>
              <a:gd name="adj" fmla="val 25748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66700" y="2286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Removing 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Ash particles from a Chimneys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5607" name="Picture 7" descr="fuo0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063" y="6096000"/>
            <a:ext cx="1804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590800" y="2457450"/>
            <a:ext cx="342900" cy="2800350"/>
          </a:xfrm>
          <a:prstGeom prst="rect">
            <a:avLst/>
          </a:prstGeom>
          <a:solidFill>
            <a:srgbClr val="3333FF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521450" y="2501900"/>
            <a:ext cx="342900" cy="280035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162800" y="3295650"/>
            <a:ext cx="1752600" cy="95410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3333FF"/>
                </a:solidFill>
                <a:latin typeface="Comic Sans MS" pitchFamily="66" charset="0"/>
              </a:rPr>
              <a:t>Positive Plate</a:t>
            </a:r>
            <a:endParaRPr lang="en-US" sz="280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38150" y="3314700"/>
            <a:ext cx="1943100" cy="95410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latin typeface="Comic Sans MS" pitchFamily="66" charset="0"/>
              </a:rPr>
              <a:t>Negative Plate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194050" y="52578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Charged </a:t>
            </a:r>
            <a:r>
              <a:rPr lang="en-GB" sz="3200" dirty="0">
                <a:solidFill>
                  <a:schemeClr val="tx1"/>
                </a:solidFill>
                <a:latin typeface="Comic Sans MS" pitchFamily="66" charset="0"/>
              </a:rPr>
              <a:t>up </a:t>
            </a:r>
            <a:r>
              <a:rPr lang="en-GB" sz="3200" dirty="0" smtClean="0">
                <a:latin typeface="Comic Sans MS" pitchFamily="66" charset="0"/>
              </a:rPr>
              <a:t>ash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3943350" y="60769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102100" y="6178550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4260850" y="615950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4457700" y="6200775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4597400" y="61023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4775200" y="6315075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4972050" y="61531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5168900" y="6197600"/>
            <a:ext cx="95250" cy="88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384800" y="6127750"/>
            <a:ext cx="95250" cy="889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800">
              <a:latin typeface="Comic Sans MS" pitchFamily="66" charset="0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187700" y="1828800"/>
            <a:ext cx="299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3333FF"/>
                </a:solidFill>
                <a:latin typeface="Comic Sans MS" pitchFamily="66" charset="0"/>
              </a:rPr>
              <a:t>No smoke leaves the chimney</a:t>
            </a:r>
            <a:endParaRPr lang="en-US" sz="360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2778 C -0.00156 0.01319 -0.00642 0.03495 -0.00521 0.0074 C -0.00486 0.00115 -0.00243 -0.01111 -0.00243 -0.01111 C -0.00174 -0.02153 0.00069 -0.03195 0.00035 -0.0426 C 5.55556E-7 -0.0581 -0.00243 -0.08889 -0.00243 -0.08889 C -0.00156 -0.09746 0.00104 -0.10486 -0.00104 -0.11297 C 0.00139 -0.12292 5.55556E-7 -0.13287 -0.00243 -0.1426 C -0.00399 -0.16135 -0.00521 -0.17685 -0.0066 -0.1963 C -0.00747 -0.20718 -0.01076 -0.21875 -0.01215 -0.22963 C -0.01267 -0.2419 -0.01233 -0.2544 -0.01354 -0.26667 C -0.01372 -0.26898 -0.01563 -0.27014 -0.01632 -0.27222 C -0.0184 -0.27755 -0.01962 -0.28357 -0.02188 -0.28889 C -0.02344 -0.29283 -0.02639 -0.29584 -0.02743 -0.3 C -0.02917 -0.30672 -0.0309 -0.31227 -0.03299 -0.31852 C -0.0342 -0.32199 -0.0349 -0.32593 -0.03576 -0.32963 C -0.03629 -0.33148 -0.03715 -0.33519 -0.03715 -0.33519 C -0.03924 -0.3551 -0.0467 -0.39005 -0.05382 -0.40741 C -0.05833 -0.41852 -0.06094 -0.42986 -0.0691 -0.43704 C -0.07101 -0.44445 -0.07326 -0.44815 -0.07743 -0.45371 C -0.08038 -0.46574 -0.08872 -0.47199 -0.09549 -0.47963 C -0.09705 -0.48125 -0.09844 -0.4831 -0.09965 -0.48519 C -0.10069 -0.48681 -0.10122 -0.48935 -0.10243 -0.49074 C -0.10833 -0.49769 -0.12153 -0.50972 -0.12882 -0.51297 C -0.13021 -0.51482 -0.13299 -0.51852 -0.13299 -0.51852 " pathEditMode="relative" ptsTypes="fffffffffffffffffffffffA">
                                      <p:cBhvr>
                                        <p:cTn id="67" dur="2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C 0.00312 -0.0294 0.00538 -0.0588 0.01249 -0.08704 C 0.01302 -0.09445 0.01319 -0.10186 0.01388 -0.10926 C 0.01493 -0.11991 0.01979 -0.12894 0.02222 -0.13889 C 0.02465 -0.14861 0.02638 -0.15811 0.03055 -0.16667 C 0.03263 -0.18079 0.03246 -0.1919 0.04166 -0.2 C 0.04253 -0.20371 0.04288 -0.20787 0.04444 -0.21111 C 0.04635 -0.21482 0.04999 -0.22223 0.04999 -0.22223 C 0.0519 -0.23218 0.05538 -0.2419 0.05694 -0.25186 C 0.05694 -0.25209 0.0592 -0.26736 0.05972 -0.26852 C 0.06058 -0.27037 0.06249 -0.27107 0.06388 -0.27223 C 0.06666 -0.28357 0.07291 -0.29699 0.08055 -0.30371 C 0.08142 -0.30556 0.08211 -0.30764 0.08333 -0.30926 C 0.08454 -0.31088 0.08645 -0.31111 0.08749 -0.31297 C 0.08836 -0.31459 0.08819 -0.3169 0.08888 -0.31852 C 0.09305 -0.32848 0.09357 -0.32848 0.09861 -0.33519 C 0.1019 -0.34838 0.09722 -0.33241 0.10416 -0.3463 C 0.10503 -0.34792 0.10468 -0.35024 0.10555 -0.35186 C 0.10659 -0.35394 0.1085 -0.35533 0.10972 -0.35741 C 0.1184 -0.37246 0.11145 -0.36505 0.11944 -0.37223 C 0.1269 -0.38704 0.11718 -0.36922 0.12638 -0.38149 C 0.13038 -0.38681 0.13263 -0.3919 0.13749 -0.3963 C 0.13836 -0.39815 0.13906 -0.40024 0.14027 -0.40186 C 0.14149 -0.40348 0.1434 -0.40371 0.14444 -0.40556 C 0.14531 -0.40718 0.14496 -0.40949 0.14583 -0.41111 C 0.14861 -0.41667 0.15329 -0.42292 0.15694 -0.42778 C 0.1592 -0.43681 0.16232 -0.44306 0.16805 -0.44815 C 0.16996 -0.45579 0.17118 -0.46019 0.17638 -0.46482 C 0.18246 -0.47686 0.17499 -0.46482 0.18472 -0.47223 C 0.18645 -0.47361 0.18732 -0.47639 0.18888 -0.47778 C 0.1934 -0.48172 0.19999 -0.48519 0.20555 -0.48519 " pathEditMode="relative" ptsTypes="ffffffffffffffffffffffffffffffA">
                                      <p:cBhvr>
                                        <p:cTn id="70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C 0.00173 -0.0162 0.00329 -0.02685 0.00416 -0.04444 C 0.00034 -0.05972 0.00659 -0.07546 0.00277 -0.09074 C 0.00364 -0.09514 0.00503 -0.0993 0.00555 -0.1037 C 0.00607 -0.10741 0.00625 -0.11898 0.00833 -0.12407 C 0.01163 -0.13194 0.01822 -0.13842 0.02083 -0.14629 C 0.02361 -0.15486 0.02534 -0.16713 0.03055 -0.17407 C 0.03854 -0.18472 0.0309 -0.16967 0.03888 -0.18333 C 0.04427 -0.19236 0.04566 -0.19722 0.05277 -0.2037 C 0.05329 -0.20555 0.05312 -0.20787 0.05416 -0.20926 C 0.05659 -0.2125 0.0625 -0.21666 0.0625 -0.21666 C 0.06388 -0.22245 0.06736 -0.2294 0.07083 -0.23333 C 0.07326 -0.23634 0.07916 -0.24074 0.07916 -0.24074 C 0.08559 -0.2537 0.08194 -0.2493 0.08888 -0.25555 C 0.0927 -0.26342 0.10138 -0.26921 0.10833 -0.27222 C 0.11163 -0.27893 0.11336 -0.28148 0.11944 -0.28148 " pathEditMode="relative" ptsTypes="fffffffffffffffA">
                                      <p:cBhvr>
                                        <p:cTn id="73" dur="2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1898 C -0.00608 0.01157 -0.00521 0.00416 -0.00521 -0.00324 C -0.00521 -0.00509 -0.00643 -0.00695 -0.0066 -0.0088 C -0.00764 -0.02477 -0.00295 -0.05 -0.01493 -0.06065 C -0.01649 -0.06945 -0.01754 -0.07778 -0.0191 -0.08658 C -0.01979 -0.09028 -0.02188 -0.09769 -0.02188 -0.09769 C -0.0224 -0.10579 -0.0217 -0.11389 -0.02327 -0.12176 C -0.02413 -0.12616 -0.02691 -0.12917 -0.02882 -0.13287 C -0.03143 -0.13796 -0.03559 -0.15116 -0.03854 -0.15509 C -0.04688 -0.16621 -0.03941 -0.14653 -0.05104 -0.16991 C -0.05504 -0.17778 -0.0559 -0.18472 -0.06215 -0.19028 C -0.06684 -0.19977 -0.06979 -0.20972 -0.07604 -0.21806 C -0.07795 -0.22593 -0.08195 -0.22639 -0.08577 -0.23287 C -0.09115 -0.2419 -0.09254 -0.24676 -0.09965 -0.25324 C -0.10278 -0.25972 -0.1059 -0.26389 -0.11077 -0.26806 C -0.11545 -0.27732 -0.11215 -0.27246 -0.12188 -0.28102 C -0.12969 -0.28796 -0.13472 -0.29977 -0.14271 -0.30695 C -0.14705 -0.31551 -0.15538 -0.32292 -0.16215 -0.32732 C -0.1658 -0.32963 -0.16754 -0.33287 -0.17188 -0.33287 " pathEditMode="relative" ptsTypes="ffffffffffffffffffA">
                                      <p:cBhvr>
                                        <p:cTn id="76" dur="2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14815E-6 C 0.00052 -0.01782 0.00017 -0.03587 0.00139 -0.0537 C 0.00208 -0.06388 0.00816 -0.07268 0.01111 -0.08148 C 0.01424 -0.09097 0.01667 -0.1081 0.02083 -0.11666 C 0.02726 -0.12962 0.03108 -0.14652 0.03472 -0.16111 C 0.03785 -0.17361 0.04236 -0.18425 0.04583 -0.19629 C 0.04879 -0.20671 0.04965 -0.21759 0.05695 -0.22407 C 0.05781 -0.22592 0.05833 -0.22824 0.05972 -0.22962 C 0.06094 -0.23078 0.06285 -0.23009 0.06389 -0.23148 C 0.07049 -0.24027 0.06997 -0.25046 0.07778 -0.2574 C 0.0783 -0.26041 0.07813 -0.26388 0.07917 -0.26666 C 0.08142 -0.27314 0.0875 -0.27777 0.07917 -0.27036 C 0.0816 -0.28009 0.07934 -0.27476 0.08889 -0.28333 C 0.09028 -0.28449 0.09167 -0.28587 0.09306 -0.28703 C 0.09445 -0.28819 0.09722 -0.29074 0.09722 -0.29074 C 0.09913 -0.29444 0.10087 -0.29814 0.10278 -0.30185 C 0.10469 -0.30555 0.11111 -0.30925 0.11111 -0.30925 C 0.11719 -0.32129 0.12274 -0.33819 0.13195 -0.34629 C 0.13281 -0.34814 0.13351 -0.35046 0.13472 -0.35185 C 0.13715 -0.35486 0.14306 -0.35925 0.14306 -0.35925 C 0.14445 -0.36481 0.15139 -0.37499 0.15556 -0.37777 C 0.16198 -0.38194 0.15799 -0.37731 0.16111 -0.38148 " pathEditMode="relative" ptsTypes="fffffffffffffffffffffA">
                                      <p:cBhvr>
                                        <p:cTn id="79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0.00243 -0.00972 0.00399 -0.01921 0.00833 -0.02778 C 0.00695 -0.0419 0.00816 -0.05046 0.00695 -0.06482 C 0.0092 -0.07361 0.01129 -0.07917 0.01389 -0.08704 C 0.01806 -0.09977 0.01788 -0.10324 0.02361 -0.11482 C 0.02448 -0.11644 0.02431 -0.11875 0.025 -0.12037 C 0.02656 -0.12431 0.02952 -0.12732 0.03056 -0.13148 C 0.03142 -0.13519 0.03333 -0.14259 0.03333 -0.14259 C 0.03472 -0.15625 0.03577 -0.16991 0.0375 -0.18333 C 0.0382 -0.1882 0.03767 -0.19352 0.03889 -0.19815 C 0.0408 -0.20556 0.05365 -0.22546 0.05833 -0.22963 C 0.06077 -0.23935 0.05886 -0.23357 0.06528 -0.2463 C 0.06858 -0.25301 0.06875 -0.26158 0.07222 -0.26852 C 0.07396 -0.27963 0.07517 -0.2912 0.07778 -0.30185 C 0.0783 -0.30671 0.07795 -0.31204 0.07917 -0.31667 C 0.0809 -0.32292 0.08472 -0.32778 0.0875 -0.33333 C 0.08837 -0.33495 0.08802 -0.33727 0.08889 -0.33889 C 0.08993 -0.34074 0.09167 -0.34144 0.09306 -0.34259 C 0.09583 -0.34815 0.09861 -0.3537 0.10139 -0.35926 C 0.1059 -0.36829 0.09896 -0.36158 0.10556 -0.37037 C 0.11354 -0.38102 0.1059 -0.36597 0.11389 -0.37963 C 0.11597 -0.3831 0.11702 -0.3875 0.11945 -0.39074 C 0.12083 -0.39259 0.12205 -0.39468 0.12361 -0.3963 C 0.12622 -0.39908 0.13195 -0.4037 0.13195 -0.4037 C 0.13472 -0.41458 0.13125 -0.40463 0.1375 -0.41296 C 0.14149 -0.41829 0.14375 -0.42338 0.14861 -0.42778 C 0.15104 -0.4375 0.14879 -0.43218 0.15833 -0.44074 C 0.15972 -0.4419 0.1625 -0.44445 0.1625 -0.44445 C 0.16302 -0.4463 0.16285 -0.44861 0.16389 -0.45 C 0.16493 -0.45139 0.16667 -0.45093 0.16806 -0.45185 C 0.17309 -0.45509 0.17517 -0.46065 0.18056 -0.46296 C 0.18559 -0.47292 0.19566 -0.47408 0.20417 -0.47593 C 0.21441 -0.48495 0.20208 -0.47546 0.225 -0.48148 C 0.22847 -0.48241 0.23125 -0.48588 0.23472 -0.48704 C 0.24931 -0.5 0.26233 -0.49815 0.28056 -0.49815 " pathEditMode="relative" ptsTypes="ffffffffffffffffffffffffffffffffffA">
                                      <p:cBhvr>
                                        <p:cTn id="82" dur="2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1528 C 0.0026 0.00487 0.00208 -0.00578 0.00174 -0.0162 C 0.00122 -0.03587 0.00122 -0.05578 0.00035 -0.07546 C -5.55556E-7 -0.08263 -0.00972 -0.10046 -0.01215 -0.10694 C -0.01371 -0.11087 -0.01771 -0.11805 -0.01771 -0.11805 C -0.02153 -0.13865 -0.02465 -0.15995 -0.03437 -0.17731 C -0.03889 -0.1956 -0.03125 -0.16759 -0.03993 -0.18842 C -0.04132 -0.19189 -0.04115 -0.19629 -0.04271 -0.19953 C -0.04358 -0.20138 -0.04462 -0.20324 -0.04549 -0.20509 C -0.04653 -0.21064 -0.0467 -0.21643 -0.04826 -0.22175 C -0.04983 -0.22685 -0.05382 -0.23657 -0.05382 -0.23657 C -0.05573 -0.24884 -0.05608 -0.26157 -0.05799 -0.27361 C -0.06007 -0.28657 -0.06528 -0.29537 -0.0691 -0.30694 C -0.07396 -0.32175 -0.07847 -0.33425 -0.08715 -0.34583 C -0.09028 -0.35833 -0.08594 -0.34467 -0.09271 -0.35509 C -0.09844 -0.36388 -0.0993 -0.36898 -0.1066 -0.37546 C -0.11406 -0.39027 -0.10434 -0.37245 -0.11354 -0.38472 C -0.11719 -0.38958 -0.11962 -0.39652 -0.12326 -0.40138 C -0.125 -0.4037 -0.13055 -0.40856 -0.13299 -0.41064 C -0.13628 -0.41736 -0.13924 -0.41736 -0.1441 -0.42175 C -0.14844 -0.43055 -0.14531 -0.42662 -0.15521 -0.43101 C -0.15833 -0.4324 -0.16076 -0.43587 -0.16354 -0.43842 C -0.16684 -0.44143 -0.17222 -0.44421 -0.17604 -0.44583 C -0.17552 -0.44837 -0.17413 -0.45092 -0.17465 -0.45324 C -0.17708 -0.46273 -0.20139 -0.46064 -0.20382 -0.46064 " pathEditMode="relative" ptsTypes="ffffffffffffffffffffffffA">
                                      <p:cBhvr>
                                        <p:cTn id="85" dur="2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7 C -0.0014 -0.00995 -0.00365 -0.01967 -0.00417 -0.02963 C -0.00539 -0.05601 -0.00417 -0.08125 -0.01528 -0.1037 C -0.0191 -0.11134 -0.01893 -0.11875 -0.02501 -0.12407 C -0.03299 -0.14004 -0.0224 -0.12129 -0.03195 -0.13148 C -0.03334 -0.13287 -0.03351 -0.13541 -0.03473 -0.13703 C -0.03594 -0.13865 -0.03751 -0.13958 -0.0389 -0.14074 C -0.04532 -0.1537 -0.04167 -0.1493 -0.04862 -0.15555 C -0.04949 -0.1574 -0.05018 -0.15972 -0.0514 -0.16111 C -0.05383 -0.16412 -0.05973 -0.16851 -0.05973 -0.16851 C -0.0606 -0.17037 -0.06129 -0.17268 -0.06251 -0.17407 C -0.06494 -0.17708 -0.07084 -0.18148 -0.07084 -0.18148 C -0.07292 -0.18541 -0.07605 -0.18842 -0.07778 -0.19259 C -0.08004 -0.19791 -0.08091 -0.20555 -0.08334 -0.21111 C -0.09028 -0.228 -0.08629 -0.21689 -0.09306 -0.22777 C -0.104 -0.24537 -0.0889 -0.22222 -0.09723 -0.23888 C -0.10018 -0.24467 -0.104 -0.24976 -0.10695 -0.25555 C -0.10921 -0.25995 -0.11528 -0.26666 -0.11528 -0.26666 C -0.11719 -0.27453 -0.12119 -0.275 -0.12501 -0.28148 C -0.13039 -0.29074 -0.13299 -0.30092 -0.14028 -0.3074 C -0.14445 -0.31574 -0.14758 -0.32268 -0.15278 -0.32963 C -0.15556 -0.3405 -0.15209 -0.33055 -0.15834 -0.33888 C -0.16372 -0.34606 -0.16181 -0.35254 -0.16945 -0.35925 C -0.17692 -0.37407 -0.16719 -0.35625 -0.1764 -0.36851 C -0.17987 -0.37314 -0.1823 -0.38078 -0.18612 -0.38518 C -0.18855 -0.38819 -0.19167 -0.39004 -0.19445 -0.39259 C -0.19601 -0.39398 -0.19688 -0.39675 -0.19862 -0.39814 C -0.20035 -0.3993 -0.20226 -0.3993 -0.20417 -0.4 C -0.20695 -0.40115 -0.21251 -0.4037 -0.21251 -0.4037 C -0.21598 -0.41064 -0.22188 -0.41412 -0.22778 -0.41666 C -0.23195 -0.42222 -0.23542 -0.42338 -0.24028 -0.42777 C -0.24219 -0.43564 -0.24324 -0.43356 -0.24723 -0.43888 " pathEditMode="relative" ptsTypes="fffffffffffffffffffffffffffffffA">
                                      <p:cBhvr>
                                        <p:cTn id="88" dur="2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C 0.00156 -0.00602 0.004 -0.01065 0.00556 -0.01667 C 0.00729 -0.0412 0.00712 -0.03194 0.01111 -0.04815 C 0.01233 -0.06296 0.01406 -0.07639 0.01667 -0.09074 C 0.01736 -0.10046 0.01806 -0.11435 0.02084 -0.12407 C 0.02136 -0.12616 0.02292 -0.12755 0.02361 -0.12963 C 0.02483 -0.1331 0.02483 -0.1375 0.02639 -0.14074 C 0.0283 -0.14444 0.03091 -0.14768 0.03195 -0.15185 C 0.03386 -0.15926 0.03611 -0.16296 0.04028 -0.16852 C 0.04271 -0.17824 0.04618 -0.18866 0.05278 -0.19444 C 0.05591 -0.20671 0.06007 -0.21805 0.06389 -0.22963 C 0.0665 -0.2375 0.06667 -0.24514 0.07084 -0.25185 C 0.07309 -0.25555 0.075 -0.25972 0.07778 -0.26296 C 0.08021 -0.26597 0.08611 -0.27037 0.08611 -0.27037 C 0.09132 -0.28079 0.1 -0.28403 0.10834 -0.28889 C 0.11441 -0.29236 0.12014 -0.29722 0.12639 -0.3 C 0.13143 -0.30671 0.1375 -0.31065 0.14445 -0.31296 C 0.14636 -0.3206 0.14896 -0.32361 0.15278 -0.32963 C 0.15729 -0.3368 0.154 -0.33935 0.16111 -0.34259 C 0.16788 -0.35602 0.16372 -0.35162 0.17222 -0.35741 C 0.18021 -0.37338 0.16962 -0.35463 0.17917 -0.36481 C 0.18281 -0.36875 0.18125 -0.37106 0.18334 -0.37593 C 0.18854 -0.38819 0.18681 -0.38565 0.19445 -0.39074 C 0.19531 -0.39259 0.19792 -0.39421 0.19722 -0.3963 C 0.19653 -0.39815 0.19375 -0.39259 0.19306 -0.39444 C 0.19132 -0.3993 0.19896 -0.40139 0.2 -0.40185 C 0.20243 -0.4118 0.20139 -0.41273 0.20695 -0.41852 C 0.20955 -0.4213 0.2125 -0.42338 0.21528 -0.42593 C 0.21667 -0.42708 0.21945 -0.42963 0.21945 -0.42963 C 0.22205 -0.44028 0.21858 -0.43148 0.225 -0.43704 C 0.22656 -0.43843 0.22743 -0.44143 0.22917 -0.44259 C 0.24254 -0.45255 0.23438 -0.44213 0.23889 -0.44815 " pathEditMode="relative" ptsTypes="fffffffffffffffffffffffffffffffA">
                                      <p:cBhvr>
                                        <p:cTn id="91" dur="2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/>
      <p:bldP spid="25608" grpId="0" animBg="1"/>
      <p:bldP spid="25609" grpId="0" animBg="1"/>
      <p:bldP spid="25610" grpId="0" animBg="1"/>
      <p:bldP spid="25611" grpId="0" animBg="1"/>
      <p:bldP spid="25612" grpId="0"/>
      <p:bldP spid="25613" grpId="0" animBg="1"/>
      <p:bldP spid="25613" grpId="1" animBg="1"/>
      <p:bldP spid="25614" grpId="0" animBg="1"/>
      <p:bldP spid="25614" grpId="1" animBg="1"/>
      <p:bldP spid="25615" grpId="0" animBg="1"/>
      <p:bldP spid="25615" grpId="1" animBg="1"/>
      <p:bldP spid="25616" grpId="0" animBg="1"/>
      <p:bldP spid="25616" grpId="1" animBg="1"/>
      <p:bldP spid="25617" grpId="0" animBg="1"/>
      <p:bldP spid="25617" grpId="1" animBg="1"/>
      <p:bldP spid="25618" grpId="0" animBg="1"/>
      <p:bldP spid="25618" grpId="1" animBg="1"/>
      <p:bldP spid="25619" grpId="0" animBg="1"/>
      <p:bldP spid="25619" grpId="1" animBg="1"/>
      <p:bldP spid="25620" grpId="0" animBg="1"/>
      <p:bldP spid="25620" grpId="1" animBg="1"/>
      <p:bldP spid="25621" grpId="0" animBg="1"/>
      <p:bldP spid="25621" grpId="1" animBg="1"/>
      <p:bldP spid="256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Rlo6YzIouRuoP3vk2TplP-asxRV01alUluOy2uDEv7RC1HzS3o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1" y="1153755"/>
            <a:ext cx="7496852" cy="44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 b="1" u="sng">
                <a:solidFill>
                  <a:srgbClr val="000099"/>
                </a:solidFill>
                <a:latin typeface="Verdana" pitchFamily="34" charset="0"/>
              </a:rPr>
              <a:t>Grounding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05400" y="1524000"/>
            <a:ext cx="1752600" cy="579438"/>
            <a:chOff x="3936" y="1680"/>
            <a:chExt cx="1104" cy="365"/>
          </a:xfrm>
        </p:grpSpPr>
        <p:sp>
          <p:nvSpPr>
            <p:cNvPr id="13349" name="AutoShape 4"/>
            <p:cNvSpPr>
              <a:spLocks noChangeArrowheads="1"/>
            </p:cNvSpPr>
            <p:nvPr/>
          </p:nvSpPr>
          <p:spPr bwMode="auto">
            <a:xfrm rot="-5400000">
              <a:off x="4344" y="1368"/>
              <a:ext cx="240" cy="960"/>
            </a:xfrm>
            <a:prstGeom prst="can">
              <a:avLst>
                <a:gd name="adj" fmla="val 10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NZ"/>
            </a:p>
          </p:txBody>
        </p:sp>
        <p:sp>
          <p:nvSpPr>
            <p:cNvPr id="13350" name="Text Box 5"/>
            <p:cNvSpPr txBox="1">
              <a:spLocks noChangeArrowheads="1"/>
            </p:cNvSpPr>
            <p:nvPr/>
          </p:nvSpPr>
          <p:spPr bwMode="auto">
            <a:xfrm>
              <a:off x="3936" y="1680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3200" b="1">
                  <a:solidFill>
                    <a:srgbClr val="990000"/>
                  </a:solidFill>
                  <a:latin typeface="Verdana" pitchFamily="34" charset="0"/>
                </a:rPr>
                <a:t>- - - -</a:t>
              </a:r>
            </a:p>
          </p:txBody>
        </p:sp>
      </p:grpSp>
      <p:pic>
        <p:nvPicPr>
          <p:cNvPr id="29702" name="Picture 6" descr="j0078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71600"/>
            <a:ext cx="14192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524000" y="2895600"/>
            <a:ext cx="5715000" cy="3489325"/>
            <a:chOff x="960" y="1824"/>
            <a:chExt cx="3600" cy="2198"/>
          </a:xfrm>
        </p:grpSpPr>
        <p:pic>
          <p:nvPicPr>
            <p:cNvPr id="13328" name="Picture 8" descr="j009117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" y="1824"/>
              <a:ext cx="1614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Text Box 9"/>
            <p:cNvSpPr txBox="1">
              <a:spLocks noChangeArrowheads="1"/>
            </p:cNvSpPr>
            <p:nvPr/>
          </p:nvSpPr>
          <p:spPr bwMode="auto">
            <a:xfrm>
              <a:off x="960" y="3504"/>
              <a:ext cx="36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The earth is a </a:t>
              </a:r>
              <a:r>
                <a:rPr lang="en-US" sz="2400" b="1">
                  <a:solidFill>
                    <a:srgbClr val="000099"/>
                  </a:solidFill>
                  <a:latin typeface="Verdana" pitchFamily="34" charset="0"/>
                </a:rPr>
                <a:t>huge</a:t>
              </a: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 reservoir of positive and negative charge</a:t>
              </a:r>
            </a:p>
          </p:txBody>
        </p:sp>
        <p:sp>
          <p:nvSpPr>
            <p:cNvPr id="13330" name="Text Box 10"/>
            <p:cNvSpPr txBox="1">
              <a:spLocks noChangeArrowheads="1"/>
            </p:cNvSpPr>
            <p:nvPr/>
          </p:nvSpPr>
          <p:spPr bwMode="auto">
            <a:xfrm>
              <a:off x="2208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1" name="Text Box 11"/>
            <p:cNvSpPr txBox="1"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2" name="Text Box 12"/>
            <p:cNvSpPr txBox="1">
              <a:spLocks noChangeArrowheads="1"/>
            </p:cNvSpPr>
            <p:nvPr/>
          </p:nvSpPr>
          <p:spPr bwMode="auto">
            <a:xfrm>
              <a:off x="2640" y="201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3" name="Text Box 13"/>
            <p:cNvSpPr txBox="1">
              <a:spLocks noChangeArrowheads="1"/>
            </p:cNvSpPr>
            <p:nvPr/>
          </p:nvSpPr>
          <p:spPr bwMode="auto">
            <a:xfrm>
              <a:off x="1920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4" name="Text Box 14"/>
            <p:cNvSpPr txBox="1">
              <a:spLocks noChangeArrowheads="1"/>
            </p:cNvSpPr>
            <p:nvPr/>
          </p:nvSpPr>
          <p:spPr bwMode="auto">
            <a:xfrm>
              <a:off x="2352" y="288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5" name="Text Box 15"/>
            <p:cNvSpPr txBox="1">
              <a:spLocks noChangeArrowheads="1"/>
            </p:cNvSpPr>
            <p:nvPr/>
          </p:nvSpPr>
          <p:spPr bwMode="auto">
            <a:xfrm>
              <a:off x="2064" y="26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6" name="Text Box 16"/>
            <p:cNvSpPr txBox="1">
              <a:spLocks noChangeArrowheads="1"/>
            </p:cNvSpPr>
            <p:nvPr/>
          </p:nvSpPr>
          <p:spPr bwMode="auto">
            <a:xfrm>
              <a:off x="3120" y="254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7" name="Text Box 17"/>
            <p:cNvSpPr txBox="1">
              <a:spLocks noChangeArrowheads="1"/>
            </p:cNvSpPr>
            <p:nvPr/>
          </p:nvSpPr>
          <p:spPr bwMode="auto">
            <a:xfrm>
              <a:off x="2448" y="30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8" name="Text Box 18"/>
            <p:cNvSpPr txBox="1">
              <a:spLocks noChangeArrowheads="1"/>
            </p:cNvSpPr>
            <p:nvPr/>
          </p:nvSpPr>
          <p:spPr bwMode="auto">
            <a:xfrm>
              <a:off x="2784" y="268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400">
                  <a:solidFill>
                    <a:srgbClr val="000099"/>
                  </a:solidFill>
                  <a:latin typeface="Verdana" pitchFamily="34" charset="0"/>
                </a:rPr>
                <a:t>+</a:t>
              </a:r>
            </a:p>
          </p:txBody>
        </p:sp>
        <p:sp>
          <p:nvSpPr>
            <p:cNvPr id="13339" name="Text Box 19"/>
            <p:cNvSpPr txBox="1">
              <a:spLocks noChangeArrowheads="1"/>
            </p:cNvSpPr>
            <p:nvPr/>
          </p:nvSpPr>
          <p:spPr bwMode="auto">
            <a:xfrm>
              <a:off x="2592" y="2448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0" name="Text Box 20"/>
            <p:cNvSpPr txBox="1">
              <a:spLocks noChangeArrowheads="1"/>
            </p:cNvSpPr>
            <p:nvPr/>
          </p:nvSpPr>
          <p:spPr bwMode="auto">
            <a:xfrm>
              <a:off x="2112" y="211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1" name="Text Box 21"/>
            <p:cNvSpPr txBox="1">
              <a:spLocks noChangeArrowheads="1"/>
            </p:cNvSpPr>
            <p:nvPr/>
          </p:nvSpPr>
          <p:spPr bwMode="auto">
            <a:xfrm>
              <a:off x="2400" y="2688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2" name="Text Box 22"/>
            <p:cNvSpPr txBox="1">
              <a:spLocks noChangeArrowheads="1"/>
            </p:cNvSpPr>
            <p:nvPr/>
          </p:nvSpPr>
          <p:spPr bwMode="auto">
            <a:xfrm>
              <a:off x="2112" y="288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3" name="Text Box 23"/>
            <p:cNvSpPr txBox="1">
              <a:spLocks noChangeArrowheads="1"/>
            </p:cNvSpPr>
            <p:nvPr/>
          </p:nvSpPr>
          <p:spPr bwMode="auto">
            <a:xfrm>
              <a:off x="2016" y="249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4" name="Text Box 24"/>
            <p:cNvSpPr txBox="1">
              <a:spLocks noChangeArrowheads="1"/>
            </p:cNvSpPr>
            <p:nvPr/>
          </p:nvSpPr>
          <p:spPr bwMode="auto">
            <a:xfrm>
              <a:off x="2928" y="201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5" name="Text Box 25"/>
            <p:cNvSpPr txBox="1">
              <a:spLocks noChangeArrowheads="1"/>
            </p:cNvSpPr>
            <p:nvPr/>
          </p:nvSpPr>
          <p:spPr bwMode="auto">
            <a:xfrm>
              <a:off x="2688" y="216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6" name="Text Box 26"/>
            <p:cNvSpPr txBox="1">
              <a:spLocks noChangeArrowheads="1"/>
            </p:cNvSpPr>
            <p:nvPr/>
          </p:nvSpPr>
          <p:spPr bwMode="auto">
            <a:xfrm>
              <a:off x="2976" y="2784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7" name="Text Box 27"/>
            <p:cNvSpPr txBox="1">
              <a:spLocks noChangeArrowheads="1"/>
            </p:cNvSpPr>
            <p:nvPr/>
          </p:nvSpPr>
          <p:spPr bwMode="auto">
            <a:xfrm>
              <a:off x="2592" y="2928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48" name="Text Box 28"/>
            <p:cNvSpPr txBox="1">
              <a:spLocks noChangeArrowheads="1"/>
            </p:cNvSpPr>
            <p:nvPr/>
          </p:nvSpPr>
          <p:spPr bwMode="auto">
            <a:xfrm>
              <a:off x="2784" y="225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267200" y="1676400"/>
            <a:ext cx="1143000" cy="1371600"/>
            <a:chOff x="2688" y="1056"/>
            <a:chExt cx="720" cy="864"/>
          </a:xfrm>
        </p:grpSpPr>
        <p:sp>
          <p:nvSpPr>
            <p:cNvPr id="13322" name="Text Box 30"/>
            <p:cNvSpPr txBox="1">
              <a:spLocks noChangeArrowheads="1"/>
            </p:cNvSpPr>
            <p:nvPr/>
          </p:nvSpPr>
          <p:spPr bwMode="auto">
            <a:xfrm>
              <a:off x="2688" y="139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23" name="Text Box 31"/>
            <p:cNvSpPr txBox="1">
              <a:spLocks noChangeArrowheads="1"/>
            </p:cNvSpPr>
            <p:nvPr/>
          </p:nvSpPr>
          <p:spPr bwMode="auto">
            <a:xfrm>
              <a:off x="3072" y="105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24" name="Text Box 32"/>
            <p:cNvSpPr txBox="1">
              <a:spLocks noChangeArrowheads="1"/>
            </p:cNvSpPr>
            <p:nvPr/>
          </p:nvSpPr>
          <p:spPr bwMode="auto">
            <a:xfrm>
              <a:off x="2880" y="1104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25" name="Text Box 33"/>
            <p:cNvSpPr txBox="1">
              <a:spLocks noChangeArrowheads="1"/>
            </p:cNvSpPr>
            <p:nvPr/>
          </p:nvSpPr>
          <p:spPr bwMode="auto">
            <a:xfrm>
              <a:off x="2736" y="120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26" name="Text Box 34"/>
            <p:cNvSpPr txBox="1">
              <a:spLocks noChangeArrowheads="1"/>
            </p:cNvSpPr>
            <p:nvPr/>
          </p:nvSpPr>
          <p:spPr bwMode="auto">
            <a:xfrm>
              <a:off x="2688" y="1584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2800" b="1">
                  <a:solidFill>
                    <a:srgbClr val="990000"/>
                  </a:solidFill>
                  <a:latin typeface="Verdana" pitchFamily="34" charset="0"/>
                </a:rPr>
                <a:t>-</a:t>
              </a:r>
            </a:p>
          </p:txBody>
        </p:sp>
        <p:sp>
          <p:nvSpPr>
            <p:cNvPr id="13327" name="AutoShape 35"/>
            <p:cNvSpPr>
              <a:spLocks noChangeArrowheads="1"/>
            </p:cNvSpPr>
            <p:nvPr/>
          </p:nvSpPr>
          <p:spPr bwMode="auto">
            <a:xfrm rot="1068942">
              <a:off x="3024" y="1296"/>
              <a:ext cx="144" cy="624"/>
            </a:xfrm>
            <a:prstGeom prst="downArrow">
              <a:avLst>
                <a:gd name="adj1" fmla="val 50000"/>
                <a:gd name="adj2" fmla="val 108333"/>
              </a:avLst>
            </a:prstGeom>
            <a:solidFill>
              <a:srgbClr val="99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NZ"/>
            </a:p>
          </p:txBody>
        </p:sp>
      </p:grp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6019800" y="2667000"/>
            <a:ext cx="236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990000"/>
                </a:solidFill>
                <a:latin typeface="Verdana" pitchFamily="34" charset="0"/>
              </a:rPr>
              <a:t>Object is discharged or “grounded”</a:t>
            </a:r>
          </a:p>
        </p:txBody>
      </p:sp>
      <p:sp>
        <p:nvSpPr>
          <p:cNvPr id="13320" name="Text Box 37"/>
          <p:cNvSpPr txBox="1">
            <a:spLocks noChangeArrowheads="1"/>
          </p:cNvSpPr>
          <p:nvPr/>
        </p:nvSpPr>
        <p:spPr bwMode="auto">
          <a:xfrm>
            <a:off x="7543800" y="6583363"/>
            <a:ext cx="152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© Laura Fellman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CM01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355600"/>
            <a:ext cx="4672013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19100" y="0"/>
            <a:ext cx="5543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dirty="0" err="1">
                <a:solidFill>
                  <a:schemeClr val="bg1"/>
                </a:solidFill>
                <a:latin typeface="Comic Sans MS" pitchFamily="66" charset="0"/>
              </a:rPr>
              <a:t>Earthing</a:t>
            </a:r>
            <a:r>
              <a:rPr lang="en-GB" sz="4000" dirty="0">
                <a:solidFill>
                  <a:schemeClr val="bg1"/>
                </a:solidFill>
                <a:latin typeface="Comic Sans MS" pitchFamily="66" charset="0"/>
              </a:rPr>
              <a:t> Petrol Tankers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90850" y="1778000"/>
            <a:ext cx="1676400" cy="1263650"/>
            <a:chOff x="1884" y="1120"/>
            <a:chExt cx="1056" cy="796"/>
          </a:xfrm>
        </p:grpSpPr>
        <p:sp>
          <p:nvSpPr>
            <p:cNvPr id="9223" name="Line 7"/>
            <p:cNvSpPr>
              <a:spLocks noChangeShapeType="1"/>
            </p:cNvSpPr>
            <p:nvPr/>
          </p:nvSpPr>
          <p:spPr bwMode="auto">
            <a:xfrm flipH="1">
              <a:off x="2100" y="1128"/>
              <a:ext cx="84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9224" name="Line 9"/>
            <p:cNvSpPr>
              <a:spLocks noChangeShapeType="1"/>
            </p:cNvSpPr>
            <p:nvPr/>
          </p:nvSpPr>
          <p:spPr bwMode="auto">
            <a:xfrm flipH="1" flipV="1">
              <a:off x="2104" y="1120"/>
              <a:ext cx="0" cy="624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9225" name="Line 10"/>
            <p:cNvSpPr>
              <a:spLocks noChangeShapeType="1"/>
            </p:cNvSpPr>
            <p:nvPr/>
          </p:nvSpPr>
          <p:spPr bwMode="auto">
            <a:xfrm flipH="1" flipV="1">
              <a:off x="1884" y="1748"/>
              <a:ext cx="432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 flipV="1">
              <a:off x="1996" y="1832"/>
              <a:ext cx="240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 flipH="1">
              <a:off x="2048" y="1916"/>
              <a:ext cx="144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 sz="2000">
                <a:latin typeface="Comic Sans MS" pitchFamily="66" charset="0"/>
              </a:endParaRPr>
            </a:p>
          </p:txBody>
        </p:sp>
      </p:grp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47700" y="3219450"/>
            <a:ext cx="8496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FF00"/>
                </a:solidFill>
                <a:latin typeface="Comic Sans MS" pitchFamily="66" charset="0"/>
              </a:rPr>
              <a:t>Petrol rubbing against the pipe can build up a static charge which could cause an explosion</a:t>
            </a:r>
            <a:endParaRPr lang="en-US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28650" y="4457700"/>
            <a:ext cx="8020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3300"/>
                </a:solidFill>
                <a:latin typeface="Comic Sans MS" pitchFamily="66" charset="0"/>
              </a:rPr>
              <a:t>The tanker is joined to the ground with a wire to stop a charge building up</a:t>
            </a:r>
            <a:endParaRPr lang="en-US" sz="2000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10" grpId="0"/>
      <p:bldP spid="297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encrypted-tbn1.gstatic.com/images?q=tbn:ANd9GcS8LXMZH9UEdRqWcvI7r3EfizoiIZ9sxJ37ICWJDf70vhgHmmMr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https://encrypted-tbn1.gstatic.com/images?q=tbn:ANd9GcS8LXMZH9UEdRqWcvI7r3EfizoiIZ9sxJ37ICWJDf70vhgHmmMr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82580"/>
            <a:ext cx="2567153" cy="38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https://encrypted-tbn2.gstatic.com/images?q=tbn:ANd9GcTn_Nti2pMwBUzNfmfEvyRhKs9O8_b1UAYW9dYG4fCGdknIcYQ2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45" y="1465403"/>
            <a:ext cx="4652345" cy="336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ightning Animation (53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898525"/>
            <a:ext cx="68357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44100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Lightning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WFRUXFx0bFRgYGR8dIBweIB8fHB4bGx8eHCggHyEmIBkaITMmJyktLi4uHCIzODMsNygtLiwBCgoKBQUFDgUFDisZExkrKysrKysrKysrKysrKysrKysrKysrKysrKysrKysrKysrKysrKysrKysrKysrKysrK//AABEIAIYAoAMBIgACEQEDEQH/xAAcAAACAgMBAQAAAAAAAAAAAAAABQQGAgMHCAH/xAA+EAACAQMCAwYEBAMHAwUAAAABAgMABBESIQUTMQYHIkFRYRQycYEjcpGhQlJiJDOCkqKxwWNzshUlNENE/8QAFAEBAAAAAAAAAAAAAAAAAAAAAP/EABQRAQAAAAAAAAAAAAAAAAAAAAD/2gAMAwEAAhEDEQA/AO40UUUBRSa97WWUTFJLqFWHVdYJH1A3H3qRwnjttcgm3nimx10OGI+oByKBjRRRQFFFFAUUUUBWEz6QT6bn6edZ1jIgIIPQjBoMbmXSrN6Ams1Gwpc8haKNT8zMFP2O/wD4mpc0pzoX5j1P8o9T/wAUG4N+1faxjTAwKyoCiiigKKKKBdx3jMVrEZZScZwqqNTOx6IijdmPoKp9pwDQYpOJlSZMhiuQus74nfOZA2+FJEakABTlTW6W4511BO26vdtbwgj5UjWRmZduskkIOc4KomPPOHEozxC5lE29nA2iOLymlHzvIP4lQ+EKdtQY42FBsXivBg3JhuoLd87GCXljI91IRvocipV1w5JJFhvlDOxPwt3H+G52J06l3jkC+hw4yQBuoScX7Sope2tYo53QASBiqQQg7DnOfCPyjc0v4a3wURiv5lNlKzKSU5It5Vc4+GViZCqsoOcDSSjLkE4C88K4hLDMLS7bWWBNtPgDmgdUcDYSqNzjAYZIAwwFirmM3atr2yZIbe4uJEJCXEaoi8yM5SReYwyTgEqAepWr1wLi4nggkOkPJErlARkEjfbrscigaUVq54r6JhQZSHbbrS6WYRqzuwVVGpmc4Cr6ufM+eNgKnlwaqNyvxl80Tb21npMikbSXDeJQ3qIlAbHq6+goJ3/r9xKA1paGRD0eeTkBh6oOW7ke5UeWM1pue0d5CpkuLFBEoy7Q3IkKgdWKvHHsPY59jVkBGCScY3JNcY75O3LxO1vA5CtHg6WBV1ddyVZOmOjK2+TkdCA6LwTtdZXTfhuQwJIEgKHJUsTpbfZRnJ8iPWvnAONPypBdGBJ42k52ltsJhiyj5iAjIT6ZFeXh2puuYJTKS4iEJO28Y20HA6Y29aaWXeBdQj8JsEr+IzYYu2lUDE4GwWNQFOR1JyTQemrPj0b6SS+Hl5cZ07McFtWBuqnSwy2N19xTyvM/d721Q8U+IvgxMoULoOE5o2DupbHm2/QFydt69GcJvlmjVhJG5IBJjOQMjI8z5frQTKKKKAooooOdWk3K4LbSkxrLaEZMhOkSIzROGI383BpFBxqSdBBHqRBGZZ3LcttLajGjyEHk6whZ5MHSWwMEg1bbqKG1uXjutK2kzm5hZjhFmUFpY3/h3/vlB6nmHfG1C4Vwe3le5+IWSODI+DiVcyyi5Ziqshzq0rApRCNKL4mGxNBOtr/mD4XhUK8gAgSaC+pSxbKwswQEEACaUjV5ZrXxDseFnEl5M6ssYeaUHmy5kYxxxRllOp3IcYVAANlUk6qs3Cuzvwek20K28jE6I3vXzKcdHUoyMcbHBJA6EVrsIJefZzzTSSMyzLJzgqpHcgARoFUDSBqnA3Oc7E5GQwh4NdRYks7ARjOZOZcgPMP4uZGIyms7lSHGCfQla38HslkjEkcKENO7XKMgEnNaQLoyN0MY8WoZ1YGCAcm52qfDxM085fA1PJIVVR6kYACr7eXrVXiZhb3NyrPCtzdRvGQAraDyoQ2GB3cKWGR0I2oJ1pcsrzQuSxifAY9WRlDqT7jJX30586lfF+9VERy28zaeZPzSDKp3csFC81G2TSQoypK4xtnNTLHjEc2oRPqKHDrggqfRgfOgsiXnvS3sauIpXO7S3U7sfX8Qov6IiL9qV8S4hy1UasNK6xR46lnIUY2PTOScHGKZdmE5cJTJwssyjO5wJXAyT16UD69h5sbJrdM9GjbSwPkQcEfqCPWuF981gAkciFnKSPFM0kJjJIxpbAVUYYyBIoAOMEnw47eslcj78+0cMlrFDEwlJlOWUsVXSBsCCEYk7YOrGD0NBxNImbOATgZOBnA9T6CrhB3Z3zQNLy8HClIzs7ZzkYONJXG4PXO2asvcbwkN8RcEg4/CC466hk5PTGMDG/8AtXVru40KWCs4Xdgm7AeoXqfoN/TNB5YvLOSJtMsbxt10upU49cEZqxdjO203DyAmWjD8woraNb6dK6zpJKDrpGM+orvNzbQOVuBDHPIwXltgEsMbeIjZcHOfIVUuO9ira5tp2FqLe6jQ7I22QNYOdgwYbZIB6jbFBfe7ntQbuFUcvLIsas84iKxOzZyqMRgsuwP7dDVxrz/3B9oIYTMlxOy7DQHLctR7EvoDEjGNOT5HqK7hwzjdtcZ5E8UpHUI4JH1AOR96BhRUTi3EFgieVgSFGyjqx6Kq+pY4A9zVSm4zfINZeBpTkpbJGzagMZRXDayfLXp0jOSAKBj29jSS3eOZGaHkySyBMajy9OAuoYB8erP9OOhqsQwfB8VgnvpiyTQtHFJIERVlU7Bivg1MhOG2z4sAdKvfGrVjpljZVePPz/IyNjWj+gOlTnyKjqMg061vpbkMjRwJFG7wi3P4iNoxnUxXYEfKVHh6+LOKC38Se1iPPnMYJ0qrPgnP8Kxjrkk7BdyfWlfCRzoZtcB/tBeTTKvhU4CqkinxK2FUkY2Od6g8OjsUblwxxWF2RhNca5x/0iSFcflO3mBVM472X4vNdaL68mNm2fxLVCfLYGJPEM/RhQOO0XajhVgSrt8ZPrysKsZAjDA0gMzKm+Tjcin/AGlvHk+Bt5AomlkE8qDPgSLDn9HMa74zv6Yqo2/YnhlqsEzI8cVq4lluJ1ZGmYDwxpG+CcsVOwAyoAzk4mWl9NJOb13gje4j/Bgm6pAniBDK+xOrU+xHQZ2oJHaWNpG0zcONwmfBLG2So2PiAGtd/QMNvtUPhF3JL/8AHkiESHDq2ZCPy6Y4QGyDnJaqnxjtzam7UuVkT5Zggd4zjoVVioDf1DOR5Gug8NvY5okkgZWjI8JXp7jHkR6UALHm3ltt4cPgk9Crwyj9RG36Uwlm+GkeKRZAC7NGwjdlcOxbAKKcMCSNJweh3zUMOfibRExrabP0RVbmNj0wwX6utWjtBx9LYKgHMncHlRA4LY6sx/hQZGWP2ycCgqPaO9fXbQORGLl9JjyOYUALNq38IYLp2G2+WBwKjX/D/jIp7Zz/AGdsrEQozG8Z0nG2nTk+HbPhbfcY0XfC5NJm1c675qTM/wAusqf7pc/Imgsijy1ZOSSam8K4/DLMYkSdHYM5EsTIAV0hgCw3PiGcfXzoNnZzgKWNvyYCz4yRzCN2x7AYGf2qPxC9NjBAqI88skiRjfd3bd5GIHsx/ToKfk1qWY5wwxnVgjpgep8iRv8Ar6UC5OLIt58FHGTpiMjONlQE+FfvTCGZTrYZOklWA6kpnYep3NfYZUYkoVYkAkjG43AyRvjIP71jY2wiXGcnLMzHzZiWY/qenpQci7puDPd8QuGR5bYRuZFUR6wsh1qiyZGFwrSDfGd8Yq98RnmF49tKtqzxKj8xYJmdter5ERywxp3bVgZApvwKFY5MxxJDiYAYOXYuQW1nHmHzjJrHtJw9BxUM7sFuLcBULYSR4mPhJ9llLac75z5UGy1sULLKTIzAbB2l0qfURyMcH3xketM+xM+uW+1Aao51jU430cqNgM/mZj96W8Av0uII5IlZVYbKwO3sD0Ye4JB9aadgYcx3E4+We5d191VViBB8w3K1D2NBaa5jeXIh4m0ak5lucsuAFRPh1/EY42LGPSMnGFcgeEmunVx/v24mlpFGkQHOuJHdyd2AEZiz7DD4Gff3oK12h73Y2keJLSK4t84zIT4/UgEYHn1BpGneW0dy7xJKLckaIlnaPAwdsjUOpB2HljzrntFB0K/7yULcyG0JmByktzO8+g+qI2EU++Kod1dPIxZ2JJz9sknAHkNzsNq00UBV07se1Hwlxy5X0wSnD6jsjeT+3ofb6VT4IGdgqKWY9ABknz2Fa6D1n2Gsy+u+kGOYoW3VhjRCDnUc7gyHxH2CDbBqvcBl+IMt6d2uXJQnyhUkRKM9BjxEerGovZXtBcr2bkmuG1PpaK22wxBxHGD6nUTg+mK1WHC5bmEwpMba3gbkKUUF5eV4HZiThU1AgADJwcnfFBZaS9pJ+S1tdHOiGQiU+kUg0sfoGEbH2BrVFw6exB5eia32yipyjGfNwq6gVPVgo8sgZzlrdtpi1XEaiB1/vQwkiKkZ8TD5VI8yMe+4oMe1dtcSQr8ERz1lR48nY4ySD6hht75+9beznHo7yLmR+FhtLG3zRt5qwO/0PnVU4FxOaFpLeGG5mt4lR1RkMdxCrE6BGGGZV2yNsgDG/SpnDOI8Ojnmu2nkFxKfxecro2wxgRqgHl6E+9Bc9IyT5nqaX8T4g6MscEfOmIL8oHB5akBmydgTnCg41H6HCde00tztYQsVP/6J1ZIgPVQfFIfPA29TVg7N8KFuGJdpZpCDNK/zOR0G2yqN8KNh9TQS+zdhI7iSSJoEXJRHILu56u+CQAB0GcknJxgU67QckQSPcKjRxqXPMAIGkZzvWdq9JO1N6JJY7RcEY5tx7IpHLUj+t9/cRtQVK2WW34ZbQAYuXjjgjB/hkfbJ/INTH2U10zhdgkEMcMYwkaBFHsBgVUuHx83iUQ6rbwtK355Dy4yffSsuPqau9AV5O72+PfF8TnYHKRHlR/RCQSPq2T+lesa5H3Sdl7SBruG5RHvklYMJQCTH/A8YbqrdSRvk7+VB55Ar5XsuXhNkPmhtx9VQUjv+D8DGWmj4evqWMS/vkUHA+yXdzcXtu10ZIre3UkGSZtI26n00jpknrULtF2JuLZ0VCl0HXUrW2ZBjpvgbE16j4JxSwdRBaTWzqowI4pEYAflU9KYXkWIzoGMdACwH+jc/QUHj+zt57K7t2mikhdZEdVkRkJAYHOGAONsVau0/d3KOIypGvKtC+r4hxiKNW3OpsYAU5GPpkjrTXvmnBihDKol5pwxjZX0gHO8srSldRyPCq117ht0txBFMuCssYbbpuNx+uRQJeKrB/YeG2zB44CksxUg4WPeMOR0Z5MNj0Q+tVjsZNfmGQ24huGV2ee0kPKmikdmZgudtJ2I1DfJ32xV9g4dHHkRRomTlgqhcn1OBvSnjnZ/mss0MjW90g/DnTr+Vx0dPY0GFj2mUsEuYprOQ/KLhSgY9Bpf5Sc+Wc1MWaSzYvEhltmyZ7cDJXzMkA885OqPz6rvkE4P2ie75nD7+3C3XLLYGeTMmcFlbBwD5g77nG9aeMcPk4aiz80PbagLiLGFiB2D24zqCr5oS2RuOmKBxe8q8RbiIC5jwdLRNomjPmEbI8xujYORg56UpsIXkZUSe/wAHb8eyVWHrmR4lT9j96JbFg5uLKVYpj8x+aKb/ALqg7n0ZSGHuNqbcC7VNIWWVdEkZAmjONSZ6MCNnRsEhh1wehBFAstuxstkBHZaXh0LlrmZiVZdQOAFxggrsNIGnpvU6Gy4iGAMVpg9WEsgx/h0HP+YVbxhh5EEfqDUXhaMqFWz4WYKT5rnw9fbA+1BWOK8entNKSWjzSSHEPIbKOQMkOzAcrA33zkZxnBpdwOykj50926m4nbXMVPgRVBCIpPRUBP3JNP8AvFn5dhNL/FFpkj92VgQPv0x55pM/Ze5vSVu8W9rnxQRvqklGfllkGyr6qnX+agnd3acxZ70g4uXHJzseTGNMe3uS7/46uFYRRhVCqAFAAAGwAHQCs6ApD2g7H2l46STxZkT5JEdkcf4kIJ+9PqKBJwrslZ24Iit03OSz5difUs5LH7mvPvf1Eq8VYKAo5MewGPWvTteZO/8AH/uzf9mP/mg51DMyMGRirA5DKcEH1BG4qxHt/wASKcv42bTjGNW+Pr1/eq1RQZyyszFmJZickk5JPqSetd67heNc60ktm+a3YFfdHz/4sD/mFcCq5d0/aIWXEImdtMUn4cpPQBuhP0bBoPSzRVqMNM2hrUwC+JjhV8TE+QG5P6UFW7vD8Rc314egk+FgHokW7MPzuxP+EVn3izrFNYzSgvEjurKF1YeQKsb6erYIZMAE/iUdzcLDhqSMpUzSSS4Pozkr+2Kbdu7WJ7STnNpXSRkDU2W2XQBuX1Y0gb5oK/wMRRRxwRB1RVxHzFKs3mcKwDEDPXAG461r43YvzYbmEEyR+GRB/wDZEx8S+7KfGv3HnS7s/ZXMXLjflGeQeGNVOsher3EpdzpXIJC4BY4FP7zgskJOLqVpSM6nCmMnfblADC/lYN7mge2faG0GiMTrkkKMgjc7AHI2JO2D57UovO2swmnhh4fcXBik5ZeMpp1aVcZJII2detY8K4dNcSr8QyCOMq4jj1HW6nKlmbooIDBQOoGSRtU/s4mqW+fya6IXH9EcaH/UrUCp7e/4g0K3dvFaW6SrJJHzRK8ug6kU6RpVdQDHck4x0zm8gViiVnQFFFFAUUUUBXmTv+bPFm9oYx+xr03XnrvV7C8SuuIzzxWrPEdIjZXQ5AUb416hvnqKDkNFW5O7LipOBZS/cqP92pjadznFnIDW6xj+Z5Y8f6WY/tQUCiu08G7gpTvdXSL7RAt+7Af7V0Xs33WcOtCGWHmyD+OY6yPovyj64z70Eruz4rJdcOgedHWQLoYupGrTtrGeoIxv9a+95qsOFXpRtJ5Lb+3mPuMirSBXP++HiqxQ2yTRytayTqbpkXUBGmG0NvtrOB7gNQW/s0MWlsNOn8CPw4xjwjbFHH+FfExhBIYmV1dHADYKnO6sMEdRvX3gnHbe7jEltMkqn+U7j2KnxKfYgGmNAq4JwKO21sC0ksmObK+NTY6DYAKoycKoAGT5kkzbuyWTGrO3QipFFBotbVYxhR9T60q7H2+mBic5e4nff+qZzj7dKYcYujFbzSDGUidhnplVJ3/SovZS1MdnArMXYoGdm6szeJifqzGgbUUUUBRRRQFFFFAUUUUBRRRQFFFFAVhNErqVcBlIwQRkEehFFFBRuI91Fiz8225tnL/NbuVH+U5AG3QYFRpuy3GIB/ZuLawP4biJWz9W0k/pRRQQuJ9oeN2qhphw6Qf0c4H75GKS3HfZcR7PZxE/0ysP946+UUGFr3lT8XdeHrAkC3B0yScwseX1cKNA3K5APvXb1UAADYDoKKKD7RRRQFFFF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4" y="2695290"/>
            <a:ext cx="3923302" cy="328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70" y="2926853"/>
            <a:ext cx="3675786" cy="295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692" y="538034"/>
            <a:ext cx="73789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Rub a balloon against</a:t>
            </a:r>
          </a:p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 hair…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0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011" y="797341"/>
            <a:ext cx="726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Electrostatics is about "</a:t>
            </a:r>
            <a:r>
              <a:rPr lang="en-US" sz="2400" b="1" dirty="0">
                <a:solidFill>
                  <a:srgbClr val="FF0000"/>
                </a:solidFill>
              </a:rPr>
              <a:t>charge</a:t>
            </a:r>
            <a:r>
              <a:rPr lang="en-US" sz="2400" dirty="0"/>
              <a:t>," and about the </a:t>
            </a:r>
            <a:r>
              <a:rPr lang="en-US" sz="2400" dirty="0" smtClean="0"/>
              <a:t>attract / repel </a:t>
            </a:r>
            <a:r>
              <a:rPr lang="en-US" sz="2400" b="1" dirty="0">
                <a:solidFill>
                  <a:srgbClr val="FF0000"/>
                </a:solidFill>
              </a:rPr>
              <a:t>forces</a:t>
            </a:r>
            <a:r>
              <a:rPr lang="en-US" sz="2400" dirty="0"/>
              <a:t> which electric charge creates. </a:t>
            </a:r>
            <a:endParaRPr lang="en-NZ" sz="2400" dirty="0"/>
          </a:p>
        </p:txBody>
      </p:sp>
      <p:sp>
        <p:nvSpPr>
          <p:cNvPr id="5" name="Rectangle 4"/>
          <p:cNvSpPr/>
          <p:nvPr/>
        </p:nvSpPr>
        <p:spPr>
          <a:xfrm>
            <a:off x="648268" y="1986719"/>
            <a:ext cx="7908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motion</a:t>
            </a:r>
            <a:r>
              <a:rPr lang="en-US" sz="2400" dirty="0"/>
              <a:t> or "</a:t>
            </a:r>
            <a:r>
              <a:rPr lang="en-US" sz="2400" b="1" dirty="0" smtClean="0">
                <a:solidFill>
                  <a:srgbClr val="FF0000"/>
                </a:solidFill>
              </a:rPr>
              <a:t>static-ness</a:t>
            </a:r>
            <a:r>
              <a:rPr lang="en-US" sz="2400" dirty="0"/>
              <a:t>" of the charge is irrelevant. </a:t>
            </a:r>
            <a:endParaRPr lang="en-NZ" sz="2400" dirty="0"/>
          </a:p>
        </p:txBody>
      </p:sp>
      <p:sp>
        <p:nvSpPr>
          <p:cNvPr id="6" name="Rectangle 5"/>
          <p:cNvSpPr/>
          <p:nvPr/>
        </p:nvSpPr>
        <p:spPr>
          <a:xfrm>
            <a:off x="523011" y="2943786"/>
            <a:ext cx="829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</a:t>
            </a:r>
            <a:r>
              <a:rPr lang="en-US" sz="2400" b="1" dirty="0">
                <a:solidFill>
                  <a:srgbClr val="FF0000"/>
                </a:solidFill>
              </a:rPr>
              <a:t>Static</a:t>
            </a:r>
            <a:r>
              <a:rPr lang="en-US" sz="2400" dirty="0"/>
              <a:t>" and "</a:t>
            </a:r>
            <a:r>
              <a:rPr lang="en-US" sz="2400" b="1" dirty="0">
                <a:solidFill>
                  <a:srgbClr val="FF0000"/>
                </a:solidFill>
              </a:rPr>
              <a:t>Current</a:t>
            </a:r>
            <a:r>
              <a:rPr lang="en-US" sz="2400" dirty="0"/>
              <a:t>" are </a:t>
            </a:r>
            <a:r>
              <a:rPr lang="en-US" sz="2400" b="1" u="sng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opposite </a:t>
            </a:r>
            <a:r>
              <a:rPr lang="en-US" sz="2400" dirty="0"/>
              <a:t>kinds of </a:t>
            </a:r>
            <a:r>
              <a:rPr lang="en-US" sz="2400" dirty="0" smtClean="0"/>
              <a:t>electricity.</a:t>
            </a:r>
            <a:endParaRPr lang="en-NZ" sz="2400" dirty="0"/>
          </a:p>
        </p:txBody>
      </p:sp>
      <p:sp>
        <p:nvSpPr>
          <p:cNvPr id="7" name="Rectangle 6"/>
          <p:cNvSpPr/>
          <p:nvPr/>
        </p:nvSpPr>
        <p:spPr>
          <a:xfrm>
            <a:off x="523011" y="3808778"/>
            <a:ext cx="8331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"Static electricity" </a:t>
            </a:r>
            <a:r>
              <a:rPr lang="en-US" sz="2400" dirty="0" smtClean="0"/>
              <a:t>is better termed "High </a:t>
            </a:r>
            <a:r>
              <a:rPr lang="en-US" sz="2400" dirty="0"/>
              <a:t>Voltage </a:t>
            </a:r>
            <a:r>
              <a:rPr lang="en-US" sz="2400" dirty="0" smtClean="0"/>
              <a:t>Electricity”  </a:t>
            </a:r>
          </a:p>
          <a:p>
            <a:r>
              <a:rPr lang="en-US" sz="2400" dirty="0" err="1" smtClean="0"/>
              <a:t>ie</a:t>
            </a:r>
            <a:r>
              <a:rPr lang="en-US" sz="2400" dirty="0" smtClean="0"/>
              <a:t> very low current</a:t>
            </a:r>
          </a:p>
          <a:p>
            <a:endParaRPr lang="en-US" sz="2400" dirty="0"/>
          </a:p>
          <a:p>
            <a:r>
              <a:rPr lang="en-US" sz="2400" dirty="0" smtClean="0"/>
              <a:t>DC &amp; AC Electricity involves ‘higher’ levels of current…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9351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The structure of the atom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86200" y="3124200"/>
            <a:ext cx="990600" cy="1066800"/>
            <a:chOff x="1536" y="1344"/>
            <a:chExt cx="624" cy="672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1776" y="134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2071" name="Oval 5"/>
            <p:cNvSpPr>
              <a:spLocks noChangeArrowheads="1"/>
            </p:cNvSpPr>
            <p:nvPr/>
          </p:nvSpPr>
          <p:spPr bwMode="auto">
            <a:xfrm>
              <a:off x="1536" y="1440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2072" name="Oval 6"/>
            <p:cNvSpPr>
              <a:spLocks noChangeArrowheads="1"/>
            </p:cNvSpPr>
            <p:nvPr/>
          </p:nvSpPr>
          <p:spPr bwMode="auto">
            <a:xfrm>
              <a:off x="1824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1536" y="168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NZ" sz="2000">
                <a:latin typeface="Comic Sans MS" pitchFamily="66" charset="0"/>
              </a:endParaRPr>
            </a:p>
          </p:txBody>
        </p:sp>
      </p:grpSp>
      <p:sp>
        <p:nvSpPr>
          <p:cNvPr id="2052" name="Oval 8"/>
          <p:cNvSpPr>
            <a:spLocks noChangeArrowheads="1"/>
          </p:cNvSpPr>
          <p:nvPr/>
        </p:nvSpPr>
        <p:spPr bwMode="auto">
          <a:xfrm>
            <a:off x="838200" y="2362200"/>
            <a:ext cx="7162800" cy="2590800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000">
              <a:latin typeface="Comic Sans MS" pitchFamily="66" charset="0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4211638" y="486886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000">
              <a:latin typeface="Comic Sans MS" pitchFamily="66" charset="0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284663" y="2205038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000">
              <a:latin typeface="Comic Sans MS" pitchFamily="66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95288" y="981075"/>
            <a:ext cx="3967162" cy="1344613"/>
            <a:chOff x="249" y="618"/>
            <a:chExt cx="2499" cy="847"/>
          </a:xfrm>
        </p:grpSpPr>
        <p:sp>
          <p:nvSpPr>
            <p:cNvPr id="2068" name="AutoShape 12"/>
            <p:cNvSpPr>
              <a:spLocks noChangeArrowheads="1"/>
            </p:cNvSpPr>
            <p:nvPr/>
          </p:nvSpPr>
          <p:spPr bwMode="auto">
            <a:xfrm rot="-9390017">
              <a:off x="1845" y="1071"/>
              <a:ext cx="903" cy="394"/>
            </a:xfrm>
            <a:prstGeom prst="leftArrow">
              <a:avLst>
                <a:gd name="adj1" fmla="val 50000"/>
                <a:gd name="adj2" fmla="val 57297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2069" name="Text Box 13"/>
            <p:cNvSpPr txBox="1">
              <a:spLocks noChangeArrowheads="1"/>
            </p:cNvSpPr>
            <p:nvPr/>
          </p:nvSpPr>
          <p:spPr bwMode="auto">
            <a:xfrm>
              <a:off x="249" y="618"/>
              <a:ext cx="1800" cy="737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0">
                  <a:solidFill>
                    <a:schemeClr val="tx1"/>
                  </a:solidFill>
                  <a:latin typeface="Comic Sans MS" pitchFamily="66" charset="0"/>
                </a:rPr>
                <a:t>ELECTRON </a:t>
              </a:r>
            </a:p>
            <a:p>
              <a:pPr algn="ctr">
                <a:spcBef>
                  <a:spcPct val="50000"/>
                </a:spcBef>
              </a:pPr>
              <a:r>
                <a:rPr lang="en-GB" sz="2800" b="0">
                  <a:solidFill>
                    <a:schemeClr val="tx1"/>
                  </a:solidFill>
                  <a:latin typeface="Comic Sans MS" pitchFamily="66" charset="0"/>
                </a:rPr>
                <a:t>Negative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786313" y="3213103"/>
            <a:ext cx="4357687" cy="1169989"/>
            <a:chOff x="3015" y="2024"/>
            <a:chExt cx="2745" cy="737"/>
          </a:xfrm>
        </p:grpSpPr>
        <p:sp>
          <p:nvSpPr>
            <p:cNvPr id="2066" name="AutoShape 15"/>
            <p:cNvSpPr>
              <a:spLocks noChangeArrowheads="1"/>
            </p:cNvSpPr>
            <p:nvPr/>
          </p:nvSpPr>
          <p:spPr bwMode="auto">
            <a:xfrm rot="-180250">
              <a:off x="3015" y="2194"/>
              <a:ext cx="1406" cy="336"/>
            </a:xfrm>
            <a:prstGeom prst="leftArrow">
              <a:avLst>
                <a:gd name="adj1" fmla="val 50000"/>
                <a:gd name="adj2" fmla="val 104613"/>
              </a:avLst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 sz="2000">
                <a:latin typeface="Comic Sans MS" pitchFamily="66" charset="0"/>
              </a:endParaRPr>
            </a:p>
          </p:txBody>
        </p: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4320" y="2024"/>
              <a:ext cx="1440" cy="73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0">
                  <a:solidFill>
                    <a:schemeClr val="tx1"/>
                  </a:solidFill>
                  <a:latin typeface="Comic Sans MS" pitchFamily="66" charset="0"/>
                </a:rPr>
                <a:t>PROTON</a:t>
              </a:r>
            </a:p>
            <a:p>
              <a:pPr algn="ctr">
                <a:spcBef>
                  <a:spcPct val="50000"/>
                </a:spcBef>
              </a:pPr>
              <a:r>
                <a:rPr lang="en-GB" sz="2800" b="0">
                  <a:solidFill>
                    <a:schemeClr val="tx1"/>
                  </a:solidFill>
                  <a:latin typeface="Comic Sans MS" pitchFamily="66" charset="0"/>
                </a:rPr>
                <a:t>Positive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67225" y="1125538"/>
            <a:ext cx="4335463" cy="1524000"/>
            <a:chOff x="2814" y="709"/>
            <a:chExt cx="2731" cy="960"/>
          </a:xfrm>
        </p:grpSpPr>
        <p:sp>
          <p:nvSpPr>
            <p:cNvPr id="2064" name="Text Box 18"/>
            <p:cNvSpPr txBox="1">
              <a:spLocks noChangeArrowheads="1"/>
            </p:cNvSpPr>
            <p:nvPr/>
          </p:nvSpPr>
          <p:spPr bwMode="auto">
            <a:xfrm>
              <a:off x="4105" y="709"/>
              <a:ext cx="1440" cy="737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b="0">
                  <a:solidFill>
                    <a:schemeClr val="tx1"/>
                  </a:solidFill>
                  <a:latin typeface="Comic Sans MS" pitchFamily="66" charset="0"/>
                </a:rPr>
                <a:t>NEUTRON</a:t>
              </a:r>
            </a:p>
            <a:p>
              <a:pPr algn="ctr">
                <a:spcBef>
                  <a:spcPct val="50000"/>
                </a:spcBef>
              </a:pPr>
              <a:r>
                <a:rPr lang="en-GB" sz="2800" b="0">
                  <a:solidFill>
                    <a:schemeClr val="tx1"/>
                  </a:solidFill>
                  <a:latin typeface="Comic Sans MS" pitchFamily="66" charset="0"/>
                </a:rPr>
                <a:t>No Charge</a:t>
              </a:r>
            </a:p>
          </p:txBody>
        </p:sp>
        <p:sp>
          <p:nvSpPr>
            <p:cNvPr id="2065" name="AutoShape 19"/>
            <p:cNvSpPr>
              <a:spLocks noChangeArrowheads="1"/>
            </p:cNvSpPr>
            <p:nvPr/>
          </p:nvSpPr>
          <p:spPr bwMode="auto">
            <a:xfrm rot="-2464304">
              <a:off x="2814" y="1333"/>
              <a:ext cx="1587" cy="336"/>
            </a:xfrm>
            <a:prstGeom prst="leftArrow">
              <a:avLst>
                <a:gd name="adj1" fmla="val 50000"/>
                <a:gd name="adj2" fmla="val 118080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 sz="2000">
                <a:latin typeface="Comic Sans MS" pitchFamily="66" charset="0"/>
              </a:endParaRPr>
            </a:p>
          </p:txBody>
        </p:sp>
      </p:grp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900113" y="146050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dirty="0">
                <a:solidFill>
                  <a:srgbClr val="FFFF00"/>
                </a:solidFill>
                <a:latin typeface="Comic Sans MS" pitchFamily="66" charset="0"/>
              </a:rPr>
              <a:t>Simple Atomic Structure</a:t>
            </a:r>
            <a:endParaRPr lang="en-US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23850" y="5013325"/>
            <a:ext cx="896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Two positive protons and two negative electrons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730250" y="3500438"/>
            <a:ext cx="215900" cy="2159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 sz="2000">
              <a:latin typeface="Comic Sans MS" pitchFamily="66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22263" y="5573713"/>
            <a:ext cx="66976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99CCFF"/>
                </a:solidFill>
                <a:latin typeface="Comic Sans MS" pitchFamily="66" charset="0"/>
              </a:rPr>
              <a:t>Gain an electron to become negative</a:t>
            </a:r>
            <a:endParaRPr lang="en-US" sz="200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95288" y="6092825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66"/>
                </a:solidFill>
                <a:latin typeface="Comic Sans MS" pitchFamily="66" charset="0"/>
              </a:rPr>
              <a:t>Lose an electron to become positive</a:t>
            </a:r>
            <a:endParaRPr lang="en-US" sz="200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4617E-6 C 0.21493 -4.84617E-6 0.38993 0.08467 0.38993 0.18876 C 0.38993 0.29263 0.21493 0.37775 1.66667E-6 0.37775 C -0.21493 0.37775 -0.38976 0.29263 -0.38976 0.18876 C -0.38976 0.08467 -0.21493 -4.84617E-6 1.66667E-6 -4.84617E-6 Z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1906E-6 C -0.21476 -1.21906E-6 -0.38993 -0.08674 -0.38993 -0.19408 C -0.38993 -0.30095 -0.21476 -0.38816 1.66667E-6 -0.38816 C 0.2151 -0.38816 0.38976 -0.30095 0.38976 -0.19408 C 0.38976 -0.08674 0.2151 -1.21906E-6 1.66667E-6 -1.21906E-6 Z " pathEditMode="relative" rAng="10800000" ptsTypes="fffff">
                                      <p:cBhvr>
                                        <p:cTn id="2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3" grpId="1" animBg="1"/>
      <p:bldP spid="11274" grpId="0" animBg="1"/>
      <p:bldP spid="11284" grpId="0"/>
      <p:bldP spid="11285" grpId="0"/>
      <p:bldP spid="11288" grpId="0" animBg="1"/>
      <p:bldP spid="11288" grpId="1" animBg="1"/>
      <p:bldP spid="11289" grpId="0"/>
      <p:bldP spid="11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09" y="0"/>
            <a:ext cx="8201891" cy="66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96" y="0"/>
            <a:ext cx="3888956" cy="67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5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308" y="278565"/>
            <a:ext cx="7324442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Electrons &amp; Charge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4743" y="1498719"/>
            <a:ext cx="8501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2400" dirty="0"/>
              <a:t>Electrons </a:t>
            </a:r>
            <a:r>
              <a:rPr lang="en-NZ" sz="2400" dirty="0" smtClean="0"/>
              <a:t>- negative </a:t>
            </a:r>
            <a:r>
              <a:rPr lang="en-NZ" sz="2400" dirty="0"/>
              <a:t>charge. </a:t>
            </a:r>
            <a:endParaRPr lang="en-NZ" sz="2400" dirty="0" smtClean="0"/>
          </a:p>
          <a:p>
            <a:r>
              <a:rPr lang="en-NZ" sz="2400" dirty="0" smtClean="0"/>
              <a:t>Charge (</a:t>
            </a:r>
            <a:r>
              <a:rPr lang="en-NZ" sz="2400" dirty="0" smtClean="0">
                <a:solidFill>
                  <a:srgbClr val="FF0000"/>
                </a:solidFill>
              </a:rPr>
              <a:t>Q</a:t>
            </a:r>
            <a:r>
              <a:rPr lang="en-NZ" sz="2400" dirty="0" smtClean="0"/>
              <a:t>) is </a:t>
            </a:r>
            <a:r>
              <a:rPr lang="en-NZ" sz="2400" dirty="0"/>
              <a:t>measured in </a:t>
            </a:r>
            <a:r>
              <a:rPr lang="en-NZ" sz="2400" dirty="0" smtClean="0"/>
              <a:t>coulombs (</a:t>
            </a:r>
            <a:r>
              <a:rPr lang="en-NZ" sz="2400" dirty="0" smtClean="0">
                <a:solidFill>
                  <a:srgbClr val="FF0000"/>
                </a:solidFill>
              </a:rPr>
              <a:t>C</a:t>
            </a:r>
            <a:r>
              <a:rPr lang="en-NZ" sz="2400" dirty="0" smtClean="0"/>
              <a:t>)     1C </a:t>
            </a:r>
            <a:r>
              <a:rPr lang="en-NZ" sz="2400" dirty="0"/>
              <a:t>= 6x10</a:t>
            </a:r>
            <a:r>
              <a:rPr lang="en-NZ" sz="2400" baseline="30000" dirty="0"/>
              <a:t>18</a:t>
            </a:r>
            <a:r>
              <a:rPr lang="en-NZ" sz="2400" dirty="0"/>
              <a:t> e	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2890335"/>
            <a:ext cx="7858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smtClean="0"/>
              <a:t>Example:     a pin tip holds 6x10</a:t>
            </a:r>
            <a:r>
              <a:rPr lang="en-NZ" sz="2400" baseline="30000" dirty="0" smtClean="0"/>
              <a:t>15</a:t>
            </a:r>
            <a:r>
              <a:rPr lang="en-NZ" sz="2400" dirty="0" smtClean="0"/>
              <a:t> 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596" y="4445868"/>
            <a:ext cx="616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smtClean="0"/>
              <a:t>What is the </a:t>
            </a:r>
            <a:r>
              <a:rPr lang="en-NZ" sz="2400" b="1" dirty="0" smtClean="0">
                <a:solidFill>
                  <a:srgbClr val="FF0000"/>
                </a:solidFill>
              </a:rPr>
              <a:t>charge on ONE </a:t>
            </a:r>
            <a:r>
              <a:rPr lang="en-NZ" sz="2400" dirty="0" smtClean="0"/>
              <a:t>electron?</a:t>
            </a:r>
            <a:endParaRPr lang="en-NZ" sz="2400" dirty="0"/>
          </a:p>
        </p:txBody>
      </p:sp>
      <p:sp>
        <p:nvSpPr>
          <p:cNvPr id="3" name="Rectangle 2"/>
          <p:cNvSpPr/>
          <p:nvPr/>
        </p:nvSpPr>
        <p:spPr>
          <a:xfrm>
            <a:off x="344743" y="3579462"/>
            <a:ext cx="7122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 What is the </a:t>
            </a:r>
            <a:r>
              <a:rPr lang="en-NZ" sz="2400" b="1" dirty="0">
                <a:solidFill>
                  <a:srgbClr val="FF0000"/>
                </a:solidFill>
              </a:rPr>
              <a:t>amount of </a:t>
            </a:r>
            <a:r>
              <a:rPr lang="en-NZ" sz="2400" b="1" dirty="0" smtClean="0">
                <a:solidFill>
                  <a:srgbClr val="FF0000"/>
                </a:solidFill>
              </a:rPr>
              <a:t>charge </a:t>
            </a:r>
            <a:r>
              <a:rPr lang="en-NZ" sz="2400" dirty="0" smtClean="0"/>
              <a:t>on </a:t>
            </a:r>
            <a:r>
              <a:rPr lang="en-NZ" sz="2400" dirty="0"/>
              <a:t>the pin?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u="sng">
                <a:solidFill>
                  <a:srgbClr val="990000"/>
                </a:solidFill>
                <a:latin typeface="Verdana" pitchFamily="34" charset="0"/>
              </a:rPr>
              <a:t>Smallest possible amount of charge:</a:t>
            </a:r>
            <a:r>
              <a:rPr lang="en-US" altLang="en-US" sz="2400" baseline="-25000">
                <a:latin typeface="Verdana" pitchFamily="34" charset="0"/>
              </a:rPr>
              <a:t> 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143000" y="9144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>
                <a:latin typeface="Verdana" pitchFamily="34" charset="0"/>
              </a:rPr>
              <a:t>1 </a:t>
            </a:r>
            <a:r>
              <a:rPr lang="en-US" altLang="en-US" sz="2400" b="1">
                <a:latin typeface="Verdana" pitchFamily="34" charset="0"/>
              </a:rPr>
              <a:t>extra</a:t>
            </a:r>
            <a:r>
              <a:rPr lang="en-US" altLang="en-US" sz="2400">
                <a:latin typeface="Verdana" pitchFamily="34" charset="0"/>
              </a:rPr>
              <a:t> electron:  q = -1.60 x 10</a:t>
            </a:r>
            <a:r>
              <a:rPr lang="en-US" altLang="en-US" sz="2400" baseline="30000">
                <a:latin typeface="Verdana" pitchFamily="34" charset="0"/>
              </a:rPr>
              <a:t>-19</a:t>
            </a:r>
            <a:r>
              <a:rPr lang="en-US" altLang="en-US" sz="2400">
                <a:latin typeface="Verdana" pitchFamily="34" charset="0"/>
              </a:rPr>
              <a:t> C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1371600" y="1447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>
                <a:latin typeface="Verdana" pitchFamily="34" charset="0"/>
              </a:rPr>
              <a:t>1 </a:t>
            </a:r>
            <a:r>
              <a:rPr lang="en-US" altLang="en-US" sz="2400" b="1">
                <a:latin typeface="Verdana" pitchFamily="34" charset="0"/>
              </a:rPr>
              <a:t>missing</a:t>
            </a:r>
            <a:r>
              <a:rPr lang="en-US" altLang="en-US" sz="2400">
                <a:latin typeface="Verdana" pitchFamily="34" charset="0"/>
              </a:rPr>
              <a:t> electron:  q = +1.60 x 10</a:t>
            </a:r>
            <a:r>
              <a:rPr lang="en-US" altLang="en-US" sz="2400" baseline="30000">
                <a:latin typeface="Verdana" pitchFamily="34" charset="0"/>
              </a:rPr>
              <a:t>-19</a:t>
            </a:r>
            <a:r>
              <a:rPr lang="en-US" altLang="en-US" sz="2400">
                <a:latin typeface="Verdana" pitchFamily="34" charset="0"/>
              </a:rPr>
              <a:t> C</a:t>
            </a:r>
          </a:p>
        </p:txBody>
      </p:sp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457200" y="30480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u="sng">
                <a:solidFill>
                  <a:srgbClr val="660066"/>
                </a:solidFill>
                <a:latin typeface="Verdana" pitchFamily="34" charset="0"/>
              </a:rPr>
              <a:t>For any charge q:</a:t>
            </a:r>
            <a:r>
              <a:rPr lang="en-US" altLang="en-US" sz="2400" baseline="-25000">
                <a:solidFill>
                  <a:srgbClr val="660066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86056" name="Text Box 8"/>
          <p:cNvSpPr txBox="1">
            <a:spLocks noChangeArrowheads="1"/>
          </p:cNvSpPr>
          <p:nvPr/>
        </p:nvSpPr>
        <p:spPr bwMode="auto">
          <a:xfrm>
            <a:off x="1219200" y="3733800"/>
            <a:ext cx="6934200" cy="544513"/>
          </a:xfrm>
          <a:prstGeom prst="rect">
            <a:avLst/>
          </a:prstGeom>
          <a:solidFill>
            <a:srgbClr val="CC99FF">
              <a:alpha val="50195"/>
            </a:srgbClr>
          </a:solidFill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800">
                <a:latin typeface="Verdana" pitchFamily="34" charset="0"/>
              </a:rPr>
              <a:t>q = ne  , where n = </a:t>
            </a:r>
            <a:r>
              <a:rPr lang="en-US" altLang="en-US" sz="2800">
                <a:latin typeface="Verdana" pitchFamily="34" charset="0"/>
                <a:sym typeface="Symbol" pitchFamily="18" charset="2"/>
              </a:rPr>
              <a:t>1, 2, 3, etc…</a:t>
            </a:r>
          </a:p>
        </p:txBody>
      </p:sp>
      <p:sp>
        <p:nvSpPr>
          <p:cNvPr id="386057" name="Oval 9"/>
          <p:cNvSpPr>
            <a:spLocks noChangeArrowheads="1"/>
          </p:cNvSpPr>
          <p:nvPr/>
        </p:nvSpPr>
        <p:spPr bwMode="auto">
          <a:xfrm>
            <a:off x="3657600" y="3200400"/>
            <a:ext cx="152400" cy="152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altLang="en-US" sz="2400">
              <a:latin typeface="Verdana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343400" y="3200400"/>
            <a:ext cx="304800" cy="152400"/>
            <a:chOff x="1776" y="3072"/>
            <a:chExt cx="192" cy="96"/>
          </a:xfrm>
        </p:grpSpPr>
        <p:sp>
          <p:nvSpPr>
            <p:cNvPr id="21528" name="Oval 10"/>
            <p:cNvSpPr>
              <a:spLocks noChangeArrowheads="1"/>
            </p:cNvSpPr>
            <p:nvPr/>
          </p:nvSpPr>
          <p:spPr bwMode="auto">
            <a:xfrm>
              <a:off x="1776" y="3072"/>
              <a:ext cx="96" cy="96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21529" name="Oval 11"/>
            <p:cNvSpPr>
              <a:spLocks noChangeArrowheads="1"/>
            </p:cNvSpPr>
            <p:nvPr/>
          </p:nvSpPr>
          <p:spPr bwMode="auto">
            <a:xfrm>
              <a:off x="1872" y="3072"/>
              <a:ext cx="96" cy="96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5400" y="3200400"/>
            <a:ext cx="304800" cy="304800"/>
            <a:chOff x="2400" y="3072"/>
            <a:chExt cx="192" cy="192"/>
          </a:xfrm>
        </p:grpSpPr>
        <p:sp>
          <p:nvSpPr>
            <p:cNvPr id="21525" name="Oval 12"/>
            <p:cNvSpPr>
              <a:spLocks noChangeArrowheads="1"/>
            </p:cNvSpPr>
            <p:nvPr/>
          </p:nvSpPr>
          <p:spPr bwMode="auto">
            <a:xfrm>
              <a:off x="2400" y="3072"/>
              <a:ext cx="96" cy="96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21526" name="Oval 13"/>
            <p:cNvSpPr>
              <a:spLocks noChangeArrowheads="1"/>
            </p:cNvSpPr>
            <p:nvPr/>
          </p:nvSpPr>
          <p:spPr bwMode="auto">
            <a:xfrm>
              <a:off x="2496" y="3072"/>
              <a:ext cx="96" cy="96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21527" name="Oval 14"/>
            <p:cNvSpPr>
              <a:spLocks noChangeArrowheads="1"/>
            </p:cNvSpPr>
            <p:nvPr/>
          </p:nvSpPr>
          <p:spPr bwMode="auto">
            <a:xfrm>
              <a:off x="2448" y="3168"/>
              <a:ext cx="96" cy="96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</p:grpSp>
      <p:sp>
        <p:nvSpPr>
          <p:cNvPr id="386065" name="Text Box 17"/>
          <p:cNvSpPr txBox="1">
            <a:spLocks noChangeArrowheads="1"/>
          </p:cNvSpPr>
          <p:nvPr/>
        </p:nvSpPr>
        <p:spPr bwMode="auto">
          <a:xfrm>
            <a:off x="5334000" y="28956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>
                <a:latin typeface="Verdana" pitchFamily="34" charset="0"/>
              </a:rPr>
              <a:t>…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219200" y="4343400"/>
            <a:ext cx="6934200" cy="762000"/>
            <a:chOff x="768" y="2736"/>
            <a:chExt cx="4368" cy="480"/>
          </a:xfrm>
        </p:grpSpPr>
        <p:sp>
          <p:nvSpPr>
            <p:cNvPr id="21523" name="AutoShape 18"/>
            <p:cNvSpPr>
              <a:spLocks/>
            </p:cNvSpPr>
            <p:nvPr/>
          </p:nvSpPr>
          <p:spPr bwMode="auto">
            <a:xfrm rot="-5400000">
              <a:off x="2856" y="648"/>
              <a:ext cx="192" cy="4368"/>
            </a:xfrm>
            <a:prstGeom prst="leftBrace">
              <a:avLst>
                <a:gd name="adj1" fmla="val 189583"/>
                <a:gd name="adj2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  <p:sp>
          <p:nvSpPr>
            <p:cNvPr id="21524" name="Text Box 19"/>
            <p:cNvSpPr txBox="1">
              <a:spLocks noChangeArrowheads="1"/>
            </p:cNvSpPr>
            <p:nvPr/>
          </p:nvSpPr>
          <p:spPr bwMode="auto">
            <a:xfrm>
              <a:off x="1632" y="2928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003300"/>
                  </a:solidFill>
                  <a:latin typeface="Verdana" pitchFamily="34" charset="0"/>
                </a:rPr>
                <a:t>Charge is </a:t>
              </a:r>
              <a:r>
                <a:rPr lang="en-US" altLang="en-US" sz="2400" b="1">
                  <a:solidFill>
                    <a:srgbClr val="003300"/>
                  </a:solidFill>
                  <a:latin typeface="Verdana" pitchFamily="34" charset="0"/>
                </a:rPr>
                <a:t>quantized</a:t>
              </a:r>
            </a:p>
          </p:txBody>
        </p:sp>
      </p:grpSp>
      <p:sp>
        <p:nvSpPr>
          <p:cNvPr id="386068" name="Text Box 20"/>
          <p:cNvSpPr txBox="1">
            <a:spLocks noChangeArrowheads="1"/>
          </p:cNvSpPr>
          <p:nvPr/>
        </p:nvSpPr>
        <p:spPr bwMode="auto">
          <a:xfrm>
            <a:off x="381000" y="5029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rgbClr val="660066"/>
                </a:solidFill>
                <a:latin typeface="Verdana" pitchFamily="34" charset="0"/>
              </a:rPr>
              <a:t> </a:t>
            </a:r>
            <a:r>
              <a:rPr lang="en-US" altLang="en-US" sz="2400" u="sng">
                <a:solidFill>
                  <a:srgbClr val="660066"/>
                </a:solidFill>
                <a:latin typeface="Verdana" pitchFamily="34" charset="0"/>
              </a:rPr>
              <a:t>Also:</a:t>
            </a:r>
            <a:r>
              <a:rPr lang="en-US" altLang="en-US" sz="2400" baseline="-25000">
                <a:latin typeface="Verdana" pitchFamily="34" charset="0"/>
              </a:rPr>
              <a:t> </a:t>
            </a:r>
          </a:p>
        </p:txBody>
      </p:sp>
      <p:sp>
        <p:nvSpPr>
          <p:cNvPr id="386069" name="Text Box 21"/>
          <p:cNvSpPr txBox="1">
            <a:spLocks noChangeArrowheads="1"/>
          </p:cNvSpPr>
          <p:nvPr/>
        </p:nvSpPr>
        <p:spPr bwMode="auto">
          <a:xfrm>
            <a:off x="381000" y="57150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>
                <a:latin typeface="Verdana" pitchFamily="34" charset="0"/>
              </a:rPr>
              <a:t> </a:t>
            </a:r>
            <a:r>
              <a:rPr lang="en-US" altLang="en-US" sz="2400">
                <a:solidFill>
                  <a:srgbClr val="003300"/>
                </a:solidFill>
                <a:latin typeface="Verdana" pitchFamily="34" charset="0"/>
              </a:rPr>
              <a:t>Charge is </a:t>
            </a:r>
            <a:r>
              <a:rPr lang="en-US" altLang="en-US" sz="2400" b="1">
                <a:solidFill>
                  <a:srgbClr val="003300"/>
                </a:solidFill>
                <a:latin typeface="Verdana" pitchFamily="34" charset="0"/>
              </a:rPr>
              <a:t>conserved</a:t>
            </a:r>
          </a:p>
        </p:txBody>
      </p:sp>
      <p:pic>
        <p:nvPicPr>
          <p:cNvPr id="386078" name="Picture 30" descr="j03097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1600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79" name="Picture 31" descr="HH0015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562600"/>
            <a:ext cx="1693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867400" y="1905000"/>
            <a:ext cx="2438400" cy="1263650"/>
            <a:chOff x="3696" y="1200"/>
            <a:chExt cx="1536" cy="796"/>
          </a:xfrm>
        </p:grpSpPr>
        <p:sp>
          <p:nvSpPr>
            <p:cNvPr id="21521" name="Text Box 6"/>
            <p:cNvSpPr txBox="1">
              <a:spLocks noChangeArrowheads="1"/>
            </p:cNvSpPr>
            <p:nvPr/>
          </p:nvSpPr>
          <p:spPr bwMode="auto">
            <a:xfrm>
              <a:off x="3696" y="1248"/>
              <a:ext cx="153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en-US" sz="2400">
                  <a:solidFill>
                    <a:srgbClr val="000099"/>
                  </a:solidFill>
                  <a:latin typeface="Verdana" pitchFamily="34" charset="0"/>
                </a:rPr>
                <a:t>= e              = elementary charge</a:t>
              </a:r>
            </a:p>
          </p:txBody>
        </p:sp>
        <p:sp>
          <p:nvSpPr>
            <p:cNvPr id="21522" name="AutoShape 34"/>
            <p:cNvSpPr>
              <a:spLocks/>
            </p:cNvSpPr>
            <p:nvPr/>
          </p:nvSpPr>
          <p:spPr bwMode="auto">
            <a:xfrm rot="-5400000">
              <a:off x="4344" y="552"/>
              <a:ext cx="96" cy="1392"/>
            </a:xfrm>
            <a:prstGeom prst="leftBrace">
              <a:avLst>
                <a:gd name="adj1" fmla="val 120833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en-US" altLang="en-US" sz="240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8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autoUpdateAnimBg="0"/>
      <p:bldP spid="386052" grpId="0" autoUpdateAnimBg="0"/>
      <p:bldP spid="386055" grpId="0" autoUpdateAnimBg="0"/>
      <p:bldP spid="386056" grpId="0" animBg="1" autoUpdateAnimBg="0"/>
      <p:bldP spid="386057" grpId="0" animBg="1"/>
      <p:bldP spid="386065" grpId="0" autoUpdateAnimBg="0"/>
      <p:bldP spid="386068" grpId="0" autoUpdateAnimBg="0"/>
      <p:bldP spid="38606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666</Words>
  <Application>Microsoft Office PowerPoint</Application>
  <PresentationFormat>On-screen Show (4:3)</PresentationFormat>
  <Paragraphs>157</Paragraphs>
  <Slides>28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The structure of the atom</vt:lpstr>
      <vt:lpstr>PowerPoint Presentation</vt:lpstr>
      <vt:lpstr>PowerPoint Presentation</vt:lpstr>
      <vt:lpstr>PowerPoint Presentation</vt:lpstr>
      <vt:lpstr>PowerPoint Presentation</vt:lpstr>
      <vt:lpstr>Electric Force RULEs!</vt:lpstr>
      <vt:lpstr>Electric Force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Fields</dc:title>
  <dc:creator>Graham Batchelor</dc:creator>
  <cp:lastModifiedBy>Stephen Anderson</cp:lastModifiedBy>
  <cp:revision>103</cp:revision>
  <dcterms:created xsi:type="dcterms:W3CDTF">2006-09-10T10:35:34Z</dcterms:created>
  <dcterms:modified xsi:type="dcterms:W3CDTF">2014-07-28T09:20:52Z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ating">
    <vt:lpwstr>low</vt:lpwstr>
  </property>
  <property fmtid="{D5CDD505-2E9C-101B-9397-08002B2CF9AE}" pid="3" name="Acknowledgements">
    <vt:lpwstr>none</vt:lpwstr>
  </property>
  <property fmtid="{D5CDD505-2E9C-101B-9397-08002B2CF9AE}" pid="4" name="Strategy">
    <vt:lpwstr>Not Applicable</vt:lpwstr>
  </property>
  <property fmtid="{D5CDD505-2E9C-101B-9397-08002B2CF9AE}" pid="5" name="Topic">
    <vt:lpwstr>phy13 DC capacitance</vt:lpwstr>
  </property>
  <property fmtid="{D5CDD505-2E9C-101B-9397-08002B2CF9AE}" pid="6" name="Resource Type">
    <vt:lpwstr>;#Activity;#presentation;#</vt:lpwstr>
  </property>
  <property fmtid="{D5CDD505-2E9C-101B-9397-08002B2CF9AE}" pid="7" name="contributor">
    <vt:lpwstr>br</vt:lpwstr>
  </property>
  <property fmtid="{D5CDD505-2E9C-101B-9397-08002B2CF9AE}" pid="8" name="Literacyclass">
    <vt:lpwstr>Not applicable</vt:lpwstr>
  </property>
  <property fmtid="{D5CDD505-2E9C-101B-9397-08002B2CF9AE}" pid="9" name="topic0">
    <vt:lpwstr>electric fields</vt:lpwstr>
  </property>
  <property fmtid="{D5CDD505-2E9C-101B-9397-08002B2CF9AE}" pid="10" name="comment">
    <vt:lpwstr>Revision on electric fields and thier representation.</vt:lpwstr>
  </property>
  <property fmtid="{D5CDD505-2E9C-101B-9397-08002B2CF9AE}" pid="11" name="author0">
    <vt:lpwstr>Graham Batchelor</vt:lpwstr>
  </property>
  <property fmtid="{D5CDD505-2E9C-101B-9397-08002B2CF9AE}" pid="12" name="school">
    <vt:lpwstr>Riccarton High</vt:lpwstr>
  </property>
  <property fmtid="{D5CDD505-2E9C-101B-9397-08002B2CF9AE}" pid="13" name="Level">
    <vt:lpwstr>level 3</vt:lpwstr>
  </property>
</Properties>
</file>