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1"/>
  </p:notesMasterIdLst>
  <p:sldIdLst>
    <p:sldId id="290" r:id="rId3"/>
    <p:sldId id="289" r:id="rId4"/>
    <p:sldId id="277" r:id="rId5"/>
    <p:sldId id="287" r:id="rId6"/>
    <p:sldId id="278" r:id="rId7"/>
    <p:sldId id="281" r:id="rId8"/>
    <p:sldId id="282" r:id="rId9"/>
    <p:sldId id="27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4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F4E12E0-30F6-421F-AF66-F3179BAA1B59}" type="datetimeFigureOut">
              <a:rPr lang="en-US"/>
              <a:pPr>
                <a:defRPr/>
              </a:pPr>
              <a:t>10/18/2014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4EF0A03-B171-4EF3-9EA0-7AAA8B9765C6}" type="slidenum">
              <a:rPr lang="en-US"/>
              <a:pPr>
                <a:defRPr/>
              </a:pPr>
              <a:t>‹#›</a:t>
            </a:fld>
            <a:endParaRPr lang="en-US"/>
          </a:p>
        </p:txBody>
      </p:sp>
    </p:spTree>
    <p:extLst>
      <p:ext uri="{BB962C8B-B14F-4D97-AF65-F5344CB8AC3E}">
        <p14:creationId xmlns:p14="http://schemas.microsoft.com/office/powerpoint/2010/main" val="1448825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Resonanc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NZ" dirty="0" smtClean="0">
                <a:hlinkClick r:id="rId3"/>
              </a:rPr>
              <a:t>http://en.wikipedia.org/wiki/Resonance</a:t>
            </a:r>
            <a:endParaRPr lang="en-NZ" dirty="0" smtClean="0"/>
          </a:p>
          <a:p>
            <a:endParaRPr lang="en-NZ" dirty="0"/>
          </a:p>
        </p:txBody>
      </p:sp>
      <p:sp>
        <p:nvSpPr>
          <p:cNvPr id="4" name="Slide Number Placeholder 3"/>
          <p:cNvSpPr>
            <a:spLocks noGrp="1"/>
          </p:cNvSpPr>
          <p:nvPr>
            <p:ph type="sldNum" sz="quarter" idx="10"/>
          </p:nvPr>
        </p:nvSpPr>
        <p:spPr/>
        <p:txBody>
          <a:bodyPr/>
          <a:lstStyle/>
          <a:p>
            <a:pPr>
              <a:defRPr/>
            </a:pPr>
            <a:fld id="{24EF0A03-B171-4EF3-9EA0-7AAA8B9765C6}"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ngsir.netfirms.com/</a:t>
            </a:r>
            <a:r>
              <a:rPr lang="en-NZ" dirty="0" err="1" smtClean="0"/>
              <a:t>englishhtm</a:t>
            </a:r>
            <a:r>
              <a:rPr lang="en-NZ" dirty="0" smtClean="0"/>
              <a:t>/Resonance.htm</a:t>
            </a:r>
            <a:endParaRPr lang="en-NZ" dirty="0"/>
          </a:p>
        </p:txBody>
      </p:sp>
      <p:sp>
        <p:nvSpPr>
          <p:cNvPr id="4" name="Slide Number Placeholder 3"/>
          <p:cNvSpPr>
            <a:spLocks noGrp="1"/>
          </p:cNvSpPr>
          <p:nvPr>
            <p:ph type="sldNum" sz="quarter" idx="10"/>
          </p:nvPr>
        </p:nvSpPr>
        <p:spPr/>
        <p:txBody>
          <a:bodyPr/>
          <a:lstStyle/>
          <a:p>
            <a:pPr>
              <a:defRPr/>
            </a:pPr>
            <a:fld id="{24EF0A03-B171-4EF3-9EA0-7AAA8B9765C6}" type="slidenum">
              <a:rPr lang="en-US" smtClean="0"/>
              <a:pPr>
                <a:defRPr/>
              </a:pPr>
              <a:t>4</a:t>
            </a:fld>
            <a:endParaRPr lang="en-US"/>
          </a:p>
        </p:txBody>
      </p:sp>
    </p:spTree>
    <p:extLst>
      <p:ext uri="{BB962C8B-B14F-4D97-AF65-F5344CB8AC3E}">
        <p14:creationId xmlns:p14="http://schemas.microsoft.com/office/powerpoint/2010/main" val="1278842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http://www.animations.physics.unsw.edu.au/jw/LCresonance.html</a:t>
            </a:r>
            <a:endParaRPr lang="en-NZ" dirty="0"/>
          </a:p>
        </p:txBody>
      </p:sp>
      <p:sp>
        <p:nvSpPr>
          <p:cNvPr id="4" name="Slide Number Placeholder 3"/>
          <p:cNvSpPr>
            <a:spLocks noGrp="1"/>
          </p:cNvSpPr>
          <p:nvPr>
            <p:ph type="sldNum" sz="quarter" idx="10"/>
          </p:nvPr>
        </p:nvSpPr>
        <p:spPr/>
        <p:txBody>
          <a:bodyPr/>
          <a:lstStyle/>
          <a:p>
            <a:pPr>
              <a:defRPr/>
            </a:pPr>
            <a:fld id="{24EF0A03-B171-4EF3-9EA0-7AAA8B9765C6}" type="slidenum">
              <a:rPr lang="en-US" smtClean="0"/>
              <a:pPr>
                <a:defRPr/>
              </a:pPr>
              <a:t>6</a:t>
            </a:fld>
            <a:endParaRPr lang="en-US"/>
          </a:p>
        </p:txBody>
      </p:sp>
    </p:spTree>
    <p:extLst>
      <p:ext uri="{BB962C8B-B14F-4D97-AF65-F5344CB8AC3E}">
        <p14:creationId xmlns:p14="http://schemas.microsoft.com/office/powerpoint/2010/main" val="62359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68839DC-7CC4-4FF7-A526-387E4687395B}"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5CF866-0132-45E5-A062-38427E5D17A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78C118-D657-484C-BE5E-513223ADACE7}"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14304B-DC12-4FFE-9CCA-200D714ACB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12D645-CA15-489C-9CC0-CCBF012FF142}"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235555-6883-4CF8-86D8-ECF3DD727AE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DD1D1D-A739-4BEB-82C0-850088AF972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36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A5D1336-DCD5-4B70-BD05-2DB40C139E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22404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F89934-35AB-4944-A6C4-E4E4645EE6C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32418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C99F0B-6255-458F-85CC-498166C8379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40752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48C02ED-7154-46CB-9E7A-491747937D4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82131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9C5F888-DF86-487C-9DC8-592DB48E3F7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973407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499BB64-426F-4301-86DD-B3576582122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384311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6C90987-A278-431D-8D9B-6ABBA2FC5DF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26066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18C2E4-5C66-47FE-9D5D-F2E4F9E2278B}"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52F2E7-84A1-4264-BE03-0F1D0FEAB325}"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81FA765-7D68-460A-B52A-70D85BDD4B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6828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2E2B3FA-B02B-4466-9E97-FE8A613398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03377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615422-A9AE-47A5-9A98-2F79CAD306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7363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16A7FD2-A178-495D-88D1-E788DC32A605}" type="datetimeFigureOut">
              <a:rPr lang="en-US"/>
              <a:pPr>
                <a:defRPr/>
              </a:pPr>
              <a:t>10/18/2014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0F8D92F-2DA7-4981-9E47-3EFC15A8DE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AF60DD-E8F5-4C7C-81B7-E17B7D96410A}"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ED039C-AB9E-43E8-A2C9-EE475C2CF5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9F9C957-7499-47F0-81C8-7F0E84B2F328}" type="datetimeFigureOut">
              <a:rPr lang="en-US"/>
              <a:pPr>
                <a:defRPr/>
              </a:pPr>
              <a:t>10/18/2014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5524F23-8FDF-42F5-9C18-A8844F7978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879A304-F8DF-4481-8530-A4202ACD2166}" type="datetimeFigureOut">
              <a:rPr lang="en-US"/>
              <a:pPr>
                <a:defRPr/>
              </a:pPr>
              <a:t>10/18/2014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5E252B1-7C7F-49BE-BDBF-A74B258AEAC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FE7D62-A9FF-45D9-82AF-1056F8F3ACCF}" type="datetimeFigureOut">
              <a:rPr lang="en-US"/>
              <a:pPr>
                <a:defRPr/>
              </a:pPr>
              <a:t>10/18/2014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F944C10-F0FB-446E-AD02-2706DB37ED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DC79A1-B4C2-43C8-99FB-DEF114F48C7C}"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8F267A-6A78-439D-AB6F-886C1238A0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EC894E-C315-453E-A86D-F09C7311A311}" type="datetimeFigureOut">
              <a:rPr lang="en-US"/>
              <a:pPr>
                <a:defRPr/>
              </a:pPr>
              <a:t>10/18/2014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CE0DC9-BBC1-4717-8A5E-3062DE9B88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83521B1-FE13-4EBA-9EA4-BBC6401F7A87}" type="datetimeFigureOut">
              <a:rPr lang="en-US"/>
              <a:pPr>
                <a:defRPr/>
              </a:pPr>
              <a:t>10/18/2014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B0CA324-47C3-4113-AF0A-187E323BCC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pPr eaLnBrk="0" hangingPunct="0">
              <a:defRPr/>
            </a:pPr>
            <a:endParaRPr lang="en-US">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pPr eaLnBrk="0" hangingPunct="0">
              <a:defRPr/>
            </a:pPr>
            <a:endParaRPr lang="en-US">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pPr eaLnBrk="0" hangingPunct="0">
              <a:defRPr/>
            </a:pPr>
            <a:fld id="{96D0F4EE-8F74-48DB-BDFE-BFDF4BB03E87}" type="slidenum">
              <a:rPr lang="en-US">
                <a:solidFill>
                  <a:srgbClr val="000000"/>
                </a:solidFill>
                <a:latin typeface="Times New Roman" pitchFamily="18" charset="0"/>
              </a:rPr>
              <a:pPr eaLnBrk="0" hangingPunct="0">
                <a:defRPr/>
              </a:pPr>
              <a:t>‹#›</a:t>
            </a:fld>
            <a:endParaRPr lang="en-US" dirty="0">
              <a:solidFill>
                <a:srgbClr val="000000"/>
              </a:solidFill>
              <a:latin typeface="Times New Roman" pitchFamily="18" charset="0"/>
            </a:endParaRPr>
          </a:p>
        </p:txBody>
      </p:sp>
    </p:spTree>
    <p:extLst>
      <p:ext uri="{BB962C8B-B14F-4D97-AF65-F5344CB8AC3E}">
        <p14:creationId xmlns:p14="http://schemas.microsoft.com/office/powerpoint/2010/main" val="934655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18.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Damping" TargetMode="External"/><Relationship Id="rId3" Type="http://schemas.openxmlformats.org/officeDocument/2006/relationships/hyperlink" Target="http://en.wikipedia.org/wiki/Physics" TargetMode="External"/><Relationship Id="rId7" Type="http://schemas.openxmlformats.org/officeDocument/2006/relationships/hyperlink" Target="http://en.wikipedia.org/wiki/Periodic_functio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en.wikipedia.org/wiki/Frequency" TargetMode="External"/><Relationship Id="rId11" Type="http://schemas.openxmlformats.org/officeDocument/2006/relationships/hyperlink" Target="http://en.wikipedia.org/wiki/Resonance" TargetMode="External"/><Relationship Id="rId5" Type="http://schemas.openxmlformats.org/officeDocument/2006/relationships/hyperlink" Target="http://en.wikipedia.org/wiki/Amplitude" TargetMode="External"/><Relationship Id="rId10" Type="http://schemas.openxmlformats.org/officeDocument/2006/relationships/image" Target="../media/image4.png"/><Relationship Id="rId4" Type="http://schemas.openxmlformats.org/officeDocument/2006/relationships/hyperlink" Target="http://en.wikipedia.org/wiki/Oscillate" TargetMode="Externa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Electric_field" TargetMode="External"/><Relationship Id="rId3" Type="http://schemas.openxmlformats.org/officeDocument/2006/relationships/hyperlink" Target="http://en.wikipedia.org/wiki/Inductors" TargetMode="External"/><Relationship Id="rId7" Type="http://schemas.openxmlformats.org/officeDocument/2006/relationships/hyperlink" Target="http://en.wikipedia.org/wiki/Magnetic_field" TargetMode="External"/><Relationship Id="rId2" Type="http://schemas.openxmlformats.org/officeDocument/2006/relationships/hyperlink" Target="http://en.wikipedia.org/wiki/Capacitors" TargetMode="External"/><Relationship Id="rId1" Type="http://schemas.openxmlformats.org/officeDocument/2006/relationships/slideLayout" Target="../slideLayouts/slideLayout7.xml"/><Relationship Id="rId6" Type="http://schemas.openxmlformats.org/officeDocument/2006/relationships/hyperlink" Target="http://en.wikipedia.org/wiki/Capacitive_reactance" TargetMode="External"/><Relationship Id="rId5" Type="http://schemas.openxmlformats.org/officeDocument/2006/relationships/hyperlink" Target="http://en.wikipedia.org/wiki/Inductive_reactance" TargetMode="External"/><Relationship Id="rId4" Type="http://schemas.openxmlformats.org/officeDocument/2006/relationships/hyperlink" Target="http://en.wikipedia.org/wiki/Pendulum" TargetMode="External"/><Relationship Id="rId9" Type="http://schemas.openxmlformats.org/officeDocument/2006/relationships/hyperlink" Target="http://en.wikipedia.org/wiki/Electrical_reso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Capacitance" TargetMode="External"/><Relationship Id="rId13" Type="http://schemas.openxmlformats.org/officeDocument/2006/relationships/hyperlink" Target="http://en.wikipedia.org/wiki/Electronic_oscillator" TargetMode="External"/><Relationship Id="rId3" Type="http://schemas.openxmlformats.org/officeDocument/2006/relationships/hyperlink" Target="http://en.wikipedia.org/wiki/Resistor" TargetMode="External"/><Relationship Id="rId7" Type="http://schemas.openxmlformats.org/officeDocument/2006/relationships/hyperlink" Target="http://en.wikipedia.org/wiki/Inductance" TargetMode="External"/><Relationship Id="rId12" Type="http://schemas.openxmlformats.org/officeDocument/2006/relationships/hyperlink" Target="http://en.wikipedia.org/wiki/Damping" TargetMode="External"/><Relationship Id="rId2" Type="http://schemas.openxmlformats.org/officeDocument/2006/relationships/hyperlink" Target="http://en.wikipedia.org/wiki/Electrical_circuit" TargetMode="External"/><Relationship Id="rId16" Type="http://schemas.openxmlformats.org/officeDocument/2006/relationships/hyperlink" Target="http://en.wikipedia.org/wiki/Television_set" TargetMode="External"/><Relationship Id="rId1" Type="http://schemas.openxmlformats.org/officeDocument/2006/relationships/slideLayout" Target="../slideLayouts/slideLayout7.xml"/><Relationship Id="rId6" Type="http://schemas.openxmlformats.org/officeDocument/2006/relationships/hyperlink" Target="http://en.wikipedia.org/wiki/Electrical_resistance" TargetMode="External"/><Relationship Id="rId11" Type="http://schemas.openxmlformats.org/officeDocument/2006/relationships/hyperlink" Target="http://en.wikipedia.org/wiki/LC_circuit" TargetMode="External"/><Relationship Id="rId5" Type="http://schemas.openxmlformats.org/officeDocument/2006/relationships/hyperlink" Target="http://en.wikipedia.org/wiki/Capacitor" TargetMode="External"/><Relationship Id="rId15" Type="http://schemas.openxmlformats.org/officeDocument/2006/relationships/hyperlink" Target="http://en.wikipedia.org/wiki/Receiver_(radio)" TargetMode="External"/><Relationship Id="rId10" Type="http://schemas.openxmlformats.org/officeDocument/2006/relationships/hyperlink" Target="http://en.wikipedia.org/wiki/Resonance" TargetMode="External"/><Relationship Id="rId4" Type="http://schemas.openxmlformats.org/officeDocument/2006/relationships/hyperlink" Target="http://en.wikipedia.org/wiki/Inductor" TargetMode="External"/><Relationship Id="rId9" Type="http://schemas.openxmlformats.org/officeDocument/2006/relationships/hyperlink" Target="http://en.wikipedia.org/wiki/Harmonic_oscillator" TargetMode="External"/><Relationship Id="rId14" Type="http://schemas.openxmlformats.org/officeDocument/2006/relationships/hyperlink" Target="http://en.wikipedia.org/wiki/Tuner_(electroni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3366" y="2286000"/>
            <a:ext cx="6917278" cy="258532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Resonance review…</a:t>
            </a:r>
          </a:p>
          <a:p>
            <a:pPr algn="ct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Mechanics - SHM</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1731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071563" y="252413"/>
            <a:ext cx="7572375" cy="461962"/>
          </a:xfrm>
          <a:prstGeom prst="rect">
            <a:avLst/>
          </a:prstGeom>
          <a:noFill/>
          <a:ln w="9525">
            <a:noFill/>
            <a:miter lim="800000"/>
            <a:headEnd/>
            <a:tailEnd/>
          </a:ln>
        </p:spPr>
        <p:txBody>
          <a:bodyPr>
            <a:spAutoFit/>
          </a:bodyPr>
          <a:lstStyle/>
          <a:p>
            <a:pPr algn="ctr" eaLnBrk="0" hangingPunct="0">
              <a:spcBef>
                <a:spcPct val="50000"/>
              </a:spcBef>
            </a:pPr>
            <a:r>
              <a:rPr lang="en-US" sz="2400" b="1" u="sng">
                <a:solidFill>
                  <a:srgbClr val="003300"/>
                </a:solidFill>
                <a:cs typeface="Arial" charset="0"/>
              </a:rPr>
              <a:t>Resonance ~Driven or Forced Harmonic Motion</a:t>
            </a:r>
          </a:p>
        </p:txBody>
      </p:sp>
      <p:pic>
        <p:nvPicPr>
          <p:cNvPr id="28675" name="Picture 3" descr="j0283677"/>
          <p:cNvPicPr>
            <a:picLocks noChangeAspect="1" noChangeArrowheads="1" noCrop="1"/>
          </p:cNvPicPr>
          <p:nvPr/>
        </p:nvPicPr>
        <p:blipFill>
          <a:blip r:embed="rId3" cstate="email"/>
          <a:srcRect/>
          <a:stretch>
            <a:fillRect/>
          </a:stretch>
        </p:blipFill>
        <p:spPr bwMode="auto">
          <a:xfrm>
            <a:off x="4486275" y="3232150"/>
            <a:ext cx="1371600" cy="892175"/>
          </a:xfrm>
          <a:prstGeom prst="rect">
            <a:avLst/>
          </a:prstGeom>
          <a:noFill/>
          <a:ln w="9525">
            <a:noFill/>
            <a:miter lim="800000"/>
            <a:headEnd/>
            <a:tailEnd/>
          </a:ln>
        </p:spPr>
      </p:pic>
      <p:pic>
        <p:nvPicPr>
          <p:cNvPr id="28676" name="Picture 4" descr="j0155921"/>
          <p:cNvPicPr>
            <a:picLocks noChangeAspect="1" noChangeArrowheads="1"/>
          </p:cNvPicPr>
          <p:nvPr/>
        </p:nvPicPr>
        <p:blipFill>
          <a:blip r:embed="rId4" cstate="email"/>
          <a:srcRect r="55464"/>
          <a:stretch>
            <a:fillRect/>
          </a:stretch>
        </p:blipFill>
        <p:spPr bwMode="auto">
          <a:xfrm>
            <a:off x="3943350" y="2953010"/>
            <a:ext cx="685800" cy="1820863"/>
          </a:xfrm>
          <a:prstGeom prst="rect">
            <a:avLst/>
          </a:prstGeom>
          <a:noFill/>
          <a:ln w="9525">
            <a:noFill/>
            <a:miter lim="800000"/>
            <a:headEnd/>
            <a:tailEnd/>
          </a:ln>
        </p:spPr>
      </p:pic>
      <p:sp>
        <p:nvSpPr>
          <p:cNvPr id="23557" name="AutoShape 6"/>
          <p:cNvSpPr>
            <a:spLocks noChangeArrowheads="1"/>
          </p:cNvSpPr>
          <p:nvPr/>
        </p:nvSpPr>
        <p:spPr bwMode="auto">
          <a:xfrm rot="5400000">
            <a:off x="3262313" y="3919538"/>
            <a:ext cx="228600" cy="533400"/>
          </a:xfrm>
          <a:prstGeom prst="upArrow">
            <a:avLst>
              <a:gd name="adj1" fmla="val 50000"/>
              <a:gd name="adj2" fmla="val 65106"/>
            </a:avLst>
          </a:prstGeom>
          <a:noFill/>
          <a:ln w="9525">
            <a:solidFill>
              <a:schemeClr val="tx1"/>
            </a:solidFill>
            <a:miter lim="800000"/>
            <a:headEnd/>
            <a:tailEnd/>
          </a:ln>
        </p:spPr>
        <p:txBody>
          <a:bodyPr anchor="ctr">
            <a:spAutoFit/>
          </a:bodyPr>
          <a:lstStyle/>
          <a:p>
            <a:pPr eaLnBrk="0" hangingPunct="0"/>
            <a:endParaRPr lang="en-NZ" sz="2400" b="1">
              <a:solidFill>
                <a:srgbClr val="CC3300"/>
              </a:solidFill>
              <a:cs typeface="Arial" charset="0"/>
            </a:endParaRPr>
          </a:p>
        </p:txBody>
      </p:sp>
      <p:sp>
        <p:nvSpPr>
          <p:cNvPr id="9222" name="Text Box 7"/>
          <p:cNvSpPr txBox="1">
            <a:spLocks noChangeArrowheads="1"/>
          </p:cNvSpPr>
          <p:nvPr/>
        </p:nvSpPr>
        <p:spPr bwMode="auto">
          <a:xfrm>
            <a:off x="23813" y="4010025"/>
            <a:ext cx="3352800" cy="457200"/>
          </a:xfrm>
          <a:prstGeom prst="rect">
            <a:avLst/>
          </a:prstGeom>
          <a:noFill/>
          <a:ln w="9525">
            <a:noFill/>
            <a:miter lim="800000"/>
            <a:headEnd/>
            <a:tailEnd/>
          </a:ln>
        </p:spPr>
        <p:txBody>
          <a:bodyPr>
            <a:spAutoFit/>
          </a:bodyPr>
          <a:lstStyle/>
          <a:p>
            <a:pPr algn="ctr" eaLnBrk="0" hangingPunct="0">
              <a:spcBef>
                <a:spcPct val="50000"/>
              </a:spcBef>
            </a:pPr>
            <a:r>
              <a:rPr lang="en-US" sz="2400" b="1" dirty="0">
                <a:solidFill>
                  <a:srgbClr val="CC3300"/>
                </a:solidFill>
                <a:cs typeface="Arial" charset="0"/>
              </a:rPr>
              <a:t>Driving Force</a:t>
            </a:r>
          </a:p>
        </p:txBody>
      </p:sp>
      <p:sp>
        <p:nvSpPr>
          <p:cNvPr id="7176" name="Text Box 10"/>
          <p:cNvSpPr txBox="1">
            <a:spLocks noChangeArrowheads="1"/>
          </p:cNvSpPr>
          <p:nvPr/>
        </p:nvSpPr>
        <p:spPr bwMode="auto">
          <a:xfrm>
            <a:off x="285750" y="2440153"/>
            <a:ext cx="8001000" cy="830263"/>
          </a:xfrm>
          <a:prstGeom prst="rect">
            <a:avLst/>
          </a:prstGeom>
          <a:noFill/>
          <a:ln w="9525">
            <a:noFill/>
            <a:miter lim="800000"/>
            <a:headEnd/>
            <a:tailEnd/>
          </a:ln>
        </p:spPr>
        <p:txBody>
          <a:bodyPr>
            <a:spAutoFit/>
          </a:bodyPr>
          <a:lstStyle/>
          <a:p>
            <a:pPr eaLnBrk="0" hangingPunct="0">
              <a:spcBef>
                <a:spcPct val="50000"/>
              </a:spcBef>
            </a:pPr>
            <a:r>
              <a:rPr lang="en-US" sz="2400" b="1" dirty="0">
                <a:solidFill>
                  <a:srgbClr val="000099"/>
                </a:solidFill>
                <a:cs typeface="Arial" charset="0"/>
              </a:rPr>
              <a:t>If the </a:t>
            </a:r>
            <a:r>
              <a:rPr lang="en-US" sz="2400" b="1" u="sng" dirty="0">
                <a:solidFill>
                  <a:srgbClr val="FF0000"/>
                </a:solidFill>
                <a:cs typeface="Arial" charset="0"/>
              </a:rPr>
              <a:t>driving force</a:t>
            </a:r>
            <a:r>
              <a:rPr lang="en-US" sz="2400" b="1" dirty="0">
                <a:solidFill>
                  <a:srgbClr val="000099"/>
                </a:solidFill>
                <a:cs typeface="Arial" charset="0"/>
              </a:rPr>
              <a:t> frequency matches the </a:t>
            </a:r>
            <a:r>
              <a:rPr lang="en-US" sz="2400" b="1" u="sng" dirty="0">
                <a:solidFill>
                  <a:srgbClr val="FF0000"/>
                </a:solidFill>
                <a:cs typeface="Arial" charset="0"/>
              </a:rPr>
              <a:t>natural frequency</a:t>
            </a:r>
            <a:r>
              <a:rPr lang="en-US" sz="2400" b="1" dirty="0">
                <a:solidFill>
                  <a:srgbClr val="000099"/>
                </a:solidFill>
                <a:cs typeface="Arial" charset="0"/>
              </a:rPr>
              <a:t>…</a:t>
            </a:r>
          </a:p>
        </p:txBody>
      </p:sp>
      <p:sp>
        <p:nvSpPr>
          <p:cNvPr id="28689" name="Text Box 17"/>
          <p:cNvSpPr txBox="1">
            <a:spLocks noChangeArrowheads="1"/>
          </p:cNvSpPr>
          <p:nvPr/>
        </p:nvSpPr>
        <p:spPr bwMode="auto">
          <a:xfrm>
            <a:off x="285750" y="4714875"/>
            <a:ext cx="8858250" cy="830263"/>
          </a:xfrm>
          <a:prstGeom prst="rect">
            <a:avLst/>
          </a:prstGeom>
          <a:noFill/>
          <a:ln w="9525">
            <a:noFill/>
            <a:miter lim="800000"/>
            <a:headEnd/>
            <a:tailEnd/>
          </a:ln>
        </p:spPr>
        <p:txBody>
          <a:bodyPr>
            <a:spAutoFit/>
          </a:bodyPr>
          <a:lstStyle/>
          <a:p>
            <a:pPr eaLnBrk="0" hangingPunct="0">
              <a:spcBef>
                <a:spcPct val="50000"/>
              </a:spcBef>
            </a:pPr>
            <a:r>
              <a:rPr lang="en-US" sz="2400" b="1" dirty="0">
                <a:solidFill>
                  <a:srgbClr val="000099"/>
                </a:solidFill>
                <a:cs typeface="Arial" charset="0"/>
              </a:rPr>
              <a:t>then the </a:t>
            </a:r>
            <a:r>
              <a:rPr lang="en-US" sz="2400" b="1" dirty="0">
                <a:solidFill>
                  <a:srgbClr val="FF0000"/>
                </a:solidFill>
                <a:cs typeface="Arial" charset="0"/>
              </a:rPr>
              <a:t>amplitude</a:t>
            </a:r>
            <a:r>
              <a:rPr lang="en-US" sz="2400" b="1" dirty="0">
                <a:solidFill>
                  <a:srgbClr val="000099"/>
                </a:solidFill>
                <a:cs typeface="Arial" charset="0"/>
              </a:rPr>
              <a:t> </a:t>
            </a:r>
            <a:r>
              <a:rPr lang="en-US" sz="2400" b="1" dirty="0" smtClean="0">
                <a:solidFill>
                  <a:srgbClr val="000099"/>
                </a:solidFill>
                <a:cs typeface="Arial" charset="0"/>
              </a:rPr>
              <a:t>wil</a:t>
            </a:r>
            <a:r>
              <a:rPr lang="en-US" sz="2400" b="1" dirty="0" smtClean="0">
                <a:solidFill>
                  <a:srgbClr val="000099"/>
                </a:solidFill>
                <a:cs typeface="Arial" charset="0"/>
              </a:rPr>
              <a:t>l increase and </a:t>
            </a:r>
            <a:r>
              <a:rPr lang="en-US" sz="2400" b="1" dirty="0" smtClean="0">
                <a:solidFill>
                  <a:srgbClr val="000099"/>
                </a:solidFill>
                <a:cs typeface="Arial" charset="0"/>
              </a:rPr>
              <a:t>can </a:t>
            </a:r>
            <a:r>
              <a:rPr lang="en-US" sz="2400" b="1" dirty="0">
                <a:solidFill>
                  <a:srgbClr val="000099"/>
                </a:solidFill>
                <a:cs typeface="Arial" charset="0"/>
              </a:rPr>
              <a:t>becoming </a:t>
            </a:r>
            <a:r>
              <a:rPr lang="en-US" sz="2400" b="1" dirty="0">
                <a:solidFill>
                  <a:srgbClr val="FF0000"/>
                </a:solidFill>
                <a:cs typeface="Arial" charset="0"/>
              </a:rPr>
              <a:t>large</a:t>
            </a:r>
            <a:r>
              <a:rPr lang="en-US" sz="2400" b="1" dirty="0">
                <a:solidFill>
                  <a:srgbClr val="000099"/>
                </a:solidFill>
                <a:cs typeface="Arial" charset="0"/>
              </a:rPr>
              <a:t> (and potentially dangerous).  This is called </a:t>
            </a:r>
            <a:r>
              <a:rPr lang="en-US" sz="2400" b="1" u="sng" dirty="0">
                <a:solidFill>
                  <a:srgbClr val="FF0000"/>
                </a:solidFill>
                <a:cs typeface="Arial" charset="0"/>
              </a:rPr>
              <a:t>Resonance</a:t>
            </a:r>
            <a:r>
              <a:rPr lang="en-US" sz="2400" b="1" dirty="0">
                <a:solidFill>
                  <a:srgbClr val="000099"/>
                </a:solidFill>
                <a:cs typeface="Arial" charset="0"/>
              </a:rPr>
              <a:t>.</a:t>
            </a:r>
          </a:p>
        </p:txBody>
      </p:sp>
      <p:sp>
        <p:nvSpPr>
          <p:cNvPr id="20" name="Text Box 3"/>
          <p:cNvSpPr txBox="1">
            <a:spLocks noChangeArrowheads="1"/>
          </p:cNvSpPr>
          <p:nvPr/>
        </p:nvSpPr>
        <p:spPr bwMode="auto">
          <a:xfrm>
            <a:off x="285750" y="857250"/>
            <a:ext cx="8858250" cy="1569660"/>
          </a:xfrm>
          <a:prstGeom prst="rect">
            <a:avLst/>
          </a:prstGeom>
          <a:noFill/>
          <a:ln w="9525">
            <a:noFill/>
            <a:miter lim="800000"/>
            <a:headEnd/>
            <a:tailEnd/>
          </a:ln>
        </p:spPr>
        <p:txBody>
          <a:bodyPr>
            <a:spAutoFit/>
          </a:bodyPr>
          <a:lstStyle/>
          <a:p>
            <a:pPr eaLnBrk="0" hangingPunct="0"/>
            <a:r>
              <a:rPr lang="en-US" altLang="zh-TW" sz="2400" b="1" dirty="0">
                <a:solidFill>
                  <a:srgbClr val="000000"/>
                </a:solidFill>
                <a:ea typeface="PMingLiU" pitchFamily="18" charset="-120"/>
                <a:cs typeface="Arial" charset="0"/>
              </a:rPr>
              <a:t>When a system is disturbed by a </a:t>
            </a:r>
            <a:r>
              <a:rPr lang="en-US" altLang="zh-TW" sz="2400" b="1" i="1" dirty="0">
                <a:solidFill>
                  <a:srgbClr val="FF0000"/>
                </a:solidFill>
                <a:ea typeface="PMingLiU" pitchFamily="18" charset="-120"/>
                <a:cs typeface="Arial" charset="0"/>
              </a:rPr>
              <a:t>periodic driving force</a:t>
            </a:r>
            <a:r>
              <a:rPr lang="en-US" altLang="zh-TW" sz="2400" b="1" dirty="0">
                <a:solidFill>
                  <a:srgbClr val="FF0000"/>
                </a:solidFill>
                <a:ea typeface="PMingLiU" pitchFamily="18" charset="-120"/>
                <a:cs typeface="Arial" charset="0"/>
              </a:rPr>
              <a:t> </a:t>
            </a:r>
            <a:r>
              <a:rPr lang="en-US" altLang="zh-TW" sz="2400" b="1" dirty="0">
                <a:solidFill>
                  <a:srgbClr val="000000"/>
                </a:solidFill>
                <a:ea typeface="PMingLiU" pitchFamily="18" charset="-120"/>
                <a:cs typeface="Arial" charset="0"/>
              </a:rPr>
              <a:t>and then oscillates, this is called </a:t>
            </a:r>
            <a:r>
              <a:rPr lang="en-US" altLang="zh-TW" sz="2400" b="1" i="1" dirty="0">
                <a:solidFill>
                  <a:srgbClr val="FF0000"/>
                </a:solidFill>
                <a:ea typeface="PMingLiU" pitchFamily="18" charset="-120"/>
                <a:cs typeface="Arial" charset="0"/>
              </a:rPr>
              <a:t>forced oscillation</a:t>
            </a:r>
            <a:r>
              <a:rPr lang="en-US" altLang="zh-TW" sz="2400" b="1" dirty="0">
                <a:solidFill>
                  <a:srgbClr val="000000"/>
                </a:solidFill>
                <a:ea typeface="PMingLiU" pitchFamily="18" charset="-120"/>
                <a:cs typeface="Arial" charset="0"/>
              </a:rPr>
              <a:t>. A system is said to have a ‘</a:t>
            </a:r>
            <a:r>
              <a:rPr lang="en-US" altLang="zh-TW" sz="2400" b="1" i="1" dirty="0">
                <a:solidFill>
                  <a:srgbClr val="FF0000"/>
                </a:solidFill>
                <a:ea typeface="PMingLiU" pitchFamily="18" charset="-120"/>
                <a:cs typeface="Arial" charset="0"/>
              </a:rPr>
              <a:t>natural’</a:t>
            </a:r>
            <a:r>
              <a:rPr lang="en-US" altLang="zh-TW" sz="2400" b="1" i="1" dirty="0">
                <a:solidFill>
                  <a:srgbClr val="000000"/>
                </a:solidFill>
                <a:ea typeface="PMingLiU" pitchFamily="18" charset="-120"/>
                <a:cs typeface="Arial" charset="0"/>
              </a:rPr>
              <a:t> or </a:t>
            </a:r>
            <a:r>
              <a:rPr lang="en-US" altLang="zh-TW" sz="2400" b="1" i="1" dirty="0">
                <a:solidFill>
                  <a:srgbClr val="FF0000"/>
                </a:solidFill>
                <a:ea typeface="PMingLiU" pitchFamily="18" charset="-120"/>
                <a:cs typeface="Arial" charset="0"/>
              </a:rPr>
              <a:t>resonance frequency </a:t>
            </a:r>
            <a:r>
              <a:rPr lang="en-US" altLang="zh-TW" sz="2400" b="1" i="1" dirty="0">
                <a:solidFill>
                  <a:srgbClr val="000000"/>
                </a:solidFill>
                <a:ea typeface="PMingLiU" pitchFamily="18" charset="-120"/>
                <a:cs typeface="Arial" charset="0"/>
              </a:rPr>
              <a:t>( </a:t>
            </a:r>
            <a:r>
              <a:rPr lang="en-US" altLang="zh-TW" sz="2400" b="1" i="1" dirty="0" err="1">
                <a:solidFill>
                  <a:srgbClr val="FF0000"/>
                </a:solidFill>
                <a:ea typeface="PMingLiU" pitchFamily="18" charset="-120"/>
                <a:cs typeface="Arial" charset="0"/>
              </a:rPr>
              <a:t>f</a:t>
            </a:r>
            <a:r>
              <a:rPr lang="en-US" altLang="zh-TW" sz="2400" b="1" i="1" baseline="-25000" dirty="0" err="1">
                <a:solidFill>
                  <a:srgbClr val="FF0000"/>
                </a:solidFill>
                <a:ea typeface="PMingLiU" pitchFamily="18" charset="-120"/>
                <a:cs typeface="Arial" charset="0"/>
              </a:rPr>
              <a:t>o</a:t>
            </a:r>
            <a:r>
              <a:rPr lang="en-US" altLang="zh-TW" sz="2400" b="1" i="1" dirty="0">
                <a:solidFill>
                  <a:srgbClr val="FF0000"/>
                </a:solidFill>
                <a:ea typeface="PMingLiU" pitchFamily="18" charset="-120"/>
                <a:cs typeface="Arial" charset="0"/>
              </a:rPr>
              <a:t> </a:t>
            </a:r>
            <a:r>
              <a:rPr lang="en-US" altLang="zh-TW" sz="2400" b="1" i="1" dirty="0">
                <a:solidFill>
                  <a:srgbClr val="000000"/>
                </a:solidFill>
                <a:ea typeface="PMingLiU" pitchFamily="18" charset="-120"/>
                <a:cs typeface="Arial" charset="0"/>
              </a:rPr>
              <a:t>) which </a:t>
            </a:r>
            <a:r>
              <a:rPr lang="en-US" altLang="zh-TW" sz="2400" b="1" dirty="0">
                <a:solidFill>
                  <a:srgbClr val="000000"/>
                </a:solidFill>
                <a:ea typeface="PMingLiU" pitchFamily="18" charset="-120"/>
                <a:cs typeface="Arial" charset="0"/>
              </a:rPr>
              <a:t>is </a:t>
            </a:r>
            <a:r>
              <a:rPr lang="en-US" altLang="zh-TW" sz="2400" b="1" i="1" dirty="0">
                <a:solidFill>
                  <a:srgbClr val="000000"/>
                </a:solidFill>
                <a:ea typeface="PMingLiU" pitchFamily="18" charset="-120"/>
                <a:cs typeface="Arial" charset="0"/>
              </a:rPr>
              <a:t>independent of</a:t>
            </a:r>
            <a:r>
              <a:rPr lang="en-US" altLang="zh-TW" sz="2400" b="1" dirty="0">
                <a:solidFill>
                  <a:srgbClr val="000000"/>
                </a:solidFill>
                <a:ea typeface="PMingLiU" pitchFamily="18" charset="-120"/>
                <a:cs typeface="Arial" charset="0"/>
              </a:rPr>
              <a:t>  the frequency of the driving force</a:t>
            </a:r>
            <a:r>
              <a:rPr lang="en-US" altLang="zh-TW" sz="2400" b="1" dirty="0" smtClean="0">
                <a:solidFill>
                  <a:srgbClr val="000000"/>
                </a:solidFill>
                <a:ea typeface="PMingLiU" pitchFamily="18" charset="-120"/>
                <a:cs typeface="Arial" charset="0"/>
              </a:rPr>
              <a:t>.</a:t>
            </a:r>
            <a:endParaRPr lang="en-US" altLang="zh-TW" sz="2400" b="1" dirty="0">
              <a:solidFill>
                <a:srgbClr val="000000"/>
              </a:solidFill>
              <a:ea typeface="PMingLiU" pitchFamily="18" charset="-120"/>
              <a:cs typeface="Arial" charset="0"/>
            </a:endParaRPr>
          </a:p>
        </p:txBody>
      </p:sp>
      <p:sp>
        <p:nvSpPr>
          <p:cNvPr id="10" name="TextBox 9"/>
          <p:cNvSpPr txBox="1">
            <a:spLocks noChangeArrowheads="1"/>
          </p:cNvSpPr>
          <p:nvPr/>
        </p:nvSpPr>
        <p:spPr bwMode="auto">
          <a:xfrm>
            <a:off x="228600" y="5600700"/>
            <a:ext cx="8786812" cy="830263"/>
          </a:xfrm>
          <a:prstGeom prst="rect">
            <a:avLst/>
          </a:prstGeom>
          <a:noFill/>
          <a:ln w="9525">
            <a:noFill/>
            <a:miter lim="800000"/>
            <a:headEnd/>
            <a:tailEnd/>
          </a:ln>
        </p:spPr>
        <p:txBody>
          <a:bodyPr>
            <a:spAutoFit/>
          </a:bodyPr>
          <a:lstStyle/>
          <a:p>
            <a:pPr eaLnBrk="0" hangingPunct="0"/>
            <a:r>
              <a:rPr lang="en-US" sz="2400" b="1" dirty="0">
                <a:solidFill>
                  <a:srgbClr val="000099"/>
                </a:solidFill>
                <a:cs typeface="Arial" charset="0"/>
              </a:rPr>
              <a:t>Resonance frequencies will be explored in Waves (standing waves / harmonics) &amp; AC Circuits (tuning radios).</a:t>
            </a:r>
            <a:endParaRPr lang="en-NZ" sz="2400" b="1" dirty="0">
              <a:solidFill>
                <a:srgbClr val="CC3300"/>
              </a:solidFill>
              <a:latin typeface="Times New Roman" pitchFamily="18" charset="0"/>
            </a:endParaRPr>
          </a:p>
        </p:txBody>
      </p:sp>
    </p:spTree>
    <p:extLst>
      <p:ext uri="{BB962C8B-B14F-4D97-AF65-F5344CB8AC3E}">
        <p14:creationId xmlns:p14="http://schemas.microsoft.com/office/powerpoint/2010/main" val="2361803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176"/>
                                        </p:tgtEl>
                                        <p:attrNameLst>
                                          <p:attrName>style.visibility</p:attrName>
                                        </p:attrNameLst>
                                      </p:cBhvr>
                                      <p:to>
                                        <p:strVal val="visible"/>
                                      </p:to>
                                    </p:set>
                                    <p:animEffect transition="in" filter="blinds(horizontal)">
                                      <p:cBhvr>
                                        <p:cTn id="13" dur="500"/>
                                        <p:tgtEl>
                                          <p:spTgt spid="717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8675"/>
                                        </p:tgtEl>
                                        <p:attrNameLst>
                                          <p:attrName>style.visibility</p:attrName>
                                        </p:attrNameLst>
                                      </p:cBhvr>
                                      <p:to>
                                        <p:strVal val="visible"/>
                                      </p:to>
                                    </p:set>
                                    <p:anim calcmode="lin" valueType="num">
                                      <p:cBhvr additive="base">
                                        <p:cTn id="18" dur="500" fill="hold"/>
                                        <p:tgtEl>
                                          <p:spTgt spid="28675"/>
                                        </p:tgtEl>
                                        <p:attrNameLst>
                                          <p:attrName>ppt_x</p:attrName>
                                        </p:attrNameLst>
                                      </p:cBhvr>
                                      <p:tavLst>
                                        <p:tav tm="0">
                                          <p:val>
                                            <p:strVal val="0-#ppt_w/2"/>
                                          </p:val>
                                        </p:tav>
                                        <p:tav tm="100000">
                                          <p:val>
                                            <p:strVal val="#ppt_x"/>
                                          </p:val>
                                        </p:tav>
                                      </p:tavLst>
                                    </p:anim>
                                    <p:anim calcmode="lin" valueType="num">
                                      <p:cBhvr additive="base">
                                        <p:cTn id="19" dur="500" fill="hold"/>
                                        <p:tgtEl>
                                          <p:spTgt spid="28675"/>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8676"/>
                                        </p:tgtEl>
                                        <p:attrNameLst>
                                          <p:attrName>style.visibility</p:attrName>
                                        </p:attrNameLst>
                                      </p:cBhvr>
                                      <p:to>
                                        <p:strVal val="visible"/>
                                      </p:to>
                                    </p:set>
                                    <p:anim calcmode="lin" valueType="num">
                                      <p:cBhvr additive="base">
                                        <p:cTn id="24" dur="500" fill="hold"/>
                                        <p:tgtEl>
                                          <p:spTgt spid="28676"/>
                                        </p:tgtEl>
                                        <p:attrNameLst>
                                          <p:attrName>ppt_x</p:attrName>
                                        </p:attrNameLst>
                                      </p:cBhvr>
                                      <p:tavLst>
                                        <p:tav tm="0">
                                          <p:val>
                                            <p:strVal val="0-#ppt_w/2"/>
                                          </p:val>
                                        </p:tav>
                                        <p:tav tm="100000">
                                          <p:val>
                                            <p:strVal val="#ppt_x"/>
                                          </p:val>
                                        </p:tav>
                                      </p:tavLst>
                                    </p:anim>
                                    <p:anim calcmode="lin" valueType="num">
                                      <p:cBhvr additive="base">
                                        <p:cTn id="25"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222"/>
                                        </p:tgtEl>
                                        <p:attrNameLst>
                                          <p:attrName>style.visibility</p:attrName>
                                        </p:attrNameLst>
                                      </p:cBhvr>
                                      <p:to>
                                        <p:strVal val="visible"/>
                                      </p:to>
                                    </p:set>
                                    <p:animEffect transition="in" filter="blinds(horizontal)">
                                      <p:cBhvr>
                                        <p:cTn id="30" dur="500"/>
                                        <p:tgtEl>
                                          <p:spTgt spid="922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55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28689"/>
                                        </p:tgtEl>
                                        <p:attrNameLst>
                                          <p:attrName>style.visibility</p:attrName>
                                        </p:attrNameLst>
                                      </p:cBhvr>
                                      <p:to>
                                        <p:strVal val="visible"/>
                                      </p:to>
                                    </p:set>
                                    <p:animEffect transition="in" filter="slide(fromBottom)">
                                      <p:cBhvr>
                                        <p:cTn id="39" dur="500"/>
                                        <p:tgtEl>
                                          <p:spTgt spid="28689"/>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blinds(horizontal)">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animBg="1"/>
      <p:bldP spid="9222" grpId="0"/>
      <p:bldP spid="7176" grpId="0"/>
      <p:bldP spid="28689" grpId="0" autoUpdateAnimBg="0"/>
      <p:bldP spid="20" grpId="0" autoUpdateAnimBg="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409709" cy="3477875"/>
          </a:xfrm>
          <a:prstGeom prst="rect">
            <a:avLst/>
          </a:prstGeom>
          <a:noFill/>
        </p:spPr>
        <p:txBody>
          <a:bodyPr wrap="square" rtlCol="0">
            <a:spAutoFit/>
          </a:bodyPr>
          <a:lstStyle/>
          <a:p>
            <a:r>
              <a:rPr lang="en-NZ" sz="2000" dirty="0" smtClean="0"/>
              <a:t>In </a:t>
            </a:r>
            <a:r>
              <a:rPr lang="en-NZ" sz="2000" dirty="0" smtClean="0">
                <a:hlinkClick r:id="rId3" tooltip="Physics"/>
              </a:rPr>
              <a:t>physics</a:t>
            </a:r>
            <a:r>
              <a:rPr lang="en-NZ" sz="2000" dirty="0" smtClean="0"/>
              <a:t>, </a:t>
            </a:r>
            <a:r>
              <a:rPr lang="en-NZ" sz="2000" b="1" dirty="0" smtClean="0">
                <a:solidFill>
                  <a:srgbClr val="FF0000"/>
                </a:solidFill>
              </a:rPr>
              <a:t>resonance</a:t>
            </a:r>
            <a:r>
              <a:rPr lang="en-NZ" sz="2000" dirty="0" smtClean="0"/>
              <a:t> is the tendency of a system to </a:t>
            </a:r>
            <a:r>
              <a:rPr lang="en-NZ" sz="2000" dirty="0" smtClean="0">
                <a:hlinkClick r:id="rId4" tooltip="Oscillate"/>
              </a:rPr>
              <a:t>oscillate</a:t>
            </a:r>
            <a:r>
              <a:rPr lang="en-NZ" sz="2000" dirty="0" smtClean="0"/>
              <a:t> with larger </a:t>
            </a:r>
            <a:r>
              <a:rPr lang="en-NZ" sz="2000" dirty="0" smtClean="0">
                <a:hlinkClick r:id="rId5" tooltip="Amplitude"/>
              </a:rPr>
              <a:t>amplitude</a:t>
            </a:r>
            <a:r>
              <a:rPr lang="en-NZ" sz="2000" dirty="0" smtClean="0"/>
              <a:t> at some </a:t>
            </a:r>
            <a:r>
              <a:rPr lang="en-NZ" sz="2000" dirty="0" smtClean="0">
                <a:hlinkClick r:id="rId6" tooltip="Frequency"/>
              </a:rPr>
              <a:t>frequencies</a:t>
            </a:r>
            <a:r>
              <a:rPr lang="en-NZ" sz="2000" dirty="0" smtClean="0"/>
              <a:t> than at others.  At these frequencies, even small </a:t>
            </a:r>
            <a:r>
              <a:rPr lang="en-NZ" sz="2000" dirty="0" smtClean="0">
                <a:hlinkClick r:id="rId7" tooltip="Periodic function"/>
              </a:rPr>
              <a:t>periodic</a:t>
            </a:r>
            <a:r>
              <a:rPr lang="en-NZ" sz="2000" dirty="0" smtClean="0"/>
              <a:t> driving forces can produce large amplitude oscillations.</a:t>
            </a:r>
          </a:p>
          <a:p>
            <a:endParaRPr lang="en-NZ" sz="2000" dirty="0" smtClean="0"/>
          </a:p>
          <a:p>
            <a:r>
              <a:rPr lang="en-NZ" sz="2000" dirty="0" smtClean="0"/>
              <a:t>Resonances occur when a system is able to store and easily transfer energy between two or more different storage modes (such as </a:t>
            </a:r>
            <a:r>
              <a:rPr lang="en-NZ" sz="2000" b="1" dirty="0" smtClean="0">
                <a:solidFill>
                  <a:schemeClr val="tx2"/>
                </a:solidFill>
              </a:rPr>
              <a:t>kinetic</a:t>
            </a:r>
            <a:r>
              <a:rPr lang="en-NZ" sz="2000" dirty="0" smtClean="0">
                <a:solidFill>
                  <a:schemeClr val="tx2"/>
                </a:solidFill>
              </a:rPr>
              <a:t> </a:t>
            </a:r>
            <a:r>
              <a:rPr lang="en-NZ" sz="2000" dirty="0" smtClean="0"/>
              <a:t>energy and </a:t>
            </a:r>
            <a:r>
              <a:rPr lang="en-NZ" sz="2000" b="1" dirty="0" smtClean="0">
                <a:solidFill>
                  <a:srgbClr val="FF0000"/>
                </a:solidFill>
              </a:rPr>
              <a:t>potential</a:t>
            </a:r>
            <a:r>
              <a:rPr lang="en-NZ" sz="2000" dirty="0" smtClean="0"/>
              <a:t> energy in the case of a pendulum). However, there are some losses from cycle to cycle, called </a:t>
            </a:r>
            <a:r>
              <a:rPr lang="en-NZ" sz="2000" dirty="0" smtClean="0">
                <a:hlinkClick r:id="rId8" tooltip="Damping"/>
              </a:rPr>
              <a:t>damping</a:t>
            </a:r>
            <a:r>
              <a:rPr lang="en-NZ" sz="2000" dirty="0" smtClean="0"/>
              <a:t>. When damping is small, the resonant frequency is approximately equal to a </a:t>
            </a:r>
            <a:r>
              <a:rPr lang="en-NZ" sz="2000" b="1" dirty="0" smtClean="0">
                <a:solidFill>
                  <a:srgbClr val="FF0000"/>
                </a:solidFill>
              </a:rPr>
              <a:t>natural frequency </a:t>
            </a:r>
            <a:r>
              <a:rPr lang="en-NZ" sz="2000" dirty="0" smtClean="0"/>
              <a:t>of the system, which is a frequency of unforced vibrations. </a:t>
            </a:r>
            <a:endParaRPr lang="en-NZ" sz="2000" dirty="0"/>
          </a:p>
        </p:txBody>
      </p:sp>
      <p:pic>
        <p:nvPicPr>
          <p:cNvPr id="21506" name="Picture 2"/>
          <p:cNvPicPr>
            <a:picLocks noChangeAspect="1" noChangeArrowheads="1"/>
          </p:cNvPicPr>
          <p:nvPr/>
        </p:nvPicPr>
        <p:blipFill>
          <a:blip r:embed="rId9" cstate="print"/>
          <a:srcRect/>
          <a:stretch>
            <a:fillRect/>
          </a:stretch>
        </p:blipFill>
        <p:spPr bwMode="auto">
          <a:xfrm>
            <a:off x="401472" y="4084786"/>
            <a:ext cx="4114800" cy="1996888"/>
          </a:xfrm>
          <a:prstGeom prst="rect">
            <a:avLst/>
          </a:prstGeom>
          <a:noFill/>
          <a:ln w="9525">
            <a:noFill/>
            <a:miter lim="800000"/>
            <a:headEnd/>
            <a:tailEnd/>
          </a:ln>
        </p:spPr>
      </p:pic>
      <p:pic>
        <p:nvPicPr>
          <p:cNvPr id="21507" name="Picture 3"/>
          <p:cNvPicPr>
            <a:picLocks noChangeAspect="1" noChangeArrowheads="1"/>
          </p:cNvPicPr>
          <p:nvPr/>
        </p:nvPicPr>
        <p:blipFill>
          <a:blip r:embed="rId10" cstate="print"/>
          <a:srcRect/>
          <a:stretch>
            <a:fillRect/>
          </a:stretch>
        </p:blipFill>
        <p:spPr bwMode="auto">
          <a:xfrm>
            <a:off x="4843818" y="3985493"/>
            <a:ext cx="3733800" cy="2195474"/>
          </a:xfrm>
          <a:prstGeom prst="rect">
            <a:avLst/>
          </a:prstGeom>
          <a:noFill/>
          <a:ln w="9525">
            <a:noFill/>
            <a:miter lim="800000"/>
            <a:headEnd/>
            <a:tailEnd/>
          </a:ln>
        </p:spPr>
      </p:pic>
      <p:sp>
        <p:nvSpPr>
          <p:cNvPr id="2" name="Rectangle 1"/>
          <p:cNvSpPr/>
          <p:nvPr/>
        </p:nvSpPr>
        <p:spPr>
          <a:xfrm>
            <a:off x="457200" y="6243430"/>
            <a:ext cx="4108817" cy="369332"/>
          </a:xfrm>
          <a:prstGeom prst="rect">
            <a:avLst/>
          </a:prstGeom>
        </p:spPr>
        <p:txBody>
          <a:bodyPr wrap="none">
            <a:spAutoFit/>
          </a:bodyPr>
          <a:lstStyle/>
          <a:p>
            <a:pPr eaLnBrk="0" hangingPunct="0">
              <a:spcBef>
                <a:spcPct val="30000"/>
              </a:spcBef>
              <a:defRPr/>
            </a:pPr>
            <a:r>
              <a:rPr lang="en-NZ" dirty="0">
                <a:hlinkClick r:id="rId11"/>
              </a:rPr>
              <a:t>http://en.wikipedia.org/wiki/Resonance</a:t>
            </a:r>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153" y="152400"/>
            <a:ext cx="3988648" cy="1631216"/>
          </a:xfrm>
          <a:prstGeom prst="rect">
            <a:avLst/>
          </a:prstGeom>
        </p:spPr>
        <p:txBody>
          <a:bodyPr wrap="square">
            <a:spAutoFit/>
          </a:bodyPr>
          <a:lstStyle/>
          <a:p>
            <a:r>
              <a:rPr lang="en-NZ" b="1" dirty="0" smtClean="0">
                <a:solidFill>
                  <a:srgbClr val="FF0000"/>
                </a:solidFill>
              </a:rPr>
              <a:t>SHM of </a:t>
            </a:r>
            <a:r>
              <a:rPr lang="en-NZ" b="1" dirty="0">
                <a:solidFill>
                  <a:srgbClr val="FF0000"/>
                </a:solidFill>
              </a:rPr>
              <a:t>a </a:t>
            </a:r>
            <a:r>
              <a:rPr lang="en-NZ" b="1" dirty="0" smtClean="0">
                <a:solidFill>
                  <a:srgbClr val="FF0000"/>
                </a:solidFill>
              </a:rPr>
              <a:t>Pendulum: </a:t>
            </a:r>
          </a:p>
          <a:p>
            <a:r>
              <a:rPr lang="en-NZ" dirty="0" smtClean="0"/>
              <a:t>energy transformed </a:t>
            </a:r>
            <a:r>
              <a:rPr lang="en-NZ" dirty="0"/>
              <a:t>from gravitational </a:t>
            </a:r>
            <a:r>
              <a:rPr lang="en-NZ" b="1" dirty="0">
                <a:solidFill>
                  <a:srgbClr val="FF0000"/>
                </a:solidFill>
              </a:rPr>
              <a:t>potential</a:t>
            </a:r>
            <a:r>
              <a:rPr lang="en-NZ" dirty="0">
                <a:solidFill>
                  <a:srgbClr val="FF0000"/>
                </a:solidFill>
              </a:rPr>
              <a:t> </a:t>
            </a:r>
            <a:r>
              <a:rPr lang="en-NZ" dirty="0" smtClean="0"/>
              <a:t>to </a:t>
            </a:r>
            <a:r>
              <a:rPr lang="en-NZ" b="1" dirty="0">
                <a:solidFill>
                  <a:schemeClr val="tx2"/>
                </a:solidFill>
              </a:rPr>
              <a:t>kinetic</a:t>
            </a:r>
            <a:r>
              <a:rPr lang="en-NZ" dirty="0"/>
              <a:t> energy and back again. </a:t>
            </a:r>
            <a:endParaRPr lang="en-NZ" dirty="0" smtClean="0"/>
          </a:p>
          <a:p>
            <a:endParaRPr lang="en-NZ" sz="1000" dirty="0"/>
          </a:p>
          <a:p>
            <a:endParaRPr lang="en-NZ" dirty="0"/>
          </a:p>
        </p:txBody>
      </p:sp>
      <p:sp>
        <p:nvSpPr>
          <p:cNvPr id="4" name="Rectangle 3"/>
          <p:cNvSpPr/>
          <p:nvPr/>
        </p:nvSpPr>
        <p:spPr>
          <a:xfrm>
            <a:off x="226193" y="4572000"/>
            <a:ext cx="8366166" cy="1754326"/>
          </a:xfrm>
          <a:prstGeom prst="rect">
            <a:avLst/>
          </a:prstGeom>
        </p:spPr>
        <p:txBody>
          <a:bodyPr wrap="square">
            <a:spAutoFit/>
          </a:bodyPr>
          <a:lstStyle/>
          <a:p>
            <a:r>
              <a:rPr lang="en-NZ" b="1" dirty="0">
                <a:solidFill>
                  <a:srgbClr val="FF0000"/>
                </a:solidFill>
              </a:rPr>
              <a:t>LC circuit: </a:t>
            </a:r>
          </a:p>
          <a:p>
            <a:r>
              <a:rPr lang="en-NZ" dirty="0"/>
              <a:t>Energy in the </a:t>
            </a:r>
            <a:r>
              <a:rPr lang="en-NZ" b="1" dirty="0">
                <a:solidFill>
                  <a:schemeClr val="tx2"/>
                </a:solidFill>
              </a:rPr>
              <a:t>inductor</a:t>
            </a:r>
            <a:r>
              <a:rPr lang="en-NZ" dirty="0"/>
              <a:t> could be considered analogous to </a:t>
            </a:r>
            <a:r>
              <a:rPr lang="en-NZ" b="1" dirty="0">
                <a:solidFill>
                  <a:schemeClr val="tx2"/>
                </a:solidFill>
              </a:rPr>
              <a:t>kinetic</a:t>
            </a:r>
            <a:r>
              <a:rPr lang="en-NZ" dirty="0"/>
              <a:t> energy, because it depends upon the current, </a:t>
            </a:r>
            <a:r>
              <a:rPr lang="en-NZ" dirty="0" err="1"/>
              <a:t>ie</a:t>
            </a:r>
            <a:r>
              <a:rPr lang="en-NZ" dirty="0"/>
              <a:t> the motion of the charge. </a:t>
            </a:r>
          </a:p>
          <a:p>
            <a:endParaRPr lang="en-NZ" dirty="0"/>
          </a:p>
          <a:p>
            <a:r>
              <a:rPr lang="en-NZ" dirty="0"/>
              <a:t>When that charge starts to "pile up" on the </a:t>
            </a:r>
            <a:r>
              <a:rPr lang="en-NZ" b="1" dirty="0">
                <a:solidFill>
                  <a:srgbClr val="FF0000"/>
                </a:solidFill>
              </a:rPr>
              <a:t>capacitor</a:t>
            </a:r>
            <a:r>
              <a:rPr lang="en-NZ" dirty="0"/>
              <a:t>, it produces the electrical </a:t>
            </a:r>
            <a:r>
              <a:rPr lang="en-NZ" b="1" dirty="0">
                <a:solidFill>
                  <a:srgbClr val="FF0000"/>
                </a:solidFill>
              </a:rPr>
              <a:t>potential</a:t>
            </a:r>
            <a:r>
              <a:rPr lang="en-NZ" dirty="0">
                <a:solidFill>
                  <a:srgbClr val="FF0000"/>
                </a:solidFill>
              </a:rPr>
              <a:t> </a:t>
            </a:r>
            <a:r>
              <a:rPr lang="en-NZ" dirty="0"/>
              <a:t>energy (</a:t>
            </a:r>
            <a:r>
              <a:rPr lang="en-NZ" dirty="0" err="1"/>
              <a:t>cf</a:t>
            </a:r>
            <a:r>
              <a:rPr lang="en-NZ" dirty="0"/>
              <a:t> gravitational potential energy</a:t>
            </a:r>
            <a:r>
              <a:rPr lang="en-NZ" dirty="0" smtClean="0"/>
              <a:t>). </a:t>
            </a:r>
            <a:endParaRPr lang="en-NZ" dirty="0"/>
          </a:p>
        </p:txBody>
      </p:sp>
      <p:sp>
        <p:nvSpPr>
          <p:cNvPr id="7" name="Rectangle 6"/>
          <p:cNvSpPr/>
          <p:nvPr/>
        </p:nvSpPr>
        <p:spPr>
          <a:xfrm>
            <a:off x="151174" y="3126519"/>
            <a:ext cx="4572000" cy="923330"/>
          </a:xfrm>
          <a:prstGeom prst="rect">
            <a:avLst/>
          </a:prstGeom>
        </p:spPr>
        <p:txBody>
          <a:bodyPr>
            <a:spAutoFit/>
          </a:bodyPr>
          <a:lstStyle/>
          <a:p>
            <a:r>
              <a:rPr lang="en-NZ" b="1" dirty="0">
                <a:solidFill>
                  <a:srgbClr val="FF0000"/>
                </a:solidFill>
              </a:rPr>
              <a:t>SHM of a </a:t>
            </a:r>
            <a:r>
              <a:rPr lang="en-NZ" b="1" dirty="0" smtClean="0">
                <a:solidFill>
                  <a:srgbClr val="FF0000"/>
                </a:solidFill>
              </a:rPr>
              <a:t>Spring:</a:t>
            </a:r>
          </a:p>
          <a:p>
            <a:r>
              <a:rPr lang="en-NZ" dirty="0" smtClean="0"/>
              <a:t>energy </a:t>
            </a:r>
            <a:r>
              <a:rPr lang="en-NZ" dirty="0"/>
              <a:t>transformed from </a:t>
            </a:r>
            <a:r>
              <a:rPr lang="en-NZ" dirty="0" smtClean="0"/>
              <a:t>spring </a:t>
            </a:r>
            <a:r>
              <a:rPr lang="en-NZ" b="1" dirty="0" smtClean="0">
                <a:solidFill>
                  <a:srgbClr val="FF0000"/>
                </a:solidFill>
              </a:rPr>
              <a:t>potential</a:t>
            </a:r>
            <a:r>
              <a:rPr lang="en-NZ" dirty="0" smtClean="0">
                <a:solidFill>
                  <a:srgbClr val="FF0000"/>
                </a:solidFill>
              </a:rPr>
              <a:t> </a:t>
            </a:r>
            <a:r>
              <a:rPr lang="en-NZ" dirty="0"/>
              <a:t>to </a:t>
            </a:r>
            <a:r>
              <a:rPr lang="en-NZ" b="1" dirty="0">
                <a:solidFill>
                  <a:schemeClr val="tx2"/>
                </a:solidFill>
              </a:rPr>
              <a:t>kinetic</a:t>
            </a:r>
            <a:r>
              <a:rPr lang="en-NZ" dirty="0"/>
              <a:t> energy and back again. </a:t>
            </a:r>
          </a:p>
        </p:txBody>
      </p:sp>
      <p:pic>
        <p:nvPicPr>
          <p:cNvPr id="10" name="Picture 3" descr="j0283677"/>
          <p:cNvPicPr>
            <a:picLocks noChangeAspect="1" noChangeArrowheads="1" noCrop="1"/>
          </p:cNvPicPr>
          <p:nvPr/>
        </p:nvPicPr>
        <p:blipFill>
          <a:blip r:embed="rId3" cstate="email"/>
          <a:srcRect/>
          <a:stretch>
            <a:fillRect/>
          </a:stretch>
        </p:blipFill>
        <p:spPr bwMode="auto">
          <a:xfrm>
            <a:off x="1950015" y="1200173"/>
            <a:ext cx="2164786" cy="1408113"/>
          </a:xfrm>
          <a:prstGeom prst="rect">
            <a:avLst/>
          </a:prstGeom>
          <a:noFill/>
          <a:ln w="9525">
            <a:noFill/>
            <a:miter lim="800000"/>
            <a:headEnd/>
            <a:tailEnd/>
          </a:ln>
        </p:spPr>
      </p:pic>
      <p:pic>
        <p:nvPicPr>
          <p:cNvPr id="11" name="Picture 4" descr="j0155921"/>
          <p:cNvPicPr>
            <a:picLocks noChangeAspect="1" noChangeArrowheads="1"/>
          </p:cNvPicPr>
          <p:nvPr/>
        </p:nvPicPr>
        <p:blipFill>
          <a:blip r:embed="rId4" cstate="email"/>
          <a:srcRect r="55464"/>
          <a:stretch>
            <a:fillRect/>
          </a:stretch>
        </p:blipFill>
        <p:spPr bwMode="auto">
          <a:xfrm>
            <a:off x="1434677" y="1192212"/>
            <a:ext cx="685800" cy="1820863"/>
          </a:xfrm>
          <a:prstGeom prst="rect">
            <a:avLst/>
          </a:prstGeom>
          <a:noFill/>
          <a:ln w="9525">
            <a:noFill/>
            <a:miter lim="800000"/>
            <a:headEnd/>
            <a:tailEnd/>
          </a:ln>
        </p:spPr>
      </p:pic>
      <p:pic>
        <p:nvPicPr>
          <p:cNvPr id="717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152400"/>
            <a:ext cx="4388635"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05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90600"/>
            <a:ext cx="8382000" cy="4893647"/>
          </a:xfrm>
          <a:prstGeom prst="rect">
            <a:avLst/>
          </a:prstGeom>
          <a:noFill/>
        </p:spPr>
        <p:txBody>
          <a:bodyPr wrap="square" rtlCol="0">
            <a:spAutoFit/>
          </a:bodyPr>
          <a:lstStyle/>
          <a:p>
            <a:r>
              <a:rPr lang="en-NZ" sz="2400" b="1" dirty="0" smtClean="0"/>
              <a:t>Resonance with capacitors and inductors</a:t>
            </a:r>
          </a:p>
          <a:p>
            <a:r>
              <a:rPr lang="en-NZ" sz="2400" dirty="0" smtClean="0"/>
              <a:t>Resonance of a circuit involving </a:t>
            </a:r>
            <a:r>
              <a:rPr lang="en-NZ" sz="2400" dirty="0" smtClean="0">
                <a:hlinkClick r:id="rId2" tooltip="Capacitors"/>
              </a:rPr>
              <a:t>capacitors</a:t>
            </a:r>
            <a:r>
              <a:rPr lang="en-NZ" sz="2400" dirty="0" smtClean="0"/>
              <a:t> and </a:t>
            </a:r>
            <a:r>
              <a:rPr lang="en-NZ" sz="2400" dirty="0" smtClean="0">
                <a:hlinkClick r:id="rId3" tooltip="Inductors"/>
              </a:rPr>
              <a:t>inductors</a:t>
            </a:r>
            <a:r>
              <a:rPr lang="en-NZ" sz="2400" dirty="0" smtClean="0"/>
              <a:t> occurs because the collapsing magnetic field of the inductor generates an electric current in its windings that charges the capacitor, and then the discharging capacitor provides an electric current that builds the magnetic field in the inductor, and the process is repeated continually. An analogy is a mechanical </a:t>
            </a:r>
            <a:r>
              <a:rPr lang="en-NZ" sz="2400" dirty="0" smtClean="0">
                <a:hlinkClick r:id="rId4" tooltip="Pendulum"/>
              </a:rPr>
              <a:t>pendulum</a:t>
            </a:r>
            <a:r>
              <a:rPr lang="en-NZ" sz="2400" dirty="0" smtClean="0"/>
              <a:t>. In some cases, resonance occurs when the </a:t>
            </a:r>
            <a:r>
              <a:rPr lang="en-NZ" sz="2400" dirty="0" smtClean="0">
                <a:hlinkClick r:id="rId5" tooltip="Inductive reactance"/>
              </a:rPr>
              <a:t>inductive reactance</a:t>
            </a:r>
            <a:r>
              <a:rPr lang="en-NZ" sz="2400" dirty="0" smtClean="0"/>
              <a:t> and the </a:t>
            </a:r>
            <a:r>
              <a:rPr lang="en-NZ" sz="2400" dirty="0" smtClean="0">
                <a:hlinkClick r:id="rId6" tooltip="Capacitive reactance"/>
              </a:rPr>
              <a:t>capacitive reactance</a:t>
            </a:r>
            <a:r>
              <a:rPr lang="en-NZ" sz="2400" dirty="0" smtClean="0"/>
              <a:t> of the circuit are of equal magnitude, causing electrical energy to oscillate between the </a:t>
            </a:r>
            <a:r>
              <a:rPr lang="en-NZ" sz="2400" dirty="0" smtClean="0">
                <a:hlinkClick r:id="rId7" tooltip="Magnetic field"/>
              </a:rPr>
              <a:t>magnetic field</a:t>
            </a:r>
            <a:r>
              <a:rPr lang="en-NZ" sz="2400" dirty="0" smtClean="0"/>
              <a:t> of the inductor and the </a:t>
            </a:r>
            <a:r>
              <a:rPr lang="en-NZ" sz="2400" dirty="0" smtClean="0">
                <a:hlinkClick r:id="rId8" tooltip="Electric field"/>
              </a:rPr>
              <a:t>electric field</a:t>
            </a:r>
            <a:r>
              <a:rPr lang="en-NZ" sz="2400" dirty="0" smtClean="0"/>
              <a:t> of the capacitor.</a:t>
            </a:r>
          </a:p>
          <a:p>
            <a:endParaRPr lang="en-NZ" sz="2400" dirty="0"/>
          </a:p>
        </p:txBody>
      </p:sp>
      <p:sp>
        <p:nvSpPr>
          <p:cNvPr id="3" name="Rectangle 2"/>
          <p:cNvSpPr/>
          <p:nvPr/>
        </p:nvSpPr>
        <p:spPr>
          <a:xfrm>
            <a:off x="381000" y="457200"/>
            <a:ext cx="6477000" cy="646331"/>
          </a:xfrm>
          <a:prstGeom prst="rect">
            <a:avLst/>
          </a:prstGeom>
        </p:spPr>
        <p:txBody>
          <a:bodyPr wrap="square">
            <a:spAutoFit/>
          </a:bodyPr>
          <a:lstStyle/>
          <a:p>
            <a:r>
              <a:rPr lang="en-NZ" dirty="0" smtClean="0">
                <a:hlinkClick r:id="rId9"/>
              </a:rPr>
              <a:t>http://en.wikipedia.org/wiki/Electrical_resonance</a:t>
            </a:r>
            <a:endParaRPr lang="en-NZ" dirty="0" smtClean="0"/>
          </a:p>
          <a:p>
            <a:endParaRPr lang="en-N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onance equ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366" y="599243"/>
            <a:ext cx="8348453" cy="51054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62631" y="5943600"/>
            <a:ext cx="8534400" cy="646331"/>
          </a:xfrm>
          <a:prstGeom prst="rect">
            <a:avLst/>
          </a:prstGeom>
        </p:spPr>
        <p:txBody>
          <a:bodyPr wrap="square">
            <a:spAutoFit/>
          </a:bodyPr>
          <a:lstStyle/>
          <a:p>
            <a:r>
              <a:rPr lang="en-NZ" dirty="0" smtClean="0"/>
              <a:t>Assumes </a:t>
            </a:r>
            <a:r>
              <a:rPr lang="en-NZ" dirty="0"/>
              <a:t>that the components are ideal, as assumed, the charge flows back and forwards for ever, with angular frequency </a:t>
            </a:r>
            <a:r>
              <a:rPr lang="en-NZ" dirty="0" err="1"/>
              <a:t>w</a:t>
            </a:r>
            <a:r>
              <a:rPr lang="en-NZ" baseline="-25000" dirty="0" err="1"/>
              <a:t>o</a:t>
            </a:r>
            <a:r>
              <a:rPr lang="en-NZ" dirty="0"/>
              <a:t>,</a:t>
            </a:r>
          </a:p>
        </p:txBody>
      </p:sp>
      <p:pic>
        <p:nvPicPr>
          <p:cNvPr id="819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762000"/>
            <a:ext cx="1095375"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701546"/>
            <a:ext cx="11144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5478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Physics\Y13 Physics\3.6 Electrical Systems 91526\4 AC Circuits\L3phy AC\radio tun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1140" y="990600"/>
            <a:ext cx="6908547" cy="5029200"/>
          </a:xfrm>
          <a:prstGeom prst="rect">
            <a:avLst/>
          </a:prstGeom>
          <a:noFill/>
          <a:extLst>
            <a:ext uri="{909E8E84-426E-40DD-AFC4-6F175D3DCCD1}">
              <a14:hiddenFill xmlns:a14="http://schemas.microsoft.com/office/drawing/2010/main">
                <a:solidFill>
                  <a:srgbClr val="FFFFFF"/>
                </a:solidFill>
              </a14:hiddenFill>
            </a:ext>
          </a:extLst>
        </p:spPr>
      </p:pic>
      <p:grpSp>
        <p:nvGrpSpPr>
          <p:cNvPr id="44" name="Group 53"/>
          <p:cNvGrpSpPr>
            <a:grpSpLocks/>
          </p:cNvGrpSpPr>
          <p:nvPr/>
        </p:nvGrpSpPr>
        <p:grpSpPr bwMode="auto">
          <a:xfrm>
            <a:off x="88900" y="635000"/>
            <a:ext cx="2019300" cy="5372100"/>
            <a:chOff x="88900" y="635000"/>
            <a:chExt cx="2019300" cy="5372100"/>
          </a:xfrm>
        </p:grpSpPr>
        <p:sp>
          <p:nvSpPr>
            <p:cNvPr id="45" name="Rounded Rectangle 44"/>
            <p:cNvSpPr/>
            <p:nvPr/>
          </p:nvSpPr>
          <p:spPr bwMode="auto">
            <a:xfrm>
              <a:off x="88900" y="635000"/>
              <a:ext cx="2019300" cy="5372100"/>
            </a:xfrm>
            <a:prstGeom prst="roundRect">
              <a:avLst/>
            </a:prstGeom>
            <a:solidFill>
              <a:srgbClr val="B13F9A">
                <a:lumMod val="40000"/>
                <a:lumOff val="60000"/>
              </a:srgbClr>
            </a:solidFill>
            <a:ln w="9525" cap="flat" cmpd="sng" algn="ctr">
              <a:solidFill>
                <a:sysClr val="windowText" lastClr="000000"/>
              </a:solidFill>
              <a:prstDash val="solid"/>
              <a:round/>
              <a:headEnd type="none" w="med" len="med"/>
              <a:tailEnd type="none" w="med" len="med"/>
            </a:ln>
            <a:effectLst/>
            <a:scene3d>
              <a:camera prst="orthographicFront"/>
              <a:lightRig rig="threePt" dir="t"/>
            </a:scene3d>
            <a:sp3d>
              <a:bevelT/>
            </a:sp3d>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46" name="Oval 10"/>
            <p:cNvSpPr>
              <a:spLocks noChangeAspect="1"/>
            </p:cNvSpPr>
            <p:nvPr/>
          </p:nvSpPr>
          <p:spPr bwMode="auto">
            <a:xfrm rot="5400000">
              <a:off x="904990" y="2560679"/>
              <a:ext cx="187329" cy="146050"/>
            </a:xfrm>
            <a:prstGeom prst="ellipse">
              <a:avLst/>
            </a:prstGeom>
            <a:noFill/>
            <a:ln w="2857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47" name="Oval 12"/>
            <p:cNvSpPr>
              <a:spLocks noChangeAspect="1"/>
            </p:cNvSpPr>
            <p:nvPr/>
          </p:nvSpPr>
          <p:spPr bwMode="auto">
            <a:xfrm rot="5400000">
              <a:off x="904990" y="2748008"/>
              <a:ext cx="187329" cy="146050"/>
            </a:xfrm>
            <a:prstGeom prst="ellipse">
              <a:avLst/>
            </a:prstGeom>
            <a:noFill/>
            <a:ln w="2857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48" name="Oval 10"/>
            <p:cNvSpPr>
              <a:spLocks noChangeAspect="1"/>
            </p:cNvSpPr>
            <p:nvPr/>
          </p:nvSpPr>
          <p:spPr bwMode="auto">
            <a:xfrm rot="5400000">
              <a:off x="904196" y="2939305"/>
              <a:ext cx="188916" cy="146050"/>
            </a:xfrm>
            <a:prstGeom prst="ellipse">
              <a:avLst/>
            </a:prstGeom>
            <a:noFill/>
            <a:ln w="2857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49" name="Oval 12"/>
            <p:cNvSpPr>
              <a:spLocks noChangeAspect="1"/>
            </p:cNvSpPr>
            <p:nvPr/>
          </p:nvSpPr>
          <p:spPr bwMode="auto">
            <a:xfrm rot="5400000">
              <a:off x="904196" y="3126634"/>
              <a:ext cx="188916" cy="146050"/>
            </a:xfrm>
            <a:prstGeom prst="ellipse">
              <a:avLst/>
            </a:prstGeom>
            <a:noFill/>
            <a:ln w="28575">
              <a:solidFill>
                <a:sysClr val="windowText" lastClr="00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cxnSp>
          <p:nvCxnSpPr>
            <p:cNvPr id="50" name="Straight Connector 34"/>
            <p:cNvCxnSpPr>
              <a:cxnSpLocks noChangeShapeType="1"/>
            </p:cNvCxnSpPr>
            <p:nvPr/>
          </p:nvCxnSpPr>
          <p:spPr bwMode="auto">
            <a:xfrm rot="5400000">
              <a:off x="778776" y="2923428"/>
              <a:ext cx="771542" cy="1587"/>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51" name="Straight Connector 35"/>
            <p:cNvCxnSpPr>
              <a:cxnSpLocks noChangeShapeType="1"/>
            </p:cNvCxnSpPr>
            <p:nvPr/>
          </p:nvCxnSpPr>
          <p:spPr bwMode="auto">
            <a:xfrm rot="5400000">
              <a:off x="745439" y="2923428"/>
              <a:ext cx="771542" cy="1588"/>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52" name="Straight Connector 36"/>
            <p:cNvCxnSpPr>
              <a:cxnSpLocks noChangeShapeType="1"/>
            </p:cNvCxnSpPr>
            <p:nvPr/>
          </p:nvCxnSpPr>
          <p:spPr bwMode="auto">
            <a:xfrm rot="5400000">
              <a:off x="712101" y="2923428"/>
              <a:ext cx="771542" cy="1587"/>
            </a:xfrm>
            <a:prstGeom prst="line">
              <a:avLst/>
            </a:prstGeom>
            <a:noFill/>
            <a:ln w="952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53" name="Straight Connector 38"/>
            <p:cNvCxnSpPr>
              <a:cxnSpLocks noChangeShapeType="1"/>
            </p:cNvCxnSpPr>
            <p:nvPr/>
          </p:nvCxnSpPr>
          <p:spPr bwMode="auto">
            <a:xfrm rot="5400000">
              <a:off x="621613" y="1207303"/>
              <a:ext cx="774717"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54" name="Straight Connector 40"/>
            <p:cNvCxnSpPr>
              <a:cxnSpLocks noChangeShapeType="1"/>
            </p:cNvCxnSpPr>
            <p:nvPr/>
          </p:nvCxnSpPr>
          <p:spPr bwMode="auto">
            <a:xfrm rot="5400000">
              <a:off x="-155034" y="4439869"/>
              <a:ext cx="2321668"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55" name="Straight Connector 38"/>
            <p:cNvCxnSpPr>
              <a:cxnSpLocks noChangeShapeType="1"/>
            </p:cNvCxnSpPr>
            <p:nvPr/>
          </p:nvCxnSpPr>
          <p:spPr bwMode="auto">
            <a:xfrm rot="5400000">
              <a:off x="607325" y="2151355"/>
              <a:ext cx="800118"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sp>
          <p:nvSpPr>
            <p:cNvPr id="56" name="Line 330"/>
            <p:cNvSpPr>
              <a:spLocks noChangeShapeType="1"/>
            </p:cNvSpPr>
            <p:nvPr/>
          </p:nvSpPr>
          <p:spPr bwMode="auto">
            <a:xfrm rot="5400000" flipH="1">
              <a:off x="1007989" y="1353785"/>
              <a:ext cx="0" cy="457115"/>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900" b="0" i="0" u="none" strike="noStrike" kern="0" cap="none" spc="0" normalizeH="0" baseline="0" noProof="0" smtClean="0">
                <a:ln>
                  <a:noFill/>
                </a:ln>
                <a:solidFill>
                  <a:prstClr val="black"/>
                </a:solidFill>
                <a:effectLst/>
                <a:uLnTx/>
                <a:uFillTx/>
                <a:latin typeface="Verdana" pitchFamily="-65" charset="0"/>
                <a:ea typeface="ＭＳ Ｐゴシック" pitchFamily="-65" charset="-128"/>
              </a:endParaRPr>
            </a:p>
          </p:txBody>
        </p:sp>
        <p:sp>
          <p:nvSpPr>
            <p:cNvPr id="57" name="Line 332"/>
            <p:cNvSpPr>
              <a:spLocks noChangeShapeType="1"/>
            </p:cNvSpPr>
            <p:nvPr/>
          </p:nvSpPr>
          <p:spPr bwMode="auto">
            <a:xfrm rot="5400000">
              <a:off x="1007989" y="1518915"/>
              <a:ext cx="0" cy="457115"/>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NZ" sz="1900" b="0" i="0" u="none" strike="noStrike" kern="0" cap="none" spc="0" normalizeH="0" baseline="0" noProof="0" smtClean="0">
                <a:ln>
                  <a:noFill/>
                </a:ln>
                <a:solidFill>
                  <a:prstClr val="black"/>
                </a:solidFill>
                <a:effectLst/>
                <a:uLnTx/>
                <a:uFillTx/>
                <a:latin typeface="Verdana" pitchFamily="-65" charset="0"/>
                <a:ea typeface="ＭＳ Ｐゴシック" pitchFamily="-65" charset="-128"/>
              </a:endParaRPr>
            </a:p>
          </p:txBody>
        </p:sp>
        <p:sp>
          <p:nvSpPr>
            <p:cNvPr id="58" name="Rectangle 383"/>
            <p:cNvSpPr>
              <a:spLocks noChangeArrowheads="1"/>
            </p:cNvSpPr>
            <p:nvPr/>
          </p:nvSpPr>
          <p:spPr bwMode="auto">
            <a:xfrm rot="5400000">
              <a:off x="667653" y="4476040"/>
              <a:ext cx="660415" cy="233362"/>
            </a:xfrm>
            <a:prstGeom prst="rect">
              <a:avLst/>
            </a:prstGeom>
            <a:solidFill>
              <a:srgbClr val="A6A6A6"/>
            </a:solidFill>
            <a:ln w="28575">
              <a:solidFill>
                <a:sysClr val="windowText" lastClr="000000"/>
              </a:solidFill>
              <a:miter lim="800000"/>
              <a:headEnd/>
              <a:tailEnd/>
            </a:ln>
          </p:spPr>
          <p:txBody>
            <a:bodyPr wrap="none" anchor="ct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srgbClr val="660066"/>
                </a:solidFill>
                <a:effectLst/>
                <a:uLnTx/>
                <a:uFillTx/>
                <a:latin typeface="Verdana" pitchFamily="-65" charset="0"/>
                <a:ea typeface="ＭＳ Ｐゴシック" pitchFamily="-65" charset="-128"/>
              </a:endParaRPr>
            </a:p>
          </p:txBody>
        </p:sp>
        <p:cxnSp>
          <p:nvCxnSpPr>
            <p:cNvPr id="59" name="Straight Connector 64"/>
            <p:cNvCxnSpPr>
              <a:cxnSpLocks noChangeShapeType="1"/>
            </p:cNvCxnSpPr>
            <p:nvPr/>
          </p:nvCxnSpPr>
          <p:spPr bwMode="auto">
            <a:xfrm rot="16200000" flipH="1">
              <a:off x="753530" y="833855"/>
              <a:ext cx="254006" cy="254000"/>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0" name="Straight Connector 66"/>
            <p:cNvCxnSpPr>
              <a:cxnSpLocks noChangeShapeType="1"/>
            </p:cNvCxnSpPr>
            <p:nvPr/>
          </p:nvCxnSpPr>
          <p:spPr bwMode="auto">
            <a:xfrm rot="5400000">
              <a:off x="1011765" y="833854"/>
              <a:ext cx="254006" cy="254000"/>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1" name="Straight Connector 68"/>
            <p:cNvCxnSpPr>
              <a:cxnSpLocks noChangeShapeType="1"/>
            </p:cNvCxnSpPr>
            <p:nvPr/>
          </p:nvCxnSpPr>
          <p:spPr bwMode="auto">
            <a:xfrm>
              <a:off x="673100" y="5600696"/>
              <a:ext cx="660400" cy="158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2" name="Straight Connector 69"/>
            <p:cNvCxnSpPr>
              <a:cxnSpLocks noChangeShapeType="1"/>
            </p:cNvCxnSpPr>
            <p:nvPr/>
          </p:nvCxnSpPr>
          <p:spPr bwMode="auto">
            <a:xfrm>
              <a:off x="800100" y="5689598"/>
              <a:ext cx="406400" cy="158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3" name="Straight Connector 71"/>
            <p:cNvCxnSpPr>
              <a:cxnSpLocks noChangeShapeType="1"/>
            </p:cNvCxnSpPr>
            <p:nvPr/>
          </p:nvCxnSpPr>
          <p:spPr bwMode="auto">
            <a:xfrm>
              <a:off x="901700" y="5791200"/>
              <a:ext cx="190500" cy="1588"/>
            </a:xfrm>
            <a:prstGeom prst="line">
              <a:avLst/>
            </a:prstGeom>
            <a:noFill/>
            <a:ln w="38100">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4" name="Straight Arrow Connector 76"/>
            <p:cNvCxnSpPr>
              <a:cxnSpLocks noChangeShapeType="1"/>
            </p:cNvCxnSpPr>
            <p:nvPr/>
          </p:nvCxnSpPr>
          <p:spPr bwMode="auto">
            <a:xfrm rot="5400000" flipH="1" flipV="1">
              <a:off x="723900" y="1498600"/>
              <a:ext cx="660400" cy="304800"/>
            </a:xfrm>
            <a:prstGeom prst="straightConnector1">
              <a:avLst/>
            </a:prstGeom>
            <a:noFill/>
            <a:ln w="28575">
              <a:solidFill>
                <a:sysClr val="windowText" lastClr="000000"/>
              </a:solidFill>
              <a:round/>
              <a:headEnd/>
              <a:tailEnd type="arrow" w="med" len="med"/>
            </a:ln>
            <a:extLst>
              <a:ext uri="{909E8E84-426E-40DD-AFC4-6F175D3DCCD1}">
                <a14:hiddenFill xmlns:a14="http://schemas.microsoft.com/office/drawing/2010/main">
                  <a:noFill/>
                </a14:hiddenFill>
              </a:ext>
            </a:extLst>
          </p:spPr>
        </p:cxnSp>
        <p:sp>
          <p:nvSpPr>
            <p:cNvPr id="65" name="Oval 94"/>
            <p:cNvSpPr>
              <a:spLocks noChangeArrowheads="1"/>
            </p:cNvSpPr>
            <p:nvPr/>
          </p:nvSpPr>
          <p:spPr bwMode="auto">
            <a:xfrm flipH="1">
              <a:off x="1365485" y="4382294"/>
              <a:ext cx="432080" cy="431800"/>
            </a:xfrm>
            <a:prstGeom prst="ellipse">
              <a:avLst/>
            </a:prstGeom>
            <a:solidFill>
              <a:sysClr val="window" lastClr="FFFFFF"/>
            </a:solidFill>
            <a:ln w="28575">
              <a:solidFill>
                <a:sysClr val="windowText" lastClr="000000"/>
              </a:solidFill>
              <a:round/>
              <a:headEnd/>
              <a:tailEnd/>
            </a:ln>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66" name="TextBox 95"/>
            <p:cNvSpPr txBox="1">
              <a:spLocks noChangeArrowheads="1"/>
            </p:cNvSpPr>
            <p:nvPr/>
          </p:nvSpPr>
          <p:spPr bwMode="auto">
            <a:xfrm flipH="1">
              <a:off x="1287288" y="4433094"/>
              <a:ext cx="5970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a:ln>
                    <a:noFill/>
                  </a:ln>
                  <a:solidFill>
                    <a:prstClr val="black"/>
                  </a:solidFill>
                  <a:effectLst/>
                  <a:uLnTx/>
                  <a:uFillTx/>
                  <a:latin typeface="Lucida Fax" pitchFamily="-65" charset="0"/>
                  <a:ea typeface="ＭＳ Ｐゴシック" pitchFamily="-65" charset="-128"/>
                </a:rPr>
                <a:t>5mV</a:t>
              </a:r>
              <a:endParaRPr kumimoji="0" lang="en-US" altLang="en-US" sz="14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cxnSp>
          <p:nvCxnSpPr>
            <p:cNvPr id="67" name="Straight Connector 96"/>
            <p:cNvCxnSpPr>
              <a:cxnSpLocks noChangeShapeType="1"/>
              <a:stCxn id="65" idx="0"/>
            </p:cNvCxnSpPr>
            <p:nvPr/>
          </p:nvCxnSpPr>
          <p:spPr bwMode="auto">
            <a:xfrm rot="16200000" flipV="1">
              <a:off x="1479925" y="4280693"/>
              <a:ext cx="203200" cy="1589"/>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68" name="Straight Connector 97"/>
            <p:cNvCxnSpPr>
              <a:cxnSpLocks noChangeShapeType="1"/>
            </p:cNvCxnSpPr>
            <p:nvPr/>
          </p:nvCxnSpPr>
          <p:spPr bwMode="auto">
            <a:xfrm flipH="1">
              <a:off x="1003300" y="4191794"/>
              <a:ext cx="578225"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grpSp>
          <p:nvGrpSpPr>
            <p:cNvPr id="69" name="Group 77"/>
            <p:cNvGrpSpPr>
              <a:grpSpLocks/>
            </p:cNvGrpSpPr>
            <p:nvPr/>
          </p:nvGrpSpPr>
          <p:grpSpPr bwMode="auto">
            <a:xfrm flipH="1" flipV="1">
              <a:off x="1003300" y="4802188"/>
              <a:ext cx="579019" cy="203200"/>
              <a:chOff x="4342606" y="5690394"/>
              <a:chExt cx="578644" cy="203200"/>
            </a:xfrm>
          </p:grpSpPr>
          <p:cxnSp>
            <p:nvCxnSpPr>
              <p:cNvPr id="83" name="Straight Connector 99"/>
              <p:cNvCxnSpPr>
                <a:cxnSpLocks noChangeShapeType="1"/>
              </p:cNvCxnSpPr>
              <p:nvPr/>
            </p:nvCxnSpPr>
            <p:spPr bwMode="auto">
              <a:xfrm rot="16200000" flipH="1">
                <a:off x="4241800" y="5791200"/>
                <a:ext cx="203200"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84" name="Straight Connector 100"/>
              <p:cNvCxnSpPr>
                <a:cxnSpLocks noChangeShapeType="1"/>
              </p:cNvCxnSpPr>
              <p:nvPr/>
            </p:nvCxnSpPr>
            <p:spPr bwMode="auto">
              <a:xfrm flipV="1">
                <a:off x="4343400" y="5702300"/>
                <a:ext cx="577850"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grpSp>
        <p:cxnSp>
          <p:nvCxnSpPr>
            <p:cNvPr id="70" name="Straight Connector 97"/>
            <p:cNvCxnSpPr>
              <a:cxnSpLocks noChangeShapeType="1"/>
            </p:cNvCxnSpPr>
            <p:nvPr/>
          </p:nvCxnSpPr>
          <p:spPr bwMode="auto">
            <a:xfrm flipH="1">
              <a:off x="1016000" y="2235992"/>
              <a:ext cx="577850"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71" name="Straight Connector 100"/>
            <p:cNvCxnSpPr>
              <a:cxnSpLocks noChangeShapeType="1"/>
            </p:cNvCxnSpPr>
            <p:nvPr/>
          </p:nvCxnSpPr>
          <p:spPr bwMode="auto">
            <a:xfrm flipH="1">
              <a:off x="1016000" y="3620296"/>
              <a:ext cx="577850"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sp>
          <p:nvSpPr>
            <p:cNvPr id="72" name="Oval 94"/>
            <p:cNvSpPr>
              <a:spLocks noChangeAspect="1" noChangeArrowheads="1"/>
            </p:cNvSpPr>
            <p:nvPr/>
          </p:nvSpPr>
          <p:spPr bwMode="auto">
            <a:xfrm flipH="1">
              <a:off x="1365250" y="2705894"/>
              <a:ext cx="443706" cy="443706"/>
            </a:xfrm>
            <a:prstGeom prst="ellipse">
              <a:avLst/>
            </a:prstGeom>
            <a:solidFill>
              <a:sysClr val="window" lastClr="FFFFFF"/>
            </a:solidFill>
            <a:ln w="28575">
              <a:solidFill>
                <a:sysClr val="windowText" lastClr="000000"/>
              </a:solidFill>
              <a:round/>
              <a:headEnd/>
              <a:tailEnd/>
            </a:ln>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73" name="TextBox 95"/>
            <p:cNvSpPr txBox="1">
              <a:spLocks noChangeArrowheads="1"/>
            </p:cNvSpPr>
            <p:nvPr/>
          </p:nvSpPr>
          <p:spPr bwMode="auto">
            <a:xfrm flipH="1">
              <a:off x="1287463" y="2757488"/>
              <a:ext cx="5969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a:ln>
                    <a:noFill/>
                  </a:ln>
                  <a:solidFill>
                    <a:prstClr val="black"/>
                  </a:solidFill>
                  <a:effectLst/>
                  <a:uLnTx/>
                  <a:uFillTx/>
                  <a:latin typeface="Lucida Fax" pitchFamily="-65" charset="0"/>
                  <a:ea typeface="ＭＳ Ｐゴシック" pitchFamily="-65" charset="-128"/>
                </a:rPr>
                <a:t>3mV</a:t>
              </a:r>
              <a:endParaRPr kumimoji="0" lang="en-US" altLang="en-US" sz="14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74" name="Oval 94"/>
            <p:cNvSpPr>
              <a:spLocks noChangeArrowheads="1"/>
            </p:cNvSpPr>
            <p:nvPr/>
          </p:nvSpPr>
          <p:spPr bwMode="auto">
            <a:xfrm>
              <a:off x="328613" y="2998788"/>
              <a:ext cx="431800" cy="431800"/>
            </a:xfrm>
            <a:prstGeom prst="ellipse">
              <a:avLst/>
            </a:prstGeom>
            <a:solidFill>
              <a:sysClr val="window" lastClr="FFFFFF"/>
            </a:solidFill>
            <a:ln w="28575">
              <a:solidFill>
                <a:sysClr val="windowText" lastClr="000000"/>
              </a:solidFill>
              <a:round/>
              <a:headEnd/>
              <a:tailEnd/>
            </a:ln>
          </p:spPr>
          <p:txBody>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n-US" altLang="en-US" sz="19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sp>
          <p:nvSpPr>
            <p:cNvPr id="75" name="TextBox 95"/>
            <p:cNvSpPr txBox="1">
              <a:spLocks noChangeArrowheads="1"/>
            </p:cNvSpPr>
            <p:nvPr/>
          </p:nvSpPr>
          <p:spPr bwMode="auto">
            <a:xfrm>
              <a:off x="241300" y="3049588"/>
              <a:ext cx="5969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900">
                  <a:solidFill>
                    <a:schemeClr val="tx1"/>
                  </a:solidFill>
                  <a:latin typeface="Verdana" pitchFamily="-65" charset="0"/>
                  <a:ea typeface="ＭＳ Ｐゴシック" pitchFamily="-65" charset="-128"/>
                </a:defRPr>
              </a:lvl1pPr>
              <a:lvl2pPr marL="37931725" indent="-37474525" eaLnBrk="0" hangingPunct="0">
                <a:defRPr sz="1900">
                  <a:solidFill>
                    <a:schemeClr val="tx1"/>
                  </a:solidFill>
                  <a:latin typeface="Verdana" pitchFamily="-65" charset="0"/>
                  <a:ea typeface="ＭＳ Ｐゴシック" pitchFamily="-65" charset="-128"/>
                </a:defRPr>
              </a:lvl2pPr>
              <a:lvl3pPr eaLnBrk="0" hangingPunct="0">
                <a:defRPr sz="1900">
                  <a:solidFill>
                    <a:schemeClr val="tx1"/>
                  </a:solidFill>
                  <a:latin typeface="Verdana" pitchFamily="-65" charset="0"/>
                  <a:ea typeface="ＭＳ Ｐゴシック" pitchFamily="-65" charset="-128"/>
                </a:defRPr>
              </a:lvl3pPr>
              <a:lvl4pPr eaLnBrk="0" hangingPunct="0">
                <a:defRPr sz="1900">
                  <a:solidFill>
                    <a:schemeClr val="tx1"/>
                  </a:solidFill>
                  <a:latin typeface="Verdana" pitchFamily="-65" charset="0"/>
                  <a:ea typeface="ＭＳ Ｐゴシック" pitchFamily="-65" charset="-128"/>
                </a:defRPr>
              </a:lvl4pPr>
              <a:lvl5pPr eaLnBrk="0" hangingPunct="0">
                <a:defRPr sz="1900">
                  <a:solidFill>
                    <a:schemeClr val="tx1"/>
                  </a:solidFill>
                  <a:latin typeface="Verdana" pitchFamily="-65" charset="0"/>
                  <a:ea typeface="ＭＳ Ｐゴシック" pitchFamily="-65" charset="-128"/>
                </a:defRPr>
              </a:lvl5pPr>
              <a:lvl6pPr marL="457200" eaLnBrk="0" fontAlgn="base" hangingPunct="0">
                <a:spcBef>
                  <a:spcPct val="0"/>
                </a:spcBef>
                <a:spcAft>
                  <a:spcPct val="0"/>
                </a:spcAft>
                <a:defRPr sz="1900">
                  <a:solidFill>
                    <a:schemeClr val="tx1"/>
                  </a:solidFill>
                  <a:latin typeface="Verdana" pitchFamily="-65" charset="0"/>
                  <a:ea typeface="ＭＳ Ｐゴシック" pitchFamily="-65" charset="-128"/>
                </a:defRPr>
              </a:lvl6pPr>
              <a:lvl7pPr marL="914400" eaLnBrk="0" fontAlgn="base" hangingPunct="0">
                <a:spcBef>
                  <a:spcPct val="0"/>
                </a:spcBef>
                <a:spcAft>
                  <a:spcPct val="0"/>
                </a:spcAft>
                <a:defRPr sz="1900">
                  <a:solidFill>
                    <a:schemeClr val="tx1"/>
                  </a:solidFill>
                  <a:latin typeface="Verdana" pitchFamily="-65" charset="0"/>
                  <a:ea typeface="ＭＳ Ｐゴシック" pitchFamily="-65" charset="-128"/>
                </a:defRPr>
              </a:lvl7pPr>
              <a:lvl8pPr marL="1371600" eaLnBrk="0" fontAlgn="base" hangingPunct="0">
                <a:spcBef>
                  <a:spcPct val="0"/>
                </a:spcBef>
                <a:spcAft>
                  <a:spcPct val="0"/>
                </a:spcAft>
                <a:defRPr sz="1900">
                  <a:solidFill>
                    <a:schemeClr val="tx1"/>
                  </a:solidFill>
                  <a:latin typeface="Verdana" pitchFamily="-65" charset="0"/>
                  <a:ea typeface="ＭＳ Ｐゴシック" pitchFamily="-65" charset="-128"/>
                </a:defRPr>
              </a:lvl8pPr>
              <a:lvl9pPr marL="1828800" eaLnBrk="0" fontAlgn="base" hangingPunct="0">
                <a:spcBef>
                  <a:spcPct val="0"/>
                </a:spcBef>
                <a:spcAft>
                  <a:spcPct val="0"/>
                </a:spcAft>
                <a:defRPr sz="1900">
                  <a:solidFill>
                    <a:schemeClr val="tx1"/>
                  </a:solidFill>
                  <a:latin typeface="Verdana" pitchFamily="-65" charset="0"/>
                  <a:ea typeface="ＭＳ Ｐゴシック" pitchFamily="-65"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a:ln>
                    <a:noFill/>
                  </a:ln>
                  <a:solidFill>
                    <a:prstClr val="black"/>
                  </a:solidFill>
                  <a:effectLst/>
                  <a:uLnTx/>
                  <a:uFillTx/>
                  <a:latin typeface="Lucida Fax" pitchFamily="-65" charset="0"/>
                  <a:ea typeface="ＭＳ Ｐゴシック" pitchFamily="-65" charset="-128"/>
                </a:rPr>
                <a:t>9mV</a:t>
              </a:r>
              <a:endParaRPr kumimoji="0" lang="en-US" altLang="en-US" sz="1400" b="0" i="0" u="none" strike="noStrike" kern="0" cap="none" spc="0" normalizeH="0" baseline="0" noProof="0">
                <a:ln>
                  <a:noFill/>
                </a:ln>
                <a:solidFill>
                  <a:prstClr val="black"/>
                </a:solidFill>
                <a:effectLst/>
                <a:uLnTx/>
                <a:uFillTx/>
                <a:latin typeface="Verdana" pitchFamily="-65" charset="0"/>
                <a:ea typeface="ＭＳ Ｐゴシック" pitchFamily="-65" charset="-128"/>
              </a:endParaRPr>
            </a:p>
          </p:txBody>
        </p:sp>
        <p:cxnSp>
          <p:nvCxnSpPr>
            <p:cNvPr id="76" name="Straight Connector 96"/>
            <p:cNvCxnSpPr>
              <a:cxnSpLocks noChangeShapeType="1"/>
              <a:stCxn id="74" idx="0"/>
            </p:cNvCxnSpPr>
            <p:nvPr/>
          </p:nvCxnSpPr>
          <p:spPr bwMode="auto">
            <a:xfrm rot="16200000" flipV="1">
              <a:off x="-365125" y="2089150"/>
              <a:ext cx="1817688"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77" name="Straight Connector 97"/>
            <p:cNvCxnSpPr>
              <a:cxnSpLocks noChangeShapeType="1"/>
            </p:cNvCxnSpPr>
            <p:nvPr/>
          </p:nvCxnSpPr>
          <p:spPr bwMode="auto">
            <a:xfrm>
              <a:off x="531813" y="5246688"/>
              <a:ext cx="458787" cy="1587"/>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78" name="Straight Connector 96"/>
            <p:cNvCxnSpPr>
              <a:cxnSpLocks noChangeShapeType="1"/>
            </p:cNvCxnSpPr>
            <p:nvPr/>
          </p:nvCxnSpPr>
          <p:spPr bwMode="auto">
            <a:xfrm rot="16200000" flipV="1">
              <a:off x="-365125" y="4337050"/>
              <a:ext cx="1817688" cy="158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79" name="Straight Connector 97"/>
            <p:cNvCxnSpPr>
              <a:cxnSpLocks noChangeShapeType="1"/>
            </p:cNvCxnSpPr>
            <p:nvPr/>
          </p:nvCxnSpPr>
          <p:spPr bwMode="auto">
            <a:xfrm>
              <a:off x="544513" y="1195388"/>
              <a:ext cx="458787" cy="1587"/>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80" name="Straight Connector 123"/>
            <p:cNvCxnSpPr>
              <a:cxnSpLocks noChangeShapeType="1"/>
              <a:endCxn id="72" idx="0"/>
            </p:cNvCxnSpPr>
            <p:nvPr/>
          </p:nvCxnSpPr>
          <p:spPr bwMode="auto">
            <a:xfrm rot="5400000">
              <a:off x="1345607" y="2463999"/>
              <a:ext cx="483391" cy="39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cxnSp>
          <p:nvCxnSpPr>
            <p:cNvPr id="81" name="Straight Connector 125"/>
            <p:cNvCxnSpPr>
              <a:cxnSpLocks noChangeShapeType="1"/>
            </p:cNvCxnSpPr>
            <p:nvPr/>
          </p:nvCxnSpPr>
          <p:spPr bwMode="auto">
            <a:xfrm rot="5400000">
              <a:off x="1345607" y="3391102"/>
              <a:ext cx="483391" cy="398"/>
            </a:xfrm>
            <a:prstGeom prst="line">
              <a:avLst/>
            </a:prstGeom>
            <a:noFill/>
            <a:ln w="28575">
              <a:solidFill>
                <a:sysClr val="windowText" lastClr="000000"/>
              </a:solidFill>
              <a:round/>
              <a:headEnd/>
              <a:tailEnd/>
            </a:ln>
            <a:extLst>
              <a:ext uri="{909E8E84-426E-40DD-AFC4-6F175D3DCCD1}">
                <a14:hiddenFill xmlns:a14="http://schemas.microsoft.com/office/drawing/2010/main">
                  <a:noFill/>
                </a14:hiddenFill>
              </a:ext>
            </a:extLst>
          </p:spPr>
        </p:cxnSp>
        <p:pic>
          <p:nvPicPr>
            <p:cNvPr id="82" name="Picture 5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0900" y="2508250"/>
              <a:ext cx="1397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73515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5324535"/>
          </a:xfrm>
          <a:prstGeom prst="rect">
            <a:avLst/>
          </a:prstGeom>
          <a:noFill/>
        </p:spPr>
        <p:txBody>
          <a:bodyPr wrap="square" rtlCol="0">
            <a:spAutoFit/>
          </a:bodyPr>
          <a:lstStyle/>
          <a:p>
            <a:r>
              <a:rPr lang="en-NZ" sz="2000" dirty="0" smtClean="0"/>
              <a:t>An </a:t>
            </a:r>
            <a:r>
              <a:rPr lang="en-NZ" sz="2000" b="1" dirty="0" smtClean="0"/>
              <a:t>RLC circuit</a:t>
            </a:r>
            <a:r>
              <a:rPr lang="en-NZ" sz="2000" dirty="0" smtClean="0"/>
              <a:t> (or </a:t>
            </a:r>
            <a:r>
              <a:rPr lang="en-NZ" sz="2000" b="1" dirty="0" smtClean="0"/>
              <a:t>LCR circuit</a:t>
            </a:r>
            <a:r>
              <a:rPr lang="en-NZ" sz="2000" dirty="0" smtClean="0"/>
              <a:t>) is an </a:t>
            </a:r>
            <a:r>
              <a:rPr lang="en-NZ" sz="2000" dirty="0" smtClean="0">
                <a:hlinkClick r:id="rId2" tooltip="Electrical circuit"/>
              </a:rPr>
              <a:t>electrical circuit</a:t>
            </a:r>
            <a:r>
              <a:rPr lang="en-NZ" sz="2000" dirty="0" smtClean="0"/>
              <a:t> consisting of a </a:t>
            </a:r>
            <a:r>
              <a:rPr lang="en-NZ" sz="2000" dirty="0" smtClean="0">
                <a:hlinkClick r:id="rId3" tooltip="Resistor"/>
              </a:rPr>
              <a:t>resistor</a:t>
            </a:r>
            <a:r>
              <a:rPr lang="en-NZ" sz="2000" dirty="0" smtClean="0"/>
              <a:t>, an </a:t>
            </a:r>
            <a:r>
              <a:rPr lang="en-NZ" sz="2000" dirty="0" smtClean="0">
                <a:hlinkClick r:id="rId4" tooltip="Inductor"/>
              </a:rPr>
              <a:t>inductor</a:t>
            </a:r>
            <a:r>
              <a:rPr lang="en-NZ" sz="2000" dirty="0" smtClean="0"/>
              <a:t>, and a </a:t>
            </a:r>
            <a:r>
              <a:rPr lang="en-NZ" sz="2000" dirty="0" smtClean="0">
                <a:hlinkClick r:id="rId5" tooltip="Capacitor"/>
              </a:rPr>
              <a:t>capacitor</a:t>
            </a:r>
            <a:r>
              <a:rPr lang="en-NZ" sz="2000" dirty="0" smtClean="0"/>
              <a:t>, connected in series or in parallel. The RLC part of the name is due to those letters being the usual electrical symbols for </a:t>
            </a:r>
            <a:r>
              <a:rPr lang="en-NZ" sz="2000" dirty="0" smtClean="0">
                <a:hlinkClick r:id="rId6" tooltip="Electrical resistance"/>
              </a:rPr>
              <a:t>resistance</a:t>
            </a:r>
            <a:r>
              <a:rPr lang="en-NZ" sz="2000" dirty="0" smtClean="0"/>
              <a:t>, </a:t>
            </a:r>
            <a:r>
              <a:rPr lang="en-NZ" sz="2000" dirty="0" smtClean="0">
                <a:hlinkClick r:id="rId7" tooltip="Inductance"/>
              </a:rPr>
              <a:t>inductance</a:t>
            </a:r>
            <a:r>
              <a:rPr lang="en-NZ" sz="2000" dirty="0" smtClean="0"/>
              <a:t> and </a:t>
            </a:r>
            <a:r>
              <a:rPr lang="en-NZ" sz="2000" dirty="0" smtClean="0">
                <a:hlinkClick r:id="rId8" tooltip="Capacitance"/>
              </a:rPr>
              <a:t>capacitance</a:t>
            </a:r>
            <a:r>
              <a:rPr lang="en-NZ" sz="2000" dirty="0" smtClean="0"/>
              <a:t> respectively. The circuit forms a </a:t>
            </a:r>
            <a:r>
              <a:rPr lang="en-NZ" sz="2000" dirty="0" smtClean="0">
                <a:hlinkClick r:id="rId9" tooltip="Harmonic oscillator"/>
              </a:rPr>
              <a:t>harmonic oscillator</a:t>
            </a:r>
            <a:r>
              <a:rPr lang="en-NZ" sz="2000" dirty="0" smtClean="0"/>
              <a:t> for current and will </a:t>
            </a:r>
            <a:r>
              <a:rPr lang="en-NZ" sz="2000" dirty="0" smtClean="0">
                <a:hlinkClick r:id="rId10" tooltip="Resonance"/>
              </a:rPr>
              <a:t>resonate</a:t>
            </a:r>
            <a:r>
              <a:rPr lang="en-NZ" sz="2000" dirty="0" smtClean="0"/>
              <a:t> in just the same way as an </a:t>
            </a:r>
            <a:r>
              <a:rPr lang="en-NZ" sz="2000" dirty="0" smtClean="0">
                <a:hlinkClick r:id="rId11" tooltip="LC circuit"/>
              </a:rPr>
              <a:t>LC circuit</a:t>
            </a:r>
            <a:r>
              <a:rPr lang="en-NZ" sz="2000" dirty="0" smtClean="0"/>
              <a:t> will. The difference that the presence of the resistor makes is that any oscillation induced in the circuit will die away over time if it not kept going by a source. This effect of the resistor is called </a:t>
            </a:r>
            <a:r>
              <a:rPr lang="en-NZ" sz="2000" dirty="0" smtClean="0">
                <a:hlinkClick r:id="rId12" tooltip="Damping"/>
              </a:rPr>
              <a:t>damping</a:t>
            </a:r>
            <a:r>
              <a:rPr lang="en-NZ" sz="2000" dirty="0" smtClean="0"/>
              <a:t>. Some resistance is unavoidable in real circuits, even if a resistor is not specifically included as a component. A pure LC circuit is an ideal which really only exists in theory.</a:t>
            </a:r>
          </a:p>
          <a:p>
            <a:r>
              <a:rPr lang="en-NZ" sz="2000" dirty="0" smtClean="0"/>
              <a:t>There are many applications for this circuit. They are used in many different types of </a:t>
            </a:r>
            <a:r>
              <a:rPr lang="en-NZ" sz="2000" dirty="0" smtClean="0">
                <a:hlinkClick r:id="rId13" tooltip="Electronic oscillator"/>
              </a:rPr>
              <a:t>oscillator circuit</a:t>
            </a:r>
            <a:r>
              <a:rPr lang="en-NZ" sz="2000" dirty="0" smtClean="0"/>
              <a:t>. Another important application is for </a:t>
            </a:r>
            <a:r>
              <a:rPr lang="en-NZ" sz="2000" dirty="0" smtClean="0">
                <a:hlinkClick r:id="rId14" tooltip="Tuner (electronics)"/>
              </a:rPr>
              <a:t>tuning</a:t>
            </a:r>
            <a:r>
              <a:rPr lang="en-NZ" sz="2000" dirty="0" smtClean="0"/>
              <a:t>, such as in </a:t>
            </a:r>
            <a:r>
              <a:rPr lang="en-NZ" sz="2000" dirty="0" smtClean="0">
                <a:hlinkClick r:id="rId15" tooltip="Receiver (radio)"/>
              </a:rPr>
              <a:t>radio receivers</a:t>
            </a:r>
            <a:r>
              <a:rPr lang="en-NZ" sz="2000" dirty="0" smtClean="0"/>
              <a:t> or </a:t>
            </a:r>
            <a:r>
              <a:rPr lang="en-NZ" sz="2000" dirty="0" smtClean="0">
                <a:hlinkClick r:id="rId16" tooltip="Television set"/>
              </a:rPr>
              <a:t>television sets</a:t>
            </a:r>
            <a:r>
              <a:rPr lang="en-NZ" sz="2000" dirty="0" smtClean="0"/>
              <a:t>, where they are used to select a narrow range of frequencies from the ambient radio waves. In this role the circuit is often referred to as a tuned circuit.</a:t>
            </a:r>
          </a:p>
          <a:p>
            <a:endParaRPr lang="en-NZ"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CC33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3230</TotalTime>
  <Words>680</Words>
  <Application>Microsoft Office PowerPoint</Application>
  <PresentationFormat>On-screen Show (4:3)</PresentationFormat>
  <Paragraphs>36</Paragraphs>
  <Slides>8</Slides>
  <Notes>3</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dc:creator>
  <cp:lastModifiedBy>Stephen Anderson</cp:lastModifiedBy>
  <cp:revision>51</cp:revision>
  <dcterms:created xsi:type="dcterms:W3CDTF">2008-06-28T07:41:20Z</dcterms:created>
  <dcterms:modified xsi:type="dcterms:W3CDTF">2014-10-17T19:41:29Z</dcterms:modified>
</cp:coreProperties>
</file>