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468" r:id="rId3"/>
    <p:sldId id="471" r:id="rId4"/>
    <p:sldId id="472" r:id="rId5"/>
    <p:sldId id="473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FFFF00"/>
    <a:srgbClr val="996633"/>
    <a:srgbClr val="0000FF"/>
    <a:srgbClr val="800080"/>
    <a:srgbClr val="E51313"/>
    <a:srgbClr val="E2E2E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872" y="-52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795C068-88CB-425C-9DAD-BC99293A0EE2}" type="datetime1">
              <a:rPr lang="en-US" altLang="en-US"/>
              <a:pPr/>
              <a:t>5/25/2014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83839B0-F860-4FF9-AC8A-B8A2B2372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555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84C074A-F785-4409-85E6-826B7A9BC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542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40E05D2B-46B5-468D-AD1A-46F77E06A5E6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477781A4-DF98-4004-8171-3C29882C566D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0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0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4881F0-4C5B-418D-B275-B4BED4850597}" type="slidenum">
              <a:rPr kumimoji="0" lang="en-US" altLang="en-US" smtClean="0">
                <a:solidFill>
                  <a:prstClr val="black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</a:pPr>
              <a:t>3</a:t>
            </a:fld>
            <a:endParaRPr kumimoji="0" lang="en-US" alt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1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1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39165E6D-982E-4683-A445-85BB8585C383}" type="slidenum">
              <a:rPr kumimoji="0" lang="en-US" altLang="en-US" smtClean="0">
                <a:solidFill>
                  <a:prstClr val="black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</a:pPr>
              <a:t>4</a:t>
            </a:fld>
            <a:endParaRPr kumimoji="0" lang="en-US" alt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A4364-BEA9-4DEC-A320-BC70ECD39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7990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09A74-9047-461A-B9D6-4FFA1E058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31809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60D2D-CFCB-4F66-BF2F-BE1FDB7EF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5984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25/05/2014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14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25/05/2014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7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25/05/2014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70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25/05/2014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7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25/05/2014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39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25/05/2014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38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25/05/2014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71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25/05/2014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1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67FC8-E2F5-45EA-9CBA-9F2D38458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53419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25/05/2014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61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25/05/2014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68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25/05/2014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79424-6100-4D4A-A43D-C8DF60851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6851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48D3C-9856-4BD1-AE6C-69C0FAF7E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1755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0FB6D-2DF2-47BA-943A-7BF184F1F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0431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D927A-59AD-4255-AABE-EC0E27BFC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241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C8495-4365-4A5C-8737-35341B96A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0498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01B1C-C4BE-4EE3-A33F-62E1EF126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1849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4B7C7-0F0B-4449-A8D9-6B2050E3B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9285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Osaka" pitchFamily="-106" charset="-128"/>
              </a:defRPr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pitchFamily="-106" charset="-128"/>
              </a:defRPr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Osaka" pitchFamily="-106" charset="-128"/>
              </a:defRPr>
            </a:lvl1pPr>
          </a:lstStyle>
          <a:p>
            <a:fld id="{60050FC8-052A-4C3F-8808-2387B75229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27C4DE2-2065-4D24-892C-AD3699D8763F}" type="datetimeFigureOut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25/05/2014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36C4E5-0588-462C-854B-C8455DA67F2A}" type="slidenum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58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ebphysics.davidson.edu/physlet_resources/bu_semester1/c15_rolling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youtube.com/watch?v=q4LyxdPQq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0"/>
          <p:cNvPicPr>
            <a:picLocks noChangeAspect="1"/>
          </p:cNvPicPr>
          <p:nvPr/>
        </p:nvPicPr>
        <p:blipFill>
          <a:blip r:embed="rId3"/>
          <a:srcRect l="11684"/>
          <a:stretch>
            <a:fillRect/>
          </a:stretch>
        </p:blipFill>
        <p:spPr bwMode="auto">
          <a:xfrm>
            <a:off x="264062" y="215900"/>
            <a:ext cx="8575138" cy="6388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63" name="TextBox 32"/>
          <p:cNvSpPr txBox="1">
            <a:spLocks noChangeArrowheads="1"/>
          </p:cNvSpPr>
          <p:nvPr/>
        </p:nvSpPr>
        <p:spPr bwMode="auto">
          <a:xfrm>
            <a:off x="292100" y="3251200"/>
            <a:ext cx="3276600" cy="3323987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  <a:ea typeface="Osaka" pitchFamily="-106" charset="-128"/>
              </a:rPr>
              <a:t>This picture of the wheel of a truck was taken on the motorway.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  <a:ea typeface="Osaka" pitchFamily="-106" charset="-128"/>
              </a:rPr>
              <a:t>Explain why the image of the wheel is sharp at the bottom of the picture compared to the wheel at the top of the picture.  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  <a:ea typeface="Osaka" pitchFamily="-106" charset="-128"/>
              </a:rPr>
              <a:t>Hint: Use vectors.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42900" y="3937000"/>
            <a:ext cx="1917700" cy="1917700"/>
            <a:chOff x="342902" y="2908300"/>
            <a:chExt cx="1917700" cy="1917700"/>
          </a:xfrm>
        </p:grpSpPr>
        <p:sp>
          <p:nvSpPr>
            <p:cNvPr id="37" name="Oval 3"/>
            <p:cNvSpPr>
              <a:spLocks noChangeArrowheads="1"/>
            </p:cNvSpPr>
            <p:nvPr/>
          </p:nvSpPr>
          <p:spPr bwMode="auto">
            <a:xfrm>
              <a:off x="342902" y="2908300"/>
              <a:ext cx="1917700" cy="1917700"/>
            </a:xfrm>
            <a:prstGeom prst="ellipse">
              <a:avLst/>
            </a:prstGeom>
            <a:blipFill rotWithShape="1">
              <a:blip r:embed="rId3"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glow rad="63500">
                <a:schemeClr val="accent1">
                  <a:alpha val="75000"/>
                </a:schemeClr>
              </a:glow>
              <a:outerShdw blurRad="50800" dist="38100" dir="5400000" algn="tl" rotWithShape="0">
                <a:srgbClr val="000000">
                  <a:alpha val="43000"/>
                </a:srgbClr>
              </a:outerShdw>
              <a:softEdge rad="114300"/>
            </a:effec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62" name="Oval 37"/>
            <p:cNvSpPr>
              <a:spLocks noChangeArrowheads="1"/>
            </p:cNvSpPr>
            <p:nvPr/>
          </p:nvSpPr>
          <p:spPr bwMode="auto">
            <a:xfrm>
              <a:off x="1134541" y="3699940"/>
              <a:ext cx="334433" cy="33443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487365" y="3052763"/>
              <a:ext cx="1628775" cy="1628775"/>
            </a:xfrm>
            <a:prstGeom prst="ellipse">
              <a:avLst/>
            </a:prstGeom>
            <a:noFill/>
            <a:ln w="263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64" name="Oval 39"/>
            <p:cNvSpPr>
              <a:spLocks noChangeAspect="1"/>
            </p:cNvSpPr>
            <p:nvPr/>
          </p:nvSpPr>
          <p:spPr bwMode="auto">
            <a:xfrm>
              <a:off x="677337" y="3238496"/>
              <a:ext cx="1248833" cy="124883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709863" y="3929063"/>
            <a:ext cx="1917700" cy="1917700"/>
            <a:chOff x="342902" y="2908300"/>
            <a:chExt cx="1917700" cy="1917700"/>
          </a:xfrm>
        </p:grpSpPr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342902" y="2908300"/>
              <a:ext cx="1917700" cy="1917700"/>
            </a:xfrm>
            <a:prstGeom prst="ellipse">
              <a:avLst/>
            </a:prstGeom>
            <a:blipFill rotWithShape="1">
              <a:blip r:embed="rId3"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glow rad="63500">
                <a:schemeClr val="accent1">
                  <a:alpha val="75000"/>
                </a:schemeClr>
              </a:glow>
              <a:outerShdw blurRad="50800" dist="38100" dir="5400000" algn="tl" rotWithShape="0">
                <a:srgbClr val="000000">
                  <a:alpha val="43000"/>
                </a:srgbClr>
              </a:outerShdw>
              <a:softEdge rad="114300"/>
            </a:effec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56" name="Oval 42"/>
            <p:cNvSpPr>
              <a:spLocks noChangeArrowheads="1"/>
            </p:cNvSpPr>
            <p:nvPr/>
          </p:nvSpPr>
          <p:spPr bwMode="auto">
            <a:xfrm>
              <a:off x="1134541" y="3699940"/>
              <a:ext cx="334433" cy="33443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487364" y="3052762"/>
              <a:ext cx="1628775" cy="1628775"/>
            </a:xfrm>
            <a:prstGeom prst="ellipse">
              <a:avLst/>
            </a:prstGeom>
            <a:noFill/>
            <a:ln w="263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58" name="Oval 44"/>
            <p:cNvSpPr>
              <a:spLocks noChangeAspect="1"/>
            </p:cNvSpPr>
            <p:nvPr/>
          </p:nvSpPr>
          <p:spPr bwMode="auto">
            <a:xfrm>
              <a:off x="677337" y="3238496"/>
              <a:ext cx="1248833" cy="124883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5605463" y="3932238"/>
            <a:ext cx="1917700" cy="1917700"/>
            <a:chOff x="342902" y="2908300"/>
            <a:chExt cx="1917700" cy="1917700"/>
          </a:xfrm>
        </p:grpSpPr>
        <p:sp>
          <p:nvSpPr>
            <p:cNvPr id="47" name="Oval 3"/>
            <p:cNvSpPr>
              <a:spLocks noChangeArrowheads="1"/>
            </p:cNvSpPr>
            <p:nvPr/>
          </p:nvSpPr>
          <p:spPr bwMode="auto">
            <a:xfrm>
              <a:off x="342902" y="2908300"/>
              <a:ext cx="1917700" cy="1917700"/>
            </a:xfrm>
            <a:prstGeom prst="ellipse">
              <a:avLst/>
            </a:prstGeom>
            <a:blipFill rotWithShape="1">
              <a:blip r:embed="rId3"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glow rad="63500">
                <a:schemeClr val="accent1">
                  <a:alpha val="75000"/>
                </a:schemeClr>
              </a:glow>
              <a:outerShdw blurRad="50800" dist="38100" dir="5400000" algn="tl" rotWithShape="0">
                <a:srgbClr val="000000">
                  <a:alpha val="43000"/>
                </a:srgbClr>
              </a:outerShdw>
              <a:softEdge rad="114300"/>
            </a:effec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50" name="Oval 47"/>
            <p:cNvSpPr>
              <a:spLocks noChangeArrowheads="1"/>
            </p:cNvSpPr>
            <p:nvPr/>
          </p:nvSpPr>
          <p:spPr bwMode="auto">
            <a:xfrm>
              <a:off x="1134541" y="3699940"/>
              <a:ext cx="334433" cy="33443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87364" y="3052762"/>
              <a:ext cx="1628775" cy="1628775"/>
            </a:xfrm>
            <a:prstGeom prst="ellipse">
              <a:avLst/>
            </a:prstGeom>
            <a:noFill/>
            <a:ln w="263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52" name="Oval 49"/>
            <p:cNvSpPr>
              <a:spLocks noChangeAspect="1"/>
            </p:cNvSpPr>
            <p:nvPr/>
          </p:nvSpPr>
          <p:spPr bwMode="auto">
            <a:xfrm>
              <a:off x="677337" y="3238496"/>
              <a:ext cx="1248833" cy="124883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7410" name="Picture 4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4785" y="88900"/>
            <a:ext cx="3564915" cy="24716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412" name="TextBox 27"/>
          <p:cNvSpPr txBox="1">
            <a:spLocks noChangeArrowheads="1"/>
          </p:cNvSpPr>
          <p:nvPr/>
        </p:nvSpPr>
        <p:spPr bwMode="auto">
          <a:xfrm>
            <a:off x="0" y="266700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Using vectors one can show that the instantaneous velocity of the wheel at the bottom is zero.</a:t>
            </a:r>
          </a:p>
          <a:p>
            <a:pPr eaLnBrk="1" hangingPunct="1"/>
            <a:r>
              <a:rPr lang="en-US" altLang="en-US" sz="1800"/>
              <a:t>The velocity of the centre of the wheel is v and at the top of the wheel is 2v</a:t>
            </a:r>
          </a:p>
        </p:txBody>
      </p:sp>
      <p:cxnSp>
        <p:nvCxnSpPr>
          <p:cNvPr id="17435" name="Straight Connector 12"/>
          <p:cNvCxnSpPr>
            <a:cxnSpLocks noChangeShapeType="1"/>
          </p:cNvCxnSpPr>
          <p:nvPr/>
        </p:nvCxnSpPr>
        <p:spPr bwMode="auto">
          <a:xfrm>
            <a:off x="1320800" y="3949700"/>
            <a:ext cx="1257300" cy="1270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436" name="Straight Connector 22"/>
          <p:cNvCxnSpPr>
            <a:cxnSpLocks noChangeShapeType="1"/>
          </p:cNvCxnSpPr>
          <p:nvPr/>
        </p:nvCxnSpPr>
        <p:spPr bwMode="auto">
          <a:xfrm flipH="1">
            <a:off x="69850" y="5854700"/>
            <a:ext cx="1257300" cy="1270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432" name="Straight Connector 23"/>
          <p:cNvCxnSpPr>
            <a:cxnSpLocks noChangeShapeType="1"/>
          </p:cNvCxnSpPr>
          <p:nvPr/>
        </p:nvCxnSpPr>
        <p:spPr bwMode="auto">
          <a:xfrm>
            <a:off x="6565900" y="4902200"/>
            <a:ext cx="1257300" cy="1270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433" name="Straight Connector 27"/>
          <p:cNvCxnSpPr>
            <a:cxnSpLocks noChangeShapeType="1"/>
          </p:cNvCxnSpPr>
          <p:nvPr/>
        </p:nvCxnSpPr>
        <p:spPr bwMode="auto">
          <a:xfrm>
            <a:off x="6578600" y="3962400"/>
            <a:ext cx="2540000" cy="2540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428" name="Straight Connector 31"/>
          <p:cNvCxnSpPr>
            <a:cxnSpLocks noChangeShapeType="1"/>
          </p:cNvCxnSpPr>
          <p:nvPr/>
        </p:nvCxnSpPr>
        <p:spPr bwMode="auto">
          <a:xfrm>
            <a:off x="3670300" y="4876800"/>
            <a:ext cx="1257300" cy="1270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429" name="Straight Connector 32"/>
          <p:cNvCxnSpPr>
            <a:cxnSpLocks noChangeShapeType="1"/>
          </p:cNvCxnSpPr>
          <p:nvPr/>
        </p:nvCxnSpPr>
        <p:spPr bwMode="auto">
          <a:xfrm>
            <a:off x="3683000" y="5842000"/>
            <a:ext cx="1257300" cy="1270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430" name="Straight Connector 33"/>
          <p:cNvCxnSpPr>
            <a:cxnSpLocks noChangeShapeType="1"/>
          </p:cNvCxnSpPr>
          <p:nvPr/>
        </p:nvCxnSpPr>
        <p:spPr bwMode="auto">
          <a:xfrm>
            <a:off x="3683000" y="3937000"/>
            <a:ext cx="1257300" cy="1270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stealth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416" name="TextBox 38"/>
          <p:cNvSpPr txBox="1">
            <a:spLocks noChangeArrowheads="1"/>
          </p:cNvSpPr>
          <p:nvPr/>
        </p:nvSpPr>
        <p:spPr bwMode="auto">
          <a:xfrm>
            <a:off x="2260600" y="4622800"/>
            <a:ext cx="436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/>
              <a:t>+</a:t>
            </a:r>
          </a:p>
        </p:txBody>
      </p:sp>
      <p:sp>
        <p:nvSpPr>
          <p:cNvPr id="17417" name="TextBox 39"/>
          <p:cNvSpPr txBox="1">
            <a:spLocks noChangeArrowheads="1"/>
          </p:cNvSpPr>
          <p:nvPr/>
        </p:nvSpPr>
        <p:spPr bwMode="auto">
          <a:xfrm>
            <a:off x="5054600" y="4622800"/>
            <a:ext cx="436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/>
              <a:t>=</a:t>
            </a:r>
          </a:p>
        </p:txBody>
      </p:sp>
      <p:sp>
        <p:nvSpPr>
          <p:cNvPr id="17418" name="TextBox 42"/>
          <p:cNvSpPr txBox="1">
            <a:spLocks noChangeArrowheads="1"/>
          </p:cNvSpPr>
          <p:nvPr/>
        </p:nvSpPr>
        <p:spPr bwMode="auto">
          <a:xfrm>
            <a:off x="787400" y="5981700"/>
            <a:ext cx="1168400" cy="3847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tabLst>
                <a:tab pos="2247900" algn="l"/>
              </a:tabLs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tabLst>
                <a:tab pos="2247900" algn="l"/>
              </a:tabLs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tabLst>
                <a:tab pos="2247900" algn="l"/>
              </a:tabLs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tabLst>
                <a:tab pos="2247900" algn="l"/>
              </a:tabLs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tabLst>
                <a:tab pos="2247900" algn="l"/>
              </a:tabLs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47900" algn="l"/>
              </a:tabLs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47900" algn="l"/>
              </a:tabLs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47900" algn="l"/>
              </a:tabLs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47900" algn="l"/>
              </a:tabLs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  <a:latin typeface="Arial" charset="0"/>
                <a:ea typeface="Osaka" pitchFamily="-106" charset="-128"/>
              </a:rPr>
              <a:t>Rotation</a:t>
            </a:r>
          </a:p>
        </p:txBody>
      </p:sp>
      <p:sp>
        <p:nvSpPr>
          <p:cNvPr id="17419" name="TextBox 45"/>
          <p:cNvSpPr txBox="1">
            <a:spLocks noChangeArrowheads="1"/>
          </p:cNvSpPr>
          <p:nvPr/>
        </p:nvSpPr>
        <p:spPr bwMode="auto">
          <a:xfrm>
            <a:off x="1936750" y="3543300"/>
            <a:ext cx="36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E51313"/>
                </a:solidFill>
              </a:rPr>
              <a:t>v</a:t>
            </a:r>
          </a:p>
        </p:txBody>
      </p:sp>
      <p:sp>
        <p:nvSpPr>
          <p:cNvPr id="17420" name="TextBox 46"/>
          <p:cNvSpPr txBox="1">
            <a:spLocks noChangeArrowheads="1"/>
          </p:cNvSpPr>
          <p:nvPr/>
        </p:nvSpPr>
        <p:spPr bwMode="auto">
          <a:xfrm>
            <a:off x="330200" y="5454650"/>
            <a:ext cx="36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E51313"/>
                </a:solidFill>
              </a:rPr>
              <a:t>v</a:t>
            </a:r>
          </a:p>
        </p:txBody>
      </p:sp>
      <p:sp>
        <p:nvSpPr>
          <p:cNvPr id="17421" name="TextBox 47"/>
          <p:cNvSpPr txBox="1">
            <a:spLocks noChangeArrowheads="1"/>
          </p:cNvSpPr>
          <p:nvPr/>
        </p:nvSpPr>
        <p:spPr bwMode="auto">
          <a:xfrm>
            <a:off x="4343400" y="3530600"/>
            <a:ext cx="36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E51313"/>
                </a:solidFill>
              </a:rPr>
              <a:t>v</a:t>
            </a:r>
          </a:p>
        </p:txBody>
      </p:sp>
      <p:sp>
        <p:nvSpPr>
          <p:cNvPr id="17422" name="TextBox 48"/>
          <p:cNvSpPr txBox="1">
            <a:spLocks noChangeArrowheads="1"/>
          </p:cNvSpPr>
          <p:nvPr/>
        </p:nvSpPr>
        <p:spPr bwMode="auto">
          <a:xfrm>
            <a:off x="4025900" y="4476750"/>
            <a:ext cx="36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E51313"/>
                </a:solidFill>
              </a:rPr>
              <a:t>v</a:t>
            </a:r>
          </a:p>
        </p:txBody>
      </p:sp>
      <p:sp>
        <p:nvSpPr>
          <p:cNvPr id="17423" name="TextBox 49"/>
          <p:cNvSpPr txBox="1">
            <a:spLocks noChangeArrowheads="1"/>
          </p:cNvSpPr>
          <p:nvPr/>
        </p:nvSpPr>
        <p:spPr bwMode="auto">
          <a:xfrm>
            <a:off x="4419600" y="5448300"/>
            <a:ext cx="36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E51313"/>
                </a:solidFill>
              </a:rPr>
              <a:t>v</a:t>
            </a:r>
          </a:p>
        </p:txBody>
      </p:sp>
      <p:sp>
        <p:nvSpPr>
          <p:cNvPr id="17424" name="TextBox 50"/>
          <p:cNvSpPr txBox="1">
            <a:spLocks noChangeArrowheads="1"/>
          </p:cNvSpPr>
          <p:nvPr/>
        </p:nvSpPr>
        <p:spPr bwMode="auto">
          <a:xfrm>
            <a:off x="6921500" y="4495800"/>
            <a:ext cx="36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E51313"/>
                </a:solidFill>
              </a:rPr>
              <a:t>v</a:t>
            </a:r>
          </a:p>
        </p:txBody>
      </p:sp>
      <p:sp>
        <p:nvSpPr>
          <p:cNvPr id="17425" name="TextBox 51"/>
          <p:cNvSpPr txBox="1">
            <a:spLocks noChangeArrowheads="1"/>
          </p:cNvSpPr>
          <p:nvPr/>
        </p:nvSpPr>
        <p:spPr bwMode="auto">
          <a:xfrm>
            <a:off x="7366000" y="3581400"/>
            <a:ext cx="604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E51313"/>
                </a:solidFill>
              </a:rPr>
              <a:t>2v</a:t>
            </a:r>
          </a:p>
        </p:txBody>
      </p:sp>
      <p:sp>
        <p:nvSpPr>
          <p:cNvPr id="17426" name="TextBox 50"/>
          <p:cNvSpPr txBox="1">
            <a:spLocks noChangeArrowheads="1"/>
          </p:cNvSpPr>
          <p:nvPr/>
        </p:nvSpPr>
        <p:spPr bwMode="auto">
          <a:xfrm>
            <a:off x="7200900" y="5562600"/>
            <a:ext cx="1030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E51313"/>
                </a:solidFill>
              </a:rPr>
              <a:t>v = 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937535" y="5979840"/>
            <a:ext cx="1469365" cy="3847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  <a:latin typeface="Arial" charset="0"/>
                <a:ea typeface="Osaka" pitchFamily="-106" charset="-128"/>
              </a:rPr>
              <a:t>Translation</a:t>
            </a:r>
          </a:p>
        </p:txBody>
      </p:sp>
      <p:sp>
        <p:nvSpPr>
          <p:cNvPr id="55" name="TextBox 32"/>
          <p:cNvSpPr txBox="1">
            <a:spLocks noChangeArrowheads="1"/>
          </p:cNvSpPr>
          <p:nvPr/>
        </p:nvSpPr>
        <p:spPr bwMode="auto">
          <a:xfrm>
            <a:off x="50800" y="63500"/>
            <a:ext cx="5181600" cy="2400657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  <a:ea typeface="Osaka" pitchFamily="-106" charset="-128"/>
              </a:rPr>
              <a:t>This picture of the wheel of a truck was taken on the motorway.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  <a:ea typeface="Osaka" pitchFamily="-106" charset="-128"/>
              </a:rPr>
              <a:t>Explain why the image of the wheel is sharp at the bottom of the picture compared to the wheel at the top of the picture.  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  <a:ea typeface="Osaka" pitchFamily="-106" charset="-128"/>
              </a:rPr>
              <a:t>Hint: Use vectors.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6" grpId="0"/>
      <p:bldP spid="17417" grpId="0"/>
      <p:bldP spid="17419" grpId="0"/>
      <p:bldP spid="17420" grpId="0"/>
      <p:bldP spid="17421" grpId="0"/>
      <p:bldP spid="17422" grpId="0"/>
      <p:bldP spid="17423" grpId="0"/>
      <p:bldP spid="17424" grpId="0"/>
      <p:bldP spid="17425" grpId="0"/>
      <p:bldP spid="174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F08.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-533400"/>
            <a:ext cx="30813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2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1828800" y="228600"/>
            <a:ext cx="571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Rolling</a:t>
            </a:r>
          </a:p>
          <a:p>
            <a:pPr algn="ctr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(Translation </a:t>
            </a:r>
            <a:r>
              <a:rPr lang="en-US" altLang="en-US" sz="2400" b="1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and</a:t>
            </a:r>
            <a:r>
              <a:rPr lang="en-US" altLang="en-US" sz="240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 Rotation)</a:t>
            </a:r>
          </a:p>
        </p:txBody>
      </p:sp>
      <p:pic>
        <p:nvPicPr>
          <p:cNvPr id="199685" name="Picture 5" descr="F08.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94970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0" y="2743200"/>
            <a:ext cx="9144000" cy="411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2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81000" y="289560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If the wheel does not slip:                                    the arc length s = the linear distance d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4114800"/>
            <a:ext cx="7620000" cy="485775"/>
            <a:chOff x="240" y="2592"/>
            <a:chExt cx="4800" cy="306"/>
          </a:xfrm>
        </p:grpSpPr>
        <p:sp>
          <p:nvSpPr>
            <p:cNvPr id="189453" name="AutoShape 9"/>
            <p:cNvSpPr>
              <a:spLocks noChangeArrowheads="1"/>
            </p:cNvSpPr>
            <p:nvPr/>
          </p:nvSpPr>
          <p:spPr bwMode="auto">
            <a:xfrm>
              <a:off x="240" y="2640"/>
              <a:ext cx="480" cy="210"/>
            </a:xfrm>
            <a:prstGeom prst="rightArrow">
              <a:avLst>
                <a:gd name="adj1" fmla="val 50000"/>
                <a:gd name="adj2" fmla="val 57143"/>
              </a:avLst>
            </a:prstGeom>
            <a:solidFill>
              <a:srgbClr val="CC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en-US" sz="2800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9454" name="Text Box 10"/>
            <p:cNvSpPr txBox="1">
              <a:spLocks noChangeArrowheads="1"/>
            </p:cNvSpPr>
            <p:nvPr/>
          </p:nvSpPr>
          <p:spPr bwMode="auto">
            <a:xfrm>
              <a:off x="768" y="2592"/>
              <a:ext cx="4272" cy="3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2400">
                  <a:solidFill>
                    <a:prstClr val="black"/>
                  </a:solidFill>
                  <a:latin typeface="Verdana" pitchFamily="34" charset="0"/>
                  <a:sym typeface="Symbol" pitchFamily="18" charset="2"/>
                </a:rPr>
                <a:t>The linear speed of the whole wheel = r</a:t>
              </a:r>
              <a:r>
                <a:rPr lang="en-US" altLang="en-US" sz="2400" b="1">
                  <a:solidFill>
                    <a:prstClr val="black"/>
                  </a:solidFill>
                  <a:latin typeface="Verdana" pitchFamily="34" charset="0"/>
                  <a:sym typeface="Symbol" pitchFamily="18" charset="2"/>
                </a:rPr>
                <a:t></a:t>
              </a:r>
            </a:p>
          </p:txBody>
        </p:sp>
      </p:grpSp>
      <p:sp>
        <p:nvSpPr>
          <p:cNvPr id="199691" name="Text Box 11"/>
          <p:cNvSpPr txBox="1">
            <a:spLocks noChangeArrowheads="1"/>
          </p:cNvSpPr>
          <p:nvPr/>
        </p:nvSpPr>
        <p:spPr bwMode="auto">
          <a:xfrm>
            <a:off x="1066800" y="45720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Verdana" pitchFamily="34" charset="0"/>
                <a:sym typeface="Symbol" pitchFamily="18" charset="2"/>
              </a:rPr>
              <a:t>Web Link: </a:t>
            </a:r>
            <a:r>
              <a:rPr lang="en-US" altLang="en-US" sz="2400">
                <a:solidFill>
                  <a:prstClr val="black"/>
                </a:solidFill>
                <a:latin typeface="Verdana" pitchFamily="34" charset="0"/>
                <a:sym typeface="Symbol" pitchFamily="18" charset="2"/>
                <a:hlinkClick r:id="rId4"/>
              </a:rPr>
              <a:t>Four views of rolling</a:t>
            </a:r>
            <a:endParaRPr lang="en-US" altLang="en-US" sz="2400">
              <a:solidFill>
                <a:prstClr val="black"/>
              </a:solidFill>
              <a:latin typeface="Verdana" pitchFamily="34" charset="0"/>
              <a:sym typeface="Symbol" pitchFamily="18" charset="2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8600" y="5334000"/>
            <a:ext cx="8534400" cy="547688"/>
            <a:chOff x="144" y="3360"/>
            <a:chExt cx="5376" cy="345"/>
          </a:xfrm>
        </p:grpSpPr>
        <p:sp>
          <p:nvSpPr>
            <p:cNvPr id="189451" name="AutoShape 13"/>
            <p:cNvSpPr>
              <a:spLocks noChangeArrowheads="1"/>
            </p:cNvSpPr>
            <p:nvPr/>
          </p:nvSpPr>
          <p:spPr bwMode="auto">
            <a:xfrm>
              <a:off x="144" y="3408"/>
              <a:ext cx="480" cy="210"/>
            </a:xfrm>
            <a:prstGeom prst="rightArrow">
              <a:avLst>
                <a:gd name="adj1" fmla="val 50000"/>
                <a:gd name="adj2" fmla="val 57143"/>
              </a:avLst>
            </a:prstGeom>
            <a:solidFill>
              <a:srgbClr val="CC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altLang="en-US" sz="2800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9452" name="Text Box 14"/>
            <p:cNvSpPr txBox="1">
              <a:spLocks noChangeArrowheads="1"/>
            </p:cNvSpPr>
            <p:nvPr/>
          </p:nvSpPr>
          <p:spPr bwMode="auto">
            <a:xfrm>
              <a:off x="672" y="3360"/>
              <a:ext cx="4848" cy="3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2400">
                  <a:solidFill>
                    <a:prstClr val="black"/>
                  </a:solidFill>
                  <a:latin typeface="Verdana" pitchFamily="34" charset="0"/>
                  <a:sym typeface="Symbol" pitchFamily="18" charset="2"/>
                </a:rPr>
                <a:t>The linear acceleration of the whole wheel = r</a:t>
              </a:r>
              <a:r>
                <a:rPr lang="en-US" altLang="en-US" sz="2800" b="1">
                  <a:solidFill>
                    <a:prstClr val="black"/>
                  </a:solidFill>
                  <a:latin typeface="Verdana" pitchFamily="34" charset="0"/>
                  <a:sym typeface="Symbol" pitchFamily="18" charset="2"/>
                </a:rPr>
                <a:t>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3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7" grpId="0" autoUpdateAnimBg="0"/>
      <p:bldP spid="19969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F11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81200" y="5332413"/>
            <a:ext cx="495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Verdana" pitchFamily="34" charset="0"/>
              </a:rPr>
              <a:t>Web Link: </a:t>
            </a:r>
            <a:r>
              <a:rPr lang="en-US" altLang="en-US" sz="2400">
                <a:solidFill>
                  <a:prstClr val="black"/>
                </a:solidFill>
                <a:latin typeface="Verdana" pitchFamily="34" charset="0"/>
                <a:hlinkClick r:id="rId4"/>
              </a:rPr>
              <a:t>Tank Tread Video</a:t>
            </a:r>
            <a:endParaRPr lang="en-US" altLang="en-US" sz="240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lank Presentation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5935</TotalTime>
  <Words>200</Words>
  <Application>Microsoft Office PowerPoint</Application>
  <PresentationFormat>On-screen Show (4:3)</PresentationFormat>
  <Paragraphs>31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Blank Presentation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FoE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Anderson</dc:creator>
  <cp:lastModifiedBy>Stephen Anderson</cp:lastModifiedBy>
  <cp:revision>522</cp:revision>
  <dcterms:created xsi:type="dcterms:W3CDTF">2008-08-10T04:41:47Z</dcterms:created>
  <dcterms:modified xsi:type="dcterms:W3CDTF">2014-05-25T07:32:09Z</dcterms:modified>
</cp:coreProperties>
</file>