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996500437445"/>
          <c:y val="5.1400554097404488E-2"/>
          <c:w val="0.82865748031496067"/>
          <c:h val="0.7982250656167978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Sheet1!$B$3:$B$28</c:f>
              <c:numCache>
                <c:formatCode>General</c:formatCode>
                <c:ptCount val="2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</c:numCache>
            </c:numRef>
          </c:xVal>
          <c:yVal>
            <c:numRef>
              <c:f>Sheet1!$C$3:$C$28</c:f>
              <c:numCache>
                <c:formatCode>General</c:formatCode>
                <c:ptCount val="26"/>
                <c:pt idx="0">
                  <c:v>1.9016587936677432E-3</c:v>
                </c:pt>
                <c:pt idx="1">
                  <c:v>3.8813364995611169E-3</c:v>
                </c:pt>
                <c:pt idx="2">
                  <c:v>6.0208238413745375E-3</c:v>
                </c:pt>
                <c:pt idx="3">
                  <c:v>8.4060840266981414E-3</c:v>
                </c:pt>
                <c:pt idx="4">
                  <c:v>1.1116948210952401E-2</c:v>
                </c:pt>
                <c:pt idx="5">
                  <c:v>1.4189274360383407E-2</c:v>
                </c:pt>
                <c:pt idx="6">
                  <c:v>1.7521901203623971E-2</c:v>
                </c:pt>
                <c:pt idx="7">
                  <c:v>2.0729099212361869E-2</c:v>
                </c:pt>
                <c:pt idx="8">
                  <c:v>2.3102531511062407E-2</c:v>
                </c:pt>
                <c:pt idx="9">
                  <c:v>2.3997425636699588E-2</c:v>
                </c:pt>
                <c:pt idx="10">
                  <c:v>2.3407265406338692E-2</c:v>
                </c:pt>
                <c:pt idx="11">
                  <c:v>2.1899808675198588E-2</c:v>
                </c:pt>
                <c:pt idx="12">
                  <c:v>2.0073171149315255E-2</c:v>
                </c:pt>
                <c:pt idx="13">
                  <c:v>1.8279377182954738E-2</c:v>
                </c:pt>
                <c:pt idx="14">
                  <c:v>1.6660383518363287E-2</c:v>
                </c:pt>
                <c:pt idx="15">
                  <c:v>1.5248297986519796E-2</c:v>
                </c:pt>
                <c:pt idx="16">
                  <c:v>1.4030823201025113E-2</c:v>
                </c:pt>
                <c:pt idx="17">
                  <c:v>1.2982145110775367E-2</c:v>
                </c:pt>
                <c:pt idx="18">
                  <c:v>1.2075282733020698E-2</c:v>
                </c:pt>
                <c:pt idx="19">
                  <c:v>1.1286262640161401E-2</c:v>
                </c:pt>
                <c:pt idx="20">
                  <c:v>1.0595044310537531E-2</c:v>
                </c:pt>
                <c:pt idx="21">
                  <c:v>9.9852839734770379E-3</c:v>
                </c:pt>
                <c:pt idx="22">
                  <c:v>9.4437666353317674E-3</c:v>
                </c:pt>
                <c:pt idx="23">
                  <c:v>8.9598140514533537E-3</c:v>
                </c:pt>
                <c:pt idx="24">
                  <c:v>8.5247681372984108E-3</c:v>
                </c:pt>
                <c:pt idx="25">
                  <c:v>8.1315699015685108E-3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875264"/>
        <c:axId val="98876800"/>
      </c:scatterChart>
      <c:valAx>
        <c:axId val="9887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98876800"/>
        <c:crosses val="autoZero"/>
        <c:crossBetween val="midCat"/>
      </c:valAx>
      <c:valAx>
        <c:axId val="9887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988752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10F01-7911-4295-AAD4-7CD71A5E0589}" type="datetimeFigureOut">
              <a:rPr lang="en-NZ" smtClean="0"/>
              <a:t>20/10/2014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5EE5C-201E-439B-A23B-A2DE697E23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889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781AB3-AB7F-4E6C-ACBB-0EC3CF0AA5A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D1979A-B5C4-4364-BF52-F5A06618EF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39DC-7CC4-4FF7-A526-387E468739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F866-0132-45E5-A062-38427E5D17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C118-D657-484C-BE5E-513223ADAC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304B-DC12-4FFE-9CCA-200D714AC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D645-CA15-489C-9CC0-CCBF012FF1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5555-6883-4CF8-86D8-ECF3DD727A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38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BAC3E-25DC-404A-98A5-622AF99147D8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478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8B293-B660-4993-9B97-CF26BA4BEE65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18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9891F-26C1-47C6-814F-3BA5A6108FEA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6822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8BCEB-1C09-42B3-804C-9BF37F8DCDF4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7739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0283F-74BD-41B2-8A97-06929DB8EEA9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7802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53FD-4BBF-4AD6-8727-AA910CA2FB37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476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17FF3-2E99-48E8-8BF7-E66214D73CE2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7706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3B115-6FC9-4AD2-8B62-59ABECC6F1ED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779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C2E4-5C66-47FE-9D5D-F2E4F9E227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2F2E7-84A1-4264-BE03-0F1D0FEAB3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20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E5D-2396-47C7-A7AF-F195DC283A43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287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62B6C-E7DE-45CB-A162-9BFE91EF9C7A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600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10315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A3BC4-CEDE-421E-9627-E10C6BEEC4DC}" type="slidenum">
              <a:rPr lang="en-US" altLang="en-US">
                <a:solidFill>
                  <a:srgbClr val="103154"/>
                </a:solidFill>
              </a:rPr>
              <a:pPr/>
              <a:t>‹#›</a:t>
            </a:fld>
            <a:endParaRPr lang="en-US" altLang="en-US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844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7FD2-A178-495D-88D1-E788DC32A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D92F-2DA7-4981-9E47-3EFC15A8DE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5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60DD-E8F5-4C7C-81B7-E17B7D9641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039C-AB9E-43E8-A2C9-EE475C2CF5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C957-7499-47F0-81C8-7F0E84B2F3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4F23-8FDF-42F5-9C18-A8844F797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9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A304-F8DF-4481-8530-A4202ACD21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52B1-7C7F-49BE-BDBF-A74B258AEA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9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7D62-A9FF-45D9-82AF-1056F8F3A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4C10-F0FB-446E-AD02-2706DB37ED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79A1-B4C2-43C8-99FB-DEF114F48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267A-6A78-439D-AB6F-886C1238A0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894E-C315-453E-A86D-F09C7311A3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0DC9-BBC1-4717-8A5E-3062DE9B88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3521B1-FE13-4EBA-9EA4-BBC6401F7A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0CA324-47C3-4113-AF0A-187E323BCC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7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103154"/>
              </a:solidFill>
              <a:ea typeface="ＭＳ Ｐゴシック" pitchFamily="-65" charset="-128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103154"/>
              </a:solidFill>
              <a:ea typeface="ＭＳ Ｐゴシック" pitchFamily="-65" charset="-128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E79826-F9E2-4DFB-B24A-C11846DCCD1C}" type="slidenum">
              <a:rPr lang="en-US" altLang="en-US" smtClean="0">
                <a:solidFill>
                  <a:srgbClr val="103154"/>
                </a:solidFill>
                <a:ea typeface="ＭＳ Ｐゴシック" pitchFamily="-65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103154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91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gsir.netfirms.com/englishhtm/RLC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"/>
            <a:ext cx="78962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457200" y="6096000"/>
            <a:ext cx="6629400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See 7 RCL series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a.c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. circuit applet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810000" y="5638800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charset="0"/>
                <a:hlinkClick r:id="rId4"/>
              </a:rPr>
              <a:t>http://www.ngsir.netfirms.com/englishhtm/RLC.htm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447800"/>
            <a:ext cx="7772400" cy="762000"/>
          </a:xfrm>
        </p:spPr>
        <p:txBody>
          <a:bodyPr/>
          <a:lstStyle/>
          <a:p>
            <a:pPr algn="l" eaLnBrk="1" hangingPunct="1"/>
            <a:r>
              <a:rPr lang="en-NZ" sz="2800" smtClean="0"/>
              <a:t>Reactance is dependant </a:t>
            </a:r>
            <a:br>
              <a:rPr lang="en-NZ" sz="2800" smtClean="0"/>
            </a:br>
            <a:r>
              <a:rPr lang="en-NZ" sz="2800" smtClean="0"/>
              <a:t>on </a:t>
            </a:r>
            <a:r>
              <a:rPr lang="en-NZ" sz="2800" b="1" smtClean="0">
                <a:solidFill>
                  <a:srgbClr val="FF0000"/>
                </a:solidFill>
              </a:rPr>
              <a:t>frequency</a:t>
            </a:r>
            <a:r>
              <a:rPr lang="en-NZ" sz="2800" smtClean="0"/>
              <a:t>  ie </a:t>
            </a:r>
            <a:br>
              <a:rPr lang="en-NZ" sz="2800" smtClean="0"/>
            </a:br>
            <a:r>
              <a:rPr lang="en-NZ" sz="2800" smtClean="0"/>
              <a:t/>
            </a:r>
            <a:br>
              <a:rPr lang="en-NZ" sz="2800" smtClean="0"/>
            </a:br>
            <a:endParaRPr lang="en-NZ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655428"/>
              </p:ext>
            </p:extLst>
          </p:nvPr>
        </p:nvGraphicFramePr>
        <p:xfrm>
          <a:off x="4724400" y="3717032"/>
          <a:ext cx="36512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765080" imgH="1371600" progId="Equation.3">
                  <p:embed/>
                </p:oleObj>
              </mc:Choice>
              <mc:Fallback>
                <p:oleObj name="Equation" r:id="rId4" imgW="17650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17032"/>
                        <a:ext cx="3651250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52400"/>
            <a:ext cx="319670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NZ" sz="4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Resonance</a:t>
            </a:r>
            <a:endParaRPr lang="en-US" sz="4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495800" y="762000"/>
          <a:ext cx="27162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066680" imgH="419040" progId="Equation.3">
                  <p:embed/>
                </p:oleObj>
              </mc:Choice>
              <mc:Fallback>
                <p:oleObj name="Equation" r:id="rId6" imgW="1066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762000"/>
                        <a:ext cx="27162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2057400"/>
            <a:ext cx="838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 sz="2400" dirty="0">
                <a:solidFill>
                  <a:prstClr val="black"/>
                </a:solidFill>
                <a:latin typeface="Arial" charset="0"/>
              </a:rPr>
              <a:t>By altering the frequency it is possible to reach the point at which V</a:t>
            </a:r>
            <a:r>
              <a:rPr lang="en-NZ" sz="2400" baseline="-25000" dirty="0">
                <a:solidFill>
                  <a:prstClr val="black"/>
                </a:solidFill>
                <a:latin typeface="Arial" charset="0"/>
              </a:rPr>
              <a:t>L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 = V</a:t>
            </a:r>
            <a:r>
              <a:rPr lang="en-NZ" sz="2400" baseline="-25000" dirty="0">
                <a:solidFill>
                  <a:prstClr val="black"/>
                </a:solidFill>
                <a:latin typeface="Arial" charset="0"/>
              </a:rPr>
              <a:t>C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. At this stage, Z has its smallest value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 sz="2400" dirty="0">
                <a:solidFill>
                  <a:prstClr val="black"/>
                </a:solidFill>
                <a:latin typeface="Arial" charset="0"/>
              </a:rPr>
              <a:t>(so Z = R) and the current in the circuit will be a </a:t>
            </a:r>
            <a:r>
              <a:rPr lang="en-NZ" sz="2400" b="1" dirty="0">
                <a:solidFill>
                  <a:srgbClr val="FF0000"/>
                </a:solidFill>
                <a:latin typeface="Arial" charset="0"/>
              </a:rPr>
              <a:t>Maximum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 sz="2400" dirty="0" smtClean="0">
                <a:solidFill>
                  <a:prstClr val="black"/>
                </a:solidFill>
                <a:latin typeface="Arial" charset="0"/>
              </a:rPr>
              <a:t>The 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frequency when this occurs is called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 sz="2400" b="1" dirty="0">
                <a:solidFill>
                  <a:srgbClr val="FF0000"/>
                </a:solidFill>
                <a:latin typeface="Arial" charset="0"/>
              </a:rPr>
              <a:t>resonant frequency </a:t>
            </a:r>
            <a:r>
              <a:rPr lang="en-NZ" sz="2400" b="1" dirty="0" err="1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NZ" sz="2400" b="1" baseline="-25000" dirty="0" err="1">
                <a:solidFill>
                  <a:srgbClr val="FF0000"/>
                </a:solidFill>
                <a:latin typeface="Arial" charset="0"/>
              </a:rPr>
              <a:t>o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.</a:t>
            </a:r>
            <a:br>
              <a:rPr lang="en-NZ" sz="2400" dirty="0">
                <a:solidFill>
                  <a:prstClr val="black"/>
                </a:solidFill>
                <a:latin typeface="Arial" charset="0"/>
              </a:rPr>
            </a:br>
            <a:r>
              <a:rPr lang="en-NZ" sz="2400" dirty="0">
                <a:solidFill>
                  <a:prstClr val="black"/>
                </a:solidFill>
                <a:latin typeface="Arial" charset="0"/>
              </a:rPr>
              <a:t>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 sz="2400" dirty="0">
                <a:solidFill>
                  <a:prstClr val="black"/>
                </a:solidFill>
                <a:latin typeface="Arial" charset="0"/>
              </a:rPr>
              <a:t>		At resonance:</a:t>
            </a:r>
            <a:endParaRPr lang="en-US" sz="24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64008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69581"/>
            <a:ext cx="15525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9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4953000" y="228600"/>
            <a:ext cx="3962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>
                <a:solidFill>
                  <a:prstClr val="black"/>
                </a:solidFill>
                <a:latin typeface="Arial" charset="0"/>
              </a:rPr>
              <a:t>The 12V peak voltage supply has a variable frequency.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>
                <a:solidFill>
                  <a:prstClr val="black"/>
                </a:solidFill>
                <a:latin typeface="Arial" charset="0"/>
              </a:rPr>
              <a:t>Current readings are taken every 5 Hz  giving a graph of </a:t>
            </a:r>
            <a:r>
              <a:rPr lang="en-NZ" b="1" i="1">
                <a:solidFill>
                  <a:prstClr val="black"/>
                </a:solidFill>
                <a:latin typeface="Times New Roman" pitchFamily="18" charset="0"/>
              </a:rPr>
              <a:t>I</a:t>
            </a:r>
            <a:r>
              <a:rPr lang="en-NZ">
                <a:solidFill>
                  <a:prstClr val="black"/>
                </a:solidFill>
                <a:latin typeface="Arial" charset="0"/>
              </a:rPr>
              <a:t> (A) vs </a:t>
            </a:r>
            <a:r>
              <a:rPr lang="en-NZ" b="1">
                <a:solidFill>
                  <a:prstClr val="black"/>
                </a:solidFill>
                <a:latin typeface="Arial" charset="0"/>
              </a:rPr>
              <a:t>f </a:t>
            </a:r>
            <a:r>
              <a:rPr lang="en-NZ">
                <a:solidFill>
                  <a:prstClr val="black"/>
                </a:solidFill>
                <a:latin typeface="Arial" charset="0"/>
              </a:rPr>
              <a:t>(Hz)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b="1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>
                <a:solidFill>
                  <a:prstClr val="black"/>
                </a:solidFill>
                <a:latin typeface="Arial" charset="0"/>
              </a:rPr>
              <a:t>The current peaks sharply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NZ">
                <a:solidFill>
                  <a:prstClr val="black"/>
                </a:solidFill>
                <a:latin typeface="Arial" charset="0"/>
              </a:rPr>
              <a:t>at the resonant frequency of ~ 50 Hz.</a:t>
            </a:r>
          </a:p>
        </p:txBody>
      </p:sp>
      <p:grpSp>
        <p:nvGrpSpPr>
          <p:cNvPr id="6149" name="Group 33"/>
          <p:cNvGrpSpPr>
            <a:grpSpLocks/>
          </p:cNvGrpSpPr>
          <p:nvPr/>
        </p:nvGrpSpPr>
        <p:grpSpPr bwMode="auto">
          <a:xfrm>
            <a:off x="382588" y="228600"/>
            <a:ext cx="3960812" cy="2728913"/>
            <a:chOff x="382587" y="228600"/>
            <a:chExt cx="3960813" cy="2728913"/>
          </a:xfrm>
        </p:grpSpPr>
        <p:grpSp>
          <p:nvGrpSpPr>
            <p:cNvPr id="6157" name="Group 6"/>
            <p:cNvGrpSpPr>
              <a:grpSpLocks/>
            </p:cNvGrpSpPr>
            <p:nvPr/>
          </p:nvGrpSpPr>
          <p:grpSpPr bwMode="auto">
            <a:xfrm>
              <a:off x="1857375" y="228600"/>
              <a:ext cx="1282700" cy="1663700"/>
              <a:chOff x="1167" y="579"/>
              <a:chExt cx="808" cy="1048"/>
            </a:xfrm>
          </p:grpSpPr>
          <p:sp>
            <p:nvSpPr>
              <p:cNvPr id="6173" name="Oval 7"/>
              <p:cNvSpPr>
                <a:spLocks noChangeArrowheads="1"/>
              </p:cNvSpPr>
              <p:nvPr/>
            </p:nvSpPr>
            <p:spPr bwMode="auto">
              <a:xfrm>
                <a:off x="1167" y="579"/>
                <a:ext cx="539" cy="55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6174" name="Freeform 8"/>
              <p:cNvSpPr>
                <a:spLocks/>
              </p:cNvSpPr>
              <p:nvPr/>
            </p:nvSpPr>
            <p:spPr bwMode="auto">
              <a:xfrm>
                <a:off x="1257" y="750"/>
                <a:ext cx="314" cy="216"/>
              </a:xfrm>
              <a:custGeom>
                <a:avLst/>
                <a:gdLst>
                  <a:gd name="T0" fmla="*/ 0 w 317"/>
                  <a:gd name="T1" fmla="*/ 130 h 211"/>
                  <a:gd name="T2" fmla="*/ 83 w 317"/>
                  <a:gd name="T3" fmla="*/ 15 h 211"/>
                  <a:gd name="T4" fmla="*/ 211 w 317"/>
                  <a:gd name="T5" fmla="*/ 236 h 211"/>
                  <a:gd name="T6" fmla="*/ 293 w 317"/>
                  <a:gd name="T7" fmla="*/ 130 h 2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7"/>
                  <a:gd name="T13" fmla="*/ 0 h 211"/>
                  <a:gd name="T14" fmla="*/ 317 w 317"/>
                  <a:gd name="T15" fmla="*/ 211 h 2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7" h="211">
                    <a:moveTo>
                      <a:pt x="0" y="106"/>
                    </a:moveTo>
                    <a:cubicBezTo>
                      <a:pt x="26" y="53"/>
                      <a:pt x="53" y="0"/>
                      <a:pt x="91" y="15"/>
                    </a:cubicBezTo>
                    <a:cubicBezTo>
                      <a:pt x="129" y="30"/>
                      <a:pt x="189" y="181"/>
                      <a:pt x="227" y="196"/>
                    </a:cubicBezTo>
                    <a:cubicBezTo>
                      <a:pt x="265" y="211"/>
                      <a:pt x="291" y="158"/>
                      <a:pt x="317" y="10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6175" name="Text Box 9"/>
              <p:cNvSpPr txBox="1">
                <a:spLocks noChangeArrowheads="1"/>
              </p:cNvSpPr>
              <p:nvPr/>
            </p:nvSpPr>
            <p:spPr bwMode="auto">
              <a:xfrm>
                <a:off x="1167" y="1136"/>
                <a:ext cx="808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NZ">
                    <a:solidFill>
                      <a:prstClr val="black"/>
                    </a:solidFill>
                    <a:latin typeface="Arial" charset="0"/>
                  </a:rPr>
                  <a:t>V</a:t>
                </a:r>
                <a:r>
                  <a:rPr lang="en-NZ" baseline="-25000">
                    <a:solidFill>
                      <a:prstClr val="black"/>
                    </a:solidFill>
                    <a:latin typeface="Arial" charset="0"/>
                  </a:rPr>
                  <a:t>S </a:t>
                </a:r>
                <a:r>
                  <a:rPr lang="en-NZ">
                    <a:solidFill>
                      <a:prstClr val="black"/>
                    </a:solidFill>
                    <a:latin typeface="Arial" charset="0"/>
                  </a:rPr>
                  <a:t>=12V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NZ">
                    <a:solidFill>
                      <a:prstClr val="black"/>
                    </a:solidFill>
                    <a:latin typeface="Arial" charset="0"/>
                  </a:rPr>
                  <a:t>(variable f)</a:t>
                </a:r>
                <a:endParaRPr lang="el-GR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158" name="Freeform 10"/>
            <p:cNvSpPr>
              <a:spLocks/>
            </p:cNvSpPr>
            <p:nvPr/>
          </p:nvSpPr>
          <p:spPr bwMode="auto">
            <a:xfrm>
              <a:off x="612775" y="688975"/>
              <a:ext cx="1233488" cy="1682750"/>
            </a:xfrm>
            <a:custGeom>
              <a:avLst/>
              <a:gdLst>
                <a:gd name="T0" fmla="*/ 2147483647 w 777"/>
                <a:gd name="T1" fmla="*/ 0 h 1060"/>
                <a:gd name="T2" fmla="*/ 0 w 777"/>
                <a:gd name="T3" fmla="*/ 0 h 1060"/>
                <a:gd name="T4" fmla="*/ 0 w 777"/>
                <a:gd name="T5" fmla="*/ 2147483647 h 1060"/>
                <a:gd name="T6" fmla="*/ 2147483647 w 777"/>
                <a:gd name="T7" fmla="*/ 2147483647 h 10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7"/>
                <a:gd name="T13" fmla="*/ 0 h 1060"/>
                <a:gd name="T14" fmla="*/ 777 w 777"/>
                <a:gd name="T15" fmla="*/ 1060 h 10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7" h="1060">
                  <a:moveTo>
                    <a:pt x="777" y="0"/>
                  </a:moveTo>
                  <a:lnTo>
                    <a:pt x="0" y="0"/>
                  </a:lnTo>
                  <a:lnTo>
                    <a:pt x="0" y="1060"/>
                  </a:lnTo>
                  <a:lnTo>
                    <a:pt x="430" y="10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2108200" y="2371725"/>
              <a:ext cx="4937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6160" name="Group 12"/>
            <p:cNvGrpSpPr>
              <a:grpSpLocks/>
            </p:cNvGrpSpPr>
            <p:nvPr/>
          </p:nvGrpSpPr>
          <p:grpSpPr bwMode="auto">
            <a:xfrm>
              <a:off x="2601913" y="2111375"/>
              <a:ext cx="142875" cy="508000"/>
              <a:chOff x="1792" y="2551"/>
              <a:chExt cx="90" cy="320"/>
            </a:xfrm>
          </p:grpSpPr>
          <p:sp>
            <p:nvSpPr>
              <p:cNvPr id="6171" name="Line 13"/>
              <p:cNvSpPr>
                <a:spLocks noChangeShapeType="1"/>
              </p:cNvSpPr>
              <p:nvPr/>
            </p:nvSpPr>
            <p:spPr bwMode="auto">
              <a:xfrm>
                <a:off x="1792" y="2551"/>
                <a:ext cx="9" cy="31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NZ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6172" name="Line 14"/>
              <p:cNvSpPr>
                <a:spLocks noChangeShapeType="1"/>
              </p:cNvSpPr>
              <p:nvPr/>
            </p:nvSpPr>
            <p:spPr bwMode="auto">
              <a:xfrm>
                <a:off x="1873" y="2560"/>
                <a:ext cx="9" cy="31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NZ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>
              <a:off x="2732088" y="2371725"/>
              <a:ext cx="479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62" name="Rectangle 16"/>
            <p:cNvSpPr>
              <a:spLocks noChangeArrowheads="1"/>
            </p:cNvSpPr>
            <p:nvPr/>
          </p:nvSpPr>
          <p:spPr bwMode="auto">
            <a:xfrm>
              <a:off x="3167063" y="2255838"/>
              <a:ext cx="828675" cy="217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63" name="Freeform 17"/>
            <p:cNvSpPr>
              <a:spLocks/>
            </p:cNvSpPr>
            <p:nvPr/>
          </p:nvSpPr>
          <p:spPr bwMode="auto">
            <a:xfrm>
              <a:off x="2717800" y="703263"/>
              <a:ext cx="1625600" cy="1639888"/>
            </a:xfrm>
            <a:custGeom>
              <a:avLst/>
              <a:gdLst>
                <a:gd name="T0" fmla="*/ 0 w 1024"/>
                <a:gd name="T1" fmla="*/ 0 h 1033"/>
                <a:gd name="T2" fmla="*/ 2147483647 w 1024"/>
                <a:gd name="T3" fmla="*/ 0 h 1033"/>
                <a:gd name="T4" fmla="*/ 2147483647 w 1024"/>
                <a:gd name="T5" fmla="*/ 2147483647 h 1033"/>
                <a:gd name="T6" fmla="*/ 2147483647 w 1024"/>
                <a:gd name="T7" fmla="*/ 2147483647 h 10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4"/>
                <a:gd name="T13" fmla="*/ 0 h 1033"/>
                <a:gd name="T14" fmla="*/ 1024 w 1024"/>
                <a:gd name="T15" fmla="*/ 1033 h 10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4" h="1033">
                  <a:moveTo>
                    <a:pt x="0" y="0"/>
                  </a:moveTo>
                  <a:lnTo>
                    <a:pt x="1024" y="0"/>
                  </a:lnTo>
                  <a:lnTo>
                    <a:pt x="1024" y="1033"/>
                  </a:lnTo>
                  <a:lnTo>
                    <a:pt x="805" y="103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64" name="Text Box 18"/>
            <p:cNvSpPr txBox="1">
              <a:spLocks noChangeArrowheads="1"/>
            </p:cNvSpPr>
            <p:nvPr/>
          </p:nvSpPr>
          <p:spPr bwMode="auto">
            <a:xfrm>
              <a:off x="1552575" y="2511425"/>
              <a:ext cx="476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NZ">
                  <a:solidFill>
                    <a:prstClr val="black"/>
                  </a:solidFill>
                  <a:latin typeface="Arial" charset="0"/>
                </a:rPr>
                <a:t>2H</a:t>
              </a:r>
            </a:p>
          </p:txBody>
        </p:sp>
        <p:sp>
          <p:nvSpPr>
            <p:cNvPr id="6165" name="Text Box 19"/>
            <p:cNvSpPr txBox="1">
              <a:spLocks noChangeArrowheads="1"/>
            </p:cNvSpPr>
            <p:nvPr/>
          </p:nvSpPr>
          <p:spPr bwMode="auto">
            <a:xfrm>
              <a:off x="2363787" y="2590800"/>
              <a:ext cx="582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NZ">
                  <a:solidFill>
                    <a:prstClr val="black"/>
                  </a:solidFill>
                  <a:latin typeface="Arial" charset="0"/>
                </a:rPr>
                <a:t>5</a:t>
              </a:r>
              <a:r>
                <a:rPr lang="el-GR">
                  <a:solidFill>
                    <a:prstClr val="black"/>
                  </a:solidFill>
                  <a:latin typeface="Arial" charset="0"/>
                  <a:cs typeface="Arial" charset="0"/>
                </a:rPr>
                <a:t>μ</a:t>
              </a:r>
              <a:r>
                <a:rPr lang="en-NZ">
                  <a:solidFill>
                    <a:prstClr val="black"/>
                  </a:solidFill>
                  <a:latin typeface="Arial" charset="0"/>
                  <a:cs typeface="Arial" charset="0"/>
                </a:rPr>
                <a:t>F</a:t>
              </a:r>
              <a:endParaRPr lang="el-GR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66" name="Text Box 20"/>
            <p:cNvSpPr txBox="1">
              <a:spLocks noChangeArrowheads="1"/>
            </p:cNvSpPr>
            <p:nvPr/>
          </p:nvSpPr>
          <p:spPr bwMode="auto">
            <a:xfrm>
              <a:off x="3421063" y="2536825"/>
              <a:ext cx="741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NZ">
                  <a:solidFill>
                    <a:prstClr val="black"/>
                  </a:solidFill>
                  <a:latin typeface="Arial" charset="0"/>
                </a:rPr>
                <a:t>500</a:t>
              </a:r>
              <a:r>
                <a:rPr lang="en-NZ">
                  <a:solidFill>
                    <a:prstClr val="black"/>
                  </a:solidFill>
                  <a:latin typeface="Arial" charset="0"/>
                  <a:cs typeface="Arial" charset="0"/>
                </a:rPr>
                <a:t>Ω</a:t>
              </a:r>
            </a:p>
          </p:txBody>
        </p:sp>
        <p:grpSp>
          <p:nvGrpSpPr>
            <p:cNvPr id="6167" name="Group 25"/>
            <p:cNvGrpSpPr>
              <a:grpSpLocks/>
            </p:cNvGrpSpPr>
            <p:nvPr/>
          </p:nvGrpSpPr>
          <p:grpSpPr bwMode="auto">
            <a:xfrm>
              <a:off x="382587" y="1241425"/>
              <a:ext cx="449263" cy="392113"/>
              <a:chOff x="1884" y="2597"/>
              <a:chExt cx="283" cy="247"/>
            </a:xfrm>
          </p:grpSpPr>
          <p:sp>
            <p:nvSpPr>
              <p:cNvPr id="6169" name="Oval 24"/>
              <p:cNvSpPr>
                <a:spLocks noChangeArrowheads="1"/>
              </p:cNvSpPr>
              <p:nvPr/>
            </p:nvSpPr>
            <p:spPr bwMode="auto">
              <a:xfrm>
                <a:off x="1884" y="2597"/>
                <a:ext cx="283" cy="24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6170" name="Text Box 23"/>
              <p:cNvSpPr txBox="1">
                <a:spLocks noChangeArrowheads="1"/>
              </p:cNvSpPr>
              <p:nvPr/>
            </p:nvSpPr>
            <p:spPr bwMode="auto">
              <a:xfrm>
                <a:off x="1917" y="261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NZ">
                    <a:solidFill>
                      <a:prstClr val="black"/>
                    </a:solidFill>
                    <a:latin typeface="Arial" charset="0"/>
                  </a:rPr>
                  <a:t>A</a:t>
                </a:r>
              </a:p>
            </p:txBody>
          </p:sp>
        </p:grpSp>
        <p:pic>
          <p:nvPicPr>
            <p:cNvPr id="6168" name="Picture 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1548004" y="1806383"/>
              <a:ext cx="33616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3124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I (A)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514600" y="6172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f (Hz)</a:t>
            </a:r>
          </a:p>
        </p:txBody>
      </p:sp>
      <p:graphicFrame>
        <p:nvGraphicFramePr>
          <p:cNvPr id="13315" name="Object 25"/>
          <p:cNvGraphicFramePr>
            <a:graphicFrameLocks noChangeAspect="1"/>
          </p:cNvGraphicFramePr>
          <p:nvPr/>
        </p:nvGraphicFramePr>
        <p:xfrm>
          <a:off x="5638800" y="3657600"/>
          <a:ext cx="31353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3466800" imgH="927000" progId="Equation.3">
                  <p:embed/>
                </p:oleObj>
              </mc:Choice>
              <mc:Fallback>
                <p:oleObj name="Equation" r:id="rId4" imgW="3466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31353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38800" y="48006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I max when X</a:t>
            </a:r>
            <a:r>
              <a:rPr lang="en-US" baseline="-25000">
                <a:solidFill>
                  <a:prstClr val="black"/>
                </a:solidFill>
                <a:latin typeface="Arial" charset="0"/>
              </a:rPr>
              <a:t>L</a:t>
            </a:r>
            <a:r>
              <a:rPr lang="en-US">
                <a:solidFill>
                  <a:prstClr val="black"/>
                </a:solidFill>
                <a:latin typeface="Arial" charset="0"/>
              </a:rPr>
              <a:t>- X</a:t>
            </a:r>
            <a:r>
              <a:rPr lang="en-US" baseline="-25000">
                <a:solidFill>
                  <a:prstClr val="black"/>
                </a:solidFill>
                <a:latin typeface="Arial" charset="0"/>
              </a:rPr>
              <a:t>C</a:t>
            </a:r>
            <a:r>
              <a:rPr lang="en-US">
                <a:solidFill>
                  <a:prstClr val="black"/>
                </a:solidFill>
                <a:latin typeface="Arial" charset="0"/>
              </a:rPr>
              <a:t> =0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7543800" y="4495800"/>
            <a:ext cx="304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5334000" y="2362200"/>
          <a:ext cx="31242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1955520" imgH="736560" progId="Equation.3">
                  <p:embed/>
                </p:oleObj>
              </mc:Choice>
              <mc:Fallback>
                <p:oleObj name="Equation" r:id="rId6" imgW="19555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312420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Chart 35"/>
          <p:cNvGraphicFramePr/>
          <p:nvPr/>
        </p:nvGraphicFramePr>
        <p:xfrm>
          <a:off x="4572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38" name="Straight Connector 37"/>
          <p:cNvCxnSpPr/>
          <p:nvPr/>
        </p:nvCxnSpPr>
        <p:spPr>
          <a:xfrm rot="5400000" flipH="1" flipV="1">
            <a:off x="1256507" y="4837906"/>
            <a:ext cx="2057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10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4"/>
          <p:cNvSpPr txBox="1">
            <a:spLocks noChangeArrowheads="1"/>
          </p:cNvSpPr>
          <p:nvPr/>
        </p:nvSpPr>
        <p:spPr bwMode="auto">
          <a:xfrm>
            <a:off x="699594" y="3861048"/>
            <a:ext cx="7543800" cy="1892300"/>
          </a:xfrm>
          <a:prstGeom prst="rect">
            <a:avLst/>
          </a:prstGeom>
          <a:solidFill>
            <a:srgbClr val="87F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en-US" altLang="en-US" sz="1800" dirty="0" smtClean="0">
                <a:solidFill>
                  <a:srgbClr val="302C24"/>
                </a:solidFill>
              </a:rPr>
              <a:t>Determine the resonant frequency for this circuit</a:t>
            </a:r>
          </a:p>
          <a:p>
            <a:pPr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en-US" altLang="en-US" sz="1800" dirty="0" smtClean="0">
                <a:solidFill>
                  <a:srgbClr val="302C24"/>
                </a:solidFill>
              </a:rPr>
              <a:t>Determine the reactance of the capacitor at this frequency</a:t>
            </a:r>
          </a:p>
          <a:p>
            <a:pPr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en-US" altLang="en-US" sz="1800" dirty="0" smtClean="0">
                <a:solidFill>
                  <a:srgbClr val="302C24"/>
                </a:solidFill>
              </a:rPr>
              <a:t>State the reactance of the inductor at this frequency</a:t>
            </a:r>
          </a:p>
          <a:p>
            <a:pPr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en-US" altLang="en-US" sz="1800" dirty="0" smtClean="0">
                <a:solidFill>
                  <a:srgbClr val="302C24"/>
                </a:solidFill>
              </a:rPr>
              <a:t>Explain, using </a:t>
            </a:r>
            <a:r>
              <a:rPr lang="en-US" altLang="en-US" sz="1800" dirty="0" err="1" smtClean="0">
                <a:solidFill>
                  <a:srgbClr val="302C24"/>
                </a:solidFill>
              </a:rPr>
              <a:t>phasors</a:t>
            </a:r>
            <a:r>
              <a:rPr lang="en-US" altLang="en-US" sz="1800" dirty="0" smtClean="0">
                <a:solidFill>
                  <a:srgbClr val="302C24"/>
                </a:solidFill>
              </a:rPr>
              <a:t>, why the circuit is at resonance</a:t>
            </a:r>
          </a:p>
        </p:txBody>
      </p:sp>
      <p:sp>
        <p:nvSpPr>
          <p:cNvPr id="15365" name="TextBox 109"/>
          <p:cNvSpPr txBox="1">
            <a:spLocks noChangeArrowheads="1"/>
          </p:cNvSpPr>
          <p:nvPr/>
        </p:nvSpPr>
        <p:spPr bwMode="auto">
          <a:xfrm>
            <a:off x="276313" y="729277"/>
            <a:ext cx="4282987" cy="2677656"/>
          </a:xfrm>
          <a:prstGeom prst="rect">
            <a:avLst/>
          </a:prstGeom>
          <a:gradFill rotWithShape="1">
            <a:gsLst>
              <a:gs pos="0">
                <a:srgbClr val="F4DFFF"/>
              </a:gs>
              <a:gs pos="64999">
                <a:srgbClr val="E4B1FF"/>
              </a:gs>
              <a:gs pos="100000">
                <a:srgbClr val="DB8EFF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302C24"/>
                </a:solidFill>
              </a:rPr>
              <a:t>This LCR circuit has a 5.0 Ω resistor in series with a 250 µF capacitor and a 15 mH inductor.  The AC supply is variable frequency and has a peak voltage of 6.0 V.</a:t>
            </a:r>
          </a:p>
        </p:txBody>
      </p:sp>
      <p:grpSp>
        <p:nvGrpSpPr>
          <p:cNvPr id="15369" name="Group 74"/>
          <p:cNvGrpSpPr>
            <a:grpSpLocks/>
          </p:cNvGrpSpPr>
          <p:nvPr/>
        </p:nvGrpSpPr>
        <p:grpSpPr bwMode="auto">
          <a:xfrm>
            <a:off x="4705582" y="754659"/>
            <a:ext cx="3810000" cy="2438400"/>
            <a:chOff x="152400" y="1079500"/>
            <a:chExt cx="3810000" cy="243840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152400" y="1079500"/>
              <a:ext cx="3810000" cy="2438400"/>
            </a:xfrm>
            <a:prstGeom prst="roundRect">
              <a:avLst>
                <a:gd name="adj" fmla="val 7813"/>
              </a:avLst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pic>
          <p:nvPicPr>
            <p:cNvPr id="45" name="Picture 6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8123" y="1417775"/>
              <a:ext cx="907590" cy="394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5373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11" y="1276827"/>
              <a:ext cx="238727" cy="50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Oval 10"/>
            <p:cNvSpPr>
              <a:spLocks noChangeAspect="1"/>
            </p:cNvSpPr>
            <p:nvPr/>
          </p:nvSpPr>
          <p:spPr bwMode="auto">
            <a:xfrm>
              <a:off x="2011667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5375" name="Oval 12"/>
            <p:cNvSpPr>
              <a:spLocks noChangeAspect="1"/>
            </p:cNvSpPr>
            <p:nvPr/>
          </p:nvSpPr>
          <p:spPr bwMode="auto">
            <a:xfrm>
              <a:off x="2199025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5376" name="Oval 10"/>
            <p:cNvSpPr>
              <a:spLocks noChangeAspect="1"/>
            </p:cNvSpPr>
            <p:nvPr/>
          </p:nvSpPr>
          <p:spPr bwMode="auto">
            <a:xfrm>
              <a:off x="2389559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5377" name="Oval 12"/>
            <p:cNvSpPr>
              <a:spLocks noChangeAspect="1"/>
            </p:cNvSpPr>
            <p:nvPr/>
          </p:nvSpPr>
          <p:spPr bwMode="auto">
            <a:xfrm>
              <a:off x="2576917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992313" y="1933575"/>
              <a:ext cx="798512" cy="122238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5379" name="Straight Connector 34"/>
            <p:cNvCxnSpPr>
              <a:cxnSpLocks noChangeShapeType="1"/>
            </p:cNvCxnSpPr>
            <p:nvPr/>
          </p:nvCxnSpPr>
          <p:spPr bwMode="auto">
            <a:xfrm>
              <a:off x="2010079" y="1750765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0" name="Straight Connector 35"/>
            <p:cNvCxnSpPr>
              <a:cxnSpLocks noChangeShapeType="1"/>
            </p:cNvCxnSpPr>
            <p:nvPr/>
          </p:nvCxnSpPr>
          <p:spPr bwMode="auto">
            <a:xfrm>
              <a:off x="2010079" y="1787764"/>
              <a:ext cx="771661" cy="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Straight Connector 36"/>
            <p:cNvCxnSpPr>
              <a:cxnSpLocks noChangeShapeType="1"/>
            </p:cNvCxnSpPr>
            <p:nvPr/>
          </p:nvCxnSpPr>
          <p:spPr bwMode="auto">
            <a:xfrm>
              <a:off x="2010079" y="1824763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2" name="Line 333"/>
            <p:cNvSpPr>
              <a:spLocks noChangeShapeType="1"/>
            </p:cNvSpPr>
            <p:nvPr/>
          </p:nvSpPr>
          <p:spPr bwMode="auto">
            <a:xfrm flipH="1">
              <a:off x="2286353" y="281316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5383" name="Line 397"/>
            <p:cNvSpPr>
              <a:spLocks noChangeShapeType="1"/>
            </p:cNvSpPr>
            <p:nvPr/>
          </p:nvSpPr>
          <p:spPr bwMode="auto">
            <a:xfrm flipH="1">
              <a:off x="298451" y="2813160"/>
              <a:ext cx="1511567" cy="70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cxnSp>
          <p:nvCxnSpPr>
            <p:cNvPr id="15384" name="Straight Connector 43"/>
            <p:cNvCxnSpPr>
              <a:cxnSpLocks noChangeShapeType="1"/>
            </p:cNvCxnSpPr>
            <p:nvPr/>
          </p:nvCxnSpPr>
          <p:spPr bwMode="auto">
            <a:xfrm rot="5400000">
              <a:off x="-146133" y="2377190"/>
              <a:ext cx="9161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265997" y="2369261"/>
              <a:ext cx="900305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Rectangle 383"/>
            <p:cNvSpPr>
              <a:spLocks noChangeArrowheads="1"/>
            </p:cNvSpPr>
            <p:nvPr/>
          </p:nvSpPr>
          <p:spPr bwMode="auto">
            <a:xfrm>
              <a:off x="800190" y="2681022"/>
              <a:ext cx="660517" cy="258991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660066"/>
                </a:solidFill>
              </a:endParaRPr>
            </a:p>
          </p:txBody>
        </p:sp>
        <p:cxnSp>
          <p:nvCxnSpPr>
            <p:cNvPr id="15389" name="Straight Connector 38"/>
            <p:cNvCxnSpPr>
              <a:cxnSpLocks noChangeShapeType="1"/>
            </p:cNvCxnSpPr>
            <p:nvPr/>
          </p:nvCxnSpPr>
          <p:spPr bwMode="auto">
            <a:xfrm>
              <a:off x="292100" y="1923427"/>
              <a:ext cx="774837" cy="1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0" name="Straight Connector 40"/>
            <p:cNvCxnSpPr>
              <a:cxnSpLocks noChangeShapeType="1"/>
            </p:cNvCxnSpPr>
            <p:nvPr/>
          </p:nvCxnSpPr>
          <p:spPr bwMode="auto">
            <a:xfrm>
              <a:off x="2749985" y="1928712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1" name="Oval 51"/>
            <p:cNvSpPr>
              <a:spLocks noChangeArrowheads="1"/>
            </p:cNvSpPr>
            <p:nvPr/>
          </p:nvSpPr>
          <p:spPr bwMode="auto">
            <a:xfrm>
              <a:off x="1778263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5392" name="Oval 52"/>
            <p:cNvSpPr>
              <a:spLocks noChangeArrowheads="1"/>
            </p:cNvSpPr>
            <p:nvPr/>
          </p:nvSpPr>
          <p:spPr bwMode="auto">
            <a:xfrm>
              <a:off x="2210139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5393" name="Straight Connector 38"/>
            <p:cNvCxnSpPr>
              <a:cxnSpLocks noChangeShapeType="1"/>
            </p:cNvCxnSpPr>
            <p:nvPr/>
          </p:nvCxnSpPr>
          <p:spPr bwMode="auto">
            <a:xfrm>
              <a:off x="1206662" y="1925188"/>
              <a:ext cx="800241" cy="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4" name="Line 330"/>
            <p:cNvSpPr>
              <a:spLocks noChangeShapeType="1"/>
            </p:cNvSpPr>
            <p:nvPr/>
          </p:nvSpPr>
          <p:spPr bwMode="auto">
            <a:xfrm flipH="1">
              <a:off x="1054235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5395" name="Line 332"/>
            <p:cNvSpPr>
              <a:spLocks noChangeShapeType="1"/>
            </p:cNvSpPr>
            <p:nvPr/>
          </p:nvSpPr>
          <p:spPr bwMode="auto">
            <a:xfrm>
              <a:off x="1219364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5396" name="TextBox 30"/>
            <p:cNvSpPr txBox="1">
              <a:spLocks noChangeArrowheads="1"/>
            </p:cNvSpPr>
            <p:nvPr/>
          </p:nvSpPr>
          <p:spPr bwMode="auto">
            <a:xfrm>
              <a:off x="1981499" y="1445965"/>
              <a:ext cx="785604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15 mH</a:t>
              </a:r>
            </a:p>
          </p:txBody>
        </p:sp>
        <p:sp>
          <p:nvSpPr>
            <p:cNvPr id="15397" name="TextBox 31"/>
            <p:cNvSpPr txBox="1">
              <a:spLocks noChangeArrowheads="1"/>
            </p:cNvSpPr>
            <p:nvPr/>
          </p:nvSpPr>
          <p:spPr bwMode="auto">
            <a:xfrm>
              <a:off x="736679" y="1375491"/>
              <a:ext cx="813187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250 µF</a:t>
              </a:r>
            </a:p>
          </p:txBody>
        </p:sp>
        <p:sp>
          <p:nvSpPr>
            <p:cNvPr id="73" name="TextBox 26"/>
            <p:cNvSpPr txBox="1">
              <a:spLocks noChangeArrowheads="1"/>
            </p:cNvSpPr>
            <p:nvPr/>
          </p:nvSpPr>
          <p:spPr bwMode="auto">
            <a:xfrm>
              <a:off x="1550988" y="2959100"/>
              <a:ext cx="2220912" cy="52387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302C24"/>
                  </a:solidFill>
                </a:rPr>
                <a:t>6 V variable frequency generator</a:t>
              </a:r>
            </a:p>
          </p:txBody>
        </p:sp>
        <p:pic>
          <p:nvPicPr>
            <p:cNvPr id="15401" name="Picture 7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667000"/>
              <a:ext cx="269539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6958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2895600" y="2844800"/>
            <a:ext cx="3543300" cy="3987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103154"/>
              </a:solidFill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254000" y="1447800"/>
            <a:ext cx="2336800" cy="5270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103154"/>
              </a:solidFill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50" y="958850"/>
            <a:ext cx="1460857" cy="2063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obliqueTopRight">
              <a:rot lat="0" lon="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363" name="TextBox 24"/>
          <p:cNvSpPr txBox="1">
            <a:spLocks noChangeArrowheads="1"/>
          </p:cNvSpPr>
          <p:nvPr/>
        </p:nvSpPr>
        <p:spPr bwMode="auto">
          <a:xfrm>
            <a:off x="0" y="927100"/>
            <a:ext cx="35687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302C24"/>
                </a:solidFill>
              </a:rPr>
              <a:t>Determine the resonant frequency for this circuit</a:t>
            </a:r>
          </a:p>
        </p:txBody>
      </p:sp>
      <p:sp>
        <p:nvSpPr>
          <p:cNvPr id="15365" name="TextBox 109"/>
          <p:cNvSpPr txBox="1">
            <a:spLocks noChangeArrowheads="1"/>
          </p:cNvSpPr>
          <p:nvPr/>
        </p:nvSpPr>
        <p:spPr bwMode="auto">
          <a:xfrm>
            <a:off x="2667000" y="25400"/>
            <a:ext cx="6388100" cy="830263"/>
          </a:xfrm>
          <a:prstGeom prst="rect">
            <a:avLst/>
          </a:prstGeom>
          <a:gradFill rotWithShape="1">
            <a:gsLst>
              <a:gs pos="0">
                <a:srgbClr val="F4DFFF"/>
              </a:gs>
              <a:gs pos="64999">
                <a:srgbClr val="E4B1FF"/>
              </a:gs>
              <a:gs pos="100000">
                <a:srgbClr val="DB8EFF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302C24"/>
                </a:solidFill>
              </a:rPr>
              <a:t>This LCR circuit has a 5.0 Ω resistor in series with a 250 µF capacitor and a 15 mH inductor.  The AC supply is variable frequency and has a peak voltage of 6.0 V.</a:t>
            </a:r>
          </a:p>
        </p:txBody>
      </p:sp>
      <p:sp>
        <p:nvSpPr>
          <p:cNvPr id="15367" name="TextBox 29"/>
          <p:cNvSpPr txBox="1">
            <a:spLocks noChangeArrowheads="1"/>
          </p:cNvSpPr>
          <p:nvPr/>
        </p:nvSpPr>
        <p:spPr bwMode="auto">
          <a:xfrm>
            <a:off x="50800" y="63500"/>
            <a:ext cx="1655763" cy="384175"/>
          </a:xfrm>
          <a:prstGeom prst="rect">
            <a:avLst/>
          </a:prstGeom>
          <a:gradFill rotWithShape="1">
            <a:gsLst>
              <a:gs pos="0">
                <a:srgbClr val="F4DFFF"/>
              </a:gs>
              <a:gs pos="64999">
                <a:srgbClr val="E4B1FF"/>
              </a:gs>
              <a:gs pos="100000">
                <a:srgbClr val="DB8EFF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02C24"/>
                </a:solidFill>
              </a:rPr>
              <a:t>LCR Circuits</a:t>
            </a:r>
          </a:p>
        </p:txBody>
      </p:sp>
      <p:grpSp>
        <p:nvGrpSpPr>
          <p:cNvPr id="16395" name="Group 74"/>
          <p:cNvGrpSpPr>
            <a:grpSpLocks/>
          </p:cNvGrpSpPr>
          <p:nvPr/>
        </p:nvGrpSpPr>
        <p:grpSpPr bwMode="auto">
          <a:xfrm>
            <a:off x="5245100" y="914400"/>
            <a:ext cx="3810000" cy="2438400"/>
            <a:chOff x="152400" y="1079500"/>
            <a:chExt cx="3810000" cy="243840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152400" y="1079500"/>
              <a:ext cx="3810000" cy="2438400"/>
            </a:xfrm>
            <a:prstGeom prst="roundRect">
              <a:avLst>
                <a:gd name="adj" fmla="val 7813"/>
              </a:avLst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pic>
          <p:nvPicPr>
            <p:cNvPr id="45" name="Picture 6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8123" y="1417775"/>
              <a:ext cx="907590" cy="394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6409" name="Picture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11" y="1276827"/>
              <a:ext cx="238727" cy="50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Oval 10"/>
            <p:cNvSpPr>
              <a:spLocks noChangeAspect="1"/>
            </p:cNvSpPr>
            <p:nvPr/>
          </p:nvSpPr>
          <p:spPr bwMode="auto">
            <a:xfrm>
              <a:off x="2011667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6411" name="Oval 12"/>
            <p:cNvSpPr>
              <a:spLocks noChangeAspect="1"/>
            </p:cNvSpPr>
            <p:nvPr/>
          </p:nvSpPr>
          <p:spPr bwMode="auto">
            <a:xfrm>
              <a:off x="2199025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6412" name="Oval 10"/>
            <p:cNvSpPr>
              <a:spLocks noChangeAspect="1"/>
            </p:cNvSpPr>
            <p:nvPr/>
          </p:nvSpPr>
          <p:spPr bwMode="auto">
            <a:xfrm>
              <a:off x="2389559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6413" name="Oval 12"/>
            <p:cNvSpPr>
              <a:spLocks noChangeAspect="1"/>
            </p:cNvSpPr>
            <p:nvPr/>
          </p:nvSpPr>
          <p:spPr bwMode="auto">
            <a:xfrm>
              <a:off x="2576917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992313" y="1933575"/>
              <a:ext cx="798512" cy="122238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6415" name="Straight Connector 34"/>
            <p:cNvCxnSpPr>
              <a:cxnSpLocks noChangeShapeType="1"/>
            </p:cNvCxnSpPr>
            <p:nvPr/>
          </p:nvCxnSpPr>
          <p:spPr bwMode="auto">
            <a:xfrm>
              <a:off x="2010079" y="1750765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6" name="Straight Connector 35"/>
            <p:cNvCxnSpPr>
              <a:cxnSpLocks noChangeShapeType="1"/>
            </p:cNvCxnSpPr>
            <p:nvPr/>
          </p:nvCxnSpPr>
          <p:spPr bwMode="auto">
            <a:xfrm>
              <a:off x="2010079" y="1787764"/>
              <a:ext cx="771661" cy="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7" name="Straight Connector 36"/>
            <p:cNvCxnSpPr>
              <a:cxnSpLocks noChangeShapeType="1"/>
            </p:cNvCxnSpPr>
            <p:nvPr/>
          </p:nvCxnSpPr>
          <p:spPr bwMode="auto">
            <a:xfrm>
              <a:off x="2010079" y="1824763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8" name="Line 333"/>
            <p:cNvSpPr>
              <a:spLocks noChangeShapeType="1"/>
            </p:cNvSpPr>
            <p:nvPr/>
          </p:nvSpPr>
          <p:spPr bwMode="auto">
            <a:xfrm flipH="1">
              <a:off x="2286353" y="281316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6419" name="Line 397"/>
            <p:cNvSpPr>
              <a:spLocks noChangeShapeType="1"/>
            </p:cNvSpPr>
            <p:nvPr/>
          </p:nvSpPr>
          <p:spPr bwMode="auto">
            <a:xfrm flipH="1">
              <a:off x="298451" y="2813160"/>
              <a:ext cx="1511567" cy="70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cxnSp>
          <p:nvCxnSpPr>
            <p:cNvPr id="16420" name="Straight Connector 43"/>
            <p:cNvCxnSpPr>
              <a:cxnSpLocks noChangeShapeType="1"/>
            </p:cNvCxnSpPr>
            <p:nvPr/>
          </p:nvCxnSpPr>
          <p:spPr bwMode="auto">
            <a:xfrm rot="5400000">
              <a:off x="-146133" y="2377190"/>
              <a:ext cx="9161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1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265997" y="2369261"/>
              <a:ext cx="900305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Rectangle 383"/>
            <p:cNvSpPr>
              <a:spLocks noChangeArrowheads="1"/>
            </p:cNvSpPr>
            <p:nvPr/>
          </p:nvSpPr>
          <p:spPr bwMode="auto">
            <a:xfrm>
              <a:off x="800190" y="2681022"/>
              <a:ext cx="660517" cy="258991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660066"/>
                </a:solidFill>
              </a:endParaRPr>
            </a:p>
          </p:txBody>
        </p:sp>
        <p:cxnSp>
          <p:nvCxnSpPr>
            <p:cNvPr id="16425" name="Straight Connector 38"/>
            <p:cNvCxnSpPr>
              <a:cxnSpLocks noChangeShapeType="1"/>
            </p:cNvCxnSpPr>
            <p:nvPr/>
          </p:nvCxnSpPr>
          <p:spPr bwMode="auto">
            <a:xfrm>
              <a:off x="292100" y="1923427"/>
              <a:ext cx="774837" cy="1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6" name="Straight Connector 40"/>
            <p:cNvCxnSpPr>
              <a:cxnSpLocks noChangeShapeType="1"/>
            </p:cNvCxnSpPr>
            <p:nvPr/>
          </p:nvCxnSpPr>
          <p:spPr bwMode="auto">
            <a:xfrm>
              <a:off x="2749985" y="1928712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27" name="Oval 51"/>
            <p:cNvSpPr>
              <a:spLocks noChangeArrowheads="1"/>
            </p:cNvSpPr>
            <p:nvPr/>
          </p:nvSpPr>
          <p:spPr bwMode="auto">
            <a:xfrm>
              <a:off x="1778263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6428" name="Oval 52"/>
            <p:cNvSpPr>
              <a:spLocks noChangeArrowheads="1"/>
            </p:cNvSpPr>
            <p:nvPr/>
          </p:nvSpPr>
          <p:spPr bwMode="auto">
            <a:xfrm>
              <a:off x="2210139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6429" name="Straight Connector 38"/>
            <p:cNvCxnSpPr>
              <a:cxnSpLocks noChangeShapeType="1"/>
            </p:cNvCxnSpPr>
            <p:nvPr/>
          </p:nvCxnSpPr>
          <p:spPr bwMode="auto">
            <a:xfrm>
              <a:off x="1206662" y="1925188"/>
              <a:ext cx="800241" cy="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30" name="Line 330"/>
            <p:cNvSpPr>
              <a:spLocks noChangeShapeType="1"/>
            </p:cNvSpPr>
            <p:nvPr/>
          </p:nvSpPr>
          <p:spPr bwMode="auto">
            <a:xfrm flipH="1">
              <a:off x="1054235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6431" name="Line 332"/>
            <p:cNvSpPr>
              <a:spLocks noChangeShapeType="1"/>
            </p:cNvSpPr>
            <p:nvPr/>
          </p:nvSpPr>
          <p:spPr bwMode="auto">
            <a:xfrm>
              <a:off x="1219364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6432" name="TextBox 30"/>
            <p:cNvSpPr txBox="1">
              <a:spLocks noChangeArrowheads="1"/>
            </p:cNvSpPr>
            <p:nvPr/>
          </p:nvSpPr>
          <p:spPr bwMode="auto">
            <a:xfrm>
              <a:off x="1981499" y="1445965"/>
              <a:ext cx="785604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15 mH</a:t>
              </a:r>
            </a:p>
          </p:txBody>
        </p:sp>
        <p:sp>
          <p:nvSpPr>
            <p:cNvPr id="16433" name="TextBox 31"/>
            <p:cNvSpPr txBox="1">
              <a:spLocks noChangeArrowheads="1"/>
            </p:cNvSpPr>
            <p:nvPr/>
          </p:nvSpPr>
          <p:spPr bwMode="auto">
            <a:xfrm>
              <a:off x="736679" y="1375491"/>
              <a:ext cx="813187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250 µF</a:t>
              </a:r>
            </a:p>
          </p:txBody>
        </p:sp>
        <p:sp>
          <p:nvSpPr>
            <p:cNvPr id="73" name="TextBox 26"/>
            <p:cNvSpPr txBox="1">
              <a:spLocks noChangeArrowheads="1"/>
            </p:cNvSpPr>
            <p:nvPr/>
          </p:nvSpPr>
          <p:spPr bwMode="auto">
            <a:xfrm>
              <a:off x="1550988" y="2959100"/>
              <a:ext cx="2220912" cy="52387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302C24"/>
                  </a:solidFill>
                </a:rPr>
                <a:t>6 V variable frequency generator</a:t>
              </a:r>
            </a:p>
          </p:txBody>
        </p:sp>
        <p:pic>
          <p:nvPicPr>
            <p:cNvPr id="16437" name="Picture 7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667000"/>
              <a:ext cx="269539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9750" y="3067050"/>
            <a:ext cx="3168536" cy="3625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Front" fov="2700000">
              <a:rot lat="0" lon="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6398" name="Right Arrow 68"/>
          <p:cNvSpPr>
            <a:spLocks noChangeArrowheads="1"/>
          </p:cNvSpPr>
          <p:nvPr/>
        </p:nvSpPr>
        <p:spPr bwMode="auto">
          <a:xfrm>
            <a:off x="2336800" y="4495800"/>
            <a:ext cx="800100" cy="520700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103154"/>
              </a:solidFill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58800" y="1638300"/>
            <a:ext cx="169725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90"/>
                </a:solidFill>
              </a:rPr>
              <a:t>At resonance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90"/>
                </a:solidFill>
              </a:rPr>
              <a:t>X</a:t>
            </a:r>
            <a:r>
              <a:rPr lang="en-US" altLang="en-US" sz="1800" baseline="-25000" smtClean="0">
                <a:solidFill>
                  <a:srgbClr val="000090"/>
                </a:solidFill>
              </a:rPr>
              <a:t>C</a:t>
            </a:r>
            <a:r>
              <a:rPr lang="en-US" altLang="en-US" sz="1800" smtClean="0">
                <a:solidFill>
                  <a:srgbClr val="000090"/>
                </a:solidFill>
              </a:rPr>
              <a:t> = X</a:t>
            </a:r>
            <a:r>
              <a:rPr lang="en-US" altLang="en-US" sz="1800" baseline="-25000" smtClean="0">
                <a:solidFill>
                  <a:srgbClr val="000090"/>
                </a:solidFill>
              </a:rPr>
              <a:t>L</a:t>
            </a:r>
            <a:endParaRPr lang="en-US" altLang="en-US" sz="1800" smtClean="0">
              <a:solidFill>
                <a:srgbClr val="000090"/>
              </a:solidFill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" y="2293106"/>
            <a:ext cx="1930400" cy="4374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obliqueBottomLeft">
              <a:rot lat="0" lon="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2285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  <p:bldP spid="163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593850"/>
            <a:ext cx="2895600" cy="3644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Above" fov="2700000">
              <a:rot lat="20400000" lon="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365" name="TextBox 109"/>
          <p:cNvSpPr txBox="1">
            <a:spLocks noChangeArrowheads="1"/>
          </p:cNvSpPr>
          <p:nvPr/>
        </p:nvSpPr>
        <p:spPr bwMode="auto">
          <a:xfrm>
            <a:off x="2667000" y="25400"/>
            <a:ext cx="6388100" cy="830263"/>
          </a:xfrm>
          <a:prstGeom prst="rect">
            <a:avLst/>
          </a:prstGeom>
          <a:gradFill rotWithShape="1">
            <a:gsLst>
              <a:gs pos="0">
                <a:srgbClr val="F4DFFF"/>
              </a:gs>
              <a:gs pos="64999">
                <a:srgbClr val="E4B1FF"/>
              </a:gs>
              <a:gs pos="100000">
                <a:srgbClr val="DB8EFF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302C24"/>
                </a:solidFill>
              </a:rPr>
              <a:t>This LCR circuit has a 5.0 Ω resistor in series with a 250 µF capacitor and a 15 mH inductor.  The AC supply is variable frequency and has a peak voltage of 6.0 V.</a:t>
            </a:r>
          </a:p>
        </p:txBody>
      </p:sp>
      <p:sp>
        <p:nvSpPr>
          <p:cNvPr id="15367" name="TextBox 29"/>
          <p:cNvSpPr txBox="1">
            <a:spLocks noChangeArrowheads="1"/>
          </p:cNvSpPr>
          <p:nvPr/>
        </p:nvSpPr>
        <p:spPr bwMode="auto">
          <a:xfrm>
            <a:off x="50800" y="63500"/>
            <a:ext cx="1655763" cy="384175"/>
          </a:xfrm>
          <a:prstGeom prst="rect">
            <a:avLst/>
          </a:prstGeom>
          <a:gradFill rotWithShape="1">
            <a:gsLst>
              <a:gs pos="0">
                <a:srgbClr val="F4DFFF"/>
              </a:gs>
              <a:gs pos="64999">
                <a:srgbClr val="E4B1FF"/>
              </a:gs>
              <a:gs pos="100000">
                <a:srgbClr val="DB8EFF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02C24"/>
                </a:solidFill>
              </a:rPr>
              <a:t>LCR Circuits</a:t>
            </a:r>
          </a:p>
        </p:txBody>
      </p:sp>
      <p:grpSp>
        <p:nvGrpSpPr>
          <p:cNvPr id="17415" name="Group 74"/>
          <p:cNvGrpSpPr>
            <a:grpSpLocks/>
          </p:cNvGrpSpPr>
          <p:nvPr/>
        </p:nvGrpSpPr>
        <p:grpSpPr bwMode="auto">
          <a:xfrm>
            <a:off x="5245100" y="914400"/>
            <a:ext cx="3810000" cy="2438400"/>
            <a:chOff x="152400" y="1079500"/>
            <a:chExt cx="3810000" cy="243840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152400" y="1079500"/>
              <a:ext cx="3810000" cy="2438400"/>
            </a:xfrm>
            <a:prstGeom prst="roundRect">
              <a:avLst>
                <a:gd name="adj" fmla="val 7813"/>
              </a:avLst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pic>
          <p:nvPicPr>
            <p:cNvPr id="45" name="Picture 6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8123" y="1417775"/>
              <a:ext cx="907590" cy="394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7453" name="Picture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11" y="1276827"/>
              <a:ext cx="238727" cy="50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54" name="Oval 10"/>
            <p:cNvSpPr>
              <a:spLocks noChangeAspect="1"/>
            </p:cNvSpPr>
            <p:nvPr/>
          </p:nvSpPr>
          <p:spPr bwMode="auto">
            <a:xfrm>
              <a:off x="2011667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7455" name="Oval 12"/>
            <p:cNvSpPr>
              <a:spLocks noChangeAspect="1"/>
            </p:cNvSpPr>
            <p:nvPr/>
          </p:nvSpPr>
          <p:spPr bwMode="auto">
            <a:xfrm>
              <a:off x="2199025" y="1854714"/>
              <a:ext cx="187358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7456" name="Oval 10"/>
            <p:cNvSpPr>
              <a:spLocks noChangeAspect="1"/>
            </p:cNvSpPr>
            <p:nvPr/>
          </p:nvSpPr>
          <p:spPr bwMode="auto">
            <a:xfrm>
              <a:off x="2389559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7457" name="Oval 12"/>
            <p:cNvSpPr>
              <a:spLocks noChangeAspect="1"/>
            </p:cNvSpPr>
            <p:nvPr/>
          </p:nvSpPr>
          <p:spPr bwMode="auto">
            <a:xfrm>
              <a:off x="2576917" y="1854714"/>
              <a:ext cx="188945" cy="1620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992313" y="1933575"/>
              <a:ext cx="798512" cy="122238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7459" name="Straight Connector 34"/>
            <p:cNvCxnSpPr>
              <a:cxnSpLocks noChangeShapeType="1"/>
            </p:cNvCxnSpPr>
            <p:nvPr/>
          </p:nvCxnSpPr>
          <p:spPr bwMode="auto">
            <a:xfrm>
              <a:off x="2010079" y="1750765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0" name="Straight Connector 35"/>
            <p:cNvCxnSpPr>
              <a:cxnSpLocks noChangeShapeType="1"/>
            </p:cNvCxnSpPr>
            <p:nvPr/>
          </p:nvCxnSpPr>
          <p:spPr bwMode="auto">
            <a:xfrm>
              <a:off x="2010079" y="1787764"/>
              <a:ext cx="771661" cy="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1" name="Straight Connector 36"/>
            <p:cNvCxnSpPr>
              <a:cxnSpLocks noChangeShapeType="1"/>
            </p:cNvCxnSpPr>
            <p:nvPr/>
          </p:nvCxnSpPr>
          <p:spPr bwMode="auto">
            <a:xfrm>
              <a:off x="2010079" y="1824763"/>
              <a:ext cx="771661" cy="1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62" name="Line 333"/>
            <p:cNvSpPr>
              <a:spLocks noChangeShapeType="1"/>
            </p:cNvSpPr>
            <p:nvPr/>
          </p:nvSpPr>
          <p:spPr bwMode="auto">
            <a:xfrm flipH="1">
              <a:off x="2286353" y="281316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7463" name="Line 397"/>
            <p:cNvSpPr>
              <a:spLocks noChangeShapeType="1"/>
            </p:cNvSpPr>
            <p:nvPr/>
          </p:nvSpPr>
          <p:spPr bwMode="auto">
            <a:xfrm flipH="1">
              <a:off x="298451" y="2813160"/>
              <a:ext cx="1511567" cy="70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cxnSp>
          <p:nvCxnSpPr>
            <p:cNvPr id="17464" name="Straight Connector 43"/>
            <p:cNvCxnSpPr>
              <a:cxnSpLocks noChangeShapeType="1"/>
            </p:cNvCxnSpPr>
            <p:nvPr/>
          </p:nvCxnSpPr>
          <p:spPr bwMode="auto">
            <a:xfrm rot="5400000">
              <a:off x="-146133" y="2377190"/>
              <a:ext cx="9161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5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265997" y="2369261"/>
              <a:ext cx="900305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Rectangle 383"/>
            <p:cNvSpPr>
              <a:spLocks noChangeArrowheads="1"/>
            </p:cNvSpPr>
            <p:nvPr/>
          </p:nvSpPr>
          <p:spPr bwMode="auto">
            <a:xfrm>
              <a:off x="800190" y="2681022"/>
              <a:ext cx="660517" cy="258991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660066"/>
                </a:solidFill>
              </a:endParaRPr>
            </a:p>
          </p:txBody>
        </p:sp>
        <p:cxnSp>
          <p:nvCxnSpPr>
            <p:cNvPr id="17469" name="Straight Connector 38"/>
            <p:cNvCxnSpPr>
              <a:cxnSpLocks noChangeShapeType="1"/>
            </p:cNvCxnSpPr>
            <p:nvPr/>
          </p:nvCxnSpPr>
          <p:spPr bwMode="auto">
            <a:xfrm>
              <a:off x="292100" y="1923427"/>
              <a:ext cx="774837" cy="1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0" name="Straight Connector 40"/>
            <p:cNvCxnSpPr>
              <a:cxnSpLocks noChangeShapeType="1"/>
            </p:cNvCxnSpPr>
            <p:nvPr/>
          </p:nvCxnSpPr>
          <p:spPr bwMode="auto">
            <a:xfrm>
              <a:off x="2749985" y="1928712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71" name="Oval 51"/>
            <p:cNvSpPr>
              <a:spLocks noChangeArrowheads="1"/>
            </p:cNvSpPr>
            <p:nvPr/>
          </p:nvSpPr>
          <p:spPr bwMode="auto">
            <a:xfrm>
              <a:off x="1778263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sp>
          <p:nvSpPr>
            <p:cNvPr id="17472" name="Oval 52"/>
            <p:cNvSpPr>
              <a:spLocks noChangeArrowheads="1"/>
            </p:cNvSpPr>
            <p:nvPr/>
          </p:nvSpPr>
          <p:spPr bwMode="auto">
            <a:xfrm>
              <a:off x="2210139" y="2770876"/>
              <a:ext cx="76213" cy="845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103154"/>
                </a:solidFill>
              </a:endParaRPr>
            </a:p>
          </p:txBody>
        </p:sp>
        <p:cxnSp>
          <p:nvCxnSpPr>
            <p:cNvPr id="17473" name="Straight Connector 38"/>
            <p:cNvCxnSpPr>
              <a:cxnSpLocks noChangeShapeType="1"/>
            </p:cNvCxnSpPr>
            <p:nvPr/>
          </p:nvCxnSpPr>
          <p:spPr bwMode="auto">
            <a:xfrm>
              <a:off x="1206662" y="1925188"/>
              <a:ext cx="800241" cy="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74" name="Line 330"/>
            <p:cNvSpPr>
              <a:spLocks noChangeShapeType="1"/>
            </p:cNvSpPr>
            <p:nvPr/>
          </p:nvSpPr>
          <p:spPr bwMode="auto">
            <a:xfrm flipH="1">
              <a:off x="1054235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7475" name="Line 332"/>
            <p:cNvSpPr>
              <a:spLocks noChangeShapeType="1"/>
            </p:cNvSpPr>
            <p:nvPr/>
          </p:nvSpPr>
          <p:spPr bwMode="auto">
            <a:xfrm>
              <a:off x="1219364" y="1671482"/>
              <a:ext cx="0" cy="507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NZ" sz="1900">
                <a:solidFill>
                  <a:srgbClr val="103154"/>
                </a:solidFill>
                <a:ea typeface="ＭＳ Ｐゴシック" pitchFamily="-65" charset="-128"/>
              </a:endParaRPr>
            </a:p>
          </p:txBody>
        </p:sp>
        <p:sp>
          <p:nvSpPr>
            <p:cNvPr id="17476" name="TextBox 30"/>
            <p:cNvSpPr txBox="1">
              <a:spLocks noChangeArrowheads="1"/>
            </p:cNvSpPr>
            <p:nvPr/>
          </p:nvSpPr>
          <p:spPr bwMode="auto">
            <a:xfrm>
              <a:off x="1981499" y="1445965"/>
              <a:ext cx="785604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15 mH</a:t>
              </a:r>
            </a:p>
          </p:txBody>
        </p:sp>
        <p:sp>
          <p:nvSpPr>
            <p:cNvPr id="17477" name="TextBox 31"/>
            <p:cNvSpPr txBox="1">
              <a:spLocks noChangeArrowheads="1"/>
            </p:cNvSpPr>
            <p:nvPr/>
          </p:nvSpPr>
          <p:spPr bwMode="auto">
            <a:xfrm>
              <a:off x="736679" y="1375491"/>
              <a:ext cx="813187" cy="34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250 µF</a:t>
              </a:r>
            </a:p>
          </p:txBody>
        </p:sp>
        <p:sp>
          <p:nvSpPr>
            <p:cNvPr id="73" name="TextBox 26"/>
            <p:cNvSpPr txBox="1">
              <a:spLocks noChangeArrowheads="1"/>
            </p:cNvSpPr>
            <p:nvPr/>
          </p:nvSpPr>
          <p:spPr bwMode="auto">
            <a:xfrm>
              <a:off x="1550988" y="2959100"/>
              <a:ext cx="2220912" cy="52387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302C24"/>
                  </a:solidFill>
                </a:rPr>
                <a:t>6 V variable frequency generator</a:t>
              </a:r>
            </a:p>
          </p:txBody>
        </p:sp>
        <p:pic>
          <p:nvPicPr>
            <p:cNvPr id="17481" name="Picture 7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667000"/>
              <a:ext cx="269539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Box 24"/>
          <p:cNvSpPr txBox="1">
            <a:spLocks noChangeArrowheads="1"/>
          </p:cNvSpPr>
          <p:nvPr/>
        </p:nvSpPr>
        <p:spPr bwMode="auto">
          <a:xfrm>
            <a:off x="63500" y="901700"/>
            <a:ext cx="4445000" cy="646331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2.	Determine the reactance of the capacitor at this frequency</a:t>
            </a:r>
          </a:p>
        </p:txBody>
      </p: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2184400" y="1765300"/>
            <a:ext cx="2959100" cy="92333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3.	State the reactance of the inductor at this frequency.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25800" y="2844800"/>
            <a:ext cx="1647825" cy="4619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103154"/>
                </a:solidFill>
                <a:latin typeface="Baskerville" pitchFamily="-65" charset="0"/>
              </a:rPr>
              <a:t>X</a:t>
            </a:r>
            <a:r>
              <a:rPr lang="en-US" altLang="en-US" sz="2400" b="1" baseline="-25000" smtClean="0">
                <a:solidFill>
                  <a:srgbClr val="103154"/>
                </a:solidFill>
                <a:latin typeface="Baskerville" pitchFamily="-65" charset="0"/>
              </a:rPr>
              <a:t>L </a:t>
            </a:r>
            <a:r>
              <a:rPr lang="en-US" altLang="en-US" sz="2400" b="1" smtClean="0">
                <a:solidFill>
                  <a:srgbClr val="103154"/>
                </a:solidFill>
                <a:latin typeface="Baskerville" pitchFamily="-65" charset="0"/>
              </a:rPr>
              <a:t>= 7.7 Ω</a:t>
            </a:r>
          </a:p>
        </p:txBody>
      </p:sp>
      <p:sp>
        <p:nvSpPr>
          <p:cNvPr id="52" name="TextBox 24"/>
          <p:cNvSpPr txBox="1">
            <a:spLocks noChangeArrowheads="1"/>
          </p:cNvSpPr>
          <p:nvPr/>
        </p:nvSpPr>
        <p:spPr bwMode="auto">
          <a:xfrm>
            <a:off x="2222500" y="5213171"/>
            <a:ext cx="3987800" cy="646331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4.	Explain, using phasors, why the circuit is at resonance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6642100" y="3632200"/>
            <a:ext cx="2390775" cy="2579688"/>
            <a:chOff x="6642100" y="3632200"/>
            <a:chExt cx="2390775" cy="2579688"/>
          </a:xfrm>
        </p:grpSpPr>
        <p:cxnSp>
          <p:nvCxnSpPr>
            <p:cNvPr id="17441" name="Straight Arrow Connector 77"/>
            <p:cNvCxnSpPr>
              <a:cxnSpLocks noChangeShapeType="1"/>
            </p:cNvCxnSpPr>
            <p:nvPr/>
          </p:nvCxnSpPr>
          <p:spPr bwMode="auto">
            <a:xfrm rot="5400000">
              <a:off x="6043613" y="5578475"/>
              <a:ext cx="1265238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2" name="TextBox 93"/>
            <p:cNvSpPr txBox="1">
              <a:spLocks noChangeArrowheads="1"/>
            </p:cNvSpPr>
            <p:nvPr/>
          </p:nvSpPr>
          <p:spPr bwMode="auto">
            <a:xfrm>
              <a:off x="6724650" y="3632200"/>
              <a:ext cx="11509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X</a:t>
              </a:r>
              <a:r>
                <a:rPr lang="en-US" altLang="en-US" sz="1400" baseline="-25000" smtClean="0">
                  <a:solidFill>
                    <a:srgbClr val="103154"/>
                  </a:solidFill>
                </a:rPr>
                <a:t>L</a:t>
              </a:r>
              <a:r>
                <a:rPr lang="en-US" altLang="en-US" sz="1400" smtClean="0">
                  <a:solidFill>
                    <a:srgbClr val="103154"/>
                  </a:solidFill>
                </a:rPr>
                <a:t> = 7.7 Ω</a:t>
              </a:r>
            </a:p>
          </p:txBody>
        </p:sp>
        <p:sp>
          <p:nvSpPr>
            <p:cNvPr id="17443" name="TextBox 95"/>
            <p:cNvSpPr txBox="1">
              <a:spLocks noChangeArrowheads="1"/>
            </p:cNvSpPr>
            <p:nvPr/>
          </p:nvSpPr>
          <p:spPr bwMode="auto">
            <a:xfrm>
              <a:off x="6699250" y="5854700"/>
              <a:ext cx="1168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X</a:t>
              </a:r>
              <a:r>
                <a:rPr lang="en-US" altLang="en-US" sz="1400" baseline="-25000" smtClean="0">
                  <a:solidFill>
                    <a:srgbClr val="103154"/>
                  </a:solidFill>
                </a:rPr>
                <a:t>C</a:t>
              </a:r>
              <a:r>
                <a:rPr lang="en-US" altLang="en-US" sz="1400" smtClean="0">
                  <a:solidFill>
                    <a:srgbClr val="103154"/>
                  </a:solidFill>
                </a:rPr>
                <a:t> = 7.7 Ω</a:t>
              </a:r>
            </a:p>
          </p:txBody>
        </p:sp>
        <p:cxnSp>
          <p:nvCxnSpPr>
            <p:cNvPr id="17445" name="Straight Arrow Connector 77"/>
            <p:cNvCxnSpPr>
              <a:cxnSpLocks noChangeShapeType="1"/>
            </p:cNvCxnSpPr>
            <p:nvPr/>
          </p:nvCxnSpPr>
          <p:spPr bwMode="auto">
            <a:xfrm rot="16200000" flipV="1">
              <a:off x="6022975" y="4291013"/>
              <a:ext cx="1308100" cy="0"/>
            </a:xfrm>
            <a:prstGeom prst="straightConnector1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6" name="Straight Arrow Connector 75"/>
            <p:cNvCxnSpPr>
              <a:cxnSpLocks noChangeShapeType="1"/>
            </p:cNvCxnSpPr>
            <p:nvPr/>
          </p:nvCxnSpPr>
          <p:spPr bwMode="auto">
            <a:xfrm rot="10800000" flipH="1">
              <a:off x="6665913" y="4945063"/>
              <a:ext cx="906462" cy="1587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7" name="TextBox 93"/>
            <p:cNvSpPr txBox="1">
              <a:spLocks noChangeArrowheads="1"/>
            </p:cNvSpPr>
            <p:nvPr/>
          </p:nvSpPr>
          <p:spPr bwMode="auto">
            <a:xfrm>
              <a:off x="6642100" y="4660900"/>
              <a:ext cx="9064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R = 5 Ω</a:t>
              </a:r>
            </a:p>
          </p:txBody>
        </p:sp>
        <p:cxnSp>
          <p:nvCxnSpPr>
            <p:cNvPr id="17448" name="Straight Arrow Connector 75"/>
            <p:cNvCxnSpPr>
              <a:cxnSpLocks noChangeShapeType="1"/>
            </p:cNvCxnSpPr>
            <p:nvPr/>
          </p:nvCxnSpPr>
          <p:spPr bwMode="auto">
            <a:xfrm rot="10800000" flipH="1">
              <a:off x="8126413" y="4945063"/>
              <a:ext cx="906462" cy="1587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9" name="TextBox 66"/>
            <p:cNvSpPr txBox="1">
              <a:spLocks noChangeArrowheads="1"/>
            </p:cNvSpPr>
            <p:nvPr/>
          </p:nvSpPr>
          <p:spPr bwMode="auto">
            <a:xfrm>
              <a:off x="8102600" y="4660900"/>
              <a:ext cx="9064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103154"/>
                  </a:solidFill>
                </a:rPr>
                <a:t>R = 5 Ω</a:t>
              </a:r>
            </a:p>
          </p:txBody>
        </p:sp>
        <p:sp>
          <p:nvSpPr>
            <p:cNvPr id="17450" name="TextBox 67"/>
            <p:cNvSpPr txBox="1">
              <a:spLocks noChangeArrowheads="1"/>
            </p:cNvSpPr>
            <p:nvPr/>
          </p:nvSpPr>
          <p:spPr bwMode="auto">
            <a:xfrm>
              <a:off x="7632700" y="4724400"/>
              <a:ext cx="384064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103154"/>
                  </a:solidFill>
                </a:rPr>
                <a:t>=</a:t>
              </a: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247901" y="5956300"/>
            <a:ext cx="3975099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103154"/>
                </a:solidFill>
              </a:rPr>
              <a:t>At resonance  |X</a:t>
            </a:r>
            <a:r>
              <a:rPr lang="en-US" altLang="en-US" sz="1800" baseline="-25000" smtClean="0">
                <a:solidFill>
                  <a:srgbClr val="103154"/>
                </a:solidFill>
              </a:rPr>
              <a:t>C</a:t>
            </a:r>
            <a:r>
              <a:rPr lang="en-US" altLang="en-US" sz="1800" smtClean="0">
                <a:solidFill>
                  <a:srgbClr val="103154"/>
                </a:solidFill>
              </a:rPr>
              <a:t>| = |X</a:t>
            </a:r>
            <a:r>
              <a:rPr lang="en-US" altLang="en-US" sz="1800" baseline="-25000" smtClean="0">
                <a:solidFill>
                  <a:srgbClr val="103154"/>
                </a:solidFill>
              </a:rPr>
              <a:t>L</a:t>
            </a:r>
            <a:r>
              <a:rPr lang="en-US" altLang="en-US" sz="1800" smtClean="0">
                <a:solidFill>
                  <a:srgbClr val="103154"/>
                </a:solidFill>
              </a:rPr>
              <a:t>| and the two vectors cancel</a:t>
            </a:r>
          </a:p>
        </p:txBody>
      </p:sp>
    </p:spTree>
    <p:extLst>
      <p:ext uri="{BB962C8B-B14F-4D97-AF65-F5344CB8AC3E}">
        <p14:creationId xmlns:p14="http://schemas.microsoft.com/office/powerpoint/2010/main" val="4225768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371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1_Office Theme</vt:lpstr>
      <vt:lpstr>Blank Presentation</vt:lpstr>
      <vt:lpstr>Equation</vt:lpstr>
      <vt:lpstr>PowerPoint Presentation</vt:lpstr>
      <vt:lpstr>Reactance is dependant  on frequency  ie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6</cp:revision>
  <dcterms:created xsi:type="dcterms:W3CDTF">2014-10-17T08:51:12Z</dcterms:created>
  <dcterms:modified xsi:type="dcterms:W3CDTF">2014-10-20T00:33:33Z</dcterms:modified>
</cp:coreProperties>
</file>